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1923" r:id="rId2"/>
    <p:sldId id="2145707298" r:id="rId3"/>
    <p:sldId id="2145707299" r:id="rId4"/>
    <p:sldId id="214570730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8" d="100"/>
          <a:sy n="108" d="100"/>
        </p:scale>
        <p:origin x="90"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872155-7C52-4295-9C2B-A7D063F2CBBE}" type="datetimeFigureOut">
              <a:rPr lang="en-GB" smtClean="0"/>
              <a:t>17/06/2024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53303A-53C3-4952-979C-AFEAAEBE4EE0}" type="slidenum">
              <a:rPr lang="en-GB" smtClean="0"/>
              <a:t>‹#›</a:t>
            </a:fld>
            <a:endParaRPr lang="en-GB"/>
          </a:p>
        </p:txBody>
      </p:sp>
    </p:spTree>
    <p:extLst>
      <p:ext uri="{BB962C8B-B14F-4D97-AF65-F5344CB8AC3E}">
        <p14:creationId xmlns:p14="http://schemas.microsoft.com/office/powerpoint/2010/main" val="673112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Standard title slide</a:t>
            </a:r>
          </a:p>
        </p:txBody>
      </p:sp>
      <p:sp>
        <p:nvSpPr>
          <p:cNvPr id="4" name="Slide Number Placeholder 3"/>
          <p:cNvSpPr>
            <a:spLocks noGrp="1"/>
          </p:cNvSpPr>
          <p:nvPr>
            <p:ph type="sldNum" sz="quarter" idx="5"/>
          </p:nvPr>
        </p:nvSpPr>
        <p:spPr/>
        <p:txBody>
          <a:bodyPr/>
          <a:lstStyle/>
          <a:p>
            <a:fld id="{9A4EC7EF-95E1-3D44-A982-BC7A3E9C617E}" type="slidenum">
              <a:rPr lang="en-GB" smtClean="0"/>
              <a:t>1</a:t>
            </a:fld>
            <a:endParaRPr lang="en-GB"/>
          </a:p>
        </p:txBody>
      </p:sp>
    </p:spTree>
    <p:extLst>
      <p:ext uri="{BB962C8B-B14F-4D97-AF65-F5344CB8AC3E}">
        <p14:creationId xmlns:p14="http://schemas.microsoft.com/office/powerpoint/2010/main" val="2475756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Clr>
                <a:schemeClr val="dk1"/>
              </a:buClr>
              <a:buSzPts val="1100"/>
              <a:buNone/>
            </a:pPr>
            <a:r>
              <a:rPr lang="en-GB" sz="800" dirty="0">
                <a:solidFill>
                  <a:srgbClr val="FF0000"/>
                </a:solidFill>
                <a:latin typeface="Arial" panose="020B0604020202020204" pitchFamily="34" charset="0"/>
                <a:cs typeface="Arial" panose="020B0604020202020204" pitchFamily="34" charset="0"/>
              </a:rPr>
              <a:t>Here is an example of a recently published paragraph about the clinical tariff payment.</a:t>
            </a:r>
          </a:p>
        </p:txBody>
      </p:sp>
      <p:sp>
        <p:nvSpPr>
          <p:cNvPr id="4" name="Slide Number Placeholder 3"/>
          <p:cNvSpPr>
            <a:spLocks noGrp="1"/>
          </p:cNvSpPr>
          <p:nvPr>
            <p:ph type="sldNum" sz="quarter" idx="5"/>
          </p:nvPr>
        </p:nvSpPr>
        <p:spPr/>
        <p:txBody>
          <a:bodyPr/>
          <a:lstStyle/>
          <a:p>
            <a:fld id="{9A4EC7EF-95E1-3D44-A982-BC7A3E9C617E}" type="slidenum">
              <a:rPr lang="en-GB" smtClean="0"/>
              <a:t>2</a:t>
            </a:fld>
            <a:endParaRPr lang="en-GB"/>
          </a:p>
        </p:txBody>
      </p:sp>
    </p:spTree>
    <p:extLst>
      <p:ext uri="{BB962C8B-B14F-4D97-AF65-F5344CB8AC3E}">
        <p14:creationId xmlns:p14="http://schemas.microsoft.com/office/powerpoint/2010/main" val="1582118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Clr>
                <a:schemeClr val="dk1"/>
              </a:buClr>
              <a:buSzPts val="1100"/>
              <a:buNone/>
            </a:pPr>
            <a:r>
              <a:rPr lang="en-GB" sz="800" dirty="0">
                <a:solidFill>
                  <a:srgbClr val="FF0000"/>
                </a:solidFill>
                <a:latin typeface="Arial" panose="020B0604020202020204" pitchFamily="34" charset="0"/>
                <a:cs typeface="Arial" panose="020B0604020202020204" pitchFamily="34" charset="0"/>
              </a:rPr>
              <a:t>Hemingway editor is one tool that makes a useful test to see if your writing is meeting recommended levels for good accessibility.</a:t>
            </a:r>
          </a:p>
          <a:p>
            <a:pPr marL="0" indent="0">
              <a:buClr>
                <a:schemeClr val="dk1"/>
              </a:buClr>
              <a:buSzPts val="1100"/>
              <a:buNone/>
            </a:pPr>
            <a:r>
              <a:rPr lang="en-GB" sz="800" dirty="0">
                <a:solidFill>
                  <a:srgbClr val="FF0000"/>
                </a:solidFill>
                <a:latin typeface="Arial" panose="020B0604020202020204" pitchFamily="34" charset="0"/>
                <a:cs typeface="Arial" panose="020B0604020202020204" pitchFamily="34" charset="0"/>
              </a:rPr>
              <a:t>You can also try inbuilt read aloud tools in Office 365 software, which gives a helpful guide towards suitability for read aloud technologies. It also indicates words and punctuation that may confuse or be ignored, like e.g. and the use of hyphens and m dashes between words.</a:t>
            </a:r>
          </a:p>
        </p:txBody>
      </p:sp>
      <p:sp>
        <p:nvSpPr>
          <p:cNvPr id="4" name="Slide Number Placeholder 3"/>
          <p:cNvSpPr>
            <a:spLocks noGrp="1"/>
          </p:cNvSpPr>
          <p:nvPr>
            <p:ph type="sldNum" sz="quarter" idx="5"/>
          </p:nvPr>
        </p:nvSpPr>
        <p:spPr/>
        <p:txBody>
          <a:bodyPr/>
          <a:lstStyle/>
          <a:p>
            <a:fld id="{9A4EC7EF-95E1-3D44-A982-BC7A3E9C617E}" type="slidenum">
              <a:rPr lang="en-GB" smtClean="0"/>
              <a:t>3</a:t>
            </a:fld>
            <a:endParaRPr lang="en-GB"/>
          </a:p>
        </p:txBody>
      </p:sp>
    </p:spTree>
    <p:extLst>
      <p:ext uri="{BB962C8B-B14F-4D97-AF65-F5344CB8AC3E}">
        <p14:creationId xmlns:p14="http://schemas.microsoft.com/office/powerpoint/2010/main" val="280913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Clr>
                <a:schemeClr val="dk1"/>
              </a:buClr>
              <a:buSzPts val="1100"/>
              <a:buNone/>
            </a:pPr>
            <a:r>
              <a:rPr lang="en-GB" sz="800" dirty="0">
                <a:solidFill>
                  <a:srgbClr val="FF0000"/>
                </a:solidFill>
                <a:latin typeface="Arial" panose="020B0604020202020204" pitchFamily="34" charset="0"/>
                <a:cs typeface="Arial" panose="020B0604020202020204" pitchFamily="34" charset="0"/>
              </a:rPr>
              <a:t>Plain slide with subhead and bullets</a:t>
            </a:r>
          </a:p>
        </p:txBody>
      </p:sp>
      <p:sp>
        <p:nvSpPr>
          <p:cNvPr id="4" name="Slide Number Placeholder 3"/>
          <p:cNvSpPr>
            <a:spLocks noGrp="1"/>
          </p:cNvSpPr>
          <p:nvPr>
            <p:ph type="sldNum" sz="quarter" idx="5"/>
          </p:nvPr>
        </p:nvSpPr>
        <p:spPr/>
        <p:txBody>
          <a:bodyPr/>
          <a:lstStyle/>
          <a:p>
            <a:fld id="{9A4EC7EF-95E1-3D44-A982-BC7A3E9C617E}" type="slidenum">
              <a:rPr lang="en-GB" smtClean="0"/>
              <a:t>4</a:t>
            </a:fld>
            <a:endParaRPr lang="en-GB"/>
          </a:p>
        </p:txBody>
      </p:sp>
    </p:spTree>
    <p:extLst>
      <p:ext uri="{BB962C8B-B14F-4D97-AF65-F5344CB8AC3E}">
        <p14:creationId xmlns:p14="http://schemas.microsoft.com/office/powerpoint/2010/main" val="29736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CC225-96E8-BA66-4FD2-65C6C3949B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8B68627-7E7D-7A17-016C-B440684DC0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A0A8A2A-63D4-2396-7DCD-D78EA73DB538}"/>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5" name="Footer Placeholder 4">
            <a:extLst>
              <a:ext uri="{FF2B5EF4-FFF2-40B4-BE49-F238E27FC236}">
                <a16:creationId xmlns:a16="http://schemas.microsoft.com/office/drawing/2014/main" id="{A7211244-C24B-77BA-5FAF-48743A9FC6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938B89-1C4A-463C-0125-245EC297258D}"/>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184782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EBDCA-5048-BB63-AEED-DAAD5259A80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95411E2-8D7A-B43E-E506-39A7CE4E23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84239D-C431-4257-680C-5E97F12C2442}"/>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5" name="Footer Placeholder 4">
            <a:extLst>
              <a:ext uri="{FF2B5EF4-FFF2-40B4-BE49-F238E27FC236}">
                <a16:creationId xmlns:a16="http://schemas.microsoft.com/office/drawing/2014/main" id="{AC8B45B8-06E4-EF9C-6187-F1EB7B6A44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F37646-B7BA-9CFD-8CF6-F2A0BEFD9ECE}"/>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2356266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4DC11C-F566-196E-BA5A-71079F0468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15E60B7-A14D-8FF8-AF75-AA3F3ABBB4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1BE01C-69C6-42EA-E74A-4F8BB4C3531B}"/>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5" name="Footer Placeholder 4">
            <a:extLst>
              <a:ext uri="{FF2B5EF4-FFF2-40B4-BE49-F238E27FC236}">
                <a16:creationId xmlns:a16="http://schemas.microsoft.com/office/drawing/2014/main" id="{94BF52F7-3A21-8EF4-643F-8392182038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18543C-B0AE-9CB8-6B6C-FF0AC88FF5DA}"/>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1219539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ing, subhead, bullets one colum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F09CFFC-C421-A97A-14A3-FE2852D11994}"/>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dirty="0"/>
              <a:t>Click to edit Master text styles</a:t>
            </a:r>
          </a:p>
          <a:p>
            <a:pPr lvl="1"/>
            <a:r>
              <a:rPr lang="en-GB" dirty="0"/>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dirty="0"/>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dirty="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dirty="0"/>
              <a:t>Heading</a:t>
            </a:r>
          </a:p>
        </p:txBody>
      </p:sp>
      <p:cxnSp>
        <p:nvCxnSpPr>
          <p:cNvPr id="12" name="Straight Connector 11">
            <a:extLst>
              <a:ext uri="{FF2B5EF4-FFF2-40B4-BE49-F238E27FC236}">
                <a16:creationId xmlns:a16="http://schemas.microsoft.com/office/drawing/2014/main" id="{4CD5CE1C-46DF-8846-A4A0-E19A9CC397B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444214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Front title slid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74A26B3-AA54-E4E3-F815-2DD0B5B502BC}"/>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dirty="0"/>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fld id="{B8B67EA4-DCE3-FB49-A794-A4595EF638BC}" type="slidenum">
              <a:rPr lang="en-GB" smtClean="0"/>
              <a:t>‹#›</a:t>
            </a:fld>
            <a:endParaRPr lang="en-GB" dirty="0"/>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dirty="0"/>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endParaRPr lang="en-US" dirty="0"/>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3636553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BA149-7DE1-90F2-9355-B5B6D61666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A430DD-90D9-0C7F-1F1A-A0E1FA856B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6947A1-BEA7-BB46-0753-A2ADF9D281F8}"/>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5" name="Footer Placeholder 4">
            <a:extLst>
              <a:ext uri="{FF2B5EF4-FFF2-40B4-BE49-F238E27FC236}">
                <a16:creationId xmlns:a16="http://schemas.microsoft.com/office/drawing/2014/main" id="{3C918C4F-E3B0-12B9-EEAD-5BF871C9A5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CA7D8B-00CE-810B-0C38-427B44E01962}"/>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252804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73990-4E59-C01A-32EA-18928BF026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A2188FB-6AF9-51A8-B820-B3FCFEE901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A6DD92-BA31-DBED-7B66-16CA3CE27FA7}"/>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5" name="Footer Placeholder 4">
            <a:extLst>
              <a:ext uri="{FF2B5EF4-FFF2-40B4-BE49-F238E27FC236}">
                <a16:creationId xmlns:a16="http://schemas.microsoft.com/office/drawing/2014/main" id="{E9B52005-8617-7583-81A6-757C0F0CA6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60B3C1-883E-8B5D-A54B-3A241AF1B099}"/>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918512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202A4-125A-7F77-37AC-DCB008F98E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18630D-418D-D4A2-E47E-EA4065B75E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E220278-234E-8243-A076-D7C98A1680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47A8203-B00B-9619-BD88-D9D766EF4272}"/>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6" name="Footer Placeholder 5">
            <a:extLst>
              <a:ext uri="{FF2B5EF4-FFF2-40B4-BE49-F238E27FC236}">
                <a16:creationId xmlns:a16="http://schemas.microsoft.com/office/drawing/2014/main" id="{A5F11957-72BB-53E8-2C0C-E734E7AFC9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A1E6AF-A591-D5A7-E0A9-A42A78C0AA9E}"/>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1375951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22B9B-5797-6DE2-E524-71090BF91B8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68AFAB-5E06-5F3D-8676-4BDB5342B2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31F678-0662-B527-C9F5-0B61D7046F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55FDF71-4C79-E6FB-6918-D5C131D28D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5D0B0B-02C8-5CC2-D11F-496DD5E896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7439E7-40DE-461C-CD56-9A4842462EAD}"/>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8" name="Footer Placeholder 7">
            <a:extLst>
              <a:ext uri="{FF2B5EF4-FFF2-40B4-BE49-F238E27FC236}">
                <a16:creationId xmlns:a16="http://schemas.microsoft.com/office/drawing/2014/main" id="{F893D0D1-2980-C9C7-640D-B33117FA53D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9431E20-64B5-89B6-B6C3-7CCD444191B2}"/>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8440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AA5B3-FC83-0193-8465-F96714F54E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36B402C-58CA-95B5-7216-B122AD877716}"/>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4" name="Footer Placeholder 3">
            <a:extLst>
              <a:ext uri="{FF2B5EF4-FFF2-40B4-BE49-F238E27FC236}">
                <a16:creationId xmlns:a16="http://schemas.microsoft.com/office/drawing/2014/main" id="{6DFA994E-AC2A-D373-D776-CD018272813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40D975D-2410-397D-BD62-B08D9F417634}"/>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142239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25D67E-7240-4A85-AB8B-D96C8D0B7CE7}"/>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3" name="Footer Placeholder 2">
            <a:extLst>
              <a:ext uri="{FF2B5EF4-FFF2-40B4-BE49-F238E27FC236}">
                <a16:creationId xmlns:a16="http://schemas.microsoft.com/office/drawing/2014/main" id="{11A4A1E5-5705-AF46-8ACC-415400E7241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8A11AE0-CFC5-34A4-5289-25D2DF90A294}"/>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332245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BC71C-2E60-C679-EBA4-3944B46764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327995C-3B8F-D34F-B9CD-16AB70B5CE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2D11F0D-3EAE-0739-08D3-36A1737936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41CCD8-EB82-EE07-F341-1833606EAEB4}"/>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6" name="Footer Placeholder 5">
            <a:extLst>
              <a:ext uri="{FF2B5EF4-FFF2-40B4-BE49-F238E27FC236}">
                <a16:creationId xmlns:a16="http://schemas.microsoft.com/office/drawing/2014/main" id="{FA9EE1C1-574B-CF71-96DC-D371C201FF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8EA3599-7535-FB29-4688-664E06E13FBF}"/>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4073079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414DB-A1BB-9902-C3AE-8260DD1588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4B37101-A902-3F9F-9F6C-AEFEE49835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4C2B637-3F96-2188-DEB8-2852D312EB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1343A6-9CF7-0421-0F9B-3BB458921BC3}"/>
              </a:ext>
            </a:extLst>
          </p:cNvPr>
          <p:cNvSpPr>
            <a:spLocks noGrp="1"/>
          </p:cNvSpPr>
          <p:nvPr>
            <p:ph type="dt" sz="half" idx="10"/>
          </p:nvPr>
        </p:nvSpPr>
        <p:spPr/>
        <p:txBody>
          <a:bodyPr/>
          <a:lstStyle/>
          <a:p>
            <a:fld id="{028B773E-EE4F-4A92-B9EA-6DDC30BD5C8E}" type="datetimeFigureOut">
              <a:rPr lang="en-GB" smtClean="0"/>
              <a:t>17/06/2024</a:t>
            </a:fld>
            <a:endParaRPr lang="en-GB"/>
          </a:p>
        </p:txBody>
      </p:sp>
      <p:sp>
        <p:nvSpPr>
          <p:cNvPr id="6" name="Footer Placeholder 5">
            <a:extLst>
              <a:ext uri="{FF2B5EF4-FFF2-40B4-BE49-F238E27FC236}">
                <a16:creationId xmlns:a16="http://schemas.microsoft.com/office/drawing/2014/main" id="{1B7BC0FB-5D2E-DD6C-AF89-F0EA10A6A54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304FE5-78A2-37C5-4E36-682FDD6B95C8}"/>
              </a:ext>
            </a:extLst>
          </p:cNvPr>
          <p:cNvSpPr>
            <a:spLocks noGrp="1"/>
          </p:cNvSpPr>
          <p:nvPr>
            <p:ph type="sldNum" sz="quarter" idx="12"/>
          </p:nvPr>
        </p:nvSpPr>
        <p:spPr/>
        <p:txBody>
          <a:bodyPr/>
          <a:lstStyle/>
          <a:p>
            <a:fld id="{EC8A8192-158F-4997-9FF8-78515B8CF5F9}" type="slidenum">
              <a:rPr lang="en-GB" smtClean="0"/>
              <a:t>‹#›</a:t>
            </a:fld>
            <a:endParaRPr lang="en-GB"/>
          </a:p>
        </p:txBody>
      </p:sp>
    </p:spTree>
    <p:extLst>
      <p:ext uri="{BB962C8B-B14F-4D97-AF65-F5344CB8AC3E}">
        <p14:creationId xmlns:p14="http://schemas.microsoft.com/office/powerpoint/2010/main" val="3371722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9D0B1-0859-B009-33EF-8E732948D3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8A2AD1A-763C-28A6-8EA5-16B9DF567A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CE10FE-DB06-E4B9-60FC-B127EC135C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8B773E-EE4F-4A92-B9EA-6DDC30BD5C8E}" type="datetimeFigureOut">
              <a:rPr lang="en-GB" smtClean="0"/>
              <a:t>17/06/2024</a:t>
            </a:fld>
            <a:endParaRPr lang="en-GB"/>
          </a:p>
        </p:txBody>
      </p:sp>
      <p:sp>
        <p:nvSpPr>
          <p:cNvPr id="5" name="Footer Placeholder 4">
            <a:extLst>
              <a:ext uri="{FF2B5EF4-FFF2-40B4-BE49-F238E27FC236}">
                <a16:creationId xmlns:a16="http://schemas.microsoft.com/office/drawing/2014/main" id="{274425E7-671E-5522-1537-EB32507E12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7E769DC-DBD3-9116-B57E-5F593AD1B9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8A8192-158F-4997-9FF8-78515B8CF5F9}" type="slidenum">
              <a:rPr lang="en-GB" smtClean="0"/>
              <a:t>‹#›</a:t>
            </a:fld>
            <a:endParaRPr lang="en-GB"/>
          </a:p>
        </p:txBody>
      </p:sp>
    </p:spTree>
    <p:extLst>
      <p:ext uri="{BB962C8B-B14F-4D97-AF65-F5344CB8AC3E}">
        <p14:creationId xmlns:p14="http://schemas.microsoft.com/office/powerpoint/2010/main" val="1019638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hemingwayapp.com/"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Accessible Communications&#10;Bitesize part 1">
            <a:extLst>
              <a:ext uri="{FF2B5EF4-FFF2-40B4-BE49-F238E27FC236}">
                <a16:creationId xmlns:a16="http://schemas.microsoft.com/office/drawing/2014/main" id="{623499A9-ADAE-F54A-B49E-F294E7BCE9E8}"/>
              </a:ext>
            </a:extLst>
          </p:cNvPr>
          <p:cNvSpPr>
            <a:spLocks noGrp="1"/>
          </p:cNvSpPr>
          <p:nvPr>
            <p:ph type="ctrTitle"/>
          </p:nvPr>
        </p:nvSpPr>
        <p:spPr>
          <a:xfrm>
            <a:off x="431999" y="1002268"/>
            <a:ext cx="5081295" cy="2507695"/>
          </a:xfrm>
        </p:spPr>
        <p:txBody>
          <a:bodyPr/>
          <a:lstStyle/>
          <a:p>
            <a:r>
              <a:rPr lang="en-GB" sz="4800" dirty="0"/>
              <a:t>Accessible Communications</a:t>
            </a:r>
            <a:br>
              <a:rPr lang="en-GB" sz="4800" dirty="0"/>
            </a:br>
            <a:endParaRPr lang="en-GB" sz="4800" dirty="0"/>
          </a:p>
        </p:txBody>
      </p:sp>
      <p:sp>
        <p:nvSpPr>
          <p:cNvPr id="3" name="Subtitle 2">
            <a:extLst>
              <a:ext uri="{FF2B5EF4-FFF2-40B4-BE49-F238E27FC236}">
                <a16:creationId xmlns:a16="http://schemas.microsoft.com/office/drawing/2014/main" id="{2AB96998-8BA0-CF4D-B57F-DEBCAD1141C5}"/>
              </a:ext>
            </a:extLst>
          </p:cNvPr>
          <p:cNvSpPr>
            <a:spLocks noGrp="1"/>
          </p:cNvSpPr>
          <p:nvPr>
            <p:ph type="subTitle" idx="1"/>
          </p:nvPr>
        </p:nvSpPr>
        <p:spPr>
          <a:xfrm>
            <a:off x="432001" y="3600000"/>
            <a:ext cx="5664000" cy="1024967"/>
          </a:xfrm>
        </p:spPr>
        <p:txBody>
          <a:bodyPr>
            <a:normAutofit/>
          </a:bodyPr>
          <a:lstStyle/>
          <a:p>
            <a:r>
              <a:rPr lang="en-GB" b="1" dirty="0"/>
              <a:t>Providing information that everyone can use and understand</a:t>
            </a:r>
          </a:p>
        </p:txBody>
      </p:sp>
    </p:spTree>
    <p:extLst>
      <p:ext uri="{BB962C8B-B14F-4D97-AF65-F5344CB8AC3E}">
        <p14:creationId xmlns:p14="http://schemas.microsoft.com/office/powerpoint/2010/main" val="383023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4">
            <a:extLst>
              <a:ext uri="{FF2B5EF4-FFF2-40B4-BE49-F238E27FC236}">
                <a16:creationId xmlns:a16="http://schemas.microsoft.com/office/drawing/2014/main" id="{38CD63A1-340F-AF47-BC76-77C1B8EFAD07}"/>
              </a:ext>
            </a:extLst>
          </p:cNvPr>
          <p:cNvSpPr>
            <a:spLocks noGrp="1"/>
          </p:cNvSpPr>
          <p:nvPr>
            <p:ph type="title"/>
          </p:nvPr>
        </p:nvSpPr>
        <p:spPr>
          <a:xfrm>
            <a:off x="432000" y="432000"/>
            <a:ext cx="11404154" cy="865186"/>
          </a:xfrm>
        </p:spPr>
        <p:txBody>
          <a:bodyPr/>
          <a:lstStyle/>
          <a:p>
            <a:r>
              <a:rPr lang="en-GB" dirty="0"/>
              <a:t>Exercise 1 pre-edit (83 words)</a:t>
            </a:r>
            <a:endParaRPr lang="en-GB" spc="-40" dirty="0"/>
          </a:p>
        </p:txBody>
      </p:sp>
      <p:sp>
        <p:nvSpPr>
          <p:cNvPr id="5" name="Content Placeholder 4">
            <a:extLst>
              <a:ext uri="{FF2B5EF4-FFF2-40B4-BE49-F238E27FC236}">
                <a16:creationId xmlns:a16="http://schemas.microsoft.com/office/drawing/2014/main" id="{C594638D-C17F-D749-9360-E2332845D248}"/>
              </a:ext>
            </a:extLst>
          </p:cNvPr>
          <p:cNvSpPr>
            <a:spLocks noGrp="1"/>
          </p:cNvSpPr>
          <p:nvPr>
            <p:ph idx="1"/>
          </p:nvPr>
        </p:nvSpPr>
        <p:spPr>
          <a:xfrm>
            <a:off x="432000" y="2114321"/>
            <a:ext cx="11088000" cy="4113678"/>
          </a:xfrm>
        </p:spPr>
        <p:txBody>
          <a:bodyPr>
            <a:normAutofit/>
          </a:bodyPr>
          <a:lstStyle/>
          <a:p>
            <a:pPr>
              <a:lnSpc>
                <a:spcPct val="150000"/>
              </a:lnSpc>
            </a:pPr>
            <a:r>
              <a:rPr lang="en-GB" sz="2400" dirty="0">
                <a:solidFill>
                  <a:srgbClr val="202A30"/>
                </a:solidFill>
                <a:effectLst/>
                <a:ea typeface="Calibri" panose="020F0502020204030204" pitchFamily="34" charset="0"/>
                <a:cs typeface="Times New Roman" panose="02020603050405020304" pitchFamily="18" charset="0"/>
              </a:rPr>
              <a:t>The clinical tariff payment is a payment which is intended to provide a contribution to the funding of placement coordination and practice-based learning (this can be defined as a setting where trainees learn clinical skills and gain experience towards their placement hours) for all eligible clinical professions. The funding is provided for clinical education and training and should be used to support all professions for which it has been allocated and it is funded by the Department of Health and Social Care (DHSC). </a:t>
            </a:r>
            <a:endParaRPr lang="en-GB" sz="2400" dirty="0"/>
          </a:p>
        </p:txBody>
      </p:sp>
    </p:spTree>
    <p:extLst>
      <p:ext uri="{BB962C8B-B14F-4D97-AF65-F5344CB8AC3E}">
        <p14:creationId xmlns:p14="http://schemas.microsoft.com/office/powerpoint/2010/main" val="2360435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4">
            <a:extLst>
              <a:ext uri="{FF2B5EF4-FFF2-40B4-BE49-F238E27FC236}">
                <a16:creationId xmlns:a16="http://schemas.microsoft.com/office/drawing/2014/main" id="{38CD63A1-340F-AF47-BC76-77C1B8EFAD07}"/>
              </a:ext>
            </a:extLst>
          </p:cNvPr>
          <p:cNvSpPr>
            <a:spLocks noGrp="1"/>
          </p:cNvSpPr>
          <p:nvPr>
            <p:ph type="title"/>
          </p:nvPr>
        </p:nvSpPr>
        <p:spPr>
          <a:xfrm>
            <a:off x="432000" y="432000"/>
            <a:ext cx="11404154" cy="865186"/>
          </a:xfrm>
        </p:spPr>
        <p:txBody>
          <a:bodyPr/>
          <a:lstStyle/>
          <a:p>
            <a:r>
              <a:rPr lang="en-GB" dirty="0"/>
              <a:t>Exercise 1 using </a:t>
            </a:r>
            <a:r>
              <a:rPr lang="en-GB" dirty="0">
                <a:hlinkClick r:id="rId3"/>
              </a:rPr>
              <a:t>Hemingwayapp.com</a:t>
            </a:r>
            <a:endParaRPr lang="en-GB" spc="-40" dirty="0"/>
          </a:p>
        </p:txBody>
      </p:sp>
      <p:pic>
        <p:nvPicPr>
          <p:cNvPr id="3" name="Picture 2" descr="An example of the results displayed when the text is tested using Hemingway editor. It shows a very poor plain English result, indicating complex sentences and passive voice. ">
            <a:extLst>
              <a:ext uri="{FF2B5EF4-FFF2-40B4-BE49-F238E27FC236}">
                <a16:creationId xmlns:a16="http://schemas.microsoft.com/office/drawing/2014/main" id="{3D82CF95-5D7F-3495-271C-46618584C686}"/>
              </a:ext>
            </a:extLst>
          </p:cNvPr>
          <p:cNvPicPr>
            <a:picLocks noChangeAspect="1"/>
          </p:cNvPicPr>
          <p:nvPr/>
        </p:nvPicPr>
        <p:blipFill>
          <a:blip r:embed="rId4"/>
          <a:stretch>
            <a:fillRect/>
          </a:stretch>
        </p:blipFill>
        <p:spPr>
          <a:xfrm>
            <a:off x="1268730" y="1687749"/>
            <a:ext cx="9429750" cy="4540250"/>
          </a:xfrm>
          <a:prstGeom prst="rect">
            <a:avLst/>
          </a:prstGeom>
        </p:spPr>
      </p:pic>
    </p:spTree>
    <p:extLst>
      <p:ext uri="{BB962C8B-B14F-4D97-AF65-F5344CB8AC3E}">
        <p14:creationId xmlns:p14="http://schemas.microsoft.com/office/powerpoint/2010/main" val="1860460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4">
            <a:extLst>
              <a:ext uri="{FF2B5EF4-FFF2-40B4-BE49-F238E27FC236}">
                <a16:creationId xmlns:a16="http://schemas.microsoft.com/office/drawing/2014/main" id="{38CD63A1-340F-AF47-BC76-77C1B8EFAD07}"/>
              </a:ext>
            </a:extLst>
          </p:cNvPr>
          <p:cNvSpPr>
            <a:spLocks noGrp="1"/>
          </p:cNvSpPr>
          <p:nvPr>
            <p:ph type="title"/>
          </p:nvPr>
        </p:nvSpPr>
        <p:spPr>
          <a:xfrm>
            <a:off x="432000" y="432000"/>
            <a:ext cx="11404154" cy="865186"/>
          </a:xfrm>
        </p:spPr>
        <p:txBody>
          <a:bodyPr/>
          <a:lstStyle/>
          <a:p>
            <a:r>
              <a:rPr lang="en-GB" dirty="0"/>
              <a:t>Exercise 1 post-edit (54 words)</a:t>
            </a:r>
            <a:endParaRPr lang="en-GB" spc="-40" dirty="0"/>
          </a:p>
        </p:txBody>
      </p:sp>
      <p:sp>
        <p:nvSpPr>
          <p:cNvPr id="5" name="Content Placeholder 4">
            <a:extLst>
              <a:ext uri="{FF2B5EF4-FFF2-40B4-BE49-F238E27FC236}">
                <a16:creationId xmlns:a16="http://schemas.microsoft.com/office/drawing/2014/main" id="{C594638D-C17F-D749-9360-E2332845D248}"/>
              </a:ext>
            </a:extLst>
          </p:cNvPr>
          <p:cNvSpPr>
            <a:spLocks noGrp="1"/>
          </p:cNvSpPr>
          <p:nvPr>
            <p:ph idx="1"/>
          </p:nvPr>
        </p:nvSpPr>
        <p:spPr>
          <a:xfrm>
            <a:off x="432000" y="2114321"/>
            <a:ext cx="11088000" cy="4113678"/>
          </a:xfrm>
        </p:spPr>
        <p:txBody>
          <a:bodyPr>
            <a:normAutofit/>
          </a:bodyPr>
          <a:lstStyle/>
          <a:p>
            <a:r>
              <a:rPr lang="en-GB" sz="2800" dirty="0"/>
              <a:t>The clinical tariff payment is for clinical education and training. It can help fund the coordination of training placements and practice-based learning. During practice-based learning, trainees gain clinical skills and experience towards their placement hours.</a:t>
            </a:r>
          </a:p>
          <a:p>
            <a:endParaRPr lang="en-GB" sz="2800" dirty="0"/>
          </a:p>
          <a:p>
            <a:r>
              <a:rPr lang="en-GB" sz="2800" dirty="0"/>
              <a:t>The Department of Health and Social Care (DHSC) funds the clinical tariff payment. The funding supports all allocated professions.</a:t>
            </a:r>
          </a:p>
        </p:txBody>
      </p:sp>
    </p:spTree>
    <p:extLst>
      <p:ext uri="{BB962C8B-B14F-4D97-AF65-F5344CB8AC3E}">
        <p14:creationId xmlns:p14="http://schemas.microsoft.com/office/powerpoint/2010/main" val="535247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286</Words>
  <Application>Microsoft Office PowerPoint</Application>
  <PresentationFormat>Widescreen</PresentationFormat>
  <Paragraphs>18</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Accessible Communications </vt:lpstr>
      <vt:lpstr>Exercise 1 pre-edit (83 words)</vt:lpstr>
      <vt:lpstr>Exercise 1 using Hemingwayapp.com</vt:lpstr>
      <vt:lpstr>Exercise 1 post-edit (54 words)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Accessible Communications</dc:title>
  <dc:creator>HOWARD, Michael (NHS DERBY AND DERBYSHIRE ICB - 15M)</dc:creator>
  <cp:lastModifiedBy>STUART, Mark (NHS DERBY AND DERBYSHIRE ICB - 15M)</cp:lastModifiedBy>
  <cp:revision>1</cp:revision>
  <dcterms:created xsi:type="dcterms:W3CDTF">2024-06-13T14:45:44Z</dcterms:created>
  <dcterms:modified xsi:type="dcterms:W3CDTF">2024-06-17T09:42:12Z</dcterms:modified>
</cp:coreProperties>
</file>