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451" r:id="rId3"/>
    <p:sldId id="452" r:id="rId4"/>
    <p:sldId id="453" r:id="rId5"/>
    <p:sldId id="455" r:id="rId6"/>
    <p:sldId id="454" r:id="rId7"/>
    <p:sldId id="456" r:id="rId8"/>
    <p:sldId id="458" r:id="rId9"/>
    <p:sldId id="459" r:id="rId10"/>
    <p:sldId id="4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529F"/>
    <a:srgbClr val="4CB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3875" autoAdjust="0"/>
  </p:normalViewPr>
  <p:slideViewPr>
    <p:cSldViewPr snapToGrid="0">
      <p:cViewPr varScale="1">
        <p:scale>
          <a:sx n="59" d="100"/>
          <a:sy n="59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BC2E2-9888-413C-82E8-87B323C07714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29926-D25C-459B-898A-EB207C6AD7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738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** discretion of the Livewell service based on client demonstrating appropriate levels of commitment and motivation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929926-D25C-459B-898A-EB207C6AD707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080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929926-D25C-459B-898A-EB207C6AD707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3350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929926-D25C-459B-898A-EB207C6AD707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703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929926-D25C-459B-898A-EB207C6AD707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234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929926-D25C-459B-898A-EB207C6AD707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179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BD949-AB57-9BD9-4E5E-672427B45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C4C72F-8F4C-D387-AEF1-5A0A94927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738F3-E674-398B-752B-29F07A4F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EE6F1-C99E-6D43-07C7-5C585ECCD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45E70-1C24-C730-55CA-9C33438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0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758AE-2FD4-1957-D46B-506E3DC8D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1DCA79-A5EA-F298-4CFF-A39471B1B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A6F6D-B226-2DBB-B8A4-A3E4B4CB1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11F40-EF11-2000-CB4A-03B84CFC2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B5942-8D1C-A485-1A61-7DEF232B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20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81D6DE-C4E7-F2B7-F269-9A2FA205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2C5D0-636B-DAA2-DFD2-7A7DF4708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4377B-8FE7-931E-7BB6-1DB1200D5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A2BF-38ED-3792-C5A0-2DCF6101D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139CB-E28C-1107-3F21-72865EAC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5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A020E-3F7C-1689-BB14-93B07780E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EF98E-54ED-F4BF-2550-D8AAFA119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37BBE-9B0A-B017-229E-9921B59E3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571BF-0639-5569-9298-46E246DC0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6A25E-E985-8CBF-52A2-C097E7F9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26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15A97-7DD0-1165-05FE-1063EAC6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D0225-848D-3B29-1A05-EE83766B3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0367-AF4B-E677-3176-C7213BD9D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3745F-6257-C032-6AB7-1D461524D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519C2-0324-3CA0-B095-65C79899F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63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DB189-DBC6-6469-D299-0079E400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83962-ED91-6F5E-DCBF-C0D422F1F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9E715-9114-06BE-5CF8-22BF6ED4B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583E2-93ED-FE9B-11A2-18E636D34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F5186-1A1D-59B4-5F92-15B00D91A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3C1CD9-7E77-900E-5CE8-D9294B9E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72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B023D-38F5-C94E-9FDC-F18F50DF2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49D6D-303C-DCF0-285F-019834B94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9894F-BA17-612E-3E46-C6A7661B5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3284BA-20BE-16F1-1C6D-564BD7B7A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C38C32-E48D-E499-5F13-037E7ACFFA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14CB4A-F30C-D8CB-733C-C95E8FB59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513202-1928-921F-9E2A-01669504B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AA30E1-ECF6-FE70-DD0D-A2053A32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74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00518-22E2-F413-647C-25C41CF0F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4E56DA-A84F-B496-759C-29259335F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BB0913-4B93-D612-C10E-D0138FC0A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E2FBE5-F9FE-A75F-370B-1548D72C9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4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ABE6A4-5198-0427-8BAF-5134E5877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269294-601F-8A7E-6377-1BB1EB8C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331F09-CD68-5EDA-425E-BFB50F0EB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40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4B49F-C7C7-DBFE-C252-41D6FEFA8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D3AC7-92BC-8218-6780-308890D8F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6D3E7-AF67-BB13-1AAE-3C31D10E2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47095-B5C9-F918-72FD-7D19BEDF4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18743-10F6-4D1A-A43D-FC6E852A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A9473-0742-D0DC-ABC6-7F6D624E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01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A1E99-C086-F838-FA7A-8383E097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4CC5C2-9B13-6C18-1117-AC1001FC4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B6037-D09E-F64E-E7AD-3C36463FA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12852-A96A-EE62-A940-1EDC07E0F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47E4F-07B9-8317-FEC3-9C387A8E0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365DF-FBC6-06CC-4ACF-333E6838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75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BB9076-61BE-AEF3-B252-19F03BE1E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47295-6744-0126-3C7F-2471B8040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603F0-75E0-06FA-F5E5-0C324E694D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DD96D-10E2-4F54-9AFE-F82B7A4F0E33}" type="datetimeFigureOut">
              <a:rPr lang="en-GB" smtClean="0"/>
              <a:t>21/03/2024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44238-4F22-4610-050E-4B4FAE3D3D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36A38-0E1D-A36C-11F0-4E2CEEB9F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25634-566D-49B2-B5AC-C581D9674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DA7A82-3E66-C555-C977-A1B692BE01E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747512" y="6705600"/>
            <a:ext cx="7254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CONTROLLED</a:t>
            </a:r>
          </a:p>
        </p:txBody>
      </p:sp>
    </p:spTree>
    <p:extLst>
      <p:ext uri="{BB962C8B-B14F-4D97-AF65-F5344CB8AC3E}">
        <p14:creationId xmlns:p14="http://schemas.microsoft.com/office/powerpoint/2010/main" val="159404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5ktCSlcYFyQ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livelifebetterderbyshire.org.uk/services/services.aspx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velifebetterderbyshire.org.uk/" TargetMode="External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hyperlink" Target="http://www.livewellderby.co.uk/" TargetMode="External"/><Relationship Id="rId21" Type="http://schemas.openxmlformats.org/officeDocument/2006/relationships/image" Target="../media/image31.png"/><Relationship Id="rId7" Type="http://schemas.openxmlformats.org/officeDocument/2006/relationships/image" Target="../media/image14.png"/><Relationship Id="rId12" Type="http://schemas.openxmlformats.org/officeDocument/2006/relationships/image" Target="../media/image22.svg"/><Relationship Id="rId17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6.sv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11" Type="http://schemas.openxmlformats.org/officeDocument/2006/relationships/image" Target="../media/image21.png"/><Relationship Id="rId5" Type="http://schemas.openxmlformats.org/officeDocument/2006/relationships/hyperlink" Target="http://www.facebook.com/livewellderby" TargetMode="External"/><Relationship Id="rId15" Type="http://schemas.openxmlformats.org/officeDocument/2006/relationships/image" Target="../media/image25.png"/><Relationship Id="rId10" Type="http://schemas.openxmlformats.org/officeDocument/2006/relationships/hyperlink" Target="https://www.facebook.com/derbyshirepublichealth" TargetMode="External"/><Relationship Id="rId19" Type="http://schemas.openxmlformats.org/officeDocument/2006/relationships/image" Target="../media/image29.svg"/><Relationship Id="rId4" Type="http://schemas.openxmlformats.org/officeDocument/2006/relationships/hyperlink" Target="mailto:livewell@derby.gov.uk" TargetMode="External"/><Relationship Id="rId9" Type="http://schemas.openxmlformats.org/officeDocument/2006/relationships/hyperlink" Target="mailto:asch.llbd.info@derbyshire.gov.uk" TargetMode="External"/><Relationship Id="rId14" Type="http://schemas.openxmlformats.org/officeDocument/2006/relationships/image" Target="../media/image24.svg"/><Relationship Id="rId22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0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hyperlink" Target="https://derbyshirehealth.referral.org.uk/selfrefer" TargetMode="Externa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E790F6-9F83-21FC-2F2A-2CA48BFFE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0303" y="3515725"/>
            <a:ext cx="10440061" cy="2630633"/>
          </a:xfrm>
        </p:spPr>
        <p:txBody>
          <a:bodyPr>
            <a:normAutofit fontScale="70000" lnSpcReduction="20000"/>
          </a:bodyPr>
          <a:lstStyle/>
          <a:p>
            <a:r>
              <a:rPr lang="en-GB" sz="4000" b="1" dirty="0"/>
              <a:t>An introduction to Live Life Better Derbyshire (Derbyshire) </a:t>
            </a:r>
          </a:p>
          <a:p>
            <a:r>
              <a:rPr lang="en-GB" sz="4000" b="1" dirty="0"/>
              <a:t>and </a:t>
            </a:r>
          </a:p>
          <a:p>
            <a:r>
              <a:rPr lang="en-GB" sz="4000" b="1" dirty="0"/>
              <a:t>Livewell (Derby)</a:t>
            </a:r>
          </a:p>
          <a:p>
            <a:endParaRPr lang="en-GB" dirty="0"/>
          </a:p>
          <a:p>
            <a:pPr algn="l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Live Life Better Derbyshire: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Services - Live Life Better Derbyshire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Livewell: 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https://youtu.be/5ktCSlcYFyQ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7D0DF6-F4E2-FF64-2275-CF97CC592A24}"/>
              </a:ext>
            </a:extLst>
          </p:cNvPr>
          <p:cNvSpPr/>
          <p:nvPr/>
        </p:nvSpPr>
        <p:spPr>
          <a:xfrm>
            <a:off x="113015" y="113015"/>
            <a:ext cx="11941161" cy="6621739"/>
          </a:xfrm>
          <a:prstGeom prst="rect">
            <a:avLst/>
          </a:prstGeom>
          <a:noFill/>
          <a:ln w="76200">
            <a:solidFill>
              <a:srgbClr val="6752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7C730E-078C-5602-733A-DBCDB7FCA1D3}"/>
              </a:ext>
            </a:extLst>
          </p:cNvPr>
          <p:cNvSpPr/>
          <p:nvPr/>
        </p:nvSpPr>
        <p:spPr>
          <a:xfrm>
            <a:off x="246490" y="254442"/>
            <a:ext cx="11656613" cy="6321287"/>
          </a:xfrm>
          <a:prstGeom prst="rect">
            <a:avLst/>
          </a:prstGeom>
          <a:noFill/>
          <a:ln w="76200">
            <a:solidFill>
              <a:srgbClr val="4CB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BEE560C-0FFD-CCE0-1FF4-79B3BEC3A674}"/>
              </a:ext>
            </a:extLst>
          </p:cNvPr>
          <p:cNvSpPr/>
          <p:nvPr/>
        </p:nvSpPr>
        <p:spPr>
          <a:xfrm>
            <a:off x="1272923" y="769076"/>
            <a:ext cx="2586182" cy="2318328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63B82A-9741-BF42-E5BF-2BC1EB84DE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4031" y="775779"/>
            <a:ext cx="2597121" cy="23288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1B8A2B6-2A75-9ECF-DB66-60D07C236D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70525" y="1297032"/>
            <a:ext cx="1524132" cy="12863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F6BD73-3B50-FDBD-FF8D-9DCE6BFD2B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014" y="1128712"/>
            <a:ext cx="1524000" cy="9429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DE5D49-DFA2-52F3-4831-3D435D3649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2455" y="2213114"/>
            <a:ext cx="1543265" cy="5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228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7D0DF6-F4E2-FF64-2275-CF97CC592A24}"/>
              </a:ext>
            </a:extLst>
          </p:cNvPr>
          <p:cNvSpPr/>
          <p:nvPr/>
        </p:nvSpPr>
        <p:spPr>
          <a:xfrm>
            <a:off x="113015" y="113015"/>
            <a:ext cx="11941161" cy="6621739"/>
          </a:xfrm>
          <a:prstGeom prst="rect">
            <a:avLst/>
          </a:prstGeom>
          <a:noFill/>
          <a:ln w="76200">
            <a:solidFill>
              <a:srgbClr val="6752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7C730E-078C-5602-733A-DBCDB7FCA1D3}"/>
              </a:ext>
            </a:extLst>
          </p:cNvPr>
          <p:cNvSpPr/>
          <p:nvPr/>
        </p:nvSpPr>
        <p:spPr>
          <a:xfrm>
            <a:off x="246490" y="254442"/>
            <a:ext cx="11656613" cy="6321287"/>
          </a:xfrm>
          <a:prstGeom prst="rect">
            <a:avLst/>
          </a:prstGeom>
          <a:noFill/>
          <a:ln w="76200">
            <a:solidFill>
              <a:srgbClr val="4CB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5C4F722-21D3-6AF5-2D38-EE4DCF1B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For more information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FFF79F7-2BC5-ECDA-87B7-E2C1F3160F7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4288856"/>
              </p:ext>
            </p:extLst>
          </p:nvPr>
        </p:nvGraphicFramePr>
        <p:xfrm>
          <a:off x="6172200" y="1825623"/>
          <a:ext cx="5181600" cy="4511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895">
                  <a:extLst>
                    <a:ext uri="{9D8B030D-6E8A-4147-A177-3AD203B41FA5}">
                      <a16:colId xmlns:a16="http://schemas.microsoft.com/office/drawing/2014/main" val="3700763505"/>
                    </a:ext>
                  </a:extLst>
                </a:gridCol>
                <a:gridCol w="4078705">
                  <a:extLst>
                    <a:ext uri="{9D8B030D-6E8A-4147-A177-3AD203B41FA5}">
                      <a16:colId xmlns:a16="http://schemas.microsoft.com/office/drawing/2014/main" val="687236966"/>
                    </a:ext>
                  </a:extLst>
                </a:gridCol>
              </a:tblGrid>
              <a:tr h="1310609">
                <a:tc gridSpan="2"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420009"/>
                  </a:ext>
                </a:extLst>
              </a:tr>
              <a:tr h="626006"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Web Page: 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/>
                        </a:rPr>
                        <a:t>www.livewellderby.co.uk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996873"/>
                  </a:ext>
                </a:extLst>
              </a:tr>
              <a:tr h="626007"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Email: 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4"/>
                        </a:rPr>
                        <a:t>livewell@derby.gov.uk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6971"/>
                  </a:ext>
                </a:extLst>
              </a:tr>
              <a:tr h="626006"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Telephone:  01332 641254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608868"/>
                  </a:ext>
                </a:extLst>
              </a:tr>
              <a:tr h="626007"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Facebook: 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www.facebook.com/livewellderby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119085"/>
                  </a:ext>
                </a:extLst>
              </a:tr>
              <a:tr h="696374"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 formerly known as Twitter:  @livewellderby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7907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0CF31C6-BE4D-4F88-A675-6D02FC080C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2074" y="1927885"/>
            <a:ext cx="1311884" cy="11091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9C2292-0DD9-D259-0FA9-5FDB951D90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3147" y="1927885"/>
            <a:ext cx="1524132" cy="938865"/>
          </a:xfrm>
          <a:prstGeom prst="rect">
            <a:avLst/>
          </a:prstGeom>
        </p:spPr>
      </p:pic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7DE4CC0C-3A7F-EF66-60F6-301B0B86F23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231572"/>
              </p:ext>
            </p:extLst>
          </p:nvPr>
        </p:nvGraphicFramePr>
        <p:xfrm>
          <a:off x="838200" y="1825624"/>
          <a:ext cx="5121442" cy="4511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307">
                  <a:extLst>
                    <a:ext uri="{9D8B030D-6E8A-4147-A177-3AD203B41FA5}">
                      <a16:colId xmlns:a16="http://schemas.microsoft.com/office/drawing/2014/main" val="2305630966"/>
                    </a:ext>
                  </a:extLst>
                </a:gridCol>
                <a:gridCol w="4055135">
                  <a:extLst>
                    <a:ext uri="{9D8B030D-6E8A-4147-A177-3AD203B41FA5}">
                      <a16:colId xmlns:a16="http://schemas.microsoft.com/office/drawing/2014/main" val="2554266172"/>
                    </a:ext>
                  </a:extLst>
                </a:gridCol>
              </a:tblGrid>
              <a:tr h="1165336">
                <a:tc gridSpan="2"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487715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 Page: 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www.livelifebetterderbyshire.org.uk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213150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 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asch.llbd.info@derbyshire.gov.uk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7024322"/>
                  </a:ext>
                </a:extLst>
              </a:tr>
              <a:tr h="5576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Telephone:  0800 085 2299 or 01629 538200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060675"/>
                  </a:ext>
                </a:extLst>
              </a:tr>
              <a:tr h="5576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formerly known as Twitter:  @DCCPublicHealth 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164271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Facebook: </a:t>
                      </a:r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https://www.facebook.com/derbyshirepublichealth</a:t>
                      </a:r>
                      <a:endParaRPr lang="en-GB" sz="1200" b="0" i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141925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Instagram: Live Life Better Derbyshire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4350704"/>
                  </a:ext>
                </a:extLst>
              </a:tr>
            </a:tbl>
          </a:graphicData>
        </a:graphic>
      </p:graphicFrame>
      <p:pic>
        <p:nvPicPr>
          <p:cNvPr id="3" name="Graphic 2" descr="Magnifying glass with solid fill">
            <a:extLst>
              <a:ext uri="{FF2B5EF4-FFF2-40B4-BE49-F238E27FC236}">
                <a16:creationId xmlns:a16="http://schemas.microsoft.com/office/drawing/2014/main" id="{7B3F8A59-DD52-0724-8382-8781DA13442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777663" y="473821"/>
            <a:ext cx="914400" cy="914400"/>
          </a:xfrm>
          <a:prstGeom prst="rect">
            <a:avLst/>
          </a:prstGeom>
        </p:spPr>
      </p:pic>
      <p:pic>
        <p:nvPicPr>
          <p:cNvPr id="10" name="Graphic 9" descr="Internet with solid fill">
            <a:extLst>
              <a:ext uri="{FF2B5EF4-FFF2-40B4-BE49-F238E27FC236}">
                <a16:creationId xmlns:a16="http://schemas.microsoft.com/office/drawing/2014/main" id="{488E14B1-29F6-1AD9-EB4A-9E19828290F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74849" y="2866750"/>
            <a:ext cx="809258" cy="809258"/>
          </a:xfrm>
          <a:prstGeom prst="rect">
            <a:avLst/>
          </a:prstGeom>
        </p:spPr>
      </p:pic>
      <p:pic>
        <p:nvPicPr>
          <p:cNvPr id="14" name="Graphic 13" descr="Email with solid fill">
            <a:extLst>
              <a:ext uri="{FF2B5EF4-FFF2-40B4-BE49-F238E27FC236}">
                <a16:creationId xmlns:a16="http://schemas.microsoft.com/office/drawing/2014/main" id="{D28196E9-113F-6136-400A-461FB5EF799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18448" y="3559069"/>
            <a:ext cx="522060" cy="52206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B9BCBC4-C3FF-3C7F-91B4-A924E9ED41B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260431" y="2966644"/>
            <a:ext cx="914479" cy="914479"/>
          </a:xfrm>
          <a:prstGeom prst="rect">
            <a:avLst/>
          </a:prstGeom>
        </p:spPr>
      </p:pic>
      <p:pic>
        <p:nvPicPr>
          <p:cNvPr id="16" name="Graphic 15" descr="Email with solid fill">
            <a:extLst>
              <a:ext uri="{FF2B5EF4-FFF2-40B4-BE49-F238E27FC236}">
                <a16:creationId xmlns:a16="http://schemas.microsoft.com/office/drawing/2014/main" id="{ACACC221-D5F2-7F7A-B2D7-708E2629A16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404990" y="3753556"/>
            <a:ext cx="625359" cy="625359"/>
          </a:xfrm>
          <a:prstGeom prst="rect">
            <a:avLst/>
          </a:prstGeom>
        </p:spPr>
      </p:pic>
      <p:pic>
        <p:nvPicPr>
          <p:cNvPr id="18" name="Graphic 17" descr="Receiver with solid fill">
            <a:extLst>
              <a:ext uri="{FF2B5EF4-FFF2-40B4-BE49-F238E27FC236}">
                <a16:creationId xmlns:a16="http://schemas.microsoft.com/office/drawing/2014/main" id="{7B4CC6DA-C8C6-62E9-AFCD-1EBAFBED60D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118448" y="4101502"/>
            <a:ext cx="554825" cy="554825"/>
          </a:xfrm>
          <a:prstGeom prst="rect">
            <a:avLst/>
          </a:prstGeom>
        </p:spPr>
      </p:pic>
      <p:pic>
        <p:nvPicPr>
          <p:cNvPr id="19" name="Graphic 18" descr="Receiver with solid fill">
            <a:extLst>
              <a:ext uri="{FF2B5EF4-FFF2-40B4-BE49-F238E27FC236}">
                <a16:creationId xmlns:a16="http://schemas.microsoft.com/office/drawing/2014/main" id="{AE75B524-FADD-1FEC-0AD1-7E452C59D96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475524" y="4442947"/>
            <a:ext cx="554825" cy="5548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5D3F25D-8650-5E47-8601-54AE6F906DD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143218" y="4676700"/>
            <a:ext cx="497290" cy="49729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066DB32-28F9-D247-A531-1156E6D036F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475524" y="5086460"/>
            <a:ext cx="497290" cy="497290"/>
          </a:xfrm>
          <a:prstGeom prst="rect">
            <a:avLst/>
          </a:prstGeom>
        </p:spPr>
      </p:pic>
      <p:pic>
        <p:nvPicPr>
          <p:cNvPr id="23" name="Picture 22" descr="A white x on a black background">
            <a:extLst>
              <a:ext uri="{FF2B5EF4-FFF2-40B4-BE49-F238E27FC236}">
                <a16:creationId xmlns:a16="http://schemas.microsoft.com/office/drawing/2014/main" id="{0B4D162E-5F4C-B569-74E2-2C78C9DD2E0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143218" y="5279772"/>
            <a:ext cx="515137" cy="515137"/>
          </a:xfrm>
          <a:prstGeom prst="rect">
            <a:avLst/>
          </a:prstGeom>
        </p:spPr>
      </p:pic>
      <p:pic>
        <p:nvPicPr>
          <p:cNvPr id="24" name="Picture 23" descr="A white x on a black background">
            <a:extLst>
              <a:ext uri="{FF2B5EF4-FFF2-40B4-BE49-F238E27FC236}">
                <a16:creationId xmlns:a16="http://schemas.microsoft.com/office/drawing/2014/main" id="{DC40FF4D-6391-4505-56A5-899C709B2AB5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466600" y="5718685"/>
            <a:ext cx="515137" cy="51513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3B29383-6D4F-1BAF-7368-58450B381352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135625" y="5803485"/>
            <a:ext cx="522730" cy="51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63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7D0DF6-F4E2-FF64-2275-CF97CC592A24}"/>
              </a:ext>
            </a:extLst>
          </p:cNvPr>
          <p:cNvSpPr/>
          <p:nvPr/>
        </p:nvSpPr>
        <p:spPr>
          <a:xfrm>
            <a:off x="113015" y="113015"/>
            <a:ext cx="11941161" cy="6621739"/>
          </a:xfrm>
          <a:prstGeom prst="rect">
            <a:avLst/>
          </a:prstGeom>
          <a:noFill/>
          <a:ln w="76200">
            <a:solidFill>
              <a:srgbClr val="6752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7C730E-078C-5602-733A-DBCDB7FCA1D3}"/>
              </a:ext>
            </a:extLst>
          </p:cNvPr>
          <p:cNvSpPr/>
          <p:nvPr/>
        </p:nvSpPr>
        <p:spPr>
          <a:xfrm>
            <a:off x="246490" y="254442"/>
            <a:ext cx="11656613" cy="6321287"/>
          </a:xfrm>
          <a:prstGeom prst="rect">
            <a:avLst/>
          </a:prstGeom>
          <a:noFill/>
          <a:ln w="76200">
            <a:solidFill>
              <a:srgbClr val="4CB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5C4F722-21D3-6AF5-2D38-EE4DCF1B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Live Life Better Derbyshire</a:t>
            </a:r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33DFF6BA-AE5B-272D-3496-825B2FF756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461060"/>
              </p:ext>
            </p:extLst>
          </p:nvPr>
        </p:nvGraphicFramePr>
        <p:xfrm>
          <a:off x="838200" y="1825625"/>
          <a:ext cx="10515600" cy="4447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143">
                  <a:extLst>
                    <a:ext uri="{9D8B030D-6E8A-4147-A177-3AD203B41FA5}">
                      <a16:colId xmlns:a16="http://schemas.microsoft.com/office/drawing/2014/main" val="2189125098"/>
                    </a:ext>
                  </a:extLst>
                </a:gridCol>
                <a:gridCol w="8960457">
                  <a:extLst>
                    <a:ext uri="{9D8B030D-6E8A-4147-A177-3AD203B41FA5}">
                      <a16:colId xmlns:a16="http://schemas.microsoft.com/office/drawing/2014/main" val="138297617"/>
                    </a:ext>
                  </a:extLst>
                </a:gridCol>
              </a:tblGrid>
              <a:tr h="44479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fontAlgn="auto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Live Life Better Derbyshire Direct Delivery: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Smoking Cessation support for people aged 12+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Tobacco Dependency Treatment at Chesterfield Royal Hospital and University Hospitals Derby &amp; Burton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Supporting pregnant women to quit and providing behavioural support for  up to a year after birth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Weight Management support for adults aged 18+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Healthier Futures: healthy families programme that offers a range of support for parents and carers of children aged 0 to 12 years old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Physical Activity support for adults aged 18+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National Child Measurement Programme (NCMP)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Health Checks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Hypertension Checks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School Crossing Patrol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Access to a Health Improvement Worker </a:t>
                      </a:r>
                    </a:p>
                    <a:p>
                      <a:pPr marL="0" marR="0" lvl="0" indent="-228600" fontAlgn="auto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400" b="0" i="0" u="none" strike="noStrike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fontAlgn="auto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Onward Referrals/Signposting: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Falls prevention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Alcohol services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Financial issues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Mental wellbeing</a:t>
                      </a:r>
                    </a:p>
                    <a:p>
                      <a:pPr marL="285750" marR="0" lvl="0" indent="-2286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Employment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340572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6394EC5C-23A2-E468-2226-EC0AB8607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505" y="1959154"/>
            <a:ext cx="1079086" cy="107908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053625E-8C68-1C65-4AEB-60D39BB13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05" y="5048540"/>
            <a:ext cx="1079086" cy="107908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9E0211A-2DE6-060B-9E2C-9CD3140CB3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505" y="3507011"/>
            <a:ext cx="1079086" cy="108518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CF44919-5583-19C9-7729-276905CA12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0" y="480020"/>
            <a:ext cx="1524000" cy="9429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8C6EEC7-FD28-C9C6-B2E0-A60FBA1064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29800" y="1483411"/>
            <a:ext cx="1543265" cy="5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05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7D0DF6-F4E2-FF64-2275-CF97CC592A24}"/>
              </a:ext>
            </a:extLst>
          </p:cNvPr>
          <p:cNvSpPr/>
          <p:nvPr/>
        </p:nvSpPr>
        <p:spPr>
          <a:xfrm>
            <a:off x="113015" y="113015"/>
            <a:ext cx="11941161" cy="6621739"/>
          </a:xfrm>
          <a:prstGeom prst="rect">
            <a:avLst/>
          </a:prstGeom>
          <a:noFill/>
          <a:ln w="76200">
            <a:solidFill>
              <a:srgbClr val="6752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7C730E-078C-5602-733A-DBCDB7FCA1D3}"/>
              </a:ext>
            </a:extLst>
          </p:cNvPr>
          <p:cNvSpPr/>
          <p:nvPr/>
        </p:nvSpPr>
        <p:spPr>
          <a:xfrm>
            <a:off x="246490" y="254442"/>
            <a:ext cx="11656613" cy="6321287"/>
          </a:xfrm>
          <a:prstGeom prst="rect">
            <a:avLst/>
          </a:prstGeom>
          <a:noFill/>
          <a:ln w="76200">
            <a:solidFill>
              <a:srgbClr val="4CB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5C4F722-21D3-6AF5-2D38-EE4DCF1B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Livewell (Derby)</a:t>
            </a:r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33DFF6BA-AE5B-272D-3496-825B2FF756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447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143">
                  <a:extLst>
                    <a:ext uri="{9D8B030D-6E8A-4147-A177-3AD203B41FA5}">
                      <a16:colId xmlns:a16="http://schemas.microsoft.com/office/drawing/2014/main" val="2189125098"/>
                    </a:ext>
                  </a:extLst>
                </a:gridCol>
                <a:gridCol w="8960457">
                  <a:extLst>
                    <a:ext uri="{9D8B030D-6E8A-4147-A177-3AD203B41FA5}">
                      <a16:colId xmlns:a16="http://schemas.microsoft.com/office/drawing/2014/main" val="138297617"/>
                    </a:ext>
                  </a:extLst>
                </a:gridCol>
              </a:tblGrid>
              <a:tr h="44479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0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Health commissioned lifestyle service that supports people that live in Derby or registered to a Derby city GP.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en-US" sz="20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0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Supports people to quit smoking (12+), lose weight (Tier 2) and have an NHS Health check.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en-US" sz="20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0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weight management programme is delivered on behalf of Livewell by Derby County Community Trust.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en-US" sz="20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0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 to 12 months of support available underpinned by behaviour change strategies.</a:t>
                      </a:r>
                      <a:endParaRPr lang="en-GB" sz="20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340572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1E0B2284-6EA8-5322-38EB-1F57AF603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3515" y="404321"/>
            <a:ext cx="1524132" cy="128636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394EC5C-23A2-E468-2226-EC0AB8607B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05" y="1959154"/>
            <a:ext cx="1079086" cy="107908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053625E-8C68-1C65-4AEB-60D39BB13C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505" y="5048540"/>
            <a:ext cx="1079086" cy="107908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9E0211A-2DE6-060B-9E2C-9CD3140CB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6505" y="3507011"/>
            <a:ext cx="1079086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08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7D0DF6-F4E2-FF64-2275-CF97CC592A24}"/>
              </a:ext>
            </a:extLst>
          </p:cNvPr>
          <p:cNvSpPr/>
          <p:nvPr/>
        </p:nvSpPr>
        <p:spPr>
          <a:xfrm>
            <a:off x="113015" y="113015"/>
            <a:ext cx="11941161" cy="6621739"/>
          </a:xfrm>
          <a:prstGeom prst="rect">
            <a:avLst/>
          </a:prstGeom>
          <a:noFill/>
          <a:ln w="76200">
            <a:solidFill>
              <a:srgbClr val="6752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7C730E-078C-5602-733A-DBCDB7FCA1D3}"/>
              </a:ext>
            </a:extLst>
          </p:cNvPr>
          <p:cNvSpPr/>
          <p:nvPr/>
        </p:nvSpPr>
        <p:spPr>
          <a:xfrm>
            <a:off x="246490" y="254442"/>
            <a:ext cx="11656613" cy="6321287"/>
          </a:xfrm>
          <a:prstGeom prst="rect">
            <a:avLst/>
          </a:prstGeom>
          <a:noFill/>
          <a:ln w="76200">
            <a:solidFill>
              <a:srgbClr val="4CB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5C4F722-21D3-6AF5-2D38-EE4DCF1B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Weight Management Criteria      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8BFEB61-EAB8-A6E5-290F-7312CC82DBD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30998437"/>
              </p:ext>
            </p:extLst>
          </p:nvPr>
        </p:nvGraphicFramePr>
        <p:xfrm>
          <a:off x="830179" y="1825624"/>
          <a:ext cx="5181600" cy="4388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458919670"/>
                    </a:ext>
                  </a:extLst>
                </a:gridCol>
              </a:tblGrid>
              <a:tr h="13257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668042"/>
                  </a:ext>
                </a:extLst>
              </a:tr>
              <a:tr h="3062605">
                <a:tc>
                  <a:txBody>
                    <a:bodyPr/>
                    <a:lstStyle/>
                    <a:p>
                      <a:r>
                        <a:rPr lang="en-GB" sz="1600" dirty="0"/>
                        <a:t>Tier 2 Community intervention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BMI 25+ </a:t>
                      </a:r>
                    </a:p>
                    <a:p>
                      <a:r>
                        <a:rPr lang="en-GB" sz="1600" dirty="0"/>
                        <a:t>BMI 23+ if someone is of black or Asian ethnicity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Aged 18+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Derbyshire resident or registered to a Derbyshire GP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Ready / committed to changing behaviour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11800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FFF79F7-2BC5-ECDA-87B7-E2C1F3160F7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3206309"/>
              </p:ext>
            </p:extLst>
          </p:nvPr>
        </p:nvGraphicFramePr>
        <p:xfrm>
          <a:off x="6172200" y="1825624"/>
          <a:ext cx="5181600" cy="438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700763505"/>
                    </a:ext>
                  </a:extLst>
                </a:gridCol>
              </a:tblGrid>
              <a:tr h="13708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420009"/>
                  </a:ext>
                </a:extLst>
              </a:tr>
              <a:tr h="2556120">
                <a:tc>
                  <a:txBody>
                    <a:bodyPr/>
                    <a:lstStyle/>
                    <a:p>
                      <a:r>
                        <a:rPr lang="en-GB" sz="1600" dirty="0"/>
                        <a:t>Tier 2 Community intervention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BMI 30+ </a:t>
                      </a:r>
                    </a:p>
                    <a:p>
                      <a:r>
                        <a:rPr lang="en-GB" sz="1600" dirty="0"/>
                        <a:t>BMI 27.5+ for specific ethnicities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Aged 18+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Derby City resident or registered to a Derby City GP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Can only access the weight management service once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Ready / committed to changing behaviour</a:t>
                      </a:r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8843385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1E0B2284-6EA8-5322-38EB-1F57AF603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216" y="1949751"/>
            <a:ext cx="1358265" cy="11463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7571E3-BBB5-E282-9AD7-EC4819946E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571" y="1949751"/>
            <a:ext cx="1524132" cy="938865"/>
          </a:xfrm>
          <a:prstGeom prst="rect">
            <a:avLst/>
          </a:prstGeom>
        </p:spPr>
      </p:pic>
      <p:pic>
        <p:nvPicPr>
          <p:cNvPr id="13" name="Graphic 12" descr="Scale with solid fill">
            <a:extLst>
              <a:ext uri="{FF2B5EF4-FFF2-40B4-BE49-F238E27FC236}">
                <a16:creationId xmlns:a16="http://schemas.microsoft.com/office/drawing/2014/main" id="{02241541-74AF-DC87-31BE-878D26335F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80211" y="365125"/>
            <a:ext cx="1072101" cy="107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91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7D0DF6-F4E2-FF64-2275-CF97CC592A24}"/>
              </a:ext>
            </a:extLst>
          </p:cNvPr>
          <p:cNvSpPr/>
          <p:nvPr/>
        </p:nvSpPr>
        <p:spPr>
          <a:xfrm>
            <a:off x="113015" y="113015"/>
            <a:ext cx="11941161" cy="6621739"/>
          </a:xfrm>
          <a:prstGeom prst="rect">
            <a:avLst/>
          </a:prstGeom>
          <a:noFill/>
          <a:ln w="76200">
            <a:solidFill>
              <a:srgbClr val="6752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7C730E-078C-5602-733A-DBCDB7FCA1D3}"/>
              </a:ext>
            </a:extLst>
          </p:cNvPr>
          <p:cNvSpPr/>
          <p:nvPr/>
        </p:nvSpPr>
        <p:spPr>
          <a:xfrm>
            <a:off x="246490" y="254442"/>
            <a:ext cx="11656613" cy="6321287"/>
          </a:xfrm>
          <a:prstGeom prst="rect">
            <a:avLst/>
          </a:prstGeom>
          <a:noFill/>
          <a:ln w="76200">
            <a:solidFill>
              <a:srgbClr val="4CB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5C4F722-21D3-6AF5-2D38-EE4DCF1B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+mn-lt"/>
              </a:rPr>
              <a:t>What your patient/client can expect </a:t>
            </a:r>
            <a:br>
              <a:rPr lang="en-GB" sz="4000" dirty="0">
                <a:latin typeface="+mn-lt"/>
              </a:rPr>
            </a:br>
            <a:r>
              <a:rPr lang="en-GB" sz="4000" dirty="0">
                <a:latin typeface="+mn-lt"/>
              </a:rPr>
              <a:t>from our Weight Management Services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8BFEB61-EAB8-A6E5-290F-7312CC82DBD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3664737"/>
              </p:ext>
            </p:extLst>
          </p:nvPr>
        </p:nvGraphicFramePr>
        <p:xfrm>
          <a:off x="838200" y="1825625"/>
          <a:ext cx="5181600" cy="4326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458919670"/>
                    </a:ext>
                  </a:extLst>
                </a:gridCol>
              </a:tblGrid>
              <a:tr h="14375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668042"/>
                  </a:ext>
                </a:extLst>
              </a:tr>
              <a:tr h="28889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Free 12-week supported weight management group programme (Online/Community).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Access to a private informal Facebook group.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Direct email access to a qualified advisor.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Free weekly information sent home (12-weeks).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Access to 12-weeks free physical activity support.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Free maintenance support for up to 1 year.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Access to a Health Improvement Worker.</a:t>
                      </a: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11800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FFF79F7-2BC5-ECDA-87B7-E2C1F3160F7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16602633"/>
              </p:ext>
            </p:extLst>
          </p:nvPr>
        </p:nvGraphicFramePr>
        <p:xfrm>
          <a:off x="6172200" y="1825624"/>
          <a:ext cx="5181600" cy="4326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700763505"/>
                    </a:ext>
                  </a:extLst>
                </a:gridCol>
              </a:tblGrid>
              <a:tr h="13708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420009"/>
                  </a:ext>
                </a:extLst>
              </a:tr>
              <a:tr h="295572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 meetings to get you started on a tailored weight management plan.  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Regular support and encouragement to help you to self-monitor your weight, eating and activity levels.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Virtual group support with like-minded people, to share and learn from each other.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 exercise sessions.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Led walks.</a:t>
                      </a:r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to Council leisure centres (gym and classes) once a commitment to losing weight is demonstrated.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to help manage any specific medical conditions alongside losing weight.</a:t>
                      </a: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8843385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1E0B2284-6EA8-5322-38EB-1F57AF603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217" y="1949752"/>
            <a:ext cx="1352742" cy="114171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7571E3-BBB5-E282-9AD7-EC4819946E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571" y="1949751"/>
            <a:ext cx="1524132" cy="938865"/>
          </a:xfrm>
          <a:prstGeom prst="rect">
            <a:avLst/>
          </a:prstGeom>
        </p:spPr>
      </p:pic>
      <p:pic>
        <p:nvPicPr>
          <p:cNvPr id="13" name="Graphic 12" descr="Scale with solid fill">
            <a:extLst>
              <a:ext uri="{FF2B5EF4-FFF2-40B4-BE49-F238E27FC236}">
                <a16:creationId xmlns:a16="http://schemas.microsoft.com/office/drawing/2014/main" id="{02241541-74AF-DC87-31BE-878D26335F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80211" y="365125"/>
            <a:ext cx="1072101" cy="107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79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7D0DF6-F4E2-FF64-2275-CF97CC592A24}"/>
              </a:ext>
            </a:extLst>
          </p:cNvPr>
          <p:cNvSpPr/>
          <p:nvPr/>
        </p:nvSpPr>
        <p:spPr>
          <a:xfrm>
            <a:off x="113015" y="113015"/>
            <a:ext cx="11941161" cy="6621739"/>
          </a:xfrm>
          <a:prstGeom prst="rect">
            <a:avLst/>
          </a:prstGeom>
          <a:noFill/>
          <a:ln w="76200">
            <a:solidFill>
              <a:srgbClr val="6752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7C730E-078C-5602-733A-DBCDB7FCA1D3}"/>
              </a:ext>
            </a:extLst>
          </p:cNvPr>
          <p:cNvSpPr/>
          <p:nvPr/>
        </p:nvSpPr>
        <p:spPr>
          <a:xfrm>
            <a:off x="246490" y="254442"/>
            <a:ext cx="11656613" cy="6321287"/>
          </a:xfrm>
          <a:prstGeom prst="rect">
            <a:avLst/>
          </a:prstGeom>
          <a:noFill/>
          <a:ln w="76200">
            <a:solidFill>
              <a:srgbClr val="4CB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5C4F722-21D3-6AF5-2D38-EE4DCF1B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Physical Activity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FFF79F7-2BC5-ECDA-87B7-E2C1F3160F7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7457784"/>
              </p:ext>
            </p:extLst>
          </p:nvPr>
        </p:nvGraphicFramePr>
        <p:xfrm>
          <a:off x="6172200" y="1825623"/>
          <a:ext cx="5181600" cy="4481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700763505"/>
                    </a:ext>
                  </a:extLst>
                </a:gridCol>
              </a:tblGrid>
              <a:tr h="1415423"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420009"/>
                  </a:ext>
                </a:extLst>
              </a:tr>
              <a:tr h="3065802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Aged 18+; Derby City resident or registered to a Derby City GP.</a:t>
                      </a:r>
                    </a:p>
                    <a:p>
                      <a:endParaRPr lang="en-GB" sz="1600" dirty="0"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Free access to community-based support.  Community physical activity across the week including evenings and Saturday 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Interactive weight management and condition specific courses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Access to DCC leisure facilities**</a:t>
                      </a: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996873"/>
                  </a:ext>
                </a:extLst>
              </a:tr>
            </a:tbl>
          </a:graphicData>
        </a:graphic>
      </p:graphicFrame>
      <p:pic>
        <p:nvPicPr>
          <p:cNvPr id="3" name="Graphic 2" descr="Shoe footprints with solid fill">
            <a:extLst>
              <a:ext uri="{FF2B5EF4-FFF2-40B4-BE49-F238E27FC236}">
                <a16:creationId xmlns:a16="http://schemas.microsoft.com/office/drawing/2014/main" id="{AB8EC25D-18CD-CD35-813F-DE646E43B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57576" y="570706"/>
            <a:ext cx="914400" cy="91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CF31C6-BE4D-4F88-A675-6D02FC080C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2074" y="1927885"/>
            <a:ext cx="1341236" cy="113395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9C2292-0DD9-D259-0FA9-5FDB951D90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147" y="1927885"/>
            <a:ext cx="1524132" cy="938865"/>
          </a:xfrm>
          <a:prstGeom prst="rect">
            <a:avLst/>
          </a:prstGeom>
        </p:spPr>
      </p:pic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7DE4CC0C-3A7F-EF66-60F6-301B0B86F23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2478770"/>
              </p:ext>
            </p:extLst>
          </p:nvPr>
        </p:nvGraphicFramePr>
        <p:xfrm>
          <a:off x="838200" y="1825624"/>
          <a:ext cx="5181600" cy="4553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305630966"/>
                    </a:ext>
                  </a:extLst>
                </a:gridCol>
              </a:tblGrid>
              <a:tr h="1291792"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87715"/>
                  </a:ext>
                </a:extLst>
              </a:tr>
              <a:tr h="3189432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Aged 18+; Derbyshire resident or registered to a Derbyshire GP; part of our Weight Management Programme; doing less than 30 minutes of physical activity per week and all medical conditions must be stable.</a:t>
                      </a:r>
                    </a:p>
                    <a:p>
                      <a:endParaRPr lang="en-GB" sz="1600" dirty="0"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Free 12 weeks support from our advisors to encourage moving more, either by telephone, online or by joining one of our groups (community/online)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Supporting information sent to the home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Move 4 Wellbeing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Access to Leisure Providers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+mn-lt"/>
                        </a:rPr>
                        <a:t>Access to a Health Improvement Worker</a:t>
                      </a: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213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722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7D0DF6-F4E2-FF64-2275-CF97CC592A24}"/>
              </a:ext>
            </a:extLst>
          </p:cNvPr>
          <p:cNvSpPr/>
          <p:nvPr/>
        </p:nvSpPr>
        <p:spPr>
          <a:xfrm>
            <a:off x="113015" y="113015"/>
            <a:ext cx="11941161" cy="6621739"/>
          </a:xfrm>
          <a:prstGeom prst="rect">
            <a:avLst/>
          </a:prstGeom>
          <a:noFill/>
          <a:ln w="76200">
            <a:solidFill>
              <a:srgbClr val="6752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7C730E-078C-5602-733A-DBCDB7FCA1D3}"/>
              </a:ext>
            </a:extLst>
          </p:cNvPr>
          <p:cNvSpPr/>
          <p:nvPr/>
        </p:nvSpPr>
        <p:spPr>
          <a:xfrm>
            <a:off x="246490" y="254442"/>
            <a:ext cx="11656613" cy="6321287"/>
          </a:xfrm>
          <a:prstGeom prst="rect">
            <a:avLst/>
          </a:prstGeom>
          <a:noFill/>
          <a:ln w="76200">
            <a:solidFill>
              <a:srgbClr val="4CB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5C4F722-21D3-6AF5-2D38-EE4DCF1B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Stop Smoking Service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FFF79F7-2BC5-ECDA-87B7-E2C1F3160F7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3036520"/>
              </p:ext>
            </p:extLst>
          </p:nvPr>
        </p:nvGraphicFramePr>
        <p:xfrm>
          <a:off x="6172200" y="1825623"/>
          <a:ext cx="5181600" cy="4481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700763505"/>
                    </a:ext>
                  </a:extLst>
                </a:gridCol>
              </a:tblGrid>
              <a:tr h="1351193"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420009"/>
                  </a:ext>
                </a:extLst>
              </a:tr>
              <a:tr h="3130032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</a:rPr>
                        <a:t>Aged 12+; Derby City resident or registered to a Derby City GP.  </a:t>
                      </a:r>
                    </a:p>
                    <a:p>
                      <a:endParaRPr lang="en-GB" sz="1600" dirty="0"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Free Nicotine Replacement Therapy (patches, gum, mouth spray) for 10 weeks.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Behavioural support to quit smoking tobacco using your own e-cigarette/vape.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Personalised telephone/online support for up to 12 months.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Stop smoking drop-in clinics for extra support, Carbon Monoxide testing and collecting treatments.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Invaluable tips and guidance to beat cravings and prevent setbacks.</a:t>
                      </a: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996873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0CF31C6-BE4D-4F88-A675-6D02FC080C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074" y="1927885"/>
            <a:ext cx="1341236" cy="113395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9C2292-0DD9-D259-0FA9-5FDB951D90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147" y="1927885"/>
            <a:ext cx="1524132" cy="938865"/>
          </a:xfrm>
          <a:prstGeom prst="rect">
            <a:avLst/>
          </a:prstGeom>
        </p:spPr>
      </p:pic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7DE4CC0C-3A7F-EF66-60F6-301B0B86F23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16752535"/>
              </p:ext>
            </p:extLst>
          </p:nvPr>
        </p:nvGraphicFramePr>
        <p:xfrm>
          <a:off x="838200" y="1825624"/>
          <a:ext cx="5181600" cy="4481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305630966"/>
                    </a:ext>
                  </a:extLst>
                </a:gridCol>
              </a:tblGrid>
              <a:tr h="1320924"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87715"/>
                  </a:ext>
                </a:extLst>
              </a:tr>
              <a:tr h="316030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</a:rPr>
                        <a:t>Aged 12+; Derbyshire resident or registered to a Derbyshire GP; support for anyone who is smoking or has quit in the last 2 weeks; support for anyone who is smoking tobacco and vaping</a:t>
                      </a:r>
                    </a:p>
                    <a:p>
                      <a:endParaRPr lang="en-GB" sz="1600" dirty="0"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Telephone support sessions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One-to-one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to free nicotine replacement therapy including patches, mouth spray, gum, inhalators and lozenges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to free vape starter kits and a 12-week supply of e-liquid (vapes are only available to adults only and are not currently available for pregnant clients)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Advice on stop smoking medications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Useful tools to help you quit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to a Health Improvement Worker</a:t>
                      </a: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213150"/>
                  </a:ext>
                </a:extLst>
              </a:tr>
            </a:tbl>
          </a:graphicData>
        </a:graphic>
      </p:graphicFrame>
      <p:pic>
        <p:nvPicPr>
          <p:cNvPr id="7" name="Graphic 6" descr="No smoking with solid fill">
            <a:extLst>
              <a:ext uri="{FF2B5EF4-FFF2-40B4-BE49-F238E27FC236}">
                <a16:creationId xmlns:a16="http://schemas.microsoft.com/office/drawing/2014/main" id="{6180E8FA-B6AA-D638-0C98-B7FC805BE1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745579" y="5230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99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7D0DF6-F4E2-FF64-2275-CF97CC592A24}"/>
              </a:ext>
            </a:extLst>
          </p:cNvPr>
          <p:cNvSpPr/>
          <p:nvPr/>
        </p:nvSpPr>
        <p:spPr>
          <a:xfrm>
            <a:off x="113015" y="113015"/>
            <a:ext cx="11941161" cy="6621739"/>
          </a:xfrm>
          <a:prstGeom prst="rect">
            <a:avLst/>
          </a:prstGeom>
          <a:noFill/>
          <a:ln w="76200">
            <a:solidFill>
              <a:srgbClr val="6752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7C730E-078C-5602-733A-DBCDB7FCA1D3}"/>
              </a:ext>
            </a:extLst>
          </p:cNvPr>
          <p:cNvSpPr/>
          <p:nvPr/>
        </p:nvSpPr>
        <p:spPr>
          <a:xfrm>
            <a:off x="246490" y="254442"/>
            <a:ext cx="11656613" cy="6321287"/>
          </a:xfrm>
          <a:prstGeom prst="rect">
            <a:avLst/>
          </a:prstGeom>
          <a:noFill/>
          <a:ln w="76200">
            <a:solidFill>
              <a:srgbClr val="4CB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5C4F722-21D3-6AF5-2D38-EE4DCF1B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Accessibility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FFF79F7-2BC5-ECDA-87B7-E2C1F3160F7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97070642"/>
              </p:ext>
            </p:extLst>
          </p:nvPr>
        </p:nvGraphicFramePr>
        <p:xfrm>
          <a:off x="6172200" y="1825623"/>
          <a:ext cx="5181600" cy="4440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700763505"/>
                    </a:ext>
                  </a:extLst>
                </a:gridCol>
              </a:tblGrid>
              <a:tr h="1310609"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420009"/>
                  </a:ext>
                </a:extLst>
              </a:tr>
              <a:tr h="3130032"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Provide a specialist service for people with mild to moderate learning disabilities, Liveability.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Interpreters including British Sign Language can be provided as well as accessible print options.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Support available 8-8 most of the week and Saturday morning.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Support that reflects the needs of the city residents i.e. culturally sensitive activities.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996873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0CF31C6-BE4D-4F88-A675-6D02FC080C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074" y="1927885"/>
            <a:ext cx="1311884" cy="11091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9C2292-0DD9-D259-0FA9-5FDB951D90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147" y="1927885"/>
            <a:ext cx="1524132" cy="938865"/>
          </a:xfrm>
          <a:prstGeom prst="rect">
            <a:avLst/>
          </a:prstGeom>
        </p:spPr>
      </p:pic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7DE4CC0C-3A7F-EF66-60F6-301B0B86F23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11288223"/>
              </p:ext>
            </p:extLst>
          </p:nvPr>
        </p:nvGraphicFramePr>
        <p:xfrm>
          <a:off x="838200" y="1825624"/>
          <a:ext cx="5181600" cy="4481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305630966"/>
                    </a:ext>
                  </a:extLst>
                </a:gridCol>
              </a:tblGrid>
              <a:tr h="1320924"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87715"/>
                  </a:ext>
                </a:extLst>
              </a:tr>
              <a:tr h="3160301"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a specialist service for people with mild to moderate learning disabilities.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Interpreters including British Sign Language can be provided as well as accessible print options.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available Monday – Friday 9am to 5pm.  Sessions delivered morning, afternoon, evenings along with Saturday mornings.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that reflects the needs of the county residents.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213150"/>
                  </a:ext>
                </a:extLst>
              </a:tr>
            </a:tbl>
          </a:graphicData>
        </a:graphic>
      </p:graphicFrame>
      <p:pic>
        <p:nvPicPr>
          <p:cNvPr id="3" name="Graphic 2" descr="Universal access with solid fill">
            <a:extLst>
              <a:ext uri="{FF2B5EF4-FFF2-40B4-BE49-F238E27FC236}">
                <a16:creationId xmlns:a16="http://schemas.microsoft.com/office/drawing/2014/main" id="{54054EBA-CFA4-447D-04C4-AF334AD8DF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770220" y="473820"/>
            <a:ext cx="986011" cy="98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44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7D0DF6-F4E2-FF64-2275-CF97CC592A24}"/>
              </a:ext>
            </a:extLst>
          </p:cNvPr>
          <p:cNvSpPr/>
          <p:nvPr/>
        </p:nvSpPr>
        <p:spPr>
          <a:xfrm>
            <a:off x="113015" y="113015"/>
            <a:ext cx="11941161" cy="6621739"/>
          </a:xfrm>
          <a:prstGeom prst="rect">
            <a:avLst/>
          </a:prstGeom>
          <a:noFill/>
          <a:ln w="76200">
            <a:solidFill>
              <a:srgbClr val="6752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7C730E-078C-5602-733A-DBCDB7FCA1D3}"/>
              </a:ext>
            </a:extLst>
          </p:cNvPr>
          <p:cNvSpPr/>
          <p:nvPr/>
        </p:nvSpPr>
        <p:spPr>
          <a:xfrm>
            <a:off x="246490" y="254442"/>
            <a:ext cx="11656613" cy="6321287"/>
          </a:xfrm>
          <a:prstGeom prst="rect">
            <a:avLst/>
          </a:prstGeom>
          <a:noFill/>
          <a:ln w="76200">
            <a:solidFill>
              <a:srgbClr val="4CB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5C4F722-21D3-6AF5-2D38-EE4DCF1B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Joining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FFF79F7-2BC5-ECDA-87B7-E2C1F3160F7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188536"/>
              </p:ext>
            </p:extLst>
          </p:nvPr>
        </p:nvGraphicFramePr>
        <p:xfrm>
          <a:off x="6172200" y="1825623"/>
          <a:ext cx="5181600" cy="4440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700763505"/>
                    </a:ext>
                  </a:extLst>
                </a:gridCol>
              </a:tblGrid>
              <a:tr h="1310609"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420009"/>
                  </a:ext>
                </a:extLst>
              </a:tr>
              <a:tr h="3130032"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Self-referral is the most popular and quickest way of joining.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Clinical referral available via email.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Telephone is available for those that prefer this method, although this can be slower.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996873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0CF31C6-BE4D-4F88-A675-6D02FC080C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074" y="1927885"/>
            <a:ext cx="1311884" cy="11091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9C2292-0DD9-D259-0FA9-5FDB951D90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147" y="1927885"/>
            <a:ext cx="1524132" cy="938865"/>
          </a:xfrm>
          <a:prstGeom prst="rect">
            <a:avLst/>
          </a:prstGeom>
        </p:spPr>
      </p:pic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7DE4CC0C-3A7F-EF66-60F6-301B0B86F23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24341544"/>
              </p:ext>
            </p:extLst>
          </p:nvPr>
        </p:nvGraphicFramePr>
        <p:xfrm>
          <a:off x="838200" y="1825624"/>
          <a:ext cx="5181600" cy="4481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305630966"/>
                    </a:ext>
                  </a:extLst>
                </a:gridCol>
              </a:tblGrid>
              <a:tr h="1320924"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487715"/>
                  </a:ext>
                </a:extLst>
              </a:tr>
              <a:tr h="3160301"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Self-referral from our webpage using our Online Assessment.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referral (link </a:t>
                      </a:r>
                      <a:r>
                        <a:rPr lang="en-GB" sz="1400" dirty="0">
                          <a:hlinkClick r:id="rId5"/>
                        </a:rPr>
                        <a:t>https://derbyshirehealth.referral.org.uk/selfrefer</a:t>
                      </a:r>
                      <a:r>
                        <a:rPr lang="en-GB" sz="1400" dirty="0"/>
                        <a:t> ).</a:t>
                      </a:r>
                    </a:p>
                    <a:p>
                      <a:endParaRPr lang="en-GB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Telephone is available for those that prefer this method.</a:t>
                      </a:r>
                    </a:p>
                  </a:txBody>
                  <a:tcPr>
                    <a:lnL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6752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213150"/>
                  </a:ext>
                </a:extLst>
              </a:tr>
            </a:tbl>
          </a:graphicData>
        </a:graphic>
      </p:graphicFrame>
      <p:pic>
        <p:nvPicPr>
          <p:cNvPr id="10" name="Graphic 9" descr="Good Idea with solid fill">
            <a:extLst>
              <a:ext uri="{FF2B5EF4-FFF2-40B4-BE49-F238E27FC236}">
                <a16:creationId xmlns:a16="http://schemas.microsoft.com/office/drawing/2014/main" id="{77A32B9C-EF65-58D9-98F7-8AFCA7C1C6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06000" y="5707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077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</TotalTime>
  <Words>1090</Words>
  <Application>Microsoft Office PowerPoint</Application>
  <PresentationFormat>Widescreen</PresentationFormat>
  <Paragraphs>147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Segoe UI</vt:lpstr>
      <vt:lpstr>Office Theme</vt:lpstr>
      <vt:lpstr>PowerPoint Presentation</vt:lpstr>
      <vt:lpstr>Live Life Better Derbyshire</vt:lpstr>
      <vt:lpstr>Livewell (Derby)</vt:lpstr>
      <vt:lpstr>Weight Management Criteria      </vt:lpstr>
      <vt:lpstr>What your patient/client can expect  from our Weight Management Services</vt:lpstr>
      <vt:lpstr>Physical Activity</vt:lpstr>
      <vt:lpstr>Stop Smoking Service</vt:lpstr>
      <vt:lpstr>Accessibility</vt:lpstr>
      <vt:lpstr>Joining</vt:lpstr>
      <vt:lpstr>For more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Davis (Adult Social Care and Health)</dc:creator>
  <cp:lastModifiedBy>STUART, Mark (NHS DERBY AND DERBYSHIRE ICB - 15M)</cp:lastModifiedBy>
  <cp:revision>3</cp:revision>
  <dcterms:created xsi:type="dcterms:W3CDTF">2024-03-06T10:20:51Z</dcterms:created>
  <dcterms:modified xsi:type="dcterms:W3CDTF">2024-03-21T16:37:33Z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68904da-5dbb-4716-9521-7a682c6e8720_Enabled">
    <vt:lpwstr>true</vt:lpwstr>
  </property>
  <property fmtid="{D5CDD505-2E9C-101B-9397-08002B2CF9AE}" pid="3" name="MSIP_Label_768904da-5dbb-4716-9521-7a682c6e8720_SetDate">
    <vt:lpwstr>2024-03-06T16:57:12Z</vt:lpwstr>
  </property>
  <property fmtid="{D5CDD505-2E9C-101B-9397-08002B2CF9AE}" pid="4" name="MSIP_Label_768904da-5dbb-4716-9521-7a682c6e8720_Method">
    <vt:lpwstr>Standard</vt:lpwstr>
  </property>
  <property fmtid="{D5CDD505-2E9C-101B-9397-08002B2CF9AE}" pid="5" name="MSIP_Label_768904da-5dbb-4716-9521-7a682c6e8720_Name">
    <vt:lpwstr>DCC Controlled</vt:lpwstr>
  </property>
  <property fmtid="{D5CDD505-2E9C-101B-9397-08002B2CF9AE}" pid="6" name="MSIP_Label_768904da-5dbb-4716-9521-7a682c6e8720_SiteId">
    <vt:lpwstr>429a8eb3-3210-4e1a-aaa2-6ccde0ddabc5</vt:lpwstr>
  </property>
  <property fmtid="{D5CDD505-2E9C-101B-9397-08002B2CF9AE}" pid="7" name="MSIP_Label_768904da-5dbb-4716-9521-7a682c6e8720_ActionId">
    <vt:lpwstr>84927cd1-bd6f-420d-8f61-0b63dba2e064</vt:lpwstr>
  </property>
  <property fmtid="{D5CDD505-2E9C-101B-9397-08002B2CF9AE}" pid="8" name="MSIP_Label_768904da-5dbb-4716-9521-7a682c6e872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CONTROLLED</vt:lpwstr>
  </property>
</Properties>
</file>