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146847481" r:id="rId3"/>
    <p:sldId id="288" r:id="rId4"/>
    <p:sldId id="2146847479" r:id="rId5"/>
    <p:sldId id="2146847478" r:id="rId6"/>
    <p:sldId id="2146847477" r:id="rId7"/>
    <p:sldId id="261" r:id="rId8"/>
    <p:sldId id="292" r:id="rId9"/>
    <p:sldId id="2146847485" r:id="rId10"/>
    <p:sldId id="2145707002" r:id="rId11"/>
    <p:sldId id="2146847490" r:id="rId12"/>
    <p:sldId id="290" r:id="rId13"/>
    <p:sldId id="2147473074" r:id="rId14"/>
    <p:sldId id="2147473079" r:id="rId15"/>
    <p:sldId id="2147473081" r:id="rId16"/>
    <p:sldId id="2147473082" r:id="rId17"/>
    <p:sldId id="262" r:id="rId18"/>
    <p:sldId id="2147473083" r:id="rId19"/>
    <p:sldId id="2146847480" r:id="rId20"/>
    <p:sldId id="2145707009" r:id="rId21"/>
    <p:sldId id="2145707008" r:id="rId22"/>
    <p:sldId id="2145707010" r:id="rId23"/>
    <p:sldId id="2145707011" r:id="rId24"/>
    <p:sldId id="2145707012" r:id="rId25"/>
    <p:sldId id="2147473084" r:id="rId26"/>
    <p:sldId id="263" r:id="rId27"/>
    <p:sldId id="260" r:id="rId28"/>
    <p:sldId id="2147473085" r:id="rId29"/>
    <p:sldId id="259" r:id="rId30"/>
    <p:sldId id="264" r:id="rId31"/>
    <p:sldId id="266" r:id="rId32"/>
    <p:sldId id="2146847488" r:id="rId33"/>
    <p:sldId id="310" r:id="rId34"/>
    <p:sldId id="2147473087" r:id="rId35"/>
    <p:sldId id="2147473088" r:id="rId36"/>
    <p:sldId id="2147473089" r:id="rId37"/>
    <p:sldId id="2147473090" r:id="rId38"/>
    <p:sldId id="2147473091" r:id="rId39"/>
    <p:sldId id="2147473092" r:id="rId40"/>
    <p:sldId id="2146847486" r:id="rId41"/>
    <p:sldId id="21468474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2" autoAdjust="0"/>
    <p:restoredTop sz="86385" autoAdjust="0"/>
  </p:normalViewPr>
  <p:slideViewPr>
    <p:cSldViewPr snapToGrid="0">
      <p:cViewPr varScale="1">
        <p:scale>
          <a:sx n="57" d="100"/>
          <a:sy n="57" d="100"/>
        </p:scale>
        <p:origin x="976" y="0"/>
      </p:cViewPr>
      <p:guideLst/>
    </p:cSldViewPr>
  </p:slideViewPr>
  <p:outlineViewPr>
    <p:cViewPr>
      <p:scale>
        <a:sx n="50" d="100"/>
        <a:sy n="50" d="100"/>
      </p:scale>
      <p:origin x="0" y="-74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SYS-FIL-C011.systems.informatix.loc\DCC\Finance\Financial%20Planning%20&amp;%20Reporting\Financial%20Control\2023-24\2023-24%20Accounts\AGM\AGM%20Working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Diabetes</a:t>
            </a:r>
            <a:r>
              <a:rPr lang="en-GB" baseline="0"/>
              <a:t> Trend Items</a:t>
            </a:r>
            <a:endParaRPr lang="en-GB"/>
          </a:p>
        </c:rich>
      </c:tx>
      <c:layout>
        <c:manualLayout>
          <c:xMode val="edge"/>
          <c:yMode val="edge"/>
          <c:x val="0.3622956369847621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42530446037798"/>
          <c:y val="3.3092145650034967E-2"/>
          <c:w val="0.85041563955051713"/>
          <c:h val="0.50439773765573537"/>
        </c:manualLayout>
      </c:layout>
      <c:lineChart>
        <c:grouping val="standard"/>
        <c:varyColors val="0"/>
        <c:ser>
          <c:idx val="0"/>
          <c:order val="0"/>
          <c:tx>
            <c:strRef>
              <c:f>'Diabetes Combined'!$I$1</c:f>
              <c:strCache>
                <c:ptCount val="1"/>
                <c:pt idx="0">
                  <c:v>Total Items</c:v>
                </c:pt>
              </c:strCache>
            </c:strRef>
          </c:tx>
          <c:spPr>
            <a:ln w="28575" cap="rnd">
              <a:solidFill>
                <a:schemeClr val="accent1"/>
              </a:solidFill>
              <a:round/>
            </a:ln>
            <a:effectLst/>
          </c:spPr>
          <c:marker>
            <c:symbol val="none"/>
          </c:marker>
          <c:cat>
            <c:strRef>
              <c:f>'Diabetes Combined'!$G$2:$G$18</c:f>
              <c:strCache>
                <c:ptCount val="17"/>
                <c:pt idx="0">
                  <c:v>Apr - Jun 20</c:v>
                </c:pt>
                <c:pt idx="1">
                  <c:v>Jul - Sep 20</c:v>
                </c:pt>
                <c:pt idx="2">
                  <c:v>Oct - Dec 20</c:v>
                </c:pt>
                <c:pt idx="3">
                  <c:v>Jan - Mar 21</c:v>
                </c:pt>
                <c:pt idx="4">
                  <c:v>Apr - Jun 21</c:v>
                </c:pt>
                <c:pt idx="5">
                  <c:v>Jul - Sep 21</c:v>
                </c:pt>
                <c:pt idx="6">
                  <c:v>Oct - Dec 21</c:v>
                </c:pt>
                <c:pt idx="7">
                  <c:v>Jan - Mar 22</c:v>
                </c:pt>
                <c:pt idx="8">
                  <c:v>Apr - Jun 22</c:v>
                </c:pt>
                <c:pt idx="9">
                  <c:v>Jul - Sep 22</c:v>
                </c:pt>
                <c:pt idx="10">
                  <c:v>Oct - Dec 22</c:v>
                </c:pt>
                <c:pt idx="11">
                  <c:v>Jan - Mar 23</c:v>
                </c:pt>
                <c:pt idx="12">
                  <c:v>Apr - Jun 23</c:v>
                </c:pt>
                <c:pt idx="13">
                  <c:v>Jul - Sep 23</c:v>
                </c:pt>
                <c:pt idx="14">
                  <c:v>Oct - Dec 23</c:v>
                </c:pt>
                <c:pt idx="15">
                  <c:v>Jan - Mar 24</c:v>
                </c:pt>
                <c:pt idx="16">
                  <c:v>Apr - Jun 24</c:v>
                </c:pt>
              </c:strCache>
            </c:strRef>
          </c:cat>
          <c:val>
            <c:numRef>
              <c:f>'Diabetes Combined'!$I$2:$I$18</c:f>
              <c:numCache>
                <c:formatCode>#,##0</c:formatCode>
                <c:ptCount val="17"/>
                <c:pt idx="0">
                  <c:v>238083</c:v>
                </c:pt>
                <c:pt idx="1">
                  <c:v>239880</c:v>
                </c:pt>
                <c:pt idx="2">
                  <c:v>249237</c:v>
                </c:pt>
                <c:pt idx="3">
                  <c:v>239653</c:v>
                </c:pt>
                <c:pt idx="4">
                  <c:v>245940</c:v>
                </c:pt>
                <c:pt idx="5">
                  <c:v>253714</c:v>
                </c:pt>
                <c:pt idx="6">
                  <c:v>255258</c:v>
                </c:pt>
                <c:pt idx="7">
                  <c:v>253175</c:v>
                </c:pt>
                <c:pt idx="8">
                  <c:v>261044</c:v>
                </c:pt>
                <c:pt idx="9">
                  <c:v>266514</c:v>
                </c:pt>
                <c:pt idx="10">
                  <c:v>271066</c:v>
                </c:pt>
                <c:pt idx="11">
                  <c:v>271026</c:v>
                </c:pt>
                <c:pt idx="12">
                  <c:v>274183</c:v>
                </c:pt>
                <c:pt idx="13">
                  <c:v>282284</c:v>
                </c:pt>
                <c:pt idx="14">
                  <c:v>285751</c:v>
                </c:pt>
                <c:pt idx="15">
                  <c:v>285316</c:v>
                </c:pt>
                <c:pt idx="16">
                  <c:v>299701</c:v>
                </c:pt>
              </c:numCache>
            </c:numRef>
          </c:val>
          <c:smooth val="0"/>
          <c:extLst>
            <c:ext xmlns:c16="http://schemas.microsoft.com/office/drawing/2014/chart" uri="{C3380CC4-5D6E-409C-BE32-E72D297353CC}">
              <c16:uniqueId val="{00000000-E25E-4525-BE50-79D2BAF02754}"/>
            </c:ext>
          </c:extLst>
        </c:ser>
        <c:dLbls>
          <c:showLegendKey val="0"/>
          <c:showVal val="0"/>
          <c:showCatName val="0"/>
          <c:showSerName val="0"/>
          <c:showPercent val="0"/>
          <c:showBubbleSize val="0"/>
        </c:dLbls>
        <c:smooth val="0"/>
        <c:axId val="678119727"/>
        <c:axId val="678137487"/>
      </c:lineChart>
      <c:catAx>
        <c:axId val="67811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137487"/>
        <c:crosses val="autoZero"/>
        <c:auto val="1"/>
        <c:lblAlgn val="ctr"/>
        <c:lblOffset val="100"/>
        <c:noMultiLvlLbl val="0"/>
      </c:catAx>
      <c:valAx>
        <c:axId val="6781374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119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Triple</a:t>
            </a:r>
            <a:r>
              <a:rPr lang="en-GB" baseline="0"/>
              <a:t> Therapy Inhalers Items Trend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'Triple Inhalers'!$C$21:$C$37</c:f>
              <c:strCache>
                <c:ptCount val="17"/>
                <c:pt idx="0">
                  <c:v>Apr - Jun 20</c:v>
                </c:pt>
                <c:pt idx="1">
                  <c:v>Jul - Sep 20</c:v>
                </c:pt>
                <c:pt idx="2">
                  <c:v>Oct - Dec 20</c:v>
                </c:pt>
                <c:pt idx="3">
                  <c:v>Jan - Mar 21</c:v>
                </c:pt>
                <c:pt idx="4">
                  <c:v>Apr - Jun 21</c:v>
                </c:pt>
                <c:pt idx="5">
                  <c:v>Jul - Sep 21</c:v>
                </c:pt>
                <c:pt idx="6">
                  <c:v>Oct - Dec 21</c:v>
                </c:pt>
                <c:pt idx="7">
                  <c:v>Jan - Mar 22</c:v>
                </c:pt>
                <c:pt idx="8">
                  <c:v>Apr - Jun 22</c:v>
                </c:pt>
                <c:pt idx="9">
                  <c:v>Jul - Sep 22</c:v>
                </c:pt>
                <c:pt idx="10">
                  <c:v>Oct - Dec 22</c:v>
                </c:pt>
                <c:pt idx="11">
                  <c:v>Jan - Mar 23</c:v>
                </c:pt>
                <c:pt idx="12">
                  <c:v>Apr - Jun 23</c:v>
                </c:pt>
                <c:pt idx="13">
                  <c:v>Jul - Sep 23</c:v>
                </c:pt>
                <c:pt idx="14">
                  <c:v>Oct - Dec 23</c:v>
                </c:pt>
                <c:pt idx="15">
                  <c:v>Jan - Mar 24</c:v>
                </c:pt>
                <c:pt idx="16">
                  <c:v>Apr - Jun 24</c:v>
                </c:pt>
              </c:strCache>
            </c:strRef>
          </c:cat>
          <c:val>
            <c:numRef>
              <c:f>'Triple Inhalers'!$D$21:$D$37</c:f>
              <c:numCache>
                <c:formatCode>#,##0</c:formatCode>
                <c:ptCount val="17"/>
                <c:pt idx="0">
                  <c:v>4760</c:v>
                </c:pt>
                <c:pt idx="1">
                  <c:v>5454</c:v>
                </c:pt>
                <c:pt idx="2">
                  <c:v>6631</c:v>
                </c:pt>
                <c:pt idx="3">
                  <c:v>6783</c:v>
                </c:pt>
                <c:pt idx="4">
                  <c:v>7415</c:v>
                </c:pt>
                <c:pt idx="5">
                  <c:v>8403</c:v>
                </c:pt>
                <c:pt idx="6">
                  <c:v>9138</c:v>
                </c:pt>
                <c:pt idx="7">
                  <c:v>9655</c:v>
                </c:pt>
                <c:pt idx="8">
                  <c:v>10374</c:v>
                </c:pt>
                <c:pt idx="9">
                  <c:v>11109</c:v>
                </c:pt>
                <c:pt idx="10">
                  <c:v>11984</c:v>
                </c:pt>
                <c:pt idx="11">
                  <c:v>12549</c:v>
                </c:pt>
                <c:pt idx="12">
                  <c:v>13309</c:v>
                </c:pt>
                <c:pt idx="13">
                  <c:v>14203</c:v>
                </c:pt>
                <c:pt idx="14">
                  <c:v>14895</c:v>
                </c:pt>
                <c:pt idx="15">
                  <c:v>15428</c:v>
                </c:pt>
                <c:pt idx="16">
                  <c:v>16564</c:v>
                </c:pt>
              </c:numCache>
            </c:numRef>
          </c:val>
          <c:smooth val="0"/>
          <c:extLst>
            <c:ext xmlns:c16="http://schemas.microsoft.com/office/drawing/2014/chart" uri="{C3380CC4-5D6E-409C-BE32-E72D297353CC}">
              <c16:uniqueId val="{00000000-C436-4D10-99DC-94F32FD5624F}"/>
            </c:ext>
          </c:extLst>
        </c:ser>
        <c:dLbls>
          <c:showLegendKey val="0"/>
          <c:showVal val="0"/>
          <c:showCatName val="0"/>
          <c:showSerName val="0"/>
          <c:showPercent val="0"/>
          <c:showBubbleSize val="0"/>
        </c:dLbls>
        <c:smooth val="0"/>
        <c:axId val="854052544"/>
        <c:axId val="854053024"/>
      </c:lineChart>
      <c:catAx>
        <c:axId val="85405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053024"/>
        <c:crosses val="autoZero"/>
        <c:auto val="1"/>
        <c:lblAlgn val="ctr"/>
        <c:lblOffset val="100"/>
        <c:noMultiLvlLbl val="0"/>
      </c:catAx>
      <c:valAx>
        <c:axId val="85405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05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19B-4869-BC5F-FF9622A549A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19B-4869-BC5F-FF9622A549A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19B-4869-BC5F-FF9622A549A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19B-4869-BC5F-FF9622A549A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19B-4869-BC5F-FF9622A549A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19B-4869-BC5F-FF9622A549AD}"/>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A19B-4869-BC5F-FF9622A549AD}"/>
              </c:ext>
            </c:extLst>
          </c:dPt>
          <c:dLbls>
            <c:dLbl>
              <c:idx val="6"/>
              <c:layout>
                <c:manualLayout>
                  <c:x val="0.11926052206879775"/>
                  <c:y val="-3.555554416310795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61450542647789"/>
                      <c:h val="0.15172630415810753"/>
                    </c:manualLayout>
                  </c15:layout>
                </c:ext>
                <c:ext xmlns:c16="http://schemas.microsoft.com/office/drawing/2014/chart" uri="{C3380CC4-5D6E-409C-BE32-E72D297353CC}">
                  <c16:uniqueId val="{0000000D-A19B-4869-BC5F-FF9622A549A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 Type'!$C$3:$C$9</c:f>
              <c:strCache>
                <c:ptCount val="7"/>
                <c:pt idx="0">
                  <c:v>Other</c:v>
                </c:pt>
                <c:pt idx="1">
                  <c:v>CHC</c:v>
                </c:pt>
                <c:pt idx="2">
                  <c:v>Community</c:v>
                </c:pt>
                <c:pt idx="3">
                  <c:v>Prescribing &amp; Pharmacy</c:v>
                </c:pt>
                <c:pt idx="4">
                  <c:v>Primary Care Services</c:v>
                </c:pt>
                <c:pt idx="5">
                  <c:v>Mental Health Services</c:v>
                </c:pt>
                <c:pt idx="6">
                  <c:v>Acute Services</c:v>
                </c:pt>
              </c:strCache>
            </c:strRef>
          </c:cat>
          <c:val>
            <c:numRef>
              <c:f>'Exp Type'!$D$3:$D$9</c:f>
              <c:numCache>
                <c:formatCode>0%</c:formatCode>
                <c:ptCount val="7"/>
                <c:pt idx="0">
                  <c:v>5.8377093787726014E-2</c:v>
                </c:pt>
                <c:pt idx="1">
                  <c:v>5.0276910438067084E-2</c:v>
                </c:pt>
                <c:pt idx="2">
                  <c:v>7.1520367460698633E-2</c:v>
                </c:pt>
                <c:pt idx="3">
                  <c:v>8.6881424744920124E-2</c:v>
                </c:pt>
                <c:pt idx="4">
                  <c:v>0.10151578756485403</c:v>
                </c:pt>
                <c:pt idx="5">
                  <c:v>0.11896640841210908</c:v>
                </c:pt>
                <c:pt idx="6">
                  <c:v>0.51246200759162508</c:v>
                </c:pt>
              </c:numCache>
            </c:numRef>
          </c:val>
          <c:extLst>
            <c:ext xmlns:c16="http://schemas.microsoft.com/office/drawing/2014/chart" uri="{C3380CC4-5D6E-409C-BE32-E72D297353CC}">
              <c16:uniqueId val="{0000000E-A19B-4869-BC5F-FF9622A549A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4C264-B942-4085-B257-C51E0961BFF9}"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FD0B-2030-4D51-A3C5-285B7947C3FB}" type="slidenum">
              <a:rPr lang="en-GB" smtClean="0"/>
              <a:t>‹#›</a:t>
            </a:fld>
            <a:endParaRPr lang="en-GB"/>
          </a:p>
        </p:txBody>
      </p:sp>
    </p:spTree>
    <p:extLst>
      <p:ext uri="{BB962C8B-B14F-4D97-AF65-F5344CB8AC3E}">
        <p14:creationId xmlns:p14="http://schemas.microsoft.com/office/powerpoint/2010/main" val="300517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1</a:t>
            </a:fld>
            <a:endParaRPr lang="en-GB"/>
          </a:p>
        </p:txBody>
      </p:sp>
    </p:spTree>
    <p:extLst>
      <p:ext uri="{BB962C8B-B14F-4D97-AF65-F5344CB8AC3E}">
        <p14:creationId xmlns:p14="http://schemas.microsoft.com/office/powerpoint/2010/main" val="381156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6FFD0B-2030-4D51-A3C5-285B7947C3FB}" type="slidenum">
              <a:rPr lang="en-GB" smtClean="0"/>
              <a:t>16</a:t>
            </a:fld>
            <a:endParaRPr lang="en-GB"/>
          </a:p>
        </p:txBody>
      </p:sp>
    </p:spTree>
    <p:extLst>
      <p:ext uri="{BB962C8B-B14F-4D97-AF65-F5344CB8AC3E}">
        <p14:creationId xmlns:p14="http://schemas.microsoft.com/office/powerpoint/2010/main" val="410845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CFFF3-A901-4553-88C4-65B6ADE91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20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19</a:t>
            </a:fld>
            <a:endParaRPr lang="en-GB"/>
          </a:p>
        </p:txBody>
      </p:sp>
    </p:spTree>
    <p:extLst>
      <p:ext uri="{BB962C8B-B14F-4D97-AF65-F5344CB8AC3E}">
        <p14:creationId xmlns:p14="http://schemas.microsoft.com/office/powerpoint/2010/main" val="67315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32</a:t>
            </a:fld>
            <a:endParaRPr lang="en-GB"/>
          </a:p>
        </p:txBody>
      </p:sp>
    </p:spTree>
    <p:extLst>
      <p:ext uri="{BB962C8B-B14F-4D97-AF65-F5344CB8AC3E}">
        <p14:creationId xmlns:p14="http://schemas.microsoft.com/office/powerpoint/2010/main" val="318873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33</a:t>
            </a:fld>
            <a:endParaRPr lang="en-GB"/>
          </a:p>
        </p:txBody>
      </p:sp>
    </p:spTree>
    <p:extLst>
      <p:ext uri="{BB962C8B-B14F-4D97-AF65-F5344CB8AC3E}">
        <p14:creationId xmlns:p14="http://schemas.microsoft.com/office/powerpoint/2010/main" val="371646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34</a:t>
            </a:fld>
            <a:endParaRPr lang="en-GB"/>
          </a:p>
        </p:txBody>
      </p:sp>
    </p:spTree>
    <p:extLst>
      <p:ext uri="{BB962C8B-B14F-4D97-AF65-F5344CB8AC3E}">
        <p14:creationId xmlns:p14="http://schemas.microsoft.com/office/powerpoint/2010/main" val="51831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35</a:t>
            </a:fld>
            <a:endParaRPr lang="en-GB"/>
          </a:p>
        </p:txBody>
      </p:sp>
    </p:spTree>
    <p:extLst>
      <p:ext uri="{BB962C8B-B14F-4D97-AF65-F5344CB8AC3E}">
        <p14:creationId xmlns:p14="http://schemas.microsoft.com/office/powerpoint/2010/main" val="286110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36</a:t>
            </a:fld>
            <a:endParaRPr lang="en-GB"/>
          </a:p>
        </p:txBody>
      </p:sp>
    </p:spTree>
    <p:extLst>
      <p:ext uri="{BB962C8B-B14F-4D97-AF65-F5344CB8AC3E}">
        <p14:creationId xmlns:p14="http://schemas.microsoft.com/office/powerpoint/2010/main" val="423941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37</a:t>
            </a:fld>
            <a:endParaRPr lang="en-GB"/>
          </a:p>
        </p:txBody>
      </p:sp>
    </p:spTree>
    <p:extLst>
      <p:ext uri="{BB962C8B-B14F-4D97-AF65-F5344CB8AC3E}">
        <p14:creationId xmlns:p14="http://schemas.microsoft.com/office/powerpoint/2010/main" val="3735218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38</a:t>
            </a:fld>
            <a:endParaRPr lang="en-GB"/>
          </a:p>
        </p:txBody>
      </p:sp>
    </p:spTree>
    <p:extLst>
      <p:ext uri="{BB962C8B-B14F-4D97-AF65-F5344CB8AC3E}">
        <p14:creationId xmlns:p14="http://schemas.microsoft.com/office/powerpoint/2010/main" val="56239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2</a:t>
            </a:fld>
            <a:endParaRPr lang="en-GB"/>
          </a:p>
        </p:txBody>
      </p:sp>
    </p:spTree>
    <p:extLst>
      <p:ext uri="{BB962C8B-B14F-4D97-AF65-F5344CB8AC3E}">
        <p14:creationId xmlns:p14="http://schemas.microsoft.com/office/powerpoint/2010/main" val="97544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39</a:t>
            </a:fld>
            <a:endParaRPr lang="en-GB"/>
          </a:p>
        </p:txBody>
      </p:sp>
    </p:spTree>
    <p:extLst>
      <p:ext uri="{BB962C8B-B14F-4D97-AF65-F5344CB8AC3E}">
        <p14:creationId xmlns:p14="http://schemas.microsoft.com/office/powerpoint/2010/main" val="62921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40</a:t>
            </a:fld>
            <a:endParaRPr lang="en-GB"/>
          </a:p>
        </p:txBody>
      </p:sp>
    </p:spTree>
    <p:extLst>
      <p:ext uri="{BB962C8B-B14F-4D97-AF65-F5344CB8AC3E}">
        <p14:creationId xmlns:p14="http://schemas.microsoft.com/office/powerpoint/2010/main" val="405004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41</a:t>
            </a:fld>
            <a:endParaRPr lang="en-GB"/>
          </a:p>
        </p:txBody>
      </p:sp>
    </p:spTree>
    <p:extLst>
      <p:ext uri="{BB962C8B-B14F-4D97-AF65-F5344CB8AC3E}">
        <p14:creationId xmlns:p14="http://schemas.microsoft.com/office/powerpoint/2010/main" val="412108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3</a:t>
            </a:fld>
            <a:endParaRPr lang="en-GB"/>
          </a:p>
        </p:txBody>
      </p:sp>
    </p:spTree>
    <p:extLst>
      <p:ext uri="{BB962C8B-B14F-4D97-AF65-F5344CB8AC3E}">
        <p14:creationId xmlns:p14="http://schemas.microsoft.com/office/powerpoint/2010/main" val="419434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4</a:t>
            </a:fld>
            <a:endParaRPr lang="en-GB"/>
          </a:p>
        </p:txBody>
      </p:sp>
    </p:spTree>
    <p:extLst>
      <p:ext uri="{BB962C8B-B14F-4D97-AF65-F5344CB8AC3E}">
        <p14:creationId xmlns:p14="http://schemas.microsoft.com/office/powerpoint/2010/main" val="200665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5</a:t>
            </a:fld>
            <a:endParaRPr lang="en-GB" dirty="0"/>
          </a:p>
        </p:txBody>
      </p:sp>
    </p:spTree>
    <p:extLst>
      <p:ext uri="{BB962C8B-B14F-4D97-AF65-F5344CB8AC3E}">
        <p14:creationId xmlns:p14="http://schemas.microsoft.com/office/powerpoint/2010/main" val="426514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8</a:t>
            </a:fld>
            <a:endParaRPr lang="en-GB"/>
          </a:p>
        </p:txBody>
      </p:sp>
    </p:spTree>
    <p:extLst>
      <p:ext uri="{BB962C8B-B14F-4D97-AF65-F5344CB8AC3E}">
        <p14:creationId xmlns:p14="http://schemas.microsoft.com/office/powerpoint/2010/main" val="187124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9</a:t>
            </a:fld>
            <a:endParaRPr lang="en-GB" dirty="0"/>
          </a:p>
        </p:txBody>
      </p:sp>
    </p:spTree>
    <p:extLst>
      <p:ext uri="{BB962C8B-B14F-4D97-AF65-F5344CB8AC3E}">
        <p14:creationId xmlns:p14="http://schemas.microsoft.com/office/powerpoint/2010/main" val="410529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11</a:t>
            </a:fld>
            <a:endParaRPr lang="en-GB"/>
          </a:p>
        </p:txBody>
      </p:sp>
    </p:spTree>
    <p:extLst>
      <p:ext uri="{BB962C8B-B14F-4D97-AF65-F5344CB8AC3E}">
        <p14:creationId xmlns:p14="http://schemas.microsoft.com/office/powerpoint/2010/main" val="370897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12</a:t>
            </a:fld>
            <a:endParaRPr lang="en-GB" dirty="0"/>
          </a:p>
        </p:txBody>
      </p:sp>
    </p:spTree>
    <p:extLst>
      <p:ext uri="{BB962C8B-B14F-4D97-AF65-F5344CB8AC3E}">
        <p14:creationId xmlns:p14="http://schemas.microsoft.com/office/powerpoint/2010/main" val="384915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D00D-8A77-274E-FC31-FA274CD57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BC303D-B4E8-2A1A-A7E3-4A3AB581C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35E11B-A2B3-E164-AAD1-F61335BE5610}"/>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9D6589C3-DEC7-2FBF-AE27-3699BDDC1B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42B143-A510-2086-B2DF-B61981C30FE6}"/>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20639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0D7-6FB1-349F-8A24-76B9E04257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02C97F-D2DB-3124-A052-02F92CE406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26AB76-22AD-42FB-CB00-0F6B803E1108}"/>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EB3DA080-AD46-6B8E-FCF3-9E0A00F56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D171A-A18F-0A9D-8ABA-9557C8F6B1BB}"/>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421084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EEA1D-E5F5-B17D-9084-69F5291498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837849-D253-8735-3EFD-15097E2A4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80FCC-44D8-1EA0-E296-54A9B2811E29}"/>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6CEF5EF7-A75B-CF8C-BC00-B277E7C6D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7D1B8-DA11-2859-B1D0-A8C63A0B8F8E}"/>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37792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6CEE-DC4D-7EFC-9282-83CF200A72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180AC4-DF5E-5DD0-DC74-5EEFC4DB5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4A8BAF-1473-7975-9F77-6DE0451C6B02}"/>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0B25B4BE-2957-3AC3-F9AA-3252EB1AD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C43ED-BD9D-AB12-715D-CDBB4A3EA583}"/>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221189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C52E-EE5F-AA2A-B759-3DBB35334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27FEF8-44C1-465C-2593-E924646D0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DD389-7C00-76AE-AD9C-8EF8463119BC}"/>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326F4F87-B93A-E452-4F66-81169760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55941B-3823-CB69-DBEC-C96BE37D1A2A}"/>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252977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BFF9-A0B5-091F-4F71-446BDF2E3B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60F245-E05E-5153-C260-EAD1B1A91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4A4EE8-938C-B827-C719-DC6B85E87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AAE7C5-06F6-543D-4299-FBE2CE04F355}"/>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6" name="Footer Placeholder 5">
            <a:extLst>
              <a:ext uri="{FF2B5EF4-FFF2-40B4-BE49-F238E27FC236}">
                <a16:creationId xmlns:a16="http://schemas.microsoft.com/office/drawing/2014/main" id="{7C0BC54F-961B-5A48-131E-51B5499C8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0C91EB-80A9-6CEF-0137-346066030E56}"/>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52644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364D-AF9D-0F12-5921-113E301079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143952-D28B-EA22-823E-3A67D40B07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A4875-E433-D9DE-FBF9-A29CADD20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789DD3-5AF8-91B4-9296-F50B11BEE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B7D5B-C556-89BD-05CA-BB1D5127BC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142B87-C4F7-F792-D0B0-A448C24F082B}"/>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8" name="Footer Placeholder 7">
            <a:extLst>
              <a:ext uri="{FF2B5EF4-FFF2-40B4-BE49-F238E27FC236}">
                <a16:creationId xmlns:a16="http://schemas.microsoft.com/office/drawing/2014/main" id="{80938E57-3F9C-8BC9-0F5F-2B7A477BBD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264837-7789-D26A-6475-C7B774D5BCD6}"/>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212972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A5B2-23B9-665F-7D1F-27B946AD28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52E50E-07CA-8BC4-723F-B0CEC6A2808C}"/>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4" name="Footer Placeholder 3">
            <a:extLst>
              <a:ext uri="{FF2B5EF4-FFF2-40B4-BE49-F238E27FC236}">
                <a16:creationId xmlns:a16="http://schemas.microsoft.com/office/drawing/2014/main" id="{32185EAD-080A-75D5-34B0-3DC2259CD9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1CA31E-33D8-3302-1E70-E11DBF9D4EBD}"/>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76166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D2AB9-E809-AA86-7CB9-4E64C4F0BF23}"/>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3" name="Footer Placeholder 2">
            <a:extLst>
              <a:ext uri="{FF2B5EF4-FFF2-40B4-BE49-F238E27FC236}">
                <a16:creationId xmlns:a16="http://schemas.microsoft.com/office/drawing/2014/main" id="{053AECD7-8B66-A894-A8CA-560DCAE6E9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920920-7543-21C3-B6DA-C1560ECA776A}"/>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6115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B750-9E78-8E66-7456-A1E84B552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4B7321-5C31-25D1-D2D1-8150CC47B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DD2D5B-3726-3E0E-F8F6-8D2B3BBE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95DD5-F6A5-1673-83E7-09C42405B737}"/>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6" name="Footer Placeholder 5">
            <a:extLst>
              <a:ext uri="{FF2B5EF4-FFF2-40B4-BE49-F238E27FC236}">
                <a16:creationId xmlns:a16="http://schemas.microsoft.com/office/drawing/2014/main" id="{F72DFC43-2A0F-2BBE-1148-CF8FFE004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C11F4-C803-A0C5-4DDF-D5F197B2B2BC}"/>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125689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A29F-9D1F-1F55-A7E6-9A281E314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261556-02EE-7509-9CA0-D583A3924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AB8E7C-8F23-0581-03A0-2ABA643FE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47D57-AFAA-3060-4BF3-426D65974BAB}"/>
              </a:ext>
            </a:extLst>
          </p:cNvPr>
          <p:cNvSpPr>
            <a:spLocks noGrp="1"/>
          </p:cNvSpPr>
          <p:nvPr>
            <p:ph type="dt" sz="half" idx="10"/>
          </p:nvPr>
        </p:nvSpPr>
        <p:spPr/>
        <p:txBody>
          <a:bodyPr/>
          <a:lstStyle/>
          <a:p>
            <a:fld id="{2434349E-C4A6-402E-AC74-1DBACBC25677}" type="datetimeFigureOut">
              <a:rPr lang="en-GB" smtClean="0"/>
              <a:t>18/09/2024</a:t>
            </a:fld>
            <a:endParaRPr lang="en-GB"/>
          </a:p>
        </p:txBody>
      </p:sp>
      <p:sp>
        <p:nvSpPr>
          <p:cNvPr id="6" name="Footer Placeholder 5">
            <a:extLst>
              <a:ext uri="{FF2B5EF4-FFF2-40B4-BE49-F238E27FC236}">
                <a16:creationId xmlns:a16="http://schemas.microsoft.com/office/drawing/2014/main" id="{7B2BBA16-F2B1-2355-468D-9DBCEB95E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7B61A3-B84B-8711-F394-ED5622C4D66B}"/>
              </a:ext>
            </a:extLst>
          </p:cNvPr>
          <p:cNvSpPr>
            <a:spLocks noGrp="1"/>
          </p:cNvSpPr>
          <p:nvPr>
            <p:ph type="sldNum" sz="quarter" idx="12"/>
          </p:nvPr>
        </p:nvSpPr>
        <p:spPr/>
        <p:txBody>
          <a:bodyPr/>
          <a:lstStyle/>
          <a:p>
            <a:fld id="{AC343C57-72B2-4130-8CE4-422418FEEA8C}" type="slidenum">
              <a:rPr lang="en-GB" smtClean="0"/>
              <a:t>‹#›</a:t>
            </a:fld>
            <a:endParaRPr lang="en-GB"/>
          </a:p>
        </p:txBody>
      </p:sp>
    </p:spTree>
    <p:extLst>
      <p:ext uri="{BB962C8B-B14F-4D97-AF65-F5344CB8AC3E}">
        <p14:creationId xmlns:p14="http://schemas.microsoft.com/office/powerpoint/2010/main" val="47061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3CF78-4931-E510-2306-85C446F0C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12C16-9AF8-CA38-ED5A-F3B4F03C0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A6A70-247B-D007-066A-1F626A2FA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349E-C4A6-402E-AC74-1DBACBC25677}" type="datetimeFigureOut">
              <a:rPr lang="en-GB" smtClean="0"/>
              <a:t>18/09/2024</a:t>
            </a:fld>
            <a:endParaRPr lang="en-GB"/>
          </a:p>
        </p:txBody>
      </p:sp>
      <p:sp>
        <p:nvSpPr>
          <p:cNvPr id="5" name="Footer Placeholder 4">
            <a:extLst>
              <a:ext uri="{FF2B5EF4-FFF2-40B4-BE49-F238E27FC236}">
                <a16:creationId xmlns:a16="http://schemas.microsoft.com/office/drawing/2014/main" id="{E94AAF38-4F16-2E8D-393F-5C3BE0122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3A2BD1-E612-3D5A-4477-0B8926EB9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43C57-72B2-4130-8CE4-422418FEEA8C}" type="slidenum">
              <a:rPr lang="en-GB" smtClean="0"/>
              <a:t>‹#›</a:t>
            </a:fld>
            <a:endParaRPr lang="en-GB"/>
          </a:p>
        </p:txBody>
      </p:sp>
    </p:spTree>
    <p:extLst>
      <p:ext uri="{BB962C8B-B14F-4D97-AF65-F5344CB8AC3E}">
        <p14:creationId xmlns:p14="http://schemas.microsoft.com/office/powerpoint/2010/main" val="408645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579928"/>
            <a:ext cx="10523621" cy="1631216"/>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Annual General Meeting</a:t>
            </a:r>
          </a:p>
          <a:p>
            <a:pPr algn="ctr"/>
            <a:r>
              <a:rPr lang="en-GB" sz="3600" b="1" dirty="0">
                <a:latin typeface="Arial" pitchFamily="34" charset="0"/>
                <a:cs typeface="Arial" pitchFamily="34" charset="0"/>
              </a:rPr>
              <a:t>Thursday 19</a:t>
            </a:r>
            <a:r>
              <a:rPr lang="en-GB" sz="3600" b="1" baseline="30000" dirty="0">
                <a:latin typeface="Arial" pitchFamily="34" charset="0"/>
                <a:cs typeface="Arial" pitchFamily="34" charset="0"/>
              </a:rPr>
              <a:t>th</a:t>
            </a:r>
            <a:r>
              <a:rPr lang="en-GB" sz="3600" b="1" dirty="0">
                <a:latin typeface="Arial" pitchFamily="34" charset="0"/>
                <a:cs typeface="Arial" pitchFamily="34" charset="0"/>
              </a:rPr>
              <a:t> September 2024</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31657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2" name="Title 1"/>
          <p:cNvSpPr>
            <a:spLocks noGrp="1"/>
          </p:cNvSpPr>
          <p:nvPr>
            <p:ph type="title"/>
          </p:nvPr>
        </p:nvSpPr>
        <p:spPr>
          <a:xfrm>
            <a:off x="838200" y="294785"/>
            <a:ext cx="10515600" cy="1325563"/>
          </a:xfrm>
        </p:spPr>
        <p:txBody>
          <a:bodyPr>
            <a:normAutofit/>
          </a:bodyPr>
          <a:lstStyle/>
          <a:p>
            <a:pPr algn="l"/>
            <a:r>
              <a:rPr lang="en-GB" b="1" dirty="0">
                <a:solidFill>
                  <a:srgbClr val="0072C6"/>
                </a:solidFill>
                <a:latin typeface="Arial" pitchFamily="34" charset="0"/>
                <a:cs typeface="Arial" pitchFamily="34" charset="0"/>
              </a:rPr>
              <a:t>Our 5 Year NHS Plan: </a:t>
            </a:r>
            <a:br>
              <a:rPr lang="en-GB" b="1" dirty="0">
                <a:solidFill>
                  <a:srgbClr val="0072C6"/>
                </a:solidFill>
                <a:latin typeface="Arial" pitchFamily="34" charset="0"/>
                <a:cs typeface="Arial" pitchFamily="34" charset="0"/>
              </a:rPr>
            </a:br>
            <a:r>
              <a:rPr lang="en-GB" b="1" dirty="0">
                <a:solidFill>
                  <a:srgbClr val="0072C6"/>
                </a:solidFill>
                <a:latin typeface="Arial" pitchFamily="34" charset="0"/>
                <a:cs typeface="Arial" pitchFamily="34" charset="0"/>
              </a:rPr>
              <a:t>5 Guiding Policies</a:t>
            </a:r>
          </a:p>
        </p:txBody>
      </p:sp>
      <p:grpSp>
        <p:nvGrpSpPr>
          <p:cNvPr id="21" name="Group 20">
            <a:extLst>
              <a:ext uri="{FF2B5EF4-FFF2-40B4-BE49-F238E27FC236}">
                <a16:creationId xmlns:a16="http://schemas.microsoft.com/office/drawing/2014/main" id="{BACC8EA1-CEEF-56B2-7BCB-B5059B15EF06}"/>
              </a:ext>
            </a:extLst>
          </p:cNvPr>
          <p:cNvGrpSpPr/>
          <p:nvPr/>
        </p:nvGrpSpPr>
        <p:grpSpPr>
          <a:xfrm>
            <a:off x="1450986" y="1913787"/>
            <a:ext cx="9205862" cy="4174779"/>
            <a:chOff x="1462138" y="2069904"/>
            <a:chExt cx="8157700" cy="3609738"/>
          </a:xfrm>
        </p:grpSpPr>
        <p:sp>
          <p:nvSpPr>
            <p:cNvPr id="16" name="Freeform: Shape 15">
              <a:extLst>
                <a:ext uri="{FF2B5EF4-FFF2-40B4-BE49-F238E27FC236}">
                  <a16:creationId xmlns:a16="http://schemas.microsoft.com/office/drawing/2014/main" id="{ABEE9139-2B90-2E1B-5476-F258B8442D18}"/>
                </a:ext>
              </a:extLst>
            </p:cNvPr>
            <p:cNvSpPr/>
            <p:nvPr/>
          </p:nvSpPr>
          <p:spPr>
            <a:xfrm>
              <a:off x="1462138" y="2075930"/>
              <a:ext cx="2812442" cy="1693182"/>
            </a:xfrm>
            <a:custGeom>
              <a:avLst/>
              <a:gdLst>
                <a:gd name="connsiteX0" fmla="*/ 0 w 2255118"/>
                <a:gd name="connsiteY0" fmla="*/ 0 h 1353070"/>
                <a:gd name="connsiteX1" fmla="*/ 2255118 w 2255118"/>
                <a:gd name="connsiteY1" fmla="*/ 0 h 1353070"/>
                <a:gd name="connsiteX2" fmla="*/ 2255118 w 2255118"/>
                <a:gd name="connsiteY2" fmla="*/ 1353070 h 1353070"/>
                <a:gd name="connsiteX3" fmla="*/ 0 w 2255118"/>
                <a:gd name="connsiteY3" fmla="*/ 1353070 h 1353070"/>
                <a:gd name="connsiteX4" fmla="*/ 0 w 2255118"/>
                <a:gd name="connsiteY4" fmla="*/ 0 h 135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18" h="1353070">
                  <a:moveTo>
                    <a:pt x="0" y="0"/>
                  </a:moveTo>
                  <a:lnTo>
                    <a:pt x="2255118" y="0"/>
                  </a:lnTo>
                  <a:lnTo>
                    <a:pt x="2255118" y="1353070"/>
                  </a:lnTo>
                  <a:lnTo>
                    <a:pt x="0" y="135307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Allocate greater resource to activities that will prevent, postpone, or lessen disease complications and reduce inequity of provision.</a:t>
              </a:r>
            </a:p>
          </p:txBody>
        </p:sp>
        <p:sp>
          <p:nvSpPr>
            <p:cNvPr id="17" name="Freeform: Shape 16">
              <a:extLst>
                <a:ext uri="{FF2B5EF4-FFF2-40B4-BE49-F238E27FC236}">
                  <a16:creationId xmlns:a16="http://schemas.microsoft.com/office/drawing/2014/main" id="{AA285B06-F60B-9E09-7FE3-FE000C70B276}"/>
                </a:ext>
              </a:extLst>
            </p:cNvPr>
            <p:cNvSpPr/>
            <p:nvPr/>
          </p:nvSpPr>
          <p:spPr>
            <a:xfrm>
              <a:off x="4516244" y="2075930"/>
              <a:ext cx="2430966" cy="1693182"/>
            </a:xfrm>
            <a:custGeom>
              <a:avLst/>
              <a:gdLst>
                <a:gd name="connsiteX0" fmla="*/ 0 w 2255118"/>
                <a:gd name="connsiteY0" fmla="*/ 0 h 1353070"/>
                <a:gd name="connsiteX1" fmla="*/ 2255118 w 2255118"/>
                <a:gd name="connsiteY1" fmla="*/ 0 h 1353070"/>
                <a:gd name="connsiteX2" fmla="*/ 2255118 w 2255118"/>
                <a:gd name="connsiteY2" fmla="*/ 1353070 h 1353070"/>
                <a:gd name="connsiteX3" fmla="*/ 0 w 2255118"/>
                <a:gd name="connsiteY3" fmla="*/ 1353070 h 1353070"/>
                <a:gd name="connsiteX4" fmla="*/ 0 w 2255118"/>
                <a:gd name="connsiteY4" fmla="*/ 0 h 135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18" h="1353070">
                  <a:moveTo>
                    <a:pt x="0" y="0"/>
                  </a:moveTo>
                  <a:lnTo>
                    <a:pt x="2255118" y="0"/>
                  </a:lnTo>
                  <a:lnTo>
                    <a:pt x="2255118" y="1353070"/>
                  </a:lnTo>
                  <a:lnTo>
                    <a:pt x="0" y="1353070"/>
                  </a:lnTo>
                  <a:lnTo>
                    <a:pt x="0" y="0"/>
                  </a:lnTo>
                  <a:close/>
                </a:path>
              </a:pathLst>
            </a:cu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Give the teams working in our localities, the authority to determine the best ways to deliver improvements in health and care delivery for local people.</a:t>
              </a:r>
            </a:p>
          </p:txBody>
        </p:sp>
        <p:sp>
          <p:nvSpPr>
            <p:cNvPr id="18" name="Freeform: Shape 17">
              <a:extLst>
                <a:ext uri="{FF2B5EF4-FFF2-40B4-BE49-F238E27FC236}">
                  <a16:creationId xmlns:a16="http://schemas.microsoft.com/office/drawing/2014/main" id="{6914758A-2BCF-09C8-675C-0AA0923F7122}"/>
                </a:ext>
              </a:extLst>
            </p:cNvPr>
            <p:cNvSpPr/>
            <p:nvPr/>
          </p:nvSpPr>
          <p:spPr>
            <a:xfrm>
              <a:off x="7188873" y="2069904"/>
              <a:ext cx="2430965" cy="1693181"/>
            </a:xfrm>
            <a:custGeom>
              <a:avLst/>
              <a:gdLst>
                <a:gd name="connsiteX0" fmla="*/ 0 w 2255118"/>
                <a:gd name="connsiteY0" fmla="*/ 0 h 1353070"/>
                <a:gd name="connsiteX1" fmla="*/ 2255118 w 2255118"/>
                <a:gd name="connsiteY1" fmla="*/ 0 h 1353070"/>
                <a:gd name="connsiteX2" fmla="*/ 2255118 w 2255118"/>
                <a:gd name="connsiteY2" fmla="*/ 1353070 h 1353070"/>
                <a:gd name="connsiteX3" fmla="*/ 0 w 2255118"/>
                <a:gd name="connsiteY3" fmla="*/ 1353070 h 1353070"/>
                <a:gd name="connsiteX4" fmla="*/ 0 w 2255118"/>
                <a:gd name="connsiteY4" fmla="*/ 0 h 135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18" h="1353070">
                  <a:moveTo>
                    <a:pt x="0" y="0"/>
                  </a:moveTo>
                  <a:lnTo>
                    <a:pt x="2255118" y="0"/>
                  </a:lnTo>
                  <a:lnTo>
                    <a:pt x="2255118" y="1353070"/>
                  </a:lnTo>
                  <a:lnTo>
                    <a:pt x="0" y="1353070"/>
                  </a:lnTo>
                  <a:lnTo>
                    <a:pt x="0" y="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Give people more control over their care.</a:t>
              </a:r>
            </a:p>
          </p:txBody>
        </p:sp>
        <p:sp>
          <p:nvSpPr>
            <p:cNvPr id="19" name="Freeform: Shape 18">
              <a:extLst>
                <a:ext uri="{FF2B5EF4-FFF2-40B4-BE49-F238E27FC236}">
                  <a16:creationId xmlns:a16="http://schemas.microsoft.com/office/drawing/2014/main" id="{537144FD-06FF-42C5-170B-64F44080D77C}"/>
                </a:ext>
              </a:extLst>
            </p:cNvPr>
            <p:cNvSpPr/>
            <p:nvPr/>
          </p:nvSpPr>
          <p:spPr>
            <a:xfrm>
              <a:off x="5731727" y="3986461"/>
              <a:ext cx="2430966" cy="1681829"/>
            </a:xfrm>
            <a:custGeom>
              <a:avLst/>
              <a:gdLst>
                <a:gd name="connsiteX0" fmla="*/ 0 w 2255118"/>
                <a:gd name="connsiteY0" fmla="*/ 0 h 1353070"/>
                <a:gd name="connsiteX1" fmla="*/ 2255118 w 2255118"/>
                <a:gd name="connsiteY1" fmla="*/ 0 h 1353070"/>
                <a:gd name="connsiteX2" fmla="*/ 2255118 w 2255118"/>
                <a:gd name="connsiteY2" fmla="*/ 1353070 h 1353070"/>
                <a:gd name="connsiteX3" fmla="*/ 0 w 2255118"/>
                <a:gd name="connsiteY3" fmla="*/ 1353070 h 1353070"/>
                <a:gd name="connsiteX4" fmla="*/ 0 w 2255118"/>
                <a:gd name="connsiteY4" fmla="*/ 0 h 135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18" h="1353070">
                  <a:moveTo>
                    <a:pt x="0" y="0"/>
                  </a:moveTo>
                  <a:lnTo>
                    <a:pt x="2255118" y="0"/>
                  </a:lnTo>
                  <a:lnTo>
                    <a:pt x="2255118" y="1353070"/>
                  </a:lnTo>
                  <a:lnTo>
                    <a:pt x="0" y="1353070"/>
                  </a:lnTo>
                  <a:lnTo>
                    <a:pt x="0" y="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err="1">
                  <a:latin typeface="Arial" panose="020B0604020202020204" pitchFamily="34" charset="0"/>
                  <a:cs typeface="Arial" panose="020B0604020202020204" pitchFamily="34" charset="0"/>
                </a:rPr>
                <a:t>Prioritise</a:t>
              </a:r>
              <a:r>
                <a:rPr lang="en-US" kern="1200" dirty="0">
                  <a:latin typeface="Arial" panose="020B0604020202020204" pitchFamily="34" charset="0"/>
                  <a:cs typeface="Arial" panose="020B0604020202020204" pitchFamily="34" charset="0"/>
                </a:rPr>
                <a:t> the improvement of the System's Intelligence Function and the capacity and capability of its research </a:t>
              </a:r>
              <a:r>
                <a:rPr lang="en-US" kern="1200" dirty="0" err="1">
                  <a:latin typeface="Arial" panose="020B0604020202020204" pitchFamily="34" charset="0"/>
                  <a:cs typeface="Arial" panose="020B0604020202020204" pitchFamily="34" charset="0"/>
                </a:rPr>
                <a:t>programme</a:t>
              </a:r>
              <a:r>
                <a:rPr lang="en-US" kern="1200" dirty="0">
                  <a:latin typeface="Arial" panose="020B0604020202020204" pitchFamily="34" charset="0"/>
                  <a:cs typeface="Arial" panose="020B0604020202020204" pitchFamily="34" charset="0"/>
                </a:rPr>
                <a:t>.</a:t>
              </a:r>
            </a:p>
          </p:txBody>
        </p:sp>
        <p:sp>
          <p:nvSpPr>
            <p:cNvPr id="20" name="Freeform: Shape 19">
              <a:extLst>
                <a:ext uri="{FF2B5EF4-FFF2-40B4-BE49-F238E27FC236}">
                  <a16:creationId xmlns:a16="http://schemas.microsoft.com/office/drawing/2014/main" id="{D02DDD1F-CE5C-3289-3C4A-A9CE6032DFF4}"/>
                </a:ext>
              </a:extLst>
            </p:cNvPr>
            <p:cNvSpPr/>
            <p:nvPr/>
          </p:nvSpPr>
          <p:spPr>
            <a:xfrm>
              <a:off x="2521503" y="3986461"/>
              <a:ext cx="2812441" cy="1693181"/>
            </a:xfrm>
            <a:custGeom>
              <a:avLst/>
              <a:gdLst>
                <a:gd name="connsiteX0" fmla="*/ 0 w 2255118"/>
                <a:gd name="connsiteY0" fmla="*/ 0 h 1353070"/>
                <a:gd name="connsiteX1" fmla="*/ 2255118 w 2255118"/>
                <a:gd name="connsiteY1" fmla="*/ 0 h 1353070"/>
                <a:gd name="connsiteX2" fmla="*/ 2255118 w 2255118"/>
                <a:gd name="connsiteY2" fmla="*/ 1353070 h 1353070"/>
                <a:gd name="connsiteX3" fmla="*/ 0 w 2255118"/>
                <a:gd name="connsiteY3" fmla="*/ 1353070 h 1353070"/>
                <a:gd name="connsiteX4" fmla="*/ 0 w 2255118"/>
                <a:gd name="connsiteY4" fmla="*/ 0 h 135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118" h="1353070">
                  <a:moveTo>
                    <a:pt x="0" y="0"/>
                  </a:moveTo>
                  <a:lnTo>
                    <a:pt x="2255118" y="0"/>
                  </a:lnTo>
                  <a:lnTo>
                    <a:pt x="2255118" y="1353070"/>
                  </a:lnTo>
                  <a:lnTo>
                    <a:pt x="0" y="1353070"/>
                  </a:lnTo>
                  <a:lnTo>
                    <a:pt x="0" y="0"/>
                  </a:lnTo>
                  <a:close/>
                </a:path>
              </a:pathLst>
            </a:custGeom>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Identify and remove activities from the provision of care which result in time and cost being expended but do not materially improve patient outcomes.</a:t>
              </a:r>
            </a:p>
          </p:txBody>
        </p:sp>
      </p:grpSp>
    </p:spTree>
    <p:extLst>
      <p:ext uri="{BB962C8B-B14F-4D97-AF65-F5344CB8AC3E}">
        <p14:creationId xmlns:p14="http://schemas.microsoft.com/office/powerpoint/2010/main" val="172802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211938"/>
            <a:ext cx="10523621" cy="1569660"/>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Health Inequalities</a:t>
            </a:r>
          </a:p>
          <a:p>
            <a:pPr algn="ctr"/>
            <a:r>
              <a:rPr lang="en-GB" sz="3600" b="1" dirty="0">
                <a:latin typeface="Arial" pitchFamily="34" charset="0"/>
                <a:cs typeface="Arial" pitchFamily="34" charset="0"/>
              </a:rPr>
              <a:t>Steve Hulme, </a:t>
            </a:r>
            <a:r>
              <a:rPr lang="en-GB" sz="3600" b="1">
                <a:latin typeface="Arial" pitchFamily="34" charset="0"/>
                <a:cs typeface="Arial" pitchFamily="34" charset="0"/>
              </a:rPr>
              <a:t>Chief Pharmacy Officer</a:t>
            </a:r>
            <a:endParaRPr lang="en-GB" sz="3600" b="1" dirty="0">
              <a:latin typeface="Arial" pitchFamily="34" charset="0"/>
              <a:cs typeface="Arial" pitchFamily="34" charset="0"/>
            </a:endParaRP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43486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line&#10;&#10;Description automatically generated">
            <a:extLst>
              <a:ext uri="{FF2B5EF4-FFF2-40B4-BE49-F238E27FC236}">
                <a16:creationId xmlns:a16="http://schemas.microsoft.com/office/drawing/2014/main" id="{249AF874-AA8A-65D6-F266-8FE8E9ED8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84" y="248539"/>
            <a:ext cx="3544754" cy="2928135"/>
          </a:xfrm>
          <a:prstGeom prst="rect">
            <a:avLst/>
          </a:prstGeom>
        </p:spPr>
      </p:pic>
      <p:pic>
        <p:nvPicPr>
          <p:cNvPr id="7" name="Picture 6" descr="A blue and white text with black text&#10;&#10;Description automatically generated">
            <a:extLst>
              <a:ext uri="{FF2B5EF4-FFF2-40B4-BE49-F238E27FC236}">
                <a16:creationId xmlns:a16="http://schemas.microsoft.com/office/drawing/2014/main" id="{8F3C5614-4AF7-8D2B-544B-EE86315B5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504" y="326811"/>
            <a:ext cx="3774991" cy="2849863"/>
          </a:xfrm>
          <a:prstGeom prst="rect">
            <a:avLst/>
          </a:prstGeom>
        </p:spPr>
      </p:pic>
      <p:pic>
        <p:nvPicPr>
          <p:cNvPr id="9" name="Picture 8" descr="A map of the country&#10;&#10;Description automatically generated">
            <a:extLst>
              <a:ext uri="{FF2B5EF4-FFF2-40B4-BE49-F238E27FC236}">
                <a16:creationId xmlns:a16="http://schemas.microsoft.com/office/drawing/2014/main" id="{EB43810E-462C-3BFF-5E59-72F32A785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8767" y="2089984"/>
            <a:ext cx="3505107" cy="4275939"/>
          </a:xfrm>
          <a:prstGeom prst="rect">
            <a:avLst/>
          </a:prstGeom>
        </p:spPr>
      </p:pic>
      <p:pic>
        <p:nvPicPr>
          <p:cNvPr id="11" name="Picture 10" descr="A person with purple hair and blue hair holding a can&#10;&#10;Description automatically generated">
            <a:extLst>
              <a:ext uri="{FF2B5EF4-FFF2-40B4-BE49-F238E27FC236}">
                <a16:creationId xmlns:a16="http://schemas.microsoft.com/office/drawing/2014/main" id="{B7EDD51F-0D29-AC2C-A1B7-89653B1A7D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5058" y="143839"/>
            <a:ext cx="3183158" cy="1963750"/>
          </a:xfrm>
          <a:prstGeom prst="rect">
            <a:avLst/>
          </a:prstGeom>
        </p:spPr>
      </p:pic>
      <p:pic>
        <p:nvPicPr>
          <p:cNvPr id="13" name="Picture 12" descr="A group of blue and grey circles with text&#10;&#10;Description automatically generated">
            <a:extLst>
              <a:ext uri="{FF2B5EF4-FFF2-40B4-BE49-F238E27FC236}">
                <a16:creationId xmlns:a16="http://schemas.microsoft.com/office/drawing/2014/main" id="{B103EC83-70AC-D1D5-96CA-E8DAFC2BB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06" y="3297287"/>
            <a:ext cx="3432445" cy="3154139"/>
          </a:xfrm>
          <a:prstGeom prst="rect">
            <a:avLst/>
          </a:prstGeom>
        </p:spPr>
      </p:pic>
      <p:pic>
        <p:nvPicPr>
          <p:cNvPr id="15" name="Picture 14" descr="A group of people standing next to a chart of pie charts&#10;&#10;Description automatically generated">
            <a:extLst>
              <a:ext uri="{FF2B5EF4-FFF2-40B4-BE49-F238E27FC236}">
                <a16:creationId xmlns:a16="http://schemas.microsoft.com/office/drawing/2014/main" id="{F714000E-DFE6-1716-DBCB-53EF4A6D24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3810" y="3176674"/>
            <a:ext cx="3564379" cy="3195980"/>
          </a:xfrm>
          <a:prstGeom prst="rect">
            <a:avLst/>
          </a:prstGeom>
        </p:spPr>
      </p:pic>
    </p:spTree>
    <p:extLst>
      <p:ext uri="{BB962C8B-B14F-4D97-AF65-F5344CB8AC3E}">
        <p14:creationId xmlns:p14="http://schemas.microsoft.com/office/powerpoint/2010/main" val="253009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56B8-0E7F-0783-9F2A-84B5CF20F753}"/>
              </a:ext>
            </a:extLst>
          </p:cNvPr>
          <p:cNvSpPr>
            <a:spLocks noGrp="1"/>
          </p:cNvSpPr>
          <p:nvPr>
            <p:ph type="title"/>
          </p:nvPr>
        </p:nvSpPr>
        <p:spPr/>
        <p:txBody>
          <a:bodyPr/>
          <a:lstStyle/>
          <a:p>
            <a:r>
              <a:rPr lang="en-GB" sz="4400" b="1" dirty="0">
                <a:solidFill>
                  <a:srgbClr val="0070C0"/>
                </a:solidFill>
                <a:latin typeface="Arial" panose="020B0604020202020204" pitchFamily="34" charset="0"/>
                <a:cs typeface="Arial" panose="020B0604020202020204" pitchFamily="34" charset="0"/>
              </a:rPr>
              <a:t>High Priority Clinical Areas- Local</a:t>
            </a:r>
            <a:endParaRPr lang="en-GB" dirty="0"/>
          </a:p>
        </p:txBody>
      </p:sp>
      <p:sp>
        <p:nvSpPr>
          <p:cNvPr id="3" name="Content Placeholder 2">
            <a:extLst>
              <a:ext uri="{FF2B5EF4-FFF2-40B4-BE49-F238E27FC236}">
                <a16:creationId xmlns:a16="http://schemas.microsoft.com/office/drawing/2014/main" id="{286BF5F8-45FD-13BB-D449-9A6AE4264D6C}"/>
              </a:ext>
            </a:extLst>
          </p:cNvPr>
          <p:cNvSpPr>
            <a:spLocks noGrp="1"/>
          </p:cNvSpPr>
          <p:nvPr>
            <p:ph idx="1"/>
          </p:nvPr>
        </p:nvSpPr>
        <p:spPr>
          <a:xfrm>
            <a:off x="838200" y="1446486"/>
            <a:ext cx="10515600" cy="4351338"/>
          </a:xfrm>
        </p:spPr>
        <p:txBody>
          <a:bodyPr>
            <a:noAutofit/>
          </a:bodyPr>
          <a:lstStyle/>
          <a:p>
            <a:pPr marL="0" indent="0">
              <a:buNone/>
            </a:pPr>
            <a:r>
              <a:rPr lang="en-GB" sz="2400" dirty="0">
                <a:latin typeface="Arial" panose="020B0604020202020204" pitchFamily="34" charset="0"/>
                <a:cs typeface="Arial" panose="020B0604020202020204" pitchFamily="34" charset="0"/>
              </a:rPr>
              <a:t>Derby and Derbyshire NHS' Five Year Plan 2023/24 to 2027/28 states:</a:t>
            </a:r>
          </a:p>
          <a:p>
            <a:r>
              <a:rPr lang="en-GB" sz="2400" dirty="0">
                <a:latin typeface="Arial" panose="020B0604020202020204" pitchFamily="34" charset="0"/>
                <a:cs typeface="Arial" panose="020B0604020202020204" pitchFamily="34" charset="0"/>
              </a:rPr>
              <a:t>The high priority clinical areas of focus within Derby &amp; Derbyshire are already identified and agreed as:</a:t>
            </a:r>
          </a:p>
          <a:p>
            <a:pPr lvl="1"/>
            <a:r>
              <a:rPr lang="en-GB" dirty="0">
                <a:latin typeface="Arial" panose="020B0604020202020204" pitchFamily="34" charset="0"/>
                <a:cs typeface="Arial" panose="020B0604020202020204" pitchFamily="34" charset="0"/>
              </a:rPr>
              <a:t>	Cardiovascular disease (including diabetes);</a:t>
            </a:r>
          </a:p>
          <a:p>
            <a:pPr lvl="1"/>
            <a:r>
              <a:rPr lang="en-GB" dirty="0">
                <a:latin typeface="Arial" panose="020B0604020202020204" pitchFamily="34" charset="0"/>
                <a:cs typeface="Arial" panose="020B0604020202020204" pitchFamily="34" charset="0"/>
              </a:rPr>
              <a:t>	Respiratory disease;</a:t>
            </a:r>
          </a:p>
          <a:p>
            <a:pPr lvl="1"/>
            <a:r>
              <a:rPr lang="en-GB" dirty="0">
                <a:latin typeface="Arial" panose="020B0604020202020204" pitchFamily="34" charset="0"/>
                <a:cs typeface="Arial" panose="020B0604020202020204" pitchFamily="34" charset="0"/>
              </a:rPr>
              <a:t>	Cancer; and</a:t>
            </a:r>
          </a:p>
          <a:p>
            <a:pPr lvl="1"/>
            <a:r>
              <a:rPr lang="en-GB" dirty="0">
                <a:latin typeface="Arial" panose="020B0604020202020204" pitchFamily="34" charset="0"/>
                <a:cs typeface="Arial" panose="020B0604020202020204" pitchFamily="34" charset="0"/>
              </a:rPr>
              <a:t>	The early years of life (pre-school).</a:t>
            </a:r>
          </a:p>
          <a:p>
            <a:r>
              <a:rPr lang="en-GB" sz="2400" dirty="0">
                <a:latin typeface="Arial" panose="020B0604020202020204" pitchFamily="34" charset="0"/>
                <a:cs typeface="Arial" panose="020B0604020202020204" pitchFamily="34" charset="0"/>
              </a:rPr>
              <a:t>Allocate greater resource to activities that will prevent, postpone, or lessen disease complications and reduce inequity of provision (Policy &amp; Commissioning decisions)</a:t>
            </a:r>
          </a:p>
          <a:p>
            <a:r>
              <a:rPr lang="en-GB" sz="2400" dirty="0">
                <a:latin typeface="Arial" panose="020B0604020202020204" pitchFamily="34" charset="0"/>
                <a:cs typeface="Arial" panose="020B0604020202020204" pitchFamily="34" charset="0"/>
              </a:rPr>
              <a:t>Quality Improvement Activities e.g. NHS Impact that can deliver increased focus on prevention &amp; health inequalities</a:t>
            </a:r>
          </a:p>
          <a:p>
            <a:r>
              <a:rPr lang="en-GB" sz="2400" dirty="0">
                <a:latin typeface="Arial" panose="020B0604020202020204" pitchFamily="34" charset="0"/>
                <a:cs typeface="Arial" panose="020B0604020202020204" pitchFamily="34" charset="0"/>
              </a:rPr>
              <a:t>Work as anchor institution with partners across Derby &amp; Derbyshire.</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21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759C-0D11-7446-E6C0-016D83DF1C63}"/>
              </a:ext>
            </a:extLst>
          </p:cNvPr>
          <p:cNvSpPr>
            <a:spLocks noGrp="1"/>
          </p:cNvSpPr>
          <p:nvPr>
            <p:ph type="title"/>
          </p:nvPr>
        </p:nvSpPr>
        <p:spPr/>
        <p:txBody>
          <a:bodyPr/>
          <a:lstStyle/>
          <a:p>
            <a:r>
              <a:rPr lang="en-GB" sz="4400" b="1" dirty="0">
                <a:solidFill>
                  <a:srgbClr val="0070C0"/>
                </a:solidFill>
                <a:latin typeface="Arial" panose="020B0604020202020204" pitchFamily="34" charset="0"/>
                <a:cs typeface="Arial" panose="020B0604020202020204" pitchFamily="34" charset="0"/>
              </a:rPr>
              <a:t>Local Actions</a:t>
            </a:r>
            <a:endParaRPr lang="en-GB" dirty="0"/>
          </a:p>
        </p:txBody>
      </p:sp>
      <p:sp>
        <p:nvSpPr>
          <p:cNvPr id="3" name="Content Placeholder 2">
            <a:extLst>
              <a:ext uri="{FF2B5EF4-FFF2-40B4-BE49-F238E27FC236}">
                <a16:creationId xmlns:a16="http://schemas.microsoft.com/office/drawing/2014/main" id="{C007E738-1490-29E0-235F-0B6523640BC6}"/>
              </a:ext>
            </a:extLst>
          </p:cNvPr>
          <p:cNvSpPr>
            <a:spLocks noGrp="1"/>
          </p:cNvSpPr>
          <p:nvPr>
            <p:ph idx="1"/>
          </p:nvPr>
        </p:nvSpPr>
        <p:spPr>
          <a:xfrm>
            <a:off x="838200" y="1479939"/>
            <a:ext cx="10515600" cy="4351338"/>
          </a:xfrm>
        </p:spPr>
        <p:txBody>
          <a:bodyPr>
            <a:noAutofit/>
          </a:bodyPr>
          <a:lstStyle/>
          <a:p>
            <a:r>
              <a:rPr lang="en-GB" sz="2000" b="1" dirty="0">
                <a:latin typeface="Arial" panose="020B0604020202020204" pitchFamily="34" charset="0"/>
                <a:cs typeface="Arial" panose="020B0604020202020204" pitchFamily="34" charset="0"/>
              </a:rPr>
              <a:t>Continued Identification of Health Inequalities:</a:t>
            </a:r>
            <a:r>
              <a:rPr lang="en-GB" sz="2000" dirty="0">
                <a:latin typeface="Arial" panose="020B0604020202020204" pitchFamily="34" charset="0"/>
                <a:cs typeface="Arial" panose="020B0604020202020204" pitchFamily="34" charset="0"/>
              </a:rPr>
              <a:t> Data Improvement Programme:</a:t>
            </a:r>
          </a:p>
          <a:p>
            <a:pPr lvl="1"/>
            <a:r>
              <a:rPr lang="en-GB" sz="2000" dirty="0">
                <a:latin typeface="Arial" panose="020B0604020202020204" pitchFamily="34" charset="0"/>
                <a:cs typeface="Arial" panose="020B0604020202020204" pitchFamily="34" charset="0"/>
              </a:rPr>
              <a:t>Ethnicity recording: Medium term solution linked to new electronic patient record</a:t>
            </a:r>
          </a:p>
          <a:p>
            <a:pPr lvl="1"/>
            <a:r>
              <a:rPr lang="en-GB" sz="2000" dirty="0">
                <a:latin typeface="Arial" panose="020B0604020202020204" pitchFamily="34" charset="0"/>
                <a:cs typeface="Arial" panose="020B0604020202020204" pitchFamily="34" charset="0"/>
              </a:rPr>
              <a:t>Short term-work with trusts initiated locally to join up current data collation systems and support recording of ethnicity</a:t>
            </a:r>
          </a:p>
          <a:p>
            <a:r>
              <a:rPr lang="en-GB" sz="2000" b="1" dirty="0">
                <a:latin typeface="Arial" panose="020B0604020202020204" pitchFamily="34" charset="0"/>
                <a:cs typeface="Arial" panose="020B0604020202020204" pitchFamily="34" charset="0"/>
              </a:rPr>
              <a:t>Targeted use of resources </a:t>
            </a:r>
            <a:r>
              <a:rPr lang="en-GB" sz="2000" dirty="0">
                <a:latin typeface="Arial" panose="020B0604020202020204" pitchFamily="34" charset="0"/>
                <a:cs typeface="Arial" panose="020B0604020202020204" pitchFamily="34" charset="0"/>
              </a:rPr>
              <a:t>focused upon poorest communities. Place based approaches using statutory, voluntary and community sectors </a:t>
            </a:r>
          </a:p>
          <a:p>
            <a:r>
              <a:rPr lang="en-GB" sz="2000" b="1" dirty="0">
                <a:latin typeface="Arial" panose="020B0604020202020204" pitchFamily="34" charset="0"/>
                <a:cs typeface="Arial" panose="020B0604020202020204" pitchFamily="34" charset="0"/>
              </a:rPr>
              <a:t>Maternity: </a:t>
            </a:r>
            <a:r>
              <a:rPr lang="en-GB" sz="2000" dirty="0">
                <a:latin typeface="Arial" panose="020B0604020202020204" pitchFamily="34" charset="0"/>
                <a:cs typeface="Arial" panose="020B0604020202020204" pitchFamily="34" charset="0"/>
              </a:rPr>
              <a:t>Extensive Quality Improvement Programme which is picking up continuity of carer development (overseen by LMNS Board)</a:t>
            </a:r>
          </a:p>
          <a:p>
            <a:r>
              <a:rPr lang="en-GB" sz="2000" b="1" dirty="0">
                <a:latin typeface="Arial" panose="020B0604020202020204" pitchFamily="34" charset="0"/>
                <a:cs typeface="Arial" panose="020B0604020202020204" pitchFamily="34" charset="0"/>
              </a:rPr>
              <a:t>Health Checks for Severe Mental Health Illness: </a:t>
            </a:r>
            <a:r>
              <a:rPr lang="en-GB" sz="2000" dirty="0">
                <a:latin typeface="Arial" panose="020B0604020202020204" pitchFamily="34" charset="0"/>
                <a:cs typeface="Arial" panose="020B0604020202020204" pitchFamily="34" charset="0"/>
              </a:rPr>
              <a:t>Quality Improvement Activity (overseen by Mental Health Delivery Board)</a:t>
            </a:r>
          </a:p>
          <a:p>
            <a:r>
              <a:rPr lang="en-GB" sz="2000" b="1" dirty="0">
                <a:latin typeface="Arial" panose="020B0604020202020204" pitchFamily="34" charset="0"/>
                <a:cs typeface="Arial" panose="020B0604020202020204" pitchFamily="34" charset="0"/>
              </a:rPr>
              <a:t>Chronic Respiratory Disease: </a:t>
            </a:r>
            <a:r>
              <a:rPr lang="en-GB" sz="2000" dirty="0">
                <a:latin typeface="Arial" panose="020B0604020202020204" pitchFamily="34" charset="0"/>
                <a:cs typeface="Arial" panose="020B0604020202020204" pitchFamily="34" charset="0"/>
              </a:rPr>
              <a:t>Quality Improvement Activities and increasing use of secondary prevention medicines</a:t>
            </a:r>
          </a:p>
          <a:p>
            <a:r>
              <a:rPr lang="en-GB" sz="2000" b="1" dirty="0">
                <a:latin typeface="Arial" panose="020B0604020202020204" pitchFamily="34" charset="0"/>
                <a:cs typeface="Arial" panose="020B0604020202020204" pitchFamily="34" charset="0"/>
              </a:rPr>
              <a:t>Cardio-vascular Disease and Hypertension: </a:t>
            </a:r>
            <a:r>
              <a:rPr lang="en-GB" sz="2000" dirty="0">
                <a:latin typeface="Arial" panose="020B0604020202020204" pitchFamily="34" charset="0"/>
                <a:cs typeface="Arial" panose="020B0604020202020204" pitchFamily="34" charset="0"/>
              </a:rPr>
              <a:t>Case finding activities and increasing use of secondary prevention medicines</a:t>
            </a:r>
          </a:p>
          <a:p>
            <a:r>
              <a:rPr lang="en-GB" sz="2000" b="1" dirty="0">
                <a:latin typeface="Arial" panose="020B0604020202020204" pitchFamily="34" charset="0"/>
                <a:cs typeface="Arial" panose="020B0604020202020204" pitchFamily="34" charset="0"/>
              </a:rPr>
              <a:t>Early Detection of Cancer: </a:t>
            </a:r>
            <a:r>
              <a:rPr lang="en-GB" sz="2000" dirty="0">
                <a:latin typeface="Arial" panose="020B0604020202020204" pitchFamily="34" charset="0"/>
                <a:cs typeface="Arial" panose="020B0604020202020204" pitchFamily="34" charset="0"/>
              </a:rPr>
              <a:t>Quality Improvement Activity in diagnosis &amp; treatment waiting times</a:t>
            </a:r>
          </a:p>
        </p:txBody>
      </p:sp>
    </p:spTree>
    <p:extLst>
      <p:ext uri="{BB962C8B-B14F-4D97-AF65-F5344CB8AC3E}">
        <p14:creationId xmlns:p14="http://schemas.microsoft.com/office/powerpoint/2010/main" val="160175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D414-BED7-DF82-156E-0B91887E6E20}"/>
              </a:ext>
            </a:extLst>
          </p:cNvPr>
          <p:cNvSpPr>
            <a:spLocks noGrp="1"/>
          </p:cNvSpPr>
          <p:nvPr>
            <p:ph type="title"/>
          </p:nvPr>
        </p:nvSpPr>
        <p:spPr/>
        <p:txBody>
          <a:bodyPr>
            <a:normAutofit/>
          </a:bodyPr>
          <a:lstStyle/>
          <a:p>
            <a:r>
              <a:rPr lang="en-GB" sz="4400" b="1" dirty="0">
                <a:solidFill>
                  <a:srgbClr val="0070C0"/>
                </a:solidFill>
                <a:latin typeface="Arial" panose="020B0604020202020204" pitchFamily="34" charset="0"/>
                <a:cs typeface="Arial" panose="020B0604020202020204" pitchFamily="34" charset="0"/>
              </a:rPr>
              <a:t>Smoking- A Cross Cutting Theme</a:t>
            </a:r>
            <a:br>
              <a:rPr kumimoji="0" lang="en-GB" sz="4400" b="0" i="0" u="none" strike="noStrike" kern="1200" cap="none" spc="0" normalizeH="0" baseline="0" noProof="0" dirty="0">
                <a:ln>
                  <a:noFill/>
                </a:ln>
                <a:solidFill>
                  <a:srgbClr val="999999"/>
                </a:solidFill>
                <a:effectLst/>
                <a:uLnTx/>
                <a:uFillTx/>
                <a:latin typeface="Segoe UI" panose="020B0502040204020203" pitchFamily="34" charset="0"/>
                <a:ea typeface="+mn-ea"/>
                <a:cs typeface="Segoe UI" panose="020B0502040204020203" pitchFamily="34" charset="0"/>
              </a:rPr>
            </a:br>
            <a:endParaRPr lang="en-GB" dirty="0"/>
          </a:p>
        </p:txBody>
      </p:sp>
      <p:sp>
        <p:nvSpPr>
          <p:cNvPr id="3" name="Text Placeholder 2">
            <a:extLst>
              <a:ext uri="{FF2B5EF4-FFF2-40B4-BE49-F238E27FC236}">
                <a16:creationId xmlns:a16="http://schemas.microsoft.com/office/drawing/2014/main" id="{958E7602-29A7-5560-DF1A-79281002FFE5}"/>
              </a:ext>
            </a:extLst>
          </p:cNvPr>
          <p:cNvSpPr>
            <a:spLocks noGrp="1"/>
          </p:cNvSpPr>
          <p:nvPr>
            <p:ph type="body" idx="1"/>
          </p:nvPr>
        </p:nvSpPr>
        <p:spPr>
          <a:xfrm>
            <a:off x="839788" y="1228902"/>
            <a:ext cx="5157787" cy="531309"/>
          </a:xfrm>
        </p:spPr>
        <p:txBody>
          <a:bodyPr/>
          <a:lstStyle/>
          <a:p>
            <a:r>
              <a:rPr lang="en-GB" sz="2400" b="1" dirty="0">
                <a:solidFill>
                  <a:srgbClr val="0070C0"/>
                </a:solidFill>
                <a:latin typeface="Arial" panose="020B0604020202020204" pitchFamily="34" charset="0"/>
                <a:cs typeface="Arial" panose="020B0604020202020204" pitchFamily="34" charset="0"/>
              </a:rPr>
              <a:t>Why?</a:t>
            </a:r>
            <a:endParaRPr lang="en-GB" dirty="0"/>
          </a:p>
        </p:txBody>
      </p:sp>
      <p:sp>
        <p:nvSpPr>
          <p:cNvPr id="4" name="Content Placeholder 3">
            <a:extLst>
              <a:ext uri="{FF2B5EF4-FFF2-40B4-BE49-F238E27FC236}">
                <a16:creationId xmlns:a16="http://schemas.microsoft.com/office/drawing/2014/main" id="{7C2708E8-8503-954C-5C79-8EFCD105FC7D}"/>
              </a:ext>
            </a:extLst>
          </p:cNvPr>
          <p:cNvSpPr>
            <a:spLocks noGrp="1"/>
          </p:cNvSpPr>
          <p:nvPr>
            <p:ph sz="half" idx="2"/>
          </p:nvPr>
        </p:nvSpPr>
        <p:spPr>
          <a:xfrm>
            <a:off x="839788" y="1813701"/>
            <a:ext cx="5906700" cy="4542493"/>
          </a:xfrm>
        </p:spPr>
        <p:txBody>
          <a:bodyPr>
            <a:noAutofit/>
          </a:bodyPr>
          <a:lstStyle/>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Key driver of health inequalities</a:t>
            </a:r>
          </a:p>
          <a:p>
            <a:pPr marL="285750" lvl="0" indent="-285750">
              <a:lnSpc>
                <a:spcPct val="100000"/>
              </a:lnSpc>
              <a:spcBef>
                <a:spcPts val="0"/>
              </a:spcBef>
            </a:pPr>
            <a:r>
              <a:rPr lang="en-GB" sz="2000" dirty="0">
                <a:latin typeface="Arial" panose="020B0604020202020204" pitchFamily="34" charset="0"/>
                <a:cs typeface="Arial" panose="020B0604020202020204" pitchFamily="34" charset="0"/>
              </a:rPr>
              <a:t>25.5% of adults who work in routine and manual occupation smoke in our ICB area</a:t>
            </a:r>
            <a:endParaRPr lang="en-GB" sz="2000" dirty="0">
              <a:solidFill>
                <a:prstClr val="black"/>
              </a:solidFill>
              <a:latin typeface="Arial" panose="020B0604020202020204" pitchFamily="34" charset="0"/>
              <a:cs typeface="Arial" panose="020B0604020202020204" pitchFamily="34" charset="0"/>
            </a:endParaRPr>
          </a:p>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15.3% of the ICB population smoke, significantly higher than England (12.7%) </a:t>
            </a:r>
          </a:p>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Smoking prevalence in Derby City is 19.3%, the 7</a:t>
            </a:r>
            <a:r>
              <a:rPr lang="en-GB" sz="2000" baseline="30000" dirty="0">
                <a:solidFill>
                  <a:prstClr val="black"/>
                </a:solidFill>
                <a:latin typeface="Arial" panose="020B0604020202020204" pitchFamily="34" charset="0"/>
                <a:cs typeface="Arial" panose="020B0604020202020204" pitchFamily="34" charset="0"/>
              </a:rPr>
              <a:t>th</a:t>
            </a:r>
            <a:r>
              <a:rPr lang="en-GB" sz="2000" dirty="0">
                <a:solidFill>
                  <a:prstClr val="black"/>
                </a:solidFill>
                <a:latin typeface="Arial" panose="020B0604020202020204" pitchFamily="34" charset="0"/>
                <a:cs typeface="Arial" panose="020B0604020202020204" pitchFamily="34" charset="0"/>
              </a:rPr>
              <a:t> highest in England</a:t>
            </a:r>
          </a:p>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10.9% of pregnant women smoke in Derby City, significantly higher than England at 8.8%</a:t>
            </a:r>
          </a:p>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Smoking attributable deaths in Derby City are significantly higher than England at 243.5 per 100,000, compared to 202.2 nationally</a:t>
            </a:r>
          </a:p>
          <a:p>
            <a:pPr marL="285750" lvl="0" indent="-285750">
              <a:lnSpc>
                <a:spcPct val="100000"/>
              </a:lnSpc>
              <a:spcBef>
                <a:spcPts val="0"/>
              </a:spcBef>
            </a:pPr>
            <a:r>
              <a:rPr lang="en-GB" sz="2000" dirty="0">
                <a:solidFill>
                  <a:prstClr val="black"/>
                </a:solidFill>
                <a:latin typeface="Arial" panose="020B0604020202020204" pitchFamily="34" charset="0"/>
                <a:cs typeface="Arial" panose="020B0604020202020204" pitchFamily="34" charset="0"/>
              </a:rPr>
              <a:t>Annually smoking causes 10,625 hospital admissions in Derby and Derbyshire and 1,354 premature deaths</a:t>
            </a:r>
          </a:p>
          <a:p>
            <a:endParaRPr lang="en-GB" sz="2000" dirty="0"/>
          </a:p>
        </p:txBody>
      </p:sp>
      <p:sp>
        <p:nvSpPr>
          <p:cNvPr id="5" name="Text Placeholder 4">
            <a:extLst>
              <a:ext uri="{FF2B5EF4-FFF2-40B4-BE49-F238E27FC236}">
                <a16:creationId xmlns:a16="http://schemas.microsoft.com/office/drawing/2014/main" id="{4E965456-CA06-94B4-DD6D-7B93E2B237E1}"/>
              </a:ext>
            </a:extLst>
          </p:cNvPr>
          <p:cNvSpPr>
            <a:spLocks noGrp="1"/>
          </p:cNvSpPr>
          <p:nvPr>
            <p:ph type="body" sz="quarter" idx="3"/>
          </p:nvPr>
        </p:nvSpPr>
        <p:spPr>
          <a:xfrm>
            <a:off x="6956947" y="1300918"/>
            <a:ext cx="4866789" cy="531309"/>
          </a:xfrm>
        </p:spPr>
        <p:txBody>
          <a:bodyPr/>
          <a:lstStyle/>
          <a:p>
            <a:r>
              <a:rPr lang="en-GB" sz="2400" b="1" dirty="0">
                <a:solidFill>
                  <a:srgbClr val="0070C0"/>
                </a:solidFill>
                <a:latin typeface="Arial" panose="020B0604020202020204" pitchFamily="34" charset="0"/>
                <a:cs typeface="Arial" panose="020B0604020202020204" pitchFamily="34" charset="0"/>
              </a:rPr>
              <a:t>So what is the ICB doing?</a:t>
            </a:r>
            <a:endParaRPr lang="en-GB" dirty="0"/>
          </a:p>
        </p:txBody>
      </p:sp>
      <p:sp>
        <p:nvSpPr>
          <p:cNvPr id="6" name="Content Placeholder 5">
            <a:extLst>
              <a:ext uri="{FF2B5EF4-FFF2-40B4-BE49-F238E27FC236}">
                <a16:creationId xmlns:a16="http://schemas.microsoft.com/office/drawing/2014/main" id="{81069DF1-2409-E252-3E8F-32E445A12705}"/>
              </a:ext>
            </a:extLst>
          </p:cNvPr>
          <p:cNvSpPr>
            <a:spLocks noGrp="1"/>
          </p:cNvSpPr>
          <p:nvPr>
            <p:ph sz="quarter" idx="4"/>
          </p:nvPr>
        </p:nvSpPr>
        <p:spPr>
          <a:xfrm>
            <a:off x="6980662" y="2159387"/>
            <a:ext cx="4843074" cy="3684588"/>
          </a:xfrm>
        </p:spPr>
        <p:txBody>
          <a:bodyPr>
            <a:normAutofit/>
          </a:bodyPr>
          <a:lstStyle/>
          <a:p>
            <a:r>
              <a:rPr lang="en-GB" sz="2000" dirty="0">
                <a:latin typeface="Arial" panose="020B0604020202020204" pitchFamily="34" charset="0"/>
                <a:cs typeface="Arial" panose="020B0604020202020204" pitchFamily="34" charset="0"/>
              </a:rPr>
              <a:t>£550k per annum continued investment</a:t>
            </a:r>
          </a:p>
          <a:p>
            <a:r>
              <a:rPr lang="en-GB" sz="2000" dirty="0">
                <a:solidFill>
                  <a:prstClr val="black"/>
                </a:solidFill>
                <a:latin typeface="Arial" panose="020B0604020202020204" pitchFamily="34" charset="0"/>
                <a:cs typeface="Arial" panose="020B0604020202020204" pitchFamily="34" charset="0"/>
              </a:rPr>
              <a:t>Since April 2022, trusts within the area have identified over 7K smokers across acute and maternity services. Data submitted by trusts suggests that 2% of those went on to quit smoking, this equates to 149 patients</a:t>
            </a:r>
          </a:p>
          <a:p>
            <a:r>
              <a:rPr lang="en-GB" sz="2000" dirty="0">
                <a:latin typeface="Arial" panose="020B0604020202020204" pitchFamily="34" charset="0"/>
                <a:cs typeface="Arial" panose="020B0604020202020204" pitchFamily="34" charset="0"/>
              </a:rPr>
              <a:t>Need to improve referral rates to smoking cessation services through quality improvement activities.</a:t>
            </a:r>
          </a:p>
        </p:txBody>
      </p:sp>
    </p:spTree>
    <p:extLst>
      <p:ext uri="{BB962C8B-B14F-4D97-AF65-F5344CB8AC3E}">
        <p14:creationId xmlns:p14="http://schemas.microsoft.com/office/powerpoint/2010/main" val="384524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77712D-3660-581D-555A-A9AC7573B523}"/>
              </a:ext>
            </a:extLst>
          </p:cNvPr>
          <p:cNvSpPr>
            <a:spLocks noGrp="1"/>
          </p:cNvSpPr>
          <p:nvPr>
            <p:ph type="title"/>
          </p:nvPr>
        </p:nvSpPr>
        <p:spPr>
          <a:xfrm>
            <a:off x="717127" y="209011"/>
            <a:ext cx="10515600" cy="1325563"/>
          </a:xfrm>
        </p:spPr>
        <p:txBody>
          <a:bodyPr/>
          <a:lstStyle/>
          <a:p>
            <a:r>
              <a:rPr lang="en-GB" b="1" dirty="0">
                <a:solidFill>
                  <a:srgbClr val="0070C0"/>
                </a:solidFill>
                <a:latin typeface="Arial" panose="020B0604020202020204" pitchFamily="34" charset="0"/>
                <a:cs typeface="Arial" panose="020B0604020202020204" pitchFamily="34" charset="0"/>
              </a:rPr>
              <a:t>Heart Disease: </a:t>
            </a:r>
            <a:r>
              <a:rPr lang="en-GB" sz="4400" b="1" dirty="0">
                <a:solidFill>
                  <a:srgbClr val="0070C0"/>
                </a:solidFill>
                <a:latin typeface="Arial" panose="020B0604020202020204" pitchFamily="34" charset="0"/>
                <a:cs typeface="Arial" panose="020B0604020202020204" pitchFamily="34" charset="0"/>
              </a:rPr>
              <a:t>Hypertension</a:t>
            </a:r>
            <a:endParaRPr lang="en-GB" dirty="0"/>
          </a:p>
        </p:txBody>
      </p:sp>
      <p:sp>
        <p:nvSpPr>
          <p:cNvPr id="5" name="Text Placeholder 4">
            <a:extLst>
              <a:ext uri="{FF2B5EF4-FFF2-40B4-BE49-F238E27FC236}">
                <a16:creationId xmlns:a16="http://schemas.microsoft.com/office/drawing/2014/main" id="{B7241EA9-A699-D8BE-7D26-BE57E1A7CB7B}"/>
              </a:ext>
            </a:extLst>
          </p:cNvPr>
          <p:cNvSpPr>
            <a:spLocks noGrp="1"/>
          </p:cNvSpPr>
          <p:nvPr>
            <p:ph type="body" idx="1"/>
          </p:nvPr>
        </p:nvSpPr>
        <p:spPr>
          <a:xfrm>
            <a:off x="728278" y="1290878"/>
            <a:ext cx="5157787" cy="560232"/>
          </a:xfrm>
        </p:spPr>
        <p:txBody>
          <a:bodyPr/>
          <a:lstStyle/>
          <a:p>
            <a:r>
              <a:rPr lang="en-GB" dirty="0">
                <a:solidFill>
                  <a:srgbClr val="0070C0"/>
                </a:solidFill>
                <a:latin typeface="Arial" panose="020B0604020202020204" pitchFamily="34" charset="0"/>
                <a:cs typeface="Arial" panose="020B0604020202020204" pitchFamily="34" charset="0"/>
              </a:rPr>
              <a:t>K</a:t>
            </a:r>
            <a:r>
              <a:rPr lang="en-GB" sz="2400" b="1" dirty="0">
                <a:solidFill>
                  <a:srgbClr val="0070C0"/>
                </a:solidFill>
                <a:latin typeface="Arial" panose="020B0604020202020204" pitchFamily="34" charset="0"/>
                <a:cs typeface="Arial" panose="020B0604020202020204" pitchFamily="34" charset="0"/>
              </a:rPr>
              <a:t>ey Messages</a:t>
            </a:r>
            <a:endParaRPr lang="en-GB" dirty="0"/>
          </a:p>
        </p:txBody>
      </p:sp>
      <p:sp>
        <p:nvSpPr>
          <p:cNvPr id="6" name="Content Placeholder 5">
            <a:extLst>
              <a:ext uri="{FF2B5EF4-FFF2-40B4-BE49-F238E27FC236}">
                <a16:creationId xmlns:a16="http://schemas.microsoft.com/office/drawing/2014/main" id="{F8F24320-0C16-086C-D883-662B32E6FBEC}"/>
              </a:ext>
            </a:extLst>
          </p:cNvPr>
          <p:cNvSpPr>
            <a:spLocks noGrp="1"/>
          </p:cNvSpPr>
          <p:nvPr>
            <p:ph sz="half" idx="2"/>
          </p:nvPr>
        </p:nvSpPr>
        <p:spPr>
          <a:xfrm>
            <a:off x="690012" y="1869463"/>
            <a:ext cx="5157787" cy="3684588"/>
          </a:xfrm>
        </p:spPr>
        <p:txBody>
          <a:bodyPr>
            <a:noAutofit/>
          </a:bodyPr>
          <a:lstStyle/>
          <a:p>
            <a:pPr>
              <a:lnSpc>
                <a:spcPct val="100000"/>
              </a:lnSpc>
              <a:spcBef>
                <a:spcPts val="0"/>
              </a:spcBef>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ICB has one of the highest rates of recommended </a:t>
            </a:r>
            <a:r>
              <a:rPr lang="en-GB" sz="1800" dirty="0">
                <a:solidFill>
                  <a:prstClr val="black"/>
                </a:solidFill>
                <a:latin typeface="Arial" panose="020B0604020202020204" pitchFamily="34" charset="0"/>
                <a:cs typeface="Arial" panose="020B0604020202020204" pitchFamily="34" charset="0"/>
              </a:rPr>
              <a:t>hypertension management in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region at 70% </a:t>
            </a:r>
          </a:p>
          <a:p>
            <a:pPr>
              <a:lnSpc>
                <a:spcPct val="100000"/>
              </a:lnSpc>
              <a:spcBef>
                <a:spcPts val="0"/>
              </a:spcBef>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ICB also has the greatest difference between the most and least deprived, 65% versus 73%, respectively</a:t>
            </a:r>
          </a:p>
          <a:p>
            <a:pPr>
              <a:lnSpc>
                <a:spcPct val="100000"/>
              </a:lnSpc>
              <a:spcBef>
                <a:spcPts val="0"/>
              </a:spcBef>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Quality Improvement activities to improve effectiveness of prescribing of prescribing</a:t>
            </a:r>
          </a:p>
          <a:p>
            <a:pPr>
              <a:lnSpc>
                <a:spcPct val="100000"/>
              </a:lnSpc>
              <a:spcBef>
                <a:spcPts val="0"/>
              </a:spcBef>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Plans (Subject to resources) to increase case finding in 3 most deprived deciles working on a place based footprint</a:t>
            </a:r>
          </a:p>
          <a:p>
            <a:pPr>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the ICB increased the number of patients treated to target by 16,595, this would save over the next 3 years:</a:t>
            </a:r>
          </a:p>
          <a:p>
            <a:pPr marL="742950" lvl="1" indent="-285750">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100 heart attacks</a:t>
            </a:r>
          </a:p>
          <a:p>
            <a:pPr marL="742950" lvl="1" indent="-285750">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149 strokes</a:t>
            </a:r>
          </a:p>
          <a:p>
            <a:pPr marL="742950" lvl="1" indent="-285750">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 million</a:t>
            </a:r>
          </a:p>
          <a:p>
            <a:pPr marL="457200" lvl="1" indent="0">
              <a:lnSpc>
                <a:spcPct val="100000"/>
              </a:lnSpc>
              <a:spcBef>
                <a:spcPts val="0"/>
              </a:spcBef>
              <a:buNone/>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130C8BB-3C69-A498-DEAC-AC9E9C8D787E}"/>
              </a:ext>
            </a:extLst>
          </p:cNvPr>
          <p:cNvSpPr>
            <a:spLocks noGrp="1"/>
          </p:cNvSpPr>
          <p:nvPr>
            <p:ph type="body" sz="quarter" idx="3"/>
          </p:nvPr>
        </p:nvSpPr>
        <p:spPr>
          <a:xfrm>
            <a:off x="6073478" y="1449148"/>
            <a:ext cx="5183188" cy="497851"/>
          </a:xfrm>
        </p:spPr>
        <p:txBody>
          <a:bodyPr/>
          <a:lstStyle/>
          <a:p>
            <a:r>
              <a:rPr lang="en-GB" sz="2400" b="1" dirty="0">
                <a:solidFill>
                  <a:srgbClr val="0070C0"/>
                </a:solidFill>
                <a:latin typeface="Arial" panose="020B0604020202020204" pitchFamily="34" charset="0"/>
                <a:cs typeface="Arial" panose="020B0604020202020204" pitchFamily="34" charset="0"/>
              </a:rPr>
              <a:t>Case Identification</a:t>
            </a:r>
            <a:endParaRPr lang="en-GB" dirty="0"/>
          </a:p>
        </p:txBody>
      </p:sp>
      <p:pic>
        <p:nvPicPr>
          <p:cNvPr id="9" name="Content Placeholder 8">
            <a:extLst>
              <a:ext uri="{FF2B5EF4-FFF2-40B4-BE49-F238E27FC236}">
                <a16:creationId xmlns:a16="http://schemas.microsoft.com/office/drawing/2014/main" id="{6B94EDC7-E935-5C3B-EE25-320796F16C14}"/>
              </a:ext>
            </a:extLst>
          </p:cNvPr>
          <p:cNvPicPr>
            <a:picLocks noGrp="1" noChangeAspect="1"/>
          </p:cNvPicPr>
          <p:nvPr>
            <p:ph sz="quarter" idx="4"/>
          </p:nvPr>
        </p:nvPicPr>
        <p:blipFill>
          <a:blip r:embed="rId3"/>
          <a:stretch>
            <a:fillRect/>
          </a:stretch>
        </p:blipFill>
        <p:spPr>
          <a:xfrm>
            <a:off x="5973339" y="2019101"/>
            <a:ext cx="5991920" cy="3405479"/>
          </a:xfrm>
          <a:prstGeom prst="rect">
            <a:avLst/>
          </a:prstGeom>
        </p:spPr>
      </p:pic>
      <p:sp>
        <p:nvSpPr>
          <p:cNvPr id="2" name="Rectangle 1">
            <a:extLst>
              <a:ext uri="{FF2B5EF4-FFF2-40B4-BE49-F238E27FC236}">
                <a16:creationId xmlns:a16="http://schemas.microsoft.com/office/drawing/2014/main" id="{E3299D84-50E2-7CCD-B493-AE4E10D47EA2}"/>
              </a:ext>
            </a:extLst>
          </p:cNvPr>
          <p:cNvSpPr/>
          <p:nvPr/>
        </p:nvSpPr>
        <p:spPr>
          <a:xfrm>
            <a:off x="5973339" y="4059046"/>
            <a:ext cx="5283327" cy="2676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610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72C6"/>
                </a:solidFill>
                <a:latin typeface="Arial" pitchFamily="34" charset="0"/>
                <a:cs typeface="Arial" pitchFamily="34" charset="0"/>
              </a:rPr>
              <a:t>Prescribing Growth in Key Therapeutic Areas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Derby and Derbyshire Integrated Care Board</a:t>
            </a:r>
          </a:p>
        </p:txBody>
      </p:sp>
      <p:sp>
        <p:nvSpPr>
          <p:cNvPr id="6" name="Content Placeholder 4">
            <a:extLst>
              <a:ext uri="{FF2B5EF4-FFF2-40B4-BE49-F238E27FC236}">
                <a16:creationId xmlns:a16="http://schemas.microsoft.com/office/drawing/2014/main" id="{85EB301E-460B-3BB6-3ACB-A7CA9563DF4A}"/>
              </a:ext>
            </a:extLst>
          </p:cNvPr>
          <p:cNvSpPr>
            <a:spLocks noGrp="1"/>
          </p:cNvSpPr>
          <p:nvPr>
            <p:ph idx="1"/>
          </p:nvPr>
        </p:nvSpPr>
        <p:spPr>
          <a:xfrm>
            <a:off x="838200" y="1506682"/>
            <a:ext cx="10515600" cy="4862945"/>
          </a:xfrm>
        </p:spPr>
        <p:txBody>
          <a:bodyPr>
            <a:normAutofit/>
          </a:bodyPr>
          <a:lstStyle/>
          <a:p>
            <a:pPr marL="0" indent="0">
              <a:buNone/>
            </a:pPr>
            <a:endParaRPr lang="en-GB" dirty="0"/>
          </a:p>
          <a:p>
            <a:endParaRPr lang="en-GB" dirty="0"/>
          </a:p>
          <a:p>
            <a:endParaRPr lang="en-GB" dirty="0"/>
          </a:p>
        </p:txBody>
      </p:sp>
      <p:graphicFrame>
        <p:nvGraphicFramePr>
          <p:cNvPr id="8" name="Table 7">
            <a:extLst>
              <a:ext uri="{FF2B5EF4-FFF2-40B4-BE49-F238E27FC236}">
                <a16:creationId xmlns:a16="http://schemas.microsoft.com/office/drawing/2014/main" id="{09D8A943-17F3-7D8B-31BC-D0E5CE1F2B19}"/>
              </a:ext>
            </a:extLst>
          </p:cNvPr>
          <p:cNvGraphicFramePr>
            <a:graphicFrameLocks noGrp="1"/>
          </p:cNvGraphicFramePr>
          <p:nvPr/>
        </p:nvGraphicFramePr>
        <p:xfrm>
          <a:off x="957787" y="1506682"/>
          <a:ext cx="9866423" cy="4025307"/>
        </p:xfrm>
        <a:graphic>
          <a:graphicData uri="http://schemas.openxmlformats.org/drawingml/2006/table">
            <a:tbl>
              <a:tblPr/>
              <a:tblGrid>
                <a:gridCol w="3168778">
                  <a:extLst>
                    <a:ext uri="{9D8B030D-6E8A-4147-A177-3AD203B41FA5}">
                      <a16:colId xmlns:a16="http://schemas.microsoft.com/office/drawing/2014/main" val="147885568"/>
                    </a:ext>
                  </a:extLst>
                </a:gridCol>
                <a:gridCol w="3528867">
                  <a:extLst>
                    <a:ext uri="{9D8B030D-6E8A-4147-A177-3AD203B41FA5}">
                      <a16:colId xmlns:a16="http://schemas.microsoft.com/office/drawing/2014/main" val="268886674"/>
                    </a:ext>
                  </a:extLst>
                </a:gridCol>
                <a:gridCol w="3168778">
                  <a:extLst>
                    <a:ext uri="{9D8B030D-6E8A-4147-A177-3AD203B41FA5}">
                      <a16:colId xmlns:a16="http://schemas.microsoft.com/office/drawing/2014/main" val="3977136040"/>
                    </a:ext>
                  </a:extLst>
                </a:gridCol>
              </a:tblGrid>
              <a:tr h="1126165">
                <a:tc>
                  <a:txBody>
                    <a:bodyPr/>
                    <a:lstStyle/>
                    <a:p>
                      <a:pPr algn="l" fontAlgn="b"/>
                      <a:r>
                        <a:rPr lang="en-GB" sz="2400" b="1" i="0" u="none" strike="noStrike" dirty="0">
                          <a:effectLst/>
                          <a:latin typeface="Arial" panose="020B0604020202020204" pitchFamily="34" charset="0"/>
                          <a:cs typeface="Arial" panose="020B0604020202020204" pitchFamily="34" charset="0"/>
                        </a:rPr>
                        <a:t>BNF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400" b="1" i="0" u="none" strike="noStrike" dirty="0">
                          <a:effectLst/>
                          <a:latin typeface="Arial" panose="020B0604020202020204" pitchFamily="34" charset="0"/>
                          <a:cs typeface="Arial" panose="020B0604020202020204" pitchFamily="34" charset="0"/>
                        </a:rPr>
                        <a:t>Medicines driving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400" b="1" i="0" u="none" strike="noStrike" dirty="0">
                          <a:effectLst/>
                          <a:latin typeface="Arial" panose="020B0604020202020204" pitchFamily="34" charset="0"/>
                          <a:cs typeface="Arial" panose="020B0604020202020204" pitchFamily="34" charset="0"/>
                        </a:rPr>
                        <a:t>Growth Impact £</a:t>
                      </a:r>
                      <a:br>
                        <a:rPr lang="en-GB" sz="2400" b="1" i="0" u="none" strike="noStrike" dirty="0">
                          <a:effectLst/>
                          <a:latin typeface="Arial" panose="020B0604020202020204" pitchFamily="34" charset="0"/>
                          <a:cs typeface="Arial" panose="020B0604020202020204" pitchFamily="34" charset="0"/>
                        </a:rPr>
                      </a:br>
                      <a:r>
                        <a:rPr lang="en-GB" sz="2400" b="1" i="0" u="none" strike="noStrike" dirty="0">
                          <a:effectLst/>
                          <a:latin typeface="Arial" panose="020B0604020202020204" pitchFamily="34" charset="0"/>
                          <a:cs typeface="Arial" panose="020B0604020202020204" pitchFamily="34" charset="0"/>
                        </a:rPr>
                        <a:t>(April-May 24 vs April-May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687744"/>
                  </a:ext>
                </a:extLst>
              </a:tr>
              <a:tr h="816660">
                <a:tc>
                  <a:txBody>
                    <a:bodyPr/>
                    <a:lstStyle/>
                    <a:p>
                      <a:pPr algn="l" fontAlgn="b"/>
                      <a:r>
                        <a:rPr lang="en-GB" sz="2400" b="0" i="0" u="none" strike="noStrike">
                          <a:effectLst/>
                          <a:latin typeface="Arial" panose="020B0604020202020204" pitchFamily="34" charset="0"/>
                          <a:cs typeface="Arial" panose="020B0604020202020204" pitchFamily="34" charset="0"/>
                        </a:rPr>
                        <a:t>Diabetes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400" b="0" i="0" u="none" strike="noStrike" dirty="0">
                          <a:effectLst/>
                          <a:latin typeface="Arial" panose="020B0604020202020204" pitchFamily="34" charset="0"/>
                          <a:cs typeface="Arial" panose="020B0604020202020204" pitchFamily="34" charset="0"/>
                        </a:rPr>
                        <a:t>SGLT2s, GLP1s, insulin, CGM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400" b="0" i="0" u="none" strike="noStrike" dirty="0">
                          <a:effectLst/>
                          <a:latin typeface="Arial" panose="020B0604020202020204" pitchFamily="34" charset="0"/>
                          <a:cs typeface="Arial" panose="020B0604020202020204" pitchFamily="34" charset="0"/>
                        </a:rPr>
                        <a:t>£834,897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468392"/>
                  </a:ext>
                </a:extLst>
              </a:tr>
              <a:tr h="1265822">
                <a:tc>
                  <a:txBody>
                    <a:bodyPr/>
                    <a:lstStyle/>
                    <a:p>
                      <a:pPr algn="l" fontAlgn="b"/>
                      <a:r>
                        <a:rPr lang="en-GB" sz="2400" b="0" i="0" u="none" strike="noStrike">
                          <a:effectLst/>
                          <a:latin typeface="Arial" panose="020B0604020202020204" pitchFamily="34" charset="0"/>
                          <a:cs typeface="Arial" panose="020B0604020202020204" pitchFamily="34" charset="0"/>
                        </a:rPr>
                        <a:t>Cardiovascular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400" b="0" i="0" u="none" strike="noStrike" dirty="0">
                          <a:effectLst/>
                          <a:latin typeface="Arial" panose="020B0604020202020204" pitchFamily="34" charset="0"/>
                          <a:cs typeface="Arial" panose="020B0604020202020204" pitchFamily="34" charset="0"/>
                        </a:rPr>
                        <a:t>DOACs, lipid lowering, sacubitril/valsartan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400" b="0" i="0" u="none" strike="noStrike" dirty="0">
                          <a:effectLst/>
                          <a:latin typeface="Arial" panose="020B0604020202020204" pitchFamily="34" charset="0"/>
                          <a:cs typeface="Arial" panose="020B0604020202020204" pitchFamily="34" charset="0"/>
                        </a:rPr>
                        <a:t>£576,665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371893"/>
                  </a:ext>
                </a:extLst>
              </a:tr>
              <a:tr h="816660">
                <a:tc>
                  <a:txBody>
                    <a:bodyPr/>
                    <a:lstStyle/>
                    <a:p>
                      <a:pPr algn="l" fontAlgn="b"/>
                      <a:r>
                        <a:rPr lang="en-GB" sz="2400" b="0" i="0" u="none" strike="noStrike">
                          <a:effectLst/>
                          <a:latin typeface="Arial" panose="020B0604020202020204" pitchFamily="34" charset="0"/>
                          <a:cs typeface="Arial" panose="020B0604020202020204" pitchFamily="34" charset="0"/>
                        </a:rPr>
                        <a:t>Respiratory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400" b="0" i="0" u="none" strike="noStrike" dirty="0">
                          <a:effectLst/>
                          <a:latin typeface="Arial" panose="020B0604020202020204" pitchFamily="34" charset="0"/>
                          <a:cs typeface="Arial" panose="020B0604020202020204" pitchFamily="34" charset="0"/>
                        </a:rPr>
                        <a:t>Triple therapy inhalers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400" b="0" i="0" u="none" strike="noStrike" dirty="0">
                          <a:effectLst/>
                          <a:latin typeface="Arial" panose="020B0604020202020204" pitchFamily="34" charset="0"/>
                          <a:cs typeface="Arial" panose="020B0604020202020204" pitchFamily="34" charset="0"/>
                        </a:rPr>
                        <a:t>£210,722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9040739"/>
                  </a:ext>
                </a:extLst>
              </a:tr>
            </a:tbl>
          </a:graphicData>
        </a:graphic>
      </p:graphicFrame>
    </p:spTree>
    <p:extLst>
      <p:ext uri="{BB962C8B-B14F-4D97-AF65-F5344CB8AC3E}">
        <p14:creationId xmlns:p14="http://schemas.microsoft.com/office/powerpoint/2010/main" val="143650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7635-4E41-C0FE-C219-17AE1403AE79}"/>
              </a:ext>
            </a:extLst>
          </p:cNvPr>
          <p:cNvSpPr>
            <a:spLocks noGrp="1"/>
          </p:cNvSpPr>
          <p:nvPr>
            <p:ph type="title"/>
          </p:nvPr>
        </p:nvSpPr>
        <p:spPr>
          <a:xfrm>
            <a:off x="537117" y="365125"/>
            <a:ext cx="10886661" cy="1325563"/>
          </a:xfrm>
        </p:spPr>
        <p:txBody>
          <a:bodyPr/>
          <a:lstStyle/>
          <a:p>
            <a:r>
              <a:rPr lang="en-GB" sz="4400" b="1" dirty="0">
                <a:solidFill>
                  <a:srgbClr val="0070C0"/>
                </a:solidFill>
                <a:latin typeface="Arial" panose="020B0604020202020204" pitchFamily="34" charset="0"/>
                <a:cs typeface="Arial" panose="020B0604020202020204" pitchFamily="34" charset="0"/>
              </a:rPr>
              <a:t>High Priority Prescribing Clinical Areas</a:t>
            </a:r>
            <a:endParaRPr lang="en-GB" dirty="0"/>
          </a:p>
        </p:txBody>
      </p:sp>
      <p:pic>
        <p:nvPicPr>
          <p:cNvPr id="8" name="Content Placeholder 7">
            <a:extLst>
              <a:ext uri="{FF2B5EF4-FFF2-40B4-BE49-F238E27FC236}">
                <a16:creationId xmlns:a16="http://schemas.microsoft.com/office/drawing/2014/main" id="{B1F07A0B-F962-9F09-29CC-BEA7AE1EAE9E}"/>
              </a:ext>
            </a:extLst>
          </p:cNvPr>
          <p:cNvPicPr>
            <a:picLocks noGrp="1" noChangeAspect="1"/>
          </p:cNvPicPr>
          <p:nvPr>
            <p:ph idx="1"/>
          </p:nvPr>
        </p:nvPicPr>
        <p:blipFill>
          <a:blip r:embed="rId2"/>
          <a:stretch>
            <a:fillRect/>
          </a:stretch>
        </p:blipFill>
        <p:spPr>
          <a:xfrm>
            <a:off x="467139" y="1909279"/>
            <a:ext cx="5617727" cy="2004799"/>
          </a:xfrm>
          <a:prstGeom prst="rect">
            <a:avLst/>
          </a:prstGeom>
        </p:spPr>
      </p:pic>
      <p:graphicFrame>
        <p:nvGraphicFramePr>
          <p:cNvPr id="9" name="Chart 8">
            <a:extLst>
              <a:ext uri="{FF2B5EF4-FFF2-40B4-BE49-F238E27FC236}">
                <a16:creationId xmlns:a16="http://schemas.microsoft.com/office/drawing/2014/main" id="{236E243C-94E3-A8D4-C3FC-83D3214AF52D}"/>
              </a:ext>
            </a:extLst>
          </p:cNvPr>
          <p:cNvGraphicFramePr>
            <a:graphicFrameLocks/>
          </p:cNvGraphicFramePr>
          <p:nvPr/>
        </p:nvGraphicFramePr>
        <p:xfrm>
          <a:off x="6352477" y="1932468"/>
          <a:ext cx="5372384" cy="1981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7ECB7D1-E21D-1682-B99B-D6C943A694B6}"/>
              </a:ext>
            </a:extLst>
          </p:cNvPr>
          <p:cNvGraphicFramePr>
            <a:graphicFrameLocks/>
          </p:cNvGraphicFramePr>
          <p:nvPr/>
        </p:nvGraphicFramePr>
        <p:xfrm>
          <a:off x="3409123" y="4115493"/>
          <a:ext cx="5890994" cy="21849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275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1966613"/>
            <a:ext cx="10523621" cy="1569660"/>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Annual Report </a:t>
            </a:r>
          </a:p>
          <a:p>
            <a:pPr algn="ctr"/>
            <a:r>
              <a:rPr lang="en-GB" sz="3600" b="1" dirty="0">
                <a:latin typeface="Arial" pitchFamily="34" charset="0"/>
                <a:cs typeface="Arial" pitchFamily="34" charset="0"/>
              </a:rPr>
              <a:t>Dr Chris Clayton, Chief Executive</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17464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758348"/>
            <a:ext cx="10523621" cy="2123658"/>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Welcome &amp; Introductions</a:t>
            </a:r>
          </a:p>
          <a:p>
            <a:pPr algn="ctr"/>
            <a:r>
              <a:rPr lang="en-GB" sz="3600" b="1" dirty="0">
                <a:latin typeface="Arial" pitchFamily="34" charset="0"/>
                <a:cs typeface="Arial" pitchFamily="34" charset="0"/>
              </a:rPr>
              <a:t>Dr Kathy McLean</a:t>
            </a:r>
          </a:p>
          <a:p>
            <a:pPr algn="ctr"/>
            <a:r>
              <a:rPr lang="en-GB" sz="3600" b="1" dirty="0">
                <a:latin typeface="Arial" pitchFamily="34" charset="0"/>
                <a:cs typeface="Arial" pitchFamily="34" charset="0"/>
              </a:rPr>
              <a:t>Chair</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82808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806B-3BAB-89D5-7A23-5AE0BC01B851}"/>
              </a:ext>
            </a:extLst>
          </p:cNvPr>
          <p:cNvSpPr>
            <a:spLocks noGrp="1"/>
          </p:cNvSpPr>
          <p:nvPr>
            <p:ph type="title"/>
          </p:nvPr>
        </p:nvSpPr>
        <p:spPr/>
        <p:txBody>
          <a:bodyPr/>
          <a:lstStyle/>
          <a:p>
            <a:r>
              <a:rPr lang="en-GB" b="1" dirty="0">
                <a:solidFill>
                  <a:srgbClr val="0072C6"/>
                </a:solidFill>
                <a:latin typeface="Arial" pitchFamily="34" charset="0"/>
                <a:cs typeface="Arial" pitchFamily="34" charset="0"/>
              </a:rPr>
              <a:t>Successes in 2023/24</a:t>
            </a:r>
            <a:endParaRPr lang="en-GB" dirty="0"/>
          </a:p>
        </p:txBody>
      </p:sp>
      <p:sp>
        <p:nvSpPr>
          <p:cNvPr id="3" name="Content Placeholder 2">
            <a:extLst>
              <a:ext uri="{FF2B5EF4-FFF2-40B4-BE49-F238E27FC236}">
                <a16:creationId xmlns:a16="http://schemas.microsoft.com/office/drawing/2014/main" id="{A733315B-758C-BD24-5FC5-C8EB5E4C1AF4}"/>
              </a:ext>
            </a:extLst>
          </p:cNvPr>
          <p:cNvSpPr>
            <a:spLocks noGrp="1"/>
          </p:cNvSpPr>
          <p:nvPr>
            <p:ph idx="1"/>
          </p:nvPr>
        </p:nvSpPr>
        <p:spPr>
          <a:xfrm>
            <a:off x="838200" y="1460807"/>
            <a:ext cx="10515600" cy="4984595"/>
          </a:xfrm>
        </p:spPr>
        <p:txBody>
          <a:bodyPr>
            <a:normAutofit/>
          </a:bodyPr>
          <a:lstStyle/>
          <a:p>
            <a:pPr>
              <a:lnSpc>
                <a:spcPct val="110000"/>
              </a:lnSpc>
            </a:pPr>
            <a:r>
              <a:rPr lang="en-GB" sz="2400" b="1" dirty="0">
                <a:solidFill>
                  <a:srgbClr val="111111"/>
                </a:solidFill>
                <a:latin typeface="Arial" panose="020B0604020202020204" pitchFamily="34" charset="0"/>
                <a:cs typeface="Arial" panose="020B0604020202020204" pitchFamily="34" charset="0"/>
              </a:rPr>
              <a:t>Community Engagement: </a:t>
            </a:r>
            <a:r>
              <a:rPr lang="en-GB" sz="2400" dirty="0">
                <a:solidFill>
                  <a:srgbClr val="111111"/>
                </a:solidFill>
                <a:latin typeface="Arial" panose="020B0604020202020204" pitchFamily="34" charset="0"/>
                <a:cs typeface="Arial" panose="020B0604020202020204" pitchFamily="34" charset="0"/>
              </a:rPr>
              <a:t>Actively involved local communities in shaping healthcare services, ensuring that public feedback is integrated into service planning and delivery.</a:t>
            </a:r>
          </a:p>
          <a:p>
            <a:pPr>
              <a:lnSpc>
                <a:spcPct val="110000"/>
              </a:lnSpc>
            </a:pPr>
            <a:r>
              <a:rPr lang="en-GB" sz="2400" b="1" dirty="0">
                <a:solidFill>
                  <a:srgbClr val="111111"/>
                </a:solidFill>
                <a:latin typeface="Arial" panose="020B0604020202020204" pitchFamily="34" charset="0"/>
                <a:cs typeface="Arial" panose="020B0604020202020204" pitchFamily="34" charset="0"/>
              </a:rPr>
              <a:t>Digital Transformation: </a:t>
            </a:r>
            <a:r>
              <a:rPr lang="en-GB" sz="2400" dirty="0">
                <a:solidFill>
                  <a:srgbClr val="111111"/>
                </a:solidFill>
                <a:latin typeface="Arial" panose="020B0604020202020204" pitchFamily="34" charset="0"/>
                <a:cs typeface="Arial" panose="020B0604020202020204" pitchFamily="34" charset="0"/>
              </a:rPr>
              <a:t>Implemented new digital tools and systems to improve patient access to services and streamline healthcare delivery.</a:t>
            </a:r>
          </a:p>
          <a:p>
            <a:pPr>
              <a:lnSpc>
                <a:spcPct val="110000"/>
              </a:lnSpc>
            </a:pPr>
            <a:r>
              <a:rPr lang="en-GB" sz="2400" b="1" dirty="0">
                <a:solidFill>
                  <a:srgbClr val="111111"/>
                </a:solidFill>
                <a:latin typeface="Arial" panose="020B0604020202020204" pitchFamily="34" charset="0"/>
                <a:cs typeface="Arial" panose="020B0604020202020204" pitchFamily="34" charset="0"/>
              </a:rPr>
              <a:t>Workforce Development:</a:t>
            </a:r>
            <a:r>
              <a:rPr lang="en-GB" sz="2400" dirty="0">
                <a:solidFill>
                  <a:srgbClr val="111111"/>
                </a:solidFill>
                <a:latin typeface="Arial" panose="020B0604020202020204" pitchFamily="34" charset="0"/>
                <a:cs typeface="Arial" panose="020B0604020202020204" pitchFamily="34" charset="0"/>
              </a:rPr>
              <a:t> Focused on staff training and development to enhance the skills and capabilities of healthcare professionals across the region.</a:t>
            </a:r>
          </a:p>
          <a:p>
            <a:pPr>
              <a:lnSpc>
                <a:spcPct val="110000"/>
              </a:lnSpc>
            </a:pPr>
            <a:r>
              <a:rPr lang="en-GB" sz="2400" b="1" dirty="0">
                <a:solidFill>
                  <a:srgbClr val="111111"/>
                </a:solidFill>
                <a:latin typeface="Arial" panose="020B0604020202020204" pitchFamily="34" charset="0"/>
                <a:cs typeface="Arial" panose="020B0604020202020204" pitchFamily="34" charset="0"/>
              </a:rPr>
              <a:t>Health Inequalities:</a:t>
            </a:r>
            <a:r>
              <a:rPr lang="en-GB" sz="2400" dirty="0">
                <a:solidFill>
                  <a:srgbClr val="111111"/>
                </a:solidFill>
                <a:latin typeface="Arial" panose="020B0604020202020204" pitchFamily="34" charset="0"/>
                <a:cs typeface="Arial" panose="020B0604020202020204" pitchFamily="34" charset="0"/>
              </a:rPr>
              <a:t> Launched initiatives aimed at reducing health disparities among different population groups, ensuring equitable access to healthcare.</a:t>
            </a:r>
          </a:p>
        </p:txBody>
      </p:sp>
    </p:spTree>
    <p:extLst>
      <p:ext uri="{BB962C8B-B14F-4D97-AF65-F5344CB8AC3E}">
        <p14:creationId xmlns:p14="http://schemas.microsoft.com/office/powerpoint/2010/main" val="181696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D761-CCD8-087D-A6E0-84A8DD540AA6}"/>
              </a:ext>
            </a:extLst>
          </p:cNvPr>
          <p:cNvSpPr>
            <a:spLocks noGrp="1"/>
          </p:cNvSpPr>
          <p:nvPr>
            <p:ph type="title"/>
          </p:nvPr>
        </p:nvSpPr>
        <p:spPr/>
        <p:txBody>
          <a:bodyPr/>
          <a:lstStyle/>
          <a:p>
            <a:r>
              <a:rPr lang="en-GB" b="1" dirty="0">
                <a:solidFill>
                  <a:srgbClr val="0072C6"/>
                </a:solidFill>
                <a:latin typeface="Arial" pitchFamily="34" charset="0"/>
                <a:cs typeface="Arial" pitchFamily="34" charset="0"/>
              </a:rPr>
              <a:t>Successes in 2023/24</a:t>
            </a:r>
          </a:p>
        </p:txBody>
      </p:sp>
      <p:sp>
        <p:nvSpPr>
          <p:cNvPr id="3" name="Content Placeholder 2">
            <a:extLst>
              <a:ext uri="{FF2B5EF4-FFF2-40B4-BE49-F238E27FC236}">
                <a16:creationId xmlns:a16="http://schemas.microsoft.com/office/drawing/2014/main" id="{911313BF-C492-214C-10A2-B327A51311E0}"/>
              </a:ext>
            </a:extLst>
          </p:cNvPr>
          <p:cNvSpPr>
            <a:spLocks noGrp="1"/>
          </p:cNvSpPr>
          <p:nvPr>
            <p:ph idx="1"/>
          </p:nvPr>
        </p:nvSpPr>
        <p:spPr>
          <a:xfrm>
            <a:off x="838200" y="1650379"/>
            <a:ext cx="10515600" cy="4630624"/>
          </a:xfrm>
        </p:spPr>
        <p:txBody>
          <a:bodyPr>
            <a:normAutofit/>
          </a:bodyPr>
          <a:lstStyle/>
          <a:p>
            <a:pPr algn="l">
              <a:buFont typeface="Arial" panose="020B0604020202020204" pitchFamily="34" charset="0"/>
              <a:buChar char="•"/>
            </a:pPr>
            <a:r>
              <a:rPr lang="en-GB" sz="2400" b="1" i="0" dirty="0">
                <a:solidFill>
                  <a:srgbClr val="111111"/>
                </a:solidFill>
                <a:effectLst/>
                <a:latin typeface="Arial" panose="020B0604020202020204" pitchFamily="34" charset="0"/>
                <a:cs typeface="Arial" panose="020B0604020202020204" pitchFamily="34" charset="0"/>
              </a:rPr>
              <a:t>Team Up Derbyshire</a:t>
            </a:r>
            <a:r>
              <a:rPr lang="en-GB" sz="2400" b="0" i="0" dirty="0">
                <a:solidFill>
                  <a:srgbClr val="111111"/>
                </a:solidFill>
                <a:effectLst/>
                <a:latin typeface="Arial" panose="020B0604020202020204" pitchFamily="34" charset="0"/>
                <a:cs typeface="Arial" panose="020B0604020202020204" pitchFamily="34" charset="0"/>
              </a:rPr>
              <a:t>: Created 12 locally-led teams delivering integrated home visiting, urgent community response, and falls recovery, adding over 5,000 extra home visits monthly.</a:t>
            </a:r>
          </a:p>
          <a:p>
            <a:pPr algn="l">
              <a:buFont typeface="Arial" panose="020B0604020202020204" pitchFamily="34" charset="0"/>
              <a:buChar char="•"/>
            </a:pPr>
            <a:r>
              <a:rPr lang="en-GB" sz="2400" b="1" i="0" dirty="0">
                <a:solidFill>
                  <a:srgbClr val="111111"/>
                </a:solidFill>
                <a:effectLst/>
                <a:latin typeface="Arial" panose="020B0604020202020204" pitchFamily="34" charset="0"/>
                <a:cs typeface="Arial" panose="020B0604020202020204" pitchFamily="34" charset="0"/>
              </a:rPr>
              <a:t>Care Home Support</a:t>
            </a:r>
            <a:r>
              <a:rPr lang="en-GB" sz="2400" b="0" i="0" dirty="0">
                <a:solidFill>
                  <a:srgbClr val="111111"/>
                </a:solidFill>
                <a:effectLst/>
                <a:latin typeface="Arial" panose="020B0604020202020204" pitchFamily="34" charset="0"/>
                <a:cs typeface="Arial" panose="020B0604020202020204" pitchFamily="34" charset="0"/>
              </a:rPr>
              <a:t>: Enhanced care for residents in care homes through integrated neighbourhood teams and support for PCNs.</a:t>
            </a:r>
          </a:p>
          <a:p>
            <a:pPr algn="l">
              <a:buFont typeface="Arial" panose="020B0604020202020204" pitchFamily="34" charset="0"/>
              <a:buChar char="•"/>
            </a:pPr>
            <a:r>
              <a:rPr lang="en-GB" sz="2400" b="1" i="0" dirty="0">
                <a:solidFill>
                  <a:srgbClr val="111111"/>
                </a:solidFill>
                <a:effectLst/>
                <a:latin typeface="Arial" panose="020B0604020202020204" pitchFamily="34" charset="0"/>
                <a:cs typeface="Arial" panose="020B0604020202020204" pitchFamily="34" charset="0"/>
              </a:rPr>
              <a:t>Falls Prevention</a:t>
            </a:r>
            <a:r>
              <a:rPr lang="en-GB" sz="2400" b="0" i="0" dirty="0">
                <a:solidFill>
                  <a:srgbClr val="111111"/>
                </a:solidFill>
                <a:effectLst/>
                <a:latin typeface="Arial" panose="020B0604020202020204" pitchFamily="34" charset="0"/>
                <a:cs typeface="Arial" panose="020B0604020202020204" pitchFamily="34" charset="0"/>
              </a:rPr>
              <a:t>: Rolled out enhanced falls recovery services across Derbyshire, focusing on prevention and local service integration.</a:t>
            </a:r>
          </a:p>
          <a:p>
            <a:pPr algn="l">
              <a:buFont typeface="Arial" panose="020B0604020202020204" pitchFamily="34" charset="0"/>
              <a:buChar char="•"/>
            </a:pPr>
            <a:r>
              <a:rPr lang="en-GB" sz="2400" b="1" i="0" dirty="0">
                <a:solidFill>
                  <a:srgbClr val="111111"/>
                </a:solidFill>
                <a:effectLst/>
                <a:latin typeface="Arial" panose="020B0604020202020204" pitchFamily="34" charset="0"/>
                <a:cs typeface="Arial" panose="020B0604020202020204" pitchFamily="34" charset="0"/>
              </a:rPr>
              <a:t>Integrated Community Care</a:t>
            </a:r>
            <a:r>
              <a:rPr lang="en-GB" sz="2400" b="0" i="0" dirty="0">
                <a:solidFill>
                  <a:srgbClr val="111111"/>
                </a:solidFill>
                <a:effectLst/>
                <a:latin typeface="Arial" panose="020B0604020202020204" pitchFamily="34" charset="0"/>
                <a:cs typeface="Arial" panose="020B0604020202020204" pitchFamily="34" charset="0"/>
              </a:rPr>
              <a:t>: Collaborated with health and social care providers to develop strong integrated community services, targeting older people with complex needs.</a:t>
            </a:r>
          </a:p>
          <a:p>
            <a:r>
              <a:rPr lang="en-GB" sz="2400" b="1" dirty="0">
                <a:solidFill>
                  <a:srgbClr val="111111"/>
                </a:solidFill>
                <a:latin typeface="Arial" panose="020B0604020202020204" pitchFamily="34" charset="0"/>
                <a:cs typeface="Arial" panose="020B0604020202020204" pitchFamily="34" charset="0"/>
              </a:rPr>
              <a:t>Financial Performance: </a:t>
            </a:r>
            <a:r>
              <a:rPr lang="en-GB" sz="2400" dirty="0">
                <a:solidFill>
                  <a:srgbClr val="111111"/>
                </a:solidFill>
                <a:latin typeface="Arial" panose="020B0604020202020204" pitchFamily="34" charset="0"/>
                <a:cs typeface="Arial" panose="020B0604020202020204" pitchFamily="34" charset="0"/>
              </a:rPr>
              <a:t>The ICB received an unqualified audit opinion from KPMG, indicating no significant weaknesses in resource use.</a:t>
            </a:r>
          </a:p>
          <a:p>
            <a:pPr algn="l">
              <a:buFont typeface="Arial" panose="020B0604020202020204" pitchFamily="34" charset="0"/>
              <a:buChar char="•"/>
            </a:pPr>
            <a:endParaRPr lang="en-GB" sz="2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07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7950D-78B3-DF20-025B-F21CC425695A}"/>
              </a:ext>
            </a:extLst>
          </p:cNvPr>
          <p:cNvSpPr>
            <a:spLocks noGrp="1"/>
          </p:cNvSpPr>
          <p:nvPr>
            <p:ph idx="1"/>
          </p:nvPr>
        </p:nvSpPr>
        <p:spPr>
          <a:xfrm>
            <a:off x="838200" y="1561171"/>
            <a:ext cx="10515600" cy="4931704"/>
          </a:xfrm>
        </p:spPr>
        <p:txBody>
          <a:bodyPr>
            <a:noAutofit/>
          </a:bodyPr>
          <a:lstStyle/>
          <a:p>
            <a:pPr>
              <a:lnSpc>
                <a:spcPct val="100000"/>
              </a:lnSpc>
            </a:pPr>
            <a:r>
              <a:rPr lang="en-GB" sz="2400" b="1" dirty="0">
                <a:solidFill>
                  <a:srgbClr val="111111"/>
                </a:solidFill>
                <a:latin typeface="Arial" panose="020B0604020202020204" pitchFamily="34" charset="0"/>
                <a:cs typeface="Arial" panose="020B0604020202020204" pitchFamily="34" charset="0"/>
              </a:rPr>
              <a:t>Mental Health Services: </a:t>
            </a:r>
            <a:r>
              <a:rPr lang="en-GB" sz="2400" dirty="0">
                <a:solidFill>
                  <a:srgbClr val="111111"/>
                </a:solidFill>
                <a:latin typeface="Arial" panose="020B0604020202020204" pitchFamily="34" charset="0"/>
                <a:cs typeface="Arial" panose="020B0604020202020204" pitchFamily="34" charset="0"/>
              </a:rPr>
              <a:t>Expanded mental health services, including crisis support and community-based care, to better meet the needs of the population.</a:t>
            </a:r>
          </a:p>
          <a:p>
            <a:pPr>
              <a:lnSpc>
                <a:spcPct val="100000"/>
              </a:lnSpc>
            </a:pPr>
            <a:r>
              <a:rPr lang="en-GB" sz="2400" b="1" dirty="0">
                <a:solidFill>
                  <a:srgbClr val="111111"/>
                </a:solidFill>
                <a:latin typeface="Arial" panose="020B0604020202020204" pitchFamily="34" charset="0"/>
                <a:cs typeface="Arial" panose="020B0604020202020204" pitchFamily="34" charset="0"/>
              </a:rPr>
              <a:t>Primary Care Networks (PCNs): </a:t>
            </a:r>
            <a:r>
              <a:rPr lang="en-GB" sz="2400" dirty="0">
                <a:solidFill>
                  <a:srgbClr val="111111"/>
                </a:solidFill>
                <a:latin typeface="Arial" panose="020B0604020202020204" pitchFamily="34" charset="0"/>
                <a:cs typeface="Arial" panose="020B0604020202020204" pitchFamily="34" charset="0"/>
              </a:rPr>
              <a:t>Strengthened the role of PCNs in delivering integrated care, with a focus on preventive health measures and managing long-term conditions.</a:t>
            </a:r>
          </a:p>
          <a:p>
            <a:pPr>
              <a:lnSpc>
                <a:spcPct val="100000"/>
              </a:lnSpc>
            </a:pPr>
            <a:r>
              <a:rPr lang="en-GB" sz="2400" b="1" dirty="0">
                <a:solidFill>
                  <a:srgbClr val="111111"/>
                </a:solidFill>
                <a:latin typeface="Arial" panose="020B0604020202020204" pitchFamily="34" charset="0"/>
                <a:cs typeface="Arial" panose="020B0604020202020204" pitchFamily="34" charset="0"/>
              </a:rPr>
              <a:t>Patient Safety:</a:t>
            </a:r>
            <a:r>
              <a:rPr lang="en-GB" sz="2400" dirty="0">
                <a:solidFill>
                  <a:srgbClr val="111111"/>
                </a:solidFill>
                <a:latin typeface="Arial" panose="020B0604020202020204" pitchFamily="34" charset="0"/>
                <a:cs typeface="Arial" panose="020B0604020202020204" pitchFamily="34" charset="0"/>
              </a:rPr>
              <a:t> Implemented new patient safety initiatives, resulting in a reduction in hospital-acquired infections and improved overall patient outcomes.</a:t>
            </a:r>
          </a:p>
          <a:p>
            <a:pPr>
              <a:lnSpc>
                <a:spcPct val="100000"/>
              </a:lnSpc>
            </a:pPr>
            <a:r>
              <a:rPr lang="en-GB" sz="2400" b="1" dirty="0">
                <a:solidFill>
                  <a:srgbClr val="111111"/>
                </a:solidFill>
                <a:latin typeface="Arial" panose="020B0604020202020204" pitchFamily="34" charset="0"/>
                <a:cs typeface="Arial" panose="020B0604020202020204" pitchFamily="34" charset="0"/>
              </a:rPr>
              <a:t>Sustainability Initiatives: </a:t>
            </a:r>
            <a:r>
              <a:rPr lang="en-GB" sz="2400" dirty="0">
                <a:solidFill>
                  <a:srgbClr val="111111"/>
                </a:solidFill>
                <a:latin typeface="Arial" panose="020B0604020202020204" pitchFamily="34" charset="0"/>
                <a:cs typeface="Arial" panose="020B0604020202020204" pitchFamily="34" charset="0"/>
              </a:rPr>
              <a:t>Launched several green initiatives aimed at reducing the carbon footprint of healthcare services, including energy-efficient buildings and waste reduction programs.</a:t>
            </a:r>
          </a:p>
        </p:txBody>
      </p:sp>
      <p:sp>
        <p:nvSpPr>
          <p:cNvPr id="4" name="Title 1">
            <a:extLst>
              <a:ext uri="{FF2B5EF4-FFF2-40B4-BE49-F238E27FC236}">
                <a16:creationId xmlns:a16="http://schemas.microsoft.com/office/drawing/2014/main" id="{830C1049-7E9F-47DE-A183-9326A8A6B2CB}"/>
              </a:ext>
            </a:extLst>
          </p:cNvPr>
          <p:cNvSpPr>
            <a:spLocks noGrp="1"/>
          </p:cNvSpPr>
          <p:nvPr>
            <p:ph type="title"/>
          </p:nvPr>
        </p:nvSpPr>
        <p:spPr>
          <a:xfrm>
            <a:off x="838200" y="365125"/>
            <a:ext cx="10515600" cy="1325563"/>
          </a:xfrm>
        </p:spPr>
        <p:txBody>
          <a:bodyPr/>
          <a:lstStyle/>
          <a:p>
            <a:r>
              <a:rPr lang="en-GB" b="1" dirty="0">
                <a:solidFill>
                  <a:srgbClr val="0072C6"/>
                </a:solidFill>
                <a:latin typeface="Arial" pitchFamily="34" charset="0"/>
                <a:cs typeface="Arial" pitchFamily="34" charset="0"/>
              </a:rPr>
              <a:t>Successes in 2023/24</a:t>
            </a:r>
          </a:p>
        </p:txBody>
      </p:sp>
    </p:spTree>
    <p:extLst>
      <p:ext uri="{BB962C8B-B14F-4D97-AF65-F5344CB8AC3E}">
        <p14:creationId xmlns:p14="http://schemas.microsoft.com/office/powerpoint/2010/main" val="190401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9095-DAD1-CE17-1782-13A364750CF2}"/>
              </a:ext>
            </a:extLst>
          </p:cNvPr>
          <p:cNvSpPr>
            <a:spLocks noGrp="1"/>
          </p:cNvSpPr>
          <p:nvPr>
            <p:ph type="title"/>
          </p:nvPr>
        </p:nvSpPr>
        <p:spPr/>
        <p:txBody>
          <a:bodyPr/>
          <a:lstStyle/>
          <a:p>
            <a:r>
              <a:rPr lang="en-GB" b="1" dirty="0">
                <a:solidFill>
                  <a:srgbClr val="0072C6"/>
                </a:solidFill>
                <a:latin typeface="Arial" pitchFamily="34" charset="0"/>
                <a:cs typeface="Arial" pitchFamily="34" charset="0"/>
              </a:rPr>
              <a:t>Challenges</a:t>
            </a:r>
          </a:p>
        </p:txBody>
      </p:sp>
      <p:sp>
        <p:nvSpPr>
          <p:cNvPr id="3" name="Content Placeholder 2">
            <a:extLst>
              <a:ext uri="{FF2B5EF4-FFF2-40B4-BE49-F238E27FC236}">
                <a16:creationId xmlns:a16="http://schemas.microsoft.com/office/drawing/2014/main" id="{B35E5881-D627-2513-89C6-4A516CBA40B9}"/>
              </a:ext>
            </a:extLst>
          </p:cNvPr>
          <p:cNvSpPr>
            <a:spLocks noGrp="1"/>
          </p:cNvSpPr>
          <p:nvPr>
            <p:ph idx="1"/>
          </p:nvPr>
        </p:nvSpPr>
        <p:spPr/>
        <p:txBody>
          <a:bodyPr>
            <a:normAutofit/>
          </a:bodyPr>
          <a:lstStyle/>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Impact of COVID-19</a:t>
            </a:r>
            <a:r>
              <a:rPr lang="en-GB" sz="2400" dirty="0">
                <a:solidFill>
                  <a:srgbClr val="111111"/>
                </a:solidFill>
                <a:latin typeface="Arial" panose="020B0604020202020204" pitchFamily="34" charset="0"/>
                <a:cs typeface="Arial" panose="020B0604020202020204" pitchFamily="34" charset="0"/>
              </a:rPr>
              <a:t>: Continuing to manage the long-term effects of the pandemic on healthcare services</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Urgent and Emergency Care</a:t>
            </a:r>
            <a:r>
              <a:rPr lang="en-GB" sz="2400" dirty="0">
                <a:solidFill>
                  <a:srgbClr val="111111"/>
                </a:solidFill>
                <a:latin typeface="Arial" panose="020B0604020202020204" pitchFamily="34" charset="0"/>
                <a:cs typeface="Arial" panose="020B0604020202020204" pitchFamily="34" charset="0"/>
              </a:rPr>
              <a:t>: High levels of pressure on urgent and emergency care services, including managing three critical incidents</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Patient Waiting Times</a:t>
            </a:r>
            <a:r>
              <a:rPr lang="en-GB" sz="2400" dirty="0">
                <a:solidFill>
                  <a:srgbClr val="111111"/>
                </a:solidFill>
                <a:latin typeface="Arial" panose="020B0604020202020204" pitchFamily="34" charset="0"/>
                <a:cs typeface="Arial" panose="020B0604020202020204" pitchFamily="34" charset="0"/>
              </a:rPr>
              <a:t>: Struggling with long waiting times for patients, which has been a significant issue.</a:t>
            </a:r>
            <a:endParaRPr lang="en-GB" sz="2400" b="0" i="0" dirty="0">
              <a:solidFill>
                <a:srgbClr val="11111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Industrial Disputes</a:t>
            </a:r>
            <a:r>
              <a:rPr lang="en-GB" sz="2400" dirty="0">
                <a:solidFill>
                  <a:srgbClr val="111111"/>
                </a:solidFill>
                <a:latin typeface="Arial" panose="020B0604020202020204" pitchFamily="34" charset="0"/>
                <a:cs typeface="Arial" panose="020B0604020202020204" pitchFamily="34" charset="0"/>
              </a:rPr>
              <a:t>: Dealing with industrial disputes that have affected service delivery</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Operational and Financial Challenges</a:t>
            </a:r>
            <a:r>
              <a:rPr lang="en-GB" sz="2400" dirty="0">
                <a:solidFill>
                  <a:srgbClr val="111111"/>
                </a:solidFill>
                <a:latin typeface="Arial" panose="020B0604020202020204" pitchFamily="34" charset="0"/>
                <a:cs typeface="Arial" panose="020B0604020202020204" pitchFamily="34" charset="0"/>
              </a:rPr>
              <a:t>: Facing various operational and financial difficulties while trying to maintain service quality</a:t>
            </a:r>
            <a:r>
              <a:rPr lang="en-GB" sz="2400" b="0" i="0" dirty="0">
                <a:solidFill>
                  <a:srgbClr val="11111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336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937DB-93B2-035D-056A-265DB3891BE8}"/>
              </a:ext>
            </a:extLst>
          </p:cNvPr>
          <p:cNvSpPr>
            <a:spLocks noGrp="1"/>
          </p:cNvSpPr>
          <p:nvPr>
            <p:ph idx="1"/>
          </p:nvPr>
        </p:nvSpPr>
        <p:spPr/>
        <p:txBody>
          <a:bodyPr>
            <a:normAutofit/>
          </a:bodyPr>
          <a:lstStyle/>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Workforce Shortages</a:t>
            </a:r>
            <a:r>
              <a:rPr lang="en-GB" sz="2400" dirty="0">
                <a:solidFill>
                  <a:srgbClr val="111111"/>
                </a:solidFill>
                <a:latin typeface="Arial" panose="020B0604020202020204" pitchFamily="34" charset="0"/>
                <a:cs typeface="Arial" panose="020B0604020202020204" pitchFamily="34" charset="0"/>
              </a:rPr>
              <a:t>: Struggling with recruitment and retention of healthcare professionals, which has impacted service delivery</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Financial Constraints</a:t>
            </a:r>
            <a:r>
              <a:rPr lang="en-GB" sz="2400" dirty="0">
                <a:solidFill>
                  <a:srgbClr val="111111"/>
                </a:solidFill>
                <a:latin typeface="Arial" panose="020B0604020202020204" pitchFamily="34" charset="0"/>
                <a:cs typeface="Arial" panose="020B0604020202020204" pitchFamily="34" charset="0"/>
              </a:rPr>
              <a:t>: Operating under tight financial conditions, making it difficult to invest in new services and infrastructure</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Integration of Services</a:t>
            </a:r>
            <a:r>
              <a:rPr lang="en-GB" sz="2400" dirty="0">
                <a:solidFill>
                  <a:srgbClr val="111111"/>
                </a:solidFill>
                <a:latin typeface="Arial" panose="020B0604020202020204" pitchFamily="34" charset="0"/>
                <a:cs typeface="Arial" panose="020B0604020202020204" pitchFamily="34" charset="0"/>
              </a:rPr>
              <a:t>: Facing difficulties in fully integrating health and social care services across different providers</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Technology Implementation</a:t>
            </a:r>
            <a:r>
              <a:rPr lang="en-GB" sz="2400" dirty="0">
                <a:solidFill>
                  <a:srgbClr val="111111"/>
                </a:solidFill>
                <a:latin typeface="Arial" panose="020B0604020202020204" pitchFamily="34" charset="0"/>
                <a:cs typeface="Arial" panose="020B0604020202020204" pitchFamily="34" charset="0"/>
              </a:rPr>
              <a:t>: Challenges in implementing new digital systems and ensuring they are effectively used by staff</a:t>
            </a:r>
            <a:r>
              <a:rPr lang="en-GB" sz="2400" b="0" i="0" dirty="0">
                <a:solidFill>
                  <a:srgbClr val="111111"/>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en-GB" sz="2400" b="1" dirty="0">
                <a:solidFill>
                  <a:srgbClr val="111111"/>
                </a:solidFill>
                <a:latin typeface="Arial" panose="020B0604020202020204" pitchFamily="34" charset="0"/>
                <a:cs typeface="Arial" panose="020B0604020202020204" pitchFamily="34" charset="0"/>
              </a:rPr>
              <a:t>Public Health Issues</a:t>
            </a:r>
            <a:r>
              <a:rPr lang="en-GB" sz="2400" dirty="0">
                <a:solidFill>
                  <a:srgbClr val="111111"/>
                </a:solidFill>
                <a:latin typeface="Arial" panose="020B0604020202020204" pitchFamily="34" charset="0"/>
                <a:cs typeface="Arial" panose="020B0604020202020204" pitchFamily="34" charset="0"/>
              </a:rPr>
              <a:t>: Addressing broader public health issues such as obesity, smoking, and mental health, which require long-term strategies and resources</a:t>
            </a:r>
            <a:r>
              <a:rPr lang="en-GB" sz="2400" b="0" i="0" dirty="0">
                <a:solidFill>
                  <a:srgbClr val="111111"/>
                </a:solidFill>
                <a:effectLst/>
                <a:latin typeface="Arial" panose="020B0604020202020204" pitchFamily="34" charset="0"/>
                <a:cs typeface="Arial" panose="020B0604020202020204" pitchFamily="34" charset="0"/>
              </a:rPr>
              <a:t>.</a:t>
            </a:r>
          </a:p>
          <a:p>
            <a:endParaRPr lang="en-GB" sz="2400" dirty="0"/>
          </a:p>
        </p:txBody>
      </p:sp>
      <p:sp>
        <p:nvSpPr>
          <p:cNvPr id="4" name="Title 1">
            <a:extLst>
              <a:ext uri="{FF2B5EF4-FFF2-40B4-BE49-F238E27FC236}">
                <a16:creationId xmlns:a16="http://schemas.microsoft.com/office/drawing/2014/main" id="{15738681-763B-A243-5981-2E61F21863B4}"/>
              </a:ext>
            </a:extLst>
          </p:cNvPr>
          <p:cNvSpPr>
            <a:spLocks noGrp="1"/>
          </p:cNvSpPr>
          <p:nvPr>
            <p:ph type="title"/>
          </p:nvPr>
        </p:nvSpPr>
        <p:spPr>
          <a:xfrm>
            <a:off x="838200" y="365125"/>
            <a:ext cx="10515600" cy="1325563"/>
          </a:xfrm>
        </p:spPr>
        <p:txBody>
          <a:bodyPr/>
          <a:lstStyle/>
          <a:p>
            <a:r>
              <a:rPr lang="en-GB" b="1" dirty="0">
                <a:solidFill>
                  <a:srgbClr val="0072C6"/>
                </a:solidFill>
                <a:latin typeface="Arial" pitchFamily="34" charset="0"/>
                <a:cs typeface="Arial" pitchFamily="34" charset="0"/>
              </a:rPr>
              <a:t>Challenges</a:t>
            </a:r>
          </a:p>
        </p:txBody>
      </p:sp>
    </p:spTree>
    <p:extLst>
      <p:ext uri="{BB962C8B-B14F-4D97-AF65-F5344CB8AC3E}">
        <p14:creationId xmlns:p14="http://schemas.microsoft.com/office/powerpoint/2010/main" val="120813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35" y="1515794"/>
            <a:ext cx="11033760" cy="2123658"/>
          </a:xfrm>
          <a:prstGeom prst="rect">
            <a:avLst/>
          </a:prstGeom>
          <a:noFill/>
        </p:spPr>
        <p:txBody>
          <a:bodyPr wrap="square" rtlCol="0">
            <a:spAutoFit/>
          </a:bodyPr>
          <a:lstStyle/>
          <a:p>
            <a:pPr algn="ctr"/>
            <a:r>
              <a:rPr lang="en-GB" sz="6600" b="1" dirty="0">
                <a:solidFill>
                  <a:srgbClr val="0072C6"/>
                </a:solidFill>
                <a:latin typeface="Arial" pitchFamily="34" charset="0"/>
                <a:cs typeface="Arial" pitchFamily="34" charset="0"/>
              </a:rPr>
              <a:t>2023/24 Annual Accounts and Finances</a:t>
            </a:r>
          </a:p>
        </p:txBody>
      </p:sp>
      <p:sp>
        <p:nvSpPr>
          <p:cNvPr id="5" name="TextBox 4"/>
          <p:cNvSpPr txBox="1"/>
          <p:nvPr/>
        </p:nvSpPr>
        <p:spPr>
          <a:xfrm>
            <a:off x="2036264" y="4018767"/>
            <a:ext cx="8103266" cy="1323439"/>
          </a:xfrm>
          <a:prstGeom prst="rect">
            <a:avLst/>
          </a:prstGeom>
          <a:noFill/>
        </p:spPr>
        <p:txBody>
          <a:bodyPr wrap="square" rtlCol="0">
            <a:spAutoFit/>
          </a:bodyPr>
          <a:lstStyle/>
          <a:p>
            <a:pPr algn="ctr"/>
            <a:r>
              <a:rPr lang="en-GB" sz="4000" b="1" dirty="0">
                <a:latin typeface="Arial" pitchFamily="34" charset="0"/>
                <a:cs typeface="Arial" pitchFamily="34" charset="0"/>
              </a:rPr>
              <a:t>Keith Griffiths</a:t>
            </a:r>
          </a:p>
          <a:p>
            <a:pPr algn="ctr"/>
            <a:r>
              <a:rPr lang="en-GB" sz="4000" b="1" dirty="0">
                <a:latin typeface="Arial" pitchFamily="34" charset="0"/>
                <a:cs typeface="Arial" pitchFamily="34" charset="0"/>
              </a:rPr>
              <a:t>Chief Finance Officer</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117990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l"/>
            <a:r>
              <a:rPr lang="en-GB" b="1" dirty="0">
                <a:solidFill>
                  <a:srgbClr val="0072C6"/>
                </a:solidFill>
                <a:latin typeface="Arial" pitchFamily="34" charset="0"/>
                <a:cs typeface="Arial" pitchFamily="34" charset="0"/>
              </a:rPr>
              <a:t>Annual Accounts – Process</a:t>
            </a:r>
          </a:p>
        </p:txBody>
      </p:sp>
      <p:sp>
        <p:nvSpPr>
          <p:cNvPr id="3" name="Content Placeholder 2"/>
          <p:cNvSpPr>
            <a:spLocks noGrp="1"/>
          </p:cNvSpPr>
          <p:nvPr>
            <p:ph idx="1"/>
          </p:nvPr>
        </p:nvSpPr>
        <p:spPr>
          <a:xfrm>
            <a:off x="838200" y="1343818"/>
            <a:ext cx="10515600" cy="3399519"/>
          </a:xfrm>
        </p:spPr>
        <p:txBody>
          <a:bodyPr>
            <a:normAutofit lnSpcReduction="10000"/>
          </a:bodyPr>
          <a:lstStyle/>
          <a:p>
            <a:r>
              <a:rPr lang="en-GB" sz="2400" dirty="0">
                <a:latin typeface="Arial" pitchFamily="34" charset="0"/>
                <a:cs typeface="Arial" pitchFamily="34" charset="0"/>
              </a:rPr>
              <a:t>Annual Report &amp; Accounts produced and published in line with national timeframes.</a:t>
            </a:r>
          </a:p>
          <a:p>
            <a:r>
              <a:rPr lang="en-GB" sz="2400" dirty="0">
                <a:latin typeface="Arial" pitchFamily="34" charset="0"/>
                <a:cs typeface="Arial" pitchFamily="34" charset="0"/>
              </a:rPr>
              <a:t>Annual Accounts prepared on a going concern basis.</a:t>
            </a:r>
          </a:p>
          <a:p>
            <a:r>
              <a:rPr lang="en-GB" sz="2400" dirty="0">
                <a:latin typeface="Arial" pitchFamily="34" charset="0"/>
                <a:cs typeface="Arial" pitchFamily="34" charset="0"/>
              </a:rPr>
              <a:t>Audit &amp; Governance Committee reviewed a draft prior to the KPMG audit.</a:t>
            </a:r>
          </a:p>
          <a:p>
            <a:r>
              <a:rPr lang="en-GB" sz="2400" dirty="0">
                <a:latin typeface="Arial" pitchFamily="34" charset="0"/>
                <a:cs typeface="Arial" pitchFamily="34" charset="0"/>
              </a:rPr>
              <a:t>Audit &amp; Governance Committee approved 19</a:t>
            </a:r>
            <a:r>
              <a:rPr lang="en-GB" sz="2400" baseline="30000" dirty="0">
                <a:latin typeface="Arial" pitchFamily="34" charset="0"/>
                <a:cs typeface="Arial" pitchFamily="34" charset="0"/>
              </a:rPr>
              <a:t>th</a:t>
            </a:r>
            <a:r>
              <a:rPr lang="en-GB" sz="2400" dirty="0">
                <a:latin typeface="Arial" pitchFamily="34" charset="0"/>
                <a:cs typeface="Arial" pitchFamily="34" charset="0"/>
              </a:rPr>
              <a:t> June.</a:t>
            </a:r>
          </a:p>
          <a:p>
            <a:r>
              <a:rPr lang="en-GB" sz="2400" dirty="0">
                <a:latin typeface="Arial" pitchFamily="34" charset="0"/>
                <a:cs typeface="Arial" pitchFamily="34" charset="0"/>
              </a:rPr>
              <a:t>KPMG’s ‘unqualified’ opinion provided and Accounts signed 26</a:t>
            </a:r>
            <a:r>
              <a:rPr lang="en-GB" sz="2400" baseline="30000" dirty="0">
                <a:latin typeface="Arial" pitchFamily="34" charset="0"/>
                <a:cs typeface="Arial" pitchFamily="34" charset="0"/>
              </a:rPr>
              <a:t>th</a:t>
            </a:r>
            <a:r>
              <a:rPr lang="en-GB" sz="2400" dirty="0">
                <a:latin typeface="Arial" pitchFamily="34" charset="0"/>
                <a:cs typeface="Arial" pitchFamily="34" charset="0"/>
              </a:rPr>
              <a:t> June.</a:t>
            </a:r>
          </a:p>
          <a:p>
            <a:r>
              <a:rPr lang="en-GB" sz="2400" dirty="0">
                <a:latin typeface="Arial" pitchFamily="34" charset="0"/>
                <a:cs typeface="Arial" pitchFamily="34" charset="0"/>
              </a:rPr>
              <a:t>Publication with Annual Report.</a:t>
            </a:r>
          </a:p>
          <a:p>
            <a:r>
              <a:rPr lang="en-GB" sz="2400" dirty="0">
                <a:latin typeface="Arial" pitchFamily="34" charset="0"/>
                <a:cs typeface="Arial" pitchFamily="34" charset="0"/>
              </a:rPr>
              <a:t>Presented at Annual General Meeting.</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393204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l"/>
            <a:r>
              <a:rPr lang="en-GB" b="1" dirty="0">
                <a:solidFill>
                  <a:srgbClr val="0072C6"/>
                </a:solidFill>
                <a:latin typeface="Arial" pitchFamily="34" charset="0"/>
                <a:cs typeface="Arial" pitchFamily="34" charset="0"/>
              </a:rPr>
              <a:t>Annual Accounts – The Audit</a:t>
            </a:r>
          </a:p>
        </p:txBody>
      </p:sp>
      <p:sp>
        <p:nvSpPr>
          <p:cNvPr id="3" name="Content Placeholder 2"/>
          <p:cNvSpPr>
            <a:spLocks noGrp="1"/>
          </p:cNvSpPr>
          <p:nvPr>
            <p:ph idx="1"/>
          </p:nvPr>
        </p:nvSpPr>
        <p:spPr>
          <a:xfrm>
            <a:off x="838200" y="1137646"/>
            <a:ext cx="10515600" cy="5006675"/>
          </a:xfrm>
        </p:spPr>
        <p:txBody>
          <a:bodyPr>
            <a:noAutofit/>
          </a:bodyPr>
          <a:lstStyle/>
          <a:p>
            <a:pPr marL="0" indent="0">
              <a:spcAft>
                <a:spcPts val="1800"/>
              </a:spcAft>
              <a:buNone/>
            </a:pPr>
            <a:r>
              <a:rPr lang="en-GB" sz="2400" dirty="0">
                <a:latin typeface="Arial" panose="020B0604020202020204" pitchFamily="34" charset="0"/>
                <a:cs typeface="Arial" pitchFamily="34" charset="0"/>
              </a:rPr>
              <a:t>The Auditors, KPMG, have confirmed:</a:t>
            </a:r>
          </a:p>
          <a:p>
            <a:pPr lvl="1">
              <a:spcAft>
                <a:spcPts val="600"/>
              </a:spcAft>
              <a:buFont typeface="Wingdings" panose="05000000000000000000" pitchFamily="2" charset="2"/>
              <a:buChar char="ü"/>
            </a:pPr>
            <a:r>
              <a:rPr lang="en-GB" dirty="0">
                <a:latin typeface="Arial" panose="020B0604020202020204" pitchFamily="34" charset="0"/>
                <a:cs typeface="Arial" pitchFamily="34" charset="0"/>
              </a:rPr>
              <a:t>An </a:t>
            </a:r>
            <a:r>
              <a:rPr lang="en-GB" b="1" dirty="0">
                <a:solidFill>
                  <a:schemeClr val="accent1"/>
                </a:solidFill>
                <a:latin typeface="Arial" panose="020B0604020202020204" pitchFamily="34" charset="0"/>
                <a:cs typeface="Arial" panose="020B0604020202020204" pitchFamily="34" charset="0"/>
              </a:rPr>
              <a:t>unqualified</a:t>
            </a:r>
            <a:r>
              <a:rPr lang="en-GB" dirty="0">
                <a:latin typeface="Arial" panose="020B0604020202020204" pitchFamily="34" charset="0"/>
                <a:cs typeface="Arial" panose="020B0604020202020204" pitchFamily="34" charset="0"/>
              </a:rPr>
              <a:t> opinion on the financial statements - the financial statements give a true and fair view of the financial position; </a:t>
            </a:r>
          </a:p>
          <a:p>
            <a:pPr lvl="1">
              <a:spcAft>
                <a:spcPts val="600"/>
              </a:spcAft>
              <a:buFont typeface="Wingdings" panose="05000000000000000000" pitchFamily="2" charset="2"/>
              <a:buChar char="ü"/>
            </a:pPr>
            <a:r>
              <a:rPr lang="en-GB" dirty="0">
                <a:latin typeface="Arial" panose="020B0604020202020204" pitchFamily="34" charset="0"/>
                <a:cs typeface="Arial" panose="020B0604020202020204" pitchFamily="34" charset="0"/>
              </a:rPr>
              <a:t>They </a:t>
            </a:r>
            <a:r>
              <a:rPr lang="en-GB" b="1" dirty="0">
                <a:solidFill>
                  <a:schemeClr val="accent1"/>
                </a:solidFill>
                <a:latin typeface="Arial" panose="020B0604020202020204" pitchFamily="34" charset="0"/>
                <a:cs typeface="Arial" panose="020B0604020202020204" pitchFamily="34" charset="0"/>
              </a:rPr>
              <a:t>did not identify </a:t>
            </a:r>
            <a:r>
              <a:rPr lang="en-GB" dirty="0">
                <a:latin typeface="Arial" panose="020B0604020202020204" pitchFamily="34" charset="0"/>
                <a:cs typeface="Arial" panose="020B0604020202020204" pitchFamily="34" charset="0"/>
              </a:rPr>
              <a:t>any significant inconsistencies between the content of the annual report and auditor knowledge of the ICB; </a:t>
            </a:r>
          </a:p>
          <a:p>
            <a:pPr lvl="1">
              <a:spcAft>
                <a:spcPts val="600"/>
              </a:spcAft>
              <a:buFont typeface="Wingdings" panose="05000000000000000000" pitchFamily="2" charset="2"/>
              <a:buChar char="ü"/>
            </a:pPr>
            <a:r>
              <a:rPr lang="en-GB" dirty="0">
                <a:latin typeface="Arial" panose="020B0604020202020204" pitchFamily="34" charset="0"/>
                <a:cs typeface="Arial" panose="020B0604020202020204" pitchFamily="34" charset="0"/>
              </a:rPr>
              <a:t>There were </a:t>
            </a:r>
            <a:r>
              <a:rPr lang="en-GB" b="1" dirty="0">
                <a:solidFill>
                  <a:schemeClr val="accent1"/>
                </a:solidFill>
                <a:latin typeface="Arial" panose="020B0604020202020204" pitchFamily="34" charset="0"/>
                <a:cs typeface="Arial" panose="020B0604020202020204" pitchFamily="34" charset="0"/>
              </a:rPr>
              <a:t>no matters to report </a:t>
            </a:r>
            <a:r>
              <a:rPr lang="en-GB" dirty="0">
                <a:latin typeface="Arial" panose="020B0604020202020204" pitchFamily="34" charset="0"/>
                <a:cs typeface="Arial" panose="020B0604020202020204" pitchFamily="34" charset="0"/>
              </a:rPr>
              <a:t>about the arrangements to secure value for money in the use of resources; </a:t>
            </a:r>
          </a:p>
          <a:p>
            <a:pPr lvl="1">
              <a:spcAft>
                <a:spcPts val="600"/>
              </a:spcAft>
              <a:buFont typeface="Wingdings" panose="05000000000000000000" pitchFamily="2" charset="2"/>
              <a:buChar char="ü"/>
            </a:pPr>
            <a:r>
              <a:rPr lang="en-GB" dirty="0">
                <a:latin typeface="Arial" panose="020B0604020202020204" pitchFamily="34" charset="0"/>
                <a:cs typeface="Arial" panose="020B0604020202020204" pitchFamily="34" charset="0"/>
              </a:rPr>
              <a:t>The expenditure delegated by authorities is </a:t>
            </a:r>
            <a:r>
              <a:rPr lang="en-GB" b="1" dirty="0">
                <a:solidFill>
                  <a:schemeClr val="accent1"/>
                </a:solidFill>
                <a:latin typeface="Arial" panose="020B0604020202020204" pitchFamily="34" charset="0"/>
                <a:cs typeface="Arial" panose="020B0604020202020204" pitchFamily="34" charset="0"/>
              </a:rPr>
              <a:t>in line with </a:t>
            </a:r>
            <a:r>
              <a:rPr lang="en-GB" dirty="0">
                <a:latin typeface="Arial" panose="020B0604020202020204" pitchFamily="34" charset="0"/>
                <a:cs typeface="Arial" panose="020B0604020202020204" pitchFamily="34" charset="0"/>
              </a:rPr>
              <a:t>the purposes for which it was provided;</a:t>
            </a:r>
          </a:p>
          <a:p>
            <a:pPr lvl="2">
              <a:buFont typeface="Wingdings" panose="05000000000000000000" pitchFamily="2" charset="2"/>
              <a:buChar char="ü"/>
            </a:pPr>
            <a:r>
              <a:rPr lang="en-GB" sz="2400" dirty="0">
                <a:latin typeface="Arial" panose="020B0604020202020204" pitchFamily="34" charset="0"/>
                <a:cs typeface="Arial" panose="020B0604020202020204" pitchFamily="34" charset="0"/>
              </a:rPr>
              <a:t>capital resource use has not exceeded the specified amount, </a:t>
            </a:r>
          </a:p>
          <a:p>
            <a:pPr lvl="2">
              <a:buFont typeface="Wingdings" panose="05000000000000000000" pitchFamily="2" charset="2"/>
              <a:buChar char="ü"/>
            </a:pPr>
            <a:r>
              <a:rPr lang="en-GB" sz="2400" dirty="0">
                <a:latin typeface="Arial" panose="020B0604020202020204" pitchFamily="34" charset="0"/>
                <a:cs typeface="Arial" panose="020B0604020202020204" pitchFamily="34" charset="0"/>
              </a:rPr>
              <a:t>expenditure has not exceeded income,</a:t>
            </a:r>
          </a:p>
          <a:p>
            <a:pPr lvl="2">
              <a:buFont typeface="Wingdings" panose="05000000000000000000" pitchFamily="2" charset="2"/>
              <a:buChar char="ü"/>
            </a:pPr>
            <a:r>
              <a:rPr lang="en-GB" sz="2400" dirty="0">
                <a:latin typeface="Arial" panose="020B0604020202020204" pitchFamily="34" charset="0"/>
                <a:cs typeface="Arial" panose="020B0604020202020204" pitchFamily="34" charset="0"/>
              </a:rPr>
              <a:t>revenue resource use has not exceeded the specified amount.</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71281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8255"/>
            <a:ext cx="10515600" cy="1325563"/>
          </a:xfrm>
        </p:spPr>
        <p:txBody>
          <a:bodyPr/>
          <a:lstStyle/>
          <a:p>
            <a:pPr algn="l"/>
            <a:r>
              <a:rPr lang="en-GB" b="1" dirty="0">
                <a:solidFill>
                  <a:srgbClr val="0072C6"/>
                </a:solidFill>
                <a:latin typeface="Arial" pitchFamily="34" charset="0"/>
                <a:cs typeface="Arial" pitchFamily="34" charset="0"/>
              </a:rPr>
              <a:t>2023/24 Financial Overview - ICB</a:t>
            </a:r>
          </a:p>
        </p:txBody>
      </p:sp>
      <p:sp>
        <p:nvSpPr>
          <p:cNvPr id="3" name="Content Placeholder 2"/>
          <p:cNvSpPr>
            <a:spLocks noGrp="1"/>
          </p:cNvSpPr>
          <p:nvPr>
            <p:ph idx="1"/>
          </p:nvPr>
        </p:nvSpPr>
        <p:spPr>
          <a:xfrm>
            <a:off x="838200" y="1165400"/>
            <a:ext cx="10515600" cy="4648783"/>
          </a:xfrm>
        </p:spPr>
        <p:txBody>
          <a:bodyPr>
            <a:noAutofit/>
          </a:bodyPr>
          <a:lstStyle/>
          <a:p>
            <a:pPr>
              <a:spcAft>
                <a:spcPts val="1200"/>
              </a:spcAft>
            </a:pPr>
            <a:r>
              <a:rPr lang="en-GB" sz="2400" dirty="0">
                <a:latin typeface="Arial" panose="020B0604020202020204" pitchFamily="34" charset="0"/>
                <a:cs typeface="Arial" pitchFamily="34" charset="0"/>
              </a:rPr>
              <a:t>The ICB delivered a surplus of £1m.</a:t>
            </a:r>
          </a:p>
          <a:p>
            <a:pPr>
              <a:spcAft>
                <a:spcPts val="1200"/>
              </a:spcAft>
            </a:pPr>
            <a:r>
              <a:rPr lang="en-GB" sz="2400" b="0" i="0" u="none" strike="noStrike" baseline="0" dirty="0">
                <a:latin typeface="Arial" panose="020B0604020202020204" pitchFamily="34" charset="0"/>
                <a:cs typeface="Arial" panose="020B0604020202020204" pitchFamily="34" charset="0"/>
              </a:rPr>
              <a:t>The ICB experienced significant pressures including:</a:t>
            </a:r>
          </a:p>
          <a:p>
            <a:pPr lvl="1"/>
            <a:r>
              <a:rPr lang="en-GB" b="0" i="0" u="none" strike="noStrike" baseline="0" dirty="0">
                <a:latin typeface="Arial" panose="020B0604020202020204" pitchFamily="34" charset="0"/>
                <a:cs typeface="Arial" panose="020B0604020202020204" pitchFamily="34" charset="0"/>
              </a:rPr>
              <a:t>Increased activity and demand across prescribing, mental health, and continuing healthcare</a:t>
            </a:r>
          </a:p>
          <a:p>
            <a:pPr lvl="1">
              <a:spcAft>
                <a:spcPts val="1200"/>
              </a:spcAft>
            </a:pPr>
            <a:r>
              <a:rPr lang="en-GB" dirty="0">
                <a:latin typeface="Arial" panose="020B0604020202020204" pitchFamily="34" charset="0"/>
                <a:cs typeface="Arial" panose="020B0604020202020204" pitchFamily="34" charset="0"/>
              </a:rPr>
              <a:t>Funding gap against national primary care contracting arrangements;</a:t>
            </a:r>
          </a:p>
          <a:p>
            <a:pPr>
              <a:spcAft>
                <a:spcPts val="1200"/>
              </a:spcAft>
            </a:pPr>
            <a:r>
              <a:rPr lang="en-GB" sz="2400" b="0" i="0" u="none" strike="noStrike" baseline="0" dirty="0">
                <a:latin typeface="Arial" panose="020B0604020202020204" pitchFamily="34" charset="0"/>
                <a:cs typeface="Arial" panose="020B0604020202020204" pitchFamily="34" charset="0"/>
              </a:rPr>
              <a:t>The ICB achieved efficiencies of £48m; representing a 5% saving on ICB expenditure (excluding expenditure with Derbyshire System partners). This was a £4m overachievement against the planned target.</a:t>
            </a:r>
          </a:p>
          <a:p>
            <a:pPr>
              <a:spcAft>
                <a:spcPts val="1200"/>
              </a:spcAft>
            </a:pPr>
            <a:r>
              <a:rPr lang="en-GB" sz="2400" b="0" i="0" u="none" strike="noStrike" baseline="0" dirty="0">
                <a:latin typeface="Arial" panose="020B0604020202020204" pitchFamily="34" charset="0"/>
                <a:cs typeface="Arial" panose="020B0604020202020204" pitchFamily="34" charset="0"/>
              </a:rPr>
              <a:t>The ICB commenced a review to reduce its </a:t>
            </a:r>
            <a:r>
              <a:rPr lang="en-GB" sz="2400" dirty="0">
                <a:latin typeface="Arial" panose="020B0604020202020204" pitchFamily="34" charset="0"/>
                <a:cs typeface="Arial" panose="020B0604020202020204" pitchFamily="34" charset="0"/>
              </a:rPr>
              <a:t>administrative spend (running costs) by 30% across 24/25 and 25/26; developing robust plans to achieve a 20% reduction in 24/25. Some benefits were realised in 23/24 as these plans were initiated.</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68910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8255"/>
            <a:ext cx="10515600" cy="1325563"/>
          </a:xfrm>
        </p:spPr>
        <p:txBody>
          <a:bodyPr/>
          <a:lstStyle/>
          <a:p>
            <a:pPr algn="l"/>
            <a:r>
              <a:rPr lang="en-GB" b="1" dirty="0">
                <a:solidFill>
                  <a:srgbClr val="0072C6"/>
                </a:solidFill>
                <a:latin typeface="Arial" pitchFamily="34" charset="0"/>
                <a:cs typeface="Arial" pitchFamily="34" charset="0"/>
              </a:rPr>
              <a:t>Spend for Derbyshire Patients</a:t>
            </a:r>
          </a:p>
        </p:txBody>
      </p:sp>
      <p:sp>
        <p:nvSpPr>
          <p:cNvPr id="3" name="Content Placeholder 2"/>
          <p:cNvSpPr>
            <a:spLocks noGrp="1"/>
          </p:cNvSpPr>
          <p:nvPr>
            <p:ph idx="1"/>
          </p:nvPr>
        </p:nvSpPr>
        <p:spPr>
          <a:xfrm>
            <a:off x="777239" y="1253331"/>
            <a:ext cx="6045591" cy="4936454"/>
          </a:xfrm>
        </p:spPr>
        <p:txBody>
          <a:bodyPr>
            <a:normAutofit lnSpcReduction="10000"/>
          </a:bodyPr>
          <a:lstStyle/>
          <a:p>
            <a:pPr>
              <a:spcAft>
                <a:spcPts val="1200"/>
              </a:spcAft>
            </a:pPr>
            <a:r>
              <a:rPr lang="en-GB" sz="2400" dirty="0">
                <a:latin typeface="Arial" pitchFamily="34" charset="0"/>
                <a:cs typeface="Arial" pitchFamily="34" charset="0"/>
              </a:rPr>
              <a:t>The ICB’s funding of </a:t>
            </a:r>
            <a:r>
              <a:rPr lang="en-GB" sz="2400" b="1" dirty="0">
                <a:solidFill>
                  <a:schemeClr val="accent1"/>
                </a:solidFill>
                <a:latin typeface="Arial" pitchFamily="34" charset="0"/>
                <a:cs typeface="Arial" pitchFamily="34" charset="0"/>
              </a:rPr>
              <a:t>£2.5bn </a:t>
            </a:r>
            <a:r>
              <a:rPr lang="en-GB" sz="2400" dirty="0">
                <a:latin typeface="Arial" pitchFamily="34" charset="0"/>
                <a:cs typeface="Arial" pitchFamily="34" charset="0"/>
              </a:rPr>
              <a:t>was shared across the services that the ICB commissioned in 2023/24, on behalf of our c.1million population.</a:t>
            </a:r>
          </a:p>
          <a:p>
            <a:r>
              <a:rPr lang="en-GB" sz="2400" dirty="0">
                <a:latin typeface="Arial" pitchFamily="34" charset="0"/>
                <a:cs typeface="Arial" pitchFamily="34" charset="0"/>
              </a:rPr>
              <a:t>The chart demonstrates how the funds were shared including:</a:t>
            </a:r>
          </a:p>
          <a:p>
            <a:pPr lvl="1"/>
            <a:r>
              <a:rPr lang="en-GB" sz="2000" dirty="0">
                <a:latin typeface="Arial" pitchFamily="34" charset="0"/>
                <a:cs typeface="Arial" pitchFamily="34" charset="0"/>
              </a:rPr>
              <a:t>healthcare services across acute, mental health, primary care, community and, continuing care (CHC) sectors,</a:t>
            </a:r>
          </a:p>
          <a:p>
            <a:pPr lvl="1"/>
            <a:r>
              <a:rPr lang="en-GB" sz="2000" dirty="0">
                <a:latin typeface="Arial" pitchFamily="34" charset="0"/>
                <a:cs typeface="Arial" pitchFamily="34" charset="0"/>
              </a:rPr>
              <a:t>Pharmacy and drugs</a:t>
            </a:r>
          </a:p>
          <a:p>
            <a:pPr lvl="1">
              <a:spcAft>
                <a:spcPts val="1200"/>
              </a:spcAft>
            </a:pPr>
            <a:r>
              <a:rPr lang="en-GB" sz="2000" dirty="0">
                <a:latin typeface="Arial" pitchFamily="34" charset="0"/>
                <a:cs typeface="Arial" pitchFamily="34" charset="0"/>
              </a:rPr>
              <a:t>Other commissioned services.</a:t>
            </a:r>
            <a:endParaRPr lang="en-GB" sz="2400" dirty="0">
              <a:latin typeface="Arial" pitchFamily="34" charset="0"/>
              <a:cs typeface="Arial" pitchFamily="34" charset="0"/>
            </a:endParaRPr>
          </a:p>
          <a:p>
            <a:r>
              <a:rPr lang="en-GB" sz="2400" dirty="0">
                <a:latin typeface="Arial" pitchFamily="34" charset="0"/>
                <a:cs typeface="Arial" pitchFamily="34" charset="0"/>
              </a:rPr>
              <a:t>The ICB delivered a £1m surplus.</a:t>
            </a:r>
          </a:p>
          <a:p>
            <a:pPr marL="0" indent="0">
              <a:buNone/>
            </a:pPr>
            <a:r>
              <a:rPr lang="en-GB" sz="2400" dirty="0">
                <a:latin typeface="Arial" pitchFamily="34" charset="0"/>
                <a:cs typeface="Arial" pitchFamily="34" charset="0"/>
              </a:rPr>
              <a:t>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graphicFrame>
        <p:nvGraphicFramePr>
          <p:cNvPr id="8" name="Chart 7">
            <a:extLst>
              <a:ext uri="{FF2B5EF4-FFF2-40B4-BE49-F238E27FC236}">
                <a16:creationId xmlns:a16="http://schemas.microsoft.com/office/drawing/2014/main" id="{64B590CD-DE17-D3D2-799E-E5536DB10987}"/>
              </a:ext>
            </a:extLst>
          </p:cNvPr>
          <p:cNvGraphicFramePr>
            <a:graphicFrameLocks/>
          </p:cNvGraphicFramePr>
          <p:nvPr/>
        </p:nvGraphicFramePr>
        <p:xfrm>
          <a:off x="6363726" y="1118199"/>
          <a:ext cx="5828274" cy="5071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0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14400" y="587141"/>
            <a:ext cx="69205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Agenda</a:t>
            </a:r>
          </a:p>
        </p:txBody>
      </p:sp>
      <p:graphicFrame>
        <p:nvGraphicFramePr>
          <p:cNvPr id="2" name="Table 1">
            <a:extLst>
              <a:ext uri="{FF2B5EF4-FFF2-40B4-BE49-F238E27FC236}">
                <a16:creationId xmlns:a16="http://schemas.microsoft.com/office/drawing/2014/main" id="{3DD56A31-98EB-FE71-9E1D-B1CACE9C0746}"/>
              </a:ext>
            </a:extLst>
          </p:cNvPr>
          <p:cNvGraphicFramePr>
            <a:graphicFrameLocks noGrp="1"/>
          </p:cNvGraphicFramePr>
          <p:nvPr>
            <p:extLst>
              <p:ext uri="{D42A27DB-BD31-4B8C-83A1-F6EECF244321}">
                <p14:modId xmlns:p14="http://schemas.microsoft.com/office/powerpoint/2010/main" val="1164189096"/>
              </p:ext>
            </p:extLst>
          </p:nvPr>
        </p:nvGraphicFramePr>
        <p:xfrm>
          <a:off x="725667" y="1169871"/>
          <a:ext cx="10471355" cy="4920648"/>
        </p:xfrm>
        <a:graphic>
          <a:graphicData uri="http://schemas.openxmlformats.org/drawingml/2006/table">
            <a:tbl>
              <a:tblPr firstRow="1" firstCol="1" lastRow="1" lastCol="1" bandRow="1" bandCol="1">
                <a:tableStyleId>{5C22544A-7EE6-4342-B048-85BDC9FD1C3A}</a:tableStyleId>
              </a:tblPr>
              <a:tblGrid>
                <a:gridCol w="413062">
                  <a:extLst>
                    <a:ext uri="{9D8B030D-6E8A-4147-A177-3AD203B41FA5}">
                      <a16:colId xmlns:a16="http://schemas.microsoft.com/office/drawing/2014/main" val="2034814728"/>
                    </a:ext>
                  </a:extLst>
                </a:gridCol>
                <a:gridCol w="5486294">
                  <a:extLst>
                    <a:ext uri="{9D8B030D-6E8A-4147-A177-3AD203B41FA5}">
                      <a16:colId xmlns:a16="http://schemas.microsoft.com/office/drawing/2014/main" val="4081659023"/>
                    </a:ext>
                  </a:extLst>
                </a:gridCol>
                <a:gridCol w="816078">
                  <a:extLst>
                    <a:ext uri="{9D8B030D-6E8A-4147-A177-3AD203B41FA5}">
                      <a16:colId xmlns:a16="http://schemas.microsoft.com/office/drawing/2014/main" val="3727265876"/>
                    </a:ext>
                  </a:extLst>
                </a:gridCol>
                <a:gridCol w="3755921">
                  <a:extLst>
                    <a:ext uri="{9D8B030D-6E8A-4147-A177-3AD203B41FA5}">
                      <a16:colId xmlns:a16="http://schemas.microsoft.com/office/drawing/2014/main" val="957138790"/>
                    </a:ext>
                  </a:extLst>
                </a:gridCol>
              </a:tblGrid>
              <a:tr h="562378">
                <a:tc>
                  <a:txBody>
                    <a:bodyPr/>
                    <a:lstStyle/>
                    <a:p>
                      <a:pPr algn="l"/>
                      <a:r>
                        <a:rPr lang="en-US"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gn="l">
                        <a:lnSpc>
                          <a:spcPts val="1605"/>
                        </a:lnSpc>
                        <a:spcBef>
                          <a:spcPts val="510"/>
                        </a:spcBef>
                        <a:spcAft>
                          <a:spcPts val="0"/>
                        </a:spcAft>
                      </a:pPr>
                      <a:r>
                        <a:rPr lang="en-US" sz="1800" b="1" i="0" baseline="0" dirty="0">
                          <a:solidFill>
                            <a:schemeClr val="bg1"/>
                          </a:solidFill>
                          <a:effectLst/>
                          <a:latin typeface="Arial" panose="020B0604020202020204" pitchFamily="34" charset="0"/>
                          <a:cs typeface="Arial" panose="020B0604020202020204" pitchFamily="34" charset="0"/>
                        </a:rPr>
                        <a:t>ITEM</a:t>
                      </a:r>
                      <a:endParaRPr lang="en-GB" sz="1800" b="1" i="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6045" algn="l">
                        <a:spcBef>
                          <a:spcPts val="510"/>
                        </a:spcBef>
                        <a:spcAft>
                          <a:spcPts val="0"/>
                        </a:spcAft>
                      </a:pPr>
                      <a:r>
                        <a:rPr lang="en-US" sz="1800" b="1" i="0" baseline="0" dirty="0">
                          <a:solidFill>
                            <a:schemeClr val="bg1"/>
                          </a:solidFill>
                          <a:effectLst/>
                          <a:latin typeface="Arial" panose="020B0604020202020204" pitchFamily="34" charset="0"/>
                          <a:cs typeface="Arial" panose="020B0604020202020204" pitchFamily="34" charset="0"/>
                        </a:rPr>
                        <a:t>TIME</a:t>
                      </a:r>
                      <a:endParaRPr lang="en-GB" sz="1800" b="1" i="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470" marR="73660" algn="l">
                        <a:spcBef>
                          <a:spcPts val="510"/>
                        </a:spcBef>
                        <a:spcAft>
                          <a:spcPts val="0"/>
                        </a:spcAft>
                      </a:pPr>
                      <a:r>
                        <a:rPr lang="en-US" sz="1800" b="1" i="0" baseline="0" dirty="0">
                          <a:solidFill>
                            <a:schemeClr val="bg1"/>
                          </a:solidFill>
                          <a:effectLst/>
                          <a:latin typeface="Arial" panose="020B0604020202020204" pitchFamily="34" charset="0"/>
                          <a:cs typeface="Arial" panose="020B0604020202020204" pitchFamily="34" charset="0"/>
                        </a:rPr>
                        <a:t>LEAD</a:t>
                      </a:r>
                      <a:endParaRPr lang="en-GB" sz="1800" b="1" i="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8886540"/>
                  </a:ext>
                </a:extLst>
              </a:tr>
              <a:tr h="528207">
                <a:tc>
                  <a:txBody>
                    <a:bodyPr/>
                    <a:lstStyle/>
                    <a:p>
                      <a:pPr algn="l">
                        <a:spcBef>
                          <a:spcPts val="55"/>
                        </a:spcBef>
                      </a:pPr>
                      <a:r>
                        <a:rPr lang="en-US" sz="2000" b="0" dirty="0">
                          <a:solidFill>
                            <a:schemeClr val="tx1"/>
                          </a:solidFill>
                          <a:effectLst/>
                          <a:latin typeface="Arial" panose="020B0604020202020204" pitchFamily="34" charset="0"/>
                          <a:cs typeface="Arial" panose="020B0604020202020204" pitchFamily="34" charset="0"/>
                        </a:rPr>
                        <a:t> 1</a:t>
                      </a: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5"/>
                        </a:spcBef>
                      </a:pPr>
                      <a:r>
                        <a:rPr lang="en-US" sz="2000" b="0" i="0" baseline="0" dirty="0">
                          <a:effectLst/>
                          <a:latin typeface="Arial" panose="020B0604020202020204" pitchFamily="34" charset="0"/>
                          <a:cs typeface="Arial" panose="020B0604020202020204" pitchFamily="34" charset="0"/>
                        </a:rPr>
                        <a:t> Welcome and Introductions </a:t>
                      </a: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baseline="0" dirty="0">
                          <a:effectLst/>
                          <a:latin typeface="Arial" panose="020B0604020202020204" pitchFamily="34" charset="0"/>
                          <a:cs typeface="Arial" panose="020B0604020202020204" pitchFamily="34" charset="0"/>
                        </a:rPr>
                        <a:t> 11.30</a:t>
                      </a: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0"/>
                        </a:spcBef>
                      </a:pPr>
                      <a:r>
                        <a:rPr lang="en-US" sz="2000" b="0" i="0" baseline="0" dirty="0">
                          <a:solidFill>
                            <a:schemeClr val="tx1"/>
                          </a:solidFill>
                          <a:effectLst/>
                          <a:latin typeface="Arial" panose="020B0604020202020204" pitchFamily="34" charset="0"/>
                          <a:cs typeface="Arial" panose="020B0604020202020204" pitchFamily="34" charset="0"/>
                        </a:rPr>
                        <a:t> Dr Kathy McLean</a:t>
                      </a:r>
                      <a:endPar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290887"/>
                  </a:ext>
                </a:extLst>
              </a:tr>
              <a:tr h="528207">
                <a:tc>
                  <a:txBody>
                    <a:bodyPr/>
                    <a:lstStyle/>
                    <a:p>
                      <a:pPr algn="l">
                        <a:spcBef>
                          <a:spcPts val="55"/>
                        </a:spcBef>
                      </a:pPr>
                      <a:r>
                        <a:rPr lang="en-US" sz="2000" b="0" dirty="0">
                          <a:solidFill>
                            <a:schemeClr val="tx1"/>
                          </a:solidFill>
                          <a:effectLst/>
                          <a:latin typeface="Arial" panose="020B0604020202020204" pitchFamily="34" charset="0"/>
                          <a:cs typeface="Arial" panose="020B0604020202020204" pitchFamily="34" charset="0"/>
                        </a:rPr>
                        <a:t> 2</a:t>
                      </a: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5"/>
                        </a:spcBef>
                      </a:pPr>
                      <a:r>
                        <a:rPr lang="en-GB" sz="2000" b="0" i="0" baseline="0" dirty="0">
                          <a:effectLst/>
                          <a:latin typeface="Arial" panose="020B0604020202020204" pitchFamily="34" charset="0"/>
                          <a:ea typeface="Calibri" panose="020F0502020204030204" pitchFamily="34" charset="0"/>
                          <a:cs typeface="Arial" panose="020B0604020202020204" pitchFamily="34" charset="0"/>
                        </a:rPr>
                        <a:t> Our Health and Care System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b="0" i="0" baseline="0" dirty="0">
                          <a:effectLst/>
                          <a:latin typeface="Arial" panose="020B0604020202020204" pitchFamily="34" charset="0"/>
                          <a:ea typeface="Calibri" panose="020F0502020204030204" pitchFamily="34" charset="0"/>
                          <a:cs typeface="Arial" panose="020B0604020202020204" pitchFamily="34" charset="0"/>
                        </a:rPr>
                        <a:t> 11.35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0"/>
                        </a:spcBef>
                      </a:pPr>
                      <a:r>
                        <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0" i="0" baseline="0" dirty="0">
                          <a:solidFill>
                            <a:schemeClr val="tx1"/>
                          </a:solidFill>
                          <a:effectLst/>
                          <a:latin typeface="Arial" panose="020B0604020202020204" pitchFamily="34" charset="0"/>
                          <a:cs typeface="Arial" panose="020B0604020202020204" pitchFamily="34" charset="0"/>
                        </a:rPr>
                        <a:t>Dr Kathy McLean</a:t>
                      </a:r>
                      <a:endPar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058336"/>
                  </a:ext>
                </a:extLst>
              </a:tr>
              <a:tr h="1043125">
                <a:tc>
                  <a:txBody>
                    <a:bodyPr/>
                    <a:lstStyle/>
                    <a:p>
                      <a:pPr algn="l">
                        <a:spcBef>
                          <a:spcPts val="55"/>
                        </a:spcBef>
                      </a:pPr>
                      <a:r>
                        <a:rPr lang="en-US" sz="2000" b="0" dirty="0">
                          <a:solidFill>
                            <a:schemeClr val="tx1"/>
                          </a:solidFill>
                          <a:effectLst/>
                          <a:latin typeface="Arial" panose="020B0604020202020204" pitchFamily="34" charset="0"/>
                          <a:cs typeface="Arial" panose="020B0604020202020204" pitchFamily="34" charset="0"/>
                        </a:rPr>
                        <a:t> 3</a:t>
                      </a: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5"/>
                        </a:spcBef>
                      </a:pPr>
                      <a:endParaRPr lang="en-US" sz="2000" b="0" i="0" baseline="0" dirty="0">
                        <a:effectLst/>
                        <a:latin typeface="Arial" panose="020B0604020202020204" pitchFamily="34" charset="0"/>
                        <a:cs typeface="Arial" panose="020B0604020202020204" pitchFamily="34" charset="0"/>
                      </a:endParaRPr>
                    </a:p>
                    <a:p>
                      <a:pPr algn="l">
                        <a:spcBef>
                          <a:spcPts val="15"/>
                        </a:spcBef>
                      </a:pPr>
                      <a:r>
                        <a:rPr lang="en-US" sz="2000" b="0" i="0" baseline="0" dirty="0">
                          <a:effectLst/>
                          <a:latin typeface="Arial" panose="020B0604020202020204" pitchFamily="34" charset="0"/>
                          <a:cs typeface="Arial" panose="020B0604020202020204" pitchFamily="34" charset="0"/>
                        </a:rPr>
                        <a:t> Annual Report and Accounts - 1 April 2023 to</a:t>
                      </a:r>
                    </a:p>
                    <a:p>
                      <a:pPr algn="l">
                        <a:spcBef>
                          <a:spcPts val="15"/>
                        </a:spcBef>
                      </a:pPr>
                      <a:r>
                        <a:rPr lang="en-US" sz="2000" b="0" i="0" baseline="0" dirty="0">
                          <a:effectLst/>
                          <a:latin typeface="Arial" panose="020B0604020202020204" pitchFamily="34" charset="0"/>
                          <a:cs typeface="Arial" panose="020B0604020202020204" pitchFamily="34" charset="0"/>
                        </a:rPr>
                        <a:t> 31 March 2024</a:t>
                      </a:r>
                    </a:p>
                    <a:p>
                      <a:pPr marL="800100" lvl="1" indent="-342900" algn="l">
                        <a:spcBef>
                          <a:spcPts val="15"/>
                        </a:spcBef>
                        <a:buFont typeface="Arial" panose="020B0604020202020204" pitchFamily="34" charset="0"/>
                        <a:buChar char="•"/>
                      </a:pPr>
                      <a:r>
                        <a:rPr lang="en-US" sz="2000" b="0" i="0" baseline="0" dirty="0">
                          <a:effectLst/>
                          <a:latin typeface="Arial" panose="020B0604020202020204" pitchFamily="34" charset="0"/>
                          <a:cs typeface="Arial" panose="020B0604020202020204" pitchFamily="34" charset="0"/>
                        </a:rPr>
                        <a:t>Highlights of the past year</a:t>
                      </a:r>
                    </a:p>
                    <a:p>
                      <a:pPr marL="800100" marR="0" lvl="1" indent="-342900" algn="l" defTabSz="914400" rtl="0" eaLnBrk="1" fontAlgn="auto" latinLnBrk="0" hangingPunct="1">
                        <a:lnSpc>
                          <a:spcPct val="100000"/>
                        </a:lnSpc>
                        <a:spcBef>
                          <a:spcPts val="15"/>
                        </a:spcBef>
                        <a:spcAft>
                          <a:spcPts val="0"/>
                        </a:spcAft>
                        <a:buClrTx/>
                        <a:buSzTx/>
                        <a:buFont typeface="Arial" panose="020B0604020202020204" pitchFamily="34" charset="0"/>
                        <a:buChar char="•"/>
                        <a:tabLst/>
                        <a:defRPr/>
                      </a:pPr>
                      <a:r>
                        <a:rPr lang="en-US" sz="2000" b="0" i="0" baseline="0" dirty="0">
                          <a:effectLst/>
                          <a:latin typeface="Arial" panose="020B0604020202020204" pitchFamily="34" charset="0"/>
                          <a:cs typeface="Arial" panose="020B0604020202020204" pitchFamily="34" charset="0"/>
                        </a:rPr>
                        <a:t>Challenges from the past year</a:t>
                      </a: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l">
                        <a:spcBef>
                          <a:spcPts val="15"/>
                        </a:spcBef>
                        <a:buFont typeface="Arial" panose="020B0604020202020204" pitchFamily="34" charset="0"/>
                        <a:buChar char="•"/>
                      </a:pPr>
                      <a:r>
                        <a:rPr lang="en-US" sz="2000" b="0" i="0" baseline="0" dirty="0">
                          <a:effectLst/>
                          <a:latin typeface="Arial" panose="020B0604020202020204" pitchFamily="34" charset="0"/>
                          <a:cs typeface="Arial" panose="020B0604020202020204" pitchFamily="34" charset="0"/>
                        </a:rPr>
                        <a:t>Our finances</a:t>
                      </a:r>
                    </a:p>
                    <a:p>
                      <a:pPr algn="l">
                        <a:spcBef>
                          <a:spcPts val="15"/>
                        </a:spcBef>
                      </a:pP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baseline="0" dirty="0">
                          <a:effectLst/>
                          <a:latin typeface="Arial" panose="020B0604020202020204" pitchFamily="34" charset="0"/>
                          <a:cs typeface="Arial" panose="020B0604020202020204" pitchFamily="34" charset="0"/>
                        </a:rPr>
                        <a:t> </a:t>
                      </a:r>
                    </a:p>
                    <a:p>
                      <a:pPr marL="76835" algn="l"/>
                      <a:r>
                        <a:rPr lang="en-US" sz="2000" b="0" i="0" baseline="0" dirty="0">
                          <a:effectLst/>
                          <a:latin typeface="Arial" panose="020B0604020202020204" pitchFamily="34" charset="0"/>
                          <a:cs typeface="Arial" panose="020B0604020202020204" pitchFamily="34" charset="0"/>
                        </a:rPr>
                        <a:t>11.35</a:t>
                      </a: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55"/>
                        </a:spcBef>
                      </a:pPr>
                      <a:r>
                        <a:rPr lang="en-US" sz="2000" b="0" i="0" baseline="0" dirty="0">
                          <a:solidFill>
                            <a:schemeClr val="tx1"/>
                          </a:solidFill>
                          <a:effectLst/>
                          <a:latin typeface="Arial" panose="020B0604020202020204" pitchFamily="34" charset="0"/>
                          <a:cs typeface="Arial" panose="020B0604020202020204" pitchFamily="34" charset="0"/>
                        </a:rPr>
                        <a:t> Dr Chris Clayton</a:t>
                      </a:r>
                    </a:p>
                    <a:p>
                      <a:pPr algn="l">
                        <a:spcBef>
                          <a:spcPts val="55"/>
                        </a:spcBef>
                      </a:pPr>
                      <a:r>
                        <a:rPr lang="en-US" sz="2000" b="0" i="0" baseline="0" dirty="0">
                          <a:solidFill>
                            <a:schemeClr val="tx1"/>
                          </a:solidFill>
                          <a:effectLst/>
                          <a:latin typeface="Arial" panose="020B0604020202020204" pitchFamily="34" charset="0"/>
                          <a:cs typeface="Arial" panose="020B0604020202020204" pitchFamily="34" charset="0"/>
                        </a:rPr>
                        <a:t> Michelle Arrowsmith</a:t>
                      </a:r>
                    </a:p>
                    <a:p>
                      <a:pPr algn="l">
                        <a:spcBef>
                          <a:spcPts val="55"/>
                        </a:spcBef>
                      </a:pPr>
                      <a:r>
                        <a:rPr lang="en-US" sz="2000" b="0" i="0" baseline="0" dirty="0">
                          <a:solidFill>
                            <a:schemeClr val="tx1"/>
                          </a:solidFill>
                          <a:effectLst/>
                          <a:latin typeface="Arial" panose="020B0604020202020204" pitchFamily="34" charset="0"/>
                          <a:cs typeface="Arial" panose="020B0604020202020204" pitchFamily="34" charset="0"/>
                        </a:rPr>
                        <a:t> Keith Griffiths</a:t>
                      </a:r>
                      <a:endPar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680491"/>
                  </a:ext>
                </a:extLst>
              </a:tr>
              <a:tr h="601292">
                <a:tc>
                  <a:txBody>
                    <a:bodyPr/>
                    <a:lstStyle/>
                    <a:p>
                      <a:pPr algn="l">
                        <a:spcBef>
                          <a:spcPts val="55"/>
                        </a:spcBef>
                      </a:pPr>
                      <a:r>
                        <a:rPr lang="en-US" sz="2000" b="0" dirty="0">
                          <a:solidFill>
                            <a:schemeClr val="tx1"/>
                          </a:solidFill>
                          <a:effectLst/>
                          <a:latin typeface="Arial" panose="020B0604020202020204" pitchFamily="34" charset="0"/>
                          <a:cs typeface="Arial" panose="020B0604020202020204" pitchFamily="34" charset="0"/>
                        </a:rPr>
                        <a:t> 4</a:t>
                      </a:r>
                      <a:endPar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5"/>
                        </a:spcBef>
                      </a:pPr>
                      <a:r>
                        <a:rPr lang="en-US" sz="2000" b="0" i="0" baseline="0" dirty="0">
                          <a:effectLst/>
                          <a:latin typeface="Arial" panose="020B0604020202020204" pitchFamily="34" charset="0"/>
                          <a:cs typeface="Arial" panose="020B0604020202020204" pitchFamily="34" charset="0"/>
                        </a:rPr>
                        <a:t> Questions from the Public</a:t>
                      </a:r>
                      <a:endParaRPr lang="en-GB" sz="2000" b="0" i="0" baseline="0" dirty="0">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5"/>
                        </a:spcBef>
                      </a:pPr>
                      <a:r>
                        <a:rPr lang="en-US" sz="2000" b="0" i="0" baseline="0" dirty="0">
                          <a:effectLst/>
                          <a:latin typeface="Arial" panose="020B0604020202020204" pitchFamily="34" charset="0"/>
                          <a:cs typeface="Arial" panose="020B0604020202020204" pitchFamily="34" charset="0"/>
                        </a:rPr>
                        <a:t> </a:t>
                      </a:r>
                      <a:r>
                        <a:rPr lang="en-GB" sz="2000" b="0" i="0" baseline="0" dirty="0">
                          <a:effectLst/>
                          <a:latin typeface="Arial" panose="020B0604020202020204" pitchFamily="34" charset="0"/>
                          <a:cs typeface="Arial" panose="020B0604020202020204" pitchFamily="34" charset="0"/>
                        </a:rPr>
                        <a:t>1</a:t>
                      </a:r>
                      <a:r>
                        <a:rPr lang="en-US" sz="2000" b="0" i="0" baseline="0" dirty="0">
                          <a:effectLst/>
                          <a:latin typeface="Arial" panose="020B0604020202020204" pitchFamily="34" charset="0"/>
                          <a:cs typeface="Arial" panose="020B0604020202020204" pitchFamily="34" charset="0"/>
                        </a:rPr>
                        <a:t>2:10</a:t>
                      </a:r>
                      <a:endParaRPr lang="en-GB" sz="2000" b="0" i="0" baseline="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5"/>
                        </a:spcBef>
                      </a:pPr>
                      <a:r>
                        <a:rPr lang="en-GB" sz="2000" b="0" i="0" baseline="0" dirty="0">
                          <a:solidFill>
                            <a:schemeClr val="tx1"/>
                          </a:solidFill>
                          <a:effectLst/>
                          <a:latin typeface="Arial" panose="020B0604020202020204" pitchFamily="34" charset="0"/>
                          <a:cs typeface="Arial" panose="020B0604020202020204" pitchFamily="34" charset="0"/>
                        </a:rPr>
                        <a:t> ICB Board Members</a:t>
                      </a:r>
                      <a:endParaRPr lang="en-US" sz="2000" b="0" i="0" baseline="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119204"/>
                  </a:ext>
                </a:extLst>
              </a:tr>
              <a:tr h="566964">
                <a:tc>
                  <a:txBody>
                    <a:bodyPr/>
                    <a:lstStyle/>
                    <a:p>
                      <a:pPr algn="l">
                        <a:spcBef>
                          <a:spcPts val="55"/>
                        </a:spcBef>
                      </a:pPr>
                      <a:r>
                        <a:rPr lang="en-GB"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5"/>
                        </a:spcBef>
                      </a:pPr>
                      <a:r>
                        <a:rPr lang="en-US" sz="2000" b="0" i="0" baseline="0" dirty="0">
                          <a:solidFill>
                            <a:schemeClr val="tx1"/>
                          </a:solidFill>
                          <a:effectLst/>
                          <a:latin typeface="Arial" panose="020B0604020202020204" pitchFamily="34" charset="0"/>
                          <a:cs typeface="Arial" panose="020B0604020202020204" pitchFamily="34" charset="0"/>
                        </a:rPr>
                        <a:t> Summary and Close</a:t>
                      </a:r>
                      <a:endParaRPr lang="en-GB" sz="2000" b="0" i="0" baseline="0"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55"/>
                        </a:spcBef>
                      </a:pPr>
                      <a:r>
                        <a:rPr lang="en-US" sz="2000" b="0" i="0" baseline="0" dirty="0">
                          <a:solidFill>
                            <a:schemeClr val="tx1"/>
                          </a:solidFill>
                          <a:effectLst/>
                          <a:latin typeface="Arial" panose="020B0604020202020204" pitchFamily="34" charset="0"/>
                          <a:cs typeface="Arial" panose="020B0604020202020204" pitchFamily="34" charset="0"/>
                        </a:rPr>
                        <a:t> 12:25</a:t>
                      </a:r>
                      <a:endPar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55"/>
                        </a:spcBef>
                      </a:pPr>
                      <a:r>
                        <a:rPr lang="en-US" sz="2000" b="0" i="0" baseline="0" dirty="0">
                          <a:solidFill>
                            <a:schemeClr val="tx1"/>
                          </a:solidFill>
                          <a:effectLst/>
                          <a:latin typeface="Arial" panose="020B0604020202020204" pitchFamily="34" charset="0"/>
                          <a:cs typeface="Arial" panose="020B0604020202020204" pitchFamily="34" charset="0"/>
                        </a:rPr>
                        <a:t> Dr Kathy McClean</a:t>
                      </a:r>
                      <a:endParaRPr lang="en-GB" sz="2000" b="0" i="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832884"/>
                  </a:ext>
                </a:extLst>
              </a:tr>
            </a:tbl>
          </a:graphicData>
        </a:graphic>
      </p:graphicFrame>
    </p:spTree>
    <p:extLst>
      <p:ext uri="{BB962C8B-B14F-4D97-AF65-F5344CB8AC3E}">
        <p14:creationId xmlns:p14="http://schemas.microsoft.com/office/powerpoint/2010/main" val="388844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01" y="18255"/>
            <a:ext cx="10854397" cy="1325563"/>
          </a:xfrm>
        </p:spPr>
        <p:txBody>
          <a:bodyPr/>
          <a:lstStyle/>
          <a:p>
            <a:pPr algn="l"/>
            <a:r>
              <a:rPr lang="en-GB" b="1" dirty="0">
                <a:solidFill>
                  <a:srgbClr val="0072C6"/>
                </a:solidFill>
                <a:latin typeface="Arial" pitchFamily="34" charset="0"/>
                <a:cs typeface="Arial" pitchFamily="34" charset="0"/>
              </a:rPr>
              <a:t>2023/24 Financial Overview - Derbyshire</a:t>
            </a:r>
          </a:p>
        </p:txBody>
      </p:sp>
      <p:sp>
        <p:nvSpPr>
          <p:cNvPr id="3" name="Content Placeholder 2"/>
          <p:cNvSpPr>
            <a:spLocks noGrp="1"/>
          </p:cNvSpPr>
          <p:nvPr>
            <p:ph idx="1"/>
          </p:nvPr>
        </p:nvSpPr>
        <p:spPr>
          <a:xfrm>
            <a:off x="506437" y="1097280"/>
            <a:ext cx="11451101" cy="5231606"/>
          </a:xfrm>
        </p:spPr>
        <p:txBody>
          <a:bodyPr>
            <a:normAutofit/>
          </a:bodyPr>
          <a:lstStyle/>
          <a:p>
            <a:pPr>
              <a:spcAft>
                <a:spcPts val="1200"/>
              </a:spcAft>
            </a:pPr>
            <a:r>
              <a:rPr lang="en-GB" sz="2000" dirty="0">
                <a:latin typeface="Arial" pitchFamily="34" charset="0"/>
                <a:cs typeface="Arial" pitchFamily="34" charset="0"/>
              </a:rPr>
              <a:t>NHS Derby &amp; Derbyshire ICB is part of a £3.5bn Derbyshire Healthcare Integrated Care System (ICS). The additional £1bn comes from other sources including other ICBs outside of Derbyshire.</a:t>
            </a:r>
          </a:p>
          <a:p>
            <a:r>
              <a:rPr lang="en-GB" sz="2000" dirty="0">
                <a:latin typeface="Arial" pitchFamily="34" charset="0"/>
                <a:cs typeface="Arial" pitchFamily="34" charset="0"/>
              </a:rPr>
              <a:t>The ICS experienced a number of pressures as seen nationally emerging across NHS organisations, including: </a:t>
            </a:r>
          </a:p>
          <a:p>
            <a:pPr lvl="1"/>
            <a:r>
              <a:rPr lang="en-GB" sz="1800" dirty="0">
                <a:latin typeface="Arial" pitchFamily="34" charset="0"/>
                <a:cs typeface="Arial" pitchFamily="34" charset="0"/>
              </a:rPr>
              <a:t>Inflation in excess of the funding envelope,</a:t>
            </a:r>
          </a:p>
          <a:p>
            <a:pPr lvl="1"/>
            <a:r>
              <a:rPr lang="en-GB" sz="1800" dirty="0">
                <a:latin typeface="Arial" pitchFamily="34" charset="0"/>
                <a:cs typeface="Arial" pitchFamily="34" charset="0"/>
              </a:rPr>
              <a:t>Industrial action,</a:t>
            </a:r>
          </a:p>
          <a:p>
            <a:pPr lvl="1"/>
            <a:r>
              <a:rPr lang="en-GB" sz="1800" dirty="0">
                <a:latin typeface="Arial" pitchFamily="34" charset="0"/>
                <a:cs typeface="Arial" pitchFamily="34" charset="0"/>
              </a:rPr>
              <a:t>Pay award funding &amp; equal pay for healthcare support,</a:t>
            </a:r>
          </a:p>
          <a:p>
            <a:pPr lvl="1"/>
            <a:r>
              <a:rPr lang="en-GB" sz="1800" dirty="0">
                <a:latin typeface="Arial" pitchFamily="34" charset="0"/>
                <a:cs typeface="Arial" pitchFamily="34" charset="0"/>
              </a:rPr>
              <a:t>Changes in national capital policies, and;</a:t>
            </a:r>
          </a:p>
          <a:p>
            <a:pPr lvl="1">
              <a:spcAft>
                <a:spcPts val="1200"/>
              </a:spcAft>
            </a:pPr>
            <a:r>
              <a:rPr lang="en-GB" sz="1800" dirty="0">
                <a:latin typeface="Arial" pitchFamily="34" charset="0"/>
                <a:cs typeface="Arial" pitchFamily="34" charset="0"/>
              </a:rPr>
              <a:t>National primary care contracting arrangements.</a:t>
            </a:r>
          </a:p>
          <a:p>
            <a:pPr>
              <a:spcAft>
                <a:spcPts val="1200"/>
              </a:spcAft>
            </a:pPr>
            <a:r>
              <a:rPr lang="en-GB" sz="2000" dirty="0">
                <a:latin typeface="Arial" pitchFamily="34" charset="0"/>
                <a:cs typeface="Arial" pitchFamily="34" charset="0"/>
              </a:rPr>
              <a:t>The ICS’ financial plan for 2023/24 aimed to deliver a break-even position as a collective;</a:t>
            </a:r>
          </a:p>
          <a:p>
            <a:r>
              <a:rPr lang="en-GB" sz="2000" dirty="0">
                <a:latin typeface="Arial" pitchFamily="34" charset="0"/>
                <a:cs typeface="Arial" pitchFamily="34" charset="0"/>
              </a:rPr>
              <a:t>As part of a national reset of the plan the ICS re-forecast an in-year deficit of £42m agreed by NHS England, which it achieved;</a:t>
            </a:r>
          </a:p>
          <a:p>
            <a:pPr lvl="1"/>
            <a:r>
              <a:rPr lang="en-GB" sz="1800" dirty="0">
                <a:latin typeface="Arial" pitchFamily="34" charset="0"/>
                <a:cs typeface="Arial" pitchFamily="34" charset="0"/>
              </a:rPr>
              <a:t>With technical adjustments relating to equal pay and financial accounting of leases policy change, the reported system deficit is £58m.</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69543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01" y="18255"/>
            <a:ext cx="10854397" cy="1325563"/>
          </a:xfrm>
        </p:spPr>
        <p:txBody>
          <a:bodyPr/>
          <a:lstStyle/>
          <a:p>
            <a:pPr algn="l"/>
            <a:r>
              <a:rPr lang="en-GB" b="1" dirty="0">
                <a:solidFill>
                  <a:srgbClr val="0072C6"/>
                </a:solidFill>
                <a:latin typeface="Arial" pitchFamily="34" charset="0"/>
                <a:cs typeface="Arial" pitchFamily="34" charset="0"/>
              </a:rPr>
              <a:t>2023/24 Financial Achievements</a:t>
            </a:r>
          </a:p>
        </p:txBody>
      </p:sp>
      <p:sp>
        <p:nvSpPr>
          <p:cNvPr id="3" name="Content Placeholder 2"/>
          <p:cNvSpPr>
            <a:spLocks noGrp="1"/>
          </p:cNvSpPr>
          <p:nvPr>
            <p:ph idx="1"/>
          </p:nvPr>
        </p:nvSpPr>
        <p:spPr>
          <a:xfrm>
            <a:off x="506437" y="1097280"/>
            <a:ext cx="11451101" cy="5231606"/>
          </a:xfrm>
        </p:spPr>
        <p:txBody>
          <a:bodyPr>
            <a:normAutofit fontScale="92500" lnSpcReduction="10000"/>
          </a:bodyPr>
          <a:lstStyle/>
          <a:p>
            <a:pPr>
              <a:spcAft>
                <a:spcPts val="1200"/>
              </a:spcAft>
            </a:pPr>
            <a:r>
              <a:rPr lang="en-GB" sz="2400" dirty="0">
                <a:latin typeface="Arial" pitchFamily="34" charset="0"/>
                <a:cs typeface="Arial" pitchFamily="34" charset="0"/>
              </a:rPr>
              <a:t>The ICB and ICS faced financial pressures across all areas for the first time, especially in acute settings;</a:t>
            </a:r>
          </a:p>
          <a:p>
            <a:pPr>
              <a:spcAft>
                <a:spcPts val="1200"/>
              </a:spcAft>
            </a:pPr>
            <a:r>
              <a:rPr lang="en-GB" sz="2400" dirty="0">
                <a:latin typeface="Arial" pitchFamily="34" charset="0"/>
                <a:cs typeface="Arial" pitchFamily="34" charset="0"/>
              </a:rPr>
              <a:t>Further pressures were driven by going further than plan in the delivery of more GP appointments, the reduction in cancer waiting lists, and the increased support for mental health services for adults. This is alongside the increasing demand for services and industrial action;</a:t>
            </a:r>
          </a:p>
          <a:p>
            <a:r>
              <a:rPr lang="en-GB" sz="2400" dirty="0">
                <a:latin typeface="Arial" pitchFamily="34" charset="0"/>
                <a:cs typeface="Arial" pitchFamily="34" charset="0"/>
              </a:rPr>
              <a:t>Despite this, the ICS achieved:</a:t>
            </a:r>
          </a:p>
          <a:p>
            <a:pPr lvl="1"/>
            <a:r>
              <a:rPr lang="en-GB" sz="2000" dirty="0">
                <a:latin typeface="Arial" pitchFamily="34" charset="0"/>
                <a:cs typeface="Arial" pitchFamily="34" charset="0"/>
              </a:rPr>
              <a:t>Its NHS England agreed deficit of £42m</a:t>
            </a:r>
          </a:p>
          <a:p>
            <a:pPr lvl="1"/>
            <a:r>
              <a:rPr lang="en-GB" sz="2000" dirty="0">
                <a:latin typeface="Arial" pitchFamily="34" charset="0"/>
                <a:cs typeface="Arial" pitchFamily="34" charset="0"/>
              </a:rPr>
              <a:t>Delivery of £135m of cost improvement programmes and efficiencies</a:t>
            </a:r>
          </a:p>
          <a:p>
            <a:pPr lvl="1"/>
            <a:r>
              <a:rPr lang="en-GB" sz="2000" dirty="0">
                <a:latin typeface="Arial" pitchFamily="34" charset="0"/>
                <a:cs typeface="Arial" pitchFamily="34" charset="0"/>
              </a:rPr>
              <a:t>Value for money in the use of its resources, as verified by an independent review of the ICB by KPMG</a:t>
            </a:r>
          </a:p>
          <a:p>
            <a:pPr lvl="1"/>
            <a:endParaRPr lang="en-GB" sz="1800" dirty="0">
              <a:latin typeface="Arial" pitchFamily="34" charset="0"/>
              <a:cs typeface="Arial" pitchFamily="34" charset="0"/>
            </a:endParaRPr>
          </a:p>
          <a:p>
            <a:r>
              <a:rPr lang="en-GB" sz="2400" dirty="0">
                <a:latin typeface="Arial" pitchFamily="34" charset="0"/>
                <a:cs typeface="Arial" pitchFamily="34" charset="0"/>
              </a:rPr>
              <a:t>The financial successes of the ICS reflect the collaborative commitment of colleagues across the Derbyshire healthcare system, both clinical and managerial, to ensure the best value for their patients. A thank you to colleagues to recognise and acknowledge their efforts.</a:t>
            </a:r>
          </a:p>
          <a:p>
            <a:endParaRPr lang="en-GB" sz="2400"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18891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624533"/>
            <a:ext cx="10523621" cy="2000548"/>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NHS Performance</a:t>
            </a:r>
          </a:p>
          <a:p>
            <a:pPr algn="ctr"/>
            <a:r>
              <a:rPr lang="en-GB" sz="3200" b="1" dirty="0">
                <a:latin typeface="Arial" pitchFamily="34" charset="0"/>
                <a:cs typeface="Arial" pitchFamily="34" charset="0"/>
              </a:rPr>
              <a:t>Michelle Arrowsmith – Chief Strategy and Delivery Officer and Deputy CEO</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296338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Urgent and emergency care</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8" name="Picture 7" descr="A screen shot of a graph&#10;&#10;Description automatically generated">
            <a:extLst>
              <a:ext uri="{FF2B5EF4-FFF2-40B4-BE49-F238E27FC236}">
                <a16:creationId xmlns:a16="http://schemas.microsoft.com/office/drawing/2014/main" id="{4BAFC5AB-C126-ED9F-2DCC-DCFAD3417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994398"/>
            <a:ext cx="9142857" cy="5047619"/>
          </a:xfrm>
          <a:prstGeom prst="rect">
            <a:avLst/>
          </a:prstGeom>
        </p:spPr>
      </p:pic>
    </p:spTree>
    <p:extLst>
      <p:ext uri="{BB962C8B-B14F-4D97-AF65-F5344CB8AC3E}">
        <p14:creationId xmlns:p14="http://schemas.microsoft.com/office/powerpoint/2010/main" val="1795805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Urgent and emergency care</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6" name="Picture 5" descr="A screen shot of a phone&#10;&#10;Description automatically generated">
            <a:extLst>
              <a:ext uri="{FF2B5EF4-FFF2-40B4-BE49-F238E27FC236}">
                <a16:creationId xmlns:a16="http://schemas.microsoft.com/office/drawing/2014/main" id="{83E998D7-B2E6-5988-C1C0-CB78F6531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005549"/>
            <a:ext cx="9142857" cy="5047619"/>
          </a:xfrm>
          <a:prstGeom prst="rect">
            <a:avLst/>
          </a:prstGeom>
        </p:spPr>
      </p:pic>
    </p:spTree>
    <p:extLst>
      <p:ext uri="{BB962C8B-B14F-4D97-AF65-F5344CB8AC3E}">
        <p14:creationId xmlns:p14="http://schemas.microsoft.com/office/powerpoint/2010/main" val="111437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769441"/>
          </a:xfrm>
          <a:prstGeom prst="rect">
            <a:avLst/>
          </a:prstGeom>
          <a:noFill/>
        </p:spPr>
        <p:txBody>
          <a:bodyPr wrap="square" rtlCol="0">
            <a:spAutoFit/>
          </a:bodyPr>
          <a:lstStyle/>
          <a:p>
            <a:r>
              <a:rPr lang="en-GB" sz="4400" b="1" dirty="0">
                <a:solidFill>
                  <a:schemeClr val="accent1"/>
                </a:solidFill>
                <a:latin typeface="Arial" panose="020B0604020202020204" pitchFamily="34" charset="0"/>
                <a:cs typeface="Arial" panose="020B0604020202020204" pitchFamily="34" charset="0"/>
              </a:rPr>
              <a:t>Cancer diagnosis</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6" name="Picture 5" descr="A screen shot of a diagram&#10;&#10;Description automatically generated">
            <a:extLst>
              <a:ext uri="{FF2B5EF4-FFF2-40B4-BE49-F238E27FC236}">
                <a16:creationId xmlns:a16="http://schemas.microsoft.com/office/drawing/2014/main" id="{B1F35DAB-4579-3626-4298-71EC6EC7C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172818"/>
            <a:ext cx="9142857" cy="5047619"/>
          </a:xfrm>
          <a:prstGeom prst="rect">
            <a:avLst/>
          </a:prstGeom>
        </p:spPr>
      </p:pic>
    </p:spTree>
    <p:extLst>
      <p:ext uri="{BB962C8B-B14F-4D97-AF65-F5344CB8AC3E}">
        <p14:creationId xmlns:p14="http://schemas.microsoft.com/office/powerpoint/2010/main" val="321597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Cancer Waits</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6" name="Picture 5" descr="A white background with red and blue text and numbers&#10;&#10;Description automatically generated">
            <a:extLst>
              <a:ext uri="{FF2B5EF4-FFF2-40B4-BE49-F238E27FC236}">
                <a16:creationId xmlns:a16="http://schemas.microsoft.com/office/drawing/2014/main" id="{F6C8EBC2-76A0-1D2F-B92F-3BCF91AE1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005549"/>
            <a:ext cx="9142857" cy="5047619"/>
          </a:xfrm>
          <a:prstGeom prst="rect">
            <a:avLst/>
          </a:prstGeom>
        </p:spPr>
      </p:pic>
    </p:spTree>
    <p:extLst>
      <p:ext uri="{BB962C8B-B14F-4D97-AF65-F5344CB8AC3E}">
        <p14:creationId xmlns:p14="http://schemas.microsoft.com/office/powerpoint/2010/main" val="64138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769441"/>
          </a:xfrm>
          <a:prstGeom prst="rect">
            <a:avLst/>
          </a:prstGeom>
          <a:noFill/>
        </p:spPr>
        <p:txBody>
          <a:bodyPr wrap="square" rtlCol="0">
            <a:spAutoFit/>
          </a:bodyPr>
          <a:lstStyle/>
          <a:p>
            <a:r>
              <a:rPr lang="en-GB" sz="4400" b="1" dirty="0">
                <a:solidFill>
                  <a:schemeClr val="accent1"/>
                </a:solidFill>
                <a:latin typeface="Arial" panose="020B0604020202020204" pitchFamily="34" charset="0"/>
                <a:cs typeface="Arial" panose="020B0604020202020204" pitchFamily="34" charset="0"/>
              </a:rPr>
              <a:t>GP appointments</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6" name="Picture 5" descr="A screen shot of a calendar&#10;&#10;Description automatically generated">
            <a:extLst>
              <a:ext uri="{FF2B5EF4-FFF2-40B4-BE49-F238E27FC236}">
                <a16:creationId xmlns:a16="http://schemas.microsoft.com/office/drawing/2014/main" id="{622EA654-F76F-6DC6-4D6A-6F1016AF4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217421"/>
            <a:ext cx="9142857" cy="5047619"/>
          </a:xfrm>
          <a:prstGeom prst="rect">
            <a:avLst/>
          </a:prstGeom>
        </p:spPr>
      </p:pic>
    </p:spTree>
    <p:extLst>
      <p:ext uri="{BB962C8B-B14F-4D97-AF65-F5344CB8AC3E}">
        <p14:creationId xmlns:p14="http://schemas.microsoft.com/office/powerpoint/2010/main" val="351069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8" y="404664"/>
            <a:ext cx="6920564"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Dementia</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6" name="Picture 5" descr="A diagram of a patient's diagnosis&#10;&#10;Description automatically generated">
            <a:extLst>
              <a:ext uri="{FF2B5EF4-FFF2-40B4-BE49-F238E27FC236}">
                <a16:creationId xmlns:a16="http://schemas.microsoft.com/office/drawing/2014/main" id="{29F7DDFD-55A4-2E9D-2A36-9FFB889CB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027851"/>
            <a:ext cx="9142857" cy="5047619"/>
          </a:xfrm>
          <a:prstGeom prst="rect">
            <a:avLst/>
          </a:prstGeom>
        </p:spPr>
      </p:pic>
    </p:spTree>
    <p:extLst>
      <p:ext uri="{BB962C8B-B14F-4D97-AF65-F5344CB8AC3E}">
        <p14:creationId xmlns:p14="http://schemas.microsoft.com/office/powerpoint/2010/main" val="350896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TextBox 2">
            <a:extLst>
              <a:ext uri="{FF2B5EF4-FFF2-40B4-BE49-F238E27FC236}">
                <a16:creationId xmlns:a16="http://schemas.microsoft.com/office/drawing/2014/main" id="{A9C62A5C-873B-5633-FDEE-C6A56A8243E3}"/>
              </a:ext>
            </a:extLst>
          </p:cNvPr>
          <p:cNvSpPr txBox="1"/>
          <p:nvPr/>
        </p:nvSpPr>
        <p:spPr>
          <a:xfrm>
            <a:off x="932987" y="404664"/>
            <a:ext cx="7820719" cy="584775"/>
          </a:xfrm>
          <a:prstGeom prst="rect">
            <a:avLst/>
          </a:prstGeom>
          <a:noFill/>
        </p:spPr>
        <p:txBody>
          <a:bodyPr wrap="square" rtlCol="0">
            <a:spAutoFit/>
          </a:bodyPr>
          <a:lstStyle/>
          <a:p>
            <a:r>
              <a:rPr lang="en-GB" sz="3200" b="1" dirty="0">
                <a:solidFill>
                  <a:schemeClr val="accent1"/>
                </a:solidFill>
                <a:latin typeface="Arial" panose="020B0604020202020204" pitchFamily="34" charset="0"/>
                <a:cs typeface="Arial" panose="020B0604020202020204" pitchFamily="34" charset="0"/>
              </a:rPr>
              <a:t>Learning Disabilities Health Checks</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838200" y="1288956"/>
            <a:ext cx="10515600" cy="5012715"/>
          </a:xfrm>
        </p:spPr>
        <p:txBody>
          <a:bodyPr>
            <a:normAutofit/>
          </a:bodyPr>
          <a:lstStyle/>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8" name="Picture 7" descr="A diagram of a health check&#10;&#10;Description automatically generated">
            <a:extLst>
              <a:ext uri="{FF2B5EF4-FFF2-40B4-BE49-F238E27FC236}">
                <a16:creationId xmlns:a16="http://schemas.microsoft.com/office/drawing/2014/main" id="{586DDFA3-784C-C8DA-3E11-166A65D5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571" y="1005549"/>
            <a:ext cx="9142857" cy="5047619"/>
          </a:xfrm>
          <a:prstGeom prst="rect">
            <a:avLst/>
          </a:prstGeom>
        </p:spPr>
      </p:pic>
    </p:spTree>
    <p:extLst>
      <p:ext uri="{BB962C8B-B14F-4D97-AF65-F5344CB8AC3E}">
        <p14:creationId xmlns:p14="http://schemas.microsoft.com/office/powerpoint/2010/main" val="42387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758348"/>
            <a:ext cx="10523621" cy="1015663"/>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Our Health and Care System</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2997898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624533"/>
            <a:ext cx="10523621" cy="1015663"/>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Questions from the floor</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422404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2624533"/>
            <a:ext cx="10523621" cy="1015663"/>
          </a:xfrm>
          <a:prstGeom prst="rect">
            <a:avLst/>
          </a:prstGeom>
          <a:noFill/>
        </p:spPr>
        <p:txBody>
          <a:bodyPr wrap="square" rtlCol="0">
            <a:spAutoFit/>
          </a:bodyPr>
          <a:lstStyle/>
          <a:p>
            <a:pPr algn="ctr"/>
            <a:r>
              <a:rPr lang="en-GB" sz="6000" b="1" dirty="0">
                <a:solidFill>
                  <a:schemeClr val="accent1"/>
                </a:solidFill>
                <a:latin typeface="Arial" pitchFamily="34" charset="0"/>
                <a:cs typeface="Arial" pitchFamily="34" charset="0"/>
              </a:rPr>
              <a:t>Summary and close</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215041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derbyshire and its numbers&#10;&#10;Description automatically generated with medium confidence">
            <a:extLst>
              <a:ext uri="{FF2B5EF4-FFF2-40B4-BE49-F238E27FC236}">
                <a16:creationId xmlns:a16="http://schemas.microsoft.com/office/drawing/2014/main" id="{D3F439C4-B906-F0DB-0AC6-A3363558F41F}"/>
              </a:ext>
            </a:extLst>
          </p:cNvPr>
          <p:cNvPicPr>
            <a:picLocks noChangeAspect="1"/>
          </p:cNvPicPr>
          <p:nvPr/>
        </p:nvPicPr>
        <p:blipFill rotWithShape="1">
          <a:blip r:embed="rId3">
            <a:extLst>
              <a:ext uri="{28A0092B-C50C-407E-A947-70E740481C1C}">
                <a14:useLocalDpi xmlns:a14="http://schemas.microsoft.com/office/drawing/2010/main" val="0"/>
              </a:ext>
            </a:extLst>
          </a:blip>
          <a:srcRect t="5464"/>
          <a:stretch/>
        </p:blipFill>
        <p:spPr>
          <a:xfrm>
            <a:off x="254127" y="0"/>
            <a:ext cx="2692982" cy="4525959"/>
          </a:xfrm>
          <a:prstGeom prst="rect">
            <a:avLst/>
          </a:prstGeom>
        </p:spPr>
      </p:pic>
      <p:pic>
        <p:nvPicPr>
          <p:cNvPr id="13" name="Picture 12" descr="A diagram of a financial position&#10;&#10;Description automatically generated">
            <a:extLst>
              <a:ext uri="{FF2B5EF4-FFF2-40B4-BE49-F238E27FC236}">
                <a16:creationId xmlns:a16="http://schemas.microsoft.com/office/drawing/2014/main" id="{6D727A4C-5C85-CE3D-41E9-E2AFF43A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14" y="3851851"/>
            <a:ext cx="3619592" cy="2529745"/>
          </a:xfrm>
          <a:prstGeom prst="rect">
            <a:avLst/>
          </a:prstGeom>
        </p:spPr>
      </p:pic>
      <p:pic>
        <p:nvPicPr>
          <p:cNvPr id="11" name="Picture 10" descr="A map of the united states&#10;&#10;Description automatically generated">
            <a:extLst>
              <a:ext uri="{FF2B5EF4-FFF2-40B4-BE49-F238E27FC236}">
                <a16:creationId xmlns:a16="http://schemas.microsoft.com/office/drawing/2014/main" id="{1BC9356D-5C6E-EF43-911E-CAB8C48A1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906" y="1568322"/>
            <a:ext cx="4121335" cy="4871181"/>
          </a:xfrm>
          <a:prstGeom prst="rect">
            <a:avLst/>
          </a:prstGeom>
        </p:spPr>
      </p:pic>
      <p:pic>
        <p:nvPicPr>
          <p:cNvPr id="17" name="Picture 16" descr="A close-up of a chart&#10;&#10;Description automatically generated">
            <a:extLst>
              <a:ext uri="{FF2B5EF4-FFF2-40B4-BE49-F238E27FC236}">
                <a16:creationId xmlns:a16="http://schemas.microsoft.com/office/drawing/2014/main" id="{D8AC9C71-668F-26C5-4B3D-E3500964B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8418" y="1734961"/>
            <a:ext cx="3907268" cy="4646635"/>
          </a:xfrm>
          <a:prstGeom prst="rect">
            <a:avLst/>
          </a:prstGeom>
        </p:spPr>
      </p:pic>
      <p:pic>
        <p:nvPicPr>
          <p:cNvPr id="3" name="Picture 2" descr="A blue pin with black text&#10;&#10;Description automatically generated">
            <a:extLst>
              <a:ext uri="{FF2B5EF4-FFF2-40B4-BE49-F238E27FC236}">
                <a16:creationId xmlns:a16="http://schemas.microsoft.com/office/drawing/2014/main" id="{699E6C0F-60AF-81B7-7AAA-5AB5636F8C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485" y="128777"/>
            <a:ext cx="5508172" cy="1526505"/>
          </a:xfrm>
          <a:prstGeom prst="rect">
            <a:avLst/>
          </a:prstGeom>
        </p:spPr>
      </p:pic>
    </p:spTree>
    <p:extLst>
      <p:ext uri="{BB962C8B-B14F-4D97-AF65-F5344CB8AC3E}">
        <p14:creationId xmlns:p14="http://schemas.microsoft.com/office/powerpoint/2010/main" val="159000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6ACE-45CE-BF2B-F18E-C1EB3A81B2F4}"/>
              </a:ext>
            </a:extLst>
          </p:cNvPr>
          <p:cNvSpPr>
            <a:spLocks noGrp="1"/>
          </p:cNvSpPr>
          <p:nvPr>
            <p:ph type="title"/>
          </p:nvPr>
        </p:nvSpPr>
        <p:spPr/>
        <p:txBody>
          <a:bodyPr/>
          <a:lstStyle/>
          <a:p>
            <a:r>
              <a:rPr lang="en-GB" sz="4400" b="1" dirty="0">
                <a:solidFill>
                  <a:schemeClr val="accent1"/>
                </a:solidFill>
                <a:latin typeface="Arial" pitchFamily="34" charset="0"/>
                <a:cs typeface="Arial" pitchFamily="34" charset="0"/>
              </a:rPr>
              <a:t>The Integrated Care System</a:t>
            </a:r>
            <a:endParaRPr lang="en-GB" dirty="0"/>
          </a:p>
        </p:txBody>
      </p:sp>
      <p:sp>
        <p:nvSpPr>
          <p:cNvPr id="3" name="Content Placeholder 2">
            <a:extLst>
              <a:ext uri="{FF2B5EF4-FFF2-40B4-BE49-F238E27FC236}">
                <a16:creationId xmlns:a16="http://schemas.microsoft.com/office/drawing/2014/main" id="{3E3BCAE7-110D-5BA9-25D0-A83783ECE79E}"/>
              </a:ext>
            </a:extLst>
          </p:cNvPr>
          <p:cNvSpPr>
            <a:spLocks noGrp="1"/>
          </p:cNvSpPr>
          <p:nvPr>
            <p:ph idx="1"/>
          </p:nvPr>
        </p:nvSpPr>
        <p:spPr/>
        <p:txBody>
          <a:bodyPr>
            <a:normAutofit fontScale="85000" lnSpcReduction="20000"/>
          </a:bodyPr>
          <a:lstStyle/>
          <a:p>
            <a:pPr marL="0" indent="0" defTabSz="676656">
              <a:spcAft>
                <a:spcPts val="600"/>
              </a:spcAft>
              <a:buNone/>
            </a:pPr>
            <a:r>
              <a:rPr lang="en-GB" kern="100" dirty="0">
                <a:solidFill>
                  <a:schemeClr val="tx1"/>
                </a:solidFill>
                <a:latin typeface="Arial" panose="020B0604020202020204" pitchFamily="34" charset="0"/>
                <a:ea typeface="+mn-ea"/>
                <a:cs typeface="Times New Roman" panose="02020603050405020304" pitchFamily="18" charset="0"/>
              </a:rPr>
              <a:t>Joined Up Care Derbyshire is the Integrated Care System, responsible for coordinating health and social care across Derby and Derbyshire. </a:t>
            </a:r>
            <a:endParaRPr lang="en-GB" kern="100" dirty="0">
              <a:solidFill>
                <a:schemeClr val="tx1"/>
              </a:solidFill>
              <a:latin typeface="Calibri" panose="020F0502020204030204" pitchFamily="34" charset="0"/>
              <a:ea typeface="+mn-ea"/>
              <a:cs typeface="Times New Roman" panose="02020603050405020304" pitchFamily="18" charset="0"/>
            </a:endParaRPr>
          </a:p>
          <a:p>
            <a:pPr marL="0" indent="0" defTabSz="676656">
              <a:spcAft>
                <a:spcPts val="600"/>
              </a:spcAft>
              <a:buNone/>
            </a:pPr>
            <a:r>
              <a:rPr lang="en-GB" kern="100" dirty="0">
                <a:solidFill>
                  <a:schemeClr val="tx1"/>
                </a:solidFill>
                <a:latin typeface="Arial" panose="020B0604020202020204" pitchFamily="34" charset="0"/>
                <a:ea typeface="+mn-ea"/>
                <a:cs typeface="Times New Roman" panose="02020603050405020304" pitchFamily="18" charset="0"/>
              </a:rPr>
              <a:t>It </a:t>
            </a:r>
            <a:r>
              <a:rPr lang="en-GB" kern="100" dirty="0">
                <a:solidFill>
                  <a:schemeClr val="tx1"/>
                </a:solidFill>
                <a:latin typeface="Arial" panose="020B0604020202020204" pitchFamily="34" charset="0"/>
                <a:ea typeface="+mn-ea"/>
                <a:cs typeface="Arial" panose="020B0604020202020204" pitchFamily="34" charset="0"/>
              </a:rPr>
              <a:t>is </a:t>
            </a:r>
            <a:r>
              <a:rPr lang="en-GB" kern="100" dirty="0">
                <a:solidFill>
                  <a:schemeClr val="tx1"/>
                </a:solidFill>
                <a:latin typeface="Arial" panose="020B0604020202020204" pitchFamily="34" charset="0"/>
                <a:cs typeface="Arial" panose="020B0604020202020204" pitchFamily="34" charset="0"/>
              </a:rPr>
              <a:t>one of 42 Integrated Care Systems across England, and brings together NHS bodies, local authorities and voluntary sector organisations to deliver better care for our whole community.</a:t>
            </a:r>
          </a:p>
          <a:p>
            <a:pPr marL="0" indent="0" defTabSz="676656">
              <a:spcAft>
                <a:spcPts val="600"/>
              </a:spcAft>
              <a:buNone/>
            </a:pPr>
            <a:r>
              <a:rPr lang="en-GB" kern="100" dirty="0">
                <a:solidFill>
                  <a:schemeClr val="tx1"/>
                </a:solidFill>
                <a:latin typeface="Arial" panose="020B0604020202020204" pitchFamily="34" charset="0"/>
                <a:cs typeface="Arial" panose="020B0604020202020204" pitchFamily="34" charset="0"/>
              </a:rPr>
              <a:t>Its purpose is to:</a:t>
            </a:r>
          </a:p>
          <a:p>
            <a:pPr marL="342900" lvl="0" indent="-342900">
              <a:lnSpc>
                <a:spcPct val="107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Improve outcomes in population health and healthcare;</a:t>
            </a:r>
          </a:p>
          <a:p>
            <a:pPr marL="342900" lvl="0" indent="-342900">
              <a:lnSpc>
                <a:spcPct val="107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Tackle inequalities in outcomes, experience, and access;</a:t>
            </a:r>
          </a:p>
          <a:p>
            <a:pPr marL="342900" lvl="0" indent="-342900">
              <a:lnSpc>
                <a:spcPct val="107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Enhance productivity and value for money; and</a:t>
            </a:r>
          </a:p>
          <a:p>
            <a:pPr marL="342900" lvl="0" indent="-342900">
              <a:lnSpc>
                <a:spcPct val="107000"/>
              </a:lnSpc>
              <a:spcAft>
                <a:spcPts val="800"/>
              </a:spcAft>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Help the NHS support broader social and economic development. </a:t>
            </a:r>
          </a:p>
          <a:p>
            <a:pPr marL="342900" lvl="0" indent="-342900">
              <a:lnSpc>
                <a:spcPct val="107000"/>
              </a:lnSpc>
              <a:spcAft>
                <a:spcPts val="800"/>
              </a:spcAft>
              <a:buFont typeface="Symbol" panose="05050102010706020507" pitchFamily="18" charset="2"/>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spcAft>
                <a:spcPts val="600"/>
              </a:spcAft>
              <a:buNone/>
            </a:pPr>
            <a:endParaRPr lang="en-GB" sz="2800"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795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72C6"/>
                </a:solidFill>
                <a:latin typeface="Arial" pitchFamily="34" charset="0"/>
                <a:cs typeface="Arial" pitchFamily="34" charset="0"/>
              </a:rPr>
              <a:t>Our local NHS</a:t>
            </a:r>
          </a:p>
        </p:txBody>
      </p:sp>
      <p:sp>
        <p:nvSpPr>
          <p:cNvPr id="3" name="Content Placeholder 2"/>
          <p:cNvSpPr>
            <a:spLocks noGrp="1"/>
          </p:cNvSpPr>
          <p:nvPr>
            <p:ph idx="1"/>
          </p:nvPr>
        </p:nvSpPr>
        <p:spPr>
          <a:xfrm>
            <a:off x="838200" y="1452314"/>
            <a:ext cx="10515600" cy="4346320"/>
          </a:xfrm>
        </p:spPr>
        <p:txBody>
          <a:bodyPr>
            <a:noAutofit/>
          </a:bodyPr>
          <a:lstStyle/>
          <a:p>
            <a:pPr marL="0" indent="0">
              <a:buNone/>
            </a:pPr>
            <a:r>
              <a:rPr lang="en-GB" sz="2000" b="1" dirty="0">
                <a:solidFill>
                  <a:schemeClr val="accent1"/>
                </a:solidFill>
                <a:latin typeface="Arial" pitchFamily="34" charset="0"/>
                <a:cs typeface="Arial" pitchFamily="34" charset="0"/>
              </a:rPr>
              <a:t>NHS Derby and Derbyshire Integrated Care Board</a:t>
            </a:r>
          </a:p>
          <a:p>
            <a:pPr lvl="1"/>
            <a:r>
              <a:rPr lang="en-GB" sz="1800" dirty="0">
                <a:latin typeface="Arial" pitchFamily="34" charset="0"/>
                <a:cs typeface="Arial" pitchFamily="34" charset="0"/>
              </a:rPr>
              <a:t>Planning to meet local health needs</a:t>
            </a:r>
          </a:p>
          <a:p>
            <a:pPr lvl="1"/>
            <a:r>
              <a:rPr lang="en-GB" sz="1800" dirty="0">
                <a:latin typeface="Arial" pitchFamily="34" charset="0"/>
                <a:cs typeface="Arial" pitchFamily="34" charset="0"/>
              </a:rPr>
              <a:t>Managing the NHS budget and allocating resources</a:t>
            </a:r>
          </a:p>
          <a:p>
            <a:pPr lvl="1"/>
            <a:r>
              <a:rPr lang="en-GB" sz="1800" dirty="0">
                <a:latin typeface="Arial" pitchFamily="34" charset="0"/>
                <a:cs typeface="Arial" pitchFamily="34" charset="0"/>
              </a:rPr>
              <a:t>Ensuring services are in place to deliver against ambitions</a:t>
            </a:r>
          </a:p>
          <a:p>
            <a:pPr lvl="1"/>
            <a:r>
              <a:rPr lang="en-GB" sz="1800" dirty="0">
                <a:latin typeface="Arial" pitchFamily="34" charset="0"/>
                <a:cs typeface="Arial" pitchFamily="34" charset="0"/>
              </a:rPr>
              <a:t>Overseeing delivery of improved outcomes for their population</a:t>
            </a:r>
          </a:p>
          <a:p>
            <a:pPr lvl="1"/>
            <a:r>
              <a:rPr lang="en-GB" sz="1800" dirty="0">
                <a:latin typeface="Arial" pitchFamily="34" charset="0"/>
                <a:cs typeface="Arial" pitchFamily="34" charset="0"/>
              </a:rPr>
              <a:t>Working as an anchor institution </a:t>
            </a:r>
            <a:r>
              <a:rPr lang="en-GB" sz="1800" b="0" i="0" dirty="0">
                <a:effectLst/>
                <a:latin typeface="Arial" panose="020B0604020202020204" pitchFamily="34" charset="0"/>
                <a:cs typeface="Arial" panose="020B0604020202020204" pitchFamily="34" charset="0"/>
              </a:rPr>
              <a:t>to help the NHS support broader social and economic development. </a:t>
            </a:r>
            <a:endParaRPr lang="en-GB" sz="1800" i="0" dirty="0">
              <a:effectLst/>
              <a:latin typeface="Arial" panose="020B0604020202020204" pitchFamily="34" charset="0"/>
              <a:cs typeface="Arial" panose="020B0604020202020204" pitchFamily="34" charset="0"/>
            </a:endParaRPr>
          </a:p>
          <a:p>
            <a:pPr marL="0" indent="0">
              <a:buNone/>
            </a:pPr>
            <a:r>
              <a:rPr lang="en-GB" sz="2000" b="1" dirty="0">
                <a:solidFill>
                  <a:schemeClr val="accent1"/>
                </a:solidFill>
                <a:latin typeface="Arial" pitchFamily="34" charset="0"/>
                <a:cs typeface="Arial" pitchFamily="34" charset="0"/>
              </a:rPr>
              <a:t>Three areas of work</a:t>
            </a:r>
          </a:p>
          <a:p>
            <a:pPr lvl="1"/>
            <a:r>
              <a:rPr lang="en-GB" sz="1800" dirty="0">
                <a:latin typeface="Arial" pitchFamily="34" charset="0"/>
                <a:cs typeface="Arial" pitchFamily="34" charset="0"/>
              </a:rPr>
              <a:t>Strategic commissioning (understanding need, putting in place services to meet that need, managing contracts for delivery of those services)</a:t>
            </a:r>
          </a:p>
          <a:p>
            <a:pPr lvl="1"/>
            <a:r>
              <a:rPr lang="en-GB" sz="1800" dirty="0">
                <a:latin typeface="Arial" pitchFamily="34" charset="0"/>
                <a:cs typeface="Arial" pitchFamily="34" charset="0"/>
              </a:rPr>
              <a:t>Integrated care (convenor of the NHS family and wider system, joining services up at system and local level)</a:t>
            </a:r>
          </a:p>
          <a:p>
            <a:pPr lvl="1"/>
            <a:r>
              <a:rPr lang="en-GB" sz="1800" dirty="0">
                <a:latin typeface="Arial" pitchFamily="34" charset="0"/>
                <a:cs typeface="Arial" pitchFamily="34" charset="0"/>
              </a:rPr>
              <a:t>Assurance (managing performance, quality and outcomes at a strategic, system, level)</a:t>
            </a:r>
            <a:endParaRPr lang="en-GB" sz="2000"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423473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7" name="Content Placeholder 6">
            <a:extLst>
              <a:ext uri="{FF2B5EF4-FFF2-40B4-BE49-F238E27FC236}">
                <a16:creationId xmlns:a16="http://schemas.microsoft.com/office/drawing/2014/main" id="{0D8666B8-2458-75DA-8ECB-5445F021096D}"/>
              </a:ext>
            </a:extLst>
          </p:cNvPr>
          <p:cNvSpPr>
            <a:spLocks noGrp="1"/>
          </p:cNvSpPr>
          <p:nvPr>
            <p:ph idx="1"/>
          </p:nvPr>
        </p:nvSpPr>
        <p:spPr>
          <a:xfrm>
            <a:off x="914400" y="1253330"/>
            <a:ext cx="10515600" cy="5012715"/>
          </a:xfrm>
        </p:spPr>
        <p:txBody>
          <a:bodyPr>
            <a:normAutofit/>
          </a:bodyPr>
          <a:lstStyle/>
          <a:p>
            <a:r>
              <a:rPr lang="en-GB" sz="2400" dirty="0">
                <a:latin typeface="Arial" panose="020B0604020202020204" pitchFamily="34" charset="0"/>
                <a:cs typeface="Arial" panose="020B0604020202020204" pitchFamily="34" charset="0"/>
              </a:rPr>
              <a:t>Our integrated care system</a:t>
            </a:r>
          </a:p>
          <a:p>
            <a:r>
              <a:rPr lang="en-GB" sz="2400" dirty="0">
                <a:latin typeface="Arial" panose="020B0604020202020204" pitchFamily="34" charset="0"/>
                <a:cs typeface="Arial" panose="020B0604020202020204" pitchFamily="34" charset="0"/>
              </a:rPr>
              <a:t>Role of the Integrated Care Board</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2" name="Content Placeholder 3">
            <a:extLst>
              <a:ext uri="{FF2B5EF4-FFF2-40B4-BE49-F238E27FC236}">
                <a16:creationId xmlns:a16="http://schemas.microsoft.com/office/drawing/2014/main" id="{EB460E2A-F76C-546D-12E0-DE76697CE9B3}"/>
              </a:ext>
            </a:extLst>
          </p:cNvPr>
          <p:cNvPicPr>
            <a:picLocks noChangeAspect="1"/>
          </p:cNvPicPr>
          <p:nvPr/>
        </p:nvPicPr>
        <p:blipFill>
          <a:blip r:embed="rId3"/>
          <a:stretch>
            <a:fillRect/>
          </a:stretch>
        </p:blipFill>
        <p:spPr>
          <a:xfrm>
            <a:off x="663797" y="591955"/>
            <a:ext cx="10269550" cy="5622578"/>
          </a:xfrm>
          <a:prstGeom prst="rect">
            <a:avLst/>
          </a:prstGeom>
        </p:spPr>
      </p:pic>
    </p:spTree>
    <p:extLst>
      <p:ext uri="{BB962C8B-B14F-4D97-AF65-F5344CB8AC3E}">
        <p14:creationId xmlns:p14="http://schemas.microsoft.com/office/powerpoint/2010/main" val="132718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72C6"/>
                </a:solidFill>
                <a:latin typeface="Arial" pitchFamily="34" charset="0"/>
                <a:cs typeface="Arial" pitchFamily="34" charset="0"/>
              </a:rPr>
              <a:t>Our Integrated Care Strategy</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A diagram of various health issues&#10;&#10;Description automatically generated">
            <a:extLst>
              <a:ext uri="{FF2B5EF4-FFF2-40B4-BE49-F238E27FC236}">
                <a16:creationId xmlns:a16="http://schemas.microsoft.com/office/drawing/2014/main" id="{6D891F84-323C-00CA-454F-BC99DC8C5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941" y="1427727"/>
            <a:ext cx="6705693" cy="4884029"/>
          </a:xfrm>
          <a:prstGeom prst="rect">
            <a:avLst/>
          </a:prstGeom>
        </p:spPr>
      </p:pic>
    </p:spTree>
    <p:extLst>
      <p:ext uri="{BB962C8B-B14F-4D97-AF65-F5344CB8AC3E}">
        <p14:creationId xmlns:p14="http://schemas.microsoft.com/office/powerpoint/2010/main" val="307753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4192</TotalTime>
  <Words>2689</Words>
  <Application>Microsoft Office PowerPoint</Application>
  <PresentationFormat>Widescreen</PresentationFormat>
  <Paragraphs>305</Paragraphs>
  <Slides>41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The Integrated Care System</vt:lpstr>
      <vt:lpstr>Our local NHS</vt:lpstr>
      <vt:lpstr>PowerPoint Presentation</vt:lpstr>
      <vt:lpstr>Our Integrated Care Strategy</vt:lpstr>
      <vt:lpstr>Our 5 Year NHS Plan:  5 Guiding Policies</vt:lpstr>
      <vt:lpstr>PowerPoint Presentation</vt:lpstr>
      <vt:lpstr>PowerPoint Presentation</vt:lpstr>
      <vt:lpstr>High Priority Clinical Areas- Local</vt:lpstr>
      <vt:lpstr>Local Actions</vt:lpstr>
      <vt:lpstr>Smoking- A Cross Cutting Theme </vt:lpstr>
      <vt:lpstr>Heart Disease: Hypertension</vt:lpstr>
      <vt:lpstr>Prescribing Growth in Key Therapeutic Areas</vt:lpstr>
      <vt:lpstr>High Priority Prescribing Clinical Areas</vt:lpstr>
      <vt:lpstr>PowerPoint Presentation</vt:lpstr>
      <vt:lpstr>Successes in 2023/24</vt:lpstr>
      <vt:lpstr>Successes in 2023/24</vt:lpstr>
      <vt:lpstr>Successes in 2023/24</vt:lpstr>
      <vt:lpstr>Challenges</vt:lpstr>
      <vt:lpstr>Challenges</vt:lpstr>
      <vt:lpstr>PowerPoint Presentation</vt:lpstr>
      <vt:lpstr>Annual Accounts – Process</vt:lpstr>
      <vt:lpstr>Annual Accounts – The Audit</vt:lpstr>
      <vt:lpstr>2023/24 Financial Overview - ICB</vt:lpstr>
      <vt:lpstr>Spend for Derbyshire Patients</vt:lpstr>
      <vt:lpstr>2023/24 Financial Overview - Derbyshire</vt:lpstr>
      <vt:lpstr>2023/24 Financial Achievements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Christina (NHS DERBY AND DERBYSHIRE ICB - 15M)</dc:creator>
  <cp:lastModifiedBy>PICKERING, Suzanne (NHS DERBY AND DERBYSHIRE ICB - 15M)</cp:lastModifiedBy>
  <cp:revision>37</cp:revision>
  <dcterms:created xsi:type="dcterms:W3CDTF">2024-07-04T15:21:46Z</dcterms:created>
  <dcterms:modified xsi:type="dcterms:W3CDTF">2024-09-18T13:47:32Z</dcterms:modified>
</cp:coreProperties>
</file>