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6" r:id="rId4"/>
    <p:sldId id="259" r:id="rId5"/>
    <p:sldId id="260" r:id="rId6"/>
    <p:sldId id="261" r:id="rId7"/>
    <p:sldId id="267" r:id="rId8"/>
    <p:sldId id="1942" r:id="rId9"/>
    <p:sldId id="268" r:id="rId10"/>
    <p:sldId id="269" r:id="rId11"/>
    <p:sldId id="270" r:id="rId12"/>
    <p:sldId id="263"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AD2CC-5A8C-344C-84DC-2996D20FAFE5}" type="doc">
      <dgm:prSet loTypeId="urn:microsoft.com/office/officeart/2008/layout/VerticalCurvedList" loCatId="" qsTypeId="urn:microsoft.com/office/officeart/2005/8/quickstyle/simple1" qsCatId="simple" csTypeId="urn:microsoft.com/office/officeart/2005/8/colors/accent5_2" csCatId="accent5" phldr="1"/>
      <dgm:spPr/>
      <dgm:t>
        <a:bodyPr/>
        <a:lstStyle/>
        <a:p>
          <a:endParaRPr lang="en-GB"/>
        </a:p>
      </dgm:t>
    </dgm:pt>
    <dgm:pt modelId="{68DF1583-494F-3442-9E37-786A2F94FF5C}">
      <dgm:prSet phldrT="[Text]" custT="1"/>
      <dgm:spPr/>
      <dgm:t>
        <a:bodyPr/>
        <a:lstStyle/>
        <a:p>
          <a:r>
            <a:rPr lang="en-GB" sz="2400" dirty="0">
              <a:latin typeface="Arial" panose="020B0604020202020204" pitchFamily="34" charset="0"/>
              <a:cs typeface="Arial" panose="020B0604020202020204" pitchFamily="34" charset="0"/>
            </a:rPr>
            <a:t>Pharmacy Contraception Service</a:t>
          </a:r>
        </a:p>
      </dgm:t>
    </dgm:pt>
    <dgm:pt modelId="{163FEC3C-0107-9346-8A1A-F9252ED7BF97}" type="parTrans" cxnId="{96814E8D-36E6-4547-B835-B6BFEBA6E17C}">
      <dgm:prSet/>
      <dgm:spPr/>
      <dgm:t>
        <a:bodyPr/>
        <a:lstStyle/>
        <a:p>
          <a:endParaRPr lang="en-GB"/>
        </a:p>
      </dgm:t>
    </dgm:pt>
    <dgm:pt modelId="{4BB09F1B-AE06-6B44-A98B-59B240D4F34B}" type="sibTrans" cxnId="{96814E8D-36E6-4547-B835-B6BFEBA6E17C}">
      <dgm:prSet/>
      <dgm:spPr/>
      <dgm:t>
        <a:bodyPr/>
        <a:lstStyle/>
        <a:p>
          <a:endParaRPr lang="en-GB"/>
        </a:p>
      </dgm:t>
    </dgm:pt>
    <dgm:pt modelId="{D64D74E2-CD3E-7841-B7F2-E884DE4FD4DD}">
      <dgm:prSet phldrT="[Text]" custT="1"/>
      <dgm:spPr/>
      <dgm:t>
        <a:bodyPr/>
        <a:lstStyle/>
        <a:p>
          <a:r>
            <a:rPr lang="en-GB" sz="2400" dirty="0">
              <a:latin typeface="Arial" panose="020B0604020202020204" pitchFamily="34" charset="0"/>
              <a:cs typeface="Arial" panose="020B0604020202020204" pitchFamily="34" charset="0"/>
            </a:rPr>
            <a:t>Community Pharmacy Blood Pressure Check Service</a:t>
          </a:r>
        </a:p>
      </dgm:t>
    </dgm:pt>
    <dgm:pt modelId="{2027959D-4E9A-5441-98F7-3BEB3839CD0A}" type="parTrans" cxnId="{08C731C5-A7ED-9C41-B08B-09703C47C524}">
      <dgm:prSet/>
      <dgm:spPr/>
      <dgm:t>
        <a:bodyPr/>
        <a:lstStyle/>
        <a:p>
          <a:endParaRPr lang="en-GB"/>
        </a:p>
      </dgm:t>
    </dgm:pt>
    <dgm:pt modelId="{DC4598B7-289B-A949-9CB9-F46994B1F191}" type="sibTrans" cxnId="{08C731C5-A7ED-9C41-B08B-09703C47C524}">
      <dgm:prSet/>
      <dgm:spPr/>
      <dgm:t>
        <a:bodyPr/>
        <a:lstStyle/>
        <a:p>
          <a:endParaRPr lang="en-GB"/>
        </a:p>
      </dgm:t>
    </dgm:pt>
    <dgm:pt modelId="{0A8C4837-0DF8-D04C-95D7-617CE789CE3A}">
      <dgm:prSet custT="1"/>
      <dgm:spPr/>
      <dgm:t>
        <a:bodyPr/>
        <a:lstStyle/>
        <a:p>
          <a:r>
            <a:rPr lang="en-GB" sz="2400" dirty="0">
              <a:latin typeface="Arial" panose="020B0604020202020204" pitchFamily="34" charset="0"/>
              <a:cs typeface="Arial" panose="020B0604020202020204" pitchFamily="34" charset="0"/>
            </a:rPr>
            <a:t>Pharmacy First</a:t>
          </a:r>
        </a:p>
      </dgm:t>
    </dgm:pt>
    <dgm:pt modelId="{0214F6AA-CAC5-824B-BF26-83CA5401590F}" type="parTrans" cxnId="{C0F024BD-3D9F-C04E-B870-2CF2CA82C570}">
      <dgm:prSet/>
      <dgm:spPr/>
      <dgm:t>
        <a:bodyPr/>
        <a:lstStyle/>
        <a:p>
          <a:endParaRPr lang="en-GB"/>
        </a:p>
      </dgm:t>
    </dgm:pt>
    <dgm:pt modelId="{D2CDC299-03D5-3240-9621-0D9555210361}" type="sibTrans" cxnId="{C0F024BD-3D9F-C04E-B870-2CF2CA82C570}">
      <dgm:prSet/>
      <dgm:spPr/>
      <dgm:t>
        <a:bodyPr/>
        <a:lstStyle/>
        <a:p>
          <a:endParaRPr lang="en-GB"/>
        </a:p>
      </dgm:t>
    </dgm:pt>
    <dgm:pt modelId="{8B88C6D2-3E8C-2B4E-8BEE-0908ADB9A42B}" type="pres">
      <dgm:prSet presAssocID="{01EAD2CC-5A8C-344C-84DC-2996D20FAFE5}" presName="Name0" presStyleCnt="0">
        <dgm:presLayoutVars>
          <dgm:chMax val="7"/>
          <dgm:chPref val="7"/>
          <dgm:dir/>
        </dgm:presLayoutVars>
      </dgm:prSet>
      <dgm:spPr/>
    </dgm:pt>
    <dgm:pt modelId="{CD244CA5-7CE5-A14D-A730-162F414F8133}" type="pres">
      <dgm:prSet presAssocID="{01EAD2CC-5A8C-344C-84DC-2996D20FAFE5}" presName="Name1" presStyleCnt="0"/>
      <dgm:spPr/>
    </dgm:pt>
    <dgm:pt modelId="{DFFCC37B-8285-3A4D-BCEE-465800730912}" type="pres">
      <dgm:prSet presAssocID="{01EAD2CC-5A8C-344C-84DC-2996D20FAFE5}" presName="cycle" presStyleCnt="0"/>
      <dgm:spPr/>
    </dgm:pt>
    <dgm:pt modelId="{9FB9E4AD-D1AB-1F42-A97E-13674DA03168}" type="pres">
      <dgm:prSet presAssocID="{01EAD2CC-5A8C-344C-84DC-2996D20FAFE5}" presName="srcNode" presStyleLbl="node1" presStyleIdx="0" presStyleCnt="3"/>
      <dgm:spPr/>
    </dgm:pt>
    <dgm:pt modelId="{8AE0FD02-E500-6B42-8E1C-BE8EFE0F5FF5}" type="pres">
      <dgm:prSet presAssocID="{01EAD2CC-5A8C-344C-84DC-2996D20FAFE5}" presName="conn" presStyleLbl="parChTrans1D2" presStyleIdx="0" presStyleCnt="1"/>
      <dgm:spPr/>
    </dgm:pt>
    <dgm:pt modelId="{6836F831-1BCE-5046-885E-28D54F0CD987}" type="pres">
      <dgm:prSet presAssocID="{01EAD2CC-5A8C-344C-84DC-2996D20FAFE5}" presName="extraNode" presStyleLbl="node1" presStyleIdx="0" presStyleCnt="3"/>
      <dgm:spPr/>
    </dgm:pt>
    <dgm:pt modelId="{B500B961-5232-3740-81BD-30690FC4E9BA}" type="pres">
      <dgm:prSet presAssocID="{01EAD2CC-5A8C-344C-84DC-2996D20FAFE5}" presName="dstNode" presStyleLbl="node1" presStyleIdx="0" presStyleCnt="3"/>
      <dgm:spPr/>
    </dgm:pt>
    <dgm:pt modelId="{28CB021D-C73E-6246-B9FE-042483B5BF07}" type="pres">
      <dgm:prSet presAssocID="{68DF1583-494F-3442-9E37-786A2F94FF5C}" presName="text_1" presStyleLbl="node1" presStyleIdx="0" presStyleCnt="3">
        <dgm:presLayoutVars>
          <dgm:bulletEnabled val="1"/>
        </dgm:presLayoutVars>
      </dgm:prSet>
      <dgm:spPr/>
    </dgm:pt>
    <dgm:pt modelId="{45E98838-D073-6A4E-8A68-CBB58BAC3178}" type="pres">
      <dgm:prSet presAssocID="{68DF1583-494F-3442-9E37-786A2F94FF5C}" presName="accent_1" presStyleCnt="0"/>
      <dgm:spPr/>
    </dgm:pt>
    <dgm:pt modelId="{35414C09-8EF5-C540-9F15-74C7EF5B0A1D}" type="pres">
      <dgm:prSet presAssocID="{68DF1583-494F-3442-9E37-786A2F94FF5C}" presName="accentRepeatNode" presStyleLbl="solidFgAcc1" presStyleIdx="0" presStyleCnt="3" custLinFactNeighborX="8040"/>
      <dgm:spPr/>
    </dgm:pt>
    <dgm:pt modelId="{3F7D5E97-7FA5-DF4E-9342-3B85EAA1B84B}" type="pres">
      <dgm:prSet presAssocID="{D64D74E2-CD3E-7841-B7F2-E884DE4FD4DD}" presName="text_2" presStyleLbl="node1" presStyleIdx="1" presStyleCnt="3">
        <dgm:presLayoutVars>
          <dgm:bulletEnabled val="1"/>
        </dgm:presLayoutVars>
      </dgm:prSet>
      <dgm:spPr/>
    </dgm:pt>
    <dgm:pt modelId="{23066699-6FD9-0845-8CD2-2776D5E17B9F}" type="pres">
      <dgm:prSet presAssocID="{D64D74E2-CD3E-7841-B7F2-E884DE4FD4DD}" presName="accent_2" presStyleCnt="0"/>
      <dgm:spPr/>
    </dgm:pt>
    <dgm:pt modelId="{B8AB538C-7173-B248-9D37-04BDABAF51B9}" type="pres">
      <dgm:prSet presAssocID="{D64D74E2-CD3E-7841-B7F2-E884DE4FD4DD}" presName="accentRepeatNode" presStyleLbl="solidFgAcc1" presStyleIdx="1" presStyleCnt="3"/>
      <dgm:spPr/>
    </dgm:pt>
    <dgm:pt modelId="{29E77B35-026A-7E43-A9FD-E83DFDAF2C73}" type="pres">
      <dgm:prSet presAssocID="{0A8C4837-0DF8-D04C-95D7-617CE789CE3A}" presName="text_3" presStyleLbl="node1" presStyleIdx="2" presStyleCnt="3">
        <dgm:presLayoutVars>
          <dgm:bulletEnabled val="1"/>
        </dgm:presLayoutVars>
      </dgm:prSet>
      <dgm:spPr/>
    </dgm:pt>
    <dgm:pt modelId="{E7911907-8C56-CE44-9E81-D9EBD7EE3947}" type="pres">
      <dgm:prSet presAssocID="{0A8C4837-0DF8-D04C-95D7-617CE789CE3A}" presName="accent_3" presStyleCnt="0"/>
      <dgm:spPr/>
    </dgm:pt>
    <dgm:pt modelId="{CF21F129-6779-5A4B-A083-A790390846CD}" type="pres">
      <dgm:prSet presAssocID="{0A8C4837-0DF8-D04C-95D7-617CE789CE3A}" presName="accentRepeatNode" presStyleLbl="solidFgAcc1" presStyleIdx="2" presStyleCnt="3"/>
      <dgm:spPr/>
    </dgm:pt>
  </dgm:ptLst>
  <dgm:cxnLst>
    <dgm:cxn modelId="{E50B236F-455B-B44D-92F0-CBABF3016A07}" type="presOf" srcId="{0A8C4837-0DF8-D04C-95D7-617CE789CE3A}" destId="{29E77B35-026A-7E43-A9FD-E83DFDAF2C73}" srcOrd="0" destOrd="0" presId="urn:microsoft.com/office/officeart/2008/layout/VerticalCurvedList"/>
    <dgm:cxn modelId="{0DDB1975-F1A8-E543-908B-639F3A982A76}" type="presOf" srcId="{4BB09F1B-AE06-6B44-A98B-59B240D4F34B}" destId="{8AE0FD02-E500-6B42-8E1C-BE8EFE0F5FF5}" srcOrd="0" destOrd="0" presId="urn:microsoft.com/office/officeart/2008/layout/VerticalCurvedList"/>
    <dgm:cxn modelId="{7F8D5E89-5C3B-8B48-BC95-DD74AFC4A075}" type="presOf" srcId="{01EAD2CC-5A8C-344C-84DC-2996D20FAFE5}" destId="{8B88C6D2-3E8C-2B4E-8BEE-0908ADB9A42B}" srcOrd="0" destOrd="0" presId="urn:microsoft.com/office/officeart/2008/layout/VerticalCurvedList"/>
    <dgm:cxn modelId="{96814E8D-36E6-4547-B835-B6BFEBA6E17C}" srcId="{01EAD2CC-5A8C-344C-84DC-2996D20FAFE5}" destId="{68DF1583-494F-3442-9E37-786A2F94FF5C}" srcOrd="0" destOrd="0" parTransId="{163FEC3C-0107-9346-8A1A-F9252ED7BF97}" sibTransId="{4BB09F1B-AE06-6B44-A98B-59B240D4F34B}"/>
    <dgm:cxn modelId="{9BFD6797-4EFE-3B41-A6EF-1EF90DFF698C}" type="presOf" srcId="{68DF1583-494F-3442-9E37-786A2F94FF5C}" destId="{28CB021D-C73E-6246-B9FE-042483B5BF07}" srcOrd="0" destOrd="0" presId="urn:microsoft.com/office/officeart/2008/layout/VerticalCurvedList"/>
    <dgm:cxn modelId="{C0F024BD-3D9F-C04E-B870-2CF2CA82C570}" srcId="{01EAD2CC-5A8C-344C-84DC-2996D20FAFE5}" destId="{0A8C4837-0DF8-D04C-95D7-617CE789CE3A}" srcOrd="2" destOrd="0" parTransId="{0214F6AA-CAC5-824B-BF26-83CA5401590F}" sibTransId="{D2CDC299-03D5-3240-9621-0D9555210361}"/>
    <dgm:cxn modelId="{08C731C5-A7ED-9C41-B08B-09703C47C524}" srcId="{01EAD2CC-5A8C-344C-84DC-2996D20FAFE5}" destId="{D64D74E2-CD3E-7841-B7F2-E884DE4FD4DD}" srcOrd="1" destOrd="0" parTransId="{2027959D-4E9A-5441-98F7-3BEB3839CD0A}" sibTransId="{DC4598B7-289B-A949-9CB9-F46994B1F191}"/>
    <dgm:cxn modelId="{C20AD7EA-DEAA-694E-A384-75F71E65C7DB}" type="presOf" srcId="{D64D74E2-CD3E-7841-B7F2-E884DE4FD4DD}" destId="{3F7D5E97-7FA5-DF4E-9342-3B85EAA1B84B}" srcOrd="0" destOrd="0" presId="urn:microsoft.com/office/officeart/2008/layout/VerticalCurvedList"/>
    <dgm:cxn modelId="{A3115132-7654-7C41-B59D-71C7CB4A20B2}" type="presParOf" srcId="{8B88C6D2-3E8C-2B4E-8BEE-0908ADB9A42B}" destId="{CD244CA5-7CE5-A14D-A730-162F414F8133}" srcOrd="0" destOrd="0" presId="urn:microsoft.com/office/officeart/2008/layout/VerticalCurvedList"/>
    <dgm:cxn modelId="{609A3BA4-FC7D-554E-8F81-8F72D12B4621}" type="presParOf" srcId="{CD244CA5-7CE5-A14D-A730-162F414F8133}" destId="{DFFCC37B-8285-3A4D-BCEE-465800730912}" srcOrd="0" destOrd="0" presId="urn:microsoft.com/office/officeart/2008/layout/VerticalCurvedList"/>
    <dgm:cxn modelId="{3B7584D2-2439-8647-9388-88A29BF60E0C}" type="presParOf" srcId="{DFFCC37B-8285-3A4D-BCEE-465800730912}" destId="{9FB9E4AD-D1AB-1F42-A97E-13674DA03168}" srcOrd="0" destOrd="0" presId="urn:microsoft.com/office/officeart/2008/layout/VerticalCurvedList"/>
    <dgm:cxn modelId="{59EE3888-7177-9C46-8C7B-6BF857A3E229}" type="presParOf" srcId="{DFFCC37B-8285-3A4D-BCEE-465800730912}" destId="{8AE0FD02-E500-6B42-8E1C-BE8EFE0F5FF5}" srcOrd="1" destOrd="0" presId="urn:microsoft.com/office/officeart/2008/layout/VerticalCurvedList"/>
    <dgm:cxn modelId="{AF2FF7B8-122E-4341-823A-96399677A2BE}" type="presParOf" srcId="{DFFCC37B-8285-3A4D-BCEE-465800730912}" destId="{6836F831-1BCE-5046-885E-28D54F0CD987}" srcOrd="2" destOrd="0" presId="urn:microsoft.com/office/officeart/2008/layout/VerticalCurvedList"/>
    <dgm:cxn modelId="{B4C9B0A8-89F6-F949-B0C1-F2307AD8A864}" type="presParOf" srcId="{DFFCC37B-8285-3A4D-BCEE-465800730912}" destId="{B500B961-5232-3740-81BD-30690FC4E9BA}" srcOrd="3" destOrd="0" presId="urn:microsoft.com/office/officeart/2008/layout/VerticalCurvedList"/>
    <dgm:cxn modelId="{1D7C5193-F495-B64E-BA15-CDDCCAA396F8}" type="presParOf" srcId="{CD244CA5-7CE5-A14D-A730-162F414F8133}" destId="{28CB021D-C73E-6246-B9FE-042483B5BF07}" srcOrd="1" destOrd="0" presId="urn:microsoft.com/office/officeart/2008/layout/VerticalCurvedList"/>
    <dgm:cxn modelId="{FBBC70B4-2D71-2D4C-8D49-A66F389AF3EF}" type="presParOf" srcId="{CD244CA5-7CE5-A14D-A730-162F414F8133}" destId="{45E98838-D073-6A4E-8A68-CBB58BAC3178}" srcOrd="2" destOrd="0" presId="urn:microsoft.com/office/officeart/2008/layout/VerticalCurvedList"/>
    <dgm:cxn modelId="{5AC41AA9-D5FB-7849-BC9E-71C12C59A8C7}" type="presParOf" srcId="{45E98838-D073-6A4E-8A68-CBB58BAC3178}" destId="{35414C09-8EF5-C540-9F15-74C7EF5B0A1D}" srcOrd="0" destOrd="0" presId="urn:microsoft.com/office/officeart/2008/layout/VerticalCurvedList"/>
    <dgm:cxn modelId="{F97C6BD5-3FD2-3747-8A39-6793B7D4E7D1}" type="presParOf" srcId="{CD244CA5-7CE5-A14D-A730-162F414F8133}" destId="{3F7D5E97-7FA5-DF4E-9342-3B85EAA1B84B}" srcOrd="3" destOrd="0" presId="urn:microsoft.com/office/officeart/2008/layout/VerticalCurvedList"/>
    <dgm:cxn modelId="{1787F2EB-A169-E849-B894-1068F019E574}" type="presParOf" srcId="{CD244CA5-7CE5-A14D-A730-162F414F8133}" destId="{23066699-6FD9-0845-8CD2-2776D5E17B9F}" srcOrd="4" destOrd="0" presId="urn:microsoft.com/office/officeart/2008/layout/VerticalCurvedList"/>
    <dgm:cxn modelId="{B9CB171E-868C-5D42-AC5A-6CBDC8089FAE}" type="presParOf" srcId="{23066699-6FD9-0845-8CD2-2776D5E17B9F}" destId="{B8AB538C-7173-B248-9D37-04BDABAF51B9}" srcOrd="0" destOrd="0" presId="urn:microsoft.com/office/officeart/2008/layout/VerticalCurvedList"/>
    <dgm:cxn modelId="{56364FA3-6FA2-E744-89FA-DCABAE90363D}" type="presParOf" srcId="{CD244CA5-7CE5-A14D-A730-162F414F8133}" destId="{29E77B35-026A-7E43-A9FD-E83DFDAF2C73}" srcOrd="5" destOrd="0" presId="urn:microsoft.com/office/officeart/2008/layout/VerticalCurvedList"/>
    <dgm:cxn modelId="{348F0E6C-2F47-D24B-8B33-3EC66FE35485}" type="presParOf" srcId="{CD244CA5-7CE5-A14D-A730-162F414F8133}" destId="{E7911907-8C56-CE44-9E81-D9EBD7EE3947}" srcOrd="6" destOrd="0" presId="urn:microsoft.com/office/officeart/2008/layout/VerticalCurvedList"/>
    <dgm:cxn modelId="{E64DCF19-788D-3648-90C4-AED067FC7795}" type="presParOf" srcId="{E7911907-8C56-CE44-9E81-D9EBD7EE3947}" destId="{CF21F129-6779-5A4B-A083-A790390846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0FD02-E500-6B42-8E1C-BE8EFE0F5FF5}">
      <dsp:nvSpPr>
        <dsp:cNvPr id="0" name=""/>
        <dsp:cNvSpPr/>
      </dsp:nvSpPr>
      <dsp:spPr>
        <a:xfrm>
          <a:off x="-4978804" y="-762857"/>
          <a:ext cx="5929536" cy="5929536"/>
        </a:xfrm>
        <a:prstGeom prst="blockArc">
          <a:avLst>
            <a:gd name="adj1" fmla="val 18900000"/>
            <a:gd name="adj2" fmla="val 2700000"/>
            <a:gd name="adj3" fmla="val 364"/>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CB021D-C73E-6246-B9FE-042483B5BF07}">
      <dsp:nvSpPr>
        <dsp:cNvPr id="0" name=""/>
        <dsp:cNvSpPr/>
      </dsp:nvSpPr>
      <dsp:spPr>
        <a:xfrm>
          <a:off x="611469" y="440382"/>
          <a:ext cx="8558498" cy="8807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91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Pharmacy Contraception Service</a:t>
          </a:r>
        </a:p>
      </dsp:txBody>
      <dsp:txXfrm>
        <a:off x="611469" y="440382"/>
        <a:ext cx="8558498" cy="880764"/>
      </dsp:txXfrm>
    </dsp:sp>
    <dsp:sp modelId="{35414C09-8EF5-C540-9F15-74C7EF5B0A1D}">
      <dsp:nvSpPr>
        <dsp:cNvPr id="0" name=""/>
        <dsp:cNvSpPr/>
      </dsp:nvSpPr>
      <dsp:spPr>
        <a:xfrm>
          <a:off x="149508" y="330286"/>
          <a:ext cx="1100955" cy="110095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D5E97-7FA5-DF4E-9342-3B85EAA1B84B}">
      <dsp:nvSpPr>
        <dsp:cNvPr id="0" name=""/>
        <dsp:cNvSpPr/>
      </dsp:nvSpPr>
      <dsp:spPr>
        <a:xfrm>
          <a:off x="931627" y="1761528"/>
          <a:ext cx="8238340" cy="8807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91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Community Pharmacy Blood Pressure Check Service</a:t>
          </a:r>
        </a:p>
      </dsp:txBody>
      <dsp:txXfrm>
        <a:off x="931627" y="1761528"/>
        <a:ext cx="8238340" cy="880764"/>
      </dsp:txXfrm>
    </dsp:sp>
    <dsp:sp modelId="{B8AB538C-7173-B248-9D37-04BDABAF51B9}">
      <dsp:nvSpPr>
        <dsp:cNvPr id="0" name=""/>
        <dsp:cNvSpPr/>
      </dsp:nvSpPr>
      <dsp:spPr>
        <a:xfrm>
          <a:off x="381149" y="1651433"/>
          <a:ext cx="1100955" cy="110095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77B35-026A-7E43-A9FD-E83DFDAF2C73}">
      <dsp:nvSpPr>
        <dsp:cNvPr id="0" name=""/>
        <dsp:cNvSpPr/>
      </dsp:nvSpPr>
      <dsp:spPr>
        <a:xfrm>
          <a:off x="611469" y="3082675"/>
          <a:ext cx="8558498" cy="8807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910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Pharmacy First</a:t>
          </a:r>
        </a:p>
      </dsp:txBody>
      <dsp:txXfrm>
        <a:off x="611469" y="3082675"/>
        <a:ext cx="8558498" cy="880764"/>
      </dsp:txXfrm>
    </dsp:sp>
    <dsp:sp modelId="{CF21F129-6779-5A4B-A083-A790390846CD}">
      <dsp:nvSpPr>
        <dsp:cNvPr id="0" name=""/>
        <dsp:cNvSpPr/>
      </dsp:nvSpPr>
      <dsp:spPr>
        <a:xfrm>
          <a:off x="60991" y="2972579"/>
          <a:ext cx="1100955" cy="110095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00A3-F499-4B1F-9341-19D1D28552D2}"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AAE2F-DC3C-48E0-91EE-11040200B7E4}" type="slidenum">
              <a:rPr lang="en-GB" smtClean="0"/>
              <a:t>‹#›</a:t>
            </a:fld>
            <a:endParaRPr lang="en-GB"/>
          </a:p>
        </p:txBody>
      </p:sp>
    </p:spTree>
    <p:extLst>
      <p:ext uri="{BB962C8B-B14F-4D97-AF65-F5344CB8AC3E}">
        <p14:creationId xmlns:p14="http://schemas.microsoft.com/office/powerpoint/2010/main" val="11717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clpartners.com/project/size-of-the-prize-for-preventing-heart-attacks-and-strokes-at-scal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gbr01.safelinks.protection.outlook.com/?url=https%3A%2F%2Fbmjopen.bmj.com%2Fcontent%2Fbmjopen%2F12%2F7%2Fe055551.full.pdf&amp;data=05%7C02%7Celeanor.carnegie%40nhs.net%7C61499ec66abf4183ae3d08dd1b8834e8%7C37c354b285b047f5b22207b48d774ee3%7C0%7C0%7C638696993987004449%7CUnknown%7CTWFpbGZsb3d8eyJFbXB0eU1hcGkiOnRydWUsIlYiOiIwLjAuMDAwMCIsIlAiOiJXaW4zMiIsIkFOIjoiTWFpbCIsIldUIjoyfQ%3D%3D%7C0%7C%7C%7C&amp;sdata=Qu4SN%2B09DfNtACDWa%2FbgECq8m2OAVkJ9mO28y2V385w%3D&amp;reserved=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15845-2D31-E9C4-350F-F4122D546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F351C-7D58-5D75-A619-74CC0AEA0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B6A03-39DA-979C-5770-0DA5E282BB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0D8066-58FD-9979-A913-BEDD63D2FCA2}"/>
              </a:ext>
            </a:extLst>
          </p:cNvPr>
          <p:cNvSpPr>
            <a:spLocks noGrp="1"/>
          </p:cNvSpPr>
          <p:nvPr>
            <p:ph type="sldNum" sz="quarter" idx="5"/>
          </p:nvPr>
        </p:nvSpPr>
        <p:spPr/>
        <p:txBody>
          <a:bodyPr/>
          <a:lstStyle/>
          <a:p>
            <a:fld id="{AAFAAE2F-DC3C-48E0-91EE-11040200B7E4}" type="slidenum">
              <a:rPr lang="en-GB" smtClean="0"/>
              <a:t>8</a:t>
            </a:fld>
            <a:endParaRPr lang="en-GB" dirty="0"/>
          </a:p>
        </p:txBody>
      </p:sp>
    </p:spTree>
    <p:extLst>
      <p:ext uri="{BB962C8B-B14F-4D97-AF65-F5344CB8AC3E}">
        <p14:creationId xmlns:p14="http://schemas.microsoft.com/office/powerpoint/2010/main" val="418832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895E-C9AB-BE43-8F52-5F1E57E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943A6-FF2D-7E2F-9F52-BD0640647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13F9C-3AE3-3595-B741-49F87AEA46BF}"/>
              </a:ext>
            </a:extLst>
          </p:cNvPr>
          <p:cNvSpPr>
            <a:spLocks noGrp="1"/>
          </p:cNvSpPr>
          <p:nvPr>
            <p:ph type="body" idx="1"/>
          </p:nvPr>
        </p:nvSpPr>
        <p:spPr/>
        <p:txBody>
          <a:bodyPr/>
          <a:lstStyle/>
          <a:p>
            <a:r>
              <a:rPr lang="en-GB" sz="1200" b="1" u="sng"/>
              <a:t>NHS Community Pharmacy Overview Data</a:t>
            </a:r>
          </a:p>
          <a:p>
            <a:endParaRPr lang="en-GB" sz="1200"/>
          </a:p>
          <a:p>
            <a:r>
              <a:rPr lang="en-GB" sz="1200" b="1"/>
              <a:t>Blood Pressure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Calculations based on data from </a:t>
            </a:r>
            <a:r>
              <a:rPr lang="en-GB" sz="1200" b="0" i="0">
                <a:solidFill>
                  <a:srgbClr val="15375E"/>
                </a:solidFill>
                <a:effectLst/>
                <a:latin typeface="Aleo" panose="00000500000000000000" pitchFamily="2" charset="0"/>
              </a:rPr>
              <a:t>Size of the Prize – Helping the NHS to Prevent Heart Attacks and Strokes at Scale (</a:t>
            </a:r>
            <a:r>
              <a:rPr lang="en-GB" sz="1200">
                <a:hlinkClick r:id="rId3"/>
              </a:rPr>
              <a:t>Size of the Prize for high blood pressure</a:t>
            </a:r>
            <a:r>
              <a:rPr lang="en-GB" sz="1200"/>
              <a:t>)</a:t>
            </a:r>
          </a:p>
          <a:p>
            <a:r>
              <a:rPr lang="en-GB" sz="1200">
                <a:effectLst/>
                <a:latin typeface="Arial" panose="020B0604020202020204" pitchFamily="34" charset="0"/>
                <a:ea typeface="Aptos" panose="020B0004020202020204" pitchFamily="34" charset="0"/>
                <a:cs typeface="Aptos" panose="020B0004020202020204" pitchFamily="34" charset="0"/>
              </a:rPr>
              <a:t>Blood Pressure calculations are based on the following and have the caveat of a patient being compliant with treatment for a period of 5 years.</a:t>
            </a:r>
            <a:endParaRPr lang="en-GB" sz="1200">
              <a:effectLst/>
              <a:latin typeface="Aptos" panose="020B0004020202020204" pitchFamily="34" charset="0"/>
              <a:ea typeface="Aptos" panose="020B0004020202020204" pitchFamily="34" charset="0"/>
              <a:cs typeface="Aptos" panose="020B0004020202020204" pitchFamily="34" charset="0"/>
            </a:endParaRPr>
          </a:p>
          <a:p>
            <a:r>
              <a:rPr lang="en-GB" sz="1200">
                <a:effectLst/>
                <a:latin typeface="Arial" panose="020B0604020202020204" pitchFamily="34" charset="0"/>
                <a:ea typeface="Aptos" panose="020B0004020202020204" pitchFamily="34" charset="0"/>
              </a:rPr>
              <a:t>Numbers needed to treat as follows if BP medication given for 5 years:</a:t>
            </a:r>
            <a:endParaRPr lang="en-GB" sz="120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GB" sz="1200">
                <a:effectLst/>
                <a:latin typeface="Arial" panose="020B0604020202020204" pitchFamily="34" charset="0"/>
                <a:ea typeface="Times New Roman" panose="02020603050405020304" pitchFamily="18" charset="0"/>
              </a:rPr>
              <a:t>1 in 125 to prevent death (i.e. treat 125 to prevent 1 death)</a:t>
            </a:r>
            <a:endParaRPr lang="en-GB" sz="120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GB" sz="1200">
                <a:effectLst/>
                <a:latin typeface="Arial" panose="020B0604020202020204" pitchFamily="34" charset="0"/>
                <a:ea typeface="Times New Roman" panose="02020603050405020304" pitchFamily="18" charset="0"/>
              </a:rPr>
              <a:t>1 in 67 to prevent stroke (i.e. treat 67 to prevent 1 stroke)</a:t>
            </a:r>
            <a:endParaRPr lang="en-GB" sz="1200">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GB" sz="1200">
                <a:effectLst/>
                <a:latin typeface="Arial" panose="020B0604020202020204" pitchFamily="34" charset="0"/>
                <a:ea typeface="Times New Roman" panose="02020603050405020304" pitchFamily="18" charset="0"/>
              </a:rPr>
              <a:t>1 in 100 to prevent MI/rapid cardiac death (i.e. treat 100 to prevent 1 MI/rapid cardiac death)</a:t>
            </a:r>
            <a:endParaRPr lang="en-GB" sz="1200">
              <a:effectLst/>
              <a:latin typeface="Calibri" panose="020F0502020204030204" pitchFamily="34" charset="0"/>
              <a:ea typeface="Aptos" panose="020B0004020202020204" pitchFamily="34" charset="0"/>
            </a:endParaRPr>
          </a:p>
          <a:p>
            <a:r>
              <a:rPr lang="en-GB" sz="1200" b="1"/>
              <a:t>Data Set:  </a:t>
            </a:r>
            <a:r>
              <a:rPr lang="en-US" sz="1200" b="1">
                <a:effectLst/>
                <a:latin typeface="Arial" panose="020B0604020202020204" pitchFamily="34" charset="0"/>
                <a:ea typeface="Times New Roman" panose="02020603050405020304" pitchFamily="18" charset="0"/>
                <a:cs typeface="Aptos" panose="020B0004020202020204" pitchFamily="34" charset="0"/>
              </a:rPr>
              <a:t>NHSE Blood Pressure Check Service Report Aggregated Activity Data</a:t>
            </a:r>
            <a:endParaRPr lang="en-GB" sz="1200" b="1"/>
          </a:p>
          <a:p>
            <a:endParaRPr lang="en-GB" sz="1200"/>
          </a:p>
          <a:p>
            <a:r>
              <a:rPr lang="en-GB" sz="1200" b="1">
                <a:effectLst/>
                <a:latin typeface="Arial" panose="020B0604020202020204" pitchFamily="34" charset="0"/>
                <a:ea typeface="Aptos" panose="020B0004020202020204" pitchFamily="34" charset="0"/>
              </a:rPr>
              <a:t>DMS </a:t>
            </a:r>
          </a:p>
          <a:p>
            <a:r>
              <a:rPr lang="en-GB" sz="1200">
                <a:effectLst/>
                <a:latin typeface="Arial" panose="020B0604020202020204" pitchFamily="34" charset="0"/>
                <a:ea typeface="Aptos" panose="020B0004020202020204" pitchFamily="34" charset="0"/>
              </a:rPr>
              <a:t>The DMS impact is based on the following:</a:t>
            </a:r>
            <a:endParaRPr lang="en-GB" sz="1200">
              <a:effectLst/>
              <a:latin typeface="Calibri" panose="020F0502020204030204" pitchFamily="34" charset="0"/>
              <a:ea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200">
                <a:effectLst/>
                <a:latin typeface="Arial" panose="020B0604020202020204" pitchFamily="34" charset="0"/>
                <a:ea typeface="Times New Roman" panose="02020603050405020304" pitchFamily="18" charset="0"/>
              </a:rPr>
              <a:t>Evidence shows that for every 10 DMS referrals, 1 avoidable re-admission is prevented.</a:t>
            </a:r>
            <a:r>
              <a:rPr lang="en-US" sz="1200">
                <a:effectLst/>
                <a:latin typeface="Arial" panose="020B0604020202020204" pitchFamily="34" charset="0"/>
                <a:ea typeface="Times New Roman" panose="02020603050405020304" pitchFamily="18" charset="0"/>
              </a:rPr>
              <a:t>​</a:t>
            </a:r>
            <a:endParaRPr lang="en-GB" sz="1200">
              <a:effectLst/>
              <a:latin typeface="Calibri" panose="020F0502020204030204" pitchFamily="34" charset="0"/>
              <a:ea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200">
                <a:effectLst/>
                <a:latin typeface="Arial" panose="020B0604020202020204" pitchFamily="34" charset="0"/>
                <a:ea typeface="Times New Roman" panose="02020603050405020304" pitchFamily="18" charset="0"/>
              </a:rPr>
              <a:t>Cost of an urgent hospital admission due to avoidable adverse drug reaction shown to be £2251.</a:t>
            </a:r>
            <a:r>
              <a:rPr lang="en-US" sz="1200">
                <a:effectLst/>
                <a:latin typeface="Arial" panose="020B0604020202020204" pitchFamily="34" charset="0"/>
                <a:ea typeface="Times New Roman" panose="02020603050405020304" pitchFamily="18" charset="0"/>
              </a:rPr>
              <a:t>​</a:t>
            </a:r>
            <a:endParaRPr lang="en-GB" sz="1200">
              <a:effectLst/>
              <a:latin typeface="Calibri" panose="020F0502020204030204" pitchFamily="34" charset="0"/>
              <a:ea typeface="Aptos" panose="020B0004020202020204" pitchFamily="34" charset="0"/>
            </a:endParaRPr>
          </a:p>
          <a:p>
            <a:pPr marL="342900" lvl="0" indent="-342900">
              <a:buSzPts val="1000"/>
              <a:buFont typeface="Symbol" panose="05050102010706020507" pitchFamily="18" charset="2"/>
              <a:buChar char=""/>
              <a:tabLst>
                <a:tab pos="457200" algn="l"/>
              </a:tabLst>
            </a:pPr>
            <a:r>
              <a:rPr lang="pt-BR" sz="1200" u="sng">
                <a:solidFill>
                  <a:srgbClr val="0563C1"/>
                </a:solidFill>
                <a:effectLst/>
                <a:latin typeface="Arial" panose="020B0604020202020204" pitchFamily="34" charset="0"/>
                <a:ea typeface="Times New Roman" panose="02020603050405020304" pitchFamily="18" charset="0"/>
                <a:hlinkClick r:id="rId4"/>
              </a:rPr>
              <a:t>e055551.full.pdf (bmj.com)</a:t>
            </a:r>
            <a:endParaRPr lang="en-GB" sz="1200">
              <a:effectLst/>
              <a:latin typeface="Calibri" panose="020F0502020204030204" pitchFamily="34" charset="0"/>
              <a:ea typeface="Aptos" panose="020B0004020202020204" pitchFamily="34" charset="0"/>
            </a:endParaRPr>
          </a:p>
          <a:p>
            <a:r>
              <a:rPr lang="en-GB" sz="1200" b="1"/>
              <a:t>DMS Data Set:  </a:t>
            </a:r>
            <a:r>
              <a:rPr lang="en-GB" sz="1200" b="1">
                <a:effectLst/>
                <a:latin typeface="Arial" panose="020B0604020202020204" pitchFamily="34" charset="0"/>
                <a:ea typeface="Times New Roman" panose="02020603050405020304" pitchFamily="18" charset="0"/>
                <a:cs typeface="Aptos" panose="020B0004020202020204" pitchFamily="34" charset="0"/>
              </a:rPr>
              <a:t>NHSBSA DMS Pharmacy Claims and NHS Trust Referrals</a:t>
            </a:r>
            <a:endParaRPr lang="en-GB" sz="1200" b="1"/>
          </a:p>
          <a:p>
            <a:endParaRPr lang="en-GB" sz="1200" b="1"/>
          </a:p>
          <a:p>
            <a:r>
              <a:rPr lang="en-GB" sz="1200" b="1"/>
              <a:t>Pharmacy First</a:t>
            </a:r>
          </a:p>
          <a:p>
            <a:r>
              <a:rPr lang="en-GB" sz="1800">
                <a:effectLst/>
                <a:latin typeface="Arial" panose="020B0604020202020204" pitchFamily="34" charset="0"/>
                <a:ea typeface="Aptos" panose="020B0004020202020204" pitchFamily="34" charset="0"/>
              </a:rPr>
              <a:t>The time saved is based on number of consultations completed under pharmacy first and a GP appointment time of 10 minutes.  </a:t>
            </a:r>
          </a:p>
          <a:p>
            <a:pPr marL="285750" indent="-285750">
              <a:buFont typeface="Arial" panose="020B0604020202020204" pitchFamily="34" charset="0"/>
              <a:buChar char="•"/>
            </a:pPr>
            <a:r>
              <a:rPr lang="en-GB" sz="1800">
                <a:effectLst/>
                <a:latin typeface="Arial" panose="020B0604020202020204" pitchFamily="34" charset="0"/>
                <a:ea typeface="Aptos" panose="020B0004020202020204" pitchFamily="34" charset="0"/>
              </a:rPr>
              <a:t>As these patients have attended community pharmacy rather than being seen by another healthcare professional its appointment time saved.</a:t>
            </a:r>
            <a:endParaRPr lang="en-GB" sz="1800">
              <a:effectLst/>
              <a:latin typeface="Calibri" panose="020F0502020204030204" pitchFamily="34" charset="0"/>
              <a:ea typeface="Aptos" panose="020B0004020202020204" pitchFamily="34" charset="0"/>
            </a:endParaRPr>
          </a:p>
          <a:p>
            <a:r>
              <a:rPr lang="en-GB" sz="1800">
                <a:effectLst/>
                <a:latin typeface="Arial" panose="020B0604020202020204" pitchFamily="34" charset="0"/>
                <a:ea typeface="Aptos" panose="020B0004020202020204" pitchFamily="34" charset="0"/>
              </a:rPr>
              <a:t> </a:t>
            </a:r>
            <a:r>
              <a:rPr lang="en-GB" sz="1800" b="1">
                <a:effectLst/>
                <a:latin typeface="Arial" panose="020B0604020202020204" pitchFamily="34" charset="0"/>
                <a:ea typeface="Aptos" panose="020B0004020202020204" pitchFamily="34" charset="0"/>
              </a:rPr>
              <a:t>Pharmacy First Data Set:  Operational Report</a:t>
            </a:r>
            <a:endParaRPr lang="en-GB" sz="1800" b="1">
              <a:effectLst/>
              <a:latin typeface="Calibri" panose="020F0502020204030204" pitchFamily="34" charset="0"/>
              <a:ea typeface="Aptos" panose="020B0004020202020204" pitchFamily="34" charset="0"/>
            </a:endParaRPr>
          </a:p>
          <a:p>
            <a:endParaRPr lang="en-GB" sz="1200" b="1">
              <a:effectLst/>
              <a:latin typeface="Calibri" panose="020F0502020204030204" pitchFamily="34" charset="0"/>
              <a:ea typeface="Aptos" panose="020B0004020202020204" pitchFamily="34" charset="0"/>
            </a:endParaRPr>
          </a:p>
          <a:p>
            <a:endParaRPr lang="en-GB"/>
          </a:p>
        </p:txBody>
      </p:sp>
      <p:sp>
        <p:nvSpPr>
          <p:cNvPr id="4" name="Slide Number Placeholder 3">
            <a:extLst>
              <a:ext uri="{FF2B5EF4-FFF2-40B4-BE49-F238E27FC236}">
                <a16:creationId xmlns:a16="http://schemas.microsoft.com/office/drawing/2014/main" id="{C15B1DC6-5C5D-DB3E-C759-E5CEE0F481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64913-36CD-4BF2-AA65-A64C5CFE39B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358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640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2226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07516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1987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0067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7041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18216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9997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3720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6881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31/03/2025</a:t>
            </a:fld>
            <a:endParaRPr lang="en-GB"/>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9107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31/03/2025</a:t>
            </a:fld>
            <a:endParaRPr lang="en-GB"/>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34090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joinedupcarederbyshire.co.uk/" TargetMode="External"/><Relationship Id="rId4" Type="http://schemas.openxmlformats.org/officeDocument/2006/relationships/hyperlink" Target="mailto:paula.whitehurst1@nh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womens-health-strategy-for-england/womens-health-strategy-for-england" TargetMode="External"/><Relationship Id="rId2" Type="http://schemas.openxmlformats.org/officeDocument/2006/relationships/hyperlink" Target="https://www.nhs.uk/nhs-services/pharmacies/find-a-pharmacy-offering-contraceptive-pill-without-prescription/" TargetMode="External"/><Relationship Id="rId1" Type="http://schemas.openxmlformats.org/officeDocument/2006/relationships/slideLayout" Target="../slideLayouts/slideLayout2.xml"/><Relationship Id="rId4" Type="http://schemas.openxmlformats.org/officeDocument/2006/relationships/hyperlink" Target="https://www.yoursexualhealthmatters.org.uk/service-find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hs.uk/nhs-services/pharmacies/find-a-pharmacy-that-offers-free-blood-pressure-checks/" TargetMode="External"/><Relationship Id="rId2" Type="http://schemas.openxmlformats.org/officeDocument/2006/relationships/hyperlink" Target="https://www.youtube.com/watch?v=irhN-9225J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hyperlink" Target="https://campaignresources.dhsc.gov.uk/campaigns/help-us-help-you-primary-care/think-pharmacy-fir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1000250" y="1121152"/>
            <a:ext cx="10191499" cy="1938992"/>
          </a:xfrm>
          <a:prstGeom prst="rect">
            <a:avLst/>
          </a:prstGeom>
          <a:noFill/>
        </p:spPr>
        <p:txBody>
          <a:bodyPr wrap="square" rtlCol="0">
            <a:spAutoFit/>
          </a:bodyPr>
          <a:lstStyle/>
          <a:p>
            <a:pPr algn="ctr"/>
            <a:r>
              <a:rPr lang="en-GB" sz="6000" b="1" dirty="0">
                <a:latin typeface="Arial" pitchFamily="34" charset="0"/>
                <a:cs typeface="Arial" pitchFamily="34" charset="0"/>
              </a:rPr>
              <a:t>Community Pharmacy Services</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647"/>
          <a:stretch/>
        </p:blipFill>
        <p:spPr>
          <a:xfrm>
            <a:off x="0" y="3501008"/>
            <a:ext cx="12192000" cy="2394892"/>
          </a:xfrm>
          <a:prstGeom prst="rect">
            <a:avLst/>
          </a:prstGeom>
        </p:spPr>
      </p:pic>
      <p:sp>
        <p:nvSpPr>
          <p:cNvPr id="6" name="TextBox 5">
            <a:extLst>
              <a:ext uri="{FF2B5EF4-FFF2-40B4-BE49-F238E27FC236}">
                <a16:creationId xmlns:a16="http://schemas.microsoft.com/office/drawing/2014/main" id="{DAD582AB-0C24-40C0-ADFD-C8C8D764D9DA}"/>
              </a:ext>
            </a:extLst>
          </p:cNvPr>
          <p:cNvSpPr txBox="1"/>
          <p:nvPr/>
        </p:nvSpPr>
        <p:spPr>
          <a:xfrm>
            <a:off x="0" y="2839288"/>
            <a:ext cx="12385375" cy="1323439"/>
          </a:xfrm>
          <a:prstGeom prst="rect">
            <a:avLst/>
          </a:prstGeom>
          <a:noFill/>
        </p:spPr>
        <p:txBody>
          <a:bodyPr wrap="square" rtlCol="0">
            <a:spAutoFit/>
          </a:bodyPr>
          <a:lstStyle/>
          <a:p>
            <a:pPr algn="ctr"/>
            <a:r>
              <a:rPr lang="en-GB" sz="4000" b="1" dirty="0">
                <a:solidFill>
                  <a:srgbClr val="002060"/>
                </a:solidFill>
                <a:latin typeface="Arial" pitchFamily="34" charset="0"/>
                <a:cs typeface="Arial" pitchFamily="34" charset="0"/>
              </a:rPr>
              <a:t>Paula </a:t>
            </a:r>
            <a:r>
              <a:rPr lang="en-GB" sz="4000" b="1" dirty="0" err="1">
                <a:solidFill>
                  <a:srgbClr val="002060"/>
                </a:solidFill>
                <a:latin typeface="Arial" pitchFamily="34" charset="0"/>
                <a:cs typeface="Arial" pitchFamily="34" charset="0"/>
              </a:rPr>
              <a:t>Whitehurst,</a:t>
            </a:r>
            <a:r>
              <a:rPr lang="en-GB" sz="4000" b="1" dirty="0">
                <a:solidFill>
                  <a:srgbClr val="002060"/>
                </a:solidFill>
                <a:latin typeface="Arial" pitchFamily="34" charset="0"/>
                <a:cs typeface="Arial" pitchFamily="34" charset="0"/>
              </a:rPr>
              <a:t> Community Pharmacy Integration Programme Manager</a:t>
            </a:r>
          </a:p>
        </p:txBody>
      </p:sp>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4286-039A-FB35-F463-4AAA99678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1EA6C-E0D3-E5E2-6205-4BE1A6D6E840}"/>
              </a:ext>
            </a:extLst>
          </p:cNvPr>
          <p:cNvSpPr>
            <a:spLocks noGrp="1"/>
          </p:cNvSpPr>
          <p:nvPr>
            <p:ph type="title"/>
          </p:nvPr>
        </p:nvSpPr>
        <p:spPr>
          <a:xfrm>
            <a:off x="225250" y="-7054"/>
            <a:ext cx="10515600" cy="1011499"/>
          </a:xfrm>
        </p:spPr>
        <p:txBody>
          <a:bodyPr/>
          <a:lstStyle/>
          <a:p>
            <a:pPr algn="l"/>
            <a:r>
              <a:rPr lang="en-GB" b="1" dirty="0">
                <a:solidFill>
                  <a:srgbClr val="00AED9"/>
                </a:solidFill>
                <a:latin typeface="Arial" pitchFamily="34" charset="0"/>
                <a:cs typeface="Arial" pitchFamily="34" charset="0"/>
              </a:rPr>
              <a:t>Pharmacy First Promotion</a:t>
            </a:r>
          </a:p>
        </p:txBody>
      </p:sp>
      <p:sp>
        <p:nvSpPr>
          <p:cNvPr id="3" name="Content Placeholder 2">
            <a:extLst>
              <a:ext uri="{FF2B5EF4-FFF2-40B4-BE49-F238E27FC236}">
                <a16:creationId xmlns:a16="http://schemas.microsoft.com/office/drawing/2014/main" id="{98089FEA-41B9-5D3B-2638-AB90E86BB560}"/>
              </a:ext>
            </a:extLst>
          </p:cNvPr>
          <p:cNvSpPr>
            <a:spLocks noGrp="1"/>
          </p:cNvSpPr>
          <p:nvPr>
            <p:ph idx="1"/>
          </p:nvPr>
        </p:nvSpPr>
        <p:spPr>
          <a:xfrm>
            <a:off x="225250" y="1253330"/>
            <a:ext cx="11501175" cy="5087179"/>
          </a:xfrm>
        </p:spPr>
        <p:txBody>
          <a:bodyPr/>
          <a:lstStyle/>
          <a:p>
            <a:r>
              <a:rPr lang="en-GB" dirty="0">
                <a:latin typeface="Arial" pitchFamily="34" charset="0"/>
                <a:cs typeface="Arial" pitchFamily="34" charset="0"/>
              </a:rPr>
              <a:t>Digital Screens</a:t>
            </a:r>
          </a:p>
          <a:p>
            <a:r>
              <a:rPr lang="en-GB" dirty="0">
                <a:latin typeface="Arial" pitchFamily="34" charset="0"/>
                <a:cs typeface="Arial" pitchFamily="34" charset="0"/>
              </a:rPr>
              <a:t>Social Media Assets</a:t>
            </a:r>
          </a:p>
          <a:p>
            <a:r>
              <a:rPr lang="en-GB" dirty="0">
                <a:latin typeface="Arial" pitchFamily="34" charset="0"/>
                <a:cs typeface="Arial" pitchFamily="34" charset="0"/>
              </a:rPr>
              <a:t>Posters</a:t>
            </a:r>
          </a:p>
        </p:txBody>
      </p:sp>
      <p:pic>
        <p:nvPicPr>
          <p:cNvPr id="6" name="Picture 5">
            <a:extLst>
              <a:ext uri="{FF2B5EF4-FFF2-40B4-BE49-F238E27FC236}">
                <a16:creationId xmlns:a16="http://schemas.microsoft.com/office/drawing/2014/main" id="{CE9377A2-2245-0928-B5FF-716F8E854CB1}"/>
              </a:ext>
            </a:extLst>
          </p:cNvPr>
          <p:cNvPicPr>
            <a:picLocks noChangeAspect="1"/>
          </p:cNvPicPr>
          <p:nvPr/>
        </p:nvPicPr>
        <p:blipFill>
          <a:blip r:embed="rId2"/>
          <a:srcRect l="34616" t="13929" r="34808" b="5571"/>
          <a:stretch/>
        </p:blipFill>
        <p:spPr>
          <a:xfrm>
            <a:off x="8187546" y="550992"/>
            <a:ext cx="3968262" cy="5807948"/>
          </a:xfrm>
          <a:prstGeom prst="rect">
            <a:avLst/>
          </a:prstGeom>
        </p:spPr>
      </p:pic>
      <p:pic>
        <p:nvPicPr>
          <p:cNvPr id="8" name="Picture 7">
            <a:extLst>
              <a:ext uri="{FF2B5EF4-FFF2-40B4-BE49-F238E27FC236}">
                <a16:creationId xmlns:a16="http://schemas.microsoft.com/office/drawing/2014/main" id="{26D5744E-3990-E171-8FA8-971A90DA434D}"/>
              </a:ext>
            </a:extLst>
          </p:cNvPr>
          <p:cNvPicPr>
            <a:picLocks noChangeAspect="1"/>
          </p:cNvPicPr>
          <p:nvPr/>
        </p:nvPicPr>
        <p:blipFill>
          <a:blip r:embed="rId3"/>
          <a:srcRect l="12394" t="8839" r="12610" b="10955"/>
          <a:stretch/>
        </p:blipFill>
        <p:spPr>
          <a:xfrm>
            <a:off x="36192" y="3305907"/>
            <a:ext cx="5849412" cy="3215876"/>
          </a:xfrm>
          <a:prstGeom prst="rect">
            <a:avLst/>
          </a:prstGeom>
        </p:spPr>
      </p:pic>
      <p:pic>
        <p:nvPicPr>
          <p:cNvPr id="9" name="Picture 8">
            <a:extLst>
              <a:ext uri="{FF2B5EF4-FFF2-40B4-BE49-F238E27FC236}">
                <a16:creationId xmlns:a16="http://schemas.microsoft.com/office/drawing/2014/main" id="{00000000-0008-0000-0000-0000130000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121487" y="916700"/>
            <a:ext cx="2140322" cy="2140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0000000-0008-0000-0000-00000A0000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61809" y="1928199"/>
            <a:ext cx="2140322" cy="2140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0000000-0008-0000-0000-00001900000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17708" y="4166686"/>
            <a:ext cx="2140322" cy="2140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514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E1391-3DB8-1405-A9E9-E9143BD5B2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1F0C6DB-92A7-0769-631D-DDE7DCC4500F}"/>
              </a:ext>
            </a:extLst>
          </p:cNvPr>
          <p:cNvPicPr>
            <a:picLocks noChangeAspect="1"/>
          </p:cNvPicPr>
          <p:nvPr/>
        </p:nvPicPr>
        <p:blipFill>
          <a:blip r:embed="rId2"/>
          <a:srcRect l="30271" t="32842" r="16440" b="13479"/>
          <a:stretch/>
        </p:blipFill>
        <p:spPr>
          <a:xfrm>
            <a:off x="2756897" y="0"/>
            <a:ext cx="9435103" cy="6531429"/>
          </a:xfrm>
          <a:prstGeom prst="rect">
            <a:avLst/>
          </a:prstGeom>
        </p:spPr>
      </p:pic>
      <p:sp>
        <p:nvSpPr>
          <p:cNvPr id="2" name="Title 1">
            <a:extLst>
              <a:ext uri="{FF2B5EF4-FFF2-40B4-BE49-F238E27FC236}">
                <a16:creationId xmlns:a16="http://schemas.microsoft.com/office/drawing/2014/main" id="{D3FA237A-F313-4E46-865A-8B1CC4611777}"/>
              </a:ext>
            </a:extLst>
          </p:cNvPr>
          <p:cNvSpPr>
            <a:spLocks noGrp="1"/>
          </p:cNvSpPr>
          <p:nvPr>
            <p:ph type="title"/>
          </p:nvPr>
        </p:nvSpPr>
        <p:spPr>
          <a:xfrm>
            <a:off x="449151" y="174854"/>
            <a:ext cx="3913953" cy="1584973"/>
          </a:xfrm>
        </p:spPr>
        <p:txBody>
          <a:bodyPr/>
          <a:lstStyle/>
          <a:p>
            <a:pPr algn="l"/>
            <a:r>
              <a:rPr lang="en-GB" b="1" dirty="0">
                <a:solidFill>
                  <a:srgbClr val="00AED9"/>
                </a:solidFill>
                <a:latin typeface="Arial" pitchFamily="34" charset="0"/>
                <a:cs typeface="Arial" pitchFamily="34" charset="0"/>
              </a:rPr>
              <a:t>IP Pathfinder Sites</a:t>
            </a:r>
          </a:p>
        </p:txBody>
      </p:sp>
      <p:sp>
        <p:nvSpPr>
          <p:cNvPr id="3" name="Content Placeholder 2">
            <a:extLst>
              <a:ext uri="{FF2B5EF4-FFF2-40B4-BE49-F238E27FC236}">
                <a16:creationId xmlns:a16="http://schemas.microsoft.com/office/drawing/2014/main" id="{25529EB1-C517-73B3-5924-57CCC75719ED}"/>
              </a:ext>
            </a:extLst>
          </p:cNvPr>
          <p:cNvSpPr>
            <a:spLocks noGrp="1"/>
          </p:cNvSpPr>
          <p:nvPr>
            <p:ph idx="1"/>
          </p:nvPr>
        </p:nvSpPr>
        <p:spPr>
          <a:xfrm>
            <a:off x="275492" y="2074423"/>
            <a:ext cx="2593214" cy="4960857"/>
          </a:xfrm>
        </p:spPr>
        <p:txBody>
          <a:bodyPr>
            <a:normAutofit/>
          </a:bodyPr>
          <a:lstStyle/>
          <a:p>
            <a:r>
              <a:rPr lang="en-GB" dirty="0">
                <a:latin typeface="Arial" pitchFamily="34" charset="0"/>
                <a:cs typeface="Arial" pitchFamily="34" charset="0"/>
              </a:rPr>
              <a:t>4 sites in Derbyshire</a:t>
            </a:r>
          </a:p>
          <a:p>
            <a:r>
              <a:rPr lang="en-GB" dirty="0">
                <a:latin typeface="Arial" pitchFamily="34" charset="0"/>
                <a:cs typeface="Arial" pitchFamily="34" charset="0"/>
              </a:rPr>
              <a:t>From 2026 all pharmacists will be independent prescribers when they leave university</a:t>
            </a:r>
          </a:p>
        </p:txBody>
      </p:sp>
    </p:spTree>
    <p:extLst>
      <p:ext uri="{BB962C8B-B14F-4D97-AF65-F5344CB8AC3E}">
        <p14:creationId xmlns:p14="http://schemas.microsoft.com/office/powerpoint/2010/main" val="135252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144E-AEA6-A99A-B358-F717B50BB95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BD9701E-84C6-3B5B-634E-886A51AFD835}"/>
              </a:ext>
            </a:extLst>
          </p:cNvPr>
          <p:cNvSpPr/>
          <p:nvPr/>
        </p:nvSpPr>
        <p:spPr>
          <a:xfrm>
            <a:off x="0" y="0"/>
            <a:ext cx="12192000" cy="6858000"/>
          </a:xfrm>
          <a:prstGeom prst="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E6526F1F-B228-2556-A4AD-C1429EAA9FDA}"/>
              </a:ext>
            </a:extLst>
          </p:cNvPr>
          <p:cNvSpPr/>
          <p:nvPr/>
        </p:nvSpPr>
        <p:spPr>
          <a:xfrm>
            <a:off x="155171" y="133005"/>
            <a:ext cx="11898283" cy="656705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CC9AEE1D-BE24-D492-4E93-2F196F0D4921}"/>
              </a:ext>
            </a:extLst>
          </p:cNvPr>
          <p:cNvSpPr/>
          <p:nvPr/>
        </p:nvSpPr>
        <p:spPr>
          <a:xfrm>
            <a:off x="7484151" y="782884"/>
            <a:ext cx="4499956" cy="5256417"/>
          </a:xfrm>
          <a:prstGeom prst="roundRect">
            <a:avLst/>
          </a:prstGeom>
          <a:solidFill>
            <a:schemeClr val="bg1"/>
          </a:solidFill>
          <a:ln w="57150">
            <a:solidFill>
              <a:srgbClr val="005EB8"/>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7A29383-CA33-6C4B-FADC-698185924954}"/>
              </a:ext>
            </a:extLst>
          </p:cNvPr>
          <p:cNvSpPr txBox="1"/>
          <p:nvPr/>
        </p:nvSpPr>
        <p:spPr>
          <a:xfrm>
            <a:off x="196096" y="91400"/>
            <a:ext cx="1048353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NHS COMMUNITY PHARMACY OVERVIEW – Derby and Derbyshire ICB</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April 2024 – December 2024</a:t>
            </a:r>
          </a:p>
        </p:txBody>
      </p:sp>
      <p:pic>
        <p:nvPicPr>
          <p:cNvPr id="9" name="Picture 8">
            <a:extLst>
              <a:ext uri="{FF2B5EF4-FFF2-40B4-BE49-F238E27FC236}">
                <a16:creationId xmlns:a16="http://schemas.microsoft.com/office/drawing/2014/main" id="{5D58F48B-24A9-88EB-5A32-155FAA3D1E48}"/>
              </a:ext>
            </a:extLst>
          </p:cNvPr>
          <p:cNvPicPr>
            <a:picLocks noChangeAspect="1"/>
          </p:cNvPicPr>
          <p:nvPr/>
        </p:nvPicPr>
        <p:blipFill>
          <a:blip r:embed="rId3"/>
          <a:stretch>
            <a:fillRect/>
          </a:stretch>
        </p:blipFill>
        <p:spPr>
          <a:xfrm>
            <a:off x="11372325" y="188596"/>
            <a:ext cx="624825" cy="592783"/>
          </a:xfrm>
          <a:prstGeom prst="rect">
            <a:avLst/>
          </a:prstGeom>
        </p:spPr>
      </p:pic>
      <p:sp>
        <p:nvSpPr>
          <p:cNvPr id="12" name="TextBox 11">
            <a:extLst>
              <a:ext uri="{FF2B5EF4-FFF2-40B4-BE49-F238E27FC236}">
                <a16:creationId xmlns:a16="http://schemas.microsoft.com/office/drawing/2014/main" id="{87C95A91-2976-9946-A29A-EA946E521BB3}"/>
              </a:ext>
            </a:extLst>
          </p:cNvPr>
          <p:cNvSpPr txBox="1"/>
          <p:nvPr/>
        </p:nvSpPr>
        <p:spPr>
          <a:xfrm>
            <a:off x="299258" y="1298998"/>
            <a:ext cx="389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5EB8"/>
                </a:solidFill>
                <a:effectLst/>
                <a:uLnTx/>
                <a:uFillTx/>
                <a:latin typeface="Aptos" panose="02110004020202020204"/>
                <a:ea typeface="+mn-ea"/>
                <a:cs typeface="+mn-cs"/>
              </a:rPr>
              <a:t>PREVENTION</a:t>
            </a:r>
          </a:p>
        </p:txBody>
      </p:sp>
      <p:pic>
        <p:nvPicPr>
          <p:cNvPr id="14" name="Graphic 13" descr="Heart organ with solid fill">
            <a:extLst>
              <a:ext uri="{FF2B5EF4-FFF2-40B4-BE49-F238E27FC236}">
                <a16:creationId xmlns:a16="http://schemas.microsoft.com/office/drawing/2014/main" id="{E663F3BB-14C3-97B9-D6C3-AE523CC6A4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203" y="1795076"/>
            <a:ext cx="914400" cy="914400"/>
          </a:xfrm>
          <a:prstGeom prst="rect">
            <a:avLst/>
          </a:prstGeom>
        </p:spPr>
      </p:pic>
      <p:sp>
        <p:nvSpPr>
          <p:cNvPr id="15" name="Rectangle: Rounded Corners 14">
            <a:extLst>
              <a:ext uri="{FF2B5EF4-FFF2-40B4-BE49-F238E27FC236}">
                <a16:creationId xmlns:a16="http://schemas.microsoft.com/office/drawing/2014/main" id="{E62A9FAF-7B61-A547-BF3A-A00F534878CB}"/>
              </a:ext>
            </a:extLst>
          </p:cNvPr>
          <p:cNvSpPr/>
          <p:nvPr/>
        </p:nvSpPr>
        <p:spPr>
          <a:xfrm>
            <a:off x="212344" y="727788"/>
            <a:ext cx="7141711" cy="610291"/>
          </a:xfrm>
          <a:prstGeom prst="roundRect">
            <a:avLst/>
          </a:prstGeom>
          <a:noFill/>
          <a:ln w="38100">
            <a:solidFill>
              <a:srgbClr val="AE2573"/>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Community Pharmacy is one pillar of Primary Care, alongside GP Practices, Optometry and Dentistry.  Together they support more patients every working day than any other single part of the health system.</a:t>
            </a:r>
          </a:p>
        </p:txBody>
      </p:sp>
      <p:sp>
        <p:nvSpPr>
          <p:cNvPr id="16" name="TextBox 15">
            <a:extLst>
              <a:ext uri="{FF2B5EF4-FFF2-40B4-BE49-F238E27FC236}">
                <a16:creationId xmlns:a16="http://schemas.microsoft.com/office/drawing/2014/main" id="{705EE6BD-3559-FC10-40C7-54BF75BCF43C}"/>
              </a:ext>
            </a:extLst>
          </p:cNvPr>
          <p:cNvSpPr txBox="1"/>
          <p:nvPr/>
        </p:nvSpPr>
        <p:spPr>
          <a:xfrm>
            <a:off x="929125" y="1701378"/>
            <a:ext cx="30277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ptos" panose="02110004020202020204"/>
                <a:ea typeface="+mn-ea"/>
                <a:cs typeface="+mn-cs"/>
              </a:rPr>
              <a:t>Cardiovascular Disease</a:t>
            </a:r>
          </a:p>
        </p:txBody>
      </p:sp>
      <p:sp>
        <p:nvSpPr>
          <p:cNvPr id="18" name="TextBox 17">
            <a:extLst>
              <a:ext uri="{FF2B5EF4-FFF2-40B4-BE49-F238E27FC236}">
                <a16:creationId xmlns:a16="http://schemas.microsoft.com/office/drawing/2014/main" id="{A72029ED-2E36-BEDC-6FD4-40C501FAED77}"/>
              </a:ext>
            </a:extLst>
          </p:cNvPr>
          <p:cNvSpPr txBox="1"/>
          <p:nvPr/>
        </p:nvSpPr>
        <p:spPr>
          <a:xfrm>
            <a:off x="929125" y="2101488"/>
            <a:ext cx="30277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NHS Community Pharmacy Teams in Derbyshire  have opportunistically measured the Blood Pressure of</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2AD5D670-4F46-26AC-5C1D-14E8A11B481F}"/>
              </a:ext>
            </a:extLst>
          </p:cNvPr>
          <p:cNvSpPr txBox="1"/>
          <p:nvPr/>
        </p:nvSpPr>
        <p:spPr>
          <a:xfrm>
            <a:off x="1773133" y="2648916"/>
            <a:ext cx="2088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A02B93"/>
                </a:solidFill>
                <a:latin typeface="Arial" panose="020B0604020202020204" pitchFamily="34" charset="0"/>
                <a:ea typeface="Times New Roman" panose="02020603050405020304" pitchFamily="18" charset="0"/>
              </a:rPr>
              <a:t>32,586</a:t>
            </a:r>
            <a:r>
              <a:rPr kumimoji="0" lang="en-GB" sz="1800" b="1" i="0" u="none" strike="noStrike" kern="1200" cap="none" spc="0" normalizeH="0" baseline="0" noProof="0">
                <a:ln>
                  <a:noFill/>
                </a:ln>
                <a:solidFill>
                  <a:srgbClr val="A02B93"/>
                </a:solidFill>
                <a:effectLst/>
                <a:uLnTx/>
                <a:uFillTx/>
                <a:latin typeface="Arial" panose="020B0604020202020204" pitchFamily="34" charset="0"/>
                <a:ea typeface="Times New Roman" panose="02020603050405020304" pitchFamily="18" charset="0"/>
                <a:cs typeface="+mn-cs"/>
              </a:rPr>
              <a:t> patients</a:t>
            </a:r>
            <a:endParaRPr kumimoji="0" lang="en-GB" sz="1800" b="1" i="0" u="none" strike="noStrike" kern="1200" cap="none" spc="0" normalizeH="0" baseline="0" noProof="0">
              <a:ln>
                <a:noFill/>
              </a:ln>
              <a:solidFill>
                <a:srgbClr val="A02B93"/>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0EB4728E-A725-1C64-114E-DBCE7D405C58}"/>
              </a:ext>
            </a:extLst>
          </p:cNvPr>
          <p:cNvSpPr txBox="1"/>
          <p:nvPr/>
        </p:nvSpPr>
        <p:spPr>
          <a:xfrm>
            <a:off x="227215" y="2930050"/>
            <a:ext cx="42913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They have confirmed high blood pressure using ambulatory monitoring in </a:t>
            </a: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976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of these patients so their high blood pressure can be managed. </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0C67A59C-CA3C-18DC-6959-2730A54B2111}"/>
              </a:ext>
            </a:extLst>
          </p:cNvPr>
          <p:cNvSpPr txBox="1"/>
          <p:nvPr/>
        </p:nvSpPr>
        <p:spPr>
          <a:xfrm>
            <a:off x="154495" y="3601100"/>
            <a:ext cx="42193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Assuming these patients comply with management for the next 5 years </a:t>
            </a:r>
            <a:r>
              <a:rPr kumimoji="0" lang="en-GB" sz="1400" b="1" i="0" u="none" strike="noStrike" kern="1200" cap="none" spc="0" normalizeH="0" baseline="0" noProof="0">
                <a:ln>
                  <a:noFill/>
                </a:ln>
                <a:solidFill>
                  <a:srgbClr val="AE2573"/>
                </a:solidFill>
                <a:effectLst/>
                <a:uLnTx/>
                <a:uFillTx/>
                <a:latin typeface="Arial" panose="020B0604020202020204" pitchFamily="34" charset="0"/>
                <a:ea typeface="Times New Roman" panose="02020603050405020304" pitchFamily="18" charset="0"/>
                <a:cs typeface="Aptos" panose="020B0004020202020204" pitchFamily="34" charset="0"/>
              </a:rPr>
              <a:t>8 deaths</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 </a:t>
            </a:r>
            <a:r>
              <a:rPr kumimoji="0" lang="en-GB" sz="1400" b="1" i="0" u="none" strike="noStrike" kern="1200" cap="none" spc="0" normalizeH="0" baseline="0" noProof="0">
                <a:ln>
                  <a:noFill/>
                </a:ln>
                <a:solidFill>
                  <a:srgbClr val="00A499"/>
                </a:solidFill>
                <a:effectLst/>
                <a:uLnTx/>
                <a:uFillTx/>
                <a:latin typeface="Arial" panose="020B0604020202020204" pitchFamily="34" charset="0"/>
                <a:ea typeface="Times New Roman" panose="02020603050405020304" pitchFamily="18" charset="0"/>
                <a:cs typeface="Aptos" panose="020B0004020202020204" pitchFamily="34" charset="0"/>
              </a:rPr>
              <a:t>15 strokes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and </a:t>
            </a:r>
            <a:r>
              <a:rPr kumimoji="0" lang="en-GB" sz="1400" b="1" i="0" u="none" strike="noStrike" kern="1200" cap="none" spc="0" normalizeH="0" baseline="0" noProof="0">
                <a:ln>
                  <a:noFill/>
                </a:ln>
                <a:solidFill>
                  <a:srgbClr val="41B6E6"/>
                </a:solidFill>
                <a:effectLst/>
                <a:uLnTx/>
                <a:uFillTx/>
                <a:latin typeface="Arial" panose="020B0604020202020204" pitchFamily="34" charset="0"/>
                <a:ea typeface="Times New Roman" panose="02020603050405020304" pitchFamily="18" charset="0"/>
                <a:cs typeface="Aptos" panose="020B0004020202020204" pitchFamily="34" charset="0"/>
              </a:rPr>
              <a:t>10 myocardial infarctions</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have been prevented! </a:t>
            </a:r>
            <a:endParaRPr kumimoji="0" lang="en-GB" sz="12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p:txBody>
      </p:sp>
      <p:sp>
        <p:nvSpPr>
          <p:cNvPr id="23" name="TextBox 22">
            <a:extLst>
              <a:ext uri="{FF2B5EF4-FFF2-40B4-BE49-F238E27FC236}">
                <a16:creationId xmlns:a16="http://schemas.microsoft.com/office/drawing/2014/main" id="{A5D9971A-7A65-219C-D239-E03CFBFBD5ED}"/>
              </a:ext>
            </a:extLst>
          </p:cNvPr>
          <p:cNvSpPr txBox="1"/>
          <p:nvPr/>
        </p:nvSpPr>
        <p:spPr>
          <a:xfrm>
            <a:off x="212855" y="4843073"/>
            <a:ext cx="69064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25563"/>
                </a:solidFill>
                <a:effectLst/>
                <a:uLnTx/>
                <a:uFillTx/>
                <a:latin typeface="Arial" panose="020B0604020202020204" pitchFamily="34" charset="0"/>
                <a:ea typeface="+mn-ea"/>
                <a:cs typeface="+mn-cs"/>
              </a:rPr>
              <a:t>Strategic aim: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mn-cs"/>
              </a:rPr>
              <a:t>Establish a framework for the future commissioning of NHS community pharmacy clinical services incorporating independent prescribing for patients in primary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rPr>
              <a:t>Models using prescribing instead of PGDs in existing Advanced Services (Acute Illness, Contraception)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rPr>
              <a:t>Models to support patients with Long Term Conditions (CVD, respiratory)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rPr>
              <a:t>Novel Models (opioid deprescribing, anticoagulation, menopause, prescription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87C8215C-AE12-6E18-97C2-34B1D707013F}"/>
              </a:ext>
            </a:extLst>
          </p:cNvPr>
          <p:cNvSpPr/>
          <p:nvPr/>
        </p:nvSpPr>
        <p:spPr>
          <a:xfrm>
            <a:off x="285895" y="6104600"/>
            <a:ext cx="2051144" cy="440997"/>
          </a:xfrm>
          <a:prstGeom prst="rect">
            <a:avLst/>
          </a:prstGeom>
          <a:solidFill>
            <a:srgbClr val="4C62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ptos" panose="02110004020202020204"/>
                <a:ea typeface="+mn-ea"/>
                <a:cs typeface="+mn-cs"/>
              </a:rPr>
              <a:t>No of IP Sites Live: 1</a:t>
            </a:r>
            <a:r>
              <a:rPr lang="en-GB" sz="1200">
                <a:solidFill>
                  <a:prstClr val="white"/>
                </a:solidFill>
                <a:latin typeface="Aptos" panose="02110004020202020204"/>
              </a:rPr>
              <a:t>/4</a:t>
            </a:r>
            <a:endParaRPr kumimoji="0" lang="en-GB" sz="12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F393202E-A5B8-20DF-7B0B-2BAAE503A143}"/>
              </a:ext>
            </a:extLst>
          </p:cNvPr>
          <p:cNvSpPr/>
          <p:nvPr/>
        </p:nvSpPr>
        <p:spPr>
          <a:xfrm>
            <a:off x="2393343" y="6117534"/>
            <a:ext cx="2177583" cy="440997"/>
          </a:xfrm>
          <a:prstGeom prst="rect">
            <a:avLst/>
          </a:prstGeom>
          <a:solidFill>
            <a:srgbClr val="00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ptos" panose="02110004020202020204"/>
                <a:ea typeface="+mn-ea"/>
                <a:cs typeface="+mn-cs"/>
              </a:rPr>
              <a:t>No. of consultations: &gt;224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prstClr val="white"/>
                </a:solidFill>
                <a:latin typeface="Aptos" panose="02110004020202020204"/>
              </a:rPr>
              <a:t>The Pharmacy started delivering  the clinical models in November 24 </a:t>
            </a:r>
            <a:r>
              <a:rPr kumimoji="0" lang="en-GB" sz="900" b="0" i="0" u="none" strike="noStrike" kern="1200" cap="none" spc="0" normalizeH="0" baseline="0" noProof="0">
                <a:ln>
                  <a:noFill/>
                </a:ln>
                <a:solidFill>
                  <a:prstClr val="white"/>
                </a:solidFill>
                <a:effectLst/>
                <a:uLnTx/>
                <a:uFillTx/>
                <a:latin typeface="Aptos" panose="02110004020202020204"/>
                <a:ea typeface="+mn-ea"/>
                <a:cs typeface="+mn-cs"/>
              </a:rPr>
              <a:t> </a:t>
            </a:r>
          </a:p>
        </p:txBody>
      </p:sp>
      <p:sp>
        <p:nvSpPr>
          <p:cNvPr id="30" name="TextBox 29">
            <a:extLst>
              <a:ext uri="{FF2B5EF4-FFF2-40B4-BE49-F238E27FC236}">
                <a16:creationId xmlns:a16="http://schemas.microsoft.com/office/drawing/2014/main" id="{4FF305B6-7CDF-142F-33CA-0C0E202C9B91}"/>
              </a:ext>
            </a:extLst>
          </p:cNvPr>
          <p:cNvSpPr txBox="1"/>
          <p:nvPr/>
        </p:nvSpPr>
        <p:spPr>
          <a:xfrm>
            <a:off x="1032603" y="4293447"/>
            <a:ext cx="32870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5EB8"/>
                </a:solidFill>
                <a:effectLst/>
                <a:uLnTx/>
                <a:uFillTx/>
                <a:latin typeface="Aptos" panose="02110004020202020204"/>
                <a:ea typeface="+mn-ea"/>
                <a:cs typeface="+mn-cs"/>
              </a:rPr>
              <a:t>INDEPENDENT PRESCRIBING PATHFINDER PROGRAMME</a:t>
            </a:r>
          </a:p>
        </p:txBody>
      </p:sp>
      <p:sp>
        <p:nvSpPr>
          <p:cNvPr id="31" name="TextBox 30">
            <a:extLst>
              <a:ext uri="{FF2B5EF4-FFF2-40B4-BE49-F238E27FC236}">
                <a16:creationId xmlns:a16="http://schemas.microsoft.com/office/drawing/2014/main" id="{A2623377-5999-49CB-E098-C808BF3BE23B}"/>
              </a:ext>
            </a:extLst>
          </p:cNvPr>
          <p:cNvSpPr txBox="1"/>
          <p:nvPr/>
        </p:nvSpPr>
        <p:spPr>
          <a:xfrm>
            <a:off x="9003378" y="800791"/>
            <a:ext cx="14228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5EB8"/>
                </a:solidFill>
                <a:effectLst/>
                <a:uLnTx/>
                <a:uFillTx/>
                <a:latin typeface="Aptos" panose="02110004020202020204"/>
                <a:ea typeface="+mn-ea"/>
                <a:cs typeface="+mn-cs"/>
              </a:rPr>
              <a:t>ACCESS</a:t>
            </a:r>
          </a:p>
        </p:txBody>
      </p:sp>
      <p:sp>
        <p:nvSpPr>
          <p:cNvPr id="32" name="TextBox 31">
            <a:extLst>
              <a:ext uri="{FF2B5EF4-FFF2-40B4-BE49-F238E27FC236}">
                <a16:creationId xmlns:a16="http://schemas.microsoft.com/office/drawing/2014/main" id="{72C1E704-B94A-A690-2F5F-B686AE5AA5CF}"/>
              </a:ext>
            </a:extLst>
          </p:cNvPr>
          <p:cNvSpPr txBox="1"/>
          <p:nvPr/>
        </p:nvSpPr>
        <p:spPr>
          <a:xfrm>
            <a:off x="7795868" y="1145450"/>
            <a:ext cx="273736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ptos" panose="02110004020202020204"/>
                <a:ea typeface="+mn-ea"/>
                <a:cs typeface="+mn-cs"/>
              </a:rPr>
              <a:t>Pharmacy First</a:t>
            </a:r>
          </a:p>
        </p:txBody>
      </p:sp>
      <p:sp>
        <p:nvSpPr>
          <p:cNvPr id="33" name="TextBox 32">
            <a:extLst>
              <a:ext uri="{FF2B5EF4-FFF2-40B4-BE49-F238E27FC236}">
                <a16:creationId xmlns:a16="http://schemas.microsoft.com/office/drawing/2014/main" id="{46037EAC-E676-0501-43CB-8FA05EAA1D91}"/>
              </a:ext>
            </a:extLst>
          </p:cNvPr>
          <p:cNvSpPr txBox="1"/>
          <p:nvPr/>
        </p:nvSpPr>
        <p:spPr>
          <a:xfrm>
            <a:off x="7540961" y="1737027"/>
            <a:ext cx="44238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NHS Community Pharmacy Teams in Derbyshire have completed 56,937 Pharmacy First consultations that would otherwise have happened in GP practices, urgent care settings or at NHS111. </a:t>
            </a: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45E324C0-01D6-D6BF-B4CF-B384951380B6}"/>
              </a:ext>
            </a:extLst>
          </p:cNvPr>
          <p:cNvSpPr txBox="1"/>
          <p:nvPr/>
        </p:nvSpPr>
        <p:spPr>
          <a:xfrm>
            <a:off x="8893872" y="1379084"/>
            <a:ext cx="2183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A02B93"/>
                </a:solidFill>
                <a:effectLst/>
                <a:uLnTx/>
                <a:uFillTx/>
                <a:latin typeface="Arial" panose="020B0604020202020204" pitchFamily="34" charset="0"/>
                <a:ea typeface="Times New Roman" panose="02020603050405020304" pitchFamily="18" charset="0"/>
                <a:cs typeface="Aptos" panose="020B0004020202020204" pitchFamily="34" charset="0"/>
              </a:rPr>
              <a:t>56,937</a:t>
            </a:r>
          </a:p>
        </p:txBody>
      </p:sp>
      <p:sp>
        <p:nvSpPr>
          <p:cNvPr id="35" name="TextBox 34">
            <a:extLst>
              <a:ext uri="{FF2B5EF4-FFF2-40B4-BE49-F238E27FC236}">
                <a16:creationId xmlns:a16="http://schemas.microsoft.com/office/drawing/2014/main" id="{B9ABC4CD-CA4E-C98B-7C19-2AC226A6F031}"/>
              </a:ext>
            </a:extLst>
          </p:cNvPr>
          <p:cNvSpPr txBox="1"/>
          <p:nvPr/>
        </p:nvSpPr>
        <p:spPr>
          <a:xfrm>
            <a:off x="7536874" y="2764762"/>
            <a:ext cx="4291366"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NHS Community Pharmacies have improved access for patients and saved </a:t>
            </a:r>
            <a:r>
              <a:rPr lang="en-GB" sz="1200">
                <a:solidFill>
                  <a:srgbClr val="000000"/>
                </a:solidFill>
                <a:latin typeface="Arial" panose="020B0604020202020204" pitchFamily="34" charset="0"/>
                <a:ea typeface="Times New Roman" panose="02020603050405020304" pitchFamily="18" charset="0"/>
                <a:cs typeface="Aptos" panose="020B0004020202020204" pitchFamily="34" charset="0"/>
              </a:rPr>
              <a:t>9490</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 hours of GPs and other healthcare professional time.</a:t>
            </a:r>
            <a:endParaRPr kumimoji="0" lang="en-GB" sz="12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p:txBody>
      </p:sp>
      <p:sp>
        <p:nvSpPr>
          <p:cNvPr id="36" name="TextBox 35">
            <a:extLst>
              <a:ext uri="{FF2B5EF4-FFF2-40B4-BE49-F238E27FC236}">
                <a16:creationId xmlns:a16="http://schemas.microsoft.com/office/drawing/2014/main" id="{F24D3B4F-63CB-CD37-ED28-0F01F6572D9F}"/>
              </a:ext>
            </a:extLst>
          </p:cNvPr>
          <p:cNvSpPr txBox="1"/>
          <p:nvPr/>
        </p:nvSpPr>
        <p:spPr>
          <a:xfrm>
            <a:off x="8436241" y="2466338"/>
            <a:ext cx="29632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EB8"/>
                </a:solidFill>
                <a:effectLst/>
                <a:uLnTx/>
                <a:uFillTx/>
                <a:latin typeface="Arial" panose="020B0604020202020204" pitchFamily="34" charset="0"/>
                <a:ea typeface="Times New Roman" panose="02020603050405020304" pitchFamily="18" charset="0"/>
                <a:cs typeface="Aptos" panose="020B0004020202020204" pitchFamily="34" charset="0"/>
              </a:rPr>
              <a:t>9,490 Hours Saved</a:t>
            </a:r>
            <a:endParaRPr kumimoji="0" lang="en-GB" sz="2000" b="1" i="0" u="none" strike="noStrike" kern="1200" cap="none" spc="0" normalizeH="0" baseline="0" noProof="0">
              <a:ln>
                <a:noFill/>
              </a:ln>
              <a:solidFill>
                <a:srgbClr val="005EB8"/>
              </a:solidFill>
              <a:effectLst/>
              <a:uLnTx/>
              <a:uFillTx/>
              <a:latin typeface="Aptos" panose="02110004020202020204"/>
              <a:ea typeface="+mn-ea"/>
              <a:cs typeface="+mn-cs"/>
            </a:endParaRPr>
          </a:p>
        </p:txBody>
      </p:sp>
      <p:sp>
        <p:nvSpPr>
          <p:cNvPr id="37" name="TextBox 36">
            <a:extLst>
              <a:ext uri="{FF2B5EF4-FFF2-40B4-BE49-F238E27FC236}">
                <a16:creationId xmlns:a16="http://schemas.microsoft.com/office/drawing/2014/main" id="{624805E4-74CE-D420-9BF2-16E61D2319CF}"/>
              </a:ext>
            </a:extLst>
          </p:cNvPr>
          <p:cNvSpPr txBox="1"/>
          <p:nvPr/>
        </p:nvSpPr>
        <p:spPr>
          <a:xfrm>
            <a:off x="7640277" y="3329308"/>
            <a:ext cx="41159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C6272"/>
                </a:solidFill>
                <a:effectLst/>
                <a:uLnTx/>
                <a:uFillTx/>
                <a:latin typeface="Arial" panose="020B0604020202020204" pitchFamily="34" charset="0"/>
                <a:ea typeface="Times New Roman" panose="02020603050405020304" pitchFamily="18" charset="0"/>
                <a:cs typeface="Aptos" panose="020B0004020202020204" pitchFamily="34" charset="0"/>
              </a:rPr>
              <a:t>That equates to </a:t>
            </a:r>
            <a:r>
              <a:rPr lang="en-GB" sz="1400" b="1">
                <a:solidFill>
                  <a:srgbClr val="4C6272"/>
                </a:solidFill>
                <a:latin typeface="Arial" panose="020B0604020202020204" pitchFamily="34" charset="0"/>
                <a:ea typeface="Times New Roman" panose="02020603050405020304" pitchFamily="18" charset="0"/>
                <a:cs typeface="Aptos" panose="020B0004020202020204" pitchFamily="34" charset="0"/>
              </a:rPr>
              <a:t>10</a:t>
            </a:r>
            <a:r>
              <a:rPr kumimoji="0" lang="en-GB" sz="1400" b="1" i="0" u="none" strike="noStrike" kern="1200" cap="none" spc="0" normalizeH="0" baseline="0" noProof="0">
                <a:ln>
                  <a:noFill/>
                </a:ln>
                <a:solidFill>
                  <a:srgbClr val="4C6272"/>
                </a:solidFill>
                <a:effectLst/>
                <a:uLnTx/>
                <a:uFillTx/>
                <a:latin typeface="Arial" panose="020B0604020202020204" pitchFamily="34" charset="0"/>
                <a:ea typeface="Times New Roman" panose="02020603050405020304" pitchFamily="18" charset="0"/>
                <a:cs typeface="Aptos" panose="020B0004020202020204" pitchFamily="34" charset="0"/>
              </a:rPr>
              <a:t> additional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C6272"/>
                </a:solidFill>
                <a:effectLst/>
                <a:uLnTx/>
                <a:uFillTx/>
                <a:latin typeface="Arial" panose="020B0604020202020204" pitchFamily="34" charset="0"/>
                <a:ea typeface="Times New Roman" panose="02020603050405020304" pitchFamily="18" charset="0"/>
                <a:cs typeface="Aptos" panose="020B0004020202020204" pitchFamily="34" charset="0"/>
              </a:rPr>
              <a:t>full-time clinicians!</a:t>
            </a:r>
            <a:endParaRPr kumimoji="0" lang="en-GB" sz="1400" b="1" i="0" u="none" strike="noStrike" kern="1200" cap="none" spc="0" normalizeH="0" baseline="0" noProof="0">
              <a:ln>
                <a:noFill/>
              </a:ln>
              <a:solidFill>
                <a:srgbClr val="4C6272"/>
              </a:solidFill>
              <a:effectLst/>
              <a:uLnTx/>
              <a:uFillTx/>
              <a:latin typeface="Aptos" panose="02110004020202020204"/>
              <a:ea typeface="+mn-ea"/>
              <a:cs typeface="+mn-cs"/>
            </a:endParaRPr>
          </a:p>
        </p:txBody>
      </p:sp>
      <p:sp>
        <p:nvSpPr>
          <p:cNvPr id="42" name="TextBox 41">
            <a:extLst>
              <a:ext uri="{FF2B5EF4-FFF2-40B4-BE49-F238E27FC236}">
                <a16:creationId xmlns:a16="http://schemas.microsoft.com/office/drawing/2014/main" id="{75A885CF-0540-E0C7-8F3F-E872BCFAE431}"/>
              </a:ext>
            </a:extLst>
          </p:cNvPr>
          <p:cNvSpPr txBox="1"/>
          <p:nvPr/>
        </p:nvSpPr>
        <p:spPr>
          <a:xfrm>
            <a:off x="7457469" y="3817850"/>
            <a:ext cx="34813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ptos" panose="02110004020202020204"/>
                <a:ea typeface="+mn-ea"/>
                <a:cs typeface="+mn-cs"/>
              </a:rPr>
              <a:t>Oral Contraception Service</a:t>
            </a:r>
          </a:p>
        </p:txBody>
      </p:sp>
      <p:pic>
        <p:nvPicPr>
          <p:cNvPr id="44" name="Graphic 43" descr="Medicine with solid fill">
            <a:extLst>
              <a:ext uri="{FF2B5EF4-FFF2-40B4-BE49-F238E27FC236}">
                <a16:creationId xmlns:a16="http://schemas.microsoft.com/office/drawing/2014/main" id="{626ABD10-4FCD-30A6-3642-5F35C4B373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81438" y="5055317"/>
            <a:ext cx="914400" cy="914400"/>
          </a:xfrm>
          <a:prstGeom prst="rect">
            <a:avLst/>
          </a:prstGeom>
        </p:spPr>
      </p:pic>
      <p:pic>
        <p:nvPicPr>
          <p:cNvPr id="45" name="Picture 44" descr="A person standing next to a graph&#10;&#10;Description automatically generated">
            <a:extLst>
              <a:ext uri="{FF2B5EF4-FFF2-40B4-BE49-F238E27FC236}">
                <a16:creationId xmlns:a16="http://schemas.microsoft.com/office/drawing/2014/main" id="{E8F6E9D8-A4D4-335D-F5ED-AD2DEC03B0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3676" y="4544857"/>
            <a:ext cx="1752950" cy="1752950"/>
          </a:xfrm>
          <a:prstGeom prst="rect">
            <a:avLst/>
          </a:prstGeom>
        </p:spPr>
      </p:pic>
      <p:sp>
        <p:nvSpPr>
          <p:cNvPr id="46" name="TextBox 45">
            <a:extLst>
              <a:ext uri="{FF2B5EF4-FFF2-40B4-BE49-F238E27FC236}">
                <a16:creationId xmlns:a16="http://schemas.microsoft.com/office/drawing/2014/main" id="{7AB320EC-E9C8-DE06-1E57-A1B380AE70A4}"/>
              </a:ext>
            </a:extLst>
          </p:cNvPr>
          <p:cNvSpPr txBox="1"/>
          <p:nvPr/>
        </p:nvSpPr>
        <p:spPr>
          <a:xfrm>
            <a:off x="9222153" y="5504878"/>
            <a:ext cx="118038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EB8"/>
                </a:solidFill>
                <a:effectLst/>
                <a:uLnTx/>
                <a:uFillTx/>
                <a:latin typeface="Aptos" panose="02110004020202020204"/>
                <a:ea typeface="+mn-ea"/>
                <a:cs typeface="+mn-cs"/>
              </a:rPr>
              <a:t>3,962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5EB8"/>
              </a:solidFill>
              <a:effectLst/>
              <a:uLnTx/>
              <a:uFillTx/>
              <a:latin typeface="Aptos" panose="02110004020202020204"/>
              <a:ea typeface="+mn-ea"/>
              <a:cs typeface="+mn-cs"/>
            </a:endParaRPr>
          </a:p>
        </p:txBody>
      </p:sp>
      <p:cxnSp>
        <p:nvCxnSpPr>
          <p:cNvPr id="47" name="Straight Connector 46">
            <a:extLst>
              <a:ext uri="{FF2B5EF4-FFF2-40B4-BE49-F238E27FC236}">
                <a16:creationId xmlns:a16="http://schemas.microsoft.com/office/drawing/2014/main" id="{6BC39FD9-B01D-5E32-6B9B-251C984FC1A9}"/>
              </a:ext>
            </a:extLst>
          </p:cNvPr>
          <p:cNvCxnSpPr>
            <a:cxnSpLocks/>
          </p:cNvCxnSpPr>
          <p:nvPr/>
        </p:nvCxnSpPr>
        <p:spPr>
          <a:xfrm>
            <a:off x="9341546" y="5887213"/>
            <a:ext cx="2030779" cy="0"/>
          </a:xfrm>
          <a:prstGeom prst="line">
            <a:avLst/>
          </a:prstGeom>
          <a:ln w="57150">
            <a:solidFill>
              <a:srgbClr val="00A499"/>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4681C63F-394F-08E0-62CC-2E2A1E6748B9}"/>
              </a:ext>
            </a:extLst>
          </p:cNvPr>
          <p:cNvSpPr txBox="1"/>
          <p:nvPr/>
        </p:nvSpPr>
        <p:spPr>
          <a:xfrm>
            <a:off x="7536874" y="4136828"/>
            <a:ext cx="4315845"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cs typeface="Arial"/>
              </a:rPr>
              <a:t>3,962 consultations completed for Initiation and ongoing supply of oral contraception. </a:t>
            </a:r>
            <a:r>
              <a:rPr kumimoji="0" lang="en-GB" sz="12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ptos" panose="020B0004020202020204" pitchFamily="34" charset="0"/>
              </a:rPr>
              <a:t>NHS </a:t>
            </a:r>
            <a:r>
              <a:rPr kumimoji="0" lang="en-GB" sz="1200" b="0" i="0" u="none" strike="noStrike" kern="1200" cap="none" spc="0" normalizeH="0" baseline="0" noProof="0" dirty="0">
                <a:ln>
                  <a:noFill/>
                </a:ln>
                <a:solidFill>
                  <a:prstClr val="black"/>
                </a:solidFill>
                <a:effectLst/>
                <a:uLnTx/>
                <a:uFillTx/>
                <a:latin typeface="Arial"/>
                <a:cs typeface="Arial"/>
              </a:rPr>
              <a:t>Community Pharmacies are helping to improve access to contraception and help prevent </a:t>
            </a:r>
            <a:r>
              <a:rPr lang="en-GB" sz="1200" dirty="0">
                <a:solidFill>
                  <a:prstClr val="black"/>
                </a:solidFill>
                <a:latin typeface="Arial"/>
                <a:cs typeface="Arial"/>
              </a:rPr>
              <a:t>unplanned</a:t>
            </a:r>
            <a:r>
              <a:rPr kumimoji="0" lang="en-GB" sz="1200" b="0" i="0" u="none" strike="noStrike" kern="1200" cap="none" spc="0" normalizeH="0" baseline="0" noProof="0" dirty="0">
                <a:ln>
                  <a:noFill/>
                </a:ln>
                <a:solidFill>
                  <a:prstClr val="black"/>
                </a:solidFill>
                <a:effectLst/>
                <a:uLnTx/>
                <a:uFillTx/>
                <a:latin typeface="Arial"/>
                <a:cs typeface="Arial"/>
              </a:rPr>
              <a:t> pregnancies.</a:t>
            </a:r>
          </a:p>
        </p:txBody>
      </p:sp>
      <p:sp>
        <p:nvSpPr>
          <p:cNvPr id="50" name="Rectangle: Rounded Corners 49">
            <a:extLst>
              <a:ext uri="{FF2B5EF4-FFF2-40B4-BE49-F238E27FC236}">
                <a16:creationId xmlns:a16="http://schemas.microsoft.com/office/drawing/2014/main" id="{8E71A0F4-43DD-E5E9-DBE5-A827A2EF63FF}"/>
              </a:ext>
            </a:extLst>
          </p:cNvPr>
          <p:cNvSpPr/>
          <p:nvPr/>
        </p:nvSpPr>
        <p:spPr>
          <a:xfrm>
            <a:off x="4437529" y="1490891"/>
            <a:ext cx="2854201" cy="3054713"/>
          </a:xfrm>
          <a:prstGeom prst="roundRect">
            <a:avLst/>
          </a:prstGeom>
          <a:solidFill>
            <a:schemeClr val="bg1"/>
          </a:solidFill>
          <a:ln w="57150">
            <a:solidFill>
              <a:srgbClr val="005EB8"/>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 name="TextBox 50">
            <a:extLst>
              <a:ext uri="{FF2B5EF4-FFF2-40B4-BE49-F238E27FC236}">
                <a16:creationId xmlns:a16="http://schemas.microsoft.com/office/drawing/2014/main" id="{CDEE7533-F77E-83F8-C1A9-CF1C0DCE6BC9}"/>
              </a:ext>
            </a:extLst>
          </p:cNvPr>
          <p:cNvSpPr txBox="1"/>
          <p:nvPr/>
        </p:nvSpPr>
        <p:spPr>
          <a:xfrm>
            <a:off x="5505368" y="1803899"/>
            <a:ext cx="17662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C6272"/>
                </a:solidFill>
                <a:effectLst/>
                <a:uLnTx/>
                <a:uFillTx/>
                <a:latin typeface="Aptos" panose="02110004020202020204"/>
                <a:ea typeface="+mn-ea"/>
                <a:cs typeface="+mn-cs"/>
              </a:rPr>
              <a:t>Discharge Medicines Service</a:t>
            </a:r>
          </a:p>
        </p:txBody>
      </p:sp>
      <p:sp>
        <p:nvSpPr>
          <p:cNvPr id="52" name="TextBox 51">
            <a:extLst>
              <a:ext uri="{FF2B5EF4-FFF2-40B4-BE49-F238E27FC236}">
                <a16:creationId xmlns:a16="http://schemas.microsoft.com/office/drawing/2014/main" id="{F46D15BD-1107-DF69-FC88-6D9E783B1DB7}"/>
              </a:ext>
            </a:extLst>
          </p:cNvPr>
          <p:cNvSpPr txBox="1"/>
          <p:nvPr/>
        </p:nvSpPr>
        <p:spPr>
          <a:xfrm>
            <a:off x="4792882" y="1473393"/>
            <a:ext cx="25195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5EB8"/>
                </a:solidFill>
                <a:effectLst/>
                <a:uLnTx/>
                <a:uFillTx/>
                <a:latin typeface="Aptos" panose="02110004020202020204"/>
                <a:ea typeface="+mn-ea"/>
                <a:cs typeface="+mn-cs"/>
              </a:rPr>
              <a:t>UEC SUPPORT</a:t>
            </a:r>
          </a:p>
        </p:txBody>
      </p:sp>
      <p:sp>
        <p:nvSpPr>
          <p:cNvPr id="53" name="TextBox 52">
            <a:extLst>
              <a:ext uri="{FF2B5EF4-FFF2-40B4-BE49-F238E27FC236}">
                <a16:creationId xmlns:a16="http://schemas.microsoft.com/office/drawing/2014/main" id="{CB5CAE90-90C4-F5B1-FC52-89390DBD7A92}"/>
              </a:ext>
            </a:extLst>
          </p:cNvPr>
          <p:cNvSpPr txBox="1"/>
          <p:nvPr/>
        </p:nvSpPr>
        <p:spPr>
          <a:xfrm>
            <a:off x="4549740" y="2693749"/>
            <a:ext cx="27301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NHS Community Pharmacy teams in Derbyshire have completed </a:t>
            </a: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9409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Discharge Medicines Service referrals from hospital trusts</a:t>
            </a:r>
            <a:r>
              <a:rPr lang="en-GB" sz="1200">
                <a:solidFill>
                  <a:srgbClr val="000000"/>
                </a:solidFill>
                <a:latin typeface="Arial" panose="020B0604020202020204" pitchFamily="34" charset="0"/>
                <a:ea typeface="Times New Roman" panose="02020603050405020304" pitchFamily="18" charset="0"/>
                <a:cs typeface="Aptos" panose="020B0004020202020204" pitchFamily="34" charset="0"/>
              </a:rPr>
              <a:t>.  T</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hereby </a:t>
            </a: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avoiding 941 hospital readmissions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ptos" panose="020B0004020202020204" pitchFamily="34" charset="0"/>
              </a:rPr>
              <a:t>resulting in better patient care, increased patient safety and saving financial costs of</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TextBox 54">
            <a:extLst>
              <a:ext uri="{FF2B5EF4-FFF2-40B4-BE49-F238E27FC236}">
                <a16:creationId xmlns:a16="http://schemas.microsoft.com/office/drawing/2014/main" id="{D915E5CC-8119-7F39-D83E-3B72A73AD3F1}"/>
              </a:ext>
            </a:extLst>
          </p:cNvPr>
          <p:cNvSpPr txBox="1"/>
          <p:nvPr/>
        </p:nvSpPr>
        <p:spPr>
          <a:xfrm>
            <a:off x="5060341" y="4122525"/>
            <a:ext cx="19924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A02B93"/>
                </a:solidFill>
                <a:effectLst/>
                <a:uLnTx/>
                <a:uFillTx/>
                <a:latin typeface="Arial" panose="020B0604020202020204" pitchFamily="34" charset="0"/>
                <a:ea typeface="Times New Roman" panose="02020603050405020304" pitchFamily="18" charset="0"/>
                <a:cs typeface="Aptos" panose="020B0004020202020204" pitchFamily="34" charset="0"/>
              </a:rPr>
              <a:t>£2,117,966</a:t>
            </a:r>
            <a:endParaRPr kumimoji="0" lang="en-GB" sz="2400" b="1" i="0" u="none" strike="noStrike" kern="1200" cap="none" spc="0" normalizeH="0" baseline="0" noProof="0">
              <a:ln>
                <a:noFill/>
              </a:ln>
              <a:solidFill>
                <a:srgbClr val="A02B93"/>
              </a:solidFill>
              <a:effectLst/>
              <a:uLnTx/>
              <a:uFillTx/>
              <a:latin typeface="Aptos" panose="020B0004020202020204" pitchFamily="34" charset="0"/>
              <a:ea typeface="Aptos" panose="020B0004020202020204" pitchFamily="34" charset="0"/>
              <a:cs typeface="Aptos" panose="020B0004020202020204" pitchFamily="34" charset="0"/>
            </a:endParaRPr>
          </a:p>
        </p:txBody>
      </p:sp>
      <p:pic>
        <p:nvPicPr>
          <p:cNvPr id="57" name="Graphic 56" descr="Inpatient with solid fill">
            <a:extLst>
              <a:ext uri="{FF2B5EF4-FFF2-40B4-BE49-F238E27FC236}">
                <a16:creationId xmlns:a16="http://schemas.microsoft.com/office/drawing/2014/main" id="{7A1F2CF9-C146-D9C8-48FC-24535CE846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16629" y="1791196"/>
            <a:ext cx="914400" cy="914400"/>
          </a:xfrm>
          <a:prstGeom prst="rect">
            <a:avLst/>
          </a:prstGeom>
        </p:spPr>
      </p:pic>
      <p:sp>
        <p:nvSpPr>
          <p:cNvPr id="58" name="TextBox 57">
            <a:extLst>
              <a:ext uri="{FF2B5EF4-FFF2-40B4-BE49-F238E27FC236}">
                <a16:creationId xmlns:a16="http://schemas.microsoft.com/office/drawing/2014/main" id="{05471DDA-F4A1-A43B-48D4-63862A28D60B}"/>
              </a:ext>
            </a:extLst>
          </p:cNvPr>
          <p:cNvSpPr txBox="1"/>
          <p:nvPr/>
        </p:nvSpPr>
        <p:spPr>
          <a:xfrm>
            <a:off x="4855439" y="6166261"/>
            <a:ext cx="71417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There are 201 NHS Community Pharmacies in </a:t>
            </a:r>
            <a:r>
              <a:rPr lang="en-GB" sz="1400" b="1">
                <a:solidFill>
                  <a:srgbClr val="005EB8"/>
                </a:solidFill>
                <a:latin typeface="Arial" panose="020B0604020202020204" pitchFamily="34" charset="0"/>
                <a:cs typeface="Arial" panose="020B0604020202020204" pitchFamily="34" charset="0"/>
              </a:rPr>
              <a:t>Derbyshire </a:t>
            </a: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situated in the heart of communities</a:t>
            </a:r>
            <a:endParaRPr kumimoji="0" lang="en-GB" sz="1400" b="1" i="0" u="none" strike="noStrike" kern="1200" cap="none" spc="0" normalizeH="0" baseline="0" noProof="0">
              <a:ln>
                <a:noFill/>
              </a:ln>
              <a:solidFill>
                <a:srgbClr val="005EB8"/>
              </a:solidFill>
              <a:effectLst/>
              <a:uLnTx/>
              <a:uFillTx/>
              <a:latin typeface="Aptos" panose="02110004020202020204"/>
              <a:ea typeface="+mn-ea"/>
              <a:cs typeface="+mn-cs"/>
            </a:endParaRPr>
          </a:p>
        </p:txBody>
      </p:sp>
      <p:pic>
        <p:nvPicPr>
          <p:cNvPr id="60" name="Graphic 59" descr="Medical outline">
            <a:extLst>
              <a:ext uri="{FF2B5EF4-FFF2-40B4-BE49-F238E27FC236}">
                <a16:creationId xmlns:a16="http://schemas.microsoft.com/office/drawing/2014/main" id="{F34CC6D6-6B31-726F-0FCF-5660236294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18322" y="994333"/>
            <a:ext cx="811378" cy="811378"/>
          </a:xfrm>
          <a:prstGeom prst="rect">
            <a:avLst/>
          </a:prstGeom>
        </p:spPr>
      </p:pic>
      <p:pic>
        <p:nvPicPr>
          <p:cNvPr id="10" name="Graphic 9" descr="Bank check with solid fill">
            <a:extLst>
              <a:ext uri="{FF2B5EF4-FFF2-40B4-BE49-F238E27FC236}">
                <a16:creationId xmlns:a16="http://schemas.microsoft.com/office/drawing/2014/main" id="{15E68F15-3620-5130-0154-793C5DB9A79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7885" y="4208123"/>
            <a:ext cx="914400" cy="914400"/>
          </a:xfrm>
          <a:prstGeom prst="rect">
            <a:avLst/>
          </a:prstGeom>
        </p:spPr>
      </p:pic>
      <p:sp>
        <p:nvSpPr>
          <p:cNvPr id="2" name="Arrow: Notched Right 1">
            <a:extLst>
              <a:ext uri="{FF2B5EF4-FFF2-40B4-BE49-F238E27FC236}">
                <a16:creationId xmlns:a16="http://schemas.microsoft.com/office/drawing/2014/main" id="{5E02C5E5-D481-4A68-AE18-C7B3F44F783D}"/>
              </a:ext>
            </a:extLst>
          </p:cNvPr>
          <p:cNvSpPr/>
          <p:nvPr/>
        </p:nvSpPr>
        <p:spPr>
          <a:xfrm>
            <a:off x="7993735" y="151580"/>
            <a:ext cx="1025237" cy="561719"/>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110004020202020204"/>
                <a:ea typeface="+mn-ea"/>
                <a:cs typeface="+mn-cs"/>
              </a:rPr>
              <a:t>Sickness to Prevention</a:t>
            </a:r>
          </a:p>
        </p:txBody>
      </p:sp>
      <p:sp>
        <p:nvSpPr>
          <p:cNvPr id="3" name="Arrow: Notched Right 2">
            <a:extLst>
              <a:ext uri="{FF2B5EF4-FFF2-40B4-BE49-F238E27FC236}">
                <a16:creationId xmlns:a16="http://schemas.microsoft.com/office/drawing/2014/main" id="{32F58DC7-9DCD-9F8E-10E6-07699881A8A2}"/>
              </a:ext>
            </a:extLst>
          </p:cNvPr>
          <p:cNvSpPr/>
          <p:nvPr/>
        </p:nvSpPr>
        <p:spPr>
          <a:xfrm>
            <a:off x="8980436" y="154982"/>
            <a:ext cx="992840" cy="561399"/>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110004020202020204"/>
                <a:ea typeface="+mn-ea"/>
                <a:cs typeface="+mn-cs"/>
              </a:rPr>
              <a:t>Analogue to Digital</a:t>
            </a:r>
          </a:p>
        </p:txBody>
      </p:sp>
      <p:sp>
        <p:nvSpPr>
          <p:cNvPr id="6" name="Arrow: Notched Right 5">
            <a:extLst>
              <a:ext uri="{FF2B5EF4-FFF2-40B4-BE49-F238E27FC236}">
                <a16:creationId xmlns:a16="http://schemas.microsoft.com/office/drawing/2014/main" id="{9825FE44-A090-85C9-2A99-69CB4EBFAEEC}"/>
              </a:ext>
            </a:extLst>
          </p:cNvPr>
          <p:cNvSpPr/>
          <p:nvPr/>
        </p:nvSpPr>
        <p:spPr>
          <a:xfrm>
            <a:off x="9960443" y="157295"/>
            <a:ext cx="978408" cy="54776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110004020202020204"/>
                <a:ea typeface="+mn-ea"/>
                <a:cs typeface="+mn-cs"/>
              </a:rPr>
              <a:t>Hospital to Community</a:t>
            </a:r>
          </a:p>
        </p:txBody>
      </p:sp>
    </p:spTree>
    <p:extLst>
      <p:ext uri="{BB962C8B-B14F-4D97-AF65-F5344CB8AC3E}">
        <p14:creationId xmlns:p14="http://schemas.microsoft.com/office/powerpoint/2010/main" val="67075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748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6" name="Content Placeholder 2">
            <a:extLst>
              <a:ext uri="{FF2B5EF4-FFF2-40B4-BE49-F238E27FC236}">
                <a16:creationId xmlns:a16="http://schemas.microsoft.com/office/drawing/2014/main" id="{DEA6A645-396E-41E8-B814-922FF6E8C902}"/>
              </a:ext>
            </a:extLst>
          </p:cNvPr>
          <p:cNvSpPr txBox="1">
            <a:spLocks/>
          </p:cNvSpPr>
          <p:nvPr/>
        </p:nvSpPr>
        <p:spPr>
          <a:xfrm>
            <a:off x="194388" y="1444064"/>
            <a:ext cx="11803224"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latin typeface="Arial" pitchFamily="34" charset="0"/>
              <a:cs typeface="Arial" pitchFamily="34" charset="0"/>
            </a:endParaRPr>
          </a:p>
          <a:p>
            <a:pPr algn="l"/>
            <a:r>
              <a:rPr lang="en-GB" b="1" dirty="0">
                <a:solidFill>
                  <a:srgbClr val="00AED9"/>
                </a:solidFill>
                <a:latin typeface="Arial" pitchFamily="34" charset="0"/>
                <a:cs typeface="Arial" pitchFamily="34" charset="0"/>
              </a:rPr>
              <a:t>Name: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Paula Whitehurst</a:t>
            </a:r>
          </a:p>
          <a:p>
            <a:pPr algn="l"/>
            <a:r>
              <a:rPr lang="en-GB" b="1" dirty="0">
                <a:solidFill>
                  <a:srgbClr val="00AED9"/>
                </a:solidFill>
                <a:latin typeface="Arial" pitchFamily="34" charset="0"/>
                <a:cs typeface="Arial" pitchFamily="34" charset="0"/>
              </a:rPr>
              <a:t>Title: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Community Pharmacy Integration Programme Manger</a:t>
            </a:r>
          </a:p>
          <a:p>
            <a:pPr algn="l"/>
            <a:r>
              <a:rPr lang="en-GB" b="1" dirty="0">
                <a:solidFill>
                  <a:srgbClr val="00AED9"/>
                </a:solidFill>
                <a:latin typeface="Arial" pitchFamily="34" charset="0"/>
                <a:cs typeface="Arial" pitchFamily="34" charset="0"/>
              </a:rPr>
              <a:t>Email:</a:t>
            </a:r>
            <a:r>
              <a:rPr lang="en-GB" dirty="0">
                <a:latin typeface="Arial" pitchFamily="34" charset="0"/>
                <a:cs typeface="Arial" pitchFamily="34" charset="0"/>
              </a:rPr>
              <a:t>	</a:t>
            </a:r>
            <a:r>
              <a:rPr lang="en-GB" dirty="0">
                <a:solidFill>
                  <a:srgbClr val="00AED9"/>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paula.whitehurst1@nhs.net</a:t>
            </a:r>
            <a:r>
              <a:rPr lang="en-GB" dirty="0">
                <a:solidFill>
                  <a:srgbClr val="00AED9"/>
                </a:solidFill>
                <a:latin typeface="Arial" pitchFamily="34" charset="0"/>
                <a:cs typeface="Arial" pitchFamily="34" charset="0"/>
              </a:rPr>
              <a:t> </a:t>
            </a:r>
          </a:p>
          <a:p>
            <a:pPr algn="l"/>
            <a:r>
              <a:rPr lang="en-GB" b="1" dirty="0">
                <a:solidFill>
                  <a:srgbClr val="00AED9"/>
                </a:solidFill>
                <a:latin typeface="Arial" pitchFamily="34" charset="0"/>
                <a:cs typeface="Arial" pitchFamily="34" charset="0"/>
              </a:rPr>
              <a:t>Web: </a:t>
            </a:r>
            <a:r>
              <a:rPr lang="en-GB" b="1" dirty="0">
                <a:solidFill>
                  <a:srgbClr val="0072C6"/>
                </a:solidFill>
                <a:latin typeface="Arial" pitchFamily="34" charset="0"/>
                <a:cs typeface="Arial" pitchFamily="34" charset="0"/>
              </a:rPr>
              <a:t>	</a:t>
            </a:r>
            <a:r>
              <a:rPr lang="en-GB" sz="2800" dirty="0">
                <a:solidFill>
                  <a:srgbClr val="00AED9"/>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https://joinedupcarederbyshire.co.uk</a:t>
            </a:r>
            <a:r>
              <a:rPr lang="en-GB" sz="2800" dirty="0">
                <a:solidFill>
                  <a:srgbClr val="00AED9"/>
                </a:solidFill>
                <a:latin typeface="Arial" pitchFamily="34" charset="0"/>
                <a:cs typeface="Arial" pitchFamily="34" charset="0"/>
              </a:rPr>
              <a:t> </a:t>
            </a:r>
            <a:endParaRPr lang="en-GB" dirty="0">
              <a:solidFill>
                <a:srgbClr val="00AED9"/>
              </a:solidFill>
              <a:latin typeface="Arial" pitchFamily="34" charset="0"/>
              <a:cs typeface="Arial" pitchFamily="34" charset="0"/>
            </a:endParaRPr>
          </a:p>
        </p:txBody>
      </p:sp>
      <p:sp>
        <p:nvSpPr>
          <p:cNvPr id="7" name="Title 1">
            <a:extLst>
              <a:ext uri="{FF2B5EF4-FFF2-40B4-BE49-F238E27FC236}">
                <a16:creationId xmlns:a16="http://schemas.microsoft.com/office/drawing/2014/main" id="{54A1C7A9-2443-474D-B013-34A147DA397A}"/>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AED9"/>
                </a:solidFill>
                <a:latin typeface="Arial" pitchFamily="34" charset="0"/>
                <a:cs typeface="Arial" pitchFamily="34" charset="0"/>
              </a:rPr>
              <a:t>Contact Details</a:t>
            </a:r>
            <a:endParaRPr lang="en-GB" b="1" dirty="0">
              <a:solidFill>
                <a:srgbClr val="00AED9"/>
              </a:solidFill>
              <a:latin typeface="Arial" pitchFamily="34" charset="0"/>
              <a:cs typeface="Arial" pitchFamily="34" charset="0"/>
            </a:endParaRPr>
          </a:p>
        </p:txBody>
      </p:sp>
    </p:spTree>
    <p:extLst>
      <p:ext uri="{BB962C8B-B14F-4D97-AF65-F5344CB8AC3E}">
        <p14:creationId xmlns:p14="http://schemas.microsoft.com/office/powerpoint/2010/main" val="347039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55" y="85207"/>
            <a:ext cx="10515600" cy="1325563"/>
          </a:xfrm>
        </p:spPr>
        <p:txBody>
          <a:bodyPr/>
          <a:lstStyle/>
          <a:p>
            <a:pPr algn="l"/>
            <a:r>
              <a:rPr lang="en-GB" b="1" dirty="0">
                <a:solidFill>
                  <a:srgbClr val="00AED9"/>
                </a:solidFill>
                <a:latin typeface="Arial" pitchFamily="34" charset="0"/>
                <a:cs typeface="Arial" pitchFamily="34" charset="0"/>
              </a:rPr>
              <a:t>Background</a:t>
            </a:r>
          </a:p>
        </p:txBody>
      </p:sp>
      <p:sp>
        <p:nvSpPr>
          <p:cNvPr id="3" name="Content Placeholder 2"/>
          <p:cNvSpPr>
            <a:spLocks noGrp="1"/>
          </p:cNvSpPr>
          <p:nvPr>
            <p:ph idx="1"/>
          </p:nvPr>
        </p:nvSpPr>
        <p:spPr>
          <a:xfrm>
            <a:off x="306355" y="1264298"/>
            <a:ext cx="11346025" cy="4709120"/>
          </a:xfrm>
        </p:spPr>
        <p:txBody>
          <a:bodyPr>
            <a:noAutofit/>
          </a:bodyPr>
          <a:lstStyle/>
          <a:p>
            <a:pPr marL="0" indent="0">
              <a:buNone/>
            </a:pPr>
            <a:br>
              <a:rPr lang="en-GB" sz="2800" dirty="0">
                <a:latin typeface="Arial" pitchFamily="34" charset="0"/>
                <a:cs typeface="Arial" pitchFamily="34" charset="0"/>
              </a:rPr>
            </a:br>
            <a:endParaRPr lang="en-GB" sz="1400" dirty="0">
              <a:latin typeface="Arial" pitchFamily="34" charset="0"/>
              <a:cs typeface="Arial" pitchFamily="34" charset="0"/>
            </a:endParaRPr>
          </a:p>
          <a:p>
            <a:pPr marL="0" indent="0">
              <a:buNone/>
            </a:pPr>
            <a:r>
              <a:rPr lang="en-GB" sz="2800" dirty="0">
                <a:latin typeface="Arial" pitchFamily="34" charset="0"/>
                <a:cs typeface="Arial" pitchFamily="34" charset="0"/>
              </a:rPr>
              <a:t>May 2023 – NHS England published a delivery plan for recovering access to primary care</a:t>
            </a:r>
            <a:endParaRPr lang="en-GB" sz="2800" dirty="0">
              <a:solidFill>
                <a:srgbClr val="00AED9"/>
              </a:solidFill>
              <a:latin typeface="Arial" pitchFamily="34" charset="0"/>
              <a:cs typeface="Arial" pitchFamily="34" charset="0"/>
            </a:endParaRPr>
          </a:p>
          <a:p>
            <a:endParaRPr lang="en-GB" sz="1200" dirty="0">
              <a:latin typeface="Arial" pitchFamily="34" charset="0"/>
              <a:cs typeface="Arial" pitchFamily="34" charset="0"/>
            </a:endParaRPr>
          </a:p>
          <a:p>
            <a:r>
              <a:rPr lang="en-GB" sz="2800" dirty="0">
                <a:latin typeface="Arial" pitchFamily="34" charset="0"/>
                <a:cs typeface="Arial" pitchFamily="34" charset="0"/>
              </a:rPr>
              <a:t>Empower patients by rolling out tools they can use to manage their own health, and invest up to £645 million over two years to expand services offered by community pharmacy.</a:t>
            </a:r>
            <a:endParaRPr lang="en-GB" sz="1200" dirty="0">
              <a:latin typeface="Arial" pitchFamily="34" charset="0"/>
              <a:cs typeface="Arial" pitchFamily="34" charset="0"/>
            </a:endParaRPr>
          </a:p>
          <a:p>
            <a:endParaRPr lang="en-GB" sz="1200" dirty="0">
              <a:latin typeface="Arial" pitchFamily="34" charset="0"/>
              <a:cs typeface="Arial" pitchFamily="34" charset="0"/>
            </a:endParaRPr>
          </a:p>
          <a:p>
            <a:r>
              <a:rPr lang="en-GB" sz="2800" dirty="0">
                <a:latin typeface="Arial" pitchFamily="34" charset="0"/>
                <a:cs typeface="Arial" pitchFamily="34" charset="0"/>
              </a:rPr>
              <a:t>Launch Pharmacy First so that by end of 2023 community pharmacies can supply prescription-only medicines for seven common conditions.</a:t>
            </a:r>
            <a:br>
              <a:rPr lang="en-GB" sz="2800" dirty="0">
                <a:latin typeface="Arial" pitchFamily="34" charset="0"/>
                <a:cs typeface="Arial" pitchFamily="34" charset="0"/>
              </a:rPr>
            </a:br>
            <a:endParaRPr lang="en-GB" sz="2800" dirty="0">
              <a:latin typeface="Arial" pitchFamily="34" charset="0"/>
              <a:cs typeface="Arial" pitchFamily="34" charset="0"/>
            </a:endParaRPr>
          </a:p>
          <a:p>
            <a:endParaRPr lang="en-GB" sz="2800" dirty="0"/>
          </a:p>
        </p:txBody>
      </p:sp>
    </p:spTree>
    <p:extLst>
      <p:ext uri="{BB962C8B-B14F-4D97-AF65-F5344CB8AC3E}">
        <p14:creationId xmlns:p14="http://schemas.microsoft.com/office/powerpoint/2010/main" val="227178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E091-40A9-B818-0256-AC4BFFC574D4}"/>
              </a:ext>
            </a:extLst>
          </p:cNvPr>
          <p:cNvSpPr>
            <a:spLocks noGrp="1"/>
          </p:cNvSpPr>
          <p:nvPr>
            <p:ph type="title"/>
          </p:nvPr>
        </p:nvSpPr>
        <p:spPr>
          <a:xfrm>
            <a:off x="139971" y="173210"/>
            <a:ext cx="10515600" cy="1325563"/>
          </a:xfrm>
        </p:spPr>
        <p:txBody>
          <a:bodyPr>
            <a:normAutofit fontScale="90000"/>
          </a:bodyPr>
          <a:lstStyle/>
          <a:p>
            <a:r>
              <a:rPr lang="en-GB" b="1" dirty="0">
                <a:solidFill>
                  <a:srgbClr val="00AED9"/>
                </a:solidFill>
                <a:latin typeface="Arial" pitchFamily="34" charset="0"/>
                <a:cs typeface="Arial" pitchFamily="34" charset="0"/>
              </a:rPr>
              <a:t>Primary Care Access and Recovery Plan </a:t>
            </a:r>
            <a:br>
              <a:rPr lang="en-GB" dirty="0"/>
            </a:br>
            <a:endParaRPr lang="en-GB" dirty="0"/>
          </a:p>
        </p:txBody>
      </p:sp>
      <p:graphicFrame>
        <p:nvGraphicFramePr>
          <p:cNvPr id="4" name="Content Placeholder 3">
            <a:extLst>
              <a:ext uri="{FF2B5EF4-FFF2-40B4-BE49-F238E27FC236}">
                <a16:creationId xmlns:a16="http://schemas.microsoft.com/office/drawing/2014/main" id="{2AF4A724-ABDE-F96E-CD15-C2BB04AF939D}"/>
              </a:ext>
            </a:extLst>
          </p:cNvPr>
          <p:cNvGraphicFramePr>
            <a:graphicFrameLocks noGrp="1"/>
          </p:cNvGraphicFramePr>
          <p:nvPr>
            <p:ph idx="1"/>
            <p:extLst>
              <p:ext uri="{D42A27DB-BD31-4B8C-83A1-F6EECF244321}">
                <p14:modId xmlns:p14="http://schemas.microsoft.com/office/powerpoint/2010/main" val="1190189487"/>
              </p:ext>
            </p:extLst>
          </p:nvPr>
        </p:nvGraphicFramePr>
        <p:xfrm>
          <a:off x="2127760" y="1027906"/>
          <a:ext cx="9230522" cy="4403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A605210-F1D3-F3BD-0312-5C6D003AAB65}"/>
              </a:ext>
            </a:extLst>
          </p:cNvPr>
          <p:cNvSpPr txBox="1"/>
          <p:nvPr/>
        </p:nvSpPr>
        <p:spPr>
          <a:xfrm rot="16200000">
            <a:off x="-185713" y="3136613"/>
            <a:ext cx="16150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PCARP</a:t>
            </a:r>
          </a:p>
        </p:txBody>
      </p:sp>
      <p:sp>
        <p:nvSpPr>
          <p:cNvPr id="6" name="Left Brace 5">
            <a:extLst>
              <a:ext uri="{FF2B5EF4-FFF2-40B4-BE49-F238E27FC236}">
                <a16:creationId xmlns:a16="http://schemas.microsoft.com/office/drawing/2014/main" id="{4196F6C4-32CD-AA0C-2195-C8D381DFB0B4}"/>
              </a:ext>
            </a:extLst>
          </p:cNvPr>
          <p:cNvSpPr/>
          <p:nvPr/>
        </p:nvSpPr>
        <p:spPr>
          <a:xfrm>
            <a:off x="1261500" y="1498773"/>
            <a:ext cx="584775" cy="3685477"/>
          </a:xfrm>
          <a:prstGeom prst="leftBrace">
            <a:avLst/>
          </a:prstGeom>
          <a:ln w="2222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74C4E98-2F6E-5284-AE8D-1C31D9126C0B}"/>
              </a:ext>
            </a:extLst>
          </p:cNvPr>
          <p:cNvSpPr txBox="1"/>
          <p:nvPr/>
        </p:nvSpPr>
        <p:spPr>
          <a:xfrm>
            <a:off x="3041780" y="5538768"/>
            <a:ext cx="787723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AED9"/>
                </a:solidFill>
                <a:latin typeface="Arial" pitchFamily="34" charset="0"/>
                <a:cs typeface="Arial" pitchFamily="34" charset="0"/>
              </a:rPr>
              <a:t>Nationally expected to free up an additional 10 million GP appointments per year</a:t>
            </a:r>
            <a:endParaRPr kumimoji="0" lang="en-GB" sz="28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87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41" y="-19276"/>
            <a:ext cx="10515600" cy="1325563"/>
          </a:xfrm>
        </p:spPr>
        <p:txBody>
          <a:bodyPr/>
          <a:lstStyle/>
          <a:p>
            <a:pPr algn="l"/>
            <a:r>
              <a:rPr lang="en-GB" b="1" dirty="0">
                <a:solidFill>
                  <a:srgbClr val="00AED9"/>
                </a:solidFill>
                <a:latin typeface="Arial" pitchFamily="34" charset="0"/>
                <a:cs typeface="Arial" pitchFamily="34" charset="0"/>
              </a:rPr>
              <a:t>Oral Contraception Service</a:t>
            </a:r>
          </a:p>
        </p:txBody>
      </p:sp>
      <p:sp>
        <p:nvSpPr>
          <p:cNvPr id="3" name="Content Placeholder 2"/>
          <p:cNvSpPr>
            <a:spLocks noGrp="1"/>
          </p:cNvSpPr>
          <p:nvPr>
            <p:ph idx="1"/>
          </p:nvPr>
        </p:nvSpPr>
        <p:spPr>
          <a:xfrm>
            <a:off x="429209" y="1306287"/>
            <a:ext cx="11402008" cy="5187820"/>
          </a:xfrm>
        </p:spPr>
        <p:txBody>
          <a:bodyPr>
            <a:normAutofit fontScale="92500" lnSpcReduction="10000"/>
          </a:bodyPr>
          <a:lstStyle/>
          <a:p>
            <a:pPr marL="0" indent="0">
              <a:buNone/>
            </a:pPr>
            <a:r>
              <a:rPr lang="en-GB" sz="2800" dirty="0">
                <a:solidFill>
                  <a:srgbClr val="333333"/>
                </a:solidFill>
                <a:effectLst/>
                <a:latin typeface="Arial" panose="020B0604020202020204" pitchFamily="34" charset="0"/>
                <a:ea typeface="Times New Roman" panose="02020603050405020304" pitchFamily="18" charset="0"/>
              </a:rPr>
              <a:t>This service enables people to obtain supplies of </a:t>
            </a:r>
            <a:r>
              <a:rPr lang="en-GB" dirty="0">
                <a:solidFill>
                  <a:srgbClr val="333333"/>
                </a:solidFill>
                <a:latin typeface="Arial" panose="020B0604020202020204" pitchFamily="34" charset="0"/>
                <a:ea typeface="Times New Roman" panose="02020603050405020304" pitchFamily="18" charset="0"/>
              </a:rPr>
              <a:t>oral contraception </a:t>
            </a:r>
            <a:r>
              <a:rPr lang="en-GB" sz="2800" dirty="0">
                <a:solidFill>
                  <a:srgbClr val="333333"/>
                </a:solidFill>
                <a:effectLst/>
                <a:latin typeface="Arial" panose="020B0604020202020204" pitchFamily="34" charset="0"/>
                <a:ea typeface="Times New Roman" panose="02020603050405020304" pitchFamily="18" charset="0"/>
              </a:rPr>
              <a:t>from community pharmacies without first visiting a GP or sexual health clinic.</a:t>
            </a:r>
          </a:p>
          <a:p>
            <a:r>
              <a:rPr lang="en-GB" dirty="0">
                <a:solidFill>
                  <a:srgbClr val="333333"/>
                </a:solidFill>
                <a:latin typeface="Arial" panose="020B0604020202020204" pitchFamily="34" charset="0"/>
                <a:ea typeface="Times New Roman" panose="02020603050405020304" pitchFamily="18" charset="0"/>
              </a:rPr>
              <a:t>Pharmacists in community pharmacy can initiate and continually supply oral contraception.</a:t>
            </a:r>
            <a:endParaRPr lang="en-GB" sz="2800" dirty="0">
              <a:effectLst/>
              <a:latin typeface="Times New Roman" panose="02020603050405020304" pitchFamily="18" charset="0"/>
              <a:ea typeface="Times New Roman" panose="02020603050405020304" pitchFamily="18" charset="0"/>
            </a:endParaRPr>
          </a:p>
          <a:p>
            <a:r>
              <a:rPr lang="en-GB" dirty="0">
                <a:solidFill>
                  <a:srgbClr val="333333"/>
                </a:solidFill>
                <a:latin typeface="Arial" panose="020B0604020202020204" pitchFamily="34" charset="0"/>
                <a:ea typeface="Times New Roman" panose="02020603050405020304" pitchFamily="18" charset="0"/>
              </a:rPr>
              <a:t>F</a:t>
            </a:r>
            <a:r>
              <a:rPr lang="en-GB" sz="2800" dirty="0">
                <a:solidFill>
                  <a:srgbClr val="333333"/>
                </a:solidFill>
                <a:effectLst/>
                <a:latin typeface="Arial" panose="020B0604020202020204" pitchFamily="34" charset="0"/>
                <a:ea typeface="Times New Roman" panose="02020603050405020304" pitchFamily="18" charset="0"/>
              </a:rPr>
              <a:t>ind a local pharmacy offering this service here: </a:t>
            </a:r>
            <a:br>
              <a:rPr lang="en-GB" sz="2800" dirty="0">
                <a:solidFill>
                  <a:srgbClr val="333333"/>
                </a:solidFill>
                <a:effectLst/>
                <a:latin typeface="Arial" panose="020B0604020202020204" pitchFamily="34" charset="0"/>
                <a:ea typeface="Times New Roman" panose="02020603050405020304" pitchFamily="18" charset="0"/>
              </a:rPr>
            </a:br>
            <a:r>
              <a:rPr lang="en-GB" sz="2800" u="sng" dirty="0">
                <a:solidFill>
                  <a:srgbClr val="1160AB"/>
                </a:solidFill>
                <a:effectLst/>
                <a:latin typeface="Arial" panose="020B0604020202020204" pitchFamily="34" charset="0"/>
                <a:ea typeface="Times New Roman" panose="02020603050405020304" pitchFamily="18" charset="0"/>
                <a:hlinkClick r:id="rId2"/>
              </a:rPr>
              <a:t>NHS Find a pharmacy offering contraception tool</a:t>
            </a:r>
            <a:endParaRPr lang="en-GB" sz="2800" dirty="0">
              <a:solidFill>
                <a:srgbClr val="333333"/>
              </a:solidFill>
              <a:effectLst/>
              <a:latin typeface="Arial" panose="020B0604020202020204" pitchFamily="34" charset="0"/>
              <a:ea typeface="Times New Roman" panose="02020603050405020304" pitchFamily="18" charset="0"/>
            </a:endParaRPr>
          </a:p>
          <a:p>
            <a:r>
              <a:rPr lang="en-GB" dirty="0">
                <a:solidFill>
                  <a:srgbClr val="333333"/>
                </a:solidFill>
                <a:latin typeface="Arial" panose="020B0604020202020204" pitchFamily="34" charset="0"/>
                <a:ea typeface="Times New Roman" panose="02020603050405020304" pitchFamily="18" charset="0"/>
              </a:rPr>
              <a:t>Supports the </a:t>
            </a:r>
            <a:r>
              <a:rPr lang="en-GB" dirty="0">
                <a:solidFill>
                  <a:srgbClr val="333333"/>
                </a:solidFill>
                <a:latin typeface="Arial" panose="020B0604020202020204" pitchFamily="34" charset="0"/>
                <a:ea typeface="Times New Roman" panose="02020603050405020304" pitchFamily="18" charset="0"/>
                <a:hlinkClick r:id="rId3"/>
              </a:rPr>
              <a:t>Women’s Health Strategy</a:t>
            </a:r>
            <a:r>
              <a:rPr lang="en-GB" dirty="0">
                <a:solidFill>
                  <a:srgbClr val="333333"/>
                </a:solidFill>
                <a:latin typeface="Arial" panose="020B0604020202020204" pitchFamily="34" charset="0"/>
                <a:ea typeface="Times New Roman" panose="02020603050405020304" pitchFamily="18" charset="0"/>
              </a:rPr>
              <a:t> for England which highlighted that community pharmacy had a part to play in increasing choice in the ways people can access contraception.</a:t>
            </a:r>
            <a:endParaRPr lang="en-GB" sz="2800" dirty="0">
              <a:solidFill>
                <a:srgbClr val="333333"/>
              </a:solidFill>
              <a:effectLst/>
              <a:latin typeface="Arial" panose="020B0604020202020204" pitchFamily="34" charset="0"/>
              <a:ea typeface="Times New Roman" panose="02020603050405020304" pitchFamily="18" charset="0"/>
            </a:endParaRPr>
          </a:p>
          <a:p>
            <a:endParaRPr lang="en-GB" sz="2800" dirty="0">
              <a:effectLst/>
              <a:latin typeface="Times New Roman" panose="02020603050405020304" pitchFamily="18" charset="0"/>
              <a:ea typeface="Times New Roman" panose="02020603050405020304" pitchFamily="18" charset="0"/>
            </a:endParaRPr>
          </a:p>
          <a:p>
            <a:pPr marL="0" indent="0">
              <a:buNone/>
            </a:pPr>
            <a:r>
              <a:rPr lang="en-GB" dirty="0">
                <a:latin typeface="Arial" pitchFamily="34" charset="0"/>
                <a:cs typeface="Arial" pitchFamily="34" charset="0"/>
              </a:rPr>
              <a:t>A separate local authority commissioned service is also available for people to access emergency hormonal contraception. Pharmacies offering that service are listed on the </a:t>
            </a:r>
            <a:r>
              <a:rPr lang="en-GB" dirty="0">
                <a:latin typeface="Arial" panose="020B0604020202020204" pitchFamily="34" charset="0"/>
                <a:cs typeface="Arial" panose="020B0604020202020204" pitchFamily="34" charset="0"/>
                <a:hlinkClick r:id="rId4"/>
              </a:rPr>
              <a:t>DCHS sexual health service finder webpage</a:t>
            </a:r>
            <a:r>
              <a:rPr lang="en-GB" dirty="0"/>
              <a:t>.</a:t>
            </a:r>
            <a:endParaRPr lang="en-GB" dirty="0">
              <a:latin typeface="Arial" pitchFamily="34" charset="0"/>
              <a:cs typeface="Arial" pitchFamily="34" charset="0"/>
            </a:endParaRPr>
          </a:p>
        </p:txBody>
      </p:sp>
    </p:spTree>
    <p:extLst>
      <p:ext uri="{BB962C8B-B14F-4D97-AF65-F5344CB8AC3E}">
        <p14:creationId xmlns:p14="http://schemas.microsoft.com/office/powerpoint/2010/main" val="5130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12" y="251521"/>
            <a:ext cx="11590176" cy="840161"/>
          </a:xfrm>
        </p:spPr>
        <p:txBody>
          <a:bodyPr>
            <a:normAutofit fontScale="90000"/>
          </a:bodyPr>
          <a:lstStyle/>
          <a:p>
            <a:pPr algn="l"/>
            <a:r>
              <a:rPr lang="en-GB" b="1" dirty="0">
                <a:solidFill>
                  <a:srgbClr val="00AED9"/>
                </a:solidFill>
                <a:latin typeface="Arial" pitchFamily="34" charset="0"/>
                <a:cs typeface="Arial" pitchFamily="34" charset="0"/>
              </a:rPr>
              <a:t>Blood Pressure Checks - Service Background</a:t>
            </a:r>
          </a:p>
        </p:txBody>
      </p:sp>
      <p:sp>
        <p:nvSpPr>
          <p:cNvPr id="3" name="Content Placeholder 2"/>
          <p:cNvSpPr>
            <a:spLocks noGrp="1"/>
          </p:cNvSpPr>
          <p:nvPr>
            <p:ph idx="1"/>
          </p:nvPr>
        </p:nvSpPr>
        <p:spPr>
          <a:xfrm>
            <a:off x="222379" y="1502228"/>
            <a:ext cx="11515530" cy="5514391"/>
          </a:xfrm>
        </p:spPr>
        <p:txBody>
          <a:bodyPr/>
          <a:lstStyle/>
          <a:p>
            <a:r>
              <a:rPr lang="en-GB" dirty="0">
                <a:latin typeface="Arial" pitchFamily="34" charset="0"/>
                <a:cs typeface="Arial" pitchFamily="34" charset="0"/>
              </a:rPr>
              <a:t>Cardiovascular disease (CVD) is the second most common cause of premature death in England, after cancer, affecting seven million people. One in four premature deaths are caused by CVD, and 1.6 million disability adjusted life years can be attributed to it.</a:t>
            </a:r>
          </a:p>
          <a:p>
            <a:endParaRPr lang="en-GB" dirty="0">
              <a:latin typeface="Arial" pitchFamily="34" charset="0"/>
              <a:cs typeface="Arial" pitchFamily="34" charset="0"/>
            </a:endParaRPr>
          </a:p>
          <a:p>
            <a:r>
              <a:rPr lang="en-GB" dirty="0">
                <a:latin typeface="Arial" pitchFamily="34" charset="0"/>
                <a:cs typeface="Arial" pitchFamily="34" charset="0"/>
              </a:rPr>
              <a:t>High blood pressure significantly increases the risk of having a heart attack or stroke, but early detection and treatment can help people live longer, healthier lives. The NHS Long Term Plan focuses on tackling health inequalities and the prevention of ill health and aims to prevent 150,000 strokes and heart attacks as a result of CVD, over the next ten years.</a:t>
            </a:r>
          </a:p>
          <a:p>
            <a:endParaRPr lang="en-GB" dirty="0">
              <a:latin typeface="Arial" pitchFamily="34" charset="0"/>
              <a:cs typeface="Arial" pitchFamily="34" charset="0"/>
            </a:endParaRPr>
          </a:p>
        </p:txBody>
      </p:sp>
    </p:spTree>
    <p:extLst>
      <p:ext uri="{BB962C8B-B14F-4D97-AF65-F5344CB8AC3E}">
        <p14:creationId xmlns:p14="http://schemas.microsoft.com/office/powerpoint/2010/main" val="271281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31" y="18255"/>
            <a:ext cx="10515600" cy="1325563"/>
          </a:xfrm>
        </p:spPr>
        <p:txBody>
          <a:bodyPr/>
          <a:lstStyle/>
          <a:p>
            <a:pPr algn="l"/>
            <a:r>
              <a:rPr lang="en-GB" b="1" dirty="0">
                <a:solidFill>
                  <a:srgbClr val="00AED9"/>
                </a:solidFill>
                <a:latin typeface="Arial" pitchFamily="34" charset="0"/>
                <a:cs typeface="Arial" pitchFamily="34" charset="0"/>
              </a:rPr>
              <a:t>Blood Pressure Check Service</a:t>
            </a:r>
          </a:p>
        </p:txBody>
      </p:sp>
      <p:sp>
        <p:nvSpPr>
          <p:cNvPr id="3" name="Content Placeholder 2"/>
          <p:cNvSpPr>
            <a:spLocks noGrp="1"/>
          </p:cNvSpPr>
          <p:nvPr>
            <p:ph idx="1"/>
          </p:nvPr>
        </p:nvSpPr>
        <p:spPr>
          <a:xfrm>
            <a:off x="272920" y="1203859"/>
            <a:ext cx="11646159" cy="5340285"/>
          </a:xfrm>
        </p:spPr>
        <p:txBody>
          <a:bodyPr>
            <a:normAutofit fontScale="92500" lnSpcReduction="20000"/>
          </a:bodyPr>
          <a:lstStyle/>
          <a:p>
            <a:pPr marL="0" indent="0">
              <a:buNone/>
            </a:pPr>
            <a:r>
              <a:rPr lang="en-GB" dirty="0">
                <a:latin typeface="Arial" pitchFamily="34" charset="0"/>
                <a:cs typeface="Arial" pitchFamily="34" charset="0"/>
              </a:rPr>
              <a:t>A community pharmacist will opportunistically measure the blood pressure of consenting adults who come into the pharmacy, by offering anyone a free blood pressure check who:</a:t>
            </a:r>
          </a:p>
          <a:p>
            <a:endParaRPr lang="en-GB" dirty="0">
              <a:latin typeface="Arial" pitchFamily="34" charset="0"/>
              <a:cs typeface="Arial" pitchFamily="34" charset="0"/>
            </a:endParaRPr>
          </a:p>
          <a:p>
            <a:r>
              <a:rPr lang="en-GB" dirty="0">
                <a:latin typeface="Arial" pitchFamily="34" charset="0"/>
                <a:cs typeface="Arial" pitchFamily="34" charset="0"/>
              </a:rPr>
              <a:t>is over the age of 40;</a:t>
            </a:r>
          </a:p>
          <a:p>
            <a:r>
              <a:rPr lang="en-GB" dirty="0">
                <a:latin typeface="Arial" pitchFamily="34" charset="0"/>
                <a:cs typeface="Arial" pitchFamily="34" charset="0"/>
              </a:rPr>
              <a:t>has not previously been identified as having hypertension or a related condition; and</a:t>
            </a:r>
          </a:p>
          <a:p>
            <a:r>
              <a:rPr lang="en-GB" dirty="0">
                <a:latin typeface="Arial" pitchFamily="34" charset="0"/>
                <a:cs typeface="Arial" pitchFamily="34" charset="0"/>
              </a:rPr>
              <a:t>has not had their blood pressure measured by a health professional within the previous six months.</a:t>
            </a:r>
          </a:p>
          <a:p>
            <a:pPr marL="0" indent="0">
              <a:buNone/>
            </a:pPr>
            <a:endParaRPr lang="en-GB" dirty="0">
              <a:latin typeface="Arial" pitchFamily="34" charset="0"/>
              <a:cs typeface="Arial" pitchFamily="34" charset="0"/>
            </a:endParaRPr>
          </a:p>
          <a:p>
            <a:pPr marL="0" indent="0">
              <a:buNone/>
            </a:pPr>
            <a:r>
              <a:rPr lang="en-GB" b="0" i="0" u="sng" dirty="0">
                <a:solidFill>
                  <a:srgbClr val="005EB8"/>
                </a:solidFill>
                <a:effectLst/>
                <a:latin typeface="Arial" panose="020B0604020202020204" pitchFamily="34" charset="0"/>
                <a:cs typeface="Arial" panose="020B0604020202020204" pitchFamily="34" charset="0"/>
                <a:hlinkClick r:id="rId2"/>
              </a:rPr>
              <a:t>Watch this video to find out more about the service</a:t>
            </a:r>
            <a:r>
              <a:rPr lang="en-GB" b="0" i="0" dirty="0">
                <a:solidFill>
                  <a:srgbClr val="202A30"/>
                </a:solidFill>
                <a:effectLst/>
                <a:latin typeface="-apple-system"/>
              </a:rPr>
              <a:t>.</a:t>
            </a:r>
          </a:p>
          <a:p>
            <a:pPr marL="0" indent="0">
              <a:buNone/>
            </a:pPr>
            <a:endParaRPr lang="en-GB" b="0" i="0" dirty="0">
              <a:solidFill>
                <a:srgbClr val="202A30"/>
              </a:solidFill>
              <a:effectLst/>
              <a:latin typeface="-apple-system"/>
            </a:endParaRPr>
          </a:p>
          <a:p>
            <a:pPr marL="0" indent="0">
              <a:buNone/>
            </a:pPr>
            <a:r>
              <a:rPr lang="en-GB" dirty="0">
                <a:latin typeface="Arial" pitchFamily="34" charset="0"/>
                <a:cs typeface="Arial" pitchFamily="34" charset="0"/>
              </a:rPr>
              <a:t>Find a local pharmacy offering this service here: </a:t>
            </a:r>
            <a:br>
              <a:rPr lang="en-GB" dirty="0">
                <a:latin typeface="Arial" pitchFamily="34" charset="0"/>
                <a:cs typeface="Arial" pitchFamily="34" charset="0"/>
              </a:rPr>
            </a:br>
            <a:r>
              <a:rPr lang="en-GB" dirty="0">
                <a:latin typeface="Arial" pitchFamily="34" charset="0"/>
                <a:cs typeface="Arial" pitchFamily="34" charset="0"/>
                <a:hlinkClick r:id="rId3"/>
              </a:rPr>
              <a:t>Find a pharmacy that offers free blood pressure checks</a:t>
            </a:r>
            <a:endParaRPr lang="en-GB" dirty="0">
              <a:latin typeface="Arial" pitchFamily="34" charset="0"/>
              <a:cs typeface="Arial" pitchFamily="34" charset="0"/>
            </a:endParaRPr>
          </a:p>
          <a:p>
            <a:pPr marL="0" indent="0">
              <a:buNone/>
            </a:pPr>
            <a:endParaRPr lang="en-GB" dirty="0">
              <a:latin typeface="Arial" pitchFamily="34" charset="0"/>
              <a:cs typeface="Arial" pitchFamily="34" charset="0"/>
            </a:endParaRPr>
          </a:p>
          <a:p>
            <a:pPr marL="0" indent="0">
              <a:buNone/>
            </a:pPr>
            <a:endParaRPr lang="en-GB" dirty="0">
              <a:latin typeface="Arial" pitchFamily="34" charset="0"/>
              <a:cs typeface="Arial" pitchFamily="34" charset="0"/>
            </a:endParaRPr>
          </a:p>
          <a:p>
            <a:pPr marL="0" indent="0">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138225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20B7-BE3E-2F32-C807-1A5638C8E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3F747-9BC1-477F-FB12-124630258B8B}"/>
              </a:ext>
            </a:extLst>
          </p:cNvPr>
          <p:cNvSpPr>
            <a:spLocks noGrp="1"/>
          </p:cNvSpPr>
          <p:nvPr>
            <p:ph type="title"/>
          </p:nvPr>
        </p:nvSpPr>
        <p:spPr>
          <a:xfrm>
            <a:off x="134516" y="-176050"/>
            <a:ext cx="10515600" cy="1325563"/>
          </a:xfrm>
        </p:spPr>
        <p:txBody>
          <a:bodyPr/>
          <a:lstStyle/>
          <a:p>
            <a:pPr algn="l"/>
            <a:r>
              <a:rPr lang="en-GB" b="1" dirty="0">
                <a:solidFill>
                  <a:srgbClr val="00AED9"/>
                </a:solidFill>
                <a:latin typeface="Arial" pitchFamily="34" charset="0"/>
                <a:cs typeface="Arial" pitchFamily="34" charset="0"/>
              </a:rPr>
              <a:t>Blood Pressure Check Outcome</a:t>
            </a:r>
          </a:p>
        </p:txBody>
      </p:sp>
      <p:sp>
        <p:nvSpPr>
          <p:cNvPr id="3" name="Content Placeholder 2">
            <a:extLst>
              <a:ext uri="{FF2B5EF4-FFF2-40B4-BE49-F238E27FC236}">
                <a16:creationId xmlns:a16="http://schemas.microsoft.com/office/drawing/2014/main" id="{066BED78-D1D1-24DE-DB18-0262AE2B1E51}"/>
              </a:ext>
            </a:extLst>
          </p:cNvPr>
          <p:cNvSpPr>
            <a:spLocks noGrp="1"/>
          </p:cNvSpPr>
          <p:nvPr>
            <p:ph idx="1"/>
          </p:nvPr>
        </p:nvSpPr>
        <p:spPr>
          <a:xfrm>
            <a:off x="134516" y="1046877"/>
            <a:ext cx="11922967" cy="5598367"/>
          </a:xfrm>
        </p:spPr>
        <p:txBody>
          <a:bodyPr>
            <a:normAutofit fontScale="85000" lnSpcReduction="10000"/>
          </a:bodyPr>
          <a:lstStyle/>
          <a:p>
            <a:pPr marL="0" indent="0">
              <a:buNone/>
            </a:pPr>
            <a:r>
              <a:rPr lang="en-GB" dirty="0">
                <a:latin typeface="Arial" pitchFamily="34" charset="0"/>
                <a:cs typeface="Arial" pitchFamily="34" charset="0"/>
              </a:rPr>
              <a:t>At the end of a consultation, where readings indicate:</a:t>
            </a:r>
          </a:p>
          <a:p>
            <a:r>
              <a:rPr lang="en-GB" dirty="0">
                <a:latin typeface="Arial" pitchFamily="34" charset="0"/>
                <a:cs typeface="Arial" pitchFamily="34" charset="0"/>
              </a:rPr>
              <a:t>Normal blood pressure - the pharmacist will promote healthy behaviours.</a:t>
            </a:r>
          </a:p>
          <a:p>
            <a:r>
              <a:rPr lang="en-GB" dirty="0">
                <a:latin typeface="Arial" pitchFamily="34" charset="0"/>
                <a:cs typeface="Arial" pitchFamily="34" charset="0"/>
              </a:rPr>
              <a:t>High blood pressure -  the pharmacist will offer Ambulatory Blood Pressure Monitoring (ABPM) from the pharmacy and will also promote healthy behaviours.</a:t>
            </a:r>
          </a:p>
          <a:p>
            <a:r>
              <a:rPr lang="en-GB" dirty="0">
                <a:latin typeface="Arial" pitchFamily="34" charset="0"/>
                <a:cs typeface="Arial" pitchFamily="34" charset="0"/>
              </a:rPr>
              <a:t>Very high blood pressure - the pharmacist will urgently refer the patient to see their GP within 24 hours and the pharmacist will inform the patient’s GP practice by NHS mail or via another locally agreed platform.</a:t>
            </a:r>
          </a:p>
          <a:p>
            <a:r>
              <a:rPr lang="en-GB" dirty="0">
                <a:latin typeface="Arial" pitchFamily="34" charset="0"/>
                <a:cs typeface="Arial" pitchFamily="34" charset="0"/>
              </a:rPr>
              <a:t>Low blood pressure - the pharmacist will provide appropriate advice and may also refer the patient to their GP if there are any concerns.</a:t>
            </a:r>
          </a:p>
          <a:p>
            <a:pPr marL="0" indent="0">
              <a:buNone/>
            </a:pPr>
            <a:endParaRPr lang="en-GB" dirty="0">
              <a:latin typeface="Arial" pitchFamily="34" charset="0"/>
              <a:cs typeface="Arial" pitchFamily="34" charset="0"/>
            </a:endParaRPr>
          </a:p>
          <a:p>
            <a:pPr marL="0" indent="0">
              <a:buNone/>
            </a:pPr>
            <a:r>
              <a:rPr lang="en-GB" dirty="0">
                <a:latin typeface="Arial" pitchFamily="34" charset="0"/>
                <a:cs typeface="Arial" pitchFamily="34" charset="0"/>
              </a:rPr>
              <a:t>All blood pressure readings are sent to the general practice from the community pharmacy so records can be updated and appropriate action taken.</a:t>
            </a:r>
          </a:p>
          <a:p>
            <a:pPr marL="0" indent="0">
              <a:buNone/>
            </a:pPr>
            <a:endParaRPr lang="en-GB" dirty="0">
              <a:latin typeface="Arial" pitchFamily="34" charset="0"/>
              <a:cs typeface="Arial" pitchFamily="34" charset="0"/>
            </a:endParaRPr>
          </a:p>
          <a:p>
            <a:pPr marL="0" indent="0">
              <a:buNone/>
            </a:pPr>
            <a:r>
              <a:rPr lang="en-GB" b="0" i="0" dirty="0">
                <a:effectLst/>
                <a:latin typeface="Arial" panose="020B0604020202020204" pitchFamily="34" charset="0"/>
                <a:cs typeface="Arial" panose="020B0604020202020204" pitchFamily="34" charset="0"/>
              </a:rPr>
              <a:t>General practices can refer patients to a participating community pharmacy for a clinic blood pressure reading or for 24 hour ambulatory blood pressure monitoring.</a:t>
            </a:r>
          </a:p>
        </p:txBody>
      </p:sp>
    </p:spTree>
    <p:extLst>
      <p:ext uri="{BB962C8B-B14F-4D97-AF65-F5344CB8AC3E}">
        <p14:creationId xmlns:p14="http://schemas.microsoft.com/office/powerpoint/2010/main" val="174971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FB7-6C60-4990-95C3-C472A039C93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6FD8083-5CE8-2E4E-28A0-9651C2C2A780}"/>
              </a:ext>
            </a:extLst>
          </p:cNvPr>
          <p:cNvSpPr txBox="1">
            <a:spLocks/>
          </p:cNvSpPr>
          <p:nvPr/>
        </p:nvSpPr>
        <p:spPr>
          <a:xfrm>
            <a:off x="373657" y="-7571"/>
            <a:ext cx="11444685" cy="90389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AED9"/>
                </a:solidFill>
                <a:latin typeface="Arial" pitchFamily="34" charset="0"/>
                <a:cs typeface="Arial" pitchFamily="34" charset="0"/>
              </a:rPr>
              <a:t>Community Pharmacy Services – Pharmacy First</a:t>
            </a:r>
            <a:endParaRPr lang="en-GB" b="1" dirty="0">
              <a:solidFill>
                <a:schemeClr val="accent6">
                  <a:lumMod val="75000"/>
                </a:schemeClr>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96981557-94A9-6BA6-BA96-B0BA7CC932A3}"/>
              </a:ext>
            </a:extLst>
          </p:cNvPr>
          <p:cNvSpPr txBox="1"/>
          <p:nvPr/>
        </p:nvSpPr>
        <p:spPr>
          <a:xfrm>
            <a:off x="283760" y="887135"/>
            <a:ext cx="11803117" cy="5970865"/>
          </a:xfrm>
          <a:prstGeom prst="rect">
            <a:avLst/>
          </a:prstGeom>
          <a:noFill/>
        </p:spPr>
        <p:txBody>
          <a:bodyPr wrap="square" rtlCol="0">
            <a:spAutoFit/>
          </a:bodyPr>
          <a:lstStyle/>
          <a:p>
            <a:pPr marL="285750" lvl="0" indent="-285750">
              <a:buFont typeface="Arial" panose="020B0604020202020204" pitchFamily="34" charset="0"/>
              <a:buChar char="•"/>
            </a:pPr>
            <a:r>
              <a:rPr lang="en-GB" sz="2800" b="1" kern="0" dirty="0">
                <a:solidFill>
                  <a:srgbClr val="333333"/>
                </a:solidFill>
                <a:effectLst/>
                <a:latin typeface="Arial" panose="020B0604020202020204" pitchFamily="34" charset="0"/>
                <a:ea typeface="Times New Roman" panose="02020603050405020304" pitchFamily="18" charset="0"/>
              </a:rPr>
              <a:t>Pharmacy First - Clinical Pathways</a:t>
            </a:r>
          </a:p>
          <a:p>
            <a:pPr lvl="0"/>
            <a:endParaRPr lang="en-GB" sz="2800" b="1" kern="0" dirty="0">
              <a:solidFill>
                <a:srgbClr val="333333"/>
              </a:solidFill>
              <a:effectLst/>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effectLst/>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r>
              <a:rPr lang="en-GB" sz="2800" b="1" kern="0" dirty="0">
                <a:solidFill>
                  <a:srgbClr val="333333"/>
                </a:solidFill>
                <a:effectLst/>
                <a:latin typeface="Arial" panose="020B0604020202020204" pitchFamily="34" charset="0"/>
                <a:ea typeface="Times New Roman" panose="02020603050405020304" pitchFamily="18" charset="0"/>
              </a:rPr>
              <a:t>Pharmacy First - NHS Referrals For Minor Illness</a:t>
            </a:r>
          </a:p>
          <a:p>
            <a:pPr marL="285750" lvl="0" indent="-285750">
              <a:buFont typeface="Arial" panose="020B0604020202020204" pitchFamily="34" charset="0"/>
              <a:buChar char="•"/>
            </a:pPr>
            <a:endParaRPr lang="en-GB" sz="2800" b="1" kern="0" dirty="0">
              <a:solidFill>
                <a:srgbClr val="333333"/>
              </a:solidFill>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effectLst/>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effectLst/>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effectLst/>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en-GB" sz="2800" b="1" kern="0" dirty="0">
              <a:solidFill>
                <a:srgbClr val="333333"/>
              </a:solidFill>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r>
              <a:rPr lang="en-GB" sz="2800" b="1" kern="0" dirty="0">
                <a:solidFill>
                  <a:srgbClr val="333333"/>
                </a:solidFill>
                <a:latin typeface="Arial" panose="020B0604020202020204" pitchFamily="34" charset="0"/>
                <a:ea typeface="Times New Roman" panose="02020603050405020304" pitchFamily="18" charset="0"/>
              </a:rPr>
              <a:t>U</a:t>
            </a:r>
            <a:r>
              <a:rPr lang="en-GB" sz="2800" b="1" kern="0" dirty="0">
                <a:solidFill>
                  <a:srgbClr val="333333"/>
                </a:solidFill>
                <a:effectLst/>
                <a:latin typeface="Arial" panose="020B0604020202020204" pitchFamily="34" charset="0"/>
                <a:ea typeface="Times New Roman" panose="02020603050405020304" pitchFamily="18" charset="0"/>
              </a:rPr>
              <a:t>rgent repeat medicines supply (NHS 111 referral to Pharmacy)</a:t>
            </a:r>
          </a:p>
          <a:p>
            <a:pPr marL="285750" lvl="0" indent="-285750">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5A474E7C-8B28-81EE-56F2-2AE5893EB900}"/>
              </a:ext>
            </a:extLst>
          </p:cNvPr>
          <p:cNvPicPr>
            <a:picLocks noChangeAspect="1"/>
          </p:cNvPicPr>
          <p:nvPr/>
        </p:nvPicPr>
        <p:blipFill rotWithShape="1">
          <a:blip r:embed="rId3"/>
          <a:srcRect l="7312" t="51330" r="23222" b="29499"/>
          <a:stretch/>
        </p:blipFill>
        <p:spPr bwMode="auto">
          <a:xfrm>
            <a:off x="1613647" y="1448906"/>
            <a:ext cx="8761993" cy="1149316"/>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D273594-80BC-6C28-29EA-43ABAEA2F26A}"/>
              </a:ext>
            </a:extLst>
          </p:cNvPr>
          <p:cNvPicPr>
            <a:picLocks noChangeAspect="1"/>
          </p:cNvPicPr>
          <p:nvPr/>
        </p:nvPicPr>
        <p:blipFill rotWithShape="1">
          <a:blip r:embed="rId4"/>
          <a:srcRect l="22931" t="19733" r="6124" b="13867"/>
          <a:stretch/>
        </p:blipFill>
        <p:spPr bwMode="auto">
          <a:xfrm>
            <a:off x="1613647" y="3144757"/>
            <a:ext cx="8640696" cy="2909188"/>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174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87C4D-C42A-395A-02F8-478C15742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08F95-9B2C-8BF7-9EB5-6DCCC7ABA934}"/>
              </a:ext>
            </a:extLst>
          </p:cNvPr>
          <p:cNvSpPr>
            <a:spLocks noGrp="1"/>
          </p:cNvSpPr>
          <p:nvPr>
            <p:ph type="title"/>
          </p:nvPr>
        </p:nvSpPr>
        <p:spPr>
          <a:xfrm>
            <a:off x="455645" y="18255"/>
            <a:ext cx="10515600" cy="1325563"/>
          </a:xfrm>
        </p:spPr>
        <p:txBody>
          <a:bodyPr/>
          <a:lstStyle/>
          <a:p>
            <a:pPr algn="l"/>
            <a:r>
              <a:rPr lang="en-GB" b="1" dirty="0">
                <a:solidFill>
                  <a:srgbClr val="00AED9"/>
                </a:solidFill>
                <a:latin typeface="Arial" pitchFamily="34" charset="0"/>
                <a:cs typeface="Arial" pitchFamily="34" charset="0"/>
              </a:rPr>
              <a:t>Pharmacy First – Integration</a:t>
            </a:r>
          </a:p>
        </p:txBody>
      </p:sp>
      <p:sp>
        <p:nvSpPr>
          <p:cNvPr id="3" name="Content Placeholder 2">
            <a:extLst>
              <a:ext uri="{FF2B5EF4-FFF2-40B4-BE49-F238E27FC236}">
                <a16:creationId xmlns:a16="http://schemas.microsoft.com/office/drawing/2014/main" id="{1ABAEFC5-7EBB-062E-7EA1-CCFF1B16C80B}"/>
              </a:ext>
            </a:extLst>
          </p:cNvPr>
          <p:cNvSpPr>
            <a:spLocks noGrp="1"/>
          </p:cNvSpPr>
          <p:nvPr>
            <p:ph idx="1"/>
          </p:nvPr>
        </p:nvSpPr>
        <p:spPr>
          <a:xfrm>
            <a:off x="289249" y="1343818"/>
            <a:ext cx="11447106" cy="5094304"/>
          </a:xfrm>
        </p:spPr>
        <p:txBody>
          <a:bodyPr>
            <a:normAutofit lnSpcReduction="10000"/>
          </a:bodyPr>
          <a:lstStyle/>
          <a:p>
            <a:pPr marL="0" indent="0">
              <a:buNone/>
            </a:pPr>
            <a:r>
              <a:rPr lang="en-GB" dirty="0">
                <a:latin typeface="Arial" pitchFamily="34" charset="0"/>
                <a:cs typeface="Arial" pitchFamily="34" charset="0"/>
              </a:rPr>
              <a:t>Lots of work is being done across the system and in collaboration with Community Pharmacy Derbyshire and Healthwatch to promote the services that community pharmacy offer and integrate those services into processes and pathways</a:t>
            </a:r>
          </a:p>
          <a:p>
            <a:pPr marL="0" indent="0">
              <a:buNone/>
            </a:pPr>
            <a:endParaRPr lang="en-GB" dirty="0">
              <a:latin typeface="Arial" pitchFamily="34" charset="0"/>
              <a:cs typeface="Arial" pitchFamily="34" charset="0"/>
            </a:endParaRPr>
          </a:p>
          <a:p>
            <a:r>
              <a:rPr lang="en-GB" dirty="0">
                <a:latin typeface="Arial" pitchFamily="34" charset="0"/>
                <a:cs typeface="Arial" pitchFamily="34" charset="0"/>
              </a:rPr>
              <a:t>Engagement Role Funding is </a:t>
            </a:r>
            <a:r>
              <a:rPr lang="en-GB">
                <a:latin typeface="Arial" pitchFamily="34" charset="0"/>
                <a:cs typeface="Arial" pitchFamily="34" charset="0"/>
              </a:rPr>
              <a:t>supporting PCNs </a:t>
            </a:r>
            <a:r>
              <a:rPr lang="en-GB" dirty="0">
                <a:latin typeface="Arial" pitchFamily="34" charset="0"/>
                <a:cs typeface="Arial" pitchFamily="34" charset="0"/>
              </a:rPr>
              <a:t>to upskill staff on the referral process and increase electronic referrals to community pharmacy</a:t>
            </a:r>
          </a:p>
          <a:p>
            <a:r>
              <a:rPr lang="en-GB" dirty="0">
                <a:latin typeface="Arial" pitchFamily="34" charset="0"/>
                <a:cs typeface="Arial" pitchFamily="34" charset="0"/>
              </a:rPr>
              <a:t>UTC scoping</a:t>
            </a:r>
          </a:p>
          <a:p>
            <a:r>
              <a:rPr lang="en-GB" dirty="0">
                <a:latin typeface="Arial" pitchFamily="34" charset="0"/>
                <a:cs typeface="Arial" pitchFamily="34" charset="0"/>
              </a:rPr>
              <a:t>Communications – utilising the national resources: </a:t>
            </a:r>
            <a:br>
              <a:rPr lang="en-GB" dirty="0">
                <a:latin typeface="Arial" pitchFamily="34" charset="0"/>
                <a:cs typeface="Arial" pitchFamily="34" charset="0"/>
              </a:rPr>
            </a:br>
            <a:r>
              <a:rPr lang="en-GB" dirty="0">
                <a:latin typeface="Arial" panose="020B0604020202020204" pitchFamily="34" charset="0"/>
                <a:cs typeface="Arial" panose="020B0604020202020204" pitchFamily="34" charset="0"/>
                <a:hlinkClick r:id="rId2"/>
              </a:rPr>
              <a:t>Think Pharmacy First</a:t>
            </a:r>
            <a:endParaRPr lang="en-GB" dirty="0">
              <a:latin typeface="Arial" pitchFamily="34" charset="0"/>
              <a:cs typeface="Arial" pitchFamily="34" charset="0"/>
            </a:endParaRPr>
          </a:p>
          <a:p>
            <a:r>
              <a:rPr lang="en-GB" dirty="0">
                <a:latin typeface="Arial" pitchFamily="34" charset="0"/>
                <a:cs typeface="Arial" pitchFamily="34" charset="0"/>
              </a:rPr>
              <a:t>Oral Contraception Comms Plan</a:t>
            </a:r>
          </a:p>
        </p:txBody>
      </p:sp>
    </p:spTree>
    <p:extLst>
      <p:ext uri="{BB962C8B-B14F-4D97-AF65-F5344CB8AC3E}">
        <p14:creationId xmlns:p14="http://schemas.microsoft.com/office/powerpoint/2010/main" val="1154460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1425</Words>
  <Application>Microsoft Office PowerPoint</Application>
  <PresentationFormat>Widescreen</PresentationFormat>
  <Paragraphs>141</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Aleo</vt:lpstr>
      <vt:lpstr>-apple-system</vt:lpstr>
      <vt:lpstr>Aptos</vt:lpstr>
      <vt:lpstr>Arial</vt:lpstr>
      <vt:lpstr>Calibri</vt:lpstr>
      <vt:lpstr>Calibri Light</vt:lpstr>
      <vt:lpstr>Symbol</vt:lpstr>
      <vt:lpstr>Times New Roman</vt:lpstr>
      <vt:lpstr>Office Theme</vt:lpstr>
      <vt:lpstr>PowerPoint Presentation</vt:lpstr>
      <vt:lpstr>Background</vt:lpstr>
      <vt:lpstr>Primary Care Access and Recovery Plan  </vt:lpstr>
      <vt:lpstr>Oral Contraception Service</vt:lpstr>
      <vt:lpstr>Blood Pressure Checks - Service Background</vt:lpstr>
      <vt:lpstr>Blood Pressure Check Service</vt:lpstr>
      <vt:lpstr>Blood Pressure Check Outcome</vt:lpstr>
      <vt:lpstr>PowerPoint Presentation</vt:lpstr>
      <vt:lpstr>Pharmacy First – Integration</vt:lpstr>
      <vt:lpstr>Pharmacy First Promotion</vt:lpstr>
      <vt:lpstr>IP Pathfinder Sites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STUART, Mark (NHS DERBY AND DERBYSHIRE ICB - 15M)</cp:lastModifiedBy>
  <cp:revision>5</cp:revision>
  <dcterms:created xsi:type="dcterms:W3CDTF">2022-07-06T14:52:02Z</dcterms:created>
  <dcterms:modified xsi:type="dcterms:W3CDTF">2025-03-31T08:12:19Z</dcterms:modified>
</cp:coreProperties>
</file>