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60" r:id="rId4"/>
    <p:sldId id="263" r:id="rId5"/>
    <p:sldId id="264" r:id="rId6"/>
    <p:sldId id="261" r:id="rId7"/>
    <p:sldId id="265" r:id="rId8"/>
    <p:sldId id="267" r:id="rId9"/>
    <p:sldId id="268" r:id="rId10"/>
    <p:sldId id="270" r:id="rId11"/>
    <p:sldId id="272" r:id="rId12"/>
    <p:sldId id="274" r:id="rId13"/>
    <p:sldId id="276" r:id="rId14"/>
    <p:sldId id="277" r:id="rId15"/>
    <p:sldId id="278" r:id="rId16"/>
    <p:sldId id="279" r:id="rId17"/>
    <p:sldId id="280" r:id="rId18"/>
    <p:sldId id="281" r:id="rId19"/>
    <p:sldId id="282" r:id="rId20"/>
    <p:sldId id="283" r:id="rId21"/>
    <p:sldId id="275"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2024-03-31%20-%20NHS%20Diversity%20Detail%20-%20A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NHS%20Leavers%20Detai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NHS%20Hires%20Detai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2024-03-31%20-%20NHS%20Diversity%20Detail%20-%20A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2024-03-31%20-%20NHS%20Diversity%20Detail%20-%20A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NHS%20Hires%20Detai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NHS%20Leavers%20Detai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C-SYS-FIL-C011.systems.informatix.loc\DCC\Corporate\Human%20Resources\NHS%20DDCCG\Equality%20and%20Diversity\2024\2024-03-31%20-%20NHS%20Diversity%20Detail%20-%20AK.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Analysis by Ethnicity and Pay Band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Ethnicity!$K$23</c:f>
              <c:strCache>
                <c:ptCount val="1"/>
                <c:pt idx="0">
                  <c:v>White</c:v>
                </c:pt>
              </c:strCache>
            </c:strRef>
          </c:tx>
          <c:spPr>
            <a:solidFill>
              <a:schemeClr val="accent1"/>
            </a:solidFill>
            <a:ln>
              <a:noFill/>
            </a:ln>
            <a:effectLst/>
          </c:spPr>
          <c:invertIfNegative val="0"/>
          <c:cat>
            <c:strRef>
              <c:f>Ethnicity!$J$24:$J$33</c:f>
              <c:strCache>
                <c:ptCount val="10"/>
                <c:pt idx="0">
                  <c:v>VSM</c:v>
                </c:pt>
                <c:pt idx="1">
                  <c:v>Band 8d</c:v>
                </c:pt>
                <c:pt idx="2">
                  <c:v>Band 8c</c:v>
                </c:pt>
                <c:pt idx="3">
                  <c:v>Band 8b</c:v>
                </c:pt>
                <c:pt idx="4">
                  <c:v>Band 8a</c:v>
                </c:pt>
                <c:pt idx="5">
                  <c:v>Band 7</c:v>
                </c:pt>
                <c:pt idx="6">
                  <c:v>Band 6</c:v>
                </c:pt>
                <c:pt idx="7">
                  <c:v>Band 5</c:v>
                </c:pt>
                <c:pt idx="8">
                  <c:v>Band 4</c:v>
                </c:pt>
                <c:pt idx="9">
                  <c:v>Band 3</c:v>
                </c:pt>
              </c:strCache>
            </c:strRef>
          </c:cat>
          <c:val>
            <c:numRef>
              <c:f>Ethnicity!$K$24:$K$33</c:f>
              <c:numCache>
                <c:formatCode>0.00%</c:formatCode>
                <c:ptCount val="10"/>
                <c:pt idx="0">
                  <c:v>1</c:v>
                </c:pt>
                <c:pt idx="1">
                  <c:v>0.75</c:v>
                </c:pt>
                <c:pt idx="2">
                  <c:v>0.83333333333333337</c:v>
                </c:pt>
                <c:pt idx="3">
                  <c:v>0.84210526315789469</c:v>
                </c:pt>
                <c:pt idx="4">
                  <c:v>0.87671232876712324</c:v>
                </c:pt>
                <c:pt idx="5">
                  <c:v>0.86734693877551017</c:v>
                </c:pt>
                <c:pt idx="6">
                  <c:v>0.82222222222222219</c:v>
                </c:pt>
                <c:pt idx="7">
                  <c:v>0.89230769230769236</c:v>
                </c:pt>
                <c:pt idx="8">
                  <c:v>0.8666666666666667</c:v>
                </c:pt>
                <c:pt idx="9">
                  <c:v>0.96202531645569622</c:v>
                </c:pt>
              </c:numCache>
            </c:numRef>
          </c:val>
          <c:extLst>
            <c:ext xmlns:c16="http://schemas.microsoft.com/office/drawing/2014/chart" uri="{C3380CC4-5D6E-409C-BE32-E72D297353CC}">
              <c16:uniqueId val="{00000000-0313-415D-8916-4E5AE9CDBCA6}"/>
            </c:ext>
          </c:extLst>
        </c:ser>
        <c:ser>
          <c:idx val="1"/>
          <c:order val="1"/>
          <c:tx>
            <c:strRef>
              <c:f>Ethnicity!$L$23</c:f>
              <c:strCache>
                <c:ptCount val="1"/>
                <c:pt idx="0">
                  <c:v>Ethnically diverse</c:v>
                </c:pt>
              </c:strCache>
            </c:strRef>
          </c:tx>
          <c:spPr>
            <a:solidFill>
              <a:schemeClr val="accent2"/>
            </a:solidFill>
            <a:ln>
              <a:noFill/>
            </a:ln>
            <a:effectLst/>
          </c:spPr>
          <c:invertIfNegative val="0"/>
          <c:cat>
            <c:strRef>
              <c:f>Ethnicity!$J$24:$J$33</c:f>
              <c:strCache>
                <c:ptCount val="10"/>
                <c:pt idx="0">
                  <c:v>VSM</c:v>
                </c:pt>
                <c:pt idx="1">
                  <c:v>Band 8d</c:v>
                </c:pt>
                <c:pt idx="2">
                  <c:v>Band 8c</c:v>
                </c:pt>
                <c:pt idx="3">
                  <c:v>Band 8b</c:v>
                </c:pt>
                <c:pt idx="4">
                  <c:v>Band 8a</c:v>
                </c:pt>
                <c:pt idx="5">
                  <c:v>Band 7</c:v>
                </c:pt>
                <c:pt idx="6">
                  <c:v>Band 6</c:v>
                </c:pt>
                <c:pt idx="7">
                  <c:v>Band 5</c:v>
                </c:pt>
                <c:pt idx="8">
                  <c:v>Band 4</c:v>
                </c:pt>
                <c:pt idx="9">
                  <c:v>Band 3</c:v>
                </c:pt>
              </c:strCache>
            </c:strRef>
          </c:cat>
          <c:val>
            <c:numRef>
              <c:f>Ethnicity!$L$24:$L$33</c:f>
              <c:numCache>
                <c:formatCode>0.00%</c:formatCode>
                <c:ptCount val="10"/>
                <c:pt idx="0">
                  <c:v>0</c:v>
                </c:pt>
                <c:pt idx="1">
                  <c:v>0.25</c:v>
                </c:pt>
                <c:pt idx="2">
                  <c:v>0.16666666666666666</c:v>
                </c:pt>
                <c:pt idx="3">
                  <c:v>0.15789473684210525</c:v>
                </c:pt>
                <c:pt idx="4">
                  <c:v>0.1095890410958904</c:v>
                </c:pt>
                <c:pt idx="5">
                  <c:v>0.10204081632653061</c:v>
                </c:pt>
                <c:pt idx="6">
                  <c:v>0.17777777777777778</c:v>
                </c:pt>
                <c:pt idx="7">
                  <c:v>7.6923076923076927E-2</c:v>
                </c:pt>
                <c:pt idx="8">
                  <c:v>6.6666666666666666E-2</c:v>
                </c:pt>
                <c:pt idx="9">
                  <c:v>2.5316455696202531E-2</c:v>
                </c:pt>
              </c:numCache>
            </c:numRef>
          </c:val>
          <c:extLst>
            <c:ext xmlns:c16="http://schemas.microsoft.com/office/drawing/2014/chart" uri="{C3380CC4-5D6E-409C-BE32-E72D297353CC}">
              <c16:uniqueId val="{00000001-0313-415D-8916-4E5AE9CDBCA6}"/>
            </c:ext>
          </c:extLst>
        </c:ser>
        <c:dLbls>
          <c:showLegendKey val="0"/>
          <c:showVal val="0"/>
          <c:showCatName val="0"/>
          <c:showSerName val="0"/>
          <c:showPercent val="0"/>
          <c:showBubbleSize val="0"/>
        </c:dLbls>
        <c:gapWidth val="150"/>
        <c:overlap val="100"/>
        <c:axId val="1846815407"/>
        <c:axId val="1846819727"/>
      </c:barChart>
      <c:catAx>
        <c:axId val="1846815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819727"/>
        <c:crosses val="autoZero"/>
        <c:auto val="1"/>
        <c:lblAlgn val="ctr"/>
        <c:lblOffset val="100"/>
        <c:noMultiLvlLbl val="0"/>
      </c:catAx>
      <c:valAx>
        <c:axId val="1846819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6815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Leavers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F72-4ADB-8CE3-001C1A09D3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F72-4ADB-8CE3-001C1A09D3FC}"/>
              </c:ext>
            </c:extLst>
          </c:dPt>
          <c:dLbls>
            <c:dLbl>
              <c:idx val="0"/>
              <c:layout>
                <c:manualLayout>
                  <c:x val="0.10138888888888889"/>
                  <c:y val="9.027777777777776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0693350831146"/>
                      <c:h val="9.7152960046660811E-2"/>
                    </c:manualLayout>
                  </c15:layout>
                </c:ext>
                <c:ext xmlns:c16="http://schemas.microsoft.com/office/drawing/2014/chart" uri="{C3380CC4-5D6E-409C-BE32-E72D297353CC}">
                  <c16:uniqueId val="{00000001-DF72-4ADB-8CE3-001C1A09D3FC}"/>
                </c:ext>
              </c:extLst>
            </c:dLbl>
            <c:dLbl>
              <c:idx val="1"/>
              <c:layout>
                <c:manualLayout>
                  <c:x val="-6.9444444444444489E-2"/>
                  <c:y val="-5.555555555555555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72-4ADB-8CE3-001C1A09D3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Sheet1!$AR$66:$AR$67</c:f>
              <c:strCache>
                <c:ptCount val="2"/>
                <c:pt idx="0">
                  <c:v>White</c:v>
                </c:pt>
                <c:pt idx="1">
                  <c:v>Ethnically Diverse</c:v>
                </c:pt>
              </c:strCache>
            </c:strRef>
          </c:cat>
          <c:val>
            <c:numRef>
              <c:f>Sheet1!$AS$66:$AS$67</c:f>
              <c:numCache>
                <c:formatCode>0.0%</c:formatCode>
                <c:ptCount val="2"/>
                <c:pt idx="0">
                  <c:v>0.8666666666666667</c:v>
                </c:pt>
                <c:pt idx="1">
                  <c:v>0.13333333333333333</c:v>
                </c:pt>
              </c:numCache>
            </c:numRef>
          </c:val>
          <c:extLst>
            <c:ext xmlns:c16="http://schemas.microsoft.com/office/drawing/2014/chart" uri="{C3380CC4-5D6E-409C-BE32-E72D297353CC}">
              <c16:uniqueId val="{00000004-DF72-4ADB-8CE3-001C1A09D3FC}"/>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a:t>New Starters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95-4EBB-969F-882B9D4E69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95-4EBB-969F-882B9D4E69D5}"/>
              </c:ext>
            </c:extLst>
          </c:dPt>
          <c:dLbls>
            <c:dLbl>
              <c:idx val="0"/>
              <c:layout>
                <c:manualLayout>
                  <c:x val="0.12777777777777768"/>
                  <c:y val="7.638888888888886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88471128608924"/>
                      <c:h val="0.10178258967629045"/>
                    </c:manualLayout>
                  </c15:layout>
                </c:ext>
                <c:ext xmlns:c16="http://schemas.microsoft.com/office/drawing/2014/chart" uri="{C3380CC4-5D6E-409C-BE32-E72D297353CC}">
                  <c16:uniqueId val="{00000001-4595-4EBB-969F-882B9D4E69D5}"/>
                </c:ext>
              </c:extLst>
            </c:dLbl>
            <c:dLbl>
              <c:idx val="1"/>
              <c:layout>
                <c:manualLayout>
                  <c:x val="-4.4444444444444446E-2"/>
                  <c:y val="-9.259259259259261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95-4EBB-969F-882B9D4E69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Sheet1!$BJ$28:$BJ$29</c:f>
              <c:strCache>
                <c:ptCount val="2"/>
                <c:pt idx="0">
                  <c:v>White</c:v>
                </c:pt>
                <c:pt idx="1">
                  <c:v>Ethnically Diverse</c:v>
                </c:pt>
              </c:strCache>
            </c:strRef>
          </c:cat>
          <c:val>
            <c:numRef>
              <c:f>Sheet1!$BK$28:$BK$29</c:f>
              <c:numCache>
                <c:formatCode>0.0%</c:formatCode>
                <c:ptCount val="2"/>
                <c:pt idx="0">
                  <c:v>0.90909090909090906</c:v>
                </c:pt>
                <c:pt idx="1">
                  <c:v>9.0909090909090912E-2</c:v>
                </c:pt>
              </c:numCache>
            </c:numRef>
          </c:val>
          <c:extLst>
            <c:ext xmlns:c16="http://schemas.microsoft.com/office/drawing/2014/chart" uri="{C3380CC4-5D6E-409C-BE32-E72D297353CC}">
              <c16:uniqueId val="{00000004-4595-4EBB-969F-882B9D4E69D5}"/>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Analysis by Disability and Pay Band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Disability!$B$15</c:f>
              <c:strCache>
                <c:ptCount val="1"/>
                <c:pt idx="0">
                  <c:v>Yes</c:v>
                </c:pt>
              </c:strCache>
            </c:strRef>
          </c:tx>
          <c:spPr>
            <a:solidFill>
              <a:schemeClr val="accent1"/>
            </a:solidFill>
            <a:ln>
              <a:noFill/>
            </a:ln>
            <a:effectLst/>
          </c:spPr>
          <c:invertIfNegative val="0"/>
          <c:cat>
            <c:strRef>
              <c:f>Disability!$A$16:$A$25</c:f>
              <c:strCache>
                <c:ptCount val="10"/>
                <c:pt idx="0">
                  <c:v>VSM</c:v>
                </c:pt>
                <c:pt idx="1">
                  <c:v>Band 8d</c:v>
                </c:pt>
                <c:pt idx="2">
                  <c:v>Band 8c</c:v>
                </c:pt>
                <c:pt idx="3">
                  <c:v>Band 8b</c:v>
                </c:pt>
                <c:pt idx="4">
                  <c:v>Band 8a</c:v>
                </c:pt>
                <c:pt idx="5">
                  <c:v>Band 7</c:v>
                </c:pt>
                <c:pt idx="6">
                  <c:v>Band 6</c:v>
                </c:pt>
                <c:pt idx="7">
                  <c:v>Band 5</c:v>
                </c:pt>
                <c:pt idx="8">
                  <c:v>Band 4</c:v>
                </c:pt>
                <c:pt idx="9">
                  <c:v>Band 3</c:v>
                </c:pt>
              </c:strCache>
            </c:strRef>
          </c:cat>
          <c:val>
            <c:numRef>
              <c:f>Disability!$B$16:$B$25</c:f>
              <c:numCache>
                <c:formatCode>0.00%</c:formatCode>
                <c:ptCount val="10"/>
                <c:pt idx="0">
                  <c:v>5.5555555555555552E-2</c:v>
                </c:pt>
                <c:pt idx="1">
                  <c:v>0.125</c:v>
                </c:pt>
                <c:pt idx="2">
                  <c:v>0</c:v>
                </c:pt>
                <c:pt idx="3">
                  <c:v>2.6315789473684209E-2</c:v>
                </c:pt>
                <c:pt idx="4">
                  <c:v>0.1095890410958904</c:v>
                </c:pt>
                <c:pt idx="5">
                  <c:v>0.12244897959183673</c:v>
                </c:pt>
                <c:pt idx="6">
                  <c:v>6.6666666666666666E-2</c:v>
                </c:pt>
                <c:pt idx="7">
                  <c:v>0.15384615384615385</c:v>
                </c:pt>
                <c:pt idx="8">
                  <c:v>6.6666666666666666E-2</c:v>
                </c:pt>
                <c:pt idx="9">
                  <c:v>0.11392405063291139</c:v>
                </c:pt>
              </c:numCache>
            </c:numRef>
          </c:val>
          <c:extLst>
            <c:ext xmlns:c16="http://schemas.microsoft.com/office/drawing/2014/chart" uri="{C3380CC4-5D6E-409C-BE32-E72D297353CC}">
              <c16:uniqueId val="{00000000-9778-4FA2-B0EE-CD73A36E640D}"/>
            </c:ext>
          </c:extLst>
        </c:ser>
        <c:ser>
          <c:idx val="1"/>
          <c:order val="1"/>
          <c:tx>
            <c:strRef>
              <c:f>Disability!$C$15</c:f>
              <c:strCache>
                <c:ptCount val="1"/>
                <c:pt idx="0">
                  <c:v>No</c:v>
                </c:pt>
              </c:strCache>
            </c:strRef>
          </c:tx>
          <c:spPr>
            <a:solidFill>
              <a:schemeClr val="accent2"/>
            </a:solidFill>
            <a:ln>
              <a:noFill/>
            </a:ln>
            <a:effectLst/>
          </c:spPr>
          <c:invertIfNegative val="0"/>
          <c:cat>
            <c:strRef>
              <c:f>Disability!$A$16:$A$25</c:f>
              <c:strCache>
                <c:ptCount val="10"/>
                <c:pt idx="0">
                  <c:v>VSM</c:v>
                </c:pt>
                <c:pt idx="1">
                  <c:v>Band 8d</c:v>
                </c:pt>
                <c:pt idx="2">
                  <c:v>Band 8c</c:v>
                </c:pt>
                <c:pt idx="3">
                  <c:v>Band 8b</c:v>
                </c:pt>
                <c:pt idx="4">
                  <c:v>Band 8a</c:v>
                </c:pt>
                <c:pt idx="5">
                  <c:v>Band 7</c:v>
                </c:pt>
                <c:pt idx="6">
                  <c:v>Band 6</c:v>
                </c:pt>
                <c:pt idx="7">
                  <c:v>Band 5</c:v>
                </c:pt>
                <c:pt idx="8">
                  <c:v>Band 4</c:v>
                </c:pt>
                <c:pt idx="9">
                  <c:v>Band 3</c:v>
                </c:pt>
              </c:strCache>
            </c:strRef>
          </c:cat>
          <c:val>
            <c:numRef>
              <c:f>Disability!$C$16:$C$25</c:f>
              <c:numCache>
                <c:formatCode>0.00%</c:formatCode>
                <c:ptCount val="10"/>
                <c:pt idx="0">
                  <c:v>0.77777777777777779</c:v>
                </c:pt>
                <c:pt idx="1">
                  <c:v>0.75</c:v>
                </c:pt>
                <c:pt idx="2">
                  <c:v>0.95833333333333337</c:v>
                </c:pt>
                <c:pt idx="3">
                  <c:v>0.86842105263157898</c:v>
                </c:pt>
                <c:pt idx="4">
                  <c:v>0.83561643835616439</c:v>
                </c:pt>
                <c:pt idx="5">
                  <c:v>0.74489795918367352</c:v>
                </c:pt>
                <c:pt idx="6">
                  <c:v>0.75555555555555554</c:v>
                </c:pt>
                <c:pt idx="7">
                  <c:v>0.7384615384615385</c:v>
                </c:pt>
                <c:pt idx="8">
                  <c:v>0.71111111111111114</c:v>
                </c:pt>
                <c:pt idx="9">
                  <c:v>0.88607594936708856</c:v>
                </c:pt>
              </c:numCache>
            </c:numRef>
          </c:val>
          <c:extLst>
            <c:ext xmlns:c16="http://schemas.microsoft.com/office/drawing/2014/chart" uri="{C3380CC4-5D6E-409C-BE32-E72D297353CC}">
              <c16:uniqueId val="{00000001-9778-4FA2-B0EE-CD73A36E640D}"/>
            </c:ext>
          </c:extLst>
        </c:ser>
        <c:ser>
          <c:idx val="2"/>
          <c:order val="2"/>
          <c:tx>
            <c:strRef>
              <c:f>Disability!$D$15</c:f>
              <c:strCache>
                <c:ptCount val="1"/>
                <c:pt idx="0">
                  <c:v>Not Stated</c:v>
                </c:pt>
              </c:strCache>
            </c:strRef>
          </c:tx>
          <c:spPr>
            <a:solidFill>
              <a:schemeClr val="accent3"/>
            </a:solidFill>
            <a:ln>
              <a:noFill/>
            </a:ln>
            <a:effectLst/>
          </c:spPr>
          <c:invertIfNegative val="0"/>
          <c:cat>
            <c:strRef>
              <c:f>Disability!$A$16:$A$25</c:f>
              <c:strCache>
                <c:ptCount val="10"/>
                <c:pt idx="0">
                  <c:v>VSM</c:v>
                </c:pt>
                <c:pt idx="1">
                  <c:v>Band 8d</c:v>
                </c:pt>
                <c:pt idx="2">
                  <c:v>Band 8c</c:v>
                </c:pt>
                <c:pt idx="3">
                  <c:v>Band 8b</c:v>
                </c:pt>
                <c:pt idx="4">
                  <c:v>Band 8a</c:v>
                </c:pt>
                <c:pt idx="5">
                  <c:v>Band 7</c:v>
                </c:pt>
                <c:pt idx="6">
                  <c:v>Band 6</c:v>
                </c:pt>
                <c:pt idx="7">
                  <c:v>Band 5</c:v>
                </c:pt>
                <c:pt idx="8">
                  <c:v>Band 4</c:v>
                </c:pt>
                <c:pt idx="9">
                  <c:v>Band 3</c:v>
                </c:pt>
              </c:strCache>
            </c:strRef>
          </c:cat>
          <c:val>
            <c:numRef>
              <c:f>Disability!$D$16:$D$25</c:f>
              <c:numCache>
                <c:formatCode>0.00%</c:formatCode>
                <c:ptCount val="10"/>
                <c:pt idx="0">
                  <c:v>0.16666666666666666</c:v>
                </c:pt>
                <c:pt idx="1">
                  <c:v>0.125</c:v>
                </c:pt>
                <c:pt idx="2">
                  <c:v>4.1666666666666664E-2</c:v>
                </c:pt>
                <c:pt idx="3">
                  <c:v>0.10526315789473684</c:v>
                </c:pt>
                <c:pt idx="4">
                  <c:v>5.4794520547945202E-2</c:v>
                </c:pt>
                <c:pt idx="5">
                  <c:v>0.1326530612244898</c:v>
                </c:pt>
                <c:pt idx="6">
                  <c:v>0.17777777777777778</c:v>
                </c:pt>
                <c:pt idx="7">
                  <c:v>9.2307692307692313E-2</c:v>
                </c:pt>
                <c:pt idx="8">
                  <c:v>0.22222222222222221</c:v>
                </c:pt>
                <c:pt idx="9">
                  <c:v>0</c:v>
                </c:pt>
              </c:numCache>
            </c:numRef>
          </c:val>
          <c:extLst>
            <c:ext xmlns:c16="http://schemas.microsoft.com/office/drawing/2014/chart" uri="{C3380CC4-5D6E-409C-BE32-E72D297353CC}">
              <c16:uniqueId val="{00000002-9778-4FA2-B0EE-CD73A36E640D}"/>
            </c:ext>
          </c:extLst>
        </c:ser>
        <c:dLbls>
          <c:showLegendKey val="0"/>
          <c:showVal val="0"/>
          <c:showCatName val="0"/>
          <c:showSerName val="0"/>
          <c:showPercent val="0"/>
          <c:showBubbleSize val="0"/>
        </c:dLbls>
        <c:gapWidth val="150"/>
        <c:overlap val="100"/>
        <c:axId val="1867665535"/>
        <c:axId val="1849664095"/>
      </c:barChart>
      <c:catAx>
        <c:axId val="1867665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9664095"/>
        <c:crosses val="autoZero"/>
        <c:auto val="1"/>
        <c:lblAlgn val="ctr"/>
        <c:lblOffset val="100"/>
        <c:noMultiLvlLbl val="0"/>
      </c:catAx>
      <c:valAx>
        <c:axId val="18496640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665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Analysis by Age and Pay Band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Age!$B$16</c:f>
              <c:strCache>
                <c:ptCount val="1"/>
                <c:pt idx="0">
                  <c:v>Under 21</c:v>
                </c:pt>
              </c:strCache>
            </c:strRef>
          </c:tx>
          <c:spPr>
            <a:solidFill>
              <a:schemeClr val="accent1"/>
            </a:solidFill>
            <a:ln>
              <a:noFill/>
            </a:ln>
            <a:effectLst/>
          </c:spPr>
          <c:invertIfNegative val="0"/>
          <c:cat>
            <c:strRef>
              <c:f>Age!$A$17:$A$26</c:f>
              <c:strCache>
                <c:ptCount val="10"/>
                <c:pt idx="0">
                  <c:v>VSM</c:v>
                </c:pt>
                <c:pt idx="1">
                  <c:v> 8d</c:v>
                </c:pt>
                <c:pt idx="2">
                  <c:v> 8c</c:v>
                </c:pt>
                <c:pt idx="3">
                  <c:v> 8b</c:v>
                </c:pt>
                <c:pt idx="4">
                  <c:v> 8a</c:v>
                </c:pt>
                <c:pt idx="5">
                  <c:v>7</c:v>
                </c:pt>
                <c:pt idx="6">
                  <c:v>6</c:v>
                </c:pt>
                <c:pt idx="7">
                  <c:v>5</c:v>
                </c:pt>
                <c:pt idx="8">
                  <c:v>4</c:v>
                </c:pt>
                <c:pt idx="9">
                  <c:v>3</c:v>
                </c:pt>
              </c:strCache>
            </c:strRef>
          </c:cat>
          <c:val>
            <c:numRef>
              <c:f>Age!$B$17:$B$26</c:f>
              <c:numCache>
                <c:formatCode>0.00%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F8E9-445D-8E73-2D1A3A87A69E}"/>
            </c:ext>
          </c:extLst>
        </c:ser>
        <c:ser>
          <c:idx val="1"/>
          <c:order val="1"/>
          <c:tx>
            <c:strRef>
              <c:f>Age!$C$16</c:f>
              <c:strCache>
                <c:ptCount val="1"/>
                <c:pt idx="0">
                  <c:v>21-30</c:v>
                </c:pt>
              </c:strCache>
            </c:strRef>
          </c:tx>
          <c:spPr>
            <a:solidFill>
              <a:schemeClr val="accent2"/>
            </a:solidFill>
            <a:ln>
              <a:noFill/>
            </a:ln>
            <a:effectLst/>
          </c:spPr>
          <c:invertIfNegative val="0"/>
          <c:cat>
            <c:strRef>
              <c:f>Age!$A$17:$A$26</c:f>
              <c:strCache>
                <c:ptCount val="10"/>
                <c:pt idx="0">
                  <c:v>VSM</c:v>
                </c:pt>
                <c:pt idx="1">
                  <c:v> 8d</c:v>
                </c:pt>
                <c:pt idx="2">
                  <c:v> 8c</c:v>
                </c:pt>
                <c:pt idx="3">
                  <c:v> 8b</c:v>
                </c:pt>
                <c:pt idx="4">
                  <c:v> 8a</c:v>
                </c:pt>
                <c:pt idx="5">
                  <c:v>7</c:v>
                </c:pt>
                <c:pt idx="6">
                  <c:v>6</c:v>
                </c:pt>
                <c:pt idx="7">
                  <c:v>5</c:v>
                </c:pt>
                <c:pt idx="8">
                  <c:v>4</c:v>
                </c:pt>
                <c:pt idx="9">
                  <c:v>3</c:v>
                </c:pt>
              </c:strCache>
            </c:strRef>
          </c:cat>
          <c:val>
            <c:numRef>
              <c:f>Age!$C$17:$C$26</c:f>
              <c:numCache>
                <c:formatCode>0.00%</c:formatCode>
                <c:ptCount val="10"/>
                <c:pt idx="0">
                  <c:v>0</c:v>
                </c:pt>
                <c:pt idx="1">
                  <c:v>0</c:v>
                </c:pt>
                <c:pt idx="2">
                  <c:v>0</c:v>
                </c:pt>
                <c:pt idx="3">
                  <c:v>0</c:v>
                </c:pt>
                <c:pt idx="4">
                  <c:v>6.8493150684931503E-2</c:v>
                </c:pt>
                <c:pt idx="5">
                  <c:v>3.0612244897959183E-2</c:v>
                </c:pt>
                <c:pt idx="6">
                  <c:v>8.8888888888888892E-2</c:v>
                </c:pt>
                <c:pt idx="7">
                  <c:v>0.15384615384615385</c:v>
                </c:pt>
                <c:pt idx="8">
                  <c:v>0.13333333333333333</c:v>
                </c:pt>
                <c:pt idx="9">
                  <c:v>8.8607594936708861E-2</c:v>
                </c:pt>
              </c:numCache>
            </c:numRef>
          </c:val>
          <c:extLst>
            <c:ext xmlns:c16="http://schemas.microsoft.com/office/drawing/2014/chart" uri="{C3380CC4-5D6E-409C-BE32-E72D297353CC}">
              <c16:uniqueId val="{00000001-F8E9-445D-8E73-2D1A3A87A69E}"/>
            </c:ext>
          </c:extLst>
        </c:ser>
        <c:ser>
          <c:idx val="2"/>
          <c:order val="2"/>
          <c:tx>
            <c:strRef>
              <c:f>Age!$D$16</c:f>
              <c:strCache>
                <c:ptCount val="1"/>
                <c:pt idx="0">
                  <c:v>31-40</c:v>
                </c:pt>
              </c:strCache>
            </c:strRef>
          </c:tx>
          <c:spPr>
            <a:solidFill>
              <a:schemeClr val="accent3"/>
            </a:solidFill>
            <a:ln>
              <a:noFill/>
            </a:ln>
            <a:effectLst/>
          </c:spPr>
          <c:invertIfNegative val="0"/>
          <c:cat>
            <c:strRef>
              <c:f>Age!$A$17:$A$26</c:f>
              <c:strCache>
                <c:ptCount val="10"/>
                <c:pt idx="0">
                  <c:v>VSM</c:v>
                </c:pt>
                <c:pt idx="1">
                  <c:v> 8d</c:v>
                </c:pt>
                <c:pt idx="2">
                  <c:v> 8c</c:v>
                </c:pt>
                <c:pt idx="3">
                  <c:v> 8b</c:v>
                </c:pt>
                <c:pt idx="4">
                  <c:v> 8a</c:v>
                </c:pt>
                <c:pt idx="5">
                  <c:v>7</c:v>
                </c:pt>
                <c:pt idx="6">
                  <c:v>6</c:v>
                </c:pt>
                <c:pt idx="7">
                  <c:v>5</c:v>
                </c:pt>
                <c:pt idx="8">
                  <c:v>4</c:v>
                </c:pt>
                <c:pt idx="9">
                  <c:v>3</c:v>
                </c:pt>
              </c:strCache>
            </c:strRef>
          </c:cat>
          <c:val>
            <c:numRef>
              <c:f>Age!$D$17:$D$26</c:f>
              <c:numCache>
                <c:formatCode>0.00%</c:formatCode>
                <c:ptCount val="10"/>
                <c:pt idx="0">
                  <c:v>0</c:v>
                </c:pt>
                <c:pt idx="1">
                  <c:v>0.125</c:v>
                </c:pt>
                <c:pt idx="2">
                  <c:v>0.20833333333333334</c:v>
                </c:pt>
                <c:pt idx="3">
                  <c:v>0.15789473684210525</c:v>
                </c:pt>
                <c:pt idx="4">
                  <c:v>0.1095890410958904</c:v>
                </c:pt>
                <c:pt idx="5">
                  <c:v>0.21428571428571427</c:v>
                </c:pt>
                <c:pt idx="6">
                  <c:v>0.26666666666666666</c:v>
                </c:pt>
                <c:pt idx="7">
                  <c:v>0.23076923076923078</c:v>
                </c:pt>
                <c:pt idx="8">
                  <c:v>0.2</c:v>
                </c:pt>
                <c:pt idx="9">
                  <c:v>0.21518987341772153</c:v>
                </c:pt>
              </c:numCache>
            </c:numRef>
          </c:val>
          <c:extLst>
            <c:ext xmlns:c16="http://schemas.microsoft.com/office/drawing/2014/chart" uri="{C3380CC4-5D6E-409C-BE32-E72D297353CC}">
              <c16:uniqueId val="{00000002-F8E9-445D-8E73-2D1A3A87A69E}"/>
            </c:ext>
          </c:extLst>
        </c:ser>
        <c:ser>
          <c:idx val="3"/>
          <c:order val="3"/>
          <c:tx>
            <c:strRef>
              <c:f>Age!$E$16</c:f>
              <c:strCache>
                <c:ptCount val="1"/>
                <c:pt idx="0">
                  <c:v>41-50</c:v>
                </c:pt>
              </c:strCache>
            </c:strRef>
          </c:tx>
          <c:spPr>
            <a:solidFill>
              <a:schemeClr val="accent4"/>
            </a:solidFill>
            <a:ln>
              <a:noFill/>
            </a:ln>
            <a:effectLst/>
          </c:spPr>
          <c:invertIfNegative val="0"/>
          <c:cat>
            <c:strRef>
              <c:f>Age!$A$17:$A$26</c:f>
              <c:strCache>
                <c:ptCount val="10"/>
                <c:pt idx="0">
                  <c:v>VSM</c:v>
                </c:pt>
                <c:pt idx="1">
                  <c:v> 8d</c:v>
                </c:pt>
                <c:pt idx="2">
                  <c:v> 8c</c:v>
                </c:pt>
                <c:pt idx="3">
                  <c:v> 8b</c:v>
                </c:pt>
                <c:pt idx="4">
                  <c:v> 8a</c:v>
                </c:pt>
                <c:pt idx="5">
                  <c:v>7</c:v>
                </c:pt>
                <c:pt idx="6">
                  <c:v>6</c:v>
                </c:pt>
                <c:pt idx="7">
                  <c:v>5</c:v>
                </c:pt>
                <c:pt idx="8">
                  <c:v>4</c:v>
                </c:pt>
                <c:pt idx="9">
                  <c:v>3</c:v>
                </c:pt>
              </c:strCache>
            </c:strRef>
          </c:cat>
          <c:val>
            <c:numRef>
              <c:f>Age!$E$17:$E$26</c:f>
              <c:numCache>
                <c:formatCode>0.00%</c:formatCode>
                <c:ptCount val="10"/>
                <c:pt idx="0">
                  <c:v>0.27777777777777779</c:v>
                </c:pt>
                <c:pt idx="1">
                  <c:v>0.625</c:v>
                </c:pt>
                <c:pt idx="2">
                  <c:v>0.29166666666666669</c:v>
                </c:pt>
                <c:pt idx="3">
                  <c:v>0.44736842105263158</c:v>
                </c:pt>
                <c:pt idx="4">
                  <c:v>0.35616438356164382</c:v>
                </c:pt>
                <c:pt idx="5">
                  <c:v>0.36734693877551022</c:v>
                </c:pt>
                <c:pt idx="6">
                  <c:v>0.4</c:v>
                </c:pt>
                <c:pt idx="7">
                  <c:v>0.29230769230769232</c:v>
                </c:pt>
                <c:pt idx="8">
                  <c:v>0.17777777777777778</c:v>
                </c:pt>
                <c:pt idx="9">
                  <c:v>0.20253164556962025</c:v>
                </c:pt>
              </c:numCache>
            </c:numRef>
          </c:val>
          <c:extLst>
            <c:ext xmlns:c16="http://schemas.microsoft.com/office/drawing/2014/chart" uri="{C3380CC4-5D6E-409C-BE32-E72D297353CC}">
              <c16:uniqueId val="{00000003-F8E9-445D-8E73-2D1A3A87A69E}"/>
            </c:ext>
          </c:extLst>
        </c:ser>
        <c:ser>
          <c:idx val="4"/>
          <c:order val="4"/>
          <c:tx>
            <c:strRef>
              <c:f>Age!$F$16</c:f>
              <c:strCache>
                <c:ptCount val="1"/>
                <c:pt idx="0">
                  <c:v>51-60</c:v>
                </c:pt>
              </c:strCache>
            </c:strRef>
          </c:tx>
          <c:spPr>
            <a:solidFill>
              <a:schemeClr val="accent5"/>
            </a:solidFill>
            <a:ln>
              <a:noFill/>
            </a:ln>
            <a:effectLst/>
          </c:spPr>
          <c:invertIfNegative val="0"/>
          <c:cat>
            <c:strRef>
              <c:f>Age!$A$17:$A$26</c:f>
              <c:strCache>
                <c:ptCount val="10"/>
                <c:pt idx="0">
                  <c:v>VSM</c:v>
                </c:pt>
                <c:pt idx="1">
                  <c:v> 8d</c:v>
                </c:pt>
                <c:pt idx="2">
                  <c:v> 8c</c:v>
                </c:pt>
                <c:pt idx="3">
                  <c:v> 8b</c:v>
                </c:pt>
                <c:pt idx="4">
                  <c:v> 8a</c:v>
                </c:pt>
                <c:pt idx="5">
                  <c:v>7</c:v>
                </c:pt>
                <c:pt idx="6">
                  <c:v>6</c:v>
                </c:pt>
                <c:pt idx="7">
                  <c:v>5</c:v>
                </c:pt>
                <c:pt idx="8">
                  <c:v>4</c:v>
                </c:pt>
                <c:pt idx="9">
                  <c:v>3</c:v>
                </c:pt>
              </c:strCache>
            </c:strRef>
          </c:cat>
          <c:val>
            <c:numRef>
              <c:f>Age!$F$17:$F$26</c:f>
              <c:numCache>
                <c:formatCode>0.00%</c:formatCode>
                <c:ptCount val="10"/>
                <c:pt idx="0">
                  <c:v>0.55555555555555558</c:v>
                </c:pt>
                <c:pt idx="1">
                  <c:v>0.25</c:v>
                </c:pt>
                <c:pt idx="2">
                  <c:v>0.45833333333333331</c:v>
                </c:pt>
                <c:pt idx="3">
                  <c:v>0.39473684210526316</c:v>
                </c:pt>
                <c:pt idx="4">
                  <c:v>0.39726027397260272</c:v>
                </c:pt>
                <c:pt idx="5">
                  <c:v>0.36734693877551022</c:v>
                </c:pt>
                <c:pt idx="6">
                  <c:v>0.17777777777777778</c:v>
                </c:pt>
                <c:pt idx="7">
                  <c:v>0.2153846153846154</c:v>
                </c:pt>
                <c:pt idx="8">
                  <c:v>0.31111111111111112</c:v>
                </c:pt>
                <c:pt idx="9">
                  <c:v>0.35443037974683544</c:v>
                </c:pt>
              </c:numCache>
            </c:numRef>
          </c:val>
          <c:extLst>
            <c:ext xmlns:c16="http://schemas.microsoft.com/office/drawing/2014/chart" uri="{C3380CC4-5D6E-409C-BE32-E72D297353CC}">
              <c16:uniqueId val="{00000004-F8E9-445D-8E73-2D1A3A87A69E}"/>
            </c:ext>
          </c:extLst>
        </c:ser>
        <c:ser>
          <c:idx val="5"/>
          <c:order val="5"/>
          <c:tx>
            <c:strRef>
              <c:f>Age!$G$16</c:f>
              <c:strCache>
                <c:ptCount val="1"/>
                <c:pt idx="0">
                  <c:v>60+</c:v>
                </c:pt>
              </c:strCache>
            </c:strRef>
          </c:tx>
          <c:spPr>
            <a:solidFill>
              <a:schemeClr val="accent6"/>
            </a:solidFill>
            <a:ln>
              <a:noFill/>
            </a:ln>
            <a:effectLst/>
          </c:spPr>
          <c:invertIfNegative val="0"/>
          <c:cat>
            <c:strRef>
              <c:f>Age!$A$17:$A$26</c:f>
              <c:strCache>
                <c:ptCount val="10"/>
                <c:pt idx="0">
                  <c:v>VSM</c:v>
                </c:pt>
                <c:pt idx="1">
                  <c:v> 8d</c:v>
                </c:pt>
                <c:pt idx="2">
                  <c:v> 8c</c:v>
                </c:pt>
                <c:pt idx="3">
                  <c:v> 8b</c:v>
                </c:pt>
                <c:pt idx="4">
                  <c:v> 8a</c:v>
                </c:pt>
                <c:pt idx="5">
                  <c:v>7</c:v>
                </c:pt>
                <c:pt idx="6">
                  <c:v>6</c:v>
                </c:pt>
                <c:pt idx="7">
                  <c:v>5</c:v>
                </c:pt>
                <c:pt idx="8">
                  <c:v>4</c:v>
                </c:pt>
                <c:pt idx="9">
                  <c:v>3</c:v>
                </c:pt>
              </c:strCache>
            </c:strRef>
          </c:cat>
          <c:val>
            <c:numRef>
              <c:f>Age!$G$17:$G$26</c:f>
              <c:numCache>
                <c:formatCode>0.00%</c:formatCode>
                <c:ptCount val="10"/>
                <c:pt idx="0">
                  <c:v>0.16666666666666666</c:v>
                </c:pt>
                <c:pt idx="1">
                  <c:v>0</c:v>
                </c:pt>
                <c:pt idx="2">
                  <c:v>4.1666666666666664E-2</c:v>
                </c:pt>
                <c:pt idx="3">
                  <c:v>0</c:v>
                </c:pt>
                <c:pt idx="4">
                  <c:v>6.8493150684931503E-2</c:v>
                </c:pt>
                <c:pt idx="5">
                  <c:v>2.0408163265306121E-2</c:v>
                </c:pt>
                <c:pt idx="6">
                  <c:v>6.6666666666666666E-2</c:v>
                </c:pt>
                <c:pt idx="7">
                  <c:v>0.1076923076923077</c:v>
                </c:pt>
                <c:pt idx="8">
                  <c:v>0.17777777777777778</c:v>
                </c:pt>
                <c:pt idx="9">
                  <c:v>0.13924050632911392</c:v>
                </c:pt>
              </c:numCache>
            </c:numRef>
          </c:val>
          <c:extLst>
            <c:ext xmlns:c16="http://schemas.microsoft.com/office/drawing/2014/chart" uri="{C3380CC4-5D6E-409C-BE32-E72D297353CC}">
              <c16:uniqueId val="{00000005-F8E9-445D-8E73-2D1A3A87A69E}"/>
            </c:ext>
          </c:extLst>
        </c:ser>
        <c:dLbls>
          <c:showLegendKey val="0"/>
          <c:showVal val="0"/>
          <c:showCatName val="0"/>
          <c:showSerName val="0"/>
          <c:showPercent val="0"/>
          <c:showBubbleSize val="0"/>
        </c:dLbls>
        <c:gapWidth val="150"/>
        <c:overlap val="100"/>
        <c:axId val="1921102895"/>
        <c:axId val="1921101935"/>
      </c:barChart>
      <c:catAx>
        <c:axId val="192110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101935"/>
        <c:crosses val="autoZero"/>
        <c:auto val="1"/>
        <c:lblAlgn val="ctr"/>
        <c:lblOffset val="100"/>
        <c:noMultiLvlLbl val="0"/>
      </c:catAx>
      <c:valAx>
        <c:axId val="19211019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102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Starters by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68-4192-A338-D57EADA265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68-4192-A338-D57EADA265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68-4192-A338-D57EADA2654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B68-4192-A338-D57EADA2654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68-4192-A338-D57EADA2654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B68-4192-A338-D57EADA2654F}"/>
              </c:ext>
            </c:extLst>
          </c:dPt>
          <c:dLbls>
            <c:dLbl>
              <c:idx val="1"/>
              <c:layout>
                <c:manualLayout>
                  <c:x val="6.6666666666666569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68-4192-A338-D57EADA2654F}"/>
                </c:ext>
              </c:extLst>
            </c:dLbl>
            <c:dLbl>
              <c:idx val="2"/>
              <c:layout>
                <c:manualLayout>
                  <c:x val="6.3888888888888884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68-4192-A338-D57EADA2654F}"/>
                </c:ext>
              </c:extLst>
            </c:dLbl>
            <c:dLbl>
              <c:idx val="3"/>
              <c:layout>
                <c:manualLayout>
                  <c:x val="-8.6111111111111166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68-4192-A338-D57EADA2654F}"/>
                </c:ext>
              </c:extLst>
            </c:dLbl>
            <c:dLbl>
              <c:idx val="4"/>
              <c:layout>
                <c:manualLayout>
                  <c:x val="-0.10555555555555561"/>
                  <c:y val="-4.6296296296296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68-4192-A338-D57EADA2654F}"/>
                </c:ext>
              </c:extLst>
            </c:dLbl>
            <c:dLbl>
              <c:idx val="5"/>
              <c:layout>
                <c:manualLayout>
                  <c:x val="-6.6666666666666666E-2"/>
                  <c:y val="-5.555555555555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68-4192-A338-D57EADA265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Sheet1!$BW$29:$CB$29</c:f>
              <c:strCache>
                <c:ptCount val="6"/>
                <c:pt idx="0">
                  <c:v>Under 21</c:v>
                </c:pt>
                <c:pt idx="1">
                  <c:v>21-30</c:v>
                </c:pt>
                <c:pt idx="2">
                  <c:v>31-40</c:v>
                </c:pt>
                <c:pt idx="3">
                  <c:v>41-50</c:v>
                </c:pt>
                <c:pt idx="4">
                  <c:v>51-60</c:v>
                </c:pt>
                <c:pt idx="5">
                  <c:v>60+</c:v>
                </c:pt>
              </c:strCache>
            </c:strRef>
          </c:cat>
          <c:val>
            <c:numRef>
              <c:f>Sheet1!$BW$30:$CB$30</c:f>
              <c:numCache>
                <c:formatCode>0%</c:formatCode>
                <c:ptCount val="6"/>
                <c:pt idx="0">
                  <c:v>0</c:v>
                </c:pt>
                <c:pt idx="1">
                  <c:v>0.18181818181818182</c:v>
                </c:pt>
                <c:pt idx="2">
                  <c:v>0.22727272727272727</c:v>
                </c:pt>
                <c:pt idx="3">
                  <c:v>0.31818181818181818</c:v>
                </c:pt>
                <c:pt idx="4">
                  <c:v>0.18181818181818182</c:v>
                </c:pt>
                <c:pt idx="5">
                  <c:v>9.0909090909090912E-2</c:v>
                </c:pt>
              </c:numCache>
            </c:numRef>
          </c:val>
          <c:extLst>
            <c:ext xmlns:c16="http://schemas.microsoft.com/office/drawing/2014/chart" uri="{C3380CC4-5D6E-409C-BE32-E72D297353CC}">
              <c16:uniqueId val="{0000000C-8B68-4192-A338-D57EADA2654F}"/>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Leavers by 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307-46B1-8F82-2FC4787E25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307-46B1-8F82-2FC4787E25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07-46B1-8F82-2FC4787E25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07-46B1-8F82-2FC4787E25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307-46B1-8F82-2FC4787E25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307-46B1-8F82-2FC4787E2511}"/>
              </c:ext>
            </c:extLst>
          </c:dPt>
          <c:dLbls>
            <c:dLbl>
              <c:idx val="0"/>
              <c:layout>
                <c:manualLayout>
                  <c:x val="2.7777777777777779E-3"/>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07-46B1-8F82-2FC4787E2511}"/>
                </c:ext>
              </c:extLst>
            </c:dLbl>
            <c:dLbl>
              <c:idx val="1"/>
              <c:layout>
                <c:manualLayout>
                  <c:x val="6.9444444444444448E-2"/>
                  <c:y val="-6.018518518518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07-46B1-8F82-2FC4787E2511}"/>
                </c:ext>
              </c:extLst>
            </c:dLbl>
            <c:dLbl>
              <c:idx val="2"/>
              <c:layout>
                <c:manualLayout>
                  <c:x val="7.2222222222222215E-2"/>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07-46B1-8F82-2FC4787E2511}"/>
                </c:ext>
              </c:extLst>
            </c:dLbl>
            <c:dLbl>
              <c:idx val="3"/>
              <c:layout>
                <c:manualLayout>
                  <c:x val="6.1111111111111109E-2"/>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07-46B1-8F82-2FC4787E2511}"/>
                </c:ext>
              </c:extLst>
            </c:dLbl>
            <c:dLbl>
              <c:idx val="4"/>
              <c:layout>
                <c:manualLayout>
                  <c:x val="-8.0555555555555561E-2"/>
                  <c:y val="-4.6296296296297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307-46B1-8F82-2FC4787E2511}"/>
                </c:ext>
              </c:extLst>
            </c:dLbl>
            <c:dLbl>
              <c:idx val="5"/>
              <c:layout>
                <c:manualLayout>
                  <c:x val="-6.3888888888888884E-2"/>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307-46B1-8F82-2FC4787E25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Sheet1!$AQ$82:$AV$82</c:f>
              <c:strCache>
                <c:ptCount val="6"/>
                <c:pt idx="0">
                  <c:v>Under 21</c:v>
                </c:pt>
                <c:pt idx="1">
                  <c:v>21-30</c:v>
                </c:pt>
                <c:pt idx="2">
                  <c:v>31-40</c:v>
                </c:pt>
                <c:pt idx="3">
                  <c:v>41-50</c:v>
                </c:pt>
                <c:pt idx="4">
                  <c:v>51-60</c:v>
                </c:pt>
                <c:pt idx="5">
                  <c:v>60+</c:v>
                </c:pt>
              </c:strCache>
            </c:strRef>
          </c:cat>
          <c:val>
            <c:numRef>
              <c:f>Sheet1!$AQ$83:$AV$83</c:f>
              <c:numCache>
                <c:formatCode>0%</c:formatCode>
                <c:ptCount val="6"/>
                <c:pt idx="0">
                  <c:v>0</c:v>
                </c:pt>
                <c:pt idx="1">
                  <c:v>0.11666666666666667</c:v>
                </c:pt>
                <c:pt idx="2">
                  <c:v>0.2</c:v>
                </c:pt>
                <c:pt idx="3">
                  <c:v>0.21666666666666667</c:v>
                </c:pt>
                <c:pt idx="4">
                  <c:v>0.31666666666666665</c:v>
                </c:pt>
                <c:pt idx="5">
                  <c:v>0.15</c:v>
                </c:pt>
              </c:numCache>
            </c:numRef>
          </c:val>
          <c:extLst>
            <c:ext xmlns:c16="http://schemas.microsoft.com/office/drawing/2014/chart" uri="{C3380CC4-5D6E-409C-BE32-E72D297353CC}">
              <c16:uniqueId val="{0000000C-1307-46B1-8F82-2FC4787E2511}"/>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t>Sexual Orientation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C41-462C-BCE8-4F81F48050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C41-462C-BCE8-4F81F48050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C41-462C-BCE8-4F81F48050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C41-462C-BCE8-4F81F48050D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C41-462C-BCE8-4F81F48050D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C41-462C-BCE8-4F81F48050D3}"/>
              </c:ext>
            </c:extLst>
          </c:dPt>
          <c:dLbls>
            <c:dLbl>
              <c:idx val="0"/>
              <c:layout>
                <c:manualLayout>
                  <c:x val="-2.612671456564433E-3"/>
                  <c:y val="0.15401540154015406"/>
                </c:manualLayout>
              </c:layout>
              <c:tx>
                <c:rich>
                  <a:bodyPr/>
                  <a:lstStyle/>
                  <a:p>
                    <a:fld id="{FD986FA8-E0EA-4298-8E00-0C7C0ABF3E62}" type="CATEGORYNAME">
                      <a:rPr lang="en-US"/>
                      <a:pPr/>
                      <a:t>[CATEGORY NAME]</a:t>
                    </a:fld>
                    <a:r>
                      <a:rPr lang="en-US" baseline="0"/>
                      <a:t>
0.6%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41-462C-BCE8-4F81F48050D3}"/>
                </c:ext>
              </c:extLst>
            </c:dLbl>
            <c:dLbl>
              <c:idx val="1"/>
              <c:layout>
                <c:manualLayout>
                  <c:x val="0.14892227302416711"/>
                  <c:y val="-7.04070407040704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41-462C-BCE8-4F81F48050D3}"/>
                </c:ext>
              </c:extLst>
            </c:dLbl>
            <c:dLbl>
              <c:idx val="2"/>
              <c:layout>
                <c:manualLayout>
                  <c:x val="0.16721097322011746"/>
                  <c:y val="-4.0336901094716807E-1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41-462C-BCE8-4F81F48050D3}"/>
                </c:ext>
              </c:extLst>
            </c:dLbl>
            <c:dLbl>
              <c:idx val="3"/>
              <c:layout>
                <c:manualLayout>
                  <c:x val="0.19166666666666668"/>
                  <c:y val="4.6296296296296294E-3"/>
                </c:manualLayout>
              </c:layout>
              <c:tx>
                <c:rich>
                  <a:bodyPr rot="0" spcFirstLastPara="1" vertOverflow="clip" horzOverflow="clip" vert="horz" wrap="square" lIns="38100" tIns="19050" rIns="38100" bIns="19050" anchor="ctr" anchorCtr="1">
                    <a:noAutofit/>
                  </a:bodyPr>
                  <a:lstStyle/>
                  <a:p>
                    <a:pPr>
                      <a:defRPr sz="1100" b="1" i="0" u="none" strike="noStrike" kern="1200" baseline="0">
                        <a:solidFill>
                          <a:schemeClr val="dk1">
                            <a:lumMod val="65000"/>
                            <a:lumOff val="35000"/>
                          </a:schemeClr>
                        </a:solidFill>
                        <a:latin typeface="+mn-lt"/>
                        <a:ea typeface="+mn-ea"/>
                        <a:cs typeface="+mn-cs"/>
                      </a:defRPr>
                    </a:pPr>
                    <a:fld id="{6494CC89-975A-4DEF-92ED-57A13CCBAD78}" type="CATEGORYNAME">
                      <a:rPr lang="en-US" sz="1100" b="1"/>
                      <a:pPr>
                        <a:defRPr sz="1100" b="1"/>
                      </a:pPr>
                      <a:t>[CATEGORY NAME]</a:t>
                    </a:fld>
                    <a:r>
                      <a:rPr lang="en-US" sz="1100" b="1" baseline="0"/>
                      <a:t> 0.2%</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1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2053827646544183"/>
                      <c:h val="8.852580927384078E-2"/>
                    </c:manualLayout>
                  </c15:layout>
                  <c15:dlblFieldTable/>
                  <c15:showDataLabelsRange val="0"/>
                </c:ext>
                <c:ext xmlns:c16="http://schemas.microsoft.com/office/drawing/2014/chart" uri="{C3380CC4-5D6E-409C-BE32-E72D297353CC}">
                  <c16:uniqueId val="{00000007-AC41-462C-BCE8-4F81F48050D3}"/>
                </c:ext>
              </c:extLst>
            </c:dLbl>
            <c:dLbl>
              <c:idx val="4"/>
              <c:layout>
                <c:manualLayout>
                  <c:x val="-0.1388888888888889"/>
                  <c:y val="-4.629629629629714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C41-462C-BCE8-4F81F48050D3}"/>
                </c:ext>
              </c:extLst>
            </c:dLbl>
            <c:dLbl>
              <c:idx val="5"/>
              <c:layout>
                <c:manualLayout>
                  <c:x val="-0.17766165904637496"/>
                  <c:y val="-2.6402640264026403E-2"/>
                </c:manualLayout>
              </c:layout>
              <c:tx>
                <c:rich>
                  <a:bodyPr/>
                  <a:lstStyle/>
                  <a:p>
                    <a:fld id="{631A001C-CA0F-44FF-A235-0B5D010278F5}" type="CATEGORYNAME">
                      <a:rPr lang="en-US"/>
                      <a:pPr/>
                      <a:t>[CATEGORY NAME]</a:t>
                    </a:fld>
                    <a:r>
                      <a:rPr lang="en-US" baseline="0"/>
                      <a:t>
0.6%</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C41-462C-BCE8-4F81F48050D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'Sexual Orientation'!$A$1:$F$1</c:f>
              <c:strCache>
                <c:ptCount val="6"/>
                <c:pt idx="0">
                  <c:v>Bisexual</c:v>
                </c:pt>
                <c:pt idx="1">
                  <c:v>Gay/Lesbian</c:v>
                </c:pt>
                <c:pt idx="2">
                  <c:v>Not Stated</c:v>
                </c:pt>
                <c:pt idx="3">
                  <c:v>Undecided</c:v>
                </c:pt>
                <c:pt idx="4">
                  <c:v>Heterosexual</c:v>
                </c:pt>
                <c:pt idx="5">
                  <c:v>Other sexual orientation</c:v>
                </c:pt>
              </c:strCache>
            </c:strRef>
          </c:cat>
          <c:val>
            <c:numRef>
              <c:f>'Sexual Orientation'!$A$2:$F$2</c:f>
              <c:numCache>
                <c:formatCode>0.0%</c:formatCode>
                <c:ptCount val="6"/>
                <c:pt idx="0">
                  <c:v>6.0851926977687626E-3</c:v>
                </c:pt>
                <c:pt idx="1">
                  <c:v>2.0283975659229209E-2</c:v>
                </c:pt>
                <c:pt idx="2">
                  <c:v>0.18864097363083165</c:v>
                </c:pt>
                <c:pt idx="3">
                  <c:v>2.0283975659229209E-3</c:v>
                </c:pt>
                <c:pt idx="4">
                  <c:v>0.77687626774847873</c:v>
                </c:pt>
                <c:pt idx="5">
                  <c:v>6.0851926977687626E-3</c:v>
                </c:pt>
              </c:numCache>
            </c:numRef>
          </c:val>
          <c:extLst>
            <c:ext xmlns:c16="http://schemas.microsoft.com/office/drawing/2014/chart" uri="{C3380CC4-5D6E-409C-BE32-E72D297353CC}">
              <c16:uniqueId val="{0000000C-AC41-462C-BCE8-4F81F48050D3}"/>
            </c:ext>
          </c:extLst>
        </c:ser>
        <c:dLbls>
          <c:showLegendKey val="0"/>
          <c:showVal val="1"/>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3.6531318627627457E-2"/>
          <c:y val="0.86964067716836557"/>
          <c:w val="0.91126112828319716"/>
          <c:h val="0.10395661430525527"/>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D4BEC-5888-4EB5-A7D8-2E394EBEDE2E}"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C7889-F67F-44DF-85D4-7EC441482438}" type="slidenum">
              <a:rPr lang="en-GB" smtClean="0"/>
              <a:t>‹#›</a:t>
            </a:fld>
            <a:endParaRPr lang="en-GB"/>
          </a:p>
        </p:txBody>
      </p:sp>
    </p:spTree>
    <p:extLst>
      <p:ext uri="{BB962C8B-B14F-4D97-AF65-F5344CB8AC3E}">
        <p14:creationId xmlns:p14="http://schemas.microsoft.com/office/powerpoint/2010/main" val="116778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4998-162F-4A4E-A93F-8BEDF9054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83928-478B-44D9-B4E7-FF339CA79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27BEF-D309-4172-97A4-FF4030C3BD78}"/>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5" name="Footer Placeholder 4">
            <a:extLst>
              <a:ext uri="{FF2B5EF4-FFF2-40B4-BE49-F238E27FC236}">
                <a16:creationId xmlns:a16="http://schemas.microsoft.com/office/drawing/2014/main" id="{A8145349-57CE-42DC-BA71-56148CD66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A62BE-2BDF-416F-A2B7-853CDF2821D0}"/>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E898C1B6-3AB2-41A7-9F53-CD7F860918CA}"/>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61156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BE55-5890-437A-949A-20EA35A96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5F6A6-3201-4AD2-AEDB-7AF2F5159F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368C41-A8EB-47FA-BC75-E3111C9C0A6B}"/>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5" name="Footer Placeholder 4">
            <a:extLst>
              <a:ext uri="{FF2B5EF4-FFF2-40B4-BE49-F238E27FC236}">
                <a16:creationId xmlns:a16="http://schemas.microsoft.com/office/drawing/2014/main" id="{21C775B8-A187-4C05-9F30-04C505B82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F6940-96A9-4CC6-B8BF-3EE2E307198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4011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0BEF5-3B5A-4E53-A651-44251E8C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10F1B1-7A30-4529-98C5-4EF3E5F4F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ABFB57-9D62-47D9-8EAB-554C5A6DE03C}"/>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5" name="Footer Placeholder 4">
            <a:extLst>
              <a:ext uri="{FF2B5EF4-FFF2-40B4-BE49-F238E27FC236}">
                <a16:creationId xmlns:a16="http://schemas.microsoft.com/office/drawing/2014/main" id="{29032D85-DCD9-4B37-913A-8393DBD5A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F2DD5C-3F36-44A0-BD64-88CE862A6C69}"/>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53567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AAD-B81E-4CB9-A194-39702F6DF2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0D967-8CC8-4F61-8C8E-C875FAA4F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78980-A976-4A27-8D44-FE8F5FE58BFB}"/>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5" name="Footer Placeholder 4">
            <a:extLst>
              <a:ext uri="{FF2B5EF4-FFF2-40B4-BE49-F238E27FC236}">
                <a16:creationId xmlns:a16="http://schemas.microsoft.com/office/drawing/2014/main" id="{8B872A5F-A581-4032-AFDB-D33056545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02B08-A1CA-4094-BF4F-53A834982884}"/>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12E85A7D-5B5E-4007-B41A-100B2D6F302F}"/>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354833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4BC0-19BA-406F-9737-306F01D85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6147CA-9374-4755-A4A2-7055353A7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51DC-801D-4596-9FDE-594D1AA6E0B6}"/>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5" name="Footer Placeholder 4">
            <a:extLst>
              <a:ext uri="{FF2B5EF4-FFF2-40B4-BE49-F238E27FC236}">
                <a16:creationId xmlns:a16="http://schemas.microsoft.com/office/drawing/2014/main" id="{BFCA747E-44E1-43F0-95A0-4547E7285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C36CD-4E76-4DE0-AAEF-A03390CA662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41171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1283-2629-40C3-9985-1A909A39D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60C798-9227-4EFF-ACB2-DC0B24ADC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218AAD-BBE8-4186-8EE7-98CB079CB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DFA43B-593D-4AF3-B407-533269CD0603}"/>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6" name="Footer Placeholder 5">
            <a:extLst>
              <a:ext uri="{FF2B5EF4-FFF2-40B4-BE49-F238E27FC236}">
                <a16:creationId xmlns:a16="http://schemas.microsoft.com/office/drawing/2014/main" id="{E52AD336-FDC7-4165-88A3-7BF1C61D2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DDBE2-C217-4348-B19E-B1EFF039918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6778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3AA3-7D85-4833-8F24-1E43C6B8A1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3F439-B705-4B5C-9CF7-DBE241E25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8CBFD-68FE-4FD2-89F3-A363EB210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13D27-48BB-474A-88C5-7B905D3C6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B1599-5F4B-434A-AB95-6A5AEA200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40EEE9-F30B-4809-B6FF-4C2769E07DD7}"/>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8" name="Footer Placeholder 7">
            <a:extLst>
              <a:ext uri="{FF2B5EF4-FFF2-40B4-BE49-F238E27FC236}">
                <a16:creationId xmlns:a16="http://schemas.microsoft.com/office/drawing/2014/main" id="{1EC507DB-A9C7-4F88-8FFB-660B14C9FF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E663E-ABFC-4DFE-A645-87407C56E8BF}"/>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07007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6B5B-42AC-4022-AB97-1183AD7ABA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8ABB54-C5E1-49F4-951E-44D959783784}"/>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4" name="Footer Placeholder 3">
            <a:extLst>
              <a:ext uri="{FF2B5EF4-FFF2-40B4-BE49-F238E27FC236}">
                <a16:creationId xmlns:a16="http://schemas.microsoft.com/office/drawing/2014/main" id="{8C815BBD-2339-4806-88AE-6CC8134064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7F607F-F850-4691-A756-1AF94024630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75911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B89E1-F1AF-4F92-B8E5-1B8E371A4EDC}"/>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3" name="Footer Placeholder 2">
            <a:extLst>
              <a:ext uri="{FF2B5EF4-FFF2-40B4-BE49-F238E27FC236}">
                <a16:creationId xmlns:a16="http://schemas.microsoft.com/office/drawing/2014/main" id="{E33BFFA1-DFC9-4FE3-B4C2-03D6517B04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E9BB65-A4EE-4A97-B205-D8A9CF3A7E93}"/>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27645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B753-6019-4FE4-8C6F-BD4F25B7E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DEF7CC-126B-41BD-908F-0264B9EB2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CE4538-2127-41E9-B535-590C0BBC8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B3531-923A-496F-822A-1CAC80F937E2}"/>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6" name="Footer Placeholder 5">
            <a:extLst>
              <a:ext uri="{FF2B5EF4-FFF2-40B4-BE49-F238E27FC236}">
                <a16:creationId xmlns:a16="http://schemas.microsoft.com/office/drawing/2014/main" id="{EFA6A368-E9A9-49CB-A393-7C28BC2DD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B46DF-11DF-4E09-86C6-381FCD98EAF2}"/>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34036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18C9-4461-4D75-946B-207CFAA82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9736E6-0408-4923-845B-E3A4517BD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5AB4DA-2EF3-4823-972A-47B2D21A8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71E44-B746-4A7B-A955-6DFFB9D75836}"/>
              </a:ext>
            </a:extLst>
          </p:cNvPr>
          <p:cNvSpPr>
            <a:spLocks noGrp="1"/>
          </p:cNvSpPr>
          <p:nvPr>
            <p:ph type="dt" sz="half" idx="10"/>
          </p:nvPr>
        </p:nvSpPr>
        <p:spPr/>
        <p:txBody>
          <a:bodyPr/>
          <a:lstStyle/>
          <a:p>
            <a:fld id="{EB7C392E-6E23-42B1-9B43-9E31B4DF34F8}" type="datetimeFigureOut">
              <a:rPr lang="en-GB" smtClean="0"/>
              <a:t>19/03/2025</a:t>
            </a:fld>
            <a:endParaRPr lang="en-GB"/>
          </a:p>
        </p:txBody>
      </p:sp>
      <p:sp>
        <p:nvSpPr>
          <p:cNvPr id="6" name="Footer Placeholder 5">
            <a:extLst>
              <a:ext uri="{FF2B5EF4-FFF2-40B4-BE49-F238E27FC236}">
                <a16:creationId xmlns:a16="http://schemas.microsoft.com/office/drawing/2014/main" id="{198E2998-1DF3-467D-A556-9330ED504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38608-04C9-4A13-A792-7FDB2E1C8BB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72429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A7FEF-5CC6-4557-9941-06B8250E6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66D4C-288B-4D2E-AD5D-BEF990961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3B9A6-957D-4B56-A083-2D291DAC8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392E-6E23-42B1-9B43-9E31B4DF34F8}" type="datetimeFigureOut">
              <a:rPr lang="en-GB" smtClean="0"/>
              <a:t>19/03/2025</a:t>
            </a:fld>
            <a:endParaRPr lang="en-GB"/>
          </a:p>
        </p:txBody>
      </p:sp>
      <p:sp>
        <p:nvSpPr>
          <p:cNvPr id="5" name="Footer Placeholder 4">
            <a:extLst>
              <a:ext uri="{FF2B5EF4-FFF2-40B4-BE49-F238E27FC236}">
                <a16:creationId xmlns:a16="http://schemas.microsoft.com/office/drawing/2014/main" id="{93DBFE01-DB62-4FEE-992D-3EEBBD4D9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26E0A6-2B23-409E-AFC0-F596A6A52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6596-4C6E-4CB8-B55F-F5C5F83C8FCC}" type="slidenum">
              <a:rPr lang="en-GB" smtClean="0"/>
              <a:t>‹#›</a:t>
            </a:fld>
            <a:endParaRPr lang="en-GB"/>
          </a:p>
        </p:txBody>
      </p:sp>
    </p:spTree>
    <p:extLst>
      <p:ext uri="{BB962C8B-B14F-4D97-AF65-F5344CB8AC3E}">
        <p14:creationId xmlns:p14="http://schemas.microsoft.com/office/powerpoint/2010/main" val="296889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oinedupcarederbyshire.co.uk/download/derby-and-derbyshire-icb-equality-objectives-22-24/?ind=1739457383312&amp;filename=Objective-2024-2025.docx&amp;wpdmdl=25335&amp;refresh=67d9a2af20d611742316207"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and.nhs.uk/long-read/nhs-equality-diversity-and-inclusion-improvement-plan/"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reedomtospeakup.org.uk/the-report/"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oinedupcarederbyshire.co.uk/derbyshire-integrated-care-board/our-nhs-plan/" TargetMode="External"/><Relationship Id="rId2" Type="http://schemas.openxmlformats.org/officeDocument/2006/relationships/hyperlink" Target="https://joinedupcarederbyshire.co.uk/about-us/derbyshire-integrated-care-partnership/our-strategy/"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joinedupcarederbyshire.co.uk/download/nhs-derby-and-derbyshire-five-year-plan-2023-2028/?wpdmdl=20868&amp;refresh=6787de90b267d173695758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334" y="2665058"/>
            <a:ext cx="9782072" cy="1037272"/>
          </a:xfrm>
          <a:prstGeom prst="rect">
            <a:avLst/>
          </a:prstGeom>
          <a:noFill/>
        </p:spPr>
        <p:txBody>
          <a:bodyPr wrap="square" rtlCol="0">
            <a:spAutoFit/>
          </a:bodyPr>
          <a:lstStyle/>
          <a:p>
            <a:pPr marR="2837180">
              <a:lnSpc>
                <a:spcPct val="134000"/>
              </a:lnSpc>
            </a:pPr>
            <a:r>
              <a:rPr lang="en-GB" sz="2400" b="1" dirty="0">
                <a:solidFill>
                  <a:srgbClr val="285D8D"/>
                </a:solidFill>
                <a:effectLst/>
                <a:latin typeface="Arial" panose="020B0604020202020204" pitchFamily="34" charset="0"/>
                <a:ea typeface="Arial" panose="020B0604020202020204" pitchFamily="34" charset="0"/>
              </a:rPr>
              <a:t>Pu</a:t>
            </a:r>
            <a:r>
              <a:rPr lang="en-GB" sz="2400" b="1" spc="-5" dirty="0">
                <a:solidFill>
                  <a:srgbClr val="285D8D"/>
                </a:solidFill>
                <a:effectLst/>
                <a:latin typeface="Arial" panose="020B0604020202020204" pitchFamily="34" charset="0"/>
                <a:ea typeface="Arial" panose="020B0604020202020204" pitchFamily="34" charset="0"/>
              </a:rPr>
              <a:t>b</a:t>
            </a:r>
            <a:r>
              <a:rPr lang="en-GB" sz="2400" b="1" dirty="0">
                <a:solidFill>
                  <a:srgbClr val="285D8D"/>
                </a:solidFill>
                <a:effectLst/>
                <a:latin typeface="Arial" panose="020B0604020202020204" pitchFamily="34" charset="0"/>
                <a:ea typeface="Arial" panose="020B0604020202020204" pitchFamily="34" charset="0"/>
              </a:rPr>
              <a:t>lic</a:t>
            </a:r>
            <a:r>
              <a:rPr lang="en-GB" sz="2400" spc="10" dirty="0">
                <a:solidFill>
                  <a:srgbClr val="285D8D"/>
                </a:solidFill>
                <a:effectLst/>
                <a:latin typeface="Arial" panose="020B0604020202020204" pitchFamily="34" charset="0"/>
                <a:ea typeface="Arial" panose="020B0604020202020204" pitchFamily="34" charset="0"/>
              </a:rPr>
              <a:t> </a:t>
            </a:r>
            <a:r>
              <a:rPr lang="en-GB" sz="2400" b="1" dirty="0">
                <a:solidFill>
                  <a:srgbClr val="285D8D"/>
                </a:solidFill>
                <a:effectLst/>
                <a:latin typeface="Arial" panose="020B0604020202020204" pitchFamily="34" charset="0"/>
                <a:ea typeface="Arial" panose="020B0604020202020204" pitchFamily="34" charset="0"/>
              </a:rPr>
              <a:t>Sector</a:t>
            </a:r>
            <a:r>
              <a:rPr lang="en-GB" sz="2400" spc="5" dirty="0">
                <a:solidFill>
                  <a:srgbClr val="285D8D"/>
                </a:solidFill>
                <a:effectLst/>
                <a:latin typeface="Arial" panose="020B0604020202020204" pitchFamily="34" charset="0"/>
                <a:ea typeface="Arial" panose="020B0604020202020204" pitchFamily="34" charset="0"/>
              </a:rPr>
              <a:t> </a:t>
            </a:r>
            <a:r>
              <a:rPr lang="en-GB" sz="2400" b="1" dirty="0">
                <a:solidFill>
                  <a:srgbClr val="285D8D"/>
                </a:solidFill>
                <a:effectLst/>
                <a:latin typeface="Arial" panose="020B0604020202020204" pitchFamily="34" charset="0"/>
                <a:ea typeface="Arial" panose="020B0604020202020204" pitchFamily="34" charset="0"/>
              </a:rPr>
              <a:t>Eq</a:t>
            </a:r>
            <a:r>
              <a:rPr lang="en-GB" sz="2400" b="1" spc="-5" dirty="0">
                <a:solidFill>
                  <a:srgbClr val="285D8D"/>
                </a:solidFill>
                <a:effectLst/>
                <a:latin typeface="Arial" panose="020B0604020202020204" pitchFamily="34" charset="0"/>
                <a:ea typeface="Arial" panose="020B0604020202020204" pitchFamily="34" charset="0"/>
              </a:rPr>
              <a:t>u</a:t>
            </a:r>
            <a:r>
              <a:rPr lang="en-GB" sz="2400" b="1" dirty="0">
                <a:solidFill>
                  <a:srgbClr val="285D8D"/>
                </a:solidFill>
                <a:effectLst/>
                <a:latin typeface="Arial" panose="020B0604020202020204" pitchFamily="34" charset="0"/>
                <a:ea typeface="Arial" panose="020B0604020202020204" pitchFamily="34" charset="0"/>
              </a:rPr>
              <a:t>ality</a:t>
            </a:r>
            <a:r>
              <a:rPr lang="en-GB" sz="2400" spc="10" dirty="0">
                <a:solidFill>
                  <a:srgbClr val="285D8D"/>
                </a:solidFill>
                <a:effectLst/>
                <a:latin typeface="Arial" panose="020B0604020202020204" pitchFamily="34" charset="0"/>
                <a:ea typeface="Arial" panose="020B0604020202020204" pitchFamily="34" charset="0"/>
              </a:rPr>
              <a:t> </a:t>
            </a:r>
            <a:r>
              <a:rPr lang="en-GB" sz="2400" b="1" dirty="0">
                <a:solidFill>
                  <a:srgbClr val="285D8D"/>
                </a:solidFill>
                <a:effectLst/>
                <a:latin typeface="Arial" panose="020B0604020202020204" pitchFamily="34" charset="0"/>
                <a:ea typeface="Arial" panose="020B0604020202020204" pitchFamily="34" charset="0"/>
              </a:rPr>
              <a:t>Duty (PSED)</a:t>
            </a:r>
            <a:r>
              <a:rPr lang="en-GB" sz="2400" dirty="0">
                <a:solidFill>
                  <a:srgbClr val="285D8D"/>
                </a:solidFill>
                <a:effectLst/>
                <a:latin typeface="Arial" panose="020B0604020202020204" pitchFamily="34" charset="0"/>
                <a:ea typeface="Arial" panose="020B0604020202020204" pitchFamily="34" charset="0"/>
              </a:rPr>
              <a:t> </a:t>
            </a:r>
          </a:p>
          <a:p>
            <a:pPr marR="2837180">
              <a:lnSpc>
                <a:spcPct val="134000"/>
              </a:lnSpc>
            </a:pPr>
            <a:r>
              <a:rPr lang="en-GB" sz="2400" dirty="0">
                <a:solidFill>
                  <a:srgbClr val="7E7E7E"/>
                </a:solidFill>
                <a:effectLst/>
                <a:latin typeface="Arial" panose="020B0604020202020204" pitchFamily="34" charset="0"/>
                <a:ea typeface="Arial" panose="020B0604020202020204" pitchFamily="34" charset="0"/>
              </a:rPr>
              <a:t>Rep</a:t>
            </a:r>
            <a:r>
              <a:rPr lang="en-GB" sz="2400" spc="-5" dirty="0">
                <a:solidFill>
                  <a:srgbClr val="7E7E7E"/>
                </a:solidFill>
                <a:effectLst/>
                <a:latin typeface="Arial" panose="020B0604020202020204" pitchFamily="34" charset="0"/>
                <a:ea typeface="Arial" panose="020B0604020202020204" pitchFamily="34" charset="0"/>
              </a:rPr>
              <a:t>o</a:t>
            </a:r>
            <a:r>
              <a:rPr lang="en-GB" sz="2400" dirty="0">
                <a:solidFill>
                  <a:srgbClr val="7E7E7E"/>
                </a:solidFill>
                <a:effectLst/>
                <a:latin typeface="Arial" panose="020B0604020202020204" pitchFamily="34" charset="0"/>
                <a:ea typeface="Arial" panose="020B0604020202020204" pitchFamily="34" charset="0"/>
              </a:rPr>
              <a:t>rt</a:t>
            </a:r>
            <a:r>
              <a:rPr lang="en-GB" sz="2400" spc="-5" dirty="0">
                <a:solidFill>
                  <a:srgbClr val="7E7E7E"/>
                </a:solidFill>
                <a:effectLst/>
                <a:latin typeface="Arial" panose="020B0604020202020204" pitchFamily="34" charset="0"/>
                <a:ea typeface="Arial" panose="020B0604020202020204" pitchFamily="34" charset="0"/>
              </a:rPr>
              <a:t> </a:t>
            </a:r>
            <a:r>
              <a:rPr lang="en-GB" sz="2400" dirty="0">
                <a:solidFill>
                  <a:srgbClr val="7E7E7E"/>
                </a:solidFill>
                <a:effectLst/>
                <a:latin typeface="Arial" panose="020B0604020202020204" pitchFamily="34" charset="0"/>
                <a:ea typeface="Arial" panose="020B0604020202020204" pitchFamily="34" charset="0"/>
              </a:rPr>
              <a:t>2</a:t>
            </a:r>
            <a:r>
              <a:rPr lang="en-GB" sz="2400" spc="-5" dirty="0">
                <a:solidFill>
                  <a:srgbClr val="7E7E7E"/>
                </a:solidFill>
                <a:effectLst/>
                <a:latin typeface="Arial" panose="020B0604020202020204" pitchFamily="34" charset="0"/>
                <a:ea typeface="Arial" panose="020B0604020202020204" pitchFamily="34" charset="0"/>
              </a:rPr>
              <a:t>0</a:t>
            </a:r>
            <a:r>
              <a:rPr lang="en-GB" sz="2400" dirty="0">
                <a:solidFill>
                  <a:srgbClr val="7E7E7E"/>
                </a:solidFill>
                <a:effectLst/>
                <a:latin typeface="Arial" panose="020B0604020202020204" pitchFamily="34" charset="0"/>
                <a:ea typeface="Arial" panose="020B0604020202020204" pitchFamily="34" charset="0"/>
              </a:rPr>
              <a:t>2</a:t>
            </a:r>
            <a:r>
              <a:rPr lang="en-GB" sz="2400" spc="-5" dirty="0">
                <a:solidFill>
                  <a:srgbClr val="7E7E7E"/>
                </a:solidFill>
                <a:effectLst/>
                <a:latin typeface="Arial" panose="020B0604020202020204" pitchFamily="34" charset="0"/>
                <a:ea typeface="Arial" panose="020B0604020202020204" pitchFamily="34" charset="0"/>
              </a:rPr>
              <a:t>3</a:t>
            </a:r>
            <a:r>
              <a:rPr lang="en-GB" sz="2400" dirty="0">
                <a:solidFill>
                  <a:srgbClr val="7E7E7E"/>
                </a:solidFill>
                <a:effectLst/>
                <a:latin typeface="Arial" panose="020B0604020202020204" pitchFamily="34" charset="0"/>
                <a:ea typeface="Arial" panose="020B0604020202020204" pitchFamily="34" charset="0"/>
              </a:rPr>
              <a:t>/2</a:t>
            </a:r>
            <a:r>
              <a:rPr lang="en-GB" sz="2400" spc="-5" dirty="0">
                <a:solidFill>
                  <a:srgbClr val="7E7E7E"/>
                </a:solidFill>
                <a:effectLst/>
                <a:latin typeface="Arial" panose="020B0604020202020204" pitchFamily="34" charset="0"/>
                <a:ea typeface="Arial" panose="020B0604020202020204" pitchFamily="34" charset="0"/>
              </a:rPr>
              <a:t>0</a:t>
            </a:r>
            <a:r>
              <a:rPr lang="en-GB" sz="2400" dirty="0">
                <a:solidFill>
                  <a:srgbClr val="7E7E7E"/>
                </a:solidFill>
                <a:effectLst/>
                <a:latin typeface="Arial" panose="020B0604020202020204" pitchFamily="34" charset="0"/>
                <a:ea typeface="Arial" panose="020B0604020202020204" pitchFamily="34" charset="0"/>
              </a:rPr>
              <a:t>24</a:t>
            </a:r>
            <a:endParaRPr lang="en-GB" sz="2400" dirty="0">
              <a:effectLst/>
              <a:latin typeface="Calibri" panose="020F0502020204030204" pitchFamily="34" charset="0"/>
              <a:ea typeface="Calibri" panose="020F0502020204030204" pitchFamily="34" charset="0"/>
            </a:endParaRP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
        <p:nvSpPr>
          <p:cNvPr id="2" name="Slide Number Placeholder 1">
            <a:extLst>
              <a:ext uri="{FF2B5EF4-FFF2-40B4-BE49-F238E27FC236}">
                <a16:creationId xmlns:a16="http://schemas.microsoft.com/office/drawing/2014/main" id="{C2D4BF8E-1C35-392F-DF2E-A4D6DC4CFC1F}"/>
              </a:ext>
            </a:extLst>
          </p:cNvPr>
          <p:cNvSpPr>
            <a:spLocks noGrp="1"/>
          </p:cNvSpPr>
          <p:nvPr>
            <p:ph type="sldNum" sz="quarter" idx="12"/>
          </p:nvPr>
        </p:nvSpPr>
        <p:spPr/>
        <p:txBody>
          <a:bodyPr/>
          <a:lstStyle/>
          <a:p>
            <a:fld id="{D5B06596-4C6E-4CB8-B55F-F5C5F83C8FCC}" type="slidenum">
              <a:rPr lang="en-GB" smtClean="0"/>
              <a:t>1</a:t>
            </a:fld>
            <a:endParaRPr lang="en-GB"/>
          </a:p>
        </p:txBody>
      </p:sp>
      <p:pic>
        <p:nvPicPr>
          <p:cNvPr id="6" name="Picture 5">
            <a:extLst>
              <a:ext uri="{FF2B5EF4-FFF2-40B4-BE49-F238E27FC236}">
                <a16:creationId xmlns:a16="http://schemas.microsoft.com/office/drawing/2014/main" id="{FDFAC801-B066-A9FE-F503-DA05BF695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04" y="204550"/>
            <a:ext cx="2514600" cy="819150"/>
          </a:xfrm>
          <a:prstGeom prst="rect">
            <a:avLst/>
          </a:prstGeom>
        </p:spPr>
      </p:pic>
    </p:spTree>
    <p:extLst>
      <p:ext uri="{BB962C8B-B14F-4D97-AF65-F5344CB8AC3E}">
        <p14:creationId xmlns:p14="http://schemas.microsoft.com/office/powerpoint/2010/main" val="31657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Equality Objectives and Progress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229128"/>
            <a:ext cx="11771697" cy="5123546"/>
          </a:xfrm>
        </p:spPr>
        <p:txBody>
          <a:bodyPr>
            <a:normAutofit/>
          </a:bodyPr>
          <a:lstStyle/>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sp>
        <p:nvSpPr>
          <p:cNvPr id="8" name="Content Placeholder 2">
            <a:extLst>
              <a:ext uri="{FF2B5EF4-FFF2-40B4-BE49-F238E27FC236}">
                <a16:creationId xmlns:a16="http://schemas.microsoft.com/office/drawing/2014/main" id="{22F3A742-239A-C011-4E59-B05B3BAC5AC4}"/>
              </a:ext>
            </a:extLst>
          </p:cNvPr>
          <p:cNvSpPr txBox="1">
            <a:spLocks/>
          </p:cNvSpPr>
          <p:nvPr/>
        </p:nvSpPr>
        <p:spPr>
          <a:xfrm>
            <a:off x="362301" y="1117283"/>
            <a:ext cx="11771697" cy="5123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The </a:t>
            </a:r>
            <a:r>
              <a:rPr lang="en-GB" sz="1800" dirty="0">
                <a:solidFill>
                  <a:srgbClr val="0070C0"/>
                </a:solidFill>
                <a:latin typeface="Arial" panose="020B0604020202020204" pitchFamily="34" charset="0"/>
                <a:cs typeface="Arial" pitchFamily="34" charset="0"/>
                <a:hlinkClick r:id="rId3"/>
              </a:rPr>
              <a:t>equality objective</a:t>
            </a:r>
            <a:r>
              <a:rPr lang="en-GB" sz="1800" dirty="0">
                <a:solidFill>
                  <a:srgbClr val="0070C0"/>
                </a:solidFill>
                <a:latin typeface="Arial" panose="020B0604020202020204" pitchFamily="34" charset="0"/>
                <a:cs typeface="Arial" pitchFamily="34" charset="0"/>
              </a:rPr>
              <a:t> </a:t>
            </a:r>
            <a:r>
              <a:rPr lang="en-GB" sz="1800" dirty="0">
                <a:solidFill>
                  <a:srgbClr val="0070C0"/>
                </a:solidFill>
                <a:latin typeface="Arial" panose="020B0604020202020204" pitchFamily="34" charset="0"/>
                <a:ea typeface="Arial" panose="020B0604020202020204" pitchFamily="34" charset="0"/>
              </a:rPr>
              <a:t>for the ICB for 2024-2026 centres on the development of community profiles to support communications and engagement projects.</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cs typeface="Arial" pitchFamily="34" charset="0"/>
              </a:rPr>
              <a:t>The community profiles build on the work developed during the Covid-19 pandemic and aim to make information about the NHS accessible to all sections of the Derby and Derbyshire population. </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cs typeface="Arial" pitchFamily="34" charset="0"/>
              </a:rPr>
              <a:t>The community profiles will give analysis and advise how to best engage and communicate with the whole community. This will include communication preferences (e.g. younger people and a reliance on Social Media) as well as language needs, health literacy and ways in which to engage people in their own environment (e.g. Faith settings or working with social housing engagement groups). </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spcAft>
                <a:spcPts val="600"/>
              </a:spcAft>
              <a:buFont typeface="Arial" panose="020B0604020202020204" pitchFamily="34" charset="0"/>
              <a:buNone/>
            </a:pPr>
            <a:r>
              <a:rPr lang="en-GB" sz="1800" u="sng" dirty="0">
                <a:solidFill>
                  <a:srgbClr val="0070C0"/>
                </a:solidFill>
                <a:latin typeface="Arial" panose="020B0604020202020204" pitchFamily="34" charset="0"/>
                <a:cs typeface="Arial" pitchFamily="34" charset="0"/>
              </a:rPr>
              <a:t>Further developments </a:t>
            </a: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cs typeface="Arial" pitchFamily="34" charset="0"/>
              </a:rPr>
              <a:t>The Integrated care Board is in the process of developing staff based objectives for 2025-2026</a:t>
            </a:r>
            <a:r>
              <a:rPr lang="en-GB" sz="1800">
                <a:solidFill>
                  <a:srgbClr val="0070C0"/>
                </a:solidFill>
                <a:latin typeface="Arial" panose="020B0604020202020204" pitchFamily="34" charset="0"/>
                <a:cs typeface="Arial" pitchFamily="34" charset="0"/>
              </a:rPr>
              <a:t>. </a:t>
            </a: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54328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742875" cy="681086"/>
          </a:xfrm>
        </p:spPr>
        <p:txBody>
          <a:bodyPr>
            <a:normAutofit fontScale="90000"/>
          </a:bodyPr>
          <a:lstStyle/>
          <a:p>
            <a:pPr algn="l"/>
            <a:r>
              <a:rPr lang="en-GB" sz="2800" b="1" dirty="0">
                <a:solidFill>
                  <a:srgbClr val="0072C6"/>
                </a:solidFill>
                <a:latin typeface="Arial" pitchFamily="34" charset="0"/>
                <a:cs typeface="Arial" pitchFamily="34" charset="0"/>
              </a:rPr>
              <a:t>Reducing Healthcare Inequalities through CORE20PLUS5</a:t>
            </a:r>
          </a:p>
        </p:txBody>
      </p:sp>
      <p:sp>
        <p:nvSpPr>
          <p:cNvPr id="3" name="Content Placeholder 2"/>
          <p:cNvSpPr>
            <a:spLocks noGrp="1"/>
          </p:cNvSpPr>
          <p:nvPr>
            <p:ph idx="1"/>
          </p:nvPr>
        </p:nvSpPr>
        <p:spPr>
          <a:xfrm>
            <a:off x="203054" y="1005949"/>
            <a:ext cx="5701725" cy="5447387"/>
          </a:xfrm>
        </p:spPr>
        <p:txBody>
          <a:bodyPr>
            <a:normAutofit fontScale="70000" lnSpcReduction="20000"/>
          </a:bodyPr>
          <a:lstStyle/>
          <a:p>
            <a:pPr marL="0" marR="1141095" indent="0">
              <a:lnSpc>
                <a:spcPct val="120000"/>
              </a:lnSpc>
              <a:spcAft>
                <a:spcPts val="0"/>
              </a:spcAft>
              <a:buNone/>
            </a:pPr>
            <a:r>
              <a:rPr lang="en-GB" sz="2200" dirty="0">
                <a:solidFill>
                  <a:srgbClr val="0070C0"/>
                </a:solidFill>
                <a:effectLst/>
                <a:latin typeface="Arial" panose="020B0604020202020204" pitchFamily="34" charset="0"/>
                <a:ea typeface="Arial" panose="020B0604020202020204" pitchFamily="34" charset="0"/>
              </a:rPr>
              <a:t>To  develop a targeted approach to addressing health inequalities, the ICB is looking at new ways of working and planning for services, including:</a:t>
            </a:r>
          </a:p>
          <a:p>
            <a:pPr marR="1141095">
              <a:lnSpc>
                <a:spcPct val="120000"/>
              </a:lnSpc>
            </a:pPr>
            <a:r>
              <a:rPr lang="en-GB" sz="2200" dirty="0">
                <a:solidFill>
                  <a:srgbClr val="0070C0"/>
                </a:solidFill>
                <a:effectLst/>
                <a:latin typeface="Arial" panose="020B0604020202020204" pitchFamily="34" charset="0"/>
                <a:ea typeface="Arial" panose="020B0604020202020204" pitchFamily="34" charset="0"/>
              </a:rPr>
              <a:t>Using data to identify populations and communities where there are inequalities of access, experience and outcomes or individuals and communities at higher risk of developing a disease.</a:t>
            </a:r>
          </a:p>
          <a:p>
            <a:pPr marR="1141095">
              <a:lnSpc>
                <a:spcPct val="120000"/>
              </a:lnSpc>
            </a:pPr>
            <a:r>
              <a:rPr lang="en-GB" sz="2200" dirty="0">
                <a:solidFill>
                  <a:srgbClr val="0070C0"/>
                </a:solidFill>
                <a:effectLst/>
                <a:latin typeface="Arial" panose="020B0604020202020204" pitchFamily="34" charset="0"/>
                <a:ea typeface="Arial" panose="020B0604020202020204" pitchFamily="34" charset="0"/>
              </a:rPr>
              <a:t>Developing detailed and tailored approaches to support people and communities in a way that is culturally relevant and competent.</a:t>
            </a:r>
          </a:p>
          <a:p>
            <a:pPr marR="1141095">
              <a:lnSpc>
                <a:spcPct val="120000"/>
              </a:lnSpc>
            </a:pPr>
            <a:r>
              <a:rPr lang="en-GB" sz="2200" dirty="0">
                <a:solidFill>
                  <a:srgbClr val="0070C0"/>
                </a:solidFill>
                <a:effectLst/>
                <a:latin typeface="Arial" panose="020B0604020202020204" pitchFamily="34" charset="0"/>
                <a:ea typeface="Arial" panose="020B0604020202020204" pitchFamily="34" charset="0"/>
              </a:rPr>
              <a:t>As these methods will take time to mature, the ICB will continue to align priorities to the Core20plus5* approach, targeting specific communities and diseases or conditions as priorities for both adults and children. These plans will be reviewed to ensure they are fit for purpose.</a:t>
            </a:r>
          </a:p>
          <a:p>
            <a:pPr marL="0" marR="1141095" indent="0">
              <a:lnSpc>
                <a:spcPct val="120000"/>
              </a:lnSpc>
              <a:spcAft>
                <a:spcPts val="0"/>
              </a:spcAft>
              <a:buNone/>
            </a:pPr>
            <a:r>
              <a:rPr lang="en-GB" sz="1400" dirty="0">
                <a:solidFill>
                  <a:srgbClr val="0070C0"/>
                </a:solidFill>
                <a:effectLst/>
                <a:latin typeface="Arial" panose="020B0604020202020204" pitchFamily="34" charset="0"/>
                <a:ea typeface="Arial" panose="020B0604020202020204" pitchFamily="34" charset="0"/>
              </a:rPr>
              <a:t>* Core20plus5 is a national NHS England approach to inform action to reduce healthcare inequalities at both a national and system level. The approach defines a target population and identifies 5 focus clinical areas requiring accelerated improvement.</a:t>
            </a:r>
          </a:p>
          <a:p>
            <a:pPr marL="0" marR="1141095" indent="0">
              <a:lnSpc>
                <a:spcPct val="120000"/>
              </a:lnSpc>
              <a:spcAft>
                <a:spcPts val="0"/>
              </a:spcAft>
              <a:buNone/>
            </a:pPr>
            <a:endParaRPr lang="en-GB" sz="2000" dirty="0">
              <a:solidFill>
                <a:srgbClr val="0070C0"/>
              </a:solidFill>
              <a:latin typeface="Calibri" panose="020F0502020204030204" pitchFamily="34" charset="0"/>
              <a:ea typeface="Calibri" panose="020F0502020204030204"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pic>
        <p:nvPicPr>
          <p:cNvPr id="8" name="drawingObject58">
            <a:extLst>
              <a:ext uri="{FF2B5EF4-FFF2-40B4-BE49-F238E27FC236}">
                <a16:creationId xmlns:a16="http://schemas.microsoft.com/office/drawing/2014/main" id="{E2E75E3B-E89E-B6C8-B96F-D6CB572DD549}"/>
              </a:ext>
            </a:extLst>
          </p:cNvPr>
          <p:cNvPicPr/>
          <p:nvPr/>
        </p:nvPicPr>
        <p:blipFill>
          <a:blip r:embed="rId3"/>
          <a:stretch/>
        </p:blipFill>
        <p:spPr>
          <a:xfrm>
            <a:off x="4767209" y="1119883"/>
            <a:ext cx="7325473" cy="5232279"/>
          </a:xfrm>
          <a:prstGeom prst="rect">
            <a:avLst/>
          </a:prstGeom>
          <a:noFill/>
        </p:spPr>
      </p:pic>
    </p:spTree>
    <p:extLst>
      <p:ext uri="{BB962C8B-B14F-4D97-AF65-F5344CB8AC3E}">
        <p14:creationId xmlns:p14="http://schemas.microsoft.com/office/powerpoint/2010/main" val="332525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Information</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229128"/>
            <a:ext cx="11771697" cy="5123546"/>
          </a:xfrm>
        </p:spPr>
        <p:txBody>
          <a:bodyPr>
            <a:normAutofit/>
          </a:bodyPr>
          <a:lstStyle/>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This section provides information on the ICB’s workforce – it provides a snapshot as of 31 March 2024, and includes the overall workforce profile analysis in terms of protected characteristics and information on starters and leavers.</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As of 31 March 2024, the ICB employed 493 staff.</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data on the protected characteristics of staff has been drawn from the ICB’s Employee Staff Records. Employee disclosures on Age and Gender have been found to be complete. For the other protected characteristics, the analysis found: 2% did not declare their ethnicity, 9.7% did not declare their disability status, 18.8% did not declare their sexual orientation, 26.2% did not declare their religion or belief and 3.4% did not declare their marital status. The analysis is limited to that extent and does not reflect a full picture of its workforce.</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Over the coming months, we will proactively work to encourage staff to feel confident in updating their personal information as part of our efforts toward creating an inclusive organisation and building a more accurate workforce profile. The data will continue to be updated periodically.</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52214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Analysis: Gender</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229128"/>
            <a:ext cx="6246255" cy="5123546"/>
          </a:xfrm>
        </p:spPr>
        <p:txBody>
          <a:bodyPr>
            <a:normAutofit/>
          </a:bodyPr>
          <a:lstStyle/>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Of the 493 staff 84.2% were Female and 15.8% male.</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majority of female staff were employed within the lower pay bands within the ICB	</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pic>
        <p:nvPicPr>
          <p:cNvPr id="7" name="Picture 6">
            <a:extLst>
              <a:ext uri="{FF2B5EF4-FFF2-40B4-BE49-F238E27FC236}">
                <a16:creationId xmlns:a16="http://schemas.microsoft.com/office/drawing/2014/main" id="{887ABD17-E047-10EC-5533-8CA3FBC06547}"/>
              </a:ext>
            </a:extLst>
          </p:cNvPr>
          <p:cNvPicPr>
            <a:picLocks noChangeAspect="1"/>
          </p:cNvPicPr>
          <p:nvPr/>
        </p:nvPicPr>
        <p:blipFill>
          <a:blip r:embed="rId3"/>
          <a:stretch>
            <a:fillRect/>
          </a:stretch>
        </p:blipFill>
        <p:spPr>
          <a:xfrm>
            <a:off x="298383" y="2683926"/>
            <a:ext cx="5105662" cy="3524431"/>
          </a:xfrm>
          <a:prstGeom prst="rect">
            <a:avLst/>
          </a:prstGeom>
        </p:spPr>
      </p:pic>
      <p:sp>
        <p:nvSpPr>
          <p:cNvPr id="9" name="Content Placeholder 2">
            <a:extLst>
              <a:ext uri="{FF2B5EF4-FFF2-40B4-BE49-F238E27FC236}">
                <a16:creationId xmlns:a16="http://schemas.microsoft.com/office/drawing/2014/main" id="{F65A8F4F-C4B6-AA33-8E41-F6A27EAD6653}"/>
              </a:ext>
            </a:extLst>
          </p:cNvPr>
          <p:cNvSpPr txBox="1">
            <a:spLocks/>
          </p:cNvSpPr>
          <p:nvPr/>
        </p:nvSpPr>
        <p:spPr>
          <a:xfrm>
            <a:off x="5762522" y="1276262"/>
            <a:ext cx="6246255" cy="5123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55.6% of the staff in Very Senior Manager ‘VSM’ pay bands, which are executive director or director positions were female.</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	</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90% of males and 97% of females are on NHS Agenda for Change terms and conditions.</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endParaRPr lang="en-GB" dirty="0">
              <a:latin typeface="Arial" pitchFamily="34" charset="0"/>
              <a:cs typeface="Arial" pitchFamily="34" charset="0"/>
            </a:endParaRPr>
          </a:p>
        </p:txBody>
      </p:sp>
      <p:pic>
        <p:nvPicPr>
          <p:cNvPr id="14" name="Picture 13">
            <a:extLst>
              <a:ext uri="{FF2B5EF4-FFF2-40B4-BE49-F238E27FC236}">
                <a16:creationId xmlns:a16="http://schemas.microsoft.com/office/drawing/2014/main" id="{890B4FC3-D697-A659-62C4-4A5D3A840783}"/>
              </a:ext>
            </a:extLst>
          </p:cNvPr>
          <p:cNvPicPr>
            <a:picLocks noChangeAspect="1"/>
          </p:cNvPicPr>
          <p:nvPr/>
        </p:nvPicPr>
        <p:blipFill>
          <a:blip r:embed="rId4"/>
          <a:stretch>
            <a:fillRect/>
          </a:stretch>
        </p:blipFill>
        <p:spPr>
          <a:xfrm>
            <a:off x="5815266" y="2403910"/>
            <a:ext cx="6140766" cy="1104957"/>
          </a:xfrm>
          <a:prstGeom prst="rect">
            <a:avLst/>
          </a:prstGeom>
        </p:spPr>
      </p:pic>
    </p:spTree>
    <p:extLst>
      <p:ext uri="{BB962C8B-B14F-4D97-AF65-F5344CB8AC3E}">
        <p14:creationId xmlns:p14="http://schemas.microsoft.com/office/powerpoint/2010/main" val="398487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Analysis: Ethnicity</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068512"/>
            <a:ext cx="6390093" cy="5284162"/>
          </a:xfrm>
        </p:spPr>
        <p:txBody>
          <a:bodyPr>
            <a:normAutofit lnSpcReduction="10000"/>
          </a:bodyPr>
          <a:lstStyle/>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88.2% of the ICB’s workforce identified as White, 6.7% as Asian, 2% as Black, 0.6% as Mixed, 0.4% as Chinese and 2% did not state their ethnicity.</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latin typeface="Arial" panose="020B0604020202020204" pitchFamily="34" charset="0"/>
                <a:ea typeface="Arial" panose="020B0604020202020204" pitchFamily="34" charset="0"/>
              </a:rPr>
              <a:t>The 2023 staff survey identified that our ethnically diverse staff feel less satisfied with the level of pay, and less satisfied that the organisation acts fairly regarding career progression</a:t>
            </a:r>
            <a:r>
              <a:rPr lang="en-GB" sz="1800" dirty="0">
                <a:solidFill>
                  <a:srgbClr val="0070C0"/>
                </a:solidFill>
                <a:effectLst/>
                <a:latin typeface="Arial" panose="020B0604020202020204" pitchFamily="34" charset="0"/>
                <a:ea typeface="Arial" panose="020B0604020202020204" pitchFamily="34" charset="0"/>
              </a:rPr>
              <a:t>	</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sp>
        <p:nvSpPr>
          <p:cNvPr id="9" name="Content Placeholder 2">
            <a:extLst>
              <a:ext uri="{FF2B5EF4-FFF2-40B4-BE49-F238E27FC236}">
                <a16:creationId xmlns:a16="http://schemas.microsoft.com/office/drawing/2014/main" id="{F65A8F4F-C4B6-AA33-8E41-F6A27EAD6653}"/>
              </a:ext>
            </a:extLst>
          </p:cNvPr>
          <p:cNvSpPr txBox="1">
            <a:spLocks/>
          </p:cNvSpPr>
          <p:nvPr/>
        </p:nvSpPr>
        <p:spPr>
          <a:xfrm>
            <a:off x="5762522" y="1276262"/>
            <a:ext cx="6926062" cy="51235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The ICB recruitment data also shows that our ethnically diverse candidates are less likely to be successful during the recruitment process.</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The ICB has agreed the following actions to address this:</a:t>
            </a:r>
          </a:p>
          <a:p>
            <a:pPr marR="1141095">
              <a:lnSpc>
                <a:spcPct val="100000"/>
              </a:lnSpc>
              <a:spcBef>
                <a:spcPts val="0"/>
              </a:spcBef>
            </a:pPr>
            <a:r>
              <a:rPr lang="en-GB" sz="1800" dirty="0">
                <a:solidFill>
                  <a:srgbClr val="0070C0"/>
                </a:solidFill>
                <a:latin typeface="Arial" panose="020B0604020202020204" pitchFamily="34" charset="0"/>
                <a:ea typeface="Arial" panose="020B0604020202020204" pitchFamily="34" charset="0"/>
              </a:rPr>
              <a:t>Overhaul recruitment and selection processes</a:t>
            </a:r>
          </a:p>
          <a:p>
            <a:pPr marR="1141095">
              <a:lnSpc>
                <a:spcPct val="100000"/>
              </a:lnSpc>
              <a:spcBef>
                <a:spcPts val="0"/>
              </a:spcBef>
            </a:pPr>
            <a:r>
              <a:rPr lang="en-GB" sz="1800" dirty="0">
                <a:solidFill>
                  <a:srgbClr val="0070C0"/>
                </a:solidFill>
                <a:latin typeface="Arial" panose="020B0604020202020204" pitchFamily="34" charset="0"/>
                <a:ea typeface="Arial" panose="020B0604020202020204" pitchFamily="34" charset="0"/>
              </a:rPr>
              <a:t>All recruiting managers to undertake Fair &amp; inclusive recruitment and unconscious bias training</a:t>
            </a:r>
          </a:p>
          <a:p>
            <a:pPr marR="1141095">
              <a:lnSpc>
                <a:spcPct val="100000"/>
              </a:lnSpc>
              <a:spcBef>
                <a:spcPts val="0"/>
              </a:spcBef>
            </a:pPr>
            <a:r>
              <a:rPr lang="en-GB" sz="1800" dirty="0">
                <a:solidFill>
                  <a:srgbClr val="0070C0"/>
                </a:solidFill>
                <a:latin typeface="Arial" panose="020B0604020202020204" pitchFamily="34" charset="0"/>
                <a:ea typeface="Arial" panose="020B0604020202020204" pitchFamily="34" charset="0"/>
              </a:rPr>
              <a:t>Board members to actively participate in the Building Leadership for Inclusion development programme </a:t>
            </a:r>
          </a:p>
          <a:p>
            <a:pPr marR="1141095">
              <a:lnSpc>
                <a:spcPct val="100000"/>
              </a:lnSpc>
              <a:spcBef>
                <a:spcPts val="0"/>
              </a:spcBef>
            </a:pPr>
            <a:r>
              <a:rPr lang="en-GB" sz="1800" dirty="0">
                <a:solidFill>
                  <a:srgbClr val="0070C0"/>
                </a:solidFill>
                <a:latin typeface="Arial" panose="020B0604020202020204" pitchFamily="34" charset="0"/>
                <a:ea typeface="Arial" panose="020B0604020202020204" pitchFamily="34" charset="0"/>
              </a:rPr>
              <a:t>Co-produce an Anti-Racism Strategy </a:t>
            </a:r>
          </a:p>
          <a:p>
            <a:pPr marR="1141095">
              <a:lnSpc>
                <a:spcPct val="100000"/>
              </a:lnSpc>
              <a:spcBef>
                <a:spcPts val="0"/>
              </a:spcBef>
            </a:pPr>
            <a:r>
              <a:rPr lang="en-GB" sz="1800" dirty="0">
                <a:solidFill>
                  <a:srgbClr val="0070C0"/>
                </a:solidFill>
                <a:latin typeface="Arial" panose="020B0604020202020204" pitchFamily="34" charset="0"/>
                <a:ea typeface="Arial" panose="020B0604020202020204" pitchFamily="34" charset="0"/>
              </a:rPr>
              <a:t>A wider roll out of reciprocal mentoring</a:t>
            </a:r>
          </a:p>
          <a:p>
            <a:pPr marR="1141095">
              <a:lnSpc>
                <a:spcPct val="100000"/>
              </a:lnSpc>
              <a:spcBef>
                <a:spcPts val="0"/>
              </a:spcBef>
            </a:pPr>
            <a:r>
              <a:rPr lang="en-GB" sz="1800" dirty="0">
                <a:solidFill>
                  <a:srgbClr val="0070C0"/>
                </a:solidFill>
                <a:latin typeface="Arial" panose="020B0604020202020204" pitchFamily="34" charset="0"/>
                <a:ea typeface="Arial" panose="020B0604020202020204" pitchFamily="34" charset="0"/>
              </a:rPr>
              <a:t>Leadership and Management development (to include being a kind, compassionate and inclusive manager with a focus on wellbeing)</a:t>
            </a: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	</a:t>
            </a:r>
          </a:p>
          <a:p>
            <a:pPr marL="0" marR="1141095" indent="0">
              <a:lnSpc>
                <a:spcPct val="100000"/>
              </a:lnSpc>
              <a:spcBef>
                <a:spcPts val="0"/>
              </a:spcBef>
              <a:buFont typeface="Arial" panose="020B0604020202020204" pitchFamily="34" charset="0"/>
              <a:buNone/>
            </a:pPr>
            <a:r>
              <a:rPr lang="en-GB" sz="1800" dirty="0">
                <a:solidFill>
                  <a:srgbClr val="0070C0"/>
                </a:solidFill>
                <a:latin typeface="Arial" panose="020B0604020202020204" pitchFamily="34" charset="0"/>
                <a:ea typeface="Arial" panose="020B0604020202020204" pitchFamily="34" charset="0"/>
              </a:rPr>
              <a:t>The ICB will work with the Diversity and Inclusion Network to implement the above.</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endParaRPr lang="en-GB" dirty="0">
              <a:latin typeface="Arial" pitchFamily="34" charset="0"/>
              <a:cs typeface="Arial" pitchFamily="34" charset="0"/>
            </a:endParaRPr>
          </a:p>
        </p:txBody>
      </p:sp>
      <p:graphicFrame>
        <p:nvGraphicFramePr>
          <p:cNvPr id="3" name="Chart 2">
            <a:extLst>
              <a:ext uri="{FF2B5EF4-FFF2-40B4-BE49-F238E27FC236}">
                <a16:creationId xmlns:a16="http://schemas.microsoft.com/office/drawing/2014/main" id="{5ACFF3CD-368B-0F7F-14BA-95B5CFDF12E3}"/>
              </a:ext>
            </a:extLst>
          </p:cNvPr>
          <p:cNvGraphicFramePr>
            <a:graphicFrameLocks/>
          </p:cNvGraphicFramePr>
          <p:nvPr>
            <p:extLst>
              <p:ext uri="{D42A27DB-BD31-4B8C-83A1-F6EECF244321}">
                <p14:modId xmlns:p14="http://schemas.microsoft.com/office/powerpoint/2010/main" val="3599807937"/>
              </p:ext>
            </p:extLst>
          </p:nvPr>
        </p:nvGraphicFramePr>
        <p:xfrm>
          <a:off x="298383" y="2111954"/>
          <a:ext cx="4870288" cy="3016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625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Analysis: Ethnicity 2/2</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068512"/>
            <a:ext cx="6390093" cy="5284162"/>
          </a:xfrm>
        </p:spPr>
        <p:txBody>
          <a:bodyPr>
            <a:normAutofit/>
          </a:bodyPr>
          <a:lstStyle/>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sp>
        <p:nvSpPr>
          <p:cNvPr id="9" name="Content Placeholder 2">
            <a:extLst>
              <a:ext uri="{FF2B5EF4-FFF2-40B4-BE49-F238E27FC236}">
                <a16:creationId xmlns:a16="http://schemas.microsoft.com/office/drawing/2014/main" id="{F65A8F4F-C4B6-AA33-8E41-F6A27EAD6653}"/>
              </a:ext>
            </a:extLst>
          </p:cNvPr>
          <p:cNvSpPr txBox="1">
            <a:spLocks/>
          </p:cNvSpPr>
          <p:nvPr/>
        </p:nvSpPr>
        <p:spPr>
          <a:xfrm>
            <a:off x="5762522" y="1276262"/>
            <a:ext cx="6926062" cy="5123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endParaRPr lang="en-GB" dirty="0">
              <a:latin typeface="Arial" pitchFamily="34" charset="0"/>
              <a:cs typeface="Arial" pitchFamily="34" charset="0"/>
            </a:endParaRPr>
          </a:p>
        </p:txBody>
      </p:sp>
      <p:graphicFrame>
        <p:nvGraphicFramePr>
          <p:cNvPr id="12" name="Chart 11">
            <a:extLst>
              <a:ext uri="{FF2B5EF4-FFF2-40B4-BE49-F238E27FC236}">
                <a16:creationId xmlns:a16="http://schemas.microsoft.com/office/drawing/2014/main" id="{9B40E9B6-90B8-9459-3E33-9D9A6D60D72F}"/>
              </a:ext>
            </a:extLst>
          </p:cNvPr>
          <p:cNvGraphicFramePr>
            <a:graphicFrameLocks/>
          </p:cNvGraphicFramePr>
          <p:nvPr>
            <p:extLst>
              <p:ext uri="{D42A27DB-BD31-4B8C-83A1-F6EECF244321}">
                <p14:modId xmlns:p14="http://schemas.microsoft.com/office/powerpoint/2010/main" val="1731345637"/>
              </p:ext>
            </p:extLst>
          </p:nvPr>
        </p:nvGraphicFramePr>
        <p:xfrm>
          <a:off x="5671335" y="1376737"/>
          <a:ext cx="5661061" cy="41045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78480C5-8B86-BD93-B517-91C7A356296E}"/>
              </a:ext>
            </a:extLst>
          </p:cNvPr>
          <p:cNvGraphicFramePr>
            <a:graphicFrameLocks/>
          </p:cNvGraphicFramePr>
          <p:nvPr>
            <p:extLst>
              <p:ext uri="{D42A27DB-BD31-4B8C-83A1-F6EECF244321}">
                <p14:modId xmlns:p14="http://schemas.microsoft.com/office/powerpoint/2010/main" val="542553880"/>
              </p:ext>
            </p:extLst>
          </p:nvPr>
        </p:nvGraphicFramePr>
        <p:xfrm>
          <a:off x="404037" y="1376737"/>
          <a:ext cx="5539563" cy="4104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4419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Analysis: Disability</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068512"/>
            <a:ext cx="7561348" cy="5284162"/>
          </a:xfrm>
        </p:spPr>
        <p:txBody>
          <a:bodyPr>
            <a:normAutofit/>
          </a:bodyPr>
          <a:lstStyle/>
          <a:p>
            <a:pPr marR="1141095">
              <a:lnSpc>
                <a:spcPct val="100000"/>
              </a:lnSpc>
              <a:spcBef>
                <a:spcPts val="0"/>
              </a:spcBef>
            </a:pPr>
            <a:r>
              <a:rPr lang="en-GB" sz="1900" dirty="0">
                <a:solidFill>
                  <a:srgbClr val="0070C0"/>
                </a:solidFill>
                <a:effectLst/>
                <a:latin typeface="Arial" panose="020B0604020202020204" pitchFamily="34" charset="0"/>
                <a:ea typeface="Arial" panose="020B0604020202020204" pitchFamily="34" charset="0"/>
              </a:rPr>
              <a:t>9.7% of the ICB’s workforce declared they had a disability </a:t>
            </a:r>
          </a:p>
          <a:p>
            <a:pPr marR="1141095">
              <a:lnSpc>
                <a:spcPct val="100000"/>
              </a:lnSpc>
              <a:spcBef>
                <a:spcPts val="0"/>
              </a:spcBef>
            </a:pPr>
            <a:r>
              <a:rPr lang="en-GB" sz="1900" dirty="0">
                <a:solidFill>
                  <a:srgbClr val="0070C0"/>
                </a:solidFill>
                <a:effectLst/>
                <a:latin typeface="Arial" panose="020B0604020202020204" pitchFamily="34" charset="0"/>
                <a:ea typeface="Arial" panose="020B0604020202020204" pitchFamily="34" charset="0"/>
              </a:rPr>
              <a:t>79.9% stated they did not have a disability</a:t>
            </a:r>
          </a:p>
          <a:p>
            <a:pPr marR="1141095">
              <a:lnSpc>
                <a:spcPct val="100000"/>
              </a:lnSpc>
              <a:spcBef>
                <a:spcPts val="0"/>
              </a:spcBef>
            </a:pPr>
            <a:r>
              <a:rPr lang="en-GB" sz="1900" dirty="0">
                <a:solidFill>
                  <a:srgbClr val="0070C0"/>
                </a:solidFill>
                <a:effectLst/>
                <a:latin typeface="Arial" panose="020B0604020202020204" pitchFamily="34" charset="0"/>
                <a:ea typeface="Arial" panose="020B0604020202020204" pitchFamily="34" charset="0"/>
              </a:rPr>
              <a:t>10.4% did not declare their disability</a:t>
            </a:r>
          </a:p>
          <a:p>
            <a:pPr marR="1141095">
              <a:lnSpc>
                <a:spcPct val="100000"/>
              </a:lnSpc>
              <a:spcBef>
                <a:spcPts val="0"/>
              </a:spcBef>
            </a:pPr>
            <a:r>
              <a:rPr lang="en-GB" sz="1900" dirty="0">
                <a:solidFill>
                  <a:srgbClr val="0070C0"/>
                </a:solidFill>
                <a:effectLst/>
                <a:latin typeface="Arial" panose="020B0604020202020204" pitchFamily="34" charset="0"/>
                <a:ea typeface="Arial" panose="020B0604020202020204" pitchFamily="34" charset="0"/>
              </a:rPr>
              <a:t>0.2% preferred not to state if they had a disability</a:t>
            </a:r>
          </a:p>
          <a:p>
            <a:pPr marL="0" marR="1141095" indent="0">
              <a:lnSpc>
                <a:spcPct val="100000"/>
              </a:lnSpc>
              <a:spcBef>
                <a:spcPts val="0"/>
              </a:spcBef>
              <a:spcAft>
                <a:spcPts val="0"/>
              </a:spcAft>
              <a:buNone/>
            </a:pPr>
            <a:endParaRPr lang="en-GB" sz="19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900" dirty="0">
                <a:solidFill>
                  <a:srgbClr val="0070C0"/>
                </a:solidFill>
                <a:effectLst/>
                <a:latin typeface="Arial" panose="020B0604020202020204" pitchFamily="34" charset="0"/>
                <a:ea typeface="Arial" panose="020B0604020202020204" pitchFamily="34" charset="0"/>
              </a:rPr>
              <a:t>	</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7800F63F-7611-0C0C-44F0-9C99A234EE44}"/>
              </a:ext>
            </a:extLst>
          </p:cNvPr>
          <p:cNvGraphicFramePr>
            <a:graphicFrameLocks/>
          </p:cNvGraphicFramePr>
          <p:nvPr>
            <p:extLst>
              <p:ext uri="{D42A27DB-BD31-4B8C-83A1-F6EECF244321}">
                <p14:modId xmlns:p14="http://schemas.microsoft.com/office/powerpoint/2010/main" val="3982687025"/>
              </p:ext>
            </p:extLst>
          </p:nvPr>
        </p:nvGraphicFramePr>
        <p:xfrm>
          <a:off x="491786" y="3151325"/>
          <a:ext cx="5146675" cy="293052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73F04A34-F05A-F16C-C0D8-4C95F5A5B072}"/>
              </a:ext>
            </a:extLst>
          </p:cNvPr>
          <p:cNvSpPr txBox="1">
            <a:spLocks/>
          </p:cNvSpPr>
          <p:nvPr/>
        </p:nvSpPr>
        <p:spPr>
          <a:xfrm>
            <a:off x="6400801" y="1439998"/>
            <a:ext cx="6524090" cy="48496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141095" indent="0">
              <a:lnSpc>
                <a:spcPct val="100000"/>
              </a:lnSpc>
              <a:spcBef>
                <a:spcPts val="0"/>
              </a:spcBef>
              <a:buFont typeface="Arial" panose="020B0604020202020204" pitchFamily="34" charset="0"/>
              <a:buNone/>
            </a:pPr>
            <a:r>
              <a:rPr lang="en-GB" sz="1900" b="1" dirty="0">
                <a:solidFill>
                  <a:srgbClr val="0070C0"/>
                </a:solidFill>
                <a:latin typeface="Arial" panose="020B0604020202020204" pitchFamily="34" charset="0"/>
                <a:ea typeface="Arial" panose="020B0604020202020204" pitchFamily="34" charset="0"/>
              </a:rPr>
              <a:t>New Starters</a:t>
            </a:r>
          </a:p>
          <a:p>
            <a:pPr marL="0" marR="1141095" indent="0">
              <a:lnSpc>
                <a:spcPct val="100000"/>
              </a:lnSpc>
              <a:spcBef>
                <a:spcPts val="0"/>
              </a:spcBef>
              <a:buFont typeface="Arial" panose="020B0604020202020204" pitchFamily="34" charset="0"/>
              <a:buNone/>
            </a:pPr>
            <a:r>
              <a:rPr lang="en-GB" sz="1900" dirty="0">
                <a:solidFill>
                  <a:srgbClr val="0070C0"/>
                </a:solidFill>
                <a:latin typeface="Arial" panose="020B0604020202020204" pitchFamily="34" charset="0"/>
                <a:ea typeface="Arial" panose="020B0604020202020204" pitchFamily="34" charset="0"/>
              </a:rPr>
              <a:t>81.8% of new starters did not have a disability, 4.5% did not specify and 13.5% declared having a disability.</a:t>
            </a:r>
          </a:p>
          <a:p>
            <a:pPr marL="0" marR="1141095" indent="0">
              <a:lnSpc>
                <a:spcPct val="100000"/>
              </a:lnSpc>
              <a:spcBef>
                <a:spcPts val="0"/>
              </a:spcBef>
              <a:buFont typeface="Arial" panose="020B0604020202020204" pitchFamily="34" charset="0"/>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r>
              <a:rPr lang="en-GB" sz="1900" b="1" dirty="0">
                <a:solidFill>
                  <a:srgbClr val="0070C0"/>
                </a:solidFill>
                <a:latin typeface="Arial" panose="020B0604020202020204" pitchFamily="34" charset="0"/>
                <a:ea typeface="Arial" panose="020B0604020202020204" pitchFamily="34" charset="0"/>
              </a:rPr>
              <a:t>Leavers</a:t>
            </a:r>
          </a:p>
          <a:p>
            <a:pPr marL="0" marR="1141095" indent="0">
              <a:lnSpc>
                <a:spcPct val="100000"/>
              </a:lnSpc>
              <a:spcBef>
                <a:spcPts val="0"/>
              </a:spcBef>
              <a:buNone/>
            </a:pPr>
            <a:r>
              <a:rPr lang="en-GB" sz="1900" dirty="0">
                <a:solidFill>
                  <a:srgbClr val="0070C0"/>
                </a:solidFill>
                <a:latin typeface="Arial" panose="020B0604020202020204" pitchFamily="34" charset="0"/>
                <a:ea typeface="Arial" panose="020B0604020202020204" pitchFamily="34" charset="0"/>
              </a:rPr>
              <a:t>83.3% of leavers did not have a disability, 6.7% did not specify and 10% had a disability.</a:t>
            </a:r>
          </a:p>
          <a:p>
            <a:pPr marL="0" marR="1141095" indent="0">
              <a:lnSpc>
                <a:spcPct val="100000"/>
              </a:lnSpc>
              <a:spcBef>
                <a:spcPts val="0"/>
              </a:spcBef>
              <a:buFont typeface="Arial" panose="020B0604020202020204" pitchFamily="34" charset="0"/>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r>
              <a:rPr lang="en-GB" sz="1900" dirty="0">
                <a:solidFill>
                  <a:srgbClr val="0070C0"/>
                </a:solidFill>
                <a:latin typeface="Arial" panose="020B0604020202020204" pitchFamily="34" charset="0"/>
                <a:ea typeface="Arial" panose="020B0604020202020204" pitchFamily="34" charset="0"/>
              </a:rPr>
              <a:t>The ICB is a Disability Confident Employer and has a Disability and Reasonable Adjustment Policy. In the 2023 Staff Survey 89.3% of disabled staff stated that the ICB had made reasonable adjustment(s) to enable them to carry out their work.</a:t>
            </a:r>
          </a:p>
          <a:p>
            <a:pPr marL="0" marR="1141095" indent="0">
              <a:lnSpc>
                <a:spcPct val="100000"/>
              </a:lnSpc>
              <a:spcBef>
                <a:spcPts val="0"/>
              </a:spcBef>
              <a:buFont typeface="Arial" panose="020B0604020202020204" pitchFamily="34" charset="0"/>
              <a:buNone/>
            </a:pPr>
            <a:endParaRPr lang="en-GB" sz="19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r>
              <a:rPr lang="en-GB" sz="1900" dirty="0">
                <a:solidFill>
                  <a:srgbClr val="0070C0"/>
                </a:solidFill>
                <a:latin typeface="Arial" panose="020B0604020202020204" pitchFamily="34" charset="0"/>
                <a:ea typeface="Arial" panose="020B0604020202020204" pitchFamily="34" charset="0"/>
              </a:rPr>
              <a:t>The ICB is committed to ensuring all disabled staff have the reasonable adjustments they need at work.</a:t>
            </a: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buFont typeface="Arial" panose="020B0604020202020204" pitchFamily="34" charset="0"/>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Font typeface="Arial" panose="020B0604020202020204" pitchFamily="34" charset="0"/>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32232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Analysis: Age</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graphicFrame>
        <p:nvGraphicFramePr>
          <p:cNvPr id="10" name="Chart 9">
            <a:extLst>
              <a:ext uri="{FF2B5EF4-FFF2-40B4-BE49-F238E27FC236}">
                <a16:creationId xmlns:a16="http://schemas.microsoft.com/office/drawing/2014/main" id="{4F9B16D1-7EB4-ECC1-C705-13EDA4DE394B}"/>
              </a:ext>
            </a:extLst>
          </p:cNvPr>
          <p:cNvGraphicFramePr>
            <a:graphicFrameLocks/>
          </p:cNvGraphicFramePr>
          <p:nvPr>
            <p:extLst>
              <p:ext uri="{D42A27DB-BD31-4B8C-83A1-F6EECF244321}">
                <p14:modId xmlns:p14="http://schemas.microsoft.com/office/powerpoint/2010/main" val="616490905"/>
              </p:ext>
            </p:extLst>
          </p:nvPr>
        </p:nvGraphicFramePr>
        <p:xfrm>
          <a:off x="84083" y="1543390"/>
          <a:ext cx="6530762" cy="38904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EAD13A92-4F7C-D9AC-C659-1CC8F1BBD440}"/>
              </a:ext>
            </a:extLst>
          </p:cNvPr>
          <p:cNvGraphicFramePr>
            <a:graphicFrameLocks/>
          </p:cNvGraphicFramePr>
          <p:nvPr>
            <p:extLst>
              <p:ext uri="{D42A27DB-BD31-4B8C-83A1-F6EECF244321}">
                <p14:modId xmlns:p14="http://schemas.microsoft.com/office/powerpoint/2010/main" val="249285284"/>
              </p:ext>
            </p:extLst>
          </p:nvPr>
        </p:nvGraphicFramePr>
        <p:xfrm>
          <a:off x="6880212" y="1276263"/>
          <a:ext cx="4515743" cy="24673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7B6D507A-9829-798C-10EC-329A07DD67E1}"/>
              </a:ext>
            </a:extLst>
          </p:cNvPr>
          <p:cNvGraphicFramePr>
            <a:graphicFrameLocks/>
          </p:cNvGraphicFramePr>
          <p:nvPr>
            <p:extLst>
              <p:ext uri="{D42A27DB-BD31-4B8C-83A1-F6EECF244321}">
                <p14:modId xmlns:p14="http://schemas.microsoft.com/office/powerpoint/2010/main" val="2442715673"/>
              </p:ext>
            </p:extLst>
          </p:nvPr>
        </p:nvGraphicFramePr>
        <p:xfrm>
          <a:off x="7293404" y="3849974"/>
          <a:ext cx="3837051" cy="24969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7811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Analysis: Sexual Orientation</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graphicFrame>
        <p:nvGraphicFramePr>
          <p:cNvPr id="3" name="Chart 2">
            <a:extLst>
              <a:ext uri="{FF2B5EF4-FFF2-40B4-BE49-F238E27FC236}">
                <a16:creationId xmlns:a16="http://schemas.microsoft.com/office/drawing/2014/main" id="{3ACADD7E-BADD-5ABB-4F5A-D796EDC5EC20}"/>
              </a:ext>
            </a:extLst>
          </p:cNvPr>
          <p:cNvGraphicFramePr>
            <a:graphicFrameLocks/>
          </p:cNvGraphicFramePr>
          <p:nvPr>
            <p:extLst>
              <p:ext uri="{D42A27DB-BD31-4B8C-83A1-F6EECF244321}">
                <p14:modId xmlns:p14="http://schemas.microsoft.com/office/powerpoint/2010/main" val="2558261865"/>
              </p:ext>
            </p:extLst>
          </p:nvPr>
        </p:nvGraphicFramePr>
        <p:xfrm>
          <a:off x="1921267" y="1075865"/>
          <a:ext cx="7130265" cy="435129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B6AF0E0-2588-9CAC-5F3E-F31FDB5E54C3}"/>
              </a:ext>
            </a:extLst>
          </p:cNvPr>
          <p:cNvSpPr txBox="1"/>
          <p:nvPr/>
        </p:nvSpPr>
        <p:spPr>
          <a:xfrm>
            <a:off x="614737" y="5617083"/>
            <a:ext cx="10962526" cy="646331"/>
          </a:xfrm>
          <a:prstGeom prst="rect">
            <a:avLst/>
          </a:prstGeom>
          <a:noFill/>
        </p:spPr>
        <p:txBody>
          <a:bodyPr wrap="square" rtlCol="0">
            <a:spAutoFit/>
          </a:bodyPr>
          <a:lstStyle/>
          <a:p>
            <a:r>
              <a:rPr lang="en-GB" sz="1800" dirty="0">
                <a:solidFill>
                  <a:srgbClr val="0070C0"/>
                </a:solidFill>
                <a:effectLst/>
                <a:latin typeface="Arial" panose="020B0604020202020204" pitchFamily="34" charset="0"/>
                <a:ea typeface="Arial" panose="020B0604020202020204" pitchFamily="34" charset="0"/>
              </a:rPr>
              <a:t>This information is not being reported by pay band owing to the very small number of declarations and to protect anonymity.</a:t>
            </a:r>
            <a:endParaRPr lang="en-GB" dirty="0"/>
          </a:p>
        </p:txBody>
      </p:sp>
    </p:spTree>
    <p:extLst>
      <p:ext uri="{BB962C8B-B14F-4D97-AF65-F5344CB8AC3E}">
        <p14:creationId xmlns:p14="http://schemas.microsoft.com/office/powerpoint/2010/main" val="80146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fontScale="90000"/>
          </a:bodyPr>
          <a:lstStyle/>
          <a:p>
            <a:pPr algn="l"/>
            <a:r>
              <a:rPr lang="en-GB" sz="2800" b="1" dirty="0">
                <a:solidFill>
                  <a:srgbClr val="0072C6"/>
                </a:solidFill>
                <a:latin typeface="Arial" pitchFamily="34" charset="0"/>
                <a:cs typeface="Arial" pitchFamily="34" charset="0"/>
              </a:rPr>
              <a:t>Workforce Initiatives – Equality, Diversity &amp; Inclusion</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089061"/>
            <a:ext cx="11771697" cy="5263613"/>
          </a:xfrm>
        </p:spPr>
        <p:txBody>
          <a:bodyPr>
            <a:normAutofit fontScale="85000" lnSpcReduction="10000"/>
          </a:bodyPr>
          <a:lstStyle/>
          <a:p>
            <a:pPr marL="0" marR="1141095" indent="0">
              <a:lnSpc>
                <a:spcPct val="100000"/>
              </a:lnSpc>
              <a:spcBef>
                <a:spcPts val="0"/>
              </a:spcBef>
              <a:buNone/>
            </a:pPr>
            <a:r>
              <a:rPr lang="en-GB" sz="1800" b="1" kern="1200">
                <a:solidFill>
                  <a:srgbClr val="0070C0"/>
                </a:solidFill>
                <a:effectLst/>
                <a:latin typeface="Arial" panose="020B0604020202020204" pitchFamily="34" charset="0"/>
                <a:ea typeface="Calibri" panose="020F0502020204030204" pitchFamily="34" charset="0"/>
                <a:cs typeface="Arial" panose="020B0604020202020204" pitchFamily="34" charset="0"/>
              </a:rPr>
              <a:t>Implementing </a:t>
            </a:r>
            <a:r>
              <a:rPr lang="en-GB" sz="1800" b="1"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the 6 High Impact Actions </a:t>
            </a:r>
            <a:r>
              <a:rPr lang="en-GB" sz="18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(detailed in the </a:t>
            </a:r>
            <a:r>
              <a:rPr lang="en-GB" sz="1800" u="sng" kern="1200" dirty="0" err="1">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a:t>
            </a:r>
            <a:r>
              <a:rPr lang="en-GB" sz="1800" u="sng" kern="12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equality diversity and inclusion improvement plan</a:t>
            </a:r>
            <a:r>
              <a:rPr lang="en-GB" sz="1800" kern="1200" dirty="0">
                <a:solidFill>
                  <a:srgbClr val="0070C0"/>
                </a:solidFill>
                <a:effectLst/>
                <a:latin typeface="Arial" panose="020B0604020202020204" pitchFamily="34" charset="0"/>
                <a:ea typeface="Calibri" panose="020F0502020204030204" pitchFamily="34" charset="0"/>
                <a:cs typeface="Arial" panose="020B0604020202020204" pitchFamily="34" charset="0"/>
              </a:rPr>
              <a:t> published June 2023)</a:t>
            </a:r>
            <a:endParaRPr lang="en-GB"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All internal workforce policies are being developed in line with current legislative requirements, including the Equality Act 2010. These policies cover the recruitment, selection and appointment process, as well as all aspects of working for DDICB.</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Collaborative / aligned development and education plans focused on equality, diversity and inclusion, compassionate leadership and the importance of kindness, civility and respect.</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Wider roll out of Reciprocal Mentoring.</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latin typeface="Arial" panose="020B0604020202020204" pitchFamily="34" charset="0"/>
                <a:ea typeface="Arial" panose="020B0604020202020204" pitchFamily="34" charset="0"/>
              </a:rPr>
              <a:t>Co-produce anti-racism strategy.</a:t>
            </a: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latin typeface="Arial" panose="020B0604020202020204" pitchFamily="34" charset="0"/>
                <a:ea typeface="Arial" panose="020B0604020202020204" pitchFamily="34" charset="0"/>
              </a:rPr>
              <a:t>Review of reasonable adjustments and the reasonable adjustment passport.</a:t>
            </a: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Delivering the Workforce Race Equality Standard’s (WRES) and the Workforce Disability Equality Standard’s (WDES) model employer goals.</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latin typeface="Arial" panose="020B0604020202020204" pitchFamily="34" charset="0"/>
                <a:ea typeface="Arial" panose="020B0604020202020204" pitchFamily="34" charset="0"/>
              </a:rPr>
              <a:t>D</a:t>
            </a:r>
            <a:r>
              <a:rPr lang="en-GB" sz="1800" dirty="0">
                <a:solidFill>
                  <a:srgbClr val="0070C0"/>
                </a:solidFill>
                <a:effectLst/>
                <a:latin typeface="Arial" panose="020B0604020202020204" pitchFamily="34" charset="0"/>
                <a:ea typeface="Arial" panose="020B0604020202020204" pitchFamily="34" charset="0"/>
              </a:rPr>
              <a:t>elivery of fair and inclusive recruitment processes and talent management strategies that target under-representation and lack of diversity in the workforce.</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Continued focus on our flexible working offer across the system with the aim of increasing the availability of flexible working arrangements.</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Diversity in Health and Care Partners Programme - Advancing equality and inclusion in the workplace.</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137364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5902"/>
          </a:xfrm>
        </p:spPr>
        <p:txBody>
          <a:bodyPr>
            <a:normAutofit fontScale="90000"/>
          </a:bodyPr>
          <a:lstStyle/>
          <a:p>
            <a:pPr algn="l"/>
            <a:r>
              <a:rPr lang="en-GB" b="1" dirty="0">
                <a:solidFill>
                  <a:srgbClr val="0072C6"/>
                </a:solidFill>
                <a:latin typeface="Arial" pitchFamily="34" charset="0"/>
                <a:cs typeface="Arial" pitchFamily="34" charset="0"/>
              </a:rPr>
              <a:t>Contents</a:t>
            </a:r>
          </a:p>
        </p:txBody>
      </p:sp>
      <p:sp>
        <p:nvSpPr>
          <p:cNvPr id="3" name="Content Placeholder 2"/>
          <p:cNvSpPr>
            <a:spLocks noGrp="1"/>
          </p:cNvSpPr>
          <p:nvPr>
            <p:ph idx="1"/>
          </p:nvPr>
        </p:nvSpPr>
        <p:spPr>
          <a:xfrm>
            <a:off x="356135" y="1001028"/>
            <a:ext cx="11636943" cy="5370896"/>
          </a:xfrm>
        </p:spPr>
        <p:txBody>
          <a:bodyPr>
            <a:normAutofit fontScale="70000" lnSpcReduction="20000"/>
          </a:bodyPr>
          <a:lstStyle/>
          <a:p>
            <a:r>
              <a:rPr lang="en-GB" dirty="0">
                <a:solidFill>
                  <a:srgbClr val="0070C0"/>
                </a:solidFill>
                <a:latin typeface="Arial" pitchFamily="34" charset="0"/>
                <a:cs typeface="Arial" pitchFamily="34" charset="0"/>
              </a:rPr>
              <a:t>Introduction</a:t>
            </a:r>
          </a:p>
          <a:p>
            <a:r>
              <a:rPr lang="en-GB" dirty="0">
                <a:solidFill>
                  <a:srgbClr val="0070C0"/>
                </a:solidFill>
                <a:latin typeface="Arial" pitchFamily="34" charset="0"/>
                <a:cs typeface="Arial" pitchFamily="34" charset="0"/>
              </a:rPr>
              <a:t>Introduction to Equality, Health &amp; Social Care Legislation </a:t>
            </a:r>
          </a:p>
          <a:p>
            <a:r>
              <a:rPr lang="en-GB" dirty="0">
                <a:solidFill>
                  <a:srgbClr val="0070C0"/>
                </a:solidFill>
                <a:latin typeface="Arial" pitchFamily="34" charset="0"/>
                <a:cs typeface="Arial" pitchFamily="34" charset="0"/>
              </a:rPr>
              <a:t>Section 3: Joined Up Care Derbyshire Integrated Care System (ICS)</a:t>
            </a:r>
          </a:p>
          <a:p>
            <a:r>
              <a:rPr lang="en-GB" dirty="0">
                <a:solidFill>
                  <a:srgbClr val="0070C0"/>
                </a:solidFill>
                <a:latin typeface="Arial" pitchFamily="34" charset="0"/>
                <a:cs typeface="Arial" pitchFamily="34" charset="0"/>
              </a:rPr>
              <a:t>Section 4: Derby and Derbyshire Integrated Care Board (ICB) </a:t>
            </a:r>
          </a:p>
          <a:p>
            <a:r>
              <a:rPr lang="en-GB" dirty="0">
                <a:solidFill>
                  <a:srgbClr val="0070C0"/>
                </a:solidFill>
                <a:latin typeface="Arial" pitchFamily="34" charset="0"/>
                <a:cs typeface="Arial" pitchFamily="34" charset="0"/>
              </a:rPr>
              <a:t>Section 5: System Partners across JUCD </a:t>
            </a:r>
          </a:p>
          <a:p>
            <a:r>
              <a:rPr lang="en-GB" dirty="0">
                <a:solidFill>
                  <a:srgbClr val="0070C0"/>
                </a:solidFill>
                <a:latin typeface="Arial" pitchFamily="34" charset="0"/>
                <a:cs typeface="Arial" pitchFamily="34" charset="0"/>
              </a:rPr>
              <a:t>Section 6: Our Joint Forward Plan</a:t>
            </a:r>
          </a:p>
          <a:p>
            <a:r>
              <a:rPr lang="en-GB" dirty="0">
                <a:solidFill>
                  <a:srgbClr val="0070C0"/>
                </a:solidFill>
                <a:latin typeface="Arial" pitchFamily="34" charset="0"/>
                <a:cs typeface="Arial" pitchFamily="34" charset="0"/>
              </a:rPr>
              <a:t>Section 7: Governance, Oversight and the Equality Delivery System </a:t>
            </a:r>
          </a:p>
          <a:p>
            <a:r>
              <a:rPr lang="en-GB" dirty="0">
                <a:solidFill>
                  <a:srgbClr val="0070C0"/>
                </a:solidFill>
                <a:latin typeface="Arial" pitchFamily="34" charset="0"/>
                <a:cs typeface="Arial" pitchFamily="34" charset="0"/>
              </a:rPr>
              <a:t>Section 8: Equality Objectives and Progress</a:t>
            </a:r>
            <a:endParaRPr lang="en-GB" dirty="0">
              <a:solidFill>
                <a:srgbClr val="0070C0"/>
              </a:solidFill>
              <a:highlight>
                <a:srgbClr val="FFFF00"/>
              </a:highlight>
              <a:latin typeface="Arial" pitchFamily="34" charset="0"/>
              <a:cs typeface="Arial" pitchFamily="34" charset="0"/>
            </a:endParaRPr>
          </a:p>
          <a:p>
            <a:r>
              <a:rPr lang="en-GB" dirty="0">
                <a:solidFill>
                  <a:srgbClr val="0070C0"/>
                </a:solidFill>
                <a:latin typeface="Arial" pitchFamily="34" charset="0"/>
                <a:cs typeface="Arial" pitchFamily="34" charset="0"/>
              </a:rPr>
              <a:t>Section 9: Reducing Healthcare Inequalities through Core20plus5 </a:t>
            </a:r>
          </a:p>
          <a:p>
            <a:r>
              <a:rPr lang="en-GB" dirty="0">
                <a:solidFill>
                  <a:srgbClr val="0070C0"/>
                </a:solidFill>
                <a:latin typeface="Arial" pitchFamily="34" charset="0"/>
                <a:cs typeface="Arial" pitchFamily="34" charset="0"/>
              </a:rPr>
              <a:t>Section 10: Workforce Information/Workforce Analysis:</a:t>
            </a:r>
          </a:p>
          <a:p>
            <a:pPr lvl="1"/>
            <a:r>
              <a:rPr lang="en-GB" dirty="0">
                <a:solidFill>
                  <a:srgbClr val="0070C0"/>
                </a:solidFill>
                <a:latin typeface="Arial" pitchFamily="34" charset="0"/>
                <a:cs typeface="Arial" pitchFamily="34" charset="0"/>
              </a:rPr>
              <a:t>Gender </a:t>
            </a:r>
          </a:p>
          <a:p>
            <a:pPr lvl="1"/>
            <a:r>
              <a:rPr lang="en-GB" dirty="0">
                <a:solidFill>
                  <a:srgbClr val="0070C0"/>
                </a:solidFill>
                <a:latin typeface="Arial" pitchFamily="34" charset="0"/>
                <a:cs typeface="Arial" pitchFamily="34" charset="0"/>
              </a:rPr>
              <a:t>Ethnicity </a:t>
            </a:r>
          </a:p>
          <a:p>
            <a:pPr lvl="1"/>
            <a:r>
              <a:rPr lang="en-GB" dirty="0">
                <a:solidFill>
                  <a:srgbClr val="0070C0"/>
                </a:solidFill>
                <a:latin typeface="Arial" pitchFamily="34" charset="0"/>
                <a:cs typeface="Arial" pitchFamily="34" charset="0"/>
              </a:rPr>
              <a:t>Disability </a:t>
            </a:r>
          </a:p>
          <a:p>
            <a:pPr lvl="1"/>
            <a:r>
              <a:rPr lang="en-GB" dirty="0">
                <a:solidFill>
                  <a:srgbClr val="0070C0"/>
                </a:solidFill>
                <a:latin typeface="Arial" pitchFamily="34" charset="0"/>
                <a:cs typeface="Arial" pitchFamily="34" charset="0"/>
              </a:rPr>
              <a:t>Age</a:t>
            </a:r>
          </a:p>
          <a:p>
            <a:pPr lvl="1"/>
            <a:r>
              <a:rPr lang="en-GB" dirty="0">
                <a:solidFill>
                  <a:srgbClr val="0070C0"/>
                </a:solidFill>
                <a:latin typeface="Arial" pitchFamily="34" charset="0"/>
                <a:cs typeface="Arial" pitchFamily="34" charset="0"/>
              </a:rPr>
              <a:t>Sexual Orientation</a:t>
            </a:r>
          </a:p>
          <a:p>
            <a:r>
              <a:rPr lang="en-GB" dirty="0">
                <a:solidFill>
                  <a:srgbClr val="0070C0"/>
                </a:solidFill>
                <a:latin typeface="Arial" pitchFamily="34" charset="0"/>
                <a:cs typeface="Arial" pitchFamily="34" charset="0"/>
              </a:rPr>
              <a:t>Section 11: Workforce Initiatives </a:t>
            </a:r>
          </a:p>
          <a:p>
            <a:r>
              <a:rPr lang="en-GB" dirty="0">
                <a:solidFill>
                  <a:srgbClr val="0070C0"/>
                </a:solidFill>
                <a:latin typeface="Arial" pitchFamily="34" charset="0"/>
                <a:cs typeface="Arial" pitchFamily="34" charset="0"/>
              </a:rPr>
              <a:t>Section 12: Contact us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8" name="Picture 7" descr="Logo&#10;&#10;Description automatically generated">
            <a:extLst>
              <a:ext uri="{FF2B5EF4-FFF2-40B4-BE49-F238E27FC236}">
                <a16:creationId xmlns:a16="http://schemas.microsoft.com/office/drawing/2014/main" id="{34D9E985-51FD-A458-3274-35A82D587F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51304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Initiatives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089061"/>
            <a:ext cx="11771697" cy="5263613"/>
          </a:xfrm>
        </p:spPr>
        <p:txBody>
          <a:bodyPr>
            <a:normAutofit fontScale="92500" lnSpcReduction="10000"/>
          </a:bodyPr>
          <a:lstStyle/>
          <a:p>
            <a:pPr marL="0" marR="1141095" indent="0">
              <a:lnSpc>
                <a:spcPct val="100000"/>
              </a:lnSpc>
              <a:spcBef>
                <a:spcPts val="0"/>
              </a:spcBef>
              <a:spcAft>
                <a:spcPts val="0"/>
              </a:spcAft>
              <a:buNone/>
            </a:pPr>
            <a:r>
              <a:rPr lang="en-GB" sz="1800" b="1" dirty="0">
                <a:solidFill>
                  <a:srgbClr val="0070C0"/>
                </a:solidFill>
                <a:latin typeface="Arial" panose="020B0604020202020204" pitchFamily="34" charset="0"/>
                <a:ea typeface="Arial" panose="020B0604020202020204" pitchFamily="34" charset="0"/>
              </a:rPr>
              <a:t>Diversity and Inclusion Network</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diversity and inclusion network is an open forum run by staff and for staff to provide a safe and supportive environment in which to discuss issues relating to their protected characteristics to support equality and diversity by ensuring that the various protected characteristics have vision and impact. </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D&amp;IN recognises that people have a number of identities and can face challenges associated with their gender, gender identity, ethnicity, disability, pregnancy, religion and sexual orientation.  </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Network has a key role in making diversity and inclusion part of our DNA. Key initiatives have included: </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R="1141095">
              <a:lnSpc>
                <a:spcPct val="100000"/>
              </a:lnSpc>
              <a:spcBef>
                <a:spcPts val="0"/>
              </a:spcBef>
            </a:pPr>
            <a:r>
              <a:rPr lang="en-GB" sz="1800" dirty="0">
                <a:solidFill>
                  <a:srgbClr val="0070C0"/>
                </a:solidFill>
                <a:effectLst/>
                <a:latin typeface="Arial" panose="020B0604020202020204" pitchFamily="34" charset="0"/>
                <a:ea typeface="Arial" panose="020B0604020202020204" pitchFamily="34" charset="0"/>
              </a:rPr>
              <a:t>Celebrating and promoting key dates in the inclusion calendar</a:t>
            </a:r>
          </a:p>
          <a:p>
            <a:pPr marR="1141095">
              <a:lnSpc>
                <a:spcPct val="100000"/>
              </a:lnSpc>
              <a:spcBef>
                <a:spcPts val="0"/>
              </a:spcBef>
            </a:pPr>
            <a:r>
              <a:rPr lang="en-GB" sz="1800" dirty="0">
                <a:solidFill>
                  <a:srgbClr val="0070C0"/>
                </a:solidFill>
                <a:effectLst/>
                <a:latin typeface="Arial" panose="020B0604020202020204" pitchFamily="34" charset="0"/>
                <a:ea typeface="Arial" panose="020B0604020202020204" pitchFamily="34" charset="0"/>
              </a:rPr>
              <a:t>Introducing of a programme of reciprocal mentoring with senior directors</a:t>
            </a:r>
          </a:p>
          <a:p>
            <a:pPr marR="1141095">
              <a:lnSpc>
                <a:spcPct val="100000"/>
              </a:lnSpc>
              <a:spcBef>
                <a:spcPts val="0"/>
              </a:spcBef>
            </a:pPr>
            <a:r>
              <a:rPr lang="en-GB" sz="1800" dirty="0">
                <a:solidFill>
                  <a:srgbClr val="0070C0"/>
                </a:solidFill>
                <a:effectLst/>
                <a:latin typeface="Arial" panose="020B0604020202020204" pitchFamily="34" charset="0"/>
                <a:ea typeface="Arial" panose="020B0604020202020204" pitchFamily="34" charset="0"/>
              </a:rPr>
              <a:t>Raising awareness of the lived experiences of under-represented staff</a:t>
            </a:r>
          </a:p>
          <a:p>
            <a:pPr marR="1141095">
              <a:lnSpc>
                <a:spcPct val="100000"/>
              </a:lnSpc>
              <a:spcBef>
                <a:spcPts val="0"/>
              </a:spcBef>
            </a:pPr>
            <a:r>
              <a:rPr lang="en-GB" sz="1800" dirty="0">
                <a:solidFill>
                  <a:srgbClr val="0070C0"/>
                </a:solidFill>
                <a:effectLst/>
                <a:latin typeface="Arial" panose="020B0604020202020204" pitchFamily="34" charset="0"/>
                <a:ea typeface="Arial" panose="020B0604020202020204" pitchFamily="34" charset="0"/>
              </a:rPr>
              <a:t>Informing the WRES, WDES and Staff Survey action plans</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terms of reference for the Network are being reviewed to provide a clear purpose, line of accountability and clarification how the Network is to be integrated into the decision making of the ICB. </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Members of the Network are supporting the ICB to implement the recommendations from the ‘Too Hot to Handle’ report into racism in the NHS.</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101943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Initiatives – Freedom to Speak Up</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4" y="1140431"/>
            <a:ext cx="7037364" cy="5212243"/>
          </a:xfrm>
        </p:spPr>
        <p:txBody>
          <a:bodyPr>
            <a:normAutofit lnSpcReduction="10000"/>
          </a:bodyPr>
          <a:lstStyle/>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Freedom To Speak Up (FTSU) Guardians are employed across the NHS. Freedom to Speak Up is for anyone who works in health. This includes any healthcare </a:t>
            </a: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professionals, non-clinical workers, senior, middle, and junior managers, volunteers, students, locum, bank and agency workers, and former employees.</a:t>
            </a:r>
          </a:p>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This role was created as a result of the recommendations published in 2015 by Sir Robert Francis following his review of the Mid Staffordshire Hospital. Please see the </a:t>
            </a: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full report </a:t>
            </a:r>
            <a:r>
              <a:rPr lang="en-GB" sz="1800" dirty="0">
                <a:solidFill>
                  <a:srgbClr val="0070C0"/>
                </a:solidFill>
                <a:effectLst/>
                <a:latin typeface="Arial" panose="020B0604020202020204" pitchFamily="34" charset="0"/>
                <a:ea typeface="Arial" panose="020B0604020202020204" pitchFamily="34" charset="0"/>
                <a:hlinkClick r:id="rId3"/>
              </a:rPr>
              <a:t>here</a:t>
            </a:r>
            <a:r>
              <a:rPr lang="en-GB" sz="1800" dirty="0">
                <a:solidFill>
                  <a:srgbClr val="0070C0"/>
                </a:solidFill>
                <a:effectLst/>
                <a:latin typeface="Arial" panose="020B0604020202020204" pitchFamily="34" charset="0"/>
                <a:ea typeface="Arial" panose="020B0604020202020204" pitchFamily="34" charset="0"/>
              </a:rPr>
              <a:t>. </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ICB’s has a FTSU Guardian and FTSU Ambassadors who act as an independent and impartial outlet for ICB staff to raise issues or concerns confidentially. The themes gathered from the issues raised with the FTSU Guardian will help the ICB make improvements for patients and staff.</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endParaRPr lang="en-GB" dirty="0">
              <a:latin typeface="Arial" pitchFamily="34" charset="0"/>
              <a:cs typeface="Arial" pitchFamily="34" charset="0"/>
            </a:endParaRPr>
          </a:p>
        </p:txBody>
      </p:sp>
      <p:pic>
        <p:nvPicPr>
          <p:cNvPr id="7" name="Picture 6">
            <a:extLst>
              <a:ext uri="{FF2B5EF4-FFF2-40B4-BE49-F238E27FC236}">
                <a16:creationId xmlns:a16="http://schemas.microsoft.com/office/drawing/2014/main" id="{DA55EB62-EB0B-8FFD-4D21-D4D7262E70D9}"/>
              </a:ext>
            </a:extLst>
          </p:cNvPr>
          <p:cNvPicPr>
            <a:picLocks noChangeAspect="1"/>
          </p:cNvPicPr>
          <p:nvPr/>
        </p:nvPicPr>
        <p:blipFill>
          <a:blip r:embed="rId4"/>
          <a:stretch>
            <a:fillRect/>
          </a:stretch>
        </p:blipFill>
        <p:spPr>
          <a:xfrm>
            <a:off x="6205591" y="1229127"/>
            <a:ext cx="5498484" cy="5076160"/>
          </a:xfrm>
          <a:prstGeom prst="rect">
            <a:avLst/>
          </a:prstGeom>
        </p:spPr>
      </p:pic>
    </p:spTree>
    <p:extLst>
      <p:ext uri="{BB962C8B-B14F-4D97-AF65-F5344CB8AC3E}">
        <p14:creationId xmlns:p14="http://schemas.microsoft.com/office/powerpoint/2010/main" val="115384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Workforce Initiatives – Values &amp; Behaviours</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276262"/>
            <a:ext cx="11771697" cy="5076412"/>
          </a:xfrm>
        </p:spPr>
        <p:txBody>
          <a:bodyPr>
            <a:normAutofit/>
          </a:bodyPr>
          <a:lstStyle/>
          <a:p>
            <a:pPr marL="0" marR="1141095" indent="0">
              <a:lnSpc>
                <a:spcPct val="100000"/>
              </a:lnSpc>
              <a:spcBef>
                <a:spcPts val="0"/>
              </a:spcBef>
              <a:spcAft>
                <a:spcPts val="0"/>
              </a:spcAft>
              <a:buNone/>
            </a:pPr>
            <a:endParaRPr lang="en-GB" sz="1800" dirty="0">
              <a:solidFill>
                <a:srgbClr val="0070C0"/>
              </a:solidFill>
              <a:effectLst/>
              <a:latin typeface="Arial" panose="020B0604020202020204" pitchFamily="34" charset="0"/>
              <a:ea typeface="Arial" panose="020B0604020202020204" pitchFamily="34" charset="0"/>
            </a:endParaRPr>
          </a:p>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ICB is developing an </a:t>
            </a:r>
            <a:r>
              <a:rPr lang="en-GB" sz="1800">
                <a:solidFill>
                  <a:srgbClr val="0070C0"/>
                </a:solidFill>
                <a:effectLst/>
                <a:latin typeface="Arial" panose="020B0604020202020204" pitchFamily="34" charset="0"/>
                <a:ea typeface="Arial" panose="020B0604020202020204" pitchFamily="34" charset="0"/>
              </a:rPr>
              <a:t>organisational development plan </a:t>
            </a:r>
            <a:r>
              <a:rPr lang="en-GB" sz="1800" dirty="0">
                <a:solidFill>
                  <a:srgbClr val="0070C0"/>
                </a:solidFill>
                <a:effectLst/>
                <a:latin typeface="Arial" panose="020B0604020202020204" pitchFamily="34" charset="0"/>
                <a:ea typeface="Arial" panose="020B0604020202020204" pitchFamily="34" charset="0"/>
              </a:rPr>
              <a:t>to embed our values </a:t>
            </a:r>
            <a:r>
              <a:rPr lang="en-GB" sz="1800">
                <a:solidFill>
                  <a:srgbClr val="0070C0"/>
                </a:solidFill>
                <a:effectLst/>
                <a:latin typeface="Arial" panose="020B0604020202020204" pitchFamily="34" charset="0"/>
                <a:ea typeface="Arial" panose="020B0604020202020204" pitchFamily="34" charset="0"/>
              </a:rPr>
              <a:t>of </a:t>
            </a:r>
          </a:p>
          <a:p>
            <a:pPr marL="0" marR="1141095" indent="0">
              <a:lnSpc>
                <a:spcPct val="100000"/>
              </a:lnSpc>
              <a:spcBef>
                <a:spcPts val="0"/>
              </a:spcBef>
              <a:spcAft>
                <a:spcPts val="0"/>
              </a:spcAft>
              <a:buNone/>
            </a:pPr>
            <a:r>
              <a:rPr lang="en-GB" sz="1800" b="1">
                <a:solidFill>
                  <a:srgbClr val="0070C0"/>
                </a:solidFill>
                <a:effectLst/>
                <a:latin typeface="Arial" panose="020B0604020202020204" pitchFamily="34" charset="0"/>
                <a:ea typeface="Arial" panose="020B0604020202020204" pitchFamily="34" charset="0"/>
              </a:rPr>
              <a:t>One </a:t>
            </a:r>
            <a:r>
              <a:rPr lang="en-GB" sz="1800" b="1" dirty="0">
                <a:solidFill>
                  <a:srgbClr val="0070C0"/>
                </a:solidFill>
                <a:effectLst/>
                <a:latin typeface="Arial" panose="020B0604020202020204" pitchFamily="34" charset="0"/>
                <a:ea typeface="Arial" panose="020B0604020202020204" pitchFamily="34" charset="0"/>
              </a:rPr>
              <a:t>Team, Compassionate, </a:t>
            </a:r>
            <a:r>
              <a:rPr lang="en-GB" sz="1800" dirty="0">
                <a:solidFill>
                  <a:srgbClr val="0070C0"/>
                </a:solidFill>
                <a:effectLst/>
                <a:latin typeface="Arial" panose="020B0604020202020204" pitchFamily="34" charset="0"/>
                <a:ea typeface="Arial" panose="020B0604020202020204" pitchFamily="34" charset="0"/>
              </a:rPr>
              <a:t>and</a:t>
            </a:r>
            <a:r>
              <a:rPr lang="en-GB" sz="1800" b="1" dirty="0">
                <a:solidFill>
                  <a:srgbClr val="0070C0"/>
                </a:solidFill>
                <a:effectLst/>
                <a:latin typeface="Arial" panose="020B0604020202020204" pitchFamily="34" charset="0"/>
                <a:ea typeface="Arial" panose="020B0604020202020204" pitchFamily="34" charset="0"/>
              </a:rPr>
              <a:t>  Innovative</a:t>
            </a:r>
            <a:endParaRPr lang="en-GB" sz="1800" dirty="0">
              <a:solidFill>
                <a:srgbClr val="0070C0"/>
              </a:solidFill>
              <a:effectLst/>
              <a:latin typeface="Arial" panose="020B0604020202020204" pitchFamily="34" charset="0"/>
              <a:ea typeface="Arial" panose="020B0604020202020204" pitchFamily="34" charset="0"/>
            </a:endParaRPr>
          </a:p>
        </p:txBody>
      </p:sp>
      <p:pic>
        <p:nvPicPr>
          <p:cNvPr id="7" name="Picture 6">
            <a:extLst>
              <a:ext uri="{FF2B5EF4-FFF2-40B4-BE49-F238E27FC236}">
                <a16:creationId xmlns:a16="http://schemas.microsoft.com/office/drawing/2014/main" id="{E3B3BFDD-823E-39CC-4D71-F1DFF1D6CDDF}"/>
              </a:ext>
            </a:extLst>
          </p:cNvPr>
          <p:cNvPicPr>
            <a:picLocks noChangeAspect="1"/>
          </p:cNvPicPr>
          <p:nvPr/>
        </p:nvPicPr>
        <p:blipFill>
          <a:blip r:embed="rId3"/>
          <a:stretch>
            <a:fillRect/>
          </a:stretch>
        </p:blipFill>
        <p:spPr>
          <a:xfrm>
            <a:off x="92310" y="2414428"/>
            <a:ext cx="11940220" cy="2835666"/>
          </a:xfrm>
          <a:prstGeom prst="rect">
            <a:avLst/>
          </a:prstGeom>
        </p:spPr>
      </p:pic>
    </p:spTree>
    <p:extLst>
      <p:ext uri="{BB962C8B-B14F-4D97-AF65-F5344CB8AC3E}">
        <p14:creationId xmlns:p14="http://schemas.microsoft.com/office/powerpoint/2010/main" val="2777603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11646569" cy="681086"/>
          </a:xfrm>
        </p:spPr>
        <p:txBody>
          <a:bodyPr>
            <a:normAutofit fontScale="90000"/>
          </a:bodyPr>
          <a:lstStyle/>
          <a:p>
            <a:pPr algn="l"/>
            <a:r>
              <a:rPr lang="en-GB" b="1" dirty="0">
                <a:solidFill>
                  <a:srgbClr val="0072C6"/>
                </a:solidFill>
                <a:latin typeface="Arial" pitchFamily="34" charset="0"/>
                <a:cs typeface="Arial" pitchFamily="34" charset="0"/>
              </a:rPr>
              <a:t>Introduction</a:t>
            </a:r>
          </a:p>
        </p:txBody>
      </p:sp>
      <p:sp>
        <p:nvSpPr>
          <p:cNvPr id="3" name="Content Placeholder 2"/>
          <p:cNvSpPr>
            <a:spLocks noGrp="1"/>
          </p:cNvSpPr>
          <p:nvPr>
            <p:ph idx="1"/>
          </p:nvPr>
        </p:nvSpPr>
        <p:spPr>
          <a:xfrm>
            <a:off x="298383" y="1376924"/>
            <a:ext cx="11771697" cy="4975750"/>
          </a:xfrm>
        </p:spPr>
        <p:txBody>
          <a:bodyPr>
            <a:normAutofit/>
          </a:bodyPr>
          <a:lstStyle/>
          <a:p>
            <a:pPr marL="0" marR="1141095" indent="0">
              <a:lnSpc>
                <a:spcPct val="120000"/>
              </a:lnSpc>
              <a:spcAft>
                <a:spcPts val="0"/>
              </a:spcAft>
              <a:buNone/>
            </a:pPr>
            <a:r>
              <a:rPr lang="en-GB" sz="2000" dirty="0">
                <a:solidFill>
                  <a:srgbClr val="0070C0"/>
                </a:solidFill>
                <a:effectLst/>
                <a:latin typeface="Arial" panose="020B0604020202020204" pitchFamily="34" charset="0"/>
                <a:ea typeface="Arial" panose="020B0604020202020204" pitchFamily="34" charset="0"/>
              </a:rPr>
              <a:t>As </a:t>
            </a:r>
            <a:r>
              <a:rPr lang="en-GB" sz="2000" spc="5" dirty="0">
                <a:solidFill>
                  <a:srgbClr val="0070C0"/>
                </a:solidFill>
                <a:effectLst/>
                <a:latin typeface="Arial" panose="020B0604020202020204" pitchFamily="34" charset="0"/>
                <a:ea typeface="Arial" panose="020B0604020202020204" pitchFamily="34" charset="0"/>
              </a:rPr>
              <a:t>t</a:t>
            </a:r>
            <a:r>
              <a:rPr lang="en-GB" sz="2000" dirty="0">
                <a:solidFill>
                  <a:srgbClr val="0070C0"/>
                </a:solidFill>
                <a:effectLst/>
                <a:latin typeface="Arial" panose="020B0604020202020204" pitchFamily="34" charset="0"/>
                <a:ea typeface="Arial" panose="020B0604020202020204" pitchFamily="34" charset="0"/>
              </a:rPr>
              <a:t>he</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first P</a:t>
            </a:r>
            <a:r>
              <a:rPr lang="en-GB" sz="2000" spc="-5"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b</a:t>
            </a:r>
            <a:r>
              <a:rPr lang="en-GB" sz="2000" spc="-10"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ic</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Sector Equa</a:t>
            </a:r>
            <a:r>
              <a:rPr lang="en-GB" sz="2000" spc="-10"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ity</a:t>
            </a:r>
            <a:r>
              <a:rPr lang="en-GB" sz="2000" spc="1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ty</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re</a:t>
            </a:r>
            <a:r>
              <a:rPr lang="en-GB" sz="2000" spc="-5" dirty="0">
                <a:solidFill>
                  <a:srgbClr val="0070C0"/>
                </a:solidFill>
                <a:effectLst/>
                <a:latin typeface="Arial" panose="020B0604020202020204" pitchFamily="34" charset="0"/>
                <a:ea typeface="Arial" panose="020B0604020202020204" pitchFamily="34" charset="0"/>
              </a:rPr>
              <a:t>p</a:t>
            </a:r>
            <a:r>
              <a:rPr lang="en-GB" sz="2000" dirty="0">
                <a:solidFill>
                  <a:srgbClr val="0070C0"/>
                </a:solidFill>
                <a:effectLst/>
                <a:latin typeface="Arial" panose="020B0604020202020204" pitchFamily="34" charset="0"/>
                <a:ea typeface="Arial" panose="020B0604020202020204" pitchFamily="34" charset="0"/>
              </a:rPr>
              <a:t>ort of</a:t>
            </a:r>
            <a:r>
              <a:rPr lang="en-GB" sz="2000" spc="2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NHS Derby and Derbyshire Inte</a:t>
            </a:r>
            <a:r>
              <a:rPr lang="en-GB" sz="2000" spc="-5" dirty="0">
                <a:solidFill>
                  <a:srgbClr val="0070C0"/>
                </a:solidFill>
                <a:effectLst/>
                <a:latin typeface="Arial" panose="020B0604020202020204" pitchFamily="34" charset="0"/>
                <a:ea typeface="Arial" panose="020B0604020202020204" pitchFamily="34" charset="0"/>
              </a:rPr>
              <a:t>g</a:t>
            </a:r>
            <a:r>
              <a:rPr lang="en-GB" sz="2000" dirty="0">
                <a:solidFill>
                  <a:srgbClr val="0070C0"/>
                </a:solidFill>
                <a:effectLst/>
                <a:latin typeface="Arial" panose="020B0604020202020204" pitchFamily="34" charset="0"/>
                <a:ea typeface="Arial" panose="020B0604020202020204" pitchFamily="34" charset="0"/>
              </a:rPr>
              <a:t>rated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C</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re</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Board</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(DDICB) si</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ce</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it </a:t>
            </a:r>
            <a:r>
              <a:rPr lang="en-GB" sz="2000" spc="-40"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as</a:t>
            </a:r>
            <a:r>
              <a:rPr lang="en-GB" sz="2000" spc="4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formally est</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b</a:t>
            </a:r>
            <a:r>
              <a:rPr lang="en-GB" sz="2000" spc="-10"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is</a:t>
            </a:r>
            <a:r>
              <a:rPr lang="en-GB" sz="2000" spc="-10" dirty="0">
                <a:solidFill>
                  <a:srgbClr val="0070C0"/>
                </a:solidFill>
                <a:effectLst/>
                <a:latin typeface="Arial" panose="020B0604020202020204" pitchFamily="34" charset="0"/>
                <a:ea typeface="Arial" panose="020B0604020202020204" pitchFamily="34" charset="0"/>
              </a:rPr>
              <a:t>h</a:t>
            </a:r>
            <a:r>
              <a:rPr lang="en-GB" sz="2000" dirty="0">
                <a:solidFill>
                  <a:srgbClr val="0070C0"/>
                </a:solidFill>
                <a:effectLst/>
                <a:latin typeface="Arial" panose="020B0604020202020204" pitchFamily="34" charset="0"/>
                <a:ea typeface="Arial" panose="020B0604020202020204" pitchFamily="34" charset="0"/>
              </a:rPr>
              <a:t>ed</a:t>
            </a:r>
            <a:r>
              <a:rPr lang="en-GB" sz="2000" spc="1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on</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Ju</a:t>
            </a:r>
            <a:r>
              <a:rPr lang="en-GB" sz="2000" spc="-5"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y </a:t>
            </a:r>
            <a:r>
              <a:rPr lang="en-GB" sz="2000" spc="20" dirty="0">
                <a:solidFill>
                  <a:srgbClr val="0070C0"/>
                </a:solidFill>
                <a:effectLst/>
                <a:latin typeface="Arial" panose="020B0604020202020204" pitchFamily="34" charset="0"/>
                <a:ea typeface="Arial" panose="020B0604020202020204" pitchFamily="34" charset="0"/>
              </a:rPr>
              <a:t>1</a:t>
            </a:r>
            <a:r>
              <a:rPr lang="en-GB" sz="2000" dirty="0">
                <a:solidFill>
                  <a:srgbClr val="0070C0"/>
                </a:solidFill>
                <a:effectLst/>
                <a:latin typeface="Arial" panose="020B0604020202020204" pitchFamily="34" charset="0"/>
                <a:ea typeface="Arial" panose="020B0604020202020204" pitchFamily="34" charset="0"/>
              </a:rPr>
              <a:t>st</a:t>
            </a:r>
            <a:r>
              <a:rPr lang="en-GB" sz="2000" spc="17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202</a:t>
            </a:r>
            <a:r>
              <a:rPr lang="en-GB" sz="2000" spc="-10" dirty="0">
                <a:solidFill>
                  <a:srgbClr val="0070C0"/>
                </a:solidFill>
                <a:effectLst/>
                <a:latin typeface="Arial" panose="020B0604020202020204" pitchFamily="34" charset="0"/>
                <a:ea typeface="Arial" panose="020B0604020202020204" pitchFamily="34" charset="0"/>
              </a:rPr>
              <a:t>2</a:t>
            </a:r>
            <a:r>
              <a:rPr lang="en-GB" sz="2000" dirty="0">
                <a:solidFill>
                  <a:srgbClr val="0070C0"/>
                </a:solidFill>
                <a:effectLst/>
                <a:latin typeface="Arial" panose="020B0604020202020204" pitchFamily="34" charset="0"/>
                <a:ea typeface="Arial" panose="020B0604020202020204" pitchFamily="34" charset="0"/>
              </a:rPr>
              <a:t>,</a:t>
            </a:r>
            <a:r>
              <a:rPr lang="en-GB" sz="2000" spc="1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this rep</a:t>
            </a:r>
            <a:r>
              <a:rPr lang="en-GB" sz="2000" spc="-10"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rt</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sets </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ut</a:t>
            </a:r>
            <a:r>
              <a:rPr lang="en-GB" sz="2000" spc="5" dirty="0">
                <a:solidFill>
                  <a:srgbClr val="0070C0"/>
                </a:solidFill>
                <a:effectLst/>
                <a:latin typeface="Arial" panose="020B0604020202020204" pitchFamily="34" charset="0"/>
                <a:ea typeface="Arial" panose="020B0604020202020204" pitchFamily="34" charset="0"/>
              </a:rPr>
              <a:t> </a:t>
            </a:r>
            <a:r>
              <a:rPr lang="en-GB" sz="2000" spc="-5" dirty="0">
                <a:solidFill>
                  <a:srgbClr val="0070C0"/>
                </a:solidFill>
                <a:effectLst/>
                <a:latin typeface="Arial" panose="020B0604020202020204" pitchFamily="34" charset="0"/>
                <a:ea typeface="Arial" panose="020B0604020202020204" pitchFamily="34" charset="0"/>
              </a:rPr>
              <a:t>h</a:t>
            </a:r>
            <a:r>
              <a:rPr lang="en-GB" sz="2000" dirty="0">
                <a:solidFill>
                  <a:srgbClr val="0070C0"/>
                </a:solidFill>
                <a:effectLst/>
                <a:latin typeface="Arial" panose="020B0604020202020204" pitchFamily="34" charset="0"/>
                <a:ea typeface="Arial" panose="020B0604020202020204" pitchFamily="34" charset="0"/>
              </a:rPr>
              <a:t>ow</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DDICB h</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s 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10" dirty="0">
                <a:solidFill>
                  <a:srgbClr val="0070C0"/>
                </a:solidFill>
                <a:effectLst/>
                <a:latin typeface="Arial" panose="020B0604020202020204" pitchFamily="34" charset="0"/>
                <a:ea typeface="Arial" panose="020B0604020202020204" pitchFamily="34" charset="0"/>
              </a:rPr>
              <a:t> </a:t>
            </a:r>
            <a:r>
              <a:rPr lang="en-GB" sz="2000" spc="-40"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i</a:t>
            </a:r>
            <a:r>
              <a:rPr lang="en-GB" sz="2000" spc="-5"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l</a:t>
            </a:r>
            <a:r>
              <a:rPr lang="en-GB" sz="2000" spc="4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s</a:t>
            </a:r>
            <a:r>
              <a:rPr lang="en-GB" sz="2000" spc="-5" dirty="0">
                <a:solidFill>
                  <a:srgbClr val="0070C0"/>
                </a:solidFill>
                <a:effectLst/>
                <a:latin typeface="Arial" panose="020B0604020202020204" pitchFamily="34" charset="0"/>
                <a:ea typeface="Arial" panose="020B0604020202020204" pitchFamily="34" charset="0"/>
              </a:rPr>
              <a:t>h</a:t>
            </a:r>
            <a:r>
              <a:rPr lang="en-GB" sz="2000" dirty="0">
                <a:solidFill>
                  <a:srgbClr val="0070C0"/>
                </a:solidFill>
                <a:effectLst/>
                <a:latin typeface="Arial" panose="020B0604020202020204" pitchFamily="34" charset="0"/>
                <a:ea typeface="Arial" panose="020B0604020202020204" pitchFamily="34" charset="0"/>
              </a:rPr>
              <a:t>ow </a:t>
            </a:r>
            <a:r>
              <a:rPr lang="en-GB" sz="2000" spc="-5" dirty="0">
                <a:solidFill>
                  <a:srgbClr val="0070C0"/>
                </a:solidFill>
                <a:effectLst/>
                <a:latin typeface="Arial" panose="020B0604020202020204" pitchFamily="34" charset="0"/>
                <a:ea typeface="Arial" panose="020B0604020202020204" pitchFamily="34" charset="0"/>
              </a:rPr>
              <a:t>du</a:t>
            </a:r>
            <a:r>
              <a:rPr lang="en-GB" sz="2000" dirty="0">
                <a:solidFill>
                  <a:srgbClr val="0070C0"/>
                </a:solidFill>
                <a:effectLst/>
                <a:latin typeface="Arial" panose="020B0604020202020204" pitchFamily="34" charset="0"/>
                <a:ea typeface="Arial" panose="020B0604020202020204" pitchFamily="34" charset="0"/>
              </a:rPr>
              <a:t>e</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r</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g</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rd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to its</a:t>
            </a:r>
            <a:r>
              <a:rPr lang="en-GB" sz="2000" spc="-5" dirty="0">
                <a:solidFill>
                  <a:srgbClr val="0070C0"/>
                </a:solidFill>
                <a:effectLst/>
                <a:latin typeface="Arial" panose="020B0604020202020204" pitchFamily="34" charset="0"/>
                <a:ea typeface="Arial" panose="020B0604020202020204" pitchFamily="34" charset="0"/>
              </a:rPr>
              <a:t> equa</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ty</a:t>
            </a:r>
            <a:r>
              <a:rPr lang="en-GB" sz="2000" spc="3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ti</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s </a:t>
            </a:r>
            <a:r>
              <a:rPr lang="en-GB" sz="2000" spc="-30"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ith</a:t>
            </a:r>
            <a:r>
              <a:rPr lang="en-GB" sz="2000" spc="4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res</a:t>
            </a:r>
            <a:r>
              <a:rPr lang="en-GB" sz="2000" spc="-5" dirty="0">
                <a:solidFill>
                  <a:srgbClr val="0070C0"/>
                </a:solidFill>
                <a:effectLst/>
                <a:latin typeface="Arial" panose="020B0604020202020204" pitchFamily="34" charset="0"/>
                <a:ea typeface="Arial" panose="020B0604020202020204" pitchFamily="34" charset="0"/>
              </a:rPr>
              <a:t>pe</a:t>
            </a:r>
            <a:r>
              <a:rPr lang="en-GB" sz="2000" dirty="0">
                <a:solidFill>
                  <a:srgbClr val="0070C0"/>
                </a:solidFill>
                <a:effectLst/>
                <a:latin typeface="Arial" panose="020B0604020202020204" pitchFamily="34" charset="0"/>
                <a:ea typeface="Arial" panose="020B0604020202020204" pitchFamily="34" charset="0"/>
              </a:rPr>
              <a:t>ct</a:t>
            </a:r>
            <a:r>
              <a:rPr lang="en-GB" sz="2000" spc="5" dirty="0">
                <a:solidFill>
                  <a:srgbClr val="0070C0"/>
                </a:solidFill>
                <a:effectLst/>
                <a:latin typeface="Arial" panose="020B0604020202020204" pitchFamily="34" charset="0"/>
                <a:ea typeface="Arial" panose="020B0604020202020204" pitchFamily="34" charset="0"/>
              </a:rPr>
              <a:t> to</a:t>
            </a:r>
            <a:r>
              <a:rPr lang="en-GB" sz="2000" dirty="0">
                <a:solidFill>
                  <a:srgbClr val="0070C0"/>
                </a:solidFill>
                <a:effectLst/>
                <a:latin typeface="Arial" panose="020B0604020202020204" pitchFamily="34" charset="0"/>
                <a:ea typeface="Arial" panose="020B0604020202020204" pitchFamily="34" charset="0"/>
              </a:rPr>
              <a:t> pati</a:t>
            </a:r>
            <a:r>
              <a:rPr lang="en-GB" sz="2000" spc="-5" dirty="0">
                <a:solidFill>
                  <a:srgbClr val="0070C0"/>
                </a:solidFill>
                <a:effectLst/>
                <a:latin typeface="Arial" panose="020B0604020202020204" pitchFamily="34" charset="0"/>
                <a:ea typeface="Arial" panose="020B0604020202020204" pitchFamily="34" charset="0"/>
              </a:rPr>
              <a:t>en</a:t>
            </a:r>
            <a:r>
              <a:rPr lang="en-GB" sz="2000" dirty="0">
                <a:solidFill>
                  <a:srgbClr val="0070C0"/>
                </a:solidFill>
                <a:effectLst/>
                <a:latin typeface="Arial" panose="020B0604020202020204" pitchFamily="34" charset="0"/>
                <a:ea typeface="Arial" panose="020B0604020202020204" pitchFamily="34" charset="0"/>
              </a:rPr>
              <a:t>ts/serv</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ce us</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rs 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sta</a:t>
            </a:r>
            <a:r>
              <a:rPr lang="en-GB" sz="2000" spc="-25" dirty="0">
                <a:solidFill>
                  <a:srgbClr val="0070C0"/>
                </a:solidFill>
                <a:effectLst/>
                <a:latin typeface="Arial" panose="020B0604020202020204" pitchFamily="34" charset="0"/>
                <a:ea typeface="Arial" panose="020B0604020202020204" pitchFamily="34" charset="0"/>
              </a:rPr>
              <a:t>f</a:t>
            </a:r>
            <a:r>
              <a:rPr lang="en-GB" sz="2000" dirty="0">
                <a:solidFill>
                  <a:srgbClr val="0070C0"/>
                </a:solidFill>
                <a:effectLst/>
                <a:latin typeface="Arial" panose="020B0604020202020204" pitchFamily="34" charset="0"/>
                <a:ea typeface="Arial" panose="020B0604020202020204" pitchFamily="34" charset="0"/>
              </a:rPr>
              <a:t>f.</a:t>
            </a:r>
            <a:endParaRPr lang="en-GB" sz="2000" dirty="0">
              <a:solidFill>
                <a:srgbClr val="0070C0"/>
              </a:solidFill>
              <a:latin typeface="Calibri" panose="020F0502020204030204" pitchFamily="34" charset="0"/>
              <a:ea typeface="Calibri" panose="020F0502020204030204" pitchFamily="34" charset="0"/>
            </a:endParaRPr>
          </a:p>
          <a:p>
            <a:pPr marL="0" marR="1141095" indent="0">
              <a:lnSpc>
                <a:spcPct val="120000"/>
              </a:lnSpc>
              <a:spcAft>
                <a:spcPts val="0"/>
              </a:spcAft>
              <a:buNone/>
            </a:pPr>
            <a:r>
              <a:rPr lang="en-GB" sz="2000" dirty="0">
                <a:solidFill>
                  <a:srgbClr val="0070C0"/>
                </a:solidFill>
                <a:effectLst/>
                <a:latin typeface="Arial" panose="020B0604020202020204" pitchFamily="34" charset="0"/>
                <a:ea typeface="Arial" panose="020B0604020202020204" pitchFamily="34" charset="0"/>
              </a:rPr>
              <a:t>It h</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g</a:t>
            </a:r>
            <a:r>
              <a:rPr lang="en-GB" sz="2000" spc="-10" dirty="0">
                <a:solidFill>
                  <a:srgbClr val="0070C0"/>
                </a:solidFill>
                <a:effectLst/>
                <a:latin typeface="Arial" panose="020B0604020202020204" pitchFamily="34" charset="0"/>
                <a:ea typeface="Arial" panose="020B0604020202020204" pitchFamily="34" charset="0"/>
              </a:rPr>
              <a:t>h</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g</a:t>
            </a:r>
            <a:r>
              <a:rPr lang="en-GB" sz="2000" spc="-10" dirty="0">
                <a:solidFill>
                  <a:srgbClr val="0070C0"/>
                </a:solidFill>
                <a:effectLst/>
                <a:latin typeface="Arial" panose="020B0604020202020204" pitchFamily="34" charset="0"/>
                <a:ea typeface="Arial" panose="020B0604020202020204" pitchFamily="34" charset="0"/>
              </a:rPr>
              <a:t>h</a:t>
            </a:r>
            <a:r>
              <a:rPr lang="en-GB" sz="2000" dirty="0">
                <a:solidFill>
                  <a:srgbClr val="0070C0"/>
                </a:solidFill>
                <a:effectLst/>
                <a:latin typeface="Arial" panose="020B0604020202020204" pitchFamily="34" charset="0"/>
                <a:ea typeface="Arial" panose="020B0604020202020204" pitchFamily="34" charset="0"/>
              </a:rPr>
              <a:t>ts</a:t>
            </a:r>
            <a:r>
              <a:rPr lang="en-GB" sz="2000" spc="3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arr</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n</a:t>
            </a:r>
            <a:r>
              <a:rPr lang="en-GB" sz="2000" spc="-10" dirty="0">
                <a:solidFill>
                  <a:srgbClr val="0070C0"/>
                </a:solidFill>
                <a:effectLst/>
                <a:latin typeface="Arial" panose="020B0604020202020204" pitchFamily="34" charset="0"/>
                <a:ea typeface="Arial" panose="020B0604020202020204" pitchFamily="34" charset="0"/>
              </a:rPr>
              <a:t>g</a:t>
            </a:r>
            <a:r>
              <a:rPr lang="en-GB" sz="2000" dirty="0">
                <a:solidFill>
                  <a:srgbClr val="0070C0"/>
                </a:solidFill>
                <a:effectLst/>
                <a:latin typeface="Arial" panose="020B0604020202020204" pitchFamily="34" charset="0"/>
                <a:ea typeface="Arial" panose="020B0604020202020204" pitchFamily="34" charset="0"/>
              </a:rPr>
              <a:t>em</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nts</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curr</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ntly b</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i</a:t>
            </a:r>
            <a:r>
              <a:rPr lang="en-GB" sz="2000" spc="-10"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g</a:t>
            </a:r>
            <a:r>
              <a:rPr lang="en-GB" sz="2000" spc="2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ma</a:t>
            </a:r>
            <a:r>
              <a:rPr lang="en-GB" sz="2000" spc="-5" dirty="0">
                <a:solidFill>
                  <a:srgbClr val="0070C0"/>
                </a:solidFill>
                <a:effectLst/>
                <a:latin typeface="Arial" panose="020B0604020202020204" pitchFamily="34" charset="0"/>
                <a:ea typeface="Arial" panose="020B0604020202020204" pitchFamily="34" charset="0"/>
              </a:rPr>
              <a:t>d</a:t>
            </a:r>
            <a:r>
              <a:rPr lang="en-GB" sz="2000" dirty="0">
                <a:solidFill>
                  <a:srgbClr val="0070C0"/>
                </a:solidFill>
                <a:effectLst/>
                <a:latin typeface="Arial" panose="020B0604020202020204" pitchFamily="34" charset="0"/>
                <a:ea typeface="Arial" panose="020B0604020202020204" pitchFamily="34" charset="0"/>
              </a:rPr>
              <a:t>e </a:t>
            </a:r>
            <a:r>
              <a:rPr lang="en-GB" sz="2000" spc="-40"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ith</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n</a:t>
            </a:r>
            <a:r>
              <a:rPr lang="en-GB" sz="2000" spc="4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the ICB, coll</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b</a:t>
            </a:r>
            <a:r>
              <a:rPr lang="en-GB" sz="2000" spc="-10"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rati</a:t>
            </a:r>
            <a:r>
              <a:rPr lang="en-GB" sz="2000" spc="-10"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ns</a:t>
            </a:r>
            <a:r>
              <a:rPr lang="en-GB" sz="2000" spc="2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u</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a:t>
            </a:r>
            <a:r>
              <a:rPr lang="en-GB" sz="2000" spc="-35"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ay</a:t>
            </a:r>
            <a:r>
              <a:rPr lang="en-GB" sz="2000" spc="50" dirty="0">
                <a:solidFill>
                  <a:srgbClr val="0070C0"/>
                </a:solidFill>
                <a:effectLst/>
                <a:latin typeface="Arial" panose="020B0604020202020204" pitchFamily="34" charset="0"/>
                <a:ea typeface="Arial" panose="020B0604020202020204" pitchFamily="34" charset="0"/>
              </a:rPr>
              <a:t> </a:t>
            </a:r>
            <a:r>
              <a:rPr lang="en-GB" sz="2000" spc="-35"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ith</a:t>
            </a:r>
            <a:r>
              <a:rPr lang="en-GB" sz="2000" spc="3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p</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rtn</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rs 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key l</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vers b</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i</a:t>
            </a:r>
            <a:r>
              <a:rPr lang="en-GB" sz="2000" spc="-10"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g</a:t>
            </a:r>
            <a:r>
              <a:rPr lang="en-GB" sz="2000" spc="2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a:t>
            </a:r>
            <a:r>
              <a:rPr lang="en-GB" sz="2000" spc="-5" dirty="0">
                <a:solidFill>
                  <a:srgbClr val="0070C0"/>
                </a:solidFill>
                <a:effectLst/>
                <a:latin typeface="Arial" panose="020B0604020202020204" pitchFamily="34" charset="0"/>
                <a:ea typeface="Arial" panose="020B0604020202020204" pitchFamily="34" charset="0"/>
              </a:rPr>
              <a:t>d</a:t>
            </a:r>
            <a:r>
              <a:rPr lang="en-GB" sz="2000" dirty="0">
                <a:solidFill>
                  <a:srgbClr val="0070C0"/>
                </a:solidFill>
                <a:effectLst/>
                <a:latin typeface="Arial" panose="020B0604020202020204" pitchFamily="34" charset="0"/>
                <a:ea typeface="Arial" panose="020B0604020202020204" pitchFamily="34" charset="0"/>
              </a:rPr>
              <a:t>o</a:t>
            </a:r>
            <a:r>
              <a:rPr lang="en-GB" sz="2000" spc="-10" dirty="0">
                <a:solidFill>
                  <a:srgbClr val="0070C0"/>
                </a:solidFill>
                <a:effectLst/>
                <a:latin typeface="Arial" panose="020B0604020202020204" pitchFamily="34" charset="0"/>
                <a:ea typeface="Arial" panose="020B0604020202020204" pitchFamily="34" charset="0"/>
              </a:rPr>
              <a:t>p</a:t>
            </a:r>
            <a:r>
              <a:rPr lang="en-GB" sz="2000" dirty="0">
                <a:solidFill>
                  <a:srgbClr val="0070C0"/>
                </a:solidFill>
                <a:effectLst/>
                <a:latin typeface="Arial" panose="020B0604020202020204" pitchFamily="34" charset="0"/>
                <a:ea typeface="Arial" panose="020B0604020202020204" pitchFamily="34" charset="0"/>
              </a:rPr>
              <a:t>ted</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to mainstream</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e</a:t>
            </a:r>
            <a:r>
              <a:rPr lang="en-GB" sz="2000" spc="-5" dirty="0">
                <a:solidFill>
                  <a:srgbClr val="0070C0"/>
                </a:solidFill>
                <a:effectLst/>
                <a:latin typeface="Arial" panose="020B0604020202020204" pitchFamily="34" charset="0"/>
                <a:ea typeface="Arial" panose="020B0604020202020204" pitchFamily="34" charset="0"/>
              </a:rPr>
              <a:t>q</a:t>
            </a:r>
            <a:r>
              <a:rPr lang="en-GB" sz="2000" dirty="0">
                <a:solidFill>
                  <a:srgbClr val="0070C0"/>
                </a:solidFill>
                <a:effectLst/>
                <a:latin typeface="Arial" panose="020B0604020202020204" pitchFamily="34" charset="0"/>
                <a:ea typeface="Arial" panose="020B0604020202020204" pitchFamily="34" charset="0"/>
              </a:rPr>
              <a:t>u</a:t>
            </a:r>
            <a:r>
              <a:rPr lang="en-GB" sz="2000" spc="-10"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a:t>
            </a:r>
            <a:r>
              <a:rPr lang="en-GB" sz="2000" spc="-155" dirty="0">
                <a:solidFill>
                  <a:srgbClr val="0070C0"/>
                </a:solidFill>
                <a:effectLst/>
                <a:latin typeface="Arial" panose="020B0604020202020204" pitchFamily="34" charset="0"/>
                <a:ea typeface="Arial" panose="020B0604020202020204" pitchFamily="34" charset="0"/>
              </a:rPr>
              <a:t>y</a:t>
            </a:r>
            <a:r>
              <a:rPr lang="en-GB" sz="2000" dirty="0">
                <a:solidFill>
                  <a:srgbClr val="0070C0"/>
                </a:solidFill>
                <a:effectLst/>
                <a:latin typeface="Arial" panose="020B0604020202020204" pitchFamily="34" charset="0"/>
                <a:ea typeface="Arial" panose="020B0604020202020204" pitchFamily="34" charset="0"/>
              </a:rPr>
              <a:t>,</a:t>
            </a:r>
            <a:r>
              <a:rPr lang="en-GB" sz="2000" spc="4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divers</a:t>
            </a:r>
            <a:r>
              <a:rPr lang="en-GB" sz="2000" spc="-10"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ty</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incl</a:t>
            </a:r>
            <a:r>
              <a:rPr lang="en-GB" sz="2000" spc="-10"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si</a:t>
            </a:r>
            <a:r>
              <a:rPr lang="en-GB" sz="2000" spc="-10"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n</a:t>
            </a:r>
            <a:r>
              <a:rPr lang="en-GB" sz="2000" spc="2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as an </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mp</a:t>
            </a:r>
            <a:r>
              <a:rPr lang="en-GB" sz="2000" spc="-5"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o</a:t>
            </a:r>
            <a:r>
              <a:rPr lang="en-GB" sz="2000" spc="-30" dirty="0">
                <a:solidFill>
                  <a:srgbClr val="0070C0"/>
                </a:solidFill>
                <a:effectLst/>
                <a:latin typeface="Arial" panose="020B0604020202020204" pitchFamily="34" charset="0"/>
                <a:ea typeface="Arial" panose="020B0604020202020204" pitchFamily="34" charset="0"/>
              </a:rPr>
              <a:t>y</a:t>
            </a:r>
            <a:r>
              <a:rPr lang="en-GB" sz="2000" dirty="0">
                <a:solidFill>
                  <a:srgbClr val="0070C0"/>
                </a:solidFill>
                <a:effectLst/>
                <a:latin typeface="Arial" panose="020B0604020202020204" pitchFamily="34" charset="0"/>
                <a:ea typeface="Arial" panose="020B0604020202020204" pitchFamily="34" charset="0"/>
              </a:rPr>
              <a:t>e</a:t>
            </a:r>
            <a:r>
              <a:rPr lang="en-GB" sz="2000" spc="-100" dirty="0">
                <a:solidFill>
                  <a:srgbClr val="0070C0"/>
                </a:solidFill>
                <a:effectLst/>
                <a:latin typeface="Arial" panose="020B0604020202020204" pitchFamily="34" charset="0"/>
                <a:ea typeface="Arial" panose="020B0604020202020204" pitchFamily="34" charset="0"/>
              </a:rPr>
              <a:t>r</a:t>
            </a:r>
            <a:r>
              <a:rPr lang="en-GB" sz="2000" dirty="0">
                <a:solidFill>
                  <a:srgbClr val="0070C0"/>
                </a:solidFill>
                <a:effectLst/>
                <a:latin typeface="Arial" panose="020B0604020202020204" pitchFamily="34" charset="0"/>
                <a:ea typeface="Arial" panose="020B0604020202020204" pitchFamily="34" charset="0"/>
              </a:rPr>
              <a:t>, comm</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ssi</a:t>
            </a:r>
            <a:r>
              <a:rPr lang="en-GB" sz="2000" spc="-10"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n</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a:t>
            </a:r>
            <a:r>
              <a:rPr lang="en-GB" sz="2000" spc="5" dirty="0">
                <a:solidFill>
                  <a:srgbClr val="0070C0"/>
                </a:solidFill>
                <a:effectLst/>
                <a:latin typeface="Arial" panose="020B0604020202020204" pitchFamily="34" charset="0"/>
                <a:ea typeface="Arial" panose="020B0604020202020204" pitchFamily="34" charset="0"/>
              </a:rPr>
              <a:t>f</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serv</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ces</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facilitat</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 of</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p</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rtn</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rsh</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ps.</a:t>
            </a:r>
            <a:endParaRPr lang="en-GB" sz="2000" dirty="0">
              <a:solidFill>
                <a:srgbClr val="0070C0"/>
              </a:solidFill>
              <a:effectLst/>
              <a:latin typeface="Calibri" panose="020F0502020204030204" pitchFamily="34" charset="0"/>
              <a:ea typeface="Calibri" panose="020F0502020204030204" pitchFamily="34" charset="0"/>
            </a:endParaRPr>
          </a:p>
          <a:p>
            <a:pPr marL="0" marR="832485" indent="0">
              <a:lnSpc>
                <a:spcPct val="119000"/>
              </a:lnSpc>
              <a:spcAft>
                <a:spcPts val="0"/>
              </a:spcAft>
              <a:buNone/>
            </a:pPr>
            <a:r>
              <a:rPr lang="en-GB" sz="2000" spc="10" dirty="0">
                <a:solidFill>
                  <a:srgbClr val="0070C0"/>
                </a:solidFill>
                <a:effectLst/>
                <a:latin typeface="Arial" panose="020B0604020202020204" pitchFamily="34" charset="0"/>
                <a:ea typeface="Arial" panose="020B0604020202020204" pitchFamily="34" charset="0"/>
              </a:rPr>
              <a:t>T</a:t>
            </a:r>
            <a:r>
              <a:rPr lang="en-GB" sz="2000" dirty="0">
                <a:solidFill>
                  <a:srgbClr val="0070C0"/>
                </a:solidFill>
                <a:effectLst/>
                <a:latin typeface="Arial" panose="020B0604020202020204" pitchFamily="34" charset="0"/>
                <a:ea typeface="Arial" panose="020B0604020202020204" pitchFamily="34" charset="0"/>
              </a:rPr>
              <a:t>he</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sco</a:t>
            </a:r>
            <a:r>
              <a:rPr lang="en-GB" sz="2000" spc="-10" dirty="0">
                <a:solidFill>
                  <a:srgbClr val="0070C0"/>
                </a:solidFill>
                <a:effectLst/>
                <a:latin typeface="Arial" panose="020B0604020202020204" pitchFamily="34" charset="0"/>
                <a:ea typeface="Arial" panose="020B0604020202020204" pitchFamily="34" charset="0"/>
              </a:rPr>
              <a:t>p</a:t>
            </a:r>
            <a:r>
              <a:rPr lang="en-GB" sz="2000" dirty="0">
                <a:solidFill>
                  <a:srgbClr val="0070C0"/>
                </a:solidFill>
                <a:effectLst/>
                <a:latin typeface="Arial" panose="020B0604020202020204" pitchFamily="34" charset="0"/>
                <a:ea typeface="Arial" panose="020B0604020202020204" pitchFamily="34" charset="0"/>
              </a:rPr>
              <a:t>e</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of the</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re</a:t>
            </a:r>
            <a:r>
              <a:rPr lang="en-GB" sz="2000" spc="-5" dirty="0">
                <a:solidFill>
                  <a:srgbClr val="0070C0"/>
                </a:solidFill>
                <a:effectLst/>
                <a:latin typeface="Arial" panose="020B0604020202020204" pitchFamily="34" charset="0"/>
                <a:ea typeface="Arial" panose="020B0604020202020204" pitchFamily="34" charset="0"/>
              </a:rPr>
              <a:t>p</a:t>
            </a:r>
            <a:r>
              <a:rPr lang="en-GB" sz="2000" dirty="0">
                <a:solidFill>
                  <a:srgbClr val="0070C0"/>
                </a:solidFill>
                <a:effectLst/>
                <a:latin typeface="Arial" panose="020B0604020202020204" pitchFamily="34" charset="0"/>
                <a:ea typeface="Arial" panose="020B0604020202020204" pitchFamily="34" charset="0"/>
              </a:rPr>
              <a:t>ort</a:t>
            </a:r>
            <a:r>
              <a:rPr lang="en-GB" sz="2000" spc="1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focuses </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n the ICB as an em</a:t>
            </a:r>
            <a:r>
              <a:rPr lang="en-GB" sz="2000" spc="-10" dirty="0">
                <a:solidFill>
                  <a:srgbClr val="0070C0"/>
                </a:solidFill>
                <a:effectLst/>
                <a:latin typeface="Arial" panose="020B0604020202020204" pitchFamily="34" charset="0"/>
                <a:ea typeface="Arial" panose="020B0604020202020204" pitchFamily="34" charset="0"/>
              </a:rPr>
              <a:t>p</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o</a:t>
            </a:r>
            <a:r>
              <a:rPr lang="en-GB" sz="2000" spc="-25" dirty="0">
                <a:solidFill>
                  <a:srgbClr val="0070C0"/>
                </a:solidFill>
                <a:effectLst/>
                <a:latin typeface="Arial" panose="020B0604020202020204" pitchFamily="34" charset="0"/>
                <a:ea typeface="Arial" panose="020B0604020202020204" pitchFamily="34" charset="0"/>
              </a:rPr>
              <a:t>y</a:t>
            </a:r>
            <a:r>
              <a:rPr lang="en-GB" sz="2000" dirty="0">
                <a:solidFill>
                  <a:srgbClr val="0070C0"/>
                </a:solidFill>
                <a:effectLst/>
                <a:latin typeface="Arial" panose="020B0604020202020204" pitchFamily="34" charset="0"/>
                <a:ea typeface="Arial" panose="020B0604020202020204" pitchFamily="34" charset="0"/>
              </a:rPr>
              <a:t>er</a:t>
            </a:r>
            <a:r>
              <a:rPr lang="en-GB" sz="2000" spc="4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and i</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cl</a:t>
            </a:r>
            <a:r>
              <a:rPr lang="en-GB" sz="2000" spc="-10"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d</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s</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 section</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on</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its</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role in</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ve</a:t>
            </a:r>
            <a:r>
              <a:rPr lang="en-GB" sz="2000" spc="-10"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ng up</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p</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rforma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ce</a:t>
            </a:r>
            <a:r>
              <a:rPr lang="en-GB" sz="2000" spc="1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on </a:t>
            </a:r>
            <a:r>
              <a:rPr lang="en-GB" sz="2000" spc="-35"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orkf</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rce</a:t>
            </a:r>
            <a:r>
              <a:rPr lang="en-GB" sz="2000" spc="4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prior</a:t>
            </a:r>
            <a:r>
              <a:rPr lang="en-GB" sz="2000" spc="-10"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ties</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across the ICS part</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ers, incl</a:t>
            </a:r>
            <a:r>
              <a:rPr lang="en-GB" sz="2000" spc="-10"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d</a:t>
            </a:r>
            <a:r>
              <a:rPr lang="en-GB" sz="2000" spc="-10"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ng</a:t>
            </a:r>
            <a:r>
              <a:rPr lang="en-GB" sz="2000" spc="-5" dirty="0">
                <a:solidFill>
                  <a:srgbClr val="0070C0"/>
                </a:solidFill>
                <a:effectLst/>
                <a:latin typeface="Arial" panose="020B0604020202020204" pitchFamily="34" charset="0"/>
                <a:ea typeface="Arial" panose="020B0604020202020204" pitchFamily="34" charset="0"/>
              </a:rPr>
              <a:t> </a:t>
            </a:r>
            <a:r>
              <a:rPr lang="en-GB" sz="2000" spc="-55" dirty="0">
                <a:solidFill>
                  <a:srgbClr val="0070C0"/>
                </a:solidFill>
                <a:effectLst/>
                <a:latin typeface="Arial" panose="020B0604020202020204" pitchFamily="34" charset="0"/>
                <a:ea typeface="Arial" panose="020B0604020202020204" pitchFamily="34" charset="0"/>
              </a:rPr>
              <a:t>T</a:t>
            </a:r>
            <a:r>
              <a:rPr lang="en-GB" sz="2000" dirty="0">
                <a:solidFill>
                  <a:srgbClr val="0070C0"/>
                </a:solidFill>
                <a:effectLst/>
                <a:latin typeface="Arial" panose="020B0604020202020204" pitchFamily="34" charset="0"/>
                <a:ea typeface="Arial" panose="020B0604020202020204" pitchFamily="34" charset="0"/>
              </a:rPr>
              <a:t>rusts a</a:t>
            </a:r>
            <a:r>
              <a:rPr lang="en-GB" sz="2000" spc="-10"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 </a:t>
            </a:r>
            <a:r>
              <a:rPr lang="en-GB" sz="2000" spc="-5"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oc</a:t>
            </a:r>
            <a:r>
              <a:rPr lang="en-GB" sz="2000" spc="-10"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l</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a:t>
            </a:r>
            <a:r>
              <a:rPr lang="en-GB" sz="2000" spc="-5" dirty="0">
                <a:solidFill>
                  <a:srgbClr val="0070C0"/>
                </a:solidFill>
                <a:effectLst/>
                <a:latin typeface="Arial" panose="020B0604020202020204" pitchFamily="34" charset="0"/>
                <a:ea typeface="Arial" panose="020B0604020202020204" pitchFamily="34" charset="0"/>
              </a:rPr>
              <a:t>u</a:t>
            </a:r>
            <a:r>
              <a:rPr lang="en-GB" sz="2000" dirty="0">
                <a:solidFill>
                  <a:srgbClr val="0070C0"/>
                </a:solidFill>
                <a:effectLst/>
                <a:latin typeface="Arial" panose="020B0604020202020204" pitchFamily="34" charset="0"/>
                <a:ea typeface="Arial" panose="020B0604020202020204" pitchFamily="34" charset="0"/>
              </a:rPr>
              <a:t>th</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riti</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s. For </a:t>
            </a:r>
            <a:r>
              <a:rPr lang="en-GB" sz="2000" spc="5" dirty="0">
                <a:solidFill>
                  <a:srgbClr val="0070C0"/>
                </a:solidFill>
                <a:effectLst/>
                <a:latin typeface="Arial" panose="020B0604020202020204" pitchFamily="34" charset="0"/>
                <a:ea typeface="Arial" panose="020B0604020202020204" pitchFamily="34" charset="0"/>
              </a:rPr>
              <a:t>t</a:t>
            </a:r>
            <a:r>
              <a:rPr lang="en-GB" sz="2000" dirty="0">
                <a:solidFill>
                  <a:srgbClr val="0070C0"/>
                </a:solidFill>
                <a:effectLst/>
                <a:latin typeface="Arial" panose="020B0604020202020204" pitchFamily="34" charset="0"/>
                <a:ea typeface="Arial" panose="020B0604020202020204" pitchFamily="34" charset="0"/>
              </a:rPr>
              <a:t>he</a:t>
            </a:r>
            <a:r>
              <a:rPr lang="en-GB" sz="2000" spc="-5" dirty="0">
                <a:solidFill>
                  <a:srgbClr val="0070C0"/>
                </a:solidFill>
                <a:effectLst/>
                <a:latin typeface="Arial" panose="020B0604020202020204" pitchFamily="34" charset="0"/>
                <a:ea typeface="Arial" panose="020B0604020202020204" pitchFamily="34" charset="0"/>
              </a:rPr>
              <a:t> </a:t>
            </a:r>
            <a:r>
              <a:rPr lang="en-GB" sz="2000" spc="-35"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ork</a:t>
            </a:r>
            <a:r>
              <a:rPr lang="en-GB" sz="2000" spc="3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on h</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a</a:t>
            </a:r>
            <a:r>
              <a:rPr lang="en-GB" sz="2000" spc="-10"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th</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i</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e</a:t>
            </a:r>
            <a:r>
              <a:rPr lang="en-GB" sz="2000" spc="-5" dirty="0">
                <a:solidFill>
                  <a:srgbClr val="0070C0"/>
                </a:solidFill>
                <a:effectLst/>
                <a:latin typeface="Arial" panose="020B0604020202020204" pitchFamily="34" charset="0"/>
                <a:ea typeface="Arial" panose="020B0604020202020204" pitchFamily="34" charset="0"/>
              </a:rPr>
              <a:t>q</a:t>
            </a:r>
            <a:r>
              <a:rPr lang="en-GB" sz="2000" dirty="0">
                <a:solidFill>
                  <a:srgbClr val="0070C0"/>
                </a:solidFill>
                <a:effectLst/>
                <a:latin typeface="Arial" panose="020B0604020202020204" pitchFamily="34" charset="0"/>
                <a:ea typeface="Arial" panose="020B0604020202020204" pitchFamily="34" charset="0"/>
              </a:rPr>
              <a:t>u</a:t>
            </a:r>
            <a:r>
              <a:rPr lang="en-GB" sz="2000" spc="-10"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l</a:t>
            </a:r>
            <a:r>
              <a:rPr lang="en-GB" sz="2000" spc="-10"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ties,</a:t>
            </a:r>
            <a:r>
              <a:rPr lang="en-GB" sz="2000" spc="4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the re</a:t>
            </a:r>
            <a:r>
              <a:rPr lang="en-GB" sz="2000" spc="-5" dirty="0">
                <a:solidFill>
                  <a:srgbClr val="0070C0"/>
                </a:solidFill>
                <a:effectLst/>
                <a:latin typeface="Arial" panose="020B0604020202020204" pitchFamily="34" charset="0"/>
                <a:ea typeface="Arial" panose="020B0604020202020204" pitchFamily="34" charset="0"/>
              </a:rPr>
              <a:t>p</a:t>
            </a:r>
            <a:r>
              <a:rPr lang="en-GB" sz="2000" dirty="0">
                <a:solidFill>
                  <a:srgbClr val="0070C0"/>
                </a:solidFill>
                <a:effectLst/>
                <a:latin typeface="Arial" panose="020B0604020202020204" pitchFamily="34" charset="0"/>
                <a:ea typeface="Arial" panose="020B0604020202020204" pitchFamily="34" charset="0"/>
              </a:rPr>
              <a:t>ort d</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tai</a:t>
            </a:r>
            <a:r>
              <a:rPr lang="en-GB" sz="2000" spc="-5"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s</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arr</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n</a:t>
            </a:r>
            <a:r>
              <a:rPr lang="en-GB" sz="2000" spc="-5" dirty="0">
                <a:solidFill>
                  <a:srgbClr val="0070C0"/>
                </a:solidFill>
                <a:effectLst/>
                <a:latin typeface="Arial" panose="020B0604020202020204" pitchFamily="34" charset="0"/>
                <a:ea typeface="Arial" panose="020B0604020202020204" pitchFamily="34" charset="0"/>
              </a:rPr>
              <a:t>g</a:t>
            </a:r>
            <a:r>
              <a:rPr lang="en-GB" sz="2000" dirty="0">
                <a:solidFill>
                  <a:srgbClr val="0070C0"/>
                </a:solidFill>
                <a:effectLst/>
                <a:latin typeface="Arial" panose="020B0604020202020204" pitchFamily="34" charset="0"/>
                <a:ea typeface="Arial" panose="020B0604020202020204" pitchFamily="34" charset="0"/>
              </a:rPr>
              <a:t>em</a:t>
            </a:r>
            <a:r>
              <a:rPr lang="en-GB" sz="2000" spc="-10"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nts</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ma</a:t>
            </a:r>
            <a:r>
              <a:rPr lang="en-GB" sz="2000" spc="-5" dirty="0">
                <a:solidFill>
                  <a:srgbClr val="0070C0"/>
                </a:solidFill>
                <a:effectLst/>
                <a:latin typeface="Arial" panose="020B0604020202020204" pitchFamily="34" charset="0"/>
                <a:ea typeface="Arial" panose="020B0604020202020204" pitchFamily="34" charset="0"/>
              </a:rPr>
              <a:t>d</a:t>
            </a:r>
            <a:r>
              <a:rPr lang="en-GB" sz="2000" dirty="0">
                <a:solidFill>
                  <a:srgbClr val="0070C0"/>
                </a:solidFill>
                <a:effectLst/>
                <a:latin typeface="Arial" panose="020B0604020202020204" pitchFamily="34" charset="0"/>
                <a:ea typeface="Arial" panose="020B0604020202020204" pitchFamily="34" charset="0"/>
              </a:rPr>
              <a:t>e thr</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u</a:t>
            </a:r>
            <a:r>
              <a:rPr lang="en-GB" sz="2000" spc="-10" dirty="0">
                <a:solidFill>
                  <a:srgbClr val="0070C0"/>
                </a:solidFill>
                <a:effectLst/>
                <a:latin typeface="Arial" panose="020B0604020202020204" pitchFamily="34" charset="0"/>
                <a:ea typeface="Arial" panose="020B0604020202020204" pitchFamily="34" charset="0"/>
              </a:rPr>
              <a:t>g</a:t>
            </a:r>
            <a:r>
              <a:rPr lang="en-GB" sz="2000" dirty="0">
                <a:solidFill>
                  <a:srgbClr val="0070C0"/>
                </a:solidFill>
                <a:effectLst/>
                <a:latin typeface="Arial" panose="020B0604020202020204" pitchFamily="34" charset="0"/>
                <a:ea typeface="Arial" panose="020B0604020202020204" pitchFamily="34" charset="0"/>
              </a:rPr>
              <a:t>h</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the stand</a:t>
            </a:r>
            <a:r>
              <a:rPr lang="en-GB" sz="2000" spc="-10"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rd co</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10"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tio</a:t>
            </a:r>
            <a:r>
              <a:rPr lang="en-GB" sz="2000" spc="-10"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s</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of co</a:t>
            </a:r>
            <a:r>
              <a:rPr lang="en-GB" sz="2000" spc="-10"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tracts</a:t>
            </a:r>
            <a:r>
              <a:rPr lang="en-GB" sz="2000" spc="5" dirty="0">
                <a:solidFill>
                  <a:srgbClr val="0070C0"/>
                </a:solidFill>
                <a:effectLst/>
                <a:latin typeface="Arial" panose="020B0604020202020204" pitchFamily="34" charset="0"/>
                <a:ea typeface="Arial" panose="020B0604020202020204" pitchFamily="34" charset="0"/>
              </a:rPr>
              <a:t> </a:t>
            </a:r>
            <a:r>
              <a:rPr lang="en-GB" sz="2000" spc="-35" dirty="0">
                <a:solidFill>
                  <a:srgbClr val="0070C0"/>
                </a:solidFill>
                <a:effectLst/>
                <a:latin typeface="Arial" panose="020B0604020202020204" pitchFamily="34" charset="0"/>
                <a:ea typeface="Arial" panose="020B0604020202020204" pitchFamily="34" charset="0"/>
              </a:rPr>
              <a:t>w</a:t>
            </a:r>
            <a:r>
              <a:rPr lang="en-GB" sz="2000" dirty="0">
                <a:solidFill>
                  <a:srgbClr val="0070C0"/>
                </a:solidFill>
                <a:effectLst/>
                <a:latin typeface="Arial" panose="020B0604020202020204" pitchFamily="34" charset="0"/>
                <a:ea typeface="Arial" panose="020B0604020202020204" pitchFamily="34" charset="0"/>
              </a:rPr>
              <a:t>ith</a:t>
            </a:r>
            <a:r>
              <a:rPr lang="en-GB" sz="2000" spc="4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pr</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vi</a:t>
            </a:r>
            <a:r>
              <a:rPr lang="en-GB" sz="2000" spc="-10" dirty="0">
                <a:solidFill>
                  <a:srgbClr val="0070C0"/>
                </a:solidFill>
                <a:effectLst/>
                <a:latin typeface="Arial" panose="020B0604020202020204" pitchFamily="34" charset="0"/>
                <a:ea typeface="Arial" panose="020B0604020202020204" pitchFamily="34" charset="0"/>
              </a:rPr>
              <a:t>d</a:t>
            </a:r>
            <a:r>
              <a:rPr lang="en-GB" sz="2000" dirty="0">
                <a:solidFill>
                  <a:srgbClr val="0070C0"/>
                </a:solidFill>
                <a:effectLst/>
                <a:latin typeface="Arial" panose="020B0604020202020204" pitchFamily="34" charset="0"/>
                <a:ea typeface="Arial" panose="020B0604020202020204" pitchFamily="34" charset="0"/>
              </a:rPr>
              <a:t>ers</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and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h</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a</a:t>
            </a:r>
            <a:r>
              <a:rPr lang="en-GB" sz="2000" spc="-10"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th</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ine</a:t>
            </a:r>
            <a:r>
              <a:rPr lang="en-GB" sz="2000" spc="-10" dirty="0">
                <a:solidFill>
                  <a:srgbClr val="0070C0"/>
                </a:solidFill>
                <a:effectLst/>
                <a:latin typeface="Arial" panose="020B0604020202020204" pitchFamily="34" charset="0"/>
                <a:ea typeface="Arial" panose="020B0604020202020204" pitchFamily="34" charset="0"/>
              </a:rPr>
              <a:t>q</a:t>
            </a:r>
            <a:r>
              <a:rPr lang="en-GB" sz="2000" dirty="0">
                <a:solidFill>
                  <a:srgbClr val="0070C0"/>
                </a:solidFill>
                <a:effectLst/>
                <a:latin typeface="Arial" panose="020B0604020202020204" pitchFamily="34" charset="0"/>
                <a:ea typeface="Arial" panose="020B0604020202020204" pitchFamily="34" charset="0"/>
              </a:rPr>
              <a:t>u</a:t>
            </a:r>
            <a:r>
              <a:rPr lang="en-GB" sz="2000" spc="-10"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l</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ty</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pla</a:t>
            </a:r>
            <a:r>
              <a:rPr lang="en-GB" sz="2000" spc="-10"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s</a:t>
            </a:r>
            <a:r>
              <a:rPr lang="en-GB" sz="2000" spc="10"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as a commiss</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o</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er</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a</a:t>
            </a:r>
            <a:r>
              <a:rPr lang="en-GB" sz="2000" spc="-5" dirty="0">
                <a:solidFill>
                  <a:srgbClr val="0070C0"/>
                </a:solidFill>
                <a:effectLst/>
                <a:latin typeface="Arial" panose="020B0604020202020204" pitchFamily="34" charset="0"/>
                <a:ea typeface="Arial" panose="020B0604020202020204" pitchFamily="34" charset="0"/>
              </a:rPr>
              <a:t>n</a:t>
            </a:r>
            <a:r>
              <a:rPr lang="en-GB" sz="2000" dirty="0">
                <a:solidFill>
                  <a:srgbClr val="0070C0"/>
                </a:solidFill>
                <a:effectLst/>
                <a:latin typeface="Arial" panose="020B0604020202020204" pitchFamily="34" charset="0"/>
                <a:ea typeface="Arial" panose="020B0604020202020204" pitchFamily="34" charset="0"/>
              </a:rPr>
              <a:t>d</a:t>
            </a:r>
            <a:r>
              <a:rPr lang="en-GB" sz="2000" spc="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co</a:t>
            </a:r>
            <a:r>
              <a:rPr lang="en-GB" sz="2000" spc="-5" dirty="0">
                <a:solidFill>
                  <a:srgbClr val="0070C0"/>
                </a:solidFill>
                <a:effectLst/>
                <a:latin typeface="Arial" panose="020B0604020202020204" pitchFamily="34" charset="0"/>
                <a:ea typeface="Arial" panose="020B0604020202020204" pitchFamily="34" charset="0"/>
              </a:rPr>
              <a:t>l</a:t>
            </a:r>
            <a:r>
              <a:rPr lang="en-GB" sz="2000" dirty="0">
                <a:solidFill>
                  <a:srgbClr val="0070C0"/>
                </a:solidFill>
                <a:effectLst/>
                <a:latin typeface="Arial" panose="020B0604020202020204" pitchFamily="34" charset="0"/>
                <a:ea typeface="Arial" panose="020B0604020202020204" pitchFamily="34" charset="0"/>
              </a:rPr>
              <a:t>l</a:t>
            </a:r>
            <a:r>
              <a:rPr lang="en-GB" sz="2000" spc="-10"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b</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rat</a:t>
            </a:r>
            <a:r>
              <a:rPr lang="en-GB" sz="2000" spc="-5" dirty="0">
                <a:solidFill>
                  <a:srgbClr val="0070C0"/>
                </a:solidFill>
                <a:effectLst/>
                <a:latin typeface="Arial" panose="020B0604020202020204" pitchFamily="34" charset="0"/>
                <a:ea typeface="Arial" panose="020B0604020202020204" pitchFamily="34" charset="0"/>
              </a:rPr>
              <a:t>o</a:t>
            </a:r>
            <a:r>
              <a:rPr lang="en-GB" sz="2000" dirty="0">
                <a:solidFill>
                  <a:srgbClr val="0070C0"/>
                </a:solidFill>
                <a:effectLst/>
                <a:latin typeface="Arial" panose="020B0604020202020204" pitchFamily="34" charset="0"/>
                <a:ea typeface="Arial" panose="020B0604020202020204" pitchFamily="34" charset="0"/>
              </a:rPr>
              <a:t>r</a:t>
            </a:r>
            <a:r>
              <a:rPr lang="en-GB" sz="2000" spc="25" dirty="0">
                <a:solidFill>
                  <a:srgbClr val="0070C0"/>
                </a:solidFill>
                <a:effectLst/>
                <a:latin typeface="Arial" panose="020B0604020202020204" pitchFamily="34" charset="0"/>
                <a:ea typeface="Arial" panose="020B0604020202020204" pitchFamily="34" charset="0"/>
              </a:rPr>
              <a:t> </a:t>
            </a:r>
            <a:r>
              <a:rPr lang="en-GB" sz="2000" dirty="0">
                <a:solidFill>
                  <a:srgbClr val="0070C0"/>
                </a:solidFill>
                <a:effectLst/>
                <a:latin typeface="Arial" panose="020B0604020202020204" pitchFamily="34" charset="0"/>
                <a:ea typeface="Arial" panose="020B0604020202020204" pitchFamily="34" charset="0"/>
              </a:rPr>
              <a:t>of p</a:t>
            </a:r>
            <a:r>
              <a:rPr lang="en-GB" sz="2000" spc="-5" dirty="0">
                <a:solidFill>
                  <a:srgbClr val="0070C0"/>
                </a:solidFill>
                <a:effectLst/>
                <a:latin typeface="Arial" panose="020B0604020202020204" pitchFamily="34" charset="0"/>
                <a:ea typeface="Arial" panose="020B0604020202020204" pitchFamily="34" charset="0"/>
              </a:rPr>
              <a:t>a</a:t>
            </a:r>
            <a:r>
              <a:rPr lang="en-GB" sz="2000" dirty="0">
                <a:solidFill>
                  <a:srgbClr val="0070C0"/>
                </a:solidFill>
                <a:effectLst/>
                <a:latin typeface="Arial" panose="020B0604020202020204" pitchFamily="34" charset="0"/>
                <a:ea typeface="Arial" panose="020B0604020202020204" pitchFamily="34" charset="0"/>
              </a:rPr>
              <a:t>rtn</a:t>
            </a:r>
            <a:r>
              <a:rPr lang="en-GB" sz="2000" spc="-5" dirty="0">
                <a:solidFill>
                  <a:srgbClr val="0070C0"/>
                </a:solidFill>
                <a:effectLst/>
                <a:latin typeface="Arial" panose="020B0604020202020204" pitchFamily="34" charset="0"/>
                <a:ea typeface="Arial" panose="020B0604020202020204" pitchFamily="34" charset="0"/>
              </a:rPr>
              <a:t>e</a:t>
            </a:r>
            <a:r>
              <a:rPr lang="en-GB" sz="2000" dirty="0">
                <a:solidFill>
                  <a:srgbClr val="0070C0"/>
                </a:solidFill>
                <a:effectLst/>
                <a:latin typeface="Arial" panose="020B0604020202020204" pitchFamily="34" charset="0"/>
                <a:ea typeface="Arial" panose="020B0604020202020204" pitchFamily="34" charset="0"/>
              </a:rPr>
              <a:t>rsh</a:t>
            </a:r>
            <a:r>
              <a:rPr lang="en-GB" sz="2000" spc="-5" dirty="0">
                <a:solidFill>
                  <a:srgbClr val="0070C0"/>
                </a:solidFill>
                <a:effectLst/>
                <a:latin typeface="Arial" panose="020B0604020202020204" pitchFamily="34" charset="0"/>
                <a:ea typeface="Arial" panose="020B0604020202020204" pitchFamily="34" charset="0"/>
              </a:rPr>
              <a:t>i</a:t>
            </a:r>
            <a:r>
              <a:rPr lang="en-GB" sz="2000" dirty="0">
                <a:solidFill>
                  <a:srgbClr val="0070C0"/>
                </a:solidFill>
                <a:effectLst/>
                <a:latin typeface="Arial" panose="020B0604020202020204" pitchFamily="34" charset="0"/>
                <a:ea typeface="Arial" panose="020B0604020202020204" pitchFamily="34" charset="0"/>
              </a:rPr>
              <a:t>ps.</a:t>
            </a:r>
            <a:endParaRPr lang="en-GB" sz="2000" dirty="0">
              <a:solidFill>
                <a:srgbClr val="0070C0"/>
              </a:solidFill>
              <a:effectLst/>
              <a:latin typeface="Calibri" panose="020F0502020204030204" pitchFamily="34" charset="0"/>
              <a:ea typeface="Calibri" panose="020F0502020204030204" pitchFamily="34" charset="0"/>
            </a:endParaRPr>
          </a:p>
          <a:p>
            <a:endParaRPr lang="en-GB" dirty="0">
              <a:latin typeface="Arial" pitchFamily="34" charset="0"/>
              <a:cs typeface="Arial"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271281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839701" cy="594457"/>
          </a:xfrm>
        </p:spPr>
        <p:txBody>
          <a:bodyPr>
            <a:normAutofit/>
          </a:bodyPr>
          <a:lstStyle/>
          <a:p>
            <a:pPr algn="l"/>
            <a:r>
              <a:rPr lang="en-GB" sz="2400" b="1" dirty="0">
                <a:solidFill>
                  <a:srgbClr val="0072C6"/>
                </a:solidFill>
                <a:latin typeface="Arial" pitchFamily="34" charset="0"/>
                <a:cs typeface="Arial" pitchFamily="34" charset="0"/>
              </a:rPr>
              <a:t>Introduction to Equality, Health and Social Care Legislation</a:t>
            </a:r>
          </a:p>
        </p:txBody>
      </p:sp>
      <p:graphicFrame>
        <p:nvGraphicFramePr>
          <p:cNvPr id="12" name="Content Placeholder 11">
            <a:extLst>
              <a:ext uri="{FF2B5EF4-FFF2-40B4-BE49-F238E27FC236}">
                <a16:creationId xmlns:a16="http://schemas.microsoft.com/office/drawing/2014/main" id="{128C5FC5-1C5E-5C86-3C4A-FD2667ED4737}"/>
              </a:ext>
            </a:extLst>
          </p:cNvPr>
          <p:cNvGraphicFramePr>
            <a:graphicFrameLocks noGrp="1"/>
          </p:cNvGraphicFramePr>
          <p:nvPr>
            <p:ph idx="1"/>
            <p:extLst>
              <p:ext uri="{D42A27DB-BD31-4B8C-83A1-F6EECF244321}">
                <p14:modId xmlns:p14="http://schemas.microsoft.com/office/powerpoint/2010/main" val="1344708246"/>
              </p:ext>
            </p:extLst>
          </p:nvPr>
        </p:nvGraphicFramePr>
        <p:xfrm>
          <a:off x="404262" y="1341754"/>
          <a:ext cx="11559939" cy="5061794"/>
        </p:xfrm>
        <a:graphic>
          <a:graphicData uri="http://schemas.openxmlformats.org/drawingml/2006/table">
            <a:tbl>
              <a:tblPr firstRow="1" bandRow="1">
                <a:tableStyleId>{5C22544A-7EE6-4342-B048-85BDC9FD1C3A}</a:tableStyleId>
              </a:tblPr>
              <a:tblGrid>
                <a:gridCol w="4754879">
                  <a:extLst>
                    <a:ext uri="{9D8B030D-6E8A-4147-A177-3AD203B41FA5}">
                      <a16:colId xmlns:a16="http://schemas.microsoft.com/office/drawing/2014/main" val="763786813"/>
                    </a:ext>
                  </a:extLst>
                </a:gridCol>
                <a:gridCol w="3763478">
                  <a:extLst>
                    <a:ext uri="{9D8B030D-6E8A-4147-A177-3AD203B41FA5}">
                      <a16:colId xmlns:a16="http://schemas.microsoft.com/office/drawing/2014/main" val="1033543425"/>
                    </a:ext>
                  </a:extLst>
                </a:gridCol>
                <a:gridCol w="3041582">
                  <a:extLst>
                    <a:ext uri="{9D8B030D-6E8A-4147-A177-3AD203B41FA5}">
                      <a16:colId xmlns:a16="http://schemas.microsoft.com/office/drawing/2014/main" val="2150301559"/>
                    </a:ext>
                  </a:extLst>
                </a:gridCol>
              </a:tblGrid>
              <a:tr h="1212396">
                <a:tc gridSpan="3">
                  <a:txBody>
                    <a:bodyPr/>
                    <a:lstStyle/>
                    <a:p>
                      <a:r>
                        <a:rPr lang="en-GB" sz="1600" dirty="0">
                          <a:solidFill>
                            <a:schemeClr val="bg1"/>
                          </a:solidFill>
                          <a:latin typeface="Arial" panose="020B0604020202020204" pitchFamily="34" charset="0"/>
                          <a:cs typeface="Arial" panose="020B0604020202020204" pitchFamily="34" charset="0"/>
                        </a:rPr>
                        <a:t>Equality Act 2010</a:t>
                      </a:r>
                      <a:r>
                        <a:rPr lang="en-GB" sz="14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The Equality Act 2010 consolidated and replaced previous discrimination legislation for England, Scotland and Wales. It covers discrimination because of age, disability, gender reassignment, marriage and civil partnership, pregnancy and maternity, race, religion or belief, sex and sexual orientation – known as ‘protected characteristics’. The Act introduced a new Public Sector Equality Duty (PSED) which replaced the previous three equality duties for race, disability and gender and applies to the ‘relevant protected characteristics’ of age, disability, gender reassignment, pregnancy and maternity, race, religion and belief, sex and sexual orientation and, to a limited extent, to marriage and civil partnership. The purpose of the PSED is to actively integrate equality and diversity considerations into everyday business. This report fulfils the second specific requirement.</a:t>
                      </a:r>
                      <a:endParaRPr lang="en-GB" sz="1400" dirty="0">
                        <a:solidFill>
                          <a:schemeClr val="bg1"/>
                        </a:solidFill>
                        <a:latin typeface="Arial" panose="020B0604020202020204" pitchFamily="34" charset="0"/>
                        <a:cs typeface="Arial" panose="020B0604020202020204" pitchFamily="34"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250181469"/>
                  </a:ext>
                </a:extLst>
              </a:tr>
              <a:tr h="3812114">
                <a:tc>
                  <a:txBody>
                    <a:bodyPr/>
                    <a:lstStyle/>
                    <a:p>
                      <a:r>
                        <a:rPr lang="en-GB" sz="1400" b="1" dirty="0">
                          <a:latin typeface="Arial" panose="020B0604020202020204" pitchFamily="34" charset="0"/>
                          <a:cs typeface="Arial" panose="020B0604020202020204" pitchFamily="34" charset="0"/>
                        </a:rPr>
                        <a:t>Public Sector Equality Duty</a:t>
                      </a:r>
                    </a:p>
                    <a:p>
                      <a:r>
                        <a:rPr lang="en-GB" sz="1200" dirty="0">
                          <a:latin typeface="Arial" panose="020B0604020202020204" pitchFamily="34" charset="0"/>
                          <a:cs typeface="Arial" panose="020B0604020202020204" pitchFamily="34" charset="0"/>
                        </a:rPr>
                        <a:t>The general equality duty under the Equality Act 2010 requires DDICB to show due regard to three aims:</a:t>
                      </a:r>
                    </a:p>
                    <a:p>
                      <a:pPr marL="342900" indent="-342900">
                        <a:buFont typeface="+mj-lt"/>
                        <a:buAutoNum type="arabicPeriod"/>
                      </a:pPr>
                      <a:r>
                        <a:rPr lang="en-GB" sz="1200" dirty="0">
                          <a:latin typeface="Arial" panose="020B0604020202020204" pitchFamily="34" charset="0"/>
                          <a:cs typeface="Arial" panose="020B0604020202020204" pitchFamily="34" charset="0"/>
                        </a:rPr>
                        <a:t>Eliminate discrimination, harassment, and victimisation and other prohibited conduct.</a:t>
                      </a:r>
                    </a:p>
                    <a:p>
                      <a:pPr marL="342900" indent="-342900">
                        <a:buFont typeface="+mj-lt"/>
                        <a:buAutoNum type="arabicPeriod"/>
                      </a:pPr>
                      <a:r>
                        <a:rPr lang="en-GB" sz="1200" dirty="0">
                          <a:latin typeface="Arial" panose="020B0604020202020204" pitchFamily="34" charset="0"/>
                          <a:cs typeface="Arial" panose="020B0604020202020204" pitchFamily="34" charset="0"/>
                        </a:rPr>
                        <a:t>Advance equality of opportunity, and</a:t>
                      </a:r>
                    </a:p>
                    <a:p>
                      <a:pPr marL="342900" indent="-342900">
                        <a:buFont typeface="+mj-lt"/>
                        <a:buAutoNum type="arabicPeriod"/>
                      </a:pPr>
                      <a:r>
                        <a:rPr lang="en-GB" sz="1200" dirty="0">
                          <a:latin typeface="Arial" panose="020B0604020202020204" pitchFamily="34" charset="0"/>
                          <a:cs typeface="Arial" panose="020B0604020202020204" pitchFamily="34" charset="0"/>
                        </a:rPr>
                        <a:t>Foster good relations between people who share a protected characteristic and those who do not.</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To meet the General Duty, the ICB has to fulfil 3 requirements as part of their Specific Duty under the Act:</a:t>
                      </a:r>
                    </a:p>
                    <a:p>
                      <a:r>
                        <a:rPr lang="en-GB" sz="1200" dirty="0">
                          <a:latin typeface="Arial" panose="020B0604020202020204" pitchFamily="34" charset="0"/>
                          <a:cs typeface="Arial" panose="020B0604020202020204" pitchFamily="34" charset="0"/>
                        </a:rPr>
                        <a:t>1. Publish gender pay gap information on their employees by March 30, 2024 and thereafter annually.</a:t>
                      </a:r>
                    </a:p>
                    <a:p>
                      <a:r>
                        <a:rPr lang="en-GB" sz="1200" dirty="0">
                          <a:latin typeface="Arial" panose="020B0604020202020204" pitchFamily="34" charset="0"/>
                          <a:cs typeface="Arial" panose="020B0604020202020204" pitchFamily="34" charset="0"/>
                        </a:rPr>
                        <a:t>2. Publish an annual PSED report.</a:t>
                      </a:r>
                    </a:p>
                    <a:p>
                      <a:r>
                        <a:rPr lang="en-GB" sz="1200" dirty="0">
                          <a:latin typeface="Arial" panose="020B0604020202020204" pitchFamily="34" charset="0"/>
                          <a:cs typeface="Arial" panose="020B0604020202020204" pitchFamily="34" charset="0"/>
                        </a:rPr>
                        <a:t>3. Publish one or more equality objectives, every four years, focussing on priorities related to employment and/or populations.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These will be informed by evidence and insight - informed by the EDS 2022 review and emerging ED&amp;I priorities.</a:t>
                      </a:r>
                    </a:p>
                    <a:p>
                      <a:endParaRPr lang="en-GB" sz="1400" dirty="0">
                        <a:latin typeface="Arial" panose="020B0604020202020204" pitchFamily="34" charset="0"/>
                        <a:cs typeface="Arial" panose="020B0604020202020204" pitchFamily="34" charset="0"/>
                      </a:endParaRPr>
                    </a:p>
                  </a:txBody>
                  <a:tcPr/>
                </a:tc>
                <a:tc>
                  <a:txBody>
                    <a:bodyPr/>
                    <a:lstStyle/>
                    <a:p>
                      <a:r>
                        <a:rPr lang="en-GB" sz="1400" b="1" dirty="0">
                          <a:latin typeface="Arial" panose="020B0604020202020204" pitchFamily="34" charset="0"/>
                          <a:cs typeface="Arial" panose="020B0604020202020204" pitchFamily="34" charset="0"/>
                        </a:rPr>
                        <a:t>The Health and Care Act 2022 </a:t>
                      </a:r>
                      <a:r>
                        <a:rPr lang="en-GB" sz="1200" dirty="0">
                          <a:latin typeface="Arial" panose="020B0604020202020204" pitchFamily="34" charset="0"/>
                          <a:cs typeface="Arial" panose="020B0604020202020204" pitchFamily="34" charset="0"/>
                        </a:rPr>
                        <a:t>formally established Integrated Care Boards (ICBs) as statutory bodies responsible for planning and arranging healthcare provision within a designated area in collaboration with provider Trusts, social and primary care partners, who collectively form the Integrated Care System.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They are responsible for the following 4 aims:</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improving outcomes in population health and healthcare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tackling inequalities in outcomes, experience and access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enhancing productivity and value for money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helping the NHS support broader social and economic development.</a:t>
                      </a:r>
                    </a:p>
                    <a:p>
                      <a:endParaRPr lang="en-GB" sz="1400" dirty="0">
                        <a:latin typeface="Arial" panose="020B0604020202020204" pitchFamily="34" charset="0"/>
                        <a:cs typeface="Arial" panose="020B0604020202020204" pitchFamily="34" charset="0"/>
                      </a:endParaRPr>
                    </a:p>
                  </a:txBody>
                  <a:tcPr/>
                </a:tc>
                <a:tc>
                  <a:txBody>
                    <a:bodyPr/>
                    <a:lstStyle/>
                    <a:p>
                      <a:r>
                        <a:rPr lang="en-GB" sz="1400" b="1" dirty="0">
                          <a:latin typeface="Arial" panose="020B0604020202020204" pitchFamily="34" charset="0"/>
                          <a:cs typeface="Arial" panose="020B0604020202020204" pitchFamily="34" charset="0"/>
                        </a:rPr>
                        <a:t>Showing ‘due regard’</a:t>
                      </a:r>
                    </a:p>
                    <a:p>
                      <a:r>
                        <a:rPr lang="en-GB" sz="1200" dirty="0">
                          <a:latin typeface="Arial" panose="020B0604020202020204" pitchFamily="34" charset="0"/>
                          <a:cs typeface="Arial" panose="020B0604020202020204" pitchFamily="34" charset="0"/>
                        </a:rPr>
                        <a:t>In order to demonstrate ‘due regard’, and to fulfil the ICB’s annual requirements, the ICB will:</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Undertake equality analyses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Engage with staff and communities sharing a protected characteristic to inform employment and service design and delivery.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Use benchmarking and performance improvement tools, such as the Workforce Race Equality Standard (WRES), Workplace Disability Equality Standard (WDES), Gender Pay Gap and the Equality Delivery System 2022 to initiate change and improvement for all.</a:t>
                      </a: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6934407"/>
                  </a:ext>
                </a:extLst>
              </a:tr>
            </a:tbl>
          </a:graphicData>
        </a:graphic>
      </p:graphicFrame>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35170"/>
            <a:ext cx="3059832" cy="1376924"/>
          </a:xfrm>
          <a:prstGeom prst="rect">
            <a:avLst/>
          </a:prstGeom>
        </p:spPr>
      </p:pic>
    </p:spTree>
    <p:extLst>
      <p:ext uri="{BB962C8B-B14F-4D97-AF65-F5344CB8AC3E}">
        <p14:creationId xmlns:p14="http://schemas.microsoft.com/office/powerpoint/2010/main" val="293648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Joined Up Care Derbyshire Integrated Care System</a:t>
            </a:r>
          </a:p>
        </p:txBody>
      </p:sp>
      <p:sp>
        <p:nvSpPr>
          <p:cNvPr id="3" name="Content Placeholder 2"/>
          <p:cNvSpPr>
            <a:spLocks noGrp="1"/>
          </p:cNvSpPr>
          <p:nvPr>
            <p:ph idx="1"/>
          </p:nvPr>
        </p:nvSpPr>
        <p:spPr>
          <a:xfrm>
            <a:off x="298383" y="1005949"/>
            <a:ext cx="6208294" cy="4975750"/>
          </a:xfrm>
        </p:spPr>
        <p:txBody>
          <a:bodyPr>
            <a:normAutofit fontScale="92500" lnSpcReduction="10000"/>
          </a:bodyPr>
          <a:lstStyle/>
          <a:p>
            <a:pPr marL="0" marR="1141095" indent="0">
              <a:lnSpc>
                <a:spcPct val="120000"/>
              </a:lnSpc>
              <a:spcAft>
                <a:spcPts val="0"/>
              </a:spcAft>
              <a:buNone/>
            </a:pPr>
            <a:r>
              <a:rPr lang="en-GB" sz="2000" dirty="0">
                <a:solidFill>
                  <a:srgbClr val="0070C0"/>
                </a:solidFill>
                <a:effectLst/>
                <a:latin typeface="Arial" panose="020B0604020202020204" pitchFamily="34" charset="0"/>
                <a:ea typeface="Arial" panose="020B0604020202020204" pitchFamily="34" charset="0"/>
              </a:rPr>
              <a:t>Joined Up Care Derbyshire is the Integrated Care System, responsible for coordinating health and social care across Derby and Derbyshire. It is one of 42 Integrated Care Systems across England, and brings together NHS bodies, local authorities and voluntary sector organisations to deliver better care for our whole community.</a:t>
            </a:r>
          </a:p>
          <a:p>
            <a:pPr marL="0" marR="1141095" indent="0">
              <a:lnSpc>
                <a:spcPct val="120000"/>
              </a:lnSpc>
              <a:spcAft>
                <a:spcPts val="0"/>
              </a:spcAft>
              <a:buNone/>
            </a:pPr>
            <a:r>
              <a:rPr lang="en-GB" sz="2000" dirty="0">
                <a:solidFill>
                  <a:srgbClr val="0070C0"/>
                </a:solidFill>
                <a:effectLst/>
                <a:latin typeface="Arial" panose="020B0604020202020204" pitchFamily="34" charset="0"/>
                <a:ea typeface="Arial" panose="020B0604020202020204" pitchFamily="34" charset="0"/>
              </a:rPr>
              <a:t>Our priority is to make improvements to the Derby and Derbyshire population’s life expectancy and healthy life expectancy levels in comparison to other parts of the country, and reduce the health inequalities that are driving these differences.</a:t>
            </a:r>
            <a:endParaRPr lang="en-GB" sz="2000" dirty="0">
              <a:solidFill>
                <a:srgbClr val="0070C0"/>
              </a:solidFill>
              <a:latin typeface="Calibri" panose="020F0502020204030204" pitchFamily="34" charset="0"/>
              <a:ea typeface="Calibri" panose="020F0502020204030204"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7" name="Content Placeholder 2">
            <a:extLst>
              <a:ext uri="{FF2B5EF4-FFF2-40B4-BE49-F238E27FC236}">
                <a16:creationId xmlns:a16="http://schemas.microsoft.com/office/drawing/2014/main" id="{4FC49467-E1E9-F762-6C6E-AD3A57ED15DA}"/>
              </a:ext>
            </a:extLst>
          </p:cNvPr>
          <p:cNvSpPr txBox="1">
            <a:spLocks/>
          </p:cNvSpPr>
          <p:nvPr/>
        </p:nvSpPr>
        <p:spPr>
          <a:xfrm>
            <a:off x="6033937" y="1376924"/>
            <a:ext cx="6208294" cy="4975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latin typeface="Arial" pitchFamily="34" charset="0"/>
                <a:cs typeface="Arial" pitchFamily="34" charset="0"/>
              </a:rPr>
              <a:t>Integrated Care Partnership (ICP) Priorities</a:t>
            </a:r>
          </a:p>
          <a:p>
            <a:pPr marL="0" indent="0">
              <a:buNone/>
            </a:pPr>
            <a:r>
              <a:rPr lang="en-GB" sz="1200" dirty="0">
                <a:latin typeface="Arial" pitchFamily="34" charset="0"/>
                <a:cs typeface="Arial" pitchFamily="34" charset="0"/>
              </a:rPr>
              <a:t>The process for developing the Strategy has resulted in system-wide agreement on three Key Areas of Focus that will help deliver prioritised population health and service delivery outcomes, they are:</a:t>
            </a:r>
          </a:p>
          <a:p>
            <a:pPr marL="0" indent="0">
              <a:buNone/>
            </a:pPr>
            <a:endParaRPr lang="en-GB" sz="1200" dirty="0">
              <a:latin typeface="Arial" pitchFamily="34" charset="0"/>
              <a:cs typeface="Arial" pitchFamily="34" charset="0"/>
            </a:endParaRPr>
          </a:p>
        </p:txBody>
      </p:sp>
      <p:pic>
        <p:nvPicPr>
          <p:cNvPr id="9" name="Picture 8">
            <a:extLst>
              <a:ext uri="{FF2B5EF4-FFF2-40B4-BE49-F238E27FC236}">
                <a16:creationId xmlns:a16="http://schemas.microsoft.com/office/drawing/2014/main" id="{5C56FB8E-8E3C-EE81-BE36-CD1AFFC6929F}"/>
              </a:ext>
            </a:extLst>
          </p:cNvPr>
          <p:cNvPicPr>
            <a:picLocks noChangeAspect="1"/>
          </p:cNvPicPr>
          <p:nvPr/>
        </p:nvPicPr>
        <p:blipFill>
          <a:blip r:embed="rId3"/>
          <a:stretch>
            <a:fillRect/>
          </a:stretch>
        </p:blipFill>
        <p:spPr>
          <a:xfrm>
            <a:off x="6096001" y="2242349"/>
            <a:ext cx="5646820" cy="4168468"/>
          </a:xfrm>
          <a:prstGeom prst="rect">
            <a:avLst/>
          </a:prstGeom>
        </p:spPr>
      </p:pic>
    </p:spTree>
    <p:extLst>
      <p:ext uri="{BB962C8B-B14F-4D97-AF65-F5344CB8AC3E}">
        <p14:creationId xmlns:p14="http://schemas.microsoft.com/office/powerpoint/2010/main" val="388202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11" name="Content Placeholder 10">
            <a:extLst>
              <a:ext uri="{FF2B5EF4-FFF2-40B4-BE49-F238E27FC236}">
                <a16:creationId xmlns:a16="http://schemas.microsoft.com/office/drawing/2014/main" id="{BF45EF21-A484-8493-2305-65C2427A58FA}"/>
              </a:ext>
            </a:extLst>
          </p:cNvPr>
          <p:cNvPicPr>
            <a:picLocks noGrp="1" noChangeAspect="1"/>
          </p:cNvPicPr>
          <p:nvPr>
            <p:ph idx="1"/>
          </p:nvPr>
        </p:nvPicPr>
        <p:blipFill>
          <a:blip r:embed="rId2"/>
          <a:stretch>
            <a:fillRect/>
          </a:stretch>
        </p:blipFill>
        <p:spPr>
          <a:xfrm>
            <a:off x="683394" y="0"/>
            <a:ext cx="10616664" cy="6346392"/>
          </a:xfrm>
        </p:spPr>
      </p:pic>
    </p:spTree>
    <p:extLst>
      <p:ext uri="{BB962C8B-B14F-4D97-AF65-F5344CB8AC3E}">
        <p14:creationId xmlns:p14="http://schemas.microsoft.com/office/powerpoint/2010/main" val="423473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Integrated Care Board</a:t>
            </a:r>
          </a:p>
        </p:txBody>
      </p:sp>
      <p:sp>
        <p:nvSpPr>
          <p:cNvPr id="3" name="Content Placeholder 2"/>
          <p:cNvSpPr>
            <a:spLocks noGrp="1"/>
          </p:cNvSpPr>
          <p:nvPr>
            <p:ph idx="1"/>
          </p:nvPr>
        </p:nvSpPr>
        <p:spPr>
          <a:xfrm>
            <a:off x="298382" y="1229129"/>
            <a:ext cx="11617693" cy="4752570"/>
          </a:xfrm>
        </p:spPr>
        <p:txBody>
          <a:bodyPr>
            <a:normAutofit/>
          </a:bodyPr>
          <a:lstStyle/>
          <a:p>
            <a:pPr marL="0" marR="1141095" indent="0">
              <a:lnSpc>
                <a:spcPct val="120000"/>
              </a:lnSpc>
              <a:spcAft>
                <a:spcPts val="0"/>
              </a:spcAft>
              <a:buNone/>
            </a:pPr>
            <a:r>
              <a:rPr lang="en-GB" sz="1800" dirty="0">
                <a:solidFill>
                  <a:srgbClr val="0070C0"/>
                </a:solidFill>
                <a:latin typeface="Arial" panose="020B0604020202020204" pitchFamily="34" charset="0"/>
                <a:ea typeface="Calibri" panose="020F0502020204030204" pitchFamily="34" charset="0"/>
                <a:cs typeface="Arial" panose="020B0604020202020204" pitchFamily="34" charset="0"/>
              </a:rPr>
              <a:t>NHS Derby and Derbyshire Integrated Care Board (ICB) is the organisation responsible for:</a:t>
            </a:r>
          </a:p>
          <a:p>
            <a:pPr marR="1141095">
              <a:lnSpc>
                <a:spcPct val="120000"/>
              </a:lnSpc>
              <a:spcBef>
                <a:spcPts val="0"/>
              </a:spcBef>
            </a:pPr>
            <a:r>
              <a:rPr lang="en-GB" sz="1800" dirty="0">
                <a:solidFill>
                  <a:srgbClr val="0070C0"/>
                </a:solidFill>
                <a:latin typeface="Arial" panose="020B0604020202020204" pitchFamily="34" charset="0"/>
                <a:ea typeface="Calibri" panose="020F0502020204030204" pitchFamily="34" charset="0"/>
                <a:cs typeface="Arial" panose="020B0604020202020204" pitchFamily="34" charset="0"/>
              </a:rPr>
              <a:t>planning to meet local health needs</a:t>
            </a:r>
          </a:p>
          <a:p>
            <a:pPr marR="1141095">
              <a:lnSpc>
                <a:spcPct val="120000"/>
              </a:lnSpc>
              <a:spcBef>
                <a:spcPts val="0"/>
              </a:spcBef>
            </a:pPr>
            <a:r>
              <a:rPr lang="en-GB" sz="1800" dirty="0">
                <a:solidFill>
                  <a:srgbClr val="0070C0"/>
                </a:solidFill>
                <a:latin typeface="Arial" panose="020B0604020202020204" pitchFamily="34" charset="0"/>
                <a:ea typeface="Calibri" panose="020F0502020204030204" pitchFamily="34" charset="0"/>
                <a:cs typeface="Arial" panose="020B0604020202020204" pitchFamily="34" charset="0"/>
              </a:rPr>
              <a:t>managing the NHS budget and allocating resources</a:t>
            </a:r>
          </a:p>
          <a:p>
            <a:pPr marR="1141095">
              <a:lnSpc>
                <a:spcPct val="120000"/>
              </a:lnSpc>
              <a:spcBef>
                <a:spcPts val="0"/>
              </a:spcBef>
            </a:pPr>
            <a:r>
              <a:rPr lang="en-GB" sz="1800" dirty="0">
                <a:solidFill>
                  <a:srgbClr val="0070C0"/>
                </a:solidFill>
                <a:latin typeface="Arial" panose="020B0604020202020204" pitchFamily="34" charset="0"/>
                <a:ea typeface="Calibri" panose="020F0502020204030204" pitchFamily="34" charset="0"/>
                <a:cs typeface="Arial" panose="020B0604020202020204" pitchFamily="34" charset="0"/>
              </a:rPr>
              <a:t>ensuring services are in place to deliver against ambitions</a:t>
            </a:r>
          </a:p>
          <a:p>
            <a:pPr marR="1141095">
              <a:lnSpc>
                <a:spcPct val="120000"/>
              </a:lnSpc>
              <a:spcBef>
                <a:spcPts val="0"/>
              </a:spcBef>
            </a:pPr>
            <a:r>
              <a:rPr lang="en-GB" sz="1800" dirty="0">
                <a:solidFill>
                  <a:srgbClr val="0070C0"/>
                </a:solidFill>
                <a:latin typeface="Arial" panose="020B0604020202020204" pitchFamily="34" charset="0"/>
                <a:ea typeface="Calibri" panose="020F0502020204030204" pitchFamily="34" charset="0"/>
                <a:cs typeface="Arial" panose="020B0604020202020204" pitchFamily="34" charset="0"/>
              </a:rPr>
              <a:t>overseeing delivery of improved outcomes for their population.</a:t>
            </a:r>
          </a:p>
          <a:p>
            <a:pPr marL="0" marR="1141095" indent="0">
              <a:lnSpc>
                <a:spcPct val="120000"/>
              </a:lnSpc>
              <a:spcAft>
                <a:spcPts val="0"/>
              </a:spcAft>
              <a:buNone/>
            </a:pPr>
            <a:r>
              <a:rPr lang="en-GB" sz="1800" dirty="0">
                <a:solidFill>
                  <a:srgbClr val="0070C0"/>
                </a:solidFill>
                <a:latin typeface="Arial" panose="020B0604020202020204" pitchFamily="34" charset="0"/>
                <a:ea typeface="Calibri" panose="020F0502020204030204" pitchFamily="34" charset="0"/>
                <a:cs typeface="Arial" panose="020B0604020202020204" pitchFamily="34" charset="0"/>
              </a:rPr>
              <a:t>NHS Derby and Derbyshire is part of the Joined Up Care Derbyshire integrated health and care system, working with partners in our local authorities, the voluntary sector and others, and helping the NHS to support broader social and economic development.</a:t>
            </a:r>
          </a:p>
          <a:p>
            <a:pPr marL="0" marR="1141095" indent="0">
              <a:lnSpc>
                <a:spcPct val="120000"/>
              </a:lnSpc>
              <a:spcAft>
                <a:spcPts val="0"/>
              </a:spcAft>
              <a:buNone/>
            </a:pPr>
            <a:r>
              <a:rPr lang="en-GB" sz="1800" b="0" i="0" dirty="0">
                <a:solidFill>
                  <a:srgbClr val="0070C0"/>
                </a:solidFill>
                <a:effectLst/>
                <a:latin typeface="Arial" panose="020B0604020202020204" pitchFamily="34" charset="0"/>
                <a:cs typeface="Arial" panose="020B0604020202020204" pitchFamily="34" charset="0"/>
              </a:rPr>
              <a:t>NHS Derby and Derbyshire brings together all NHS organisations and it also facilitates the work of the Integrated Care System, including supporting the coordination and implementation of our </a:t>
            </a:r>
            <a:r>
              <a:rPr lang="en-GB" sz="1800" b="0" i="0" u="none" strike="noStrike" dirty="0">
                <a:solidFill>
                  <a:srgbClr val="0070C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Integrated Care Strategy</a:t>
            </a:r>
            <a:r>
              <a:rPr lang="en-GB" sz="1800" b="0" i="0" dirty="0">
                <a:solidFill>
                  <a:srgbClr val="0070C0"/>
                </a:solidFill>
                <a:effectLst/>
                <a:latin typeface="Arial" panose="020B0604020202020204" pitchFamily="34" charset="0"/>
                <a:cs typeface="Arial" panose="020B0604020202020204" pitchFamily="34" charset="0"/>
              </a:rPr>
              <a:t>.</a:t>
            </a:r>
          </a:p>
          <a:p>
            <a:pPr marL="0" indent="0" algn="l">
              <a:buNone/>
            </a:pPr>
            <a:r>
              <a:rPr lang="en-GB" sz="1800" b="0" i="0" dirty="0">
                <a:solidFill>
                  <a:srgbClr val="0070C0"/>
                </a:solidFill>
                <a:effectLst/>
                <a:latin typeface="Arial" panose="020B0604020202020204" pitchFamily="34" charset="0"/>
                <a:cs typeface="Arial" panose="020B0604020202020204" pitchFamily="34" charset="0"/>
              </a:rPr>
              <a:t>NHS Derby and Derbyshire Integrated Care Board is working to a</a:t>
            </a:r>
            <a:r>
              <a:rPr lang="en-GB" sz="1800" b="0" i="0" u="none" strike="noStrike" dirty="0">
                <a:solidFill>
                  <a:srgbClr val="0070C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five-year delivery plan 2023-28</a:t>
            </a:r>
            <a:r>
              <a:rPr lang="en-GB" sz="1800" b="0" i="0" dirty="0">
                <a:solidFill>
                  <a:srgbClr val="0070C0"/>
                </a:solidFill>
                <a:effectLst/>
                <a:latin typeface="Arial" panose="020B0604020202020204" pitchFamily="34" charset="0"/>
                <a:cs typeface="Arial" panose="020B0604020202020204" pitchFamily="34" charset="0"/>
              </a:rPr>
              <a:t>.</a:t>
            </a:r>
          </a:p>
          <a:p>
            <a:pPr marL="0" marR="1141095" indent="0">
              <a:lnSpc>
                <a:spcPct val="120000"/>
              </a:lnSpc>
              <a:spcAft>
                <a:spcPts val="0"/>
              </a:spcAft>
              <a:buNone/>
            </a:pPr>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Tree>
    <p:extLst>
      <p:ext uri="{BB962C8B-B14F-4D97-AF65-F5344CB8AC3E}">
        <p14:creationId xmlns:p14="http://schemas.microsoft.com/office/powerpoint/2010/main" val="208929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a:bodyPr>
          <a:lstStyle/>
          <a:p>
            <a:pPr algn="l"/>
            <a:r>
              <a:rPr lang="en-GB" sz="2800" b="1" dirty="0">
                <a:solidFill>
                  <a:srgbClr val="0072C6"/>
                </a:solidFill>
                <a:latin typeface="Arial" pitchFamily="34" charset="0"/>
                <a:cs typeface="Arial" pitchFamily="34" charset="0"/>
              </a:rPr>
              <a:t>Our Joint Forward Plan</a:t>
            </a:r>
          </a:p>
        </p:txBody>
      </p:sp>
      <p:sp>
        <p:nvSpPr>
          <p:cNvPr id="3" name="Content Placeholder 2"/>
          <p:cNvSpPr>
            <a:spLocks noGrp="1"/>
          </p:cNvSpPr>
          <p:nvPr>
            <p:ph idx="1"/>
          </p:nvPr>
        </p:nvSpPr>
        <p:spPr>
          <a:xfrm>
            <a:off x="298382" y="1229129"/>
            <a:ext cx="11617693" cy="4752570"/>
          </a:xfrm>
        </p:spPr>
        <p:txBody>
          <a:bodyPr>
            <a:normAutofit/>
          </a:bodyPr>
          <a:lstStyle/>
          <a:p>
            <a:pPr marL="0" marR="1141095" indent="0">
              <a:lnSpc>
                <a:spcPct val="100000"/>
              </a:lnSpc>
              <a:spcBef>
                <a:spcPts val="0"/>
              </a:spcBef>
              <a:spcAft>
                <a:spcPts val="0"/>
              </a:spcAft>
              <a:buNone/>
            </a:pPr>
            <a:r>
              <a:rPr lang="en-GB" sz="2000" dirty="0">
                <a:solidFill>
                  <a:srgbClr val="0070C0"/>
                </a:solidFill>
                <a:latin typeface="Arial" panose="020B0604020202020204" pitchFamily="34" charset="0"/>
                <a:ea typeface="Calibri" panose="020F0502020204030204" pitchFamily="34" charset="0"/>
                <a:cs typeface="Arial" panose="020B0604020202020204" pitchFamily="34" charset="0"/>
              </a:rPr>
              <a:t>The ICB has a duty to prepare a Joint Forward Plan (JFP) with partner NHS Trusts for 2024/25. </a:t>
            </a:r>
          </a:p>
          <a:p>
            <a:pPr marL="0" marR="1141095" indent="0">
              <a:lnSpc>
                <a:spcPct val="100000"/>
              </a:lnSpc>
              <a:spcBef>
                <a:spcPts val="0"/>
              </a:spcBef>
              <a:spcAft>
                <a:spcPts val="0"/>
              </a:spcAft>
              <a:buNone/>
            </a:pPr>
            <a:endParaRPr lang="en-GB" sz="20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marR="1141095" indent="0">
              <a:lnSpc>
                <a:spcPct val="100000"/>
              </a:lnSpc>
              <a:spcBef>
                <a:spcPts val="0"/>
              </a:spcBef>
              <a:spcAft>
                <a:spcPts val="0"/>
              </a:spcAft>
              <a:buNone/>
              <a:tabLst>
                <a:tab pos="11126788" algn="l"/>
              </a:tabLst>
            </a:pPr>
            <a:r>
              <a:rPr lang="en-GB" sz="2000" dirty="0">
                <a:solidFill>
                  <a:srgbClr val="0070C0"/>
                </a:solidFill>
                <a:latin typeface="Arial" panose="020B0604020202020204" pitchFamily="34" charset="0"/>
                <a:ea typeface="Calibri" panose="020F0502020204030204" pitchFamily="34" charset="0"/>
                <a:cs typeface="Arial" panose="020B0604020202020204" pitchFamily="34" charset="0"/>
              </a:rPr>
              <a:t>The JFP will act as a delivery plan for the key priorities outlined in the ICP strategy and set out how the ICB and its partner trusts intend to arrange and/or provide NHS services to meet their population’s physical and mental health needs – including its universal commitments for all, the four ICS core purposes and legal requirements under the Health and Care Act.</a:t>
            </a:r>
          </a:p>
          <a:p>
            <a:pPr marL="0" marR="1141095" indent="0">
              <a:lnSpc>
                <a:spcPct val="100000"/>
              </a:lnSpc>
              <a:spcBef>
                <a:spcPts val="0"/>
              </a:spcBef>
              <a:spcAft>
                <a:spcPts val="0"/>
              </a:spcAft>
              <a:buNone/>
              <a:tabLst>
                <a:tab pos="11126788" algn="l"/>
              </a:tabLst>
            </a:pPr>
            <a:endParaRPr lang="en-GB" sz="2000" dirty="0">
              <a:latin typeface="Arial" panose="020B0604020202020204" pitchFamily="34" charset="0"/>
              <a:ea typeface="Calibri" panose="020F0502020204030204" pitchFamily="34" charset="0"/>
              <a:cs typeface="Arial" panose="020B0604020202020204" pitchFamily="34" charset="0"/>
            </a:endParaRPr>
          </a:p>
          <a:p>
            <a:pPr marL="0" marR="1141095" indent="0">
              <a:lnSpc>
                <a:spcPct val="100000"/>
              </a:lnSpc>
              <a:spcBef>
                <a:spcPts val="0"/>
              </a:spcBef>
              <a:spcAft>
                <a:spcPts val="0"/>
              </a:spcAft>
              <a:buNone/>
              <a:tabLst>
                <a:tab pos="11126788" algn="l"/>
              </a:tabLst>
            </a:pPr>
            <a:r>
              <a:rPr lang="en-GB" sz="2000" dirty="0">
                <a:solidFill>
                  <a:srgbClr val="0070C0"/>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The ICB Five Year Plan 2023-2028</a:t>
            </a:r>
            <a:r>
              <a:rPr lang="en-GB" sz="2000" dirty="0">
                <a:solidFill>
                  <a:srgbClr val="0070C0"/>
                </a:solidFill>
                <a:latin typeface="Arial" panose="020B0604020202020204" pitchFamily="34" charset="0"/>
                <a:ea typeface="Calibri" panose="020F0502020204030204" pitchFamily="34" charset="0"/>
                <a:cs typeface="Arial" panose="020B0604020202020204" pitchFamily="34" charset="0"/>
              </a:rPr>
              <a:t> outline the actions the ICB needs to take to improve population and healthcare outcomes, reduce inequalities, enhance productivity, and support broader social and economic development. </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2168" y="-147795"/>
            <a:ext cx="3059832" cy="1376924"/>
          </a:xfrm>
          <a:prstGeom prst="rect">
            <a:avLst/>
          </a:prstGeom>
        </p:spPr>
      </p:pic>
    </p:spTree>
    <p:extLst>
      <p:ext uri="{BB962C8B-B14F-4D97-AF65-F5344CB8AC3E}">
        <p14:creationId xmlns:p14="http://schemas.microsoft.com/office/powerpoint/2010/main" val="333504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83" y="223690"/>
            <a:ext cx="8980371" cy="681086"/>
          </a:xfrm>
        </p:spPr>
        <p:txBody>
          <a:bodyPr>
            <a:normAutofit fontScale="90000"/>
          </a:bodyPr>
          <a:lstStyle/>
          <a:p>
            <a:pPr algn="l"/>
            <a:r>
              <a:rPr lang="en-GB" sz="2800" b="1" dirty="0">
                <a:solidFill>
                  <a:srgbClr val="0072C6"/>
                </a:solidFill>
                <a:latin typeface="Arial" pitchFamily="34" charset="0"/>
                <a:cs typeface="Arial" pitchFamily="34" charset="0"/>
              </a:rPr>
              <a:t>Governance, Oversight and the Equality Delivery System</a:t>
            </a: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41E1B276-5B88-4888-84DC-EB897800C0F6}"/>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Logo&#10;&#10;Description automatically generated">
            <a:extLst>
              <a:ext uri="{FF2B5EF4-FFF2-40B4-BE49-F238E27FC236}">
                <a16:creationId xmlns:a16="http://schemas.microsoft.com/office/drawing/2014/main" id="{4FA9CEF6-4FDA-0611-F340-E5C1AFD1F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100662"/>
            <a:ext cx="3059832" cy="1376924"/>
          </a:xfrm>
          <a:prstGeom prst="rect">
            <a:avLst/>
          </a:prstGeom>
        </p:spPr>
      </p:pic>
      <p:sp>
        <p:nvSpPr>
          <p:cNvPr id="11" name="Content Placeholder 2">
            <a:extLst>
              <a:ext uri="{FF2B5EF4-FFF2-40B4-BE49-F238E27FC236}">
                <a16:creationId xmlns:a16="http://schemas.microsoft.com/office/drawing/2014/main" id="{7168803D-BDAC-A78E-1548-DB47D4E47401}"/>
              </a:ext>
            </a:extLst>
          </p:cNvPr>
          <p:cNvSpPr>
            <a:spLocks noGrp="1"/>
          </p:cNvSpPr>
          <p:nvPr>
            <p:ph idx="1"/>
          </p:nvPr>
        </p:nvSpPr>
        <p:spPr>
          <a:xfrm>
            <a:off x="298383" y="1229128"/>
            <a:ext cx="11771697" cy="5123546"/>
          </a:xfrm>
        </p:spPr>
        <p:txBody>
          <a:bodyPr>
            <a:normAutofit/>
          </a:bodyPr>
          <a:lstStyle/>
          <a:p>
            <a:pPr marL="0" marR="1141095" indent="0">
              <a:lnSpc>
                <a:spcPct val="100000"/>
              </a:lnSpc>
              <a:spcBef>
                <a:spcPts val="0"/>
              </a:spcBef>
              <a:spcAft>
                <a:spcPts val="0"/>
              </a:spcAft>
              <a:buNone/>
            </a:pPr>
            <a:r>
              <a:rPr lang="en-GB" sz="1800" dirty="0">
                <a:solidFill>
                  <a:srgbClr val="0070C0"/>
                </a:solidFill>
                <a:effectLst/>
                <a:latin typeface="Arial" panose="020B0604020202020204" pitchFamily="34" charset="0"/>
                <a:ea typeface="Arial" panose="020B0604020202020204" pitchFamily="34" charset="0"/>
              </a:rPr>
              <a:t>The Integrated Care Board (ICB) is led by the Chair and Chief Executive of the ICB, and supported by five Non-Executive Directors, seven Executive Directors and five partner members. The board is responsible for system oversight and assurance around planning and progress against key population health and workforce indicators and building accountability through the ICB.</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spcAft>
                <a:spcPts val="0"/>
              </a:spcAft>
              <a:buNone/>
            </a:pPr>
            <a:r>
              <a:rPr lang="en-GB" sz="1800" dirty="0">
                <a:solidFill>
                  <a:srgbClr val="0070C0"/>
                </a:solidFill>
                <a:latin typeface="Arial" panose="020B0604020202020204" pitchFamily="34" charset="0"/>
                <a:cs typeface="Arial" pitchFamily="34" charset="0"/>
              </a:rPr>
              <a:t>The Board is supported by the following committees:</a:t>
            </a:r>
          </a:p>
          <a:p>
            <a:pPr marL="0" marR="1141095" indent="0">
              <a:lnSpc>
                <a:spcPct val="100000"/>
              </a:lnSpc>
              <a:spcBef>
                <a:spcPts val="0"/>
              </a:spcBef>
              <a:spcAft>
                <a:spcPts val="0"/>
              </a:spcAft>
              <a:buNone/>
            </a:pPr>
            <a:endParaRPr lang="en-GB" sz="1800" dirty="0">
              <a:solidFill>
                <a:srgbClr val="0070C0"/>
              </a:solidFill>
              <a:latin typeface="Arial" panose="020B0604020202020204" pitchFamily="34" charset="0"/>
              <a:cs typeface="Arial" pitchFamily="34" charset="0"/>
            </a:endParaRPr>
          </a:p>
          <a:p>
            <a:pPr marR="1141095">
              <a:lnSpc>
                <a:spcPct val="100000"/>
              </a:lnSpc>
              <a:spcBef>
                <a:spcPts val="0"/>
              </a:spcBef>
            </a:pPr>
            <a:r>
              <a:rPr lang="en-GB" sz="1600" dirty="0">
                <a:solidFill>
                  <a:srgbClr val="0070C0"/>
                </a:solidFill>
                <a:latin typeface="Arial" panose="020B0604020202020204" pitchFamily="34" charset="0"/>
                <a:cs typeface="Arial" pitchFamily="34" charset="0"/>
              </a:rPr>
              <a:t>Audit and Governance Committee</a:t>
            </a:r>
          </a:p>
          <a:p>
            <a:pPr marR="1141095">
              <a:lnSpc>
                <a:spcPct val="100000"/>
              </a:lnSpc>
              <a:spcBef>
                <a:spcPts val="0"/>
              </a:spcBef>
            </a:pPr>
            <a:r>
              <a:rPr lang="en-GB" sz="1600" dirty="0">
                <a:solidFill>
                  <a:srgbClr val="0070C0"/>
                </a:solidFill>
                <a:latin typeface="Arial" panose="020B0604020202020204" pitchFamily="34" charset="0"/>
                <a:cs typeface="Arial" pitchFamily="34" charset="0"/>
              </a:rPr>
              <a:t>People and Culture Committee</a:t>
            </a:r>
          </a:p>
          <a:p>
            <a:pPr marR="1141095">
              <a:lnSpc>
                <a:spcPct val="100000"/>
              </a:lnSpc>
              <a:spcBef>
                <a:spcPts val="0"/>
              </a:spcBef>
            </a:pPr>
            <a:r>
              <a:rPr lang="en-GB" sz="1600" dirty="0">
                <a:solidFill>
                  <a:srgbClr val="0070C0"/>
                </a:solidFill>
                <a:latin typeface="Arial" panose="020B0604020202020204" pitchFamily="34" charset="0"/>
                <a:cs typeface="Arial" pitchFamily="34" charset="0"/>
              </a:rPr>
              <a:t>Population Health and Strategic Commissioning Committee</a:t>
            </a:r>
          </a:p>
          <a:p>
            <a:pPr marR="1141095">
              <a:lnSpc>
                <a:spcPct val="100000"/>
              </a:lnSpc>
              <a:spcBef>
                <a:spcPts val="0"/>
              </a:spcBef>
            </a:pPr>
            <a:r>
              <a:rPr lang="en-GB" sz="1600" dirty="0">
                <a:solidFill>
                  <a:srgbClr val="0070C0"/>
                </a:solidFill>
                <a:latin typeface="Arial" panose="020B0604020202020204" pitchFamily="34" charset="0"/>
                <a:cs typeface="Arial" pitchFamily="34" charset="0"/>
              </a:rPr>
              <a:t>Public Partnership Committee</a:t>
            </a:r>
          </a:p>
          <a:p>
            <a:pPr marR="1141095">
              <a:lnSpc>
                <a:spcPct val="100000"/>
              </a:lnSpc>
              <a:spcBef>
                <a:spcPts val="0"/>
              </a:spcBef>
            </a:pPr>
            <a:r>
              <a:rPr lang="en-GB" sz="1600" dirty="0">
                <a:solidFill>
                  <a:srgbClr val="0070C0"/>
                </a:solidFill>
                <a:latin typeface="Arial" panose="020B0604020202020204" pitchFamily="34" charset="0"/>
                <a:cs typeface="Arial" pitchFamily="34" charset="0"/>
              </a:rPr>
              <a:t>Quality and Performance Committee</a:t>
            </a:r>
          </a:p>
          <a:p>
            <a:pPr marR="1141095">
              <a:lnSpc>
                <a:spcPct val="100000"/>
              </a:lnSpc>
              <a:spcBef>
                <a:spcPts val="0"/>
              </a:spcBef>
            </a:pPr>
            <a:r>
              <a:rPr lang="en-GB" sz="1600" dirty="0">
                <a:solidFill>
                  <a:srgbClr val="0070C0"/>
                </a:solidFill>
                <a:latin typeface="Arial" panose="020B0604020202020204" pitchFamily="34" charset="0"/>
                <a:cs typeface="Arial" pitchFamily="34" charset="0"/>
              </a:rPr>
              <a:t>System Finance and Estates Committee</a:t>
            </a:r>
          </a:p>
          <a:p>
            <a:pPr marR="1141095">
              <a:lnSpc>
                <a:spcPct val="100000"/>
              </a:lnSpc>
              <a:spcBef>
                <a:spcPts val="0"/>
              </a:spcBef>
            </a:pPr>
            <a:endParaRPr lang="en-GB" sz="1800" dirty="0">
              <a:solidFill>
                <a:srgbClr val="0070C0"/>
              </a:solidFill>
              <a:latin typeface="Arial" panose="020B0604020202020204" pitchFamily="34" charset="0"/>
              <a:cs typeface="Arial" pitchFamily="34" charset="0"/>
            </a:endParaRPr>
          </a:p>
          <a:p>
            <a:pPr marL="0" marR="1141095" indent="0">
              <a:lnSpc>
                <a:spcPct val="100000"/>
              </a:lnSpc>
              <a:spcBef>
                <a:spcPts val="0"/>
              </a:spcBef>
              <a:buNone/>
            </a:pPr>
            <a:r>
              <a:rPr lang="en-GB" sz="1800" b="1" dirty="0">
                <a:solidFill>
                  <a:srgbClr val="0070C0"/>
                </a:solidFill>
                <a:latin typeface="Arial" panose="020B0604020202020204" pitchFamily="34" charset="0"/>
                <a:cs typeface="Arial" pitchFamily="34" charset="0"/>
              </a:rPr>
              <a:t>Equality Delivery System (EDS) 2023-2024</a:t>
            </a:r>
          </a:p>
          <a:p>
            <a:pPr marL="0" marR="1141095" indent="0">
              <a:lnSpc>
                <a:spcPct val="100000"/>
              </a:lnSpc>
              <a:spcBef>
                <a:spcPts val="0"/>
              </a:spcBef>
              <a:buNone/>
            </a:pPr>
            <a:r>
              <a:rPr lang="en-GB" sz="1800" dirty="0">
                <a:solidFill>
                  <a:srgbClr val="0070C0"/>
                </a:solidFill>
                <a:latin typeface="Arial" panose="020B0604020202020204" pitchFamily="34" charset="0"/>
                <a:cs typeface="Arial" pitchFamily="34" charset="0"/>
              </a:rPr>
              <a:t>The Equality Delivery System (EDS) is a system that helps NHS organisations improve the services they provide for their local communities and provide better working environments, free of discrimination, for those who work in the NHS, while meeting the requirements of the Equality Act 2010. </a:t>
            </a:r>
          </a:p>
          <a:p>
            <a:pPr marL="0" marR="1141095" indent="0">
              <a:lnSpc>
                <a:spcPct val="100000"/>
              </a:lnSpc>
              <a:spcBef>
                <a:spcPts val="0"/>
              </a:spcBef>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2027235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3236</Words>
  <Application>Microsoft Office PowerPoint</Application>
  <PresentationFormat>Widescreen</PresentationFormat>
  <Paragraphs>299</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Contents</vt:lpstr>
      <vt:lpstr>Introduction</vt:lpstr>
      <vt:lpstr>Introduction to Equality, Health and Social Care Legislation</vt:lpstr>
      <vt:lpstr>Joined Up Care Derbyshire Integrated Care System</vt:lpstr>
      <vt:lpstr>PowerPoint Presentation</vt:lpstr>
      <vt:lpstr>Integrated Care Board</vt:lpstr>
      <vt:lpstr>Our Joint Forward Plan</vt:lpstr>
      <vt:lpstr>Governance, Oversight and the Equality Delivery System</vt:lpstr>
      <vt:lpstr>Equality Objectives and Progress</vt:lpstr>
      <vt:lpstr>Reducing Healthcare Inequalities through CORE20PLUS5</vt:lpstr>
      <vt:lpstr>Workforce Information</vt:lpstr>
      <vt:lpstr>Workforce Analysis: Gender</vt:lpstr>
      <vt:lpstr>Workforce Analysis: Ethnicity</vt:lpstr>
      <vt:lpstr>Workforce Analysis: Ethnicity 2/2</vt:lpstr>
      <vt:lpstr>Workforce Analysis: Disability</vt:lpstr>
      <vt:lpstr>Workforce Analysis: Age</vt:lpstr>
      <vt:lpstr>Workforce Analysis: Sexual Orientation</vt:lpstr>
      <vt:lpstr>Workforce Initiatives – Equality, Diversity &amp; Inclusion</vt:lpstr>
      <vt:lpstr>Workforce Initiatives</vt:lpstr>
      <vt:lpstr>Workforce Initiatives – Freedom to Speak Up</vt:lpstr>
      <vt:lpstr>Workforce Initiatives – Values &amp; Behaviours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Haynes Claire (NHS Southern Derbyshire CCG)</cp:lastModifiedBy>
  <cp:revision>38</cp:revision>
  <dcterms:created xsi:type="dcterms:W3CDTF">2022-07-06T15:06:00Z</dcterms:created>
  <dcterms:modified xsi:type="dcterms:W3CDTF">2025-03-19T08:12:46Z</dcterms:modified>
</cp:coreProperties>
</file>