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8" r:id="rId6"/>
    <p:sldId id="283" r:id="rId7"/>
    <p:sldId id="289" r:id="rId8"/>
    <p:sldId id="259" r:id="rId9"/>
    <p:sldId id="285" r:id="rId10"/>
    <p:sldId id="273" r:id="rId11"/>
    <p:sldId id="281" r:id="rId12"/>
    <p:sldId id="286" r:id="rId13"/>
    <p:sldId id="272" r:id="rId14"/>
    <p:sldId id="269" r:id="rId15"/>
    <p:sldId id="288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>
      <p:cViewPr varScale="1">
        <p:scale>
          <a:sx n="59" d="100"/>
          <a:sy n="59" d="100"/>
        </p:scale>
        <p:origin x="7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0">
                <a:solidFill>
                  <a:sysClr val="windowText" lastClr="000000"/>
                </a:solidFill>
              </a:rPr>
              <a:t>Weekly Activity Against Plan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'1 Year Activity &amp; Income v Plan'!$C$27</c:f>
              <c:strCache>
                <c:ptCount val="1"/>
                <c:pt idx="0">
                  <c:v>Actual.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'1 Year Activity &amp; Income v Plan'!$D$26:$BE$26</c:f>
              <c:strCache>
                <c:ptCount val="53"/>
                <c:pt idx="1">
                  <c:v>09/04/2023</c:v>
                </c:pt>
                <c:pt idx="2">
                  <c:v>16/04/2023</c:v>
                </c:pt>
                <c:pt idx="3">
                  <c:v>23/04/2023</c:v>
                </c:pt>
                <c:pt idx="4">
                  <c:v>30/04/2023</c:v>
                </c:pt>
                <c:pt idx="5">
                  <c:v>07/05/2023</c:v>
                </c:pt>
                <c:pt idx="6">
                  <c:v>14/05/2023</c:v>
                </c:pt>
                <c:pt idx="7">
                  <c:v>21/05/2023</c:v>
                </c:pt>
                <c:pt idx="8">
                  <c:v>28/05/2023</c:v>
                </c:pt>
                <c:pt idx="9">
                  <c:v>04/06/2023</c:v>
                </c:pt>
                <c:pt idx="10">
                  <c:v>11/06/2023</c:v>
                </c:pt>
                <c:pt idx="11">
                  <c:v>18/06/2023</c:v>
                </c:pt>
                <c:pt idx="12">
                  <c:v>25/06/2023</c:v>
                </c:pt>
                <c:pt idx="13">
                  <c:v>02/07/2023</c:v>
                </c:pt>
                <c:pt idx="14">
                  <c:v>09/07/2023</c:v>
                </c:pt>
                <c:pt idx="15">
                  <c:v>16/07/2023</c:v>
                </c:pt>
                <c:pt idx="16">
                  <c:v>23/07/2023</c:v>
                </c:pt>
                <c:pt idx="17">
                  <c:v>30/07/2023</c:v>
                </c:pt>
                <c:pt idx="18">
                  <c:v>06/08/2023</c:v>
                </c:pt>
                <c:pt idx="19">
                  <c:v>13/08/2023</c:v>
                </c:pt>
                <c:pt idx="20">
                  <c:v>20/08/2023</c:v>
                </c:pt>
                <c:pt idx="21">
                  <c:v>27/08/2023</c:v>
                </c:pt>
                <c:pt idx="22">
                  <c:v>03/09/2023</c:v>
                </c:pt>
                <c:pt idx="23">
                  <c:v>10/09/2023</c:v>
                </c:pt>
                <c:pt idx="24">
                  <c:v>17/09/2023</c:v>
                </c:pt>
                <c:pt idx="25">
                  <c:v>24/09/2023</c:v>
                </c:pt>
                <c:pt idx="26">
                  <c:v>01/10/2023</c:v>
                </c:pt>
                <c:pt idx="27">
                  <c:v>08/10/2023</c:v>
                </c:pt>
                <c:pt idx="28">
                  <c:v>15/10/2023</c:v>
                </c:pt>
                <c:pt idx="29">
                  <c:v>22/10/2023</c:v>
                </c:pt>
                <c:pt idx="30">
                  <c:v>29/10/2023</c:v>
                </c:pt>
                <c:pt idx="31">
                  <c:v>05/11/2023</c:v>
                </c:pt>
                <c:pt idx="32">
                  <c:v>12/11/2023</c:v>
                </c:pt>
                <c:pt idx="33">
                  <c:v>19/11/2023</c:v>
                </c:pt>
                <c:pt idx="34">
                  <c:v>26/11/2023</c:v>
                </c:pt>
                <c:pt idx="35">
                  <c:v>03/12/2023</c:v>
                </c:pt>
                <c:pt idx="36">
                  <c:v>10/12/2023</c:v>
                </c:pt>
                <c:pt idx="37">
                  <c:v>17/12/2023</c:v>
                </c:pt>
                <c:pt idx="38">
                  <c:v>24/12/2023</c:v>
                </c:pt>
                <c:pt idx="39">
                  <c:v>31/12/2023</c:v>
                </c:pt>
                <c:pt idx="40">
                  <c:v>07/01/2024</c:v>
                </c:pt>
                <c:pt idx="41">
                  <c:v>14/01/2024</c:v>
                </c:pt>
                <c:pt idx="42">
                  <c:v>21/01/2024</c:v>
                </c:pt>
                <c:pt idx="43">
                  <c:v>28/01/2024</c:v>
                </c:pt>
                <c:pt idx="44">
                  <c:v>04/02/2024</c:v>
                </c:pt>
                <c:pt idx="45">
                  <c:v>11/02/2024</c:v>
                </c:pt>
                <c:pt idx="46">
                  <c:v>18/02/2024</c:v>
                </c:pt>
                <c:pt idx="47">
                  <c:v>25/02/2024</c:v>
                </c:pt>
                <c:pt idx="48">
                  <c:v>03/03/2024</c:v>
                </c:pt>
                <c:pt idx="49">
                  <c:v>10/03/2024</c:v>
                </c:pt>
                <c:pt idx="50">
                  <c:v>17/03/2024</c:v>
                </c:pt>
                <c:pt idx="51">
                  <c:v>24/03/2024</c:v>
                </c:pt>
                <c:pt idx="52">
                  <c:v>31/03/2024</c:v>
                </c:pt>
              </c:strCache>
            </c:strRef>
          </c:cat>
          <c:val>
            <c:numRef>
              <c:f>'1 Year Activity &amp; Income v Plan'!$D$27:$BE$27</c:f>
              <c:numCache>
                <c:formatCode>#,##0</c:formatCode>
                <c:ptCount val="54"/>
                <c:pt idx="1">
                  <c:v>2100</c:v>
                </c:pt>
                <c:pt idx="2">
                  <c:v>2648</c:v>
                </c:pt>
                <c:pt idx="3">
                  <c:v>3164</c:v>
                </c:pt>
                <c:pt idx="4">
                  <c:v>3296</c:v>
                </c:pt>
                <c:pt idx="5">
                  <c:v>3249</c:v>
                </c:pt>
                <c:pt idx="6">
                  <c:v>3453</c:v>
                </c:pt>
                <c:pt idx="7">
                  <c:v>3747</c:v>
                </c:pt>
                <c:pt idx="8">
                  <c:v>3543</c:v>
                </c:pt>
                <c:pt idx="9">
                  <c:v>3372</c:v>
                </c:pt>
                <c:pt idx="10">
                  <c:v>3780</c:v>
                </c:pt>
                <c:pt idx="11">
                  <c:v>3570</c:v>
                </c:pt>
                <c:pt idx="12">
                  <c:v>3809</c:v>
                </c:pt>
                <c:pt idx="13">
                  <c:v>3883</c:v>
                </c:pt>
                <c:pt idx="14">
                  <c:v>4102.5</c:v>
                </c:pt>
                <c:pt idx="15">
                  <c:v>4223</c:v>
                </c:pt>
                <c:pt idx="16">
                  <c:v>3968</c:v>
                </c:pt>
                <c:pt idx="17">
                  <c:v>4118</c:v>
                </c:pt>
                <c:pt idx="18">
                  <c:v>4077</c:v>
                </c:pt>
                <c:pt idx="19">
                  <c:v>3947</c:v>
                </c:pt>
                <c:pt idx="20">
                  <c:v>4127</c:v>
                </c:pt>
                <c:pt idx="21">
                  <c:v>4236</c:v>
                </c:pt>
                <c:pt idx="22">
                  <c:v>3767</c:v>
                </c:pt>
                <c:pt idx="23">
                  <c:v>4117</c:v>
                </c:pt>
                <c:pt idx="24">
                  <c:v>4029</c:v>
                </c:pt>
                <c:pt idx="25">
                  <c:v>4150</c:v>
                </c:pt>
                <c:pt idx="26">
                  <c:v>4373</c:v>
                </c:pt>
                <c:pt idx="27">
                  <c:v>4177</c:v>
                </c:pt>
                <c:pt idx="28">
                  <c:v>4262</c:v>
                </c:pt>
                <c:pt idx="29">
                  <c:v>3657</c:v>
                </c:pt>
                <c:pt idx="30">
                  <c:v>4237</c:v>
                </c:pt>
                <c:pt idx="31">
                  <c:v>4234</c:v>
                </c:pt>
                <c:pt idx="32">
                  <c:v>4322</c:v>
                </c:pt>
                <c:pt idx="33">
                  <c:v>4376</c:v>
                </c:pt>
                <c:pt idx="34">
                  <c:v>4557</c:v>
                </c:pt>
                <c:pt idx="35">
                  <c:v>4302</c:v>
                </c:pt>
                <c:pt idx="36">
                  <c:v>4443</c:v>
                </c:pt>
                <c:pt idx="37">
                  <c:v>4688</c:v>
                </c:pt>
                <c:pt idx="38">
                  <c:v>3536</c:v>
                </c:pt>
                <c:pt idx="39">
                  <c:v>2883</c:v>
                </c:pt>
                <c:pt idx="40">
                  <c:v>3687</c:v>
                </c:pt>
                <c:pt idx="41">
                  <c:v>4754</c:v>
                </c:pt>
                <c:pt idx="42">
                  <c:v>4828</c:v>
                </c:pt>
                <c:pt idx="43">
                  <c:v>4930</c:v>
                </c:pt>
                <c:pt idx="44">
                  <c:v>4830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DF-4EE8-907E-8D2D0C8C0E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overlap val="-27"/>
        <c:axId val="1651081440"/>
        <c:axId val="1749247600"/>
      </c:barChart>
      <c:lineChart>
        <c:grouping val="standard"/>
        <c:varyColors val="0"/>
        <c:ser>
          <c:idx val="4"/>
          <c:order val="3"/>
          <c:tx>
            <c:strRef>
              <c:f>'1 Year Activity &amp; Income v Plan'!$C$32</c:f>
              <c:strCache>
                <c:ptCount val="1"/>
                <c:pt idx="0">
                  <c:v>H2 Plan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'1 Year Activity &amp; Income v Plan'!$D$32:$BE$32</c:f>
              <c:numCache>
                <c:formatCode>#,##0</c:formatCode>
                <c:ptCount val="54"/>
                <c:pt idx="1">
                  <c:v>2089</c:v>
                </c:pt>
                <c:pt idx="2">
                  <c:v>2647</c:v>
                </c:pt>
                <c:pt idx="3">
                  <c:v>3160</c:v>
                </c:pt>
                <c:pt idx="4">
                  <c:v>3290</c:v>
                </c:pt>
                <c:pt idx="5">
                  <c:v>3216</c:v>
                </c:pt>
                <c:pt idx="6">
                  <c:v>3451</c:v>
                </c:pt>
                <c:pt idx="7">
                  <c:v>3743</c:v>
                </c:pt>
                <c:pt idx="8">
                  <c:v>3536</c:v>
                </c:pt>
                <c:pt idx="9">
                  <c:v>3356</c:v>
                </c:pt>
                <c:pt idx="10">
                  <c:v>3777</c:v>
                </c:pt>
                <c:pt idx="11">
                  <c:v>3526</c:v>
                </c:pt>
                <c:pt idx="12">
                  <c:v>3748</c:v>
                </c:pt>
                <c:pt idx="13">
                  <c:v>3819</c:v>
                </c:pt>
                <c:pt idx="14">
                  <c:v>3985.5</c:v>
                </c:pt>
                <c:pt idx="15">
                  <c:v>4063</c:v>
                </c:pt>
                <c:pt idx="16">
                  <c:v>3829</c:v>
                </c:pt>
                <c:pt idx="17">
                  <c:v>3968</c:v>
                </c:pt>
                <c:pt idx="18">
                  <c:v>3921</c:v>
                </c:pt>
                <c:pt idx="19">
                  <c:v>3833</c:v>
                </c:pt>
                <c:pt idx="20">
                  <c:v>3771</c:v>
                </c:pt>
                <c:pt idx="21">
                  <c:v>3873</c:v>
                </c:pt>
                <c:pt idx="22">
                  <c:v>3925</c:v>
                </c:pt>
                <c:pt idx="23">
                  <c:v>4154</c:v>
                </c:pt>
                <c:pt idx="24">
                  <c:v>4152</c:v>
                </c:pt>
                <c:pt idx="25">
                  <c:v>4155</c:v>
                </c:pt>
                <c:pt idx="26">
                  <c:v>4224</c:v>
                </c:pt>
                <c:pt idx="27">
                  <c:v>4370</c:v>
                </c:pt>
                <c:pt idx="28">
                  <c:v>4373</c:v>
                </c:pt>
                <c:pt idx="29">
                  <c:v>4374</c:v>
                </c:pt>
                <c:pt idx="30">
                  <c:v>4371</c:v>
                </c:pt>
                <c:pt idx="31">
                  <c:v>4380</c:v>
                </c:pt>
                <c:pt idx="32">
                  <c:v>4378</c:v>
                </c:pt>
                <c:pt idx="33">
                  <c:v>4376</c:v>
                </c:pt>
                <c:pt idx="34">
                  <c:v>4378</c:v>
                </c:pt>
                <c:pt idx="35">
                  <c:v>4379</c:v>
                </c:pt>
                <c:pt idx="36">
                  <c:v>4621</c:v>
                </c:pt>
                <c:pt idx="37">
                  <c:v>4623</c:v>
                </c:pt>
                <c:pt idx="38">
                  <c:v>4622</c:v>
                </c:pt>
                <c:pt idx="39">
                  <c:v>4621</c:v>
                </c:pt>
                <c:pt idx="40">
                  <c:v>4930</c:v>
                </c:pt>
                <c:pt idx="41">
                  <c:v>4928</c:v>
                </c:pt>
                <c:pt idx="42">
                  <c:v>4930</c:v>
                </c:pt>
                <c:pt idx="43">
                  <c:v>4929</c:v>
                </c:pt>
                <c:pt idx="44">
                  <c:v>4932</c:v>
                </c:pt>
                <c:pt idx="45">
                  <c:v>4927</c:v>
                </c:pt>
                <c:pt idx="46">
                  <c:v>4930</c:v>
                </c:pt>
                <c:pt idx="47">
                  <c:v>4929</c:v>
                </c:pt>
                <c:pt idx="48">
                  <c:v>5146</c:v>
                </c:pt>
                <c:pt idx="49">
                  <c:v>5142</c:v>
                </c:pt>
                <c:pt idx="50">
                  <c:v>5145</c:v>
                </c:pt>
                <c:pt idx="51">
                  <c:v>5144</c:v>
                </c:pt>
                <c:pt idx="52">
                  <c:v>5147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DF-4EE8-907E-8D2D0C8C0E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1081440"/>
        <c:axId val="1749247600"/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0984800"/>
        <c:axId val="1749246640"/>
        <c:extLst>
          <c:ext xmlns:c15="http://schemas.microsoft.com/office/drawing/2012/chart" uri="{02D57815-91ED-43cb-92C2-25804820EDAC}">
            <c15:filteredLine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'1 Year Activity &amp; Income v Plan'!$C$34</c15:sqref>
                        </c15:formulaRef>
                      </c:ext>
                    </c:extLst>
                    <c:strCache>
                      <c:ptCount val="1"/>
                      <c:pt idx="0">
                        <c:v>% to H2 Plan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75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'1 Year Activity &amp; Income v Plan'!$D$26:$BE$26</c15:sqref>
                        </c15:formulaRef>
                      </c:ext>
                    </c:extLst>
                    <c:strCache>
                      <c:ptCount val="53"/>
                      <c:pt idx="1">
                        <c:v>09/04/2023</c:v>
                      </c:pt>
                      <c:pt idx="2">
                        <c:v>16/04/2023</c:v>
                      </c:pt>
                      <c:pt idx="3">
                        <c:v>23/04/2023</c:v>
                      </c:pt>
                      <c:pt idx="4">
                        <c:v>30/04/2023</c:v>
                      </c:pt>
                      <c:pt idx="5">
                        <c:v>07/05/2023</c:v>
                      </c:pt>
                      <c:pt idx="6">
                        <c:v>14/05/2023</c:v>
                      </c:pt>
                      <c:pt idx="7">
                        <c:v>21/05/2023</c:v>
                      </c:pt>
                      <c:pt idx="8">
                        <c:v>28/05/2023</c:v>
                      </c:pt>
                      <c:pt idx="9">
                        <c:v>04/06/2023</c:v>
                      </c:pt>
                      <c:pt idx="10">
                        <c:v>11/06/2023</c:v>
                      </c:pt>
                      <c:pt idx="11">
                        <c:v>18/06/2023</c:v>
                      </c:pt>
                      <c:pt idx="12">
                        <c:v>25/06/2023</c:v>
                      </c:pt>
                      <c:pt idx="13">
                        <c:v>02/07/2023</c:v>
                      </c:pt>
                      <c:pt idx="14">
                        <c:v>09/07/2023</c:v>
                      </c:pt>
                      <c:pt idx="15">
                        <c:v>16/07/2023</c:v>
                      </c:pt>
                      <c:pt idx="16">
                        <c:v>23/07/2023</c:v>
                      </c:pt>
                      <c:pt idx="17">
                        <c:v>30/07/2023</c:v>
                      </c:pt>
                      <c:pt idx="18">
                        <c:v>06/08/2023</c:v>
                      </c:pt>
                      <c:pt idx="19">
                        <c:v>13/08/2023</c:v>
                      </c:pt>
                      <c:pt idx="20">
                        <c:v>20/08/2023</c:v>
                      </c:pt>
                      <c:pt idx="21">
                        <c:v>27/08/2023</c:v>
                      </c:pt>
                      <c:pt idx="22">
                        <c:v>03/09/2023</c:v>
                      </c:pt>
                      <c:pt idx="23">
                        <c:v>10/09/2023</c:v>
                      </c:pt>
                      <c:pt idx="24">
                        <c:v>17/09/2023</c:v>
                      </c:pt>
                      <c:pt idx="25">
                        <c:v>24/09/2023</c:v>
                      </c:pt>
                      <c:pt idx="26">
                        <c:v>01/10/2023</c:v>
                      </c:pt>
                      <c:pt idx="27">
                        <c:v>08/10/2023</c:v>
                      </c:pt>
                      <c:pt idx="28">
                        <c:v>15/10/2023</c:v>
                      </c:pt>
                      <c:pt idx="29">
                        <c:v>22/10/2023</c:v>
                      </c:pt>
                      <c:pt idx="30">
                        <c:v>29/10/2023</c:v>
                      </c:pt>
                      <c:pt idx="31">
                        <c:v>05/11/2023</c:v>
                      </c:pt>
                      <c:pt idx="32">
                        <c:v>12/11/2023</c:v>
                      </c:pt>
                      <c:pt idx="33">
                        <c:v>19/11/2023</c:v>
                      </c:pt>
                      <c:pt idx="34">
                        <c:v>26/11/2023</c:v>
                      </c:pt>
                      <c:pt idx="35">
                        <c:v>03/12/2023</c:v>
                      </c:pt>
                      <c:pt idx="36">
                        <c:v>10/12/2023</c:v>
                      </c:pt>
                      <c:pt idx="37">
                        <c:v>17/12/2023</c:v>
                      </c:pt>
                      <c:pt idx="38">
                        <c:v>24/12/2023</c:v>
                      </c:pt>
                      <c:pt idx="39">
                        <c:v>31/12/2023</c:v>
                      </c:pt>
                      <c:pt idx="40">
                        <c:v>07/01/2024</c:v>
                      </c:pt>
                      <c:pt idx="41">
                        <c:v>14/01/2024</c:v>
                      </c:pt>
                      <c:pt idx="42">
                        <c:v>21/01/2024</c:v>
                      </c:pt>
                      <c:pt idx="43">
                        <c:v>28/01/2024</c:v>
                      </c:pt>
                      <c:pt idx="44">
                        <c:v>04/02/2024</c:v>
                      </c:pt>
                      <c:pt idx="45">
                        <c:v>11/02/2024</c:v>
                      </c:pt>
                      <c:pt idx="46">
                        <c:v>18/02/2024</c:v>
                      </c:pt>
                      <c:pt idx="47">
                        <c:v>25/02/2024</c:v>
                      </c:pt>
                      <c:pt idx="48">
                        <c:v>03/03/2024</c:v>
                      </c:pt>
                      <c:pt idx="49">
                        <c:v>10/03/2024</c:v>
                      </c:pt>
                      <c:pt idx="50">
                        <c:v>17/03/2024</c:v>
                      </c:pt>
                      <c:pt idx="51">
                        <c:v>24/03/2024</c:v>
                      </c:pt>
                      <c:pt idx="52">
                        <c:v>31/03/2024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'1 Year Activity &amp; Income v Plan'!$D$34:$BE$34</c15:sqref>
                        </c15:formulaRef>
                      </c:ext>
                    </c:extLst>
                    <c:numCache>
                      <c:formatCode>0%</c:formatCode>
                      <c:ptCount val="54"/>
                      <c:pt idx="1">
                        <c:v>1.0052656773575874</c:v>
                      </c:pt>
                      <c:pt idx="2">
                        <c:v>1.0003777861730261</c:v>
                      </c:pt>
                      <c:pt idx="3">
                        <c:v>1.0012658227848101</c:v>
                      </c:pt>
                      <c:pt idx="4">
                        <c:v>1.001823708206687</c:v>
                      </c:pt>
                      <c:pt idx="5">
                        <c:v>1.0102611940298507</c:v>
                      </c:pt>
                      <c:pt idx="6">
                        <c:v>1.0005795421616923</c:v>
                      </c:pt>
                      <c:pt idx="7">
                        <c:v>1.0010686615014694</c:v>
                      </c:pt>
                      <c:pt idx="8">
                        <c:v>1.0019796380090498</c:v>
                      </c:pt>
                      <c:pt idx="9">
                        <c:v>1.0047675804529201</c:v>
                      </c:pt>
                      <c:pt idx="10">
                        <c:v>1.0007942811755361</c:v>
                      </c:pt>
                      <c:pt idx="11">
                        <c:v>1.0124787294384572</c:v>
                      </c:pt>
                      <c:pt idx="12">
                        <c:v>1.0162753468516543</c:v>
                      </c:pt>
                      <c:pt idx="13">
                        <c:v>1.0167583136946845</c:v>
                      </c:pt>
                      <c:pt idx="14">
                        <c:v>1.0293564170116674</c:v>
                      </c:pt>
                      <c:pt idx="15">
                        <c:v>1.0393797686438593</c:v>
                      </c:pt>
                      <c:pt idx="16">
                        <c:v>1.0363019065030035</c:v>
                      </c:pt>
                      <c:pt idx="17">
                        <c:v>1.0378024193548387</c:v>
                      </c:pt>
                      <c:pt idx="18">
                        <c:v>1.0397857689364958</c:v>
                      </c:pt>
                      <c:pt idx="19">
                        <c:v>1.0297417166710148</c:v>
                      </c:pt>
                      <c:pt idx="20">
                        <c:v>1.09440466719703</c:v>
                      </c:pt>
                      <c:pt idx="21">
                        <c:v>1.0937257939581719</c:v>
                      </c:pt>
                      <c:pt idx="22">
                        <c:v>0.95974522292993636</c:v>
                      </c:pt>
                      <c:pt idx="23">
                        <c:v>0.99109292248435243</c:v>
                      </c:pt>
                      <c:pt idx="24">
                        <c:v>0.97037572254335258</c:v>
                      </c:pt>
                      <c:pt idx="25">
                        <c:v>0.99879663056558365</c:v>
                      </c:pt>
                      <c:pt idx="26">
                        <c:v>1.0352746212121211</c:v>
                      </c:pt>
                      <c:pt idx="27">
                        <c:v>0.95583524027459954</c:v>
                      </c:pt>
                      <c:pt idx="28">
                        <c:v>0.97461696775668882</c:v>
                      </c:pt>
                      <c:pt idx="29">
                        <c:v>0.83607681755829899</c:v>
                      </c:pt>
                      <c:pt idx="30">
                        <c:v>0.96934339967970717</c:v>
                      </c:pt>
                      <c:pt idx="31">
                        <c:v>0.96666666666666667</c:v>
                      </c:pt>
                      <c:pt idx="32">
                        <c:v>0.98720877112836913</c:v>
                      </c:pt>
                      <c:pt idx="33">
                        <c:v>1</c:v>
                      </c:pt>
                      <c:pt idx="34">
                        <c:v>1.040886249428963</c:v>
                      </c:pt>
                      <c:pt idx="35">
                        <c:v>0.98241607672984699</c:v>
                      </c:pt>
                      <c:pt idx="36">
                        <c:v>0.96148019909110582</c:v>
                      </c:pt>
                      <c:pt idx="37">
                        <c:v>1.0140601341120485</c:v>
                      </c:pt>
                      <c:pt idx="38">
                        <c:v>0.76503678061445257</c:v>
                      </c:pt>
                      <c:pt idx="39">
                        <c:v>0.62389093269855012</c:v>
                      </c:pt>
                      <c:pt idx="40">
                        <c:v>0.74787018255578097</c:v>
                      </c:pt>
                      <c:pt idx="41">
                        <c:v>0.96469155844155841</c:v>
                      </c:pt>
                      <c:pt idx="42">
                        <c:v>0.97931034482758617</c:v>
                      </c:pt>
                      <c:pt idx="43">
                        <c:v>1.0002028809089065</c:v>
                      </c:pt>
                      <c:pt idx="44">
                        <c:v>0.97931873479318732</c:v>
                      </c:pt>
                      <c:pt idx="45">
                        <c:v>#N/A</c:v>
                      </c:pt>
                      <c:pt idx="46">
                        <c:v>#N/A</c:v>
                      </c:pt>
                      <c:pt idx="47">
                        <c:v>#N/A</c:v>
                      </c:pt>
                      <c:pt idx="48">
                        <c:v>#N/A</c:v>
                      </c:pt>
                      <c:pt idx="49">
                        <c:v>#N/A</c:v>
                      </c:pt>
                      <c:pt idx="50">
                        <c:v>#N/A</c:v>
                      </c:pt>
                      <c:pt idx="51">
                        <c:v>#N/A</c:v>
                      </c:pt>
                      <c:pt idx="52">
                        <c:v>#N/A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5FDF-4EE8-907E-8D2D0C8C0EC9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 Year Activity &amp; Income v Plan'!$C$31</c15:sqref>
                        </c15:formulaRef>
                      </c:ext>
                    </c:extLst>
                    <c:strCache>
                      <c:ptCount val="1"/>
                      <c:pt idx="0">
                        <c:v>% Plan Target</c:v>
                      </c:pt>
                    </c:strCache>
                  </c:strRef>
                </c:tx>
                <c:spPr>
                  <a:ln w="31750" cap="rnd">
                    <a:solidFill>
                      <a:srgbClr val="00B05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 Year Activity &amp; Income v Plan'!$E$31:$BD$31</c15:sqref>
                        </c15:formulaRef>
                      </c:ext>
                    </c:extLst>
                    <c:numCache>
                      <c:formatCode>0%</c:formatCode>
                      <c:ptCount val="52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1</c:v>
                      </c:pt>
                      <c:pt idx="15">
                        <c:v>1</c:v>
                      </c:pt>
                      <c:pt idx="16">
                        <c:v>1</c:v>
                      </c:pt>
                      <c:pt idx="17">
                        <c:v>1</c:v>
                      </c:pt>
                      <c:pt idx="18">
                        <c:v>1</c:v>
                      </c:pt>
                      <c:pt idx="19">
                        <c:v>1</c:v>
                      </c:pt>
                      <c:pt idx="20">
                        <c:v>1</c:v>
                      </c:pt>
                      <c:pt idx="21">
                        <c:v>1</c:v>
                      </c:pt>
                      <c:pt idx="22">
                        <c:v>1</c:v>
                      </c:pt>
                      <c:pt idx="23">
                        <c:v>1</c:v>
                      </c:pt>
                      <c:pt idx="24">
                        <c:v>1</c:v>
                      </c:pt>
                      <c:pt idx="25">
                        <c:v>1</c:v>
                      </c:pt>
                      <c:pt idx="26">
                        <c:v>1</c:v>
                      </c:pt>
                      <c:pt idx="27">
                        <c:v>1</c:v>
                      </c:pt>
                      <c:pt idx="28">
                        <c:v>1</c:v>
                      </c:pt>
                      <c:pt idx="29">
                        <c:v>1</c:v>
                      </c:pt>
                      <c:pt idx="30">
                        <c:v>1</c:v>
                      </c:pt>
                      <c:pt idx="31">
                        <c:v>1</c:v>
                      </c:pt>
                      <c:pt idx="32">
                        <c:v>1</c:v>
                      </c:pt>
                      <c:pt idx="33">
                        <c:v>1</c:v>
                      </c:pt>
                      <c:pt idx="34">
                        <c:v>1</c:v>
                      </c:pt>
                      <c:pt idx="35">
                        <c:v>1</c:v>
                      </c:pt>
                      <c:pt idx="36">
                        <c:v>1</c:v>
                      </c:pt>
                      <c:pt idx="37">
                        <c:v>1</c:v>
                      </c:pt>
                      <c:pt idx="38">
                        <c:v>1</c:v>
                      </c:pt>
                      <c:pt idx="39">
                        <c:v>1</c:v>
                      </c:pt>
                      <c:pt idx="40">
                        <c:v>1</c:v>
                      </c:pt>
                      <c:pt idx="41">
                        <c:v>1</c:v>
                      </c:pt>
                      <c:pt idx="42">
                        <c:v>1</c:v>
                      </c:pt>
                      <c:pt idx="43">
                        <c:v>1</c:v>
                      </c:pt>
                      <c:pt idx="44">
                        <c:v>1</c:v>
                      </c:pt>
                      <c:pt idx="45">
                        <c:v>1</c:v>
                      </c:pt>
                      <c:pt idx="46">
                        <c:v>1</c:v>
                      </c:pt>
                      <c:pt idx="47">
                        <c:v>1</c:v>
                      </c:pt>
                      <c:pt idx="48">
                        <c:v>1</c:v>
                      </c:pt>
                      <c:pt idx="49">
                        <c:v>1</c:v>
                      </c:pt>
                      <c:pt idx="50">
                        <c:v>1</c:v>
                      </c:pt>
                      <c:pt idx="51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FDF-4EE8-907E-8D2D0C8C0EC9}"/>
                  </c:ext>
                </c:extLst>
              </c15:ser>
            </c15:filteredLineSeries>
          </c:ext>
        </c:extLst>
      </c:lineChart>
      <c:catAx>
        <c:axId val="165108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9247600"/>
        <c:crosses val="autoZero"/>
        <c:auto val="0"/>
        <c:lblAlgn val="ctr"/>
        <c:lblOffset val="100"/>
        <c:noMultiLvlLbl val="0"/>
      </c:catAx>
      <c:valAx>
        <c:axId val="174924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1081440"/>
        <c:crosses val="autoZero"/>
        <c:crossBetween val="between"/>
      </c:valAx>
      <c:valAx>
        <c:axId val="1749246640"/>
        <c:scaling>
          <c:orientation val="minMax"/>
        </c:scaling>
        <c:delete val="0"/>
        <c:axPos val="r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0984800"/>
        <c:crosses val="max"/>
        <c:crossBetween val="between"/>
      </c:valAx>
      <c:catAx>
        <c:axId val="1150984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49246640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05504-4C2F-4D8C-925C-88DDD853A351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5FCCC-2F92-4460-9828-5D7785326B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58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5FCCC-2F92-4460-9828-5D7785326B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597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5FCCC-2F92-4460-9828-5D7785326B7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10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5FCCC-2F92-4460-9828-5D7785326B7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88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5FCCC-2F92-4460-9828-5D7785326B7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63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Worked with NHS Elect in Experience Based Design at some of our CDC locations, with patients and staff overwhelmingly positive or somewhat positive about the services being offered.</a:t>
            </a:r>
          </a:p>
          <a:p>
            <a:r>
              <a:rPr lang="en-GB" dirty="0"/>
              <a:t>And we have already had some great feedback about the ease of access, speed of appointments and expertise and friendliness of our colleagues.</a:t>
            </a:r>
          </a:p>
          <a:p>
            <a:r>
              <a:rPr lang="en-GB" dirty="0"/>
              <a:t>Of the 32 google reviews mentioning the blood clinic at FNCH in the last 1 months, the average is about 4.8 out of 5</a:t>
            </a:r>
          </a:p>
          <a:p>
            <a:r>
              <a:rPr lang="en-GB" dirty="0"/>
              <a:t>And of the 16 reviews of Xray at SRP and Ilkeston, the average is 4.9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5FCCC-2F92-4460-9828-5D7785326B7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03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10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00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26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56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76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653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077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8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70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11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76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A8889-9124-491A-AE26-4122979A7BF5}" type="datetimeFigureOut">
              <a:rPr lang="en-GB" smtClean="0"/>
              <a:t>21/02/2024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384C7-BB8C-4A04-9737-CA8227EB3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20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492899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Community Diagnostic Centre Derbyshire Dialogue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21</a:t>
            </a:r>
            <a:r>
              <a:rPr lang="en-GB" baseline="30000" dirty="0"/>
              <a:t>st</a:t>
            </a:r>
            <a:r>
              <a:rPr lang="en-GB" dirty="0"/>
              <a:t> February 2024</a:t>
            </a:r>
            <a:br>
              <a:rPr lang="en-GB" dirty="0"/>
            </a:b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11" y="332656"/>
            <a:ext cx="236327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569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2BAC-E5E4-9EE0-8278-C62AE920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CDC Activity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F8DCAD0-999A-57C1-7D8A-7A1C6381DF33}"/>
              </a:ext>
            </a:extLst>
          </p:cNvPr>
          <p:cNvSpPr/>
          <p:nvPr/>
        </p:nvSpPr>
        <p:spPr>
          <a:xfrm>
            <a:off x="8482608" y="731837"/>
            <a:ext cx="1728192" cy="1215008"/>
          </a:xfrm>
          <a:prstGeom prst="cloudCallout">
            <a:avLst>
              <a:gd name="adj1" fmla="val -50202"/>
              <a:gd name="adj2" fmla="val 1021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Already delivering 4,900 test each week!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8404DCB-EF1B-3FBE-330F-7C5E38B8B7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600203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726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85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Activity		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332656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64B62DF-B2E9-4ECD-9FC7-A17A613EB7F9}"/>
              </a:ext>
            </a:extLst>
          </p:cNvPr>
          <p:cNvSpPr/>
          <p:nvPr/>
        </p:nvSpPr>
        <p:spPr>
          <a:xfrm>
            <a:off x="8400256" y="4653136"/>
            <a:ext cx="2016224" cy="1440160"/>
          </a:xfrm>
          <a:prstGeom prst="cloudCallout">
            <a:avLst>
              <a:gd name="adj1" fmla="val -69880"/>
              <a:gd name="adj2" fmla="val 564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By April 2024 we will have done 324,429 tests!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1B97A42-D588-62EB-894E-A8EE7B61B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438132"/>
              </p:ext>
            </p:extLst>
          </p:nvPr>
        </p:nvGraphicFramePr>
        <p:xfrm>
          <a:off x="3853820" y="980731"/>
          <a:ext cx="4104457" cy="5324475"/>
        </p:xfrm>
        <a:graphic>
          <a:graphicData uri="http://schemas.openxmlformats.org/drawingml/2006/table">
            <a:tbl>
              <a:tblPr/>
              <a:tblGrid>
                <a:gridCol w="1915413">
                  <a:extLst>
                    <a:ext uri="{9D8B030D-6E8A-4147-A177-3AD203B41FA5}">
                      <a16:colId xmlns:a16="http://schemas.microsoft.com/office/drawing/2014/main" val="1773974912"/>
                    </a:ext>
                  </a:extLst>
                </a:gridCol>
                <a:gridCol w="1094522">
                  <a:extLst>
                    <a:ext uri="{9D8B030D-6E8A-4147-A177-3AD203B41FA5}">
                      <a16:colId xmlns:a16="http://schemas.microsoft.com/office/drawing/2014/main" val="53818723"/>
                    </a:ext>
                  </a:extLst>
                </a:gridCol>
                <a:gridCol w="1094522">
                  <a:extLst>
                    <a:ext uri="{9D8B030D-6E8A-4147-A177-3AD203B41FA5}">
                      <a16:colId xmlns:a16="http://schemas.microsoft.com/office/drawing/2014/main" val="2904021772"/>
                    </a:ext>
                  </a:extLst>
                </a:gridCol>
              </a:tblGrid>
              <a:tr h="858008"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Summary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Actual 23/24 YTD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Actual 22/23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298446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Imaging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87294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374684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MRI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0053960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NOUS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9,574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9174025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Plain Film x-ray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26,780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932002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Pathology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60,680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173026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Phlebotomy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59,218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684502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POCT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799183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Physiology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153526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866656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ECHO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872316"/>
                  </a:ext>
                </a:extLst>
              </a:tr>
              <a:tr h="281314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</a:t>
                      </a:r>
                    </a:p>
                  </a:txBody>
                  <a:tcPr marL="857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368760"/>
                  </a:ext>
                </a:extLst>
              </a:tr>
              <a:tr h="2953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173,552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106,192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345003"/>
                  </a:ext>
                </a:extLst>
              </a:tr>
              <a:tr h="295380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279,744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899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8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853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Patient Impact	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332656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AFF67-182E-6FC0-D3FA-9090FD376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360" y="1350283"/>
            <a:ext cx="8039280" cy="230925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B400DC6-45B5-27EA-8507-DDBBE7450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15482"/>
          <a:stretch/>
        </p:blipFill>
        <p:spPr>
          <a:xfrm>
            <a:off x="3874760" y="3659538"/>
            <a:ext cx="4442485" cy="30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5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Next steps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Working Group meeting monthly</a:t>
            </a:r>
          </a:p>
          <a:p>
            <a:r>
              <a:rPr lang="en-GB" dirty="0"/>
              <a:t>Recruitment, Procurement and Estates work ongoing </a:t>
            </a:r>
          </a:p>
          <a:p>
            <a:r>
              <a:rPr lang="en-GB" dirty="0"/>
              <a:t>Engagement of stakeholders, including  Primary Care and clinical teams</a:t>
            </a:r>
          </a:p>
          <a:p>
            <a:r>
              <a:rPr lang="en-GB" dirty="0"/>
              <a:t>Development of clinical pathways</a:t>
            </a:r>
          </a:p>
          <a:p>
            <a:pPr lvl="1"/>
            <a:r>
              <a:rPr lang="en-GB" dirty="0"/>
              <a:t>GP Direct Access, Straight to test, open access, coupled appointments etc.</a:t>
            </a:r>
          </a:p>
          <a:p>
            <a:r>
              <a:rPr lang="en-GB" dirty="0"/>
              <a:t>Get in touch if you want to get involved!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332656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289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Diagnostics	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B02D2F-0763-0322-7BBF-DB6B33368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7568" y="3429000"/>
            <a:ext cx="7272808" cy="318022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332656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9E2ED7-30FF-CE15-C33D-9527FF4124C5}"/>
              </a:ext>
            </a:extLst>
          </p:cNvPr>
          <p:cNvSpPr txBox="1"/>
          <p:nvPr/>
        </p:nvSpPr>
        <p:spPr>
          <a:xfrm>
            <a:off x="1981200" y="1417641"/>
            <a:ext cx="8229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More than 1.5 BILLION diagnostic tests occur across the NHS in England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Impact on more than 90% of patient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Capacity in diagnostics hasn’t kept pace with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Less key diagnostic equipment than other similar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Over the last 5 years, diagnostic referrals have increased by more than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91727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CDC Purpose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Freestanding multi-diagnostic centres away from acute hospitals to:</a:t>
            </a:r>
          </a:p>
          <a:p>
            <a:r>
              <a:rPr lang="en-GB" dirty="0"/>
              <a:t>Improve population health outcomes and reduce health inequalities</a:t>
            </a:r>
          </a:p>
          <a:p>
            <a:r>
              <a:rPr lang="en-GB" dirty="0"/>
              <a:t>Increase diagnostic capacity - facilities, equipment and workforce</a:t>
            </a:r>
          </a:p>
          <a:p>
            <a:r>
              <a:rPr lang="en-GB" dirty="0"/>
              <a:t>Improve productivity and efficiency</a:t>
            </a:r>
          </a:p>
          <a:p>
            <a:r>
              <a:rPr lang="en-GB" dirty="0"/>
              <a:t>Improve clinical pathways with greater personalised care</a:t>
            </a:r>
          </a:p>
          <a:p>
            <a:r>
              <a:rPr lang="en-GB" b="0" i="0" dirty="0">
                <a:solidFill>
                  <a:srgbClr val="000000"/>
                </a:solidFill>
                <a:effectLst/>
                <a:latin typeface="FrutigerLT-Roman"/>
              </a:rPr>
              <a:t>Supporting integration with more joined-up care across primary, community and secondary care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332656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97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JUCD Strategic Aims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417641"/>
            <a:ext cx="9217024" cy="51077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/>
              <a:t>JUCD has set four strategic aims for integrated care:</a:t>
            </a:r>
          </a:p>
          <a:p>
            <a:r>
              <a:rPr lang="en-GB" sz="3000" dirty="0"/>
              <a:t>Prioritise prevention and early intervention to avoid ill health and improve outcomes</a:t>
            </a:r>
          </a:p>
          <a:p>
            <a:r>
              <a:rPr lang="en-GB" sz="3000" dirty="0"/>
              <a:t>Reduce inequalities in outcomes, experience and access</a:t>
            </a:r>
          </a:p>
          <a:p>
            <a:r>
              <a:rPr lang="en-GB" sz="3000" dirty="0"/>
              <a:t>Develop care that is based on the strengths of people and communities, and which is personalised</a:t>
            </a:r>
          </a:p>
          <a:p>
            <a:r>
              <a:rPr lang="en-GB" sz="3000" dirty="0"/>
              <a:t>Improve connectivity and alignment across Derby and Derbyshire, to ensure people experience joined up care, and to create a sustainable health and care system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332656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9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CDC Scope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417641"/>
            <a:ext cx="8784976" cy="4708525"/>
          </a:xfrm>
        </p:spPr>
        <p:txBody>
          <a:bodyPr>
            <a:normAutofit/>
          </a:bodyPr>
          <a:lstStyle/>
          <a:p>
            <a:r>
              <a:rPr lang="en-GB" sz="3000" dirty="0"/>
              <a:t>Imaging - CT, MRI, Ultrasound and Plain Film X-Ray</a:t>
            </a:r>
          </a:p>
          <a:p>
            <a:r>
              <a:rPr lang="en-GB" sz="3000" dirty="0"/>
              <a:t>Pathology - Phlebotomy, point of care testing</a:t>
            </a:r>
          </a:p>
          <a:p>
            <a:r>
              <a:rPr lang="en-GB" sz="3000" dirty="0"/>
              <a:t>Physiological Measurement - Echocardiography, Respiratory</a:t>
            </a:r>
          </a:p>
          <a:p>
            <a:r>
              <a:rPr lang="en-GB" sz="3000" dirty="0"/>
              <a:t>Endoscopy was excluded from the scope of the programme in Derbyshire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332656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7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198023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659CA45-DB0F-7DAA-6D2B-BDD890C6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JUCD CDC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F6A1AA-79EB-9645-F487-D05CE91C70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£30m capital investment</a:t>
            </a:r>
          </a:p>
          <a:p>
            <a:r>
              <a:rPr lang="en-GB" dirty="0"/>
              <a:t>Used to update and add to existing NHS estate</a:t>
            </a:r>
          </a:p>
          <a:p>
            <a:r>
              <a:rPr lang="en-GB" dirty="0"/>
              <a:t>Extensive investment in equipment</a:t>
            </a:r>
          </a:p>
          <a:p>
            <a:r>
              <a:rPr lang="en-GB" dirty="0"/>
              <a:t>£25m revenue to deliver the activity, including recruiting and training the workforce</a:t>
            </a:r>
          </a:p>
          <a:p>
            <a:r>
              <a:rPr lang="en-GB" dirty="0"/>
              <a:t>One stop model for diagnostics</a:t>
            </a:r>
          </a:p>
          <a:p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BC8F3A-F78D-9E0B-E978-6584F0878A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Supplements existing clinical services</a:t>
            </a:r>
          </a:p>
          <a:p>
            <a:r>
              <a:rPr lang="en-GB" dirty="0"/>
              <a:t>Geographically spread, but in locations with established transport links</a:t>
            </a:r>
          </a:p>
          <a:p>
            <a:r>
              <a:rPr lang="en-GB" dirty="0"/>
              <a:t>Technologically enabled</a:t>
            </a:r>
          </a:p>
          <a:p>
            <a:r>
              <a:rPr lang="en-GB" dirty="0"/>
              <a:t>Improved local access</a:t>
            </a:r>
          </a:p>
          <a:p>
            <a:r>
              <a:rPr lang="en-GB" dirty="0"/>
              <a:t>Reduced waiting times</a:t>
            </a:r>
          </a:p>
        </p:txBody>
      </p:sp>
    </p:spTree>
    <p:extLst>
      <p:ext uri="{BB962C8B-B14F-4D97-AF65-F5344CB8AC3E}">
        <p14:creationId xmlns:p14="http://schemas.microsoft.com/office/powerpoint/2010/main" val="186359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A4E5A7-32F4-F845-145D-BD7966073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0" r="2607" b="6"/>
          <a:stretch/>
        </p:blipFill>
        <p:spPr>
          <a:xfrm>
            <a:off x="1524001" y="-6235"/>
            <a:ext cx="2104426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19A2E-CF8A-AE81-3D75-625E437649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46" r="16556" b="2"/>
          <a:stretch/>
        </p:blipFill>
        <p:spPr>
          <a:xfrm>
            <a:off x="5966044" y="-7392"/>
            <a:ext cx="3020682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0FB9FD-1F97-0169-847C-2EAA50406E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32" r="12124" b="-1"/>
          <a:stretch/>
        </p:blipFill>
        <p:spPr>
          <a:xfrm>
            <a:off x="4304437" y="3612"/>
            <a:ext cx="243963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D9557-ACA3-6C80-3625-D6A2CDF877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94" r="22284" b="2"/>
          <a:stretch/>
        </p:blipFill>
        <p:spPr>
          <a:xfrm>
            <a:off x="7971204" y="-22925"/>
            <a:ext cx="2699791" cy="2501836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BEAC4-D4FD-676C-8563-6EB2F65809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034" r="13590" b="4"/>
          <a:stretch/>
        </p:blipFill>
        <p:spPr>
          <a:xfrm>
            <a:off x="2839446" y="3"/>
            <a:ext cx="2248442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C6C4C0-E126-4444-CEE0-BA0C92BA6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1702" y="2478911"/>
            <a:ext cx="6168596" cy="43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5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3" y="0"/>
            <a:ext cx="433493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0" descr="A room with a medical equipment&#10;&#10;Description automatically generated">
            <a:extLst>
              <a:ext uri="{FF2B5EF4-FFF2-40B4-BE49-F238E27FC236}">
                <a16:creationId xmlns:a16="http://schemas.microsoft.com/office/drawing/2014/main" id="{CA326D05-B9D2-262E-0B69-EB86956AB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" r="8" b="8"/>
          <a:stretch/>
        </p:blipFill>
        <p:spPr>
          <a:xfrm rot="5400000">
            <a:off x="1400110" y="632756"/>
            <a:ext cx="2509006" cy="1842512"/>
          </a:xfrm>
          <a:prstGeom prst="rect">
            <a:avLst/>
          </a:prstGeom>
        </p:spPr>
      </p:pic>
      <p:pic>
        <p:nvPicPr>
          <p:cNvPr id="8" name="Picture 7" descr="A room with a mri machine&#10;&#10;Description automatically generated">
            <a:extLst>
              <a:ext uri="{FF2B5EF4-FFF2-40B4-BE49-F238E27FC236}">
                <a16:creationId xmlns:a16="http://schemas.microsoft.com/office/drawing/2014/main" id="{00EDF4BF-71EB-34AF-E54A-28B7991A9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23426" b="-4"/>
          <a:stretch/>
        </p:blipFill>
        <p:spPr>
          <a:xfrm>
            <a:off x="3807066" y="299509"/>
            <a:ext cx="1842513" cy="2509006"/>
          </a:xfrm>
          <a:prstGeom prst="rect">
            <a:avLst/>
          </a:prstGeom>
        </p:spPr>
      </p:pic>
      <p:pic>
        <p:nvPicPr>
          <p:cNvPr id="10" name="Picture 9" descr="A white trailer with stairs&#10;&#10;Description automatically generated">
            <a:extLst>
              <a:ext uri="{FF2B5EF4-FFF2-40B4-BE49-F238E27FC236}">
                <a16:creationId xmlns:a16="http://schemas.microsoft.com/office/drawing/2014/main" id="{C5427A7A-06E6-8C57-01F3-B11DF735AE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8057" b="4"/>
          <a:stretch/>
        </p:blipFill>
        <p:spPr>
          <a:xfrm>
            <a:off x="1733360" y="3108025"/>
            <a:ext cx="3916219" cy="345046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13621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7086651-A764-563A-2DC3-33E94BC297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284426"/>
              </p:ext>
            </p:extLst>
          </p:nvPr>
        </p:nvGraphicFramePr>
        <p:xfrm>
          <a:off x="5735961" y="0"/>
          <a:ext cx="4932036" cy="6852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5">
                  <a:extLst>
                    <a:ext uri="{9D8B030D-6E8A-4147-A177-3AD203B41FA5}">
                      <a16:colId xmlns:a16="http://schemas.microsoft.com/office/drawing/2014/main" val="148420448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79329259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16649526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5654437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410133741"/>
                    </a:ext>
                  </a:extLst>
                </a:gridCol>
                <a:gridCol w="755573">
                  <a:extLst>
                    <a:ext uri="{9D8B030D-6E8A-4147-A177-3AD203B41FA5}">
                      <a16:colId xmlns:a16="http://schemas.microsoft.com/office/drawing/2014/main" val="456126780"/>
                    </a:ext>
                  </a:extLst>
                </a:gridCol>
              </a:tblGrid>
              <a:tr h="856562"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FNCH</a:t>
                      </a:r>
                    </a:p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Oct 24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SRP</a:t>
                      </a:r>
                    </a:p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May 24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ILK</a:t>
                      </a:r>
                    </a:p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May 24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Whit</a:t>
                      </a:r>
                    </a:p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Open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Walt</a:t>
                      </a:r>
                    </a:p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Jan 25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926982"/>
                  </a:ext>
                </a:extLst>
              </a:tr>
              <a:tr h="856562">
                <a:tc>
                  <a:txBody>
                    <a:bodyPr/>
                    <a:lstStyle/>
                    <a:p>
                      <a:r>
                        <a:rPr lang="en-GB" b="1" dirty="0"/>
                        <a:t>MRI</a:t>
                      </a:r>
                    </a:p>
                    <a:p>
                      <a:endParaRPr lang="en-GB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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Mobile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algn="ctr"/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Wingdings 2" panose="05020102010507070707" pitchFamily="18" charset="2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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Mobile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320141"/>
                  </a:ext>
                </a:extLst>
              </a:tr>
              <a:tr h="856562">
                <a:tc>
                  <a:txBody>
                    <a:bodyPr/>
                    <a:lstStyle/>
                    <a:p>
                      <a:r>
                        <a:rPr lang="en-GB" b="1" dirty="0"/>
                        <a:t>CT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ym typeface="Wingdings 2" panose="05020102010507070707" pitchFamily="18" charset="2"/>
                        </a:rPr>
                        <a:t> x3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Mobile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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Mobile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686895"/>
                  </a:ext>
                </a:extLst>
              </a:tr>
              <a:tr h="856562">
                <a:tc>
                  <a:txBody>
                    <a:bodyPr/>
                    <a:lstStyle/>
                    <a:p>
                      <a:r>
                        <a:rPr lang="en-GB" b="1" dirty="0"/>
                        <a:t>Xray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571312"/>
                  </a:ext>
                </a:extLst>
              </a:tr>
              <a:tr h="856562">
                <a:tc>
                  <a:txBody>
                    <a:bodyPr/>
                    <a:lstStyle/>
                    <a:p>
                      <a:r>
                        <a:rPr lang="en-GB" b="1" dirty="0"/>
                        <a:t>US</a:t>
                      </a:r>
                    </a:p>
                    <a:p>
                      <a:endParaRPr lang="en-GB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519922"/>
                  </a:ext>
                </a:extLst>
              </a:tr>
              <a:tr h="856562">
                <a:tc>
                  <a:txBody>
                    <a:bodyPr/>
                    <a:lstStyle/>
                    <a:p>
                      <a:r>
                        <a:rPr lang="en-GB" b="1" dirty="0"/>
                        <a:t>Echo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ym typeface="Wingdings 2" panose="05020102010507070707" pitchFamily="18" charset="2"/>
                        </a:rPr>
                        <a:t></a:t>
                      </a:r>
                      <a:endParaRPr lang="en-GB" sz="1200" dirty="0"/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924178"/>
                  </a:ext>
                </a:extLst>
              </a:tr>
              <a:tr h="856562">
                <a:tc>
                  <a:txBody>
                    <a:bodyPr/>
                    <a:lstStyle/>
                    <a:p>
                      <a:r>
                        <a:rPr lang="en-GB" b="1" dirty="0" err="1"/>
                        <a:t>Phlebo</a:t>
                      </a:r>
                      <a:endParaRPr lang="en-GB" b="1" dirty="0"/>
                    </a:p>
                    <a:p>
                      <a:r>
                        <a:rPr lang="en-GB" b="1" dirty="0"/>
                        <a:t>POCT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035416"/>
                  </a:ext>
                </a:extLst>
              </a:tr>
              <a:tr h="856562">
                <a:tc>
                  <a:txBody>
                    <a:bodyPr/>
                    <a:lstStyle/>
                    <a:p>
                      <a:r>
                        <a:rPr lang="en-GB" b="1" dirty="0" err="1"/>
                        <a:t>Resp</a:t>
                      </a:r>
                      <a:endParaRPr lang="en-GB" b="1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ym typeface="Wingdings 2" panose="05020102010507070707" pitchFamily="18" charset="2"/>
                        </a:rPr>
                        <a:t></a:t>
                      </a:r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ym typeface="Wingdings 2" panose="05020102010507070707" pitchFamily="18" charset="2"/>
                        </a:rPr>
                        <a:t></a:t>
                      </a:r>
                      <a:endParaRPr lang="en-GB" sz="1200" dirty="0"/>
                    </a:p>
                    <a:p>
                      <a:pPr algn="ctr"/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Wingdings 2" panose="05020102010507070707" pitchFamily="18" charset="2"/>
                        </a:rPr>
                        <a:t></a:t>
                      </a:r>
                      <a:endParaRPr lang="en-GB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469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944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6" y="198023"/>
            <a:ext cx="199969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CD16FB-CF1D-DF4F-CCEC-9AF9A248A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390" y="3822526"/>
            <a:ext cx="2714602" cy="2732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446F4-DAEB-5889-641E-07D721B94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172" y="4007128"/>
            <a:ext cx="3351615" cy="2518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161C5E-FEF7-35BC-7E8F-1BF1DBEE7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654" y="1124747"/>
            <a:ext cx="2744550" cy="272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0F291-E20C-363C-C799-9E91CC4B1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9442" y="188643"/>
            <a:ext cx="2744550" cy="31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60EC47964B6041A4A8C12EA25B3BE3" ma:contentTypeVersion="13" ma:contentTypeDescription="Create a new document." ma:contentTypeScope="" ma:versionID="9d1efe15225037bf902acaed1cab9524">
  <xsd:schema xmlns:xsd="http://www.w3.org/2001/XMLSchema" xmlns:xs="http://www.w3.org/2001/XMLSchema" xmlns:p="http://schemas.microsoft.com/office/2006/metadata/properties" xmlns:ns3="02ac4ccc-014c-4f16-add0-5d9dc54c28fb" xmlns:ns4="5952c33c-b50b-4425-82af-651cc53615eb" targetNamespace="http://schemas.microsoft.com/office/2006/metadata/properties" ma:root="true" ma:fieldsID="a75b25e8e152a42624417b2795ca279e" ns3:_="" ns4:_="">
    <xsd:import namespace="02ac4ccc-014c-4f16-add0-5d9dc54c28fb"/>
    <xsd:import namespace="5952c33c-b50b-4425-82af-651cc53615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ac4ccc-014c-4f16-add0-5d9dc54c28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2c33c-b50b-4425-82af-651cc5361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5D1A22-9CD6-4235-BB8F-5DABF9EBC493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5952c33c-b50b-4425-82af-651cc53615eb"/>
    <ds:schemaRef ds:uri="02ac4ccc-014c-4f16-add0-5d9dc54c28fb"/>
  </ds:schemaRefs>
</ds:datastoreItem>
</file>

<file path=customXml/itemProps2.xml><?xml version="1.0" encoding="utf-8"?>
<ds:datastoreItem xmlns:ds="http://schemas.openxmlformats.org/officeDocument/2006/customXml" ds:itemID="{A9EFBC00-6A72-4335-8552-72B47FE193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DB1AB4-1B17-43AC-983D-3EF85F7611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ac4ccc-014c-4f16-add0-5d9dc54c28fb"/>
    <ds:schemaRef ds:uri="5952c33c-b50b-4425-82af-651cc5361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24025</TotalTime>
  <Words>612</Words>
  <Application>Microsoft Office PowerPoint</Application>
  <PresentationFormat>Widescreen</PresentationFormat>
  <Paragraphs>160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FrutigerLT-Roman</vt:lpstr>
      <vt:lpstr>Wingdings 2</vt:lpstr>
      <vt:lpstr>Office Theme</vt:lpstr>
      <vt:lpstr>   Community Diagnostic Centre Derbyshire Dialogue   21st February 2024 </vt:lpstr>
      <vt:lpstr>Diagnostics  </vt:lpstr>
      <vt:lpstr>CDC Purpose  </vt:lpstr>
      <vt:lpstr>JUCD Strategic Aims    </vt:lpstr>
      <vt:lpstr>CDC Scope   </vt:lpstr>
      <vt:lpstr>JUCD CDC</vt:lpstr>
      <vt:lpstr>PowerPoint Presentation</vt:lpstr>
      <vt:lpstr>PowerPoint Presentation</vt:lpstr>
      <vt:lpstr>PowerPoint Presentation</vt:lpstr>
      <vt:lpstr>CDC Activity</vt:lpstr>
      <vt:lpstr>Activity    </vt:lpstr>
      <vt:lpstr>Patient Impact   </vt:lpstr>
      <vt:lpstr>Next steps   </vt:lpstr>
    </vt:vector>
  </TitlesOfParts>
  <Company>DHFT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Diagnostic Hub Update</dc:title>
  <dc:creator>Mike Goodwin</dc:creator>
  <cp:lastModifiedBy>STUART, Mark (NHS DERBY AND DERBYSHIRE ICB - 15M)</cp:lastModifiedBy>
  <cp:revision>28</cp:revision>
  <dcterms:created xsi:type="dcterms:W3CDTF">2021-05-12T21:32:42Z</dcterms:created>
  <dcterms:modified xsi:type="dcterms:W3CDTF">2024-02-21T09:05:27Z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0x0101001960EC47964B6041A4A8C12EA25B3BE3</vt:lpwstr>
  </property>
</Properties>
</file>