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9" r:id="rId3"/>
    <p:sldId id="2145707352" r:id="rId4"/>
    <p:sldId id="2145707336" r:id="rId5"/>
    <p:sldId id="2145707349" r:id="rId6"/>
    <p:sldId id="2145707339" r:id="rId7"/>
    <p:sldId id="260" r:id="rId8"/>
    <p:sldId id="2145707348" r:id="rId9"/>
    <p:sldId id="2145707354" r:id="rId10"/>
    <p:sldId id="2145707347" r:id="rId11"/>
    <p:sldId id="263" r:id="rId12"/>
    <p:sldId id="2145707341" r:id="rId13"/>
    <p:sldId id="261" r:id="rId14"/>
    <p:sldId id="262" r:id="rId15"/>
    <p:sldId id="2145707344"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58FF6C-D3F3-4915-BB7E-9AE2B2455C01}" v="10" dt="2025-06-18T07:59:41.1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729" autoAdjust="0"/>
  </p:normalViewPr>
  <p:slideViewPr>
    <p:cSldViewPr snapToGrid="0">
      <p:cViewPr varScale="1">
        <p:scale>
          <a:sx n="91" d="100"/>
          <a:sy n="91" d="100"/>
        </p:scale>
        <p:origin x="426"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1B8E7B-C924-48A8-B46D-F034501FA065}" type="datetimeFigureOut">
              <a:rPr lang="en-GB" smtClean="0"/>
              <a:t>18/06/2025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8A2DFB-53AB-4D00-A292-6F7095087A10}" type="slidenum">
              <a:rPr lang="en-GB" smtClean="0"/>
              <a:t>‹#›</a:t>
            </a:fld>
            <a:endParaRPr lang="en-GB"/>
          </a:p>
        </p:txBody>
      </p:sp>
    </p:spTree>
    <p:extLst>
      <p:ext uri="{BB962C8B-B14F-4D97-AF65-F5344CB8AC3E}">
        <p14:creationId xmlns:p14="http://schemas.microsoft.com/office/powerpoint/2010/main" val="3977303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8A2DFB-53AB-4D00-A292-6F7095087A10}" type="slidenum">
              <a:rPr lang="en-GB" smtClean="0"/>
              <a:t>4</a:t>
            </a:fld>
            <a:endParaRPr lang="en-GB"/>
          </a:p>
        </p:txBody>
      </p:sp>
    </p:spTree>
    <p:extLst>
      <p:ext uri="{BB962C8B-B14F-4D97-AF65-F5344CB8AC3E}">
        <p14:creationId xmlns:p14="http://schemas.microsoft.com/office/powerpoint/2010/main" val="1408416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8A2DFB-53AB-4D00-A292-6F7095087A10}" type="slidenum">
              <a:rPr lang="en-GB" smtClean="0"/>
              <a:t>5</a:t>
            </a:fld>
            <a:endParaRPr lang="en-GB"/>
          </a:p>
        </p:txBody>
      </p:sp>
    </p:spTree>
    <p:extLst>
      <p:ext uri="{BB962C8B-B14F-4D97-AF65-F5344CB8AC3E}">
        <p14:creationId xmlns:p14="http://schemas.microsoft.com/office/powerpoint/2010/main" val="603474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8A2DFB-53AB-4D00-A292-6F7095087A10}" type="slidenum">
              <a:rPr lang="en-GB" smtClean="0"/>
              <a:t>6</a:t>
            </a:fld>
            <a:endParaRPr lang="en-GB"/>
          </a:p>
        </p:txBody>
      </p:sp>
    </p:spTree>
    <p:extLst>
      <p:ext uri="{BB962C8B-B14F-4D97-AF65-F5344CB8AC3E}">
        <p14:creationId xmlns:p14="http://schemas.microsoft.com/office/powerpoint/2010/main" val="137015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https://app.sli.do/event/wMpgvs4fecMjDkPhhAfqW5</a:t>
            </a:r>
          </a:p>
        </p:txBody>
      </p:sp>
      <p:sp>
        <p:nvSpPr>
          <p:cNvPr id="4" name="Slide Number Placeholder 3"/>
          <p:cNvSpPr>
            <a:spLocks noGrp="1"/>
          </p:cNvSpPr>
          <p:nvPr>
            <p:ph type="sldNum" sz="quarter" idx="5"/>
          </p:nvPr>
        </p:nvSpPr>
        <p:spPr/>
        <p:txBody>
          <a:bodyPr/>
          <a:lstStyle/>
          <a:p>
            <a:fld id="{4A8A2DFB-53AB-4D00-A292-6F7095087A10}" type="slidenum">
              <a:rPr lang="en-GB" smtClean="0"/>
              <a:t>8</a:t>
            </a:fld>
            <a:endParaRPr lang="en-GB"/>
          </a:p>
        </p:txBody>
      </p:sp>
    </p:spTree>
    <p:extLst>
      <p:ext uri="{BB962C8B-B14F-4D97-AF65-F5344CB8AC3E}">
        <p14:creationId xmlns:p14="http://schemas.microsoft.com/office/powerpoint/2010/main" val="51329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https://app.sli.do/event/wMpgvs4fecMjDkPhhAfqW5</a:t>
            </a:r>
          </a:p>
        </p:txBody>
      </p:sp>
      <p:sp>
        <p:nvSpPr>
          <p:cNvPr id="4" name="Slide Number Placeholder 3"/>
          <p:cNvSpPr>
            <a:spLocks noGrp="1"/>
          </p:cNvSpPr>
          <p:nvPr>
            <p:ph type="sldNum" sz="quarter" idx="5"/>
          </p:nvPr>
        </p:nvSpPr>
        <p:spPr/>
        <p:txBody>
          <a:bodyPr/>
          <a:lstStyle/>
          <a:p>
            <a:fld id="{4A8A2DFB-53AB-4D00-A292-6F7095087A10}" type="slidenum">
              <a:rPr lang="en-GB" smtClean="0"/>
              <a:t>9</a:t>
            </a:fld>
            <a:endParaRPr lang="en-GB"/>
          </a:p>
        </p:txBody>
      </p:sp>
    </p:spTree>
    <p:extLst>
      <p:ext uri="{BB962C8B-B14F-4D97-AF65-F5344CB8AC3E}">
        <p14:creationId xmlns:p14="http://schemas.microsoft.com/office/powerpoint/2010/main" val="2714248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https://app.sli.do/event/wMpgvs4fecMjDkPhhAfqW5</a:t>
            </a:r>
          </a:p>
        </p:txBody>
      </p:sp>
      <p:sp>
        <p:nvSpPr>
          <p:cNvPr id="4" name="Slide Number Placeholder 3"/>
          <p:cNvSpPr>
            <a:spLocks noGrp="1"/>
          </p:cNvSpPr>
          <p:nvPr>
            <p:ph type="sldNum" sz="quarter" idx="5"/>
          </p:nvPr>
        </p:nvSpPr>
        <p:spPr/>
        <p:txBody>
          <a:bodyPr/>
          <a:lstStyle/>
          <a:p>
            <a:fld id="{4A8A2DFB-53AB-4D00-A292-6F7095087A10}" type="slidenum">
              <a:rPr lang="en-GB" smtClean="0"/>
              <a:t>10</a:t>
            </a:fld>
            <a:endParaRPr lang="en-GB"/>
          </a:p>
        </p:txBody>
      </p:sp>
    </p:spTree>
    <p:extLst>
      <p:ext uri="{BB962C8B-B14F-4D97-AF65-F5344CB8AC3E}">
        <p14:creationId xmlns:p14="http://schemas.microsoft.com/office/powerpoint/2010/main" val="1017399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IMOS: Sometimes oral surgery is too complex to be undertaken in a general dental practice, but not sufficiently complex to be undertaken in a hospital. In these instances, treatment may be undertaken by an Intermediate Minor Oral Surgery (IMOS) service. IMOS services treat patients aged 16 years and over and are usually specialists based in select community dental surgeries. </a:t>
            </a:r>
          </a:p>
        </p:txBody>
      </p:sp>
      <p:sp>
        <p:nvSpPr>
          <p:cNvPr id="4" name="Slide Number Placeholder 3"/>
          <p:cNvSpPr>
            <a:spLocks noGrp="1"/>
          </p:cNvSpPr>
          <p:nvPr>
            <p:ph type="sldNum" sz="quarter" idx="5"/>
          </p:nvPr>
        </p:nvSpPr>
        <p:spPr/>
        <p:txBody>
          <a:bodyPr/>
          <a:lstStyle/>
          <a:p>
            <a:fld id="{4A8A2DFB-53AB-4D00-A292-6F7095087A10}" type="slidenum">
              <a:rPr lang="en-GB" smtClean="0"/>
              <a:t>12</a:t>
            </a:fld>
            <a:endParaRPr lang="en-GB"/>
          </a:p>
        </p:txBody>
      </p:sp>
    </p:spTree>
    <p:extLst>
      <p:ext uri="{BB962C8B-B14F-4D97-AF65-F5344CB8AC3E}">
        <p14:creationId xmlns:p14="http://schemas.microsoft.com/office/powerpoint/2010/main" val="2218766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64998-162F-4A4E-A93F-8BEDF9054C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D83928-478B-44D9-B4E7-FF339CA79D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0827BEF-D309-4172-97A4-FF4030C3BD78}"/>
              </a:ext>
            </a:extLst>
          </p:cNvPr>
          <p:cNvSpPr>
            <a:spLocks noGrp="1"/>
          </p:cNvSpPr>
          <p:nvPr>
            <p:ph type="dt" sz="half" idx="10"/>
          </p:nvPr>
        </p:nvSpPr>
        <p:spPr/>
        <p:txBody>
          <a:bodyPr/>
          <a:lstStyle/>
          <a:p>
            <a:fld id="{EB7C392E-6E23-42B1-9B43-9E31B4DF34F8}" type="datetimeFigureOut">
              <a:rPr lang="en-GB" smtClean="0"/>
              <a:t>18/06/2025</a:t>
            </a:fld>
            <a:endParaRPr lang="en-GB"/>
          </a:p>
        </p:txBody>
      </p:sp>
      <p:sp>
        <p:nvSpPr>
          <p:cNvPr id="5" name="Footer Placeholder 4">
            <a:extLst>
              <a:ext uri="{FF2B5EF4-FFF2-40B4-BE49-F238E27FC236}">
                <a16:creationId xmlns:a16="http://schemas.microsoft.com/office/drawing/2014/main" id="{A8145349-57CE-42DC-BA71-56148CD668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9A62BE-2BDF-416F-A2B7-853CDF2821D0}"/>
              </a:ext>
            </a:extLst>
          </p:cNvPr>
          <p:cNvSpPr>
            <a:spLocks noGrp="1"/>
          </p:cNvSpPr>
          <p:nvPr>
            <p:ph type="sldNum" sz="quarter" idx="12"/>
          </p:nvPr>
        </p:nvSpPr>
        <p:spPr/>
        <p:txBody>
          <a:bodyPr/>
          <a:lstStyle/>
          <a:p>
            <a:fld id="{D5B06596-4C6E-4CB8-B55F-F5C5F83C8FCC}" type="slidenum">
              <a:rPr lang="en-GB" smtClean="0"/>
              <a:t>‹#›</a:t>
            </a:fld>
            <a:endParaRPr lang="en-GB"/>
          </a:p>
        </p:txBody>
      </p:sp>
      <p:sp>
        <p:nvSpPr>
          <p:cNvPr id="7" name="Rectangle 6">
            <a:extLst>
              <a:ext uri="{FF2B5EF4-FFF2-40B4-BE49-F238E27FC236}">
                <a16:creationId xmlns:a16="http://schemas.microsoft.com/office/drawing/2014/main" id="{E898C1B6-3AB2-41A7-9F53-CD7F860918CA}"/>
              </a:ext>
            </a:extLst>
          </p:cNvPr>
          <p:cNvSpPr/>
          <p:nvPr userDrawn="1"/>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Tree>
    <p:extLst>
      <p:ext uri="{BB962C8B-B14F-4D97-AF65-F5344CB8AC3E}">
        <p14:creationId xmlns:p14="http://schemas.microsoft.com/office/powerpoint/2010/main" val="2611565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BBE55-5890-437A-949A-20EA35A969A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A5F6A6-3201-4AD2-AEDB-7AF2F5159F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368C41-A8EB-47FA-BC75-E3111C9C0A6B}"/>
              </a:ext>
            </a:extLst>
          </p:cNvPr>
          <p:cNvSpPr>
            <a:spLocks noGrp="1"/>
          </p:cNvSpPr>
          <p:nvPr>
            <p:ph type="dt" sz="half" idx="10"/>
          </p:nvPr>
        </p:nvSpPr>
        <p:spPr/>
        <p:txBody>
          <a:bodyPr/>
          <a:lstStyle/>
          <a:p>
            <a:fld id="{EB7C392E-6E23-42B1-9B43-9E31B4DF34F8}" type="datetimeFigureOut">
              <a:rPr lang="en-GB" smtClean="0"/>
              <a:t>18/06/2025</a:t>
            </a:fld>
            <a:endParaRPr lang="en-GB"/>
          </a:p>
        </p:txBody>
      </p:sp>
      <p:sp>
        <p:nvSpPr>
          <p:cNvPr id="5" name="Footer Placeholder 4">
            <a:extLst>
              <a:ext uri="{FF2B5EF4-FFF2-40B4-BE49-F238E27FC236}">
                <a16:creationId xmlns:a16="http://schemas.microsoft.com/office/drawing/2014/main" id="{21C775B8-A187-4C05-9F30-04C505B82C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1F6940-96A9-4CC6-B8BF-3EE2E307198C}"/>
              </a:ext>
            </a:extLst>
          </p:cNvPr>
          <p:cNvSpPr>
            <a:spLocks noGrp="1"/>
          </p:cNvSpPr>
          <p:nvPr>
            <p:ph type="sldNum" sz="quarter" idx="12"/>
          </p:nvPr>
        </p:nvSpPr>
        <p:spPr/>
        <p:txBody>
          <a:bodyPr/>
          <a:lstStyle/>
          <a:p>
            <a:fld id="{D5B06596-4C6E-4CB8-B55F-F5C5F83C8FCC}" type="slidenum">
              <a:rPr lang="en-GB" smtClean="0"/>
              <a:t>‹#›</a:t>
            </a:fld>
            <a:endParaRPr lang="en-GB"/>
          </a:p>
        </p:txBody>
      </p:sp>
    </p:spTree>
    <p:extLst>
      <p:ext uri="{BB962C8B-B14F-4D97-AF65-F5344CB8AC3E}">
        <p14:creationId xmlns:p14="http://schemas.microsoft.com/office/powerpoint/2010/main" val="2401183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C0BEF5-3B5A-4E53-A651-44251E8CFD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10F1B1-7A30-4529-98C5-4EF3E5F4F3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ABFB57-9D62-47D9-8EAB-554C5A6DE03C}"/>
              </a:ext>
            </a:extLst>
          </p:cNvPr>
          <p:cNvSpPr>
            <a:spLocks noGrp="1"/>
          </p:cNvSpPr>
          <p:nvPr>
            <p:ph type="dt" sz="half" idx="10"/>
          </p:nvPr>
        </p:nvSpPr>
        <p:spPr/>
        <p:txBody>
          <a:bodyPr/>
          <a:lstStyle/>
          <a:p>
            <a:fld id="{EB7C392E-6E23-42B1-9B43-9E31B4DF34F8}" type="datetimeFigureOut">
              <a:rPr lang="en-GB" smtClean="0"/>
              <a:t>18/06/2025</a:t>
            </a:fld>
            <a:endParaRPr lang="en-GB"/>
          </a:p>
        </p:txBody>
      </p:sp>
      <p:sp>
        <p:nvSpPr>
          <p:cNvPr id="5" name="Footer Placeholder 4">
            <a:extLst>
              <a:ext uri="{FF2B5EF4-FFF2-40B4-BE49-F238E27FC236}">
                <a16:creationId xmlns:a16="http://schemas.microsoft.com/office/drawing/2014/main" id="{29032D85-DCD9-4B37-913A-8393DBD5AF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F2DD5C-3F36-44A0-BD64-88CE862A6C69}"/>
              </a:ext>
            </a:extLst>
          </p:cNvPr>
          <p:cNvSpPr>
            <a:spLocks noGrp="1"/>
          </p:cNvSpPr>
          <p:nvPr>
            <p:ph type="sldNum" sz="quarter" idx="12"/>
          </p:nvPr>
        </p:nvSpPr>
        <p:spPr/>
        <p:txBody>
          <a:bodyPr/>
          <a:lstStyle/>
          <a:p>
            <a:fld id="{D5B06596-4C6E-4CB8-B55F-F5C5F83C8FCC}" type="slidenum">
              <a:rPr lang="en-GB" smtClean="0"/>
              <a:t>‹#›</a:t>
            </a:fld>
            <a:endParaRPr lang="en-GB"/>
          </a:p>
        </p:txBody>
      </p:sp>
    </p:spTree>
    <p:extLst>
      <p:ext uri="{BB962C8B-B14F-4D97-AF65-F5344CB8AC3E}">
        <p14:creationId xmlns:p14="http://schemas.microsoft.com/office/powerpoint/2010/main" val="1535674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BDAAD-B81E-4CB9-A194-39702F6DF2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80D967-8CC8-4F61-8C8E-C875FAA4FB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778980-A976-4A27-8D44-FE8F5FE58BFB}"/>
              </a:ext>
            </a:extLst>
          </p:cNvPr>
          <p:cNvSpPr>
            <a:spLocks noGrp="1"/>
          </p:cNvSpPr>
          <p:nvPr>
            <p:ph type="dt" sz="half" idx="10"/>
          </p:nvPr>
        </p:nvSpPr>
        <p:spPr/>
        <p:txBody>
          <a:bodyPr/>
          <a:lstStyle/>
          <a:p>
            <a:fld id="{EB7C392E-6E23-42B1-9B43-9E31B4DF34F8}" type="datetimeFigureOut">
              <a:rPr lang="en-GB" smtClean="0"/>
              <a:t>18/06/2025</a:t>
            </a:fld>
            <a:endParaRPr lang="en-GB"/>
          </a:p>
        </p:txBody>
      </p:sp>
      <p:sp>
        <p:nvSpPr>
          <p:cNvPr id="5" name="Footer Placeholder 4">
            <a:extLst>
              <a:ext uri="{FF2B5EF4-FFF2-40B4-BE49-F238E27FC236}">
                <a16:creationId xmlns:a16="http://schemas.microsoft.com/office/drawing/2014/main" id="{8B872A5F-A581-4032-AFDB-D33056545E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E02B08-A1CA-4094-BF4F-53A834982884}"/>
              </a:ext>
            </a:extLst>
          </p:cNvPr>
          <p:cNvSpPr>
            <a:spLocks noGrp="1"/>
          </p:cNvSpPr>
          <p:nvPr>
            <p:ph type="sldNum" sz="quarter" idx="12"/>
          </p:nvPr>
        </p:nvSpPr>
        <p:spPr/>
        <p:txBody>
          <a:bodyPr/>
          <a:lstStyle/>
          <a:p>
            <a:fld id="{D5B06596-4C6E-4CB8-B55F-F5C5F83C8FCC}" type="slidenum">
              <a:rPr lang="en-GB" smtClean="0"/>
              <a:t>‹#›</a:t>
            </a:fld>
            <a:endParaRPr lang="en-GB"/>
          </a:p>
        </p:txBody>
      </p:sp>
      <p:sp>
        <p:nvSpPr>
          <p:cNvPr id="7" name="Rectangle 6">
            <a:extLst>
              <a:ext uri="{FF2B5EF4-FFF2-40B4-BE49-F238E27FC236}">
                <a16:creationId xmlns:a16="http://schemas.microsoft.com/office/drawing/2014/main" id="{12E85A7D-5B5E-4007-B41A-100B2D6F302F}"/>
              </a:ext>
            </a:extLst>
          </p:cNvPr>
          <p:cNvSpPr/>
          <p:nvPr userDrawn="1"/>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Tree>
    <p:extLst>
      <p:ext uri="{BB962C8B-B14F-4D97-AF65-F5344CB8AC3E}">
        <p14:creationId xmlns:p14="http://schemas.microsoft.com/office/powerpoint/2010/main" val="354833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44BC0-19BA-406F-9737-306F01D851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6147CA-9374-4755-A4A2-7055353A77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E451DC-801D-4596-9FDE-594D1AA6E0B6}"/>
              </a:ext>
            </a:extLst>
          </p:cNvPr>
          <p:cNvSpPr>
            <a:spLocks noGrp="1"/>
          </p:cNvSpPr>
          <p:nvPr>
            <p:ph type="dt" sz="half" idx="10"/>
          </p:nvPr>
        </p:nvSpPr>
        <p:spPr/>
        <p:txBody>
          <a:bodyPr/>
          <a:lstStyle/>
          <a:p>
            <a:fld id="{EB7C392E-6E23-42B1-9B43-9E31B4DF34F8}" type="datetimeFigureOut">
              <a:rPr lang="en-GB" smtClean="0"/>
              <a:t>18/06/2025</a:t>
            </a:fld>
            <a:endParaRPr lang="en-GB"/>
          </a:p>
        </p:txBody>
      </p:sp>
      <p:sp>
        <p:nvSpPr>
          <p:cNvPr id="5" name="Footer Placeholder 4">
            <a:extLst>
              <a:ext uri="{FF2B5EF4-FFF2-40B4-BE49-F238E27FC236}">
                <a16:creationId xmlns:a16="http://schemas.microsoft.com/office/drawing/2014/main" id="{BFCA747E-44E1-43F0-95A0-4547E72853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EC36CD-4E76-4DE0-AAEF-A03390CA662D}"/>
              </a:ext>
            </a:extLst>
          </p:cNvPr>
          <p:cNvSpPr>
            <a:spLocks noGrp="1"/>
          </p:cNvSpPr>
          <p:nvPr>
            <p:ph type="sldNum" sz="quarter" idx="12"/>
          </p:nvPr>
        </p:nvSpPr>
        <p:spPr/>
        <p:txBody>
          <a:bodyPr/>
          <a:lstStyle/>
          <a:p>
            <a:fld id="{D5B06596-4C6E-4CB8-B55F-F5C5F83C8FCC}" type="slidenum">
              <a:rPr lang="en-GB" smtClean="0"/>
              <a:t>‹#›</a:t>
            </a:fld>
            <a:endParaRPr lang="en-GB"/>
          </a:p>
        </p:txBody>
      </p:sp>
    </p:spTree>
    <p:extLst>
      <p:ext uri="{BB962C8B-B14F-4D97-AF65-F5344CB8AC3E}">
        <p14:creationId xmlns:p14="http://schemas.microsoft.com/office/powerpoint/2010/main" val="1411715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1283-2629-40C3-9985-1A909A39D8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60C798-9227-4EFF-ACB2-DC0B24ADCE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218AAD-BBE8-4186-8EE7-98CB079CB1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DFA43B-593D-4AF3-B407-533269CD0603}"/>
              </a:ext>
            </a:extLst>
          </p:cNvPr>
          <p:cNvSpPr>
            <a:spLocks noGrp="1"/>
          </p:cNvSpPr>
          <p:nvPr>
            <p:ph type="dt" sz="half" idx="10"/>
          </p:nvPr>
        </p:nvSpPr>
        <p:spPr/>
        <p:txBody>
          <a:bodyPr/>
          <a:lstStyle/>
          <a:p>
            <a:fld id="{EB7C392E-6E23-42B1-9B43-9E31B4DF34F8}" type="datetimeFigureOut">
              <a:rPr lang="en-GB" smtClean="0"/>
              <a:t>18/06/2025</a:t>
            </a:fld>
            <a:endParaRPr lang="en-GB"/>
          </a:p>
        </p:txBody>
      </p:sp>
      <p:sp>
        <p:nvSpPr>
          <p:cNvPr id="6" name="Footer Placeholder 5">
            <a:extLst>
              <a:ext uri="{FF2B5EF4-FFF2-40B4-BE49-F238E27FC236}">
                <a16:creationId xmlns:a16="http://schemas.microsoft.com/office/drawing/2014/main" id="{E52AD336-FDC7-4165-88A3-7BF1C61D25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1DDBE2-C217-4348-B19E-B1EFF039918D}"/>
              </a:ext>
            </a:extLst>
          </p:cNvPr>
          <p:cNvSpPr>
            <a:spLocks noGrp="1"/>
          </p:cNvSpPr>
          <p:nvPr>
            <p:ph type="sldNum" sz="quarter" idx="12"/>
          </p:nvPr>
        </p:nvSpPr>
        <p:spPr/>
        <p:txBody>
          <a:bodyPr/>
          <a:lstStyle/>
          <a:p>
            <a:fld id="{D5B06596-4C6E-4CB8-B55F-F5C5F83C8FCC}" type="slidenum">
              <a:rPr lang="en-GB" smtClean="0"/>
              <a:t>‹#›</a:t>
            </a:fld>
            <a:endParaRPr lang="en-GB"/>
          </a:p>
        </p:txBody>
      </p:sp>
    </p:spTree>
    <p:extLst>
      <p:ext uri="{BB962C8B-B14F-4D97-AF65-F5344CB8AC3E}">
        <p14:creationId xmlns:p14="http://schemas.microsoft.com/office/powerpoint/2010/main" val="2677811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13AA3-7D85-4833-8F24-1E43C6B8A17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73F439-B705-4B5C-9CF7-DBE241E253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88CBFD-68FE-4FD2-89F3-A363EB210A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13D27-48BB-474A-88C5-7B905D3C65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FB1599-5F4B-434A-AB95-6A5AEA200F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440EEE9-F30B-4809-B6FF-4C2769E07DD7}"/>
              </a:ext>
            </a:extLst>
          </p:cNvPr>
          <p:cNvSpPr>
            <a:spLocks noGrp="1"/>
          </p:cNvSpPr>
          <p:nvPr>
            <p:ph type="dt" sz="half" idx="10"/>
          </p:nvPr>
        </p:nvSpPr>
        <p:spPr/>
        <p:txBody>
          <a:bodyPr/>
          <a:lstStyle/>
          <a:p>
            <a:fld id="{EB7C392E-6E23-42B1-9B43-9E31B4DF34F8}" type="datetimeFigureOut">
              <a:rPr lang="en-GB" smtClean="0"/>
              <a:t>18/06/2025</a:t>
            </a:fld>
            <a:endParaRPr lang="en-GB"/>
          </a:p>
        </p:txBody>
      </p:sp>
      <p:sp>
        <p:nvSpPr>
          <p:cNvPr id="8" name="Footer Placeholder 7">
            <a:extLst>
              <a:ext uri="{FF2B5EF4-FFF2-40B4-BE49-F238E27FC236}">
                <a16:creationId xmlns:a16="http://schemas.microsoft.com/office/drawing/2014/main" id="{1EC507DB-A9C7-4F88-8FFB-660B14C9FF6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21E663E-ABFC-4DFE-A645-87407C56E8BF}"/>
              </a:ext>
            </a:extLst>
          </p:cNvPr>
          <p:cNvSpPr>
            <a:spLocks noGrp="1"/>
          </p:cNvSpPr>
          <p:nvPr>
            <p:ph type="sldNum" sz="quarter" idx="12"/>
          </p:nvPr>
        </p:nvSpPr>
        <p:spPr/>
        <p:txBody>
          <a:bodyPr/>
          <a:lstStyle/>
          <a:p>
            <a:fld id="{D5B06596-4C6E-4CB8-B55F-F5C5F83C8FCC}" type="slidenum">
              <a:rPr lang="en-GB" smtClean="0"/>
              <a:t>‹#›</a:t>
            </a:fld>
            <a:endParaRPr lang="en-GB"/>
          </a:p>
        </p:txBody>
      </p:sp>
    </p:spTree>
    <p:extLst>
      <p:ext uri="{BB962C8B-B14F-4D97-AF65-F5344CB8AC3E}">
        <p14:creationId xmlns:p14="http://schemas.microsoft.com/office/powerpoint/2010/main" val="2070074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66B5B-42AC-4022-AB97-1183AD7ABA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8ABB54-C5E1-49F4-951E-44D959783784}"/>
              </a:ext>
            </a:extLst>
          </p:cNvPr>
          <p:cNvSpPr>
            <a:spLocks noGrp="1"/>
          </p:cNvSpPr>
          <p:nvPr>
            <p:ph type="dt" sz="half" idx="10"/>
          </p:nvPr>
        </p:nvSpPr>
        <p:spPr/>
        <p:txBody>
          <a:bodyPr/>
          <a:lstStyle/>
          <a:p>
            <a:fld id="{EB7C392E-6E23-42B1-9B43-9E31B4DF34F8}" type="datetimeFigureOut">
              <a:rPr lang="en-GB" smtClean="0"/>
              <a:t>18/06/2025</a:t>
            </a:fld>
            <a:endParaRPr lang="en-GB"/>
          </a:p>
        </p:txBody>
      </p:sp>
      <p:sp>
        <p:nvSpPr>
          <p:cNvPr id="4" name="Footer Placeholder 3">
            <a:extLst>
              <a:ext uri="{FF2B5EF4-FFF2-40B4-BE49-F238E27FC236}">
                <a16:creationId xmlns:a16="http://schemas.microsoft.com/office/drawing/2014/main" id="{8C815BBD-2339-4806-88AE-6CC81340643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17F607F-F850-4691-A756-1AF94024630D}"/>
              </a:ext>
            </a:extLst>
          </p:cNvPr>
          <p:cNvSpPr>
            <a:spLocks noGrp="1"/>
          </p:cNvSpPr>
          <p:nvPr>
            <p:ph type="sldNum" sz="quarter" idx="12"/>
          </p:nvPr>
        </p:nvSpPr>
        <p:spPr/>
        <p:txBody>
          <a:bodyPr/>
          <a:lstStyle/>
          <a:p>
            <a:fld id="{D5B06596-4C6E-4CB8-B55F-F5C5F83C8FCC}" type="slidenum">
              <a:rPr lang="en-GB" smtClean="0"/>
              <a:t>‹#›</a:t>
            </a:fld>
            <a:endParaRPr lang="en-GB"/>
          </a:p>
        </p:txBody>
      </p:sp>
    </p:spTree>
    <p:extLst>
      <p:ext uri="{BB962C8B-B14F-4D97-AF65-F5344CB8AC3E}">
        <p14:creationId xmlns:p14="http://schemas.microsoft.com/office/powerpoint/2010/main" val="2759113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DB89E1-F1AF-4F92-B8E5-1B8E371A4EDC}"/>
              </a:ext>
            </a:extLst>
          </p:cNvPr>
          <p:cNvSpPr>
            <a:spLocks noGrp="1"/>
          </p:cNvSpPr>
          <p:nvPr>
            <p:ph type="dt" sz="half" idx="10"/>
          </p:nvPr>
        </p:nvSpPr>
        <p:spPr/>
        <p:txBody>
          <a:bodyPr/>
          <a:lstStyle/>
          <a:p>
            <a:fld id="{EB7C392E-6E23-42B1-9B43-9E31B4DF34F8}" type="datetimeFigureOut">
              <a:rPr lang="en-GB" smtClean="0"/>
              <a:t>18/06/2025</a:t>
            </a:fld>
            <a:endParaRPr lang="en-GB"/>
          </a:p>
        </p:txBody>
      </p:sp>
      <p:sp>
        <p:nvSpPr>
          <p:cNvPr id="3" name="Footer Placeholder 2">
            <a:extLst>
              <a:ext uri="{FF2B5EF4-FFF2-40B4-BE49-F238E27FC236}">
                <a16:creationId xmlns:a16="http://schemas.microsoft.com/office/drawing/2014/main" id="{E33BFFA1-DFC9-4FE3-B4C2-03D6517B04B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E9BB65-A4EE-4A97-B205-D8A9CF3A7E93}"/>
              </a:ext>
            </a:extLst>
          </p:cNvPr>
          <p:cNvSpPr>
            <a:spLocks noGrp="1"/>
          </p:cNvSpPr>
          <p:nvPr>
            <p:ph type="sldNum" sz="quarter" idx="12"/>
          </p:nvPr>
        </p:nvSpPr>
        <p:spPr/>
        <p:txBody>
          <a:bodyPr/>
          <a:lstStyle/>
          <a:p>
            <a:fld id="{D5B06596-4C6E-4CB8-B55F-F5C5F83C8FCC}" type="slidenum">
              <a:rPr lang="en-GB" smtClean="0"/>
              <a:t>‹#›</a:t>
            </a:fld>
            <a:endParaRPr lang="en-GB"/>
          </a:p>
        </p:txBody>
      </p:sp>
    </p:spTree>
    <p:extLst>
      <p:ext uri="{BB962C8B-B14F-4D97-AF65-F5344CB8AC3E}">
        <p14:creationId xmlns:p14="http://schemas.microsoft.com/office/powerpoint/2010/main" val="127645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4B753-6019-4FE4-8C6F-BD4F25B7E4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8DEF7CC-126B-41BD-908F-0264B9EB22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5CE4538-2127-41E9-B535-590C0BBC88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3B3531-923A-496F-822A-1CAC80F937E2}"/>
              </a:ext>
            </a:extLst>
          </p:cNvPr>
          <p:cNvSpPr>
            <a:spLocks noGrp="1"/>
          </p:cNvSpPr>
          <p:nvPr>
            <p:ph type="dt" sz="half" idx="10"/>
          </p:nvPr>
        </p:nvSpPr>
        <p:spPr/>
        <p:txBody>
          <a:bodyPr/>
          <a:lstStyle/>
          <a:p>
            <a:fld id="{EB7C392E-6E23-42B1-9B43-9E31B4DF34F8}" type="datetimeFigureOut">
              <a:rPr lang="en-GB" smtClean="0"/>
              <a:t>18/06/2025</a:t>
            </a:fld>
            <a:endParaRPr lang="en-GB"/>
          </a:p>
        </p:txBody>
      </p:sp>
      <p:sp>
        <p:nvSpPr>
          <p:cNvPr id="6" name="Footer Placeholder 5">
            <a:extLst>
              <a:ext uri="{FF2B5EF4-FFF2-40B4-BE49-F238E27FC236}">
                <a16:creationId xmlns:a16="http://schemas.microsoft.com/office/drawing/2014/main" id="{EFA6A368-E9A9-49CB-A393-7C28BC2DD1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CB46DF-11DF-4E09-86C6-381FCD98EAF2}"/>
              </a:ext>
            </a:extLst>
          </p:cNvPr>
          <p:cNvSpPr>
            <a:spLocks noGrp="1"/>
          </p:cNvSpPr>
          <p:nvPr>
            <p:ph type="sldNum" sz="quarter" idx="12"/>
          </p:nvPr>
        </p:nvSpPr>
        <p:spPr/>
        <p:txBody>
          <a:bodyPr/>
          <a:lstStyle/>
          <a:p>
            <a:fld id="{D5B06596-4C6E-4CB8-B55F-F5C5F83C8FCC}" type="slidenum">
              <a:rPr lang="en-GB" smtClean="0"/>
              <a:t>‹#›</a:t>
            </a:fld>
            <a:endParaRPr lang="en-GB"/>
          </a:p>
        </p:txBody>
      </p:sp>
    </p:spTree>
    <p:extLst>
      <p:ext uri="{BB962C8B-B14F-4D97-AF65-F5344CB8AC3E}">
        <p14:creationId xmlns:p14="http://schemas.microsoft.com/office/powerpoint/2010/main" val="3403690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B18C9-4461-4D75-946B-207CFAA821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9736E6-0408-4923-845B-E3A4517BD7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C5AB4DA-2EF3-4823-972A-47B2D21A89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271E44-B746-4A7B-A955-6DFFB9D75836}"/>
              </a:ext>
            </a:extLst>
          </p:cNvPr>
          <p:cNvSpPr>
            <a:spLocks noGrp="1"/>
          </p:cNvSpPr>
          <p:nvPr>
            <p:ph type="dt" sz="half" idx="10"/>
          </p:nvPr>
        </p:nvSpPr>
        <p:spPr/>
        <p:txBody>
          <a:bodyPr/>
          <a:lstStyle/>
          <a:p>
            <a:fld id="{EB7C392E-6E23-42B1-9B43-9E31B4DF34F8}" type="datetimeFigureOut">
              <a:rPr lang="en-GB" smtClean="0"/>
              <a:t>18/06/2025</a:t>
            </a:fld>
            <a:endParaRPr lang="en-GB"/>
          </a:p>
        </p:txBody>
      </p:sp>
      <p:sp>
        <p:nvSpPr>
          <p:cNvPr id="6" name="Footer Placeholder 5">
            <a:extLst>
              <a:ext uri="{FF2B5EF4-FFF2-40B4-BE49-F238E27FC236}">
                <a16:creationId xmlns:a16="http://schemas.microsoft.com/office/drawing/2014/main" id="{198E2998-1DF3-467D-A556-9330ED504B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38608-04C9-4A13-A792-7FDB2E1C8BBC}"/>
              </a:ext>
            </a:extLst>
          </p:cNvPr>
          <p:cNvSpPr>
            <a:spLocks noGrp="1"/>
          </p:cNvSpPr>
          <p:nvPr>
            <p:ph type="sldNum" sz="quarter" idx="12"/>
          </p:nvPr>
        </p:nvSpPr>
        <p:spPr/>
        <p:txBody>
          <a:bodyPr/>
          <a:lstStyle/>
          <a:p>
            <a:fld id="{D5B06596-4C6E-4CB8-B55F-F5C5F83C8FCC}" type="slidenum">
              <a:rPr lang="en-GB" smtClean="0"/>
              <a:t>‹#›</a:t>
            </a:fld>
            <a:endParaRPr lang="en-GB"/>
          </a:p>
        </p:txBody>
      </p:sp>
    </p:spTree>
    <p:extLst>
      <p:ext uri="{BB962C8B-B14F-4D97-AF65-F5344CB8AC3E}">
        <p14:creationId xmlns:p14="http://schemas.microsoft.com/office/powerpoint/2010/main" val="1724292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4A7FEF-5CC6-4557-9941-06B8250E62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766D4C-288B-4D2E-AD5D-BEF9909617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13B9A6-957D-4B56-A083-2D291DAC8A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C392E-6E23-42B1-9B43-9E31B4DF34F8}" type="datetimeFigureOut">
              <a:rPr lang="en-GB" smtClean="0"/>
              <a:t>18/06/2025</a:t>
            </a:fld>
            <a:endParaRPr lang="en-GB"/>
          </a:p>
        </p:txBody>
      </p:sp>
      <p:sp>
        <p:nvSpPr>
          <p:cNvPr id="5" name="Footer Placeholder 4">
            <a:extLst>
              <a:ext uri="{FF2B5EF4-FFF2-40B4-BE49-F238E27FC236}">
                <a16:creationId xmlns:a16="http://schemas.microsoft.com/office/drawing/2014/main" id="{93DBFE01-DB62-4FEE-992D-3EEBBD4D9E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526E0A6-2B23-409E-AFC0-F596A6A52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06596-4C6E-4CB8-B55F-F5C5F83C8FCC}" type="slidenum">
              <a:rPr lang="en-GB" smtClean="0"/>
              <a:t>‹#›</a:t>
            </a:fld>
            <a:endParaRPr lang="en-GB"/>
          </a:p>
        </p:txBody>
      </p:sp>
    </p:spTree>
    <p:extLst>
      <p:ext uri="{BB962C8B-B14F-4D97-AF65-F5344CB8AC3E}">
        <p14:creationId xmlns:p14="http://schemas.microsoft.com/office/powerpoint/2010/main" val="2968896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2.svg"/><Relationship Id="rId3" Type="http://schemas.openxmlformats.org/officeDocument/2006/relationships/tags" Target="../tags/tag10.xml"/><Relationship Id="rId7" Type="http://schemas.openxmlformats.org/officeDocument/2006/relationships/image" Target="../media/image4.png"/><Relationship Id="rId12" Type="http://schemas.openxmlformats.org/officeDocument/2006/relationships/image" Target="../media/image11.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hyperlink" Target="https://www.slido.com/powerpoint-polling?utm_source=powerpoint&amp;utm_medium=placeholder-slide" TargetMode="External"/><Relationship Id="rId11" Type="http://schemas.openxmlformats.org/officeDocument/2006/relationships/image" Target="../media/image7.svg"/><Relationship Id="rId5" Type="http://schemas.openxmlformats.org/officeDocument/2006/relationships/notesSlide" Target="../notesSlides/notesSlide6.xml"/><Relationship Id="rId10" Type="http://schemas.openxmlformats.org/officeDocument/2006/relationships/image" Target="../media/image6.png"/><Relationship Id="rId4" Type="http://schemas.openxmlformats.org/officeDocument/2006/relationships/slideLayout" Target="../slideLayouts/slideLayout7.xml"/><Relationship Id="rId9" Type="http://schemas.openxmlformats.org/officeDocument/2006/relationships/hyperlink" Target="https://www.slido.com/support/ppi/how-to-change-the-design" TargetMode="External"/><Relationship Id="rId1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durne-desdelaorilla.blogspot.com/2018/07/incisivamente.html"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joinedupcarederbyshire.co.uk/your-services/dental-dentistry/" TargetMode="External"/><Relationship Id="rId2" Type="http://schemas.openxmlformats.org/officeDocument/2006/relationships/hyperlink" Target="https://joinedupcarederbyshire.co.uk/newsletter/"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hyperlink" Target="http://www.derbyandderbyshire.icb.nhs.uk/" TargetMode="External"/><Relationship Id="rId2" Type="http://schemas.openxmlformats.org/officeDocument/2006/relationships/hyperlink" Target="mailto:ddicb.dental@nhs.net"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joinedupcarederbyshire.co.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9.svg"/><Relationship Id="rId3" Type="http://schemas.openxmlformats.org/officeDocument/2006/relationships/tags" Target="../tags/tag4.xml"/><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s://www.slido.com/powerpoint-polling?utm_source=powerpoint&amp;utm_medium=placeholder-slide" TargetMode="External"/><Relationship Id="rId11" Type="http://schemas.openxmlformats.org/officeDocument/2006/relationships/image" Target="../media/image7.svg"/><Relationship Id="rId5" Type="http://schemas.openxmlformats.org/officeDocument/2006/relationships/notesSlide" Target="../notesSlides/notesSlide4.xml"/><Relationship Id="rId10" Type="http://schemas.openxmlformats.org/officeDocument/2006/relationships/image" Target="../media/image6.png"/><Relationship Id="rId4" Type="http://schemas.openxmlformats.org/officeDocument/2006/relationships/slideLayout" Target="../slideLayouts/slideLayout7.xml"/><Relationship Id="rId9" Type="http://schemas.openxmlformats.org/officeDocument/2006/relationships/hyperlink" Target="https://www.slido.com/support/ppi/how-to-change-the-design" TargetMode="External"/><Relationship Id="rId1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2.svg"/><Relationship Id="rId3" Type="http://schemas.openxmlformats.org/officeDocument/2006/relationships/tags" Target="../tags/tag7.xml"/><Relationship Id="rId7" Type="http://schemas.openxmlformats.org/officeDocument/2006/relationships/image" Target="../media/image4.png"/><Relationship Id="rId12" Type="http://schemas.openxmlformats.org/officeDocument/2006/relationships/image" Target="../media/image11.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hyperlink" Target="https://www.slido.com/powerpoint-polling?utm_source=powerpoint&amp;utm_medium=placeholder-slide" TargetMode="External"/><Relationship Id="rId11" Type="http://schemas.openxmlformats.org/officeDocument/2006/relationships/image" Target="../media/image7.svg"/><Relationship Id="rId5" Type="http://schemas.openxmlformats.org/officeDocument/2006/relationships/notesSlide" Target="../notesSlides/notesSlide5.xml"/><Relationship Id="rId10" Type="http://schemas.openxmlformats.org/officeDocument/2006/relationships/image" Target="../media/image6.png"/><Relationship Id="rId4" Type="http://schemas.openxmlformats.org/officeDocument/2006/relationships/slideLayout" Target="../slideLayouts/slideLayout7.xml"/><Relationship Id="rId9" Type="http://schemas.openxmlformats.org/officeDocument/2006/relationships/hyperlink" Target="https://www.slido.com/support/ppi/how-to-change-the-design" TargetMode="External"/><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63880" y="2016652"/>
            <a:ext cx="9092726" cy="2554545"/>
          </a:xfrm>
          <a:prstGeom prst="rect">
            <a:avLst/>
          </a:prstGeom>
          <a:noFill/>
        </p:spPr>
        <p:txBody>
          <a:bodyPr wrap="square" rtlCol="0">
            <a:spAutoFit/>
          </a:bodyPr>
          <a:lstStyle/>
          <a:p>
            <a:pPr algn="ctr"/>
            <a:r>
              <a:rPr lang="en-GB" sz="8000" b="1" dirty="0">
                <a:solidFill>
                  <a:srgbClr val="0072C6"/>
                </a:solidFill>
                <a:latin typeface="Arial" pitchFamily="34" charset="0"/>
                <a:cs typeface="Arial" pitchFamily="34" charset="0"/>
              </a:rPr>
              <a:t>Derbyshire Dental</a:t>
            </a:r>
          </a:p>
          <a:p>
            <a:pPr algn="ctr"/>
            <a:r>
              <a:rPr lang="en-GB" sz="8000" b="1" dirty="0">
                <a:solidFill>
                  <a:srgbClr val="0072C6"/>
                </a:solidFill>
                <a:latin typeface="Arial" pitchFamily="34" charset="0"/>
                <a:cs typeface="Arial" pitchFamily="34" charset="0"/>
              </a:rPr>
              <a:t>Recovery</a:t>
            </a:r>
          </a:p>
        </p:txBody>
      </p:sp>
      <p:sp>
        <p:nvSpPr>
          <p:cNvPr id="5" name="TextBox 4"/>
          <p:cNvSpPr txBox="1"/>
          <p:nvPr/>
        </p:nvSpPr>
        <p:spPr>
          <a:xfrm>
            <a:off x="2058610" y="4571197"/>
            <a:ext cx="8103266" cy="1323439"/>
          </a:xfrm>
          <a:prstGeom prst="rect">
            <a:avLst/>
          </a:prstGeom>
          <a:noFill/>
        </p:spPr>
        <p:txBody>
          <a:bodyPr wrap="square" rtlCol="0">
            <a:spAutoFit/>
          </a:bodyPr>
          <a:lstStyle/>
          <a:p>
            <a:pPr algn="ctr"/>
            <a:r>
              <a:rPr lang="en-GB" sz="4000" b="1" dirty="0">
                <a:solidFill>
                  <a:srgbClr val="0072C6"/>
                </a:solidFill>
                <a:latin typeface="Arial" pitchFamily="34" charset="0"/>
                <a:cs typeface="Arial" pitchFamily="34" charset="0"/>
              </a:rPr>
              <a:t>Derbyshire Dialogue </a:t>
            </a:r>
          </a:p>
          <a:p>
            <a:pPr algn="ctr"/>
            <a:r>
              <a:rPr lang="en-GB" sz="4000" b="1" dirty="0">
                <a:solidFill>
                  <a:srgbClr val="0072C6"/>
                </a:solidFill>
                <a:latin typeface="Arial" pitchFamily="34" charset="0"/>
                <a:cs typeface="Arial" pitchFamily="34" charset="0"/>
              </a:rPr>
              <a:t>25 June 2025</a:t>
            </a:r>
          </a:p>
        </p:txBody>
      </p:sp>
      <p:sp>
        <p:nvSpPr>
          <p:cNvPr id="3" name="Rectangle 2"/>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9" name="Picture 8" descr="Logo&#10;&#10;Description automatically generated">
            <a:extLst>
              <a:ext uri="{FF2B5EF4-FFF2-40B4-BE49-F238E27FC236}">
                <a16:creationId xmlns:a16="http://schemas.microsoft.com/office/drawing/2014/main" id="{384BC724-9F58-4491-9EE3-A2BCC852C5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8084" y="0"/>
            <a:ext cx="3059832" cy="1376924"/>
          </a:xfrm>
          <a:prstGeom prst="rect">
            <a:avLst/>
          </a:prstGeom>
        </p:spPr>
      </p:pic>
    </p:spTree>
    <p:extLst>
      <p:ext uri="{BB962C8B-B14F-4D97-AF65-F5344CB8AC3E}">
        <p14:creationId xmlns:p14="http://schemas.microsoft.com/office/powerpoint/2010/main" val="3165775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338173-ADFF-1570-10DF-05E5D938D1F0}"/>
              </a:ext>
            </a:extLst>
          </p:cNvPr>
          <p:cNvSpPr/>
          <p:nvPr>
            <p:custDataLst>
              <p:tags r:id="rId2"/>
            </p:custDataLst>
          </p:nvPr>
        </p:nvSpPr>
        <p:spPr>
          <a:xfrm>
            <a:off x="3112851" y="1000897"/>
            <a:ext cx="8486226" cy="3855308"/>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300" b="1">
                <a:solidFill>
                  <a:srgbClr val="000000"/>
                </a:solidFill>
              </a:rPr>
              <a:t>If you or a family member have visited a dentist in the last year, tell us what didn't go well?</a:t>
            </a:r>
            <a:endParaRPr lang="en-GB" sz="3300" b="1" dirty="0">
              <a:solidFill>
                <a:srgbClr val="000000"/>
              </a:solidFill>
            </a:endParaRPr>
          </a:p>
        </p:txBody>
      </p:sp>
      <p:sp>
        <p:nvSpPr>
          <p:cNvPr id="5" name="Rectangle 4">
            <a:extLst>
              <a:ext uri="{FF2B5EF4-FFF2-40B4-BE49-F238E27FC236}">
                <a16:creationId xmlns:a16="http://schemas.microsoft.com/office/drawing/2014/main" id="{D264917B-0C0F-336E-F296-8C4D6BBBE4EE}"/>
              </a:ext>
            </a:extLst>
          </p:cNvPr>
          <p:cNvSpPr/>
          <p:nvPr/>
        </p:nvSpPr>
        <p:spPr>
          <a:xfrm>
            <a:off x="0" y="5820032"/>
            <a:ext cx="12192001" cy="1037968"/>
          </a:xfrm>
          <a:prstGeom prst="rect">
            <a:avLst/>
          </a:prstGeom>
          <a:solidFill>
            <a:srgbClr val="19803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GB" sz="2600">
                <a:solidFill>
                  <a:srgbClr val="FFFFFF"/>
                </a:solidFill>
              </a:rPr>
              <a:t>The </a:t>
            </a:r>
            <a:r>
              <a:rPr lang="en-GB" sz="2600">
                <a:solidFill>
                  <a:srgbClr val="FFFFFF"/>
                </a:solidFill>
                <a:hlinkClick r:id="rId6">
                  <a:extLst>
                    <a:ext uri="{A12FA001-AC4F-418D-AE19-62706E023703}">
                      <ahyp:hlinkClr xmlns:ahyp="http://schemas.microsoft.com/office/drawing/2018/hyperlinkcolor" val="tx"/>
                    </a:ext>
                  </a:extLst>
                </a:hlinkClick>
              </a:rPr>
              <a:t>Slido app</a:t>
            </a:r>
            <a:r>
              <a:rPr lang="en-GB" sz="2600">
                <a:solidFill>
                  <a:srgbClr val="FFFFFF"/>
                </a:solidFill>
              </a:rPr>
              <a:t> must be installed on every computer you’re presenting from</a:t>
            </a:r>
          </a:p>
        </p:txBody>
      </p:sp>
      <p:pic>
        <p:nvPicPr>
          <p:cNvPr id="7" name="Graphic 6">
            <a:extLst>
              <a:ext uri="{FF2B5EF4-FFF2-40B4-BE49-F238E27FC236}">
                <a16:creationId xmlns:a16="http://schemas.microsoft.com/office/drawing/2014/main" id="{3D56DAC9-12BC-65D4-93AC-4E4F3353D4AC}"/>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296462" y="6190785"/>
            <a:ext cx="296462" cy="296462"/>
          </a:xfrm>
          <a:prstGeom prst="rect">
            <a:avLst/>
          </a:prstGeom>
        </p:spPr>
      </p:pic>
      <p:sp>
        <p:nvSpPr>
          <p:cNvPr id="8" name="Trapezoid 7">
            <a:extLst>
              <a:ext uri="{FF2B5EF4-FFF2-40B4-BE49-F238E27FC236}">
                <a16:creationId xmlns:a16="http://schemas.microsoft.com/office/drawing/2014/main" id="{E118A672-36B4-9701-AAFF-09AE26C66E18}"/>
              </a:ext>
            </a:extLst>
          </p:cNvPr>
          <p:cNvSpPr/>
          <p:nvPr/>
        </p:nvSpPr>
        <p:spPr>
          <a:xfrm rot="2700000">
            <a:off x="9620371" y="514924"/>
            <a:ext cx="3335198" cy="778213"/>
          </a:xfrm>
          <a:prstGeom prst="trapezoid">
            <a:avLst>
              <a:gd name="adj" fmla="val 100000"/>
            </a:avLst>
          </a:prstGeom>
          <a:solidFill>
            <a:srgbClr val="EDFAF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GB" sz="2600" b="1">
                <a:solidFill>
                  <a:srgbClr val="198038"/>
                </a:solidFill>
              </a:rPr>
              <a:t>Do not edit
</a:t>
            </a:r>
            <a:r>
              <a:rPr lang="en-GB" sz="2200">
                <a:solidFill>
                  <a:srgbClr val="198038"/>
                </a:solidFill>
                <a:hlinkClick r:id="rId9">
                  <a:extLst>
                    <a:ext uri="{A12FA001-AC4F-418D-AE19-62706E023703}">
                      <ahyp:hlinkClr xmlns:ahyp="http://schemas.microsoft.com/office/drawing/2018/hyperlinkcolor" val="tx"/>
                    </a:ext>
                  </a:extLst>
                </a:hlinkClick>
              </a:rPr>
              <a:t>How to change the design</a:t>
            </a:r>
            <a:endParaRPr lang="en-GB" sz="2200">
              <a:solidFill>
                <a:srgbClr val="198038"/>
              </a:solidFill>
            </a:endParaRPr>
          </a:p>
        </p:txBody>
      </p:sp>
      <p:pic>
        <p:nvPicPr>
          <p:cNvPr id="10" name="Graphic 9">
            <a:extLst>
              <a:ext uri="{FF2B5EF4-FFF2-40B4-BE49-F238E27FC236}">
                <a16:creationId xmlns:a16="http://schemas.microsoft.com/office/drawing/2014/main" id="{D048CB3B-8E6A-27DB-8DDB-F160342D6617}"/>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a:off x="10746748" y="6153727"/>
            <a:ext cx="1111733" cy="370578"/>
          </a:xfrm>
          <a:prstGeom prst="rect">
            <a:avLst/>
          </a:prstGeom>
        </p:spPr>
      </p:pic>
      <p:pic>
        <p:nvPicPr>
          <p:cNvPr id="21" name="Graphic 20">
            <a:extLst>
              <a:ext uri="{FF2B5EF4-FFF2-40B4-BE49-F238E27FC236}">
                <a16:creationId xmlns:a16="http://schemas.microsoft.com/office/drawing/2014/main" id="{6E88C255-800E-7620-9A04-84B1CC4F8C53}"/>
              </a:ext>
            </a:extLst>
          </p:cNvPr>
          <p:cNvPicPr>
            <a:picLocks/>
          </p:cNvPicPr>
          <p:nvPr>
            <p:custDataLst>
              <p:tags r:id="rId3"/>
            </p:custDataLst>
          </p:nvPr>
        </p:nvPicPr>
        <p:blipFill>
          <a:blip r:embed="rId12">
            <a:extLst>
              <a:ext uri="{96DAC541-7B7A-43D3-8B79-37D633B846F1}">
                <asvg:svgBlip xmlns:asvg="http://schemas.microsoft.com/office/drawing/2016/SVG/main" r:embed="rId13"/>
              </a:ext>
            </a:extLst>
          </a:blip>
          <a:stretch>
            <a:fillRect/>
          </a:stretch>
        </p:blipFill>
        <p:spPr>
          <a:xfrm>
            <a:off x="444693" y="1742703"/>
            <a:ext cx="2371696" cy="2371696"/>
          </a:xfrm>
          <a:prstGeom prst="rect">
            <a:avLst/>
          </a:prstGeom>
        </p:spPr>
      </p:pic>
      <p:pic>
        <p:nvPicPr>
          <p:cNvPr id="3" name="Picture 2">
            <a:extLst>
              <a:ext uri="{FF2B5EF4-FFF2-40B4-BE49-F238E27FC236}">
                <a16:creationId xmlns:a16="http://schemas.microsoft.com/office/drawing/2014/main" id="{792A695E-C6CF-FE21-D741-20CF5636A468}"/>
              </a:ext>
            </a:extLst>
          </p:cNvPr>
          <p:cNvPicPr>
            <a:picLocks noChangeAspect="1"/>
          </p:cNvPicPr>
          <p:nvPr/>
        </p:nvPicPr>
        <p:blipFill>
          <a:blip r:embed="rId14"/>
          <a:stretch>
            <a:fillRect/>
          </a:stretch>
        </p:blipFill>
        <p:spPr>
          <a:xfrm>
            <a:off x="4912062" y="3529666"/>
            <a:ext cx="2179402" cy="2179402"/>
          </a:xfrm>
          <a:prstGeom prst="rect">
            <a:avLst/>
          </a:prstGeom>
        </p:spPr>
      </p:pic>
    </p:spTree>
    <p:custDataLst>
      <p:tags r:id="rId1"/>
    </p:custDataLst>
    <p:extLst>
      <p:ext uri="{BB962C8B-B14F-4D97-AF65-F5344CB8AC3E}">
        <p14:creationId xmlns:p14="http://schemas.microsoft.com/office/powerpoint/2010/main" val="2273019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6655D-FED2-7DF0-D0AB-ACF0768548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A2252A-3693-C805-DFA0-BCCC7BCFC737}"/>
              </a:ext>
            </a:extLst>
          </p:cNvPr>
          <p:cNvSpPr>
            <a:spLocks noGrp="1"/>
          </p:cNvSpPr>
          <p:nvPr>
            <p:ph type="title"/>
          </p:nvPr>
        </p:nvSpPr>
        <p:spPr>
          <a:xfrm>
            <a:off x="676275" y="0"/>
            <a:ext cx="10677525" cy="1325563"/>
          </a:xfrm>
        </p:spPr>
        <p:txBody>
          <a:bodyPr>
            <a:normAutofit/>
          </a:bodyPr>
          <a:lstStyle/>
          <a:p>
            <a:pPr algn="l"/>
            <a:r>
              <a:rPr lang="en-GB" sz="4000" b="1" dirty="0">
                <a:solidFill>
                  <a:srgbClr val="0072C6"/>
                </a:solidFill>
                <a:latin typeface="Arial" pitchFamily="34" charset="0"/>
                <a:cs typeface="Arial" pitchFamily="34" charset="0"/>
              </a:rPr>
              <a:t>Our top priorities for this year and next</a:t>
            </a:r>
          </a:p>
        </p:txBody>
      </p:sp>
      <p:sp>
        <p:nvSpPr>
          <p:cNvPr id="3" name="Content Placeholder 2">
            <a:extLst>
              <a:ext uri="{FF2B5EF4-FFF2-40B4-BE49-F238E27FC236}">
                <a16:creationId xmlns:a16="http://schemas.microsoft.com/office/drawing/2014/main" id="{80F53D65-CEE2-CAD6-0FCC-6CA566141967}"/>
              </a:ext>
            </a:extLst>
          </p:cNvPr>
          <p:cNvSpPr>
            <a:spLocks noGrp="1"/>
          </p:cNvSpPr>
          <p:nvPr>
            <p:ph idx="1"/>
          </p:nvPr>
        </p:nvSpPr>
        <p:spPr>
          <a:xfrm>
            <a:off x="676275" y="1310273"/>
            <a:ext cx="11001375" cy="4904084"/>
          </a:xfrm>
        </p:spPr>
        <p:txBody>
          <a:bodyPr>
            <a:noAutofit/>
          </a:bodyPr>
          <a:lstStyle/>
          <a:p>
            <a:pPr marL="514350" indent="-514350" algn="l">
              <a:spcBef>
                <a:spcPts val="600"/>
              </a:spcBef>
              <a:spcAft>
                <a:spcPts val="300"/>
              </a:spcAft>
              <a:buAutoNum type="arabicPeriod"/>
            </a:pPr>
            <a:r>
              <a:rPr lang="en-GB" sz="2400" b="1" i="0" dirty="0">
                <a:effectLst/>
                <a:latin typeface="Arial" panose="020B0604020202020204" pitchFamily="34" charset="0"/>
                <a:cs typeface="Arial" panose="020B0604020202020204" pitchFamily="34" charset="0"/>
              </a:rPr>
              <a:t>Make sure everyone who needs urgent dental care can get it:</a:t>
            </a:r>
            <a:endParaRPr lang="en-GB" sz="2400" b="1" dirty="0">
              <a:latin typeface="Arial" panose="020B0604020202020204" pitchFamily="34" charset="0"/>
              <a:cs typeface="Arial" panose="020B0604020202020204" pitchFamily="34" charset="0"/>
            </a:endParaRPr>
          </a:p>
          <a:p>
            <a:pPr marL="800100" lvl="1" indent="-342900" algn="just">
              <a:tabLst>
                <a:tab pos="2637155" algn="ctr"/>
                <a:tab pos="5274310" algn="r"/>
                <a:tab pos="457200" algn="l"/>
                <a:tab pos="2637155" algn="ctr"/>
                <a:tab pos="5274310" algn="r"/>
              </a:tabLst>
            </a:pPr>
            <a:r>
              <a:rPr lang="en-GB" sz="2200" dirty="0">
                <a:effectLst/>
                <a:latin typeface="Arial" panose="020B0604020202020204" pitchFamily="34" charset="0"/>
                <a:ea typeface="Times New Roman" panose="02020603050405020304" pitchFamily="18" charset="0"/>
                <a:cs typeface="Arial" panose="020B0604020202020204" pitchFamily="34" charset="0"/>
              </a:rPr>
              <a:t>So far 14,000 out of the ICB's target of 16,298 urgent care appointments have been arranged to meet the Government commitment of 700k additional appointments. </a:t>
            </a:r>
          </a:p>
          <a:p>
            <a:pPr marL="800100" lvl="1" indent="-342900" algn="just">
              <a:tabLst>
                <a:tab pos="2637155" algn="ctr"/>
                <a:tab pos="5274310" algn="r"/>
                <a:tab pos="457200" algn="l"/>
                <a:tab pos="2637155" algn="ctr"/>
                <a:tab pos="5274310" algn="r"/>
              </a:tabLst>
            </a:pPr>
            <a:r>
              <a:rPr lang="en-GB" sz="2200" dirty="0">
                <a:effectLst/>
                <a:latin typeface="Arial" panose="020B0604020202020204" pitchFamily="34" charset="0"/>
                <a:ea typeface="Times New Roman" panose="02020603050405020304" pitchFamily="18" charset="0"/>
                <a:cs typeface="Arial" panose="020B0604020202020204" pitchFamily="34" charset="0"/>
              </a:rPr>
              <a:t>We will also arrange more appointments to stabilise dental issues at the same dentist.</a:t>
            </a:r>
          </a:p>
          <a:p>
            <a:pPr algn="l">
              <a:spcBef>
                <a:spcPts val="600"/>
              </a:spcBef>
              <a:spcAft>
                <a:spcPts val="300"/>
              </a:spcAft>
              <a:buNone/>
            </a:pPr>
            <a:r>
              <a:rPr lang="en-GB" sz="2400" dirty="0">
                <a:latin typeface="Arial" panose="020B0604020202020204" pitchFamily="34" charset="0"/>
                <a:cs typeface="Arial" pitchFamily="34" charset="0"/>
              </a:rPr>
              <a:t>2. </a:t>
            </a:r>
            <a:r>
              <a:rPr lang="en-GB" sz="2400" b="1" i="0" dirty="0">
                <a:effectLst/>
                <a:latin typeface="Arial" panose="020B0604020202020204" pitchFamily="34" charset="0"/>
                <a:cs typeface="Arial" panose="020B0604020202020204" pitchFamily="34" charset="0"/>
              </a:rPr>
              <a:t>Dental care for those most in need:</a:t>
            </a:r>
            <a:endParaRPr lang="en-GB" sz="2400" b="0" i="0" dirty="0">
              <a:effectLst/>
              <a:latin typeface="Arial" panose="020B0604020202020204" pitchFamily="34" charset="0"/>
              <a:cs typeface="Arial" panose="020B0604020202020204" pitchFamily="34" charset="0"/>
            </a:endParaRPr>
          </a:p>
          <a:p>
            <a:pPr lvl="1">
              <a:spcBef>
                <a:spcPts val="300"/>
              </a:spcBef>
              <a:spcAft>
                <a:spcPts val="300"/>
              </a:spcAft>
            </a:pPr>
            <a:r>
              <a:rPr lang="en-GB" sz="2200" b="0" i="0" dirty="0">
                <a:effectLst/>
                <a:latin typeface="Arial" panose="020B0604020202020204" pitchFamily="34" charset="0"/>
                <a:cs typeface="Arial" panose="020B0604020202020204" pitchFamily="34" charset="0"/>
              </a:rPr>
              <a:t>Focus on reaching people who don’t usually get dental care.</a:t>
            </a:r>
          </a:p>
          <a:p>
            <a:pPr lvl="1">
              <a:spcBef>
                <a:spcPts val="300"/>
              </a:spcBef>
              <a:spcAft>
                <a:spcPts val="300"/>
              </a:spcAft>
            </a:pPr>
            <a:r>
              <a:rPr lang="en-GB" sz="2200" b="0" i="0" dirty="0">
                <a:effectLst/>
                <a:latin typeface="Arial" panose="020B0604020202020204" pitchFamily="34" charset="0"/>
                <a:cs typeface="Arial" panose="020B0604020202020204" pitchFamily="34" charset="0"/>
              </a:rPr>
              <a:t>Make sure the care process is very clear and quick.</a:t>
            </a:r>
          </a:p>
          <a:p>
            <a:pPr algn="l">
              <a:spcBef>
                <a:spcPts val="600"/>
              </a:spcBef>
              <a:spcAft>
                <a:spcPts val="300"/>
              </a:spcAft>
              <a:buNone/>
            </a:pPr>
            <a:r>
              <a:rPr lang="en-GB" sz="2400" dirty="0">
                <a:latin typeface="Arial" panose="020B0604020202020204" pitchFamily="34" charset="0"/>
                <a:cs typeface="Arial" panose="020B0604020202020204" pitchFamily="34" charset="0"/>
              </a:rPr>
              <a:t>3. </a:t>
            </a:r>
            <a:r>
              <a:rPr lang="en-GB" sz="2400" b="1" i="0" dirty="0">
                <a:effectLst/>
                <a:latin typeface="Arial" panose="020B0604020202020204" pitchFamily="34" charset="0"/>
                <a:cs typeface="Arial" panose="020B0604020202020204" pitchFamily="34" charset="0"/>
              </a:rPr>
              <a:t>Routine Dental Care Planning:</a:t>
            </a:r>
            <a:endParaRPr lang="en-GB" sz="2400" b="0" i="0" dirty="0">
              <a:effectLst/>
              <a:latin typeface="Arial" panose="020B0604020202020204" pitchFamily="34" charset="0"/>
              <a:cs typeface="Arial" panose="020B0604020202020204" pitchFamily="34" charset="0"/>
            </a:endParaRPr>
          </a:p>
          <a:p>
            <a:pPr lvl="1">
              <a:spcBef>
                <a:spcPts val="300"/>
              </a:spcBef>
              <a:spcAft>
                <a:spcPts val="300"/>
              </a:spcAft>
            </a:pPr>
            <a:r>
              <a:rPr lang="en-GB" sz="2200" dirty="0">
                <a:latin typeface="Arial" panose="020B0604020202020204" pitchFamily="34" charset="0"/>
                <a:cs typeface="Arial" panose="020B0604020202020204" pitchFamily="34" charset="0"/>
              </a:rPr>
              <a:t>As we mentioned earlier, we will target the areas most in need by refreshing and mapping out access data and mapping out the services around these areas with poor access to understand where we need to keep focusing our efforts and then keep funding going to stabilise these areas. </a:t>
            </a:r>
          </a:p>
        </p:txBody>
      </p:sp>
      <p:sp>
        <p:nvSpPr>
          <p:cNvPr id="4" name="Rectangle 3">
            <a:extLst>
              <a:ext uri="{FF2B5EF4-FFF2-40B4-BE49-F238E27FC236}">
                <a16:creationId xmlns:a16="http://schemas.microsoft.com/office/drawing/2014/main" id="{5DCCB8A1-9524-8594-0948-70604D7C87E0}"/>
              </a:ext>
            </a:extLst>
          </p:cNvPr>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C98D61AD-CBD6-5F49-2AA6-854A7EBA15CA}"/>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Tree>
    <p:extLst>
      <p:ext uri="{BB962C8B-B14F-4D97-AF65-F5344CB8AC3E}">
        <p14:creationId xmlns:p14="http://schemas.microsoft.com/office/powerpoint/2010/main" val="474405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D889F-66E2-1D66-F66F-4FC7E5C4F8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B6A510-0F93-36F2-4EFE-FC0ABED7F898}"/>
              </a:ext>
            </a:extLst>
          </p:cNvPr>
          <p:cNvSpPr>
            <a:spLocks noGrp="1"/>
          </p:cNvSpPr>
          <p:nvPr>
            <p:ph type="title"/>
          </p:nvPr>
        </p:nvSpPr>
        <p:spPr>
          <a:xfrm>
            <a:off x="342900" y="137963"/>
            <a:ext cx="11010900" cy="992188"/>
          </a:xfrm>
        </p:spPr>
        <p:txBody>
          <a:bodyPr>
            <a:normAutofit/>
          </a:bodyPr>
          <a:lstStyle/>
          <a:p>
            <a:pPr algn="l"/>
            <a:r>
              <a:rPr lang="en-GB" sz="4000" b="1" dirty="0">
                <a:solidFill>
                  <a:srgbClr val="0072C6"/>
                </a:solidFill>
                <a:latin typeface="Arial" pitchFamily="34" charset="0"/>
                <a:cs typeface="Arial" pitchFamily="34" charset="0"/>
              </a:rPr>
              <a:t>Our top priorities for this year and next</a:t>
            </a:r>
          </a:p>
        </p:txBody>
      </p:sp>
      <p:sp>
        <p:nvSpPr>
          <p:cNvPr id="3" name="Content Placeholder 2">
            <a:extLst>
              <a:ext uri="{FF2B5EF4-FFF2-40B4-BE49-F238E27FC236}">
                <a16:creationId xmlns:a16="http://schemas.microsoft.com/office/drawing/2014/main" id="{AABB73B3-152B-68DF-63DE-8C47D25FDEE4}"/>
              </a:ext>
            </a:extLst>
          </p:cNvPr>
          <p:cNvSpPr>
            <a:spLocks noGrp="1"/>
          </p:cNvSpPr>
          <p:nvPr>
            <p:ph idx="1"/>
          </p:nvPr>
        </p:nvSpPr>
        <p:spPr>
          <a:xfrm>
            <a:off x="342900" y="1130151"/>
            <a:ext cx="11601450" cy="5396773"/>
          </a:xfrm>
        </p:spPr>
        <p:txBody>
          <a:bodyPr>
            <a:noAutofit/>
          </a:bodyPr>
          <a:lstStyle/>
          <a:p>
            <a:pPr algn="l">
              <a:spcBef>
                <a:spcPts val="600"/>
              </a:spcBef>
              <a:spcAft>
                <a:spcPts val="300"/>
              </a:spcAft>
              <a:buNone/>
            </a:pPr>
            <a:r>
              <a:rPr lang="en-GB" sz="2400" b="1" dirty="0">
                <a:latin typeface="Arial" panose="020B0604020202020204" pitchFamily="34" charset="0"/>
                <a:cs typeface="Arial" panose="020B0604020202020204" pitchFamily="34" charset="0"/>
              </a:rPr>
              <a:t>4. Dental checks in special educational needs settings:</a:t>
            </a:r>
          </a:p>
          <a:p>
            <a:pPr lvl="1">
              <a:spcBef>
                <a:spcPts val="600"/>
              </a:spcBef>
              <a:spcAft>
                <a:spcPts val="300"/>
              </a:spcAft>
              <a:buNone/>
            </a:pPr>
            <a:r>
              <a:rPr lang="en-GB" sz="2000" b="0" dirty="0">
                <a:latin typeface="Arial" panose="020B0604020202020204" pitchFamily="34" charset="0"/>
                <a:cs typeface="Arial" panose="020B0604020202020204" pitchFamily="34" charset="0"/>
              </a:rPr>
              <a:t>•	We are exploring the possibility of taking up the national free dental checks being offered at some special educational need residential settings. We may be able to roll this out in stages across Derby and Derbyshire but are currently looking at expressions of interest from the settings. </a:t>
            </a:r>
          </a:p>
          <a:p>
            <a:pPr lvl="1">
              <a:spcBef>
                <a:spcPts val="600"/>
              </a:spcBef>
              <a:spcAft>
                <a:spcPts val="300"/>
              </a:spcAft>
              <a:buNone/>
            </a:pPr>
            <a:r>
              <a:rPr lang="en-GB" sz="2000" b="0" dirty="0">
                <a:latin typeface="Arial" panose="020B0604020202020204" pitchFamily="34" charset="0"/>
                <a:cs typeface="Arial" panose="020B0604020202020204" pitchFamily="34" charset="0"/>
              </a:rPr>
              <a:t>•	The aim of these check-ups would be to look for potential issues and possibly even undertake minor work such as applying fluoride varnish or demonstrating effective toothbrushing. </a:t>
            </a:r>
          </a:p>
          <a:p>
            <a:pPr marL="0" indent="0">
              <a:spcBef>
                <a:spcPts val="600"/>
              </a:spcBef>
              <a:spcAft>
                <a:spcPts val="300"/>
              </a:spcAft>
              <a:buNone/>
            </a:pPr>
            <a:r>
              <a:rPr lang="en-GB" sz="2400" b="1" dirty="0">
                <a:latin typeface="Arial" panose="020B0604020202020204" pitchFamily="34" charset="0"/>
                <a:cs typeface="Arial" panose="020B0604020202020204" pitchFamily="34" charset="0"/>
              </a:rPr>
              <a:t>5. Procure the following services:</a:t>
            </a:r>
          </a:p>
          <a:p>
            <a:pPr lvl="1"/>
            <a:r>
              <a:rPr lang="en-GB" sz="2000" i="0" dirty="0">
                <a:effectLst/>
                <a:latin typeface="Arial" panose="020B0604020202020204" pitchFamily="34" charset="0"/>
                <a:cs typeface="Arial" panose="020B0604020202020204" pitchFamily="34" charset="0"/>
              </a:rPr>
              <a:t>Intermediate Minor Oral Surgery services</a:t>
            </a:r>
          </a:p>
          <a:p>
            <a:pPr lvl="1"/>
            <a:r>
              <a:rPr lang="en-GB" sz="2000" i="0" dirty="0">
                <a:effectLst/>
                <a:latin typeface="Arial" panose="020B0604020202020204" pitchFamily="34" charset="0"/>
                <a:cs typeface="Arial" panose="020B0604020202020204" pitchFamily="34" charset="0"/>
              </a:rPr>
              <a:t>Clinical Waste management – Safe disposal of medical waste.</a:t>
            </a:r>
          </a:p>
          <a:p>
            <a:pPr lvl="1">
              <a:spcBef>
                <a:spcPts val="300"/>
              </a:spcBef>
              <a:spcAft>
                <a:spcPts val="300"/>
              </a:spcAft>
            </a:pPr>
            <a:r>
              <a:rPr lang="en-GB" sz="2000" i="0" dirty="0">
                <a:effectLst/>
                <a:latin typeface="Arial" panose="020B0604020202020204" pitchFamily="34" charset="0"/>
                <a:cs typeface="Arial" panose="020B0604020202020204" pitchFamily="34" charset="0"/>
              </a:rPr>
              <a:t>Domiciliary Care – Care provided at patients’ homes.</a:t>
            </a:r>
          </a:p>
          <a:p>
            <a:pPr lvl="1">
              <a:spcBef>
                <a:spcPts val="300"/>
              </a:spcBef>
              <a:spcAft>
                <a:spcPts val="300"/>
              </a:spcAft>
            </a:pPr>
            <a:r>
              <a:rPr lang="en-GB" sz="2000" i="0" dirty="0">
                <a:effectLst/>
                <a:latin typeface="Arial" panose="020B0604020202020204" pitchFamily="34" charset="0"/>
                <a:cs typeface="Arial" panose="020B0604020202020204" pitchFamily="34" charset="0"/>
              </a:rPr>
              <a:t>Interpreter Service – Language support for patients.</a:t>
            </a:r>
          </a:p>
          <a:p>
            <a:pPr lvl="1">
              <a:spcBef>
                <a:spcPts val="300"/>
              </a:spcBef>
              <a:spcAft>
                <a:spcPts val="300"/>
              </a:spcAft>
            </a:pPr>
            <a:r>
              <a:rPr lang="en-GB" sz="2000" i="0" dirty="0">
                <a:effectLst/>
                <a:latin typeface="Arial" panose="020B0604020202020204" pitchFamily="34" charset="0"/>
                <a:cs typeface="Arial" panose="020B0604020202020204" pitchFamily="34" charset="0"/>
              </a:rPr>
              <a:t>Urgent Care (Unscheduled) – Existing contracts for emergency urgent treatment.</a:t>
            </a:r>
          </a:p>
          <a:p>
            <a:pPr lvl="1">
              <a:spcBef>
                <a:spcPts val="300"/>
              </a:spcBef>
              <a:spcAft>
                <a:spcPts val="300"/>
              </a:spcAft>
            </a:pPr>
            <a:r>
              <a:rPr lang="en-GB" sz="2000" i="0" dirty="0">
                <a:effectLst/>
                <a:latin typeface="Arial" panose="020B0604020202020204" pitchFamily="34" charset="0"/>
                <a:cs typeface="Arial" panose="020B0604020202020204" pitchFamily="34" charset="0"/>
              </a:rPr>
              <a:t>Ongoing services in Bolsover (area of concern with dental access).</a:t>
            </a:r>
          </a:p>
        </p:txBody>
      </p:sp>
      <p:sp>
        <p:nvSpPr>
          <p:cNvPr id="4" name="Rectangle 3">
            <a:extLst>
              <a:ext uri="{FF2B5EF4-FFF2-40B4-BE49-F238E27FC236}">
                <a16:creationId xmlns:a16="http://schemas.microsoft.com/office/drawing/2014/main" id="{581CBC48-D9F3-9228-9CA2-691E0850FC0B}"/>
              </a:ext>
            </a:extLst>
          </p:cNvPr>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A9746F8C-153E-B0B3-6598-60A7528F86DC}"/>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Tree>
    <p:extLst>
      <p:ext uri="{BB962C8B-B14F-4D97-AF65-F5344CB8AC3E}">
        <p14:creationId xmlns:p14="http://schemas.microsoft.com/office/powerpoint/2010/main" val="175997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7140"/>
            <a:ext cx="10515600" cy="1325563"/>
          </a:xfrm>
        </p:spPr>
        <p:txBody>
          <a:bodyPr/>
          <a:lstStyle/>
          <a:p>
            <a:pPr algn="l"/>
            <a:r>
              <a:rPr lang="en-GB" b="1" dirty="0">
                <a:solidFill>
                  <a:srgbClr val="0072C6"/>
                </a:solidFill>
                <a:latin typeface="Arial" pitchFamily="34" charset="0"/>
                <a:cs typeface="Arial" pitchFamily="34" charset="0"/>
              </a:rPr>
              <a:t>Did you know…</a:t>
            </a:r>
          </a:p>
        </p:txBody>
      </p:sp>
      <p:sp>
        <p:nvSpPr>
          <p:cNvPr id="3" name="Content Placeholder 2"/>
          <p:cNvSpPr>
            <a:spLocks noGrp="1"/>
          </p:cNvSpPr>
          <p:nvPr>
            <p:ph idx="1"/>
          </p:nvPr>
        </p:nvSpPr>
        <p:spPr>
          <a:xfrm>
            <a:off x="838199" y="1429698"/>
            <a:ext cx="10786241" cy="4918549"/>
          </a:xfrm>
        </p:spPr>
        <p:txBody>
          <a:bodyPr>
            <a:noAutofit/>
          </a:bodyPr>
          <a:lstStyle/>
          <a:p>
            <a:pPr marL="0" indent="0">
              <a:buNone/>
            </a:pPr>
            <a:r>
              <a:rPr lang="en-GB" sz="2000" b="1" dirty="0">
                <a:latin typeface="Arial" pitchFamily="34" charset="0"/>
                <a:cs typeface="Arial" pitchFamily="34" charset="0"/>
              </a:rPr>
              <a:t>You can access urgent dental treatment by calling 111 </a:t>
            </a:r>
          </a:p>
          <a:p>
            <a:r>
              <a:rPr lang="en-GB" sz="2000" dirty="0">
                <a:latin typeface="Arial" pitchFamily="34" charset="0"/>
                <a:cs typeface="Arial" pitchFamily="34" charset="0"/>
              </a:rPr>
              <a:t>If you don’t have an NHS dentist or can’t see your regular dentist for urgent treatment you can call 111 who will triage you and support, you to get the care you need. </a:t>
            </a:r>
          </a:p>
          <a:p>
            <a:pPr marL="0" indent="0">
              <a:buNone/>
            </a:pPr>
            <a:endParaRPr lang="en-GB" sz="2000" dirty="0">
              <a:latin typeface="Arial" pitchFamily="34" charset="0"/>
              <a:cs typeface="Arial" pitchFamily="34" charset="0"/>
            </a:endParaRPr>
          </a:p>
          <a:p>
            <a:pPr marL="0" indent="0">
              <a:buNone/>
            </a:pPr>
            <a:r>
              <a:rPr lang="en-GB" sz="2000" b="1" dirty="0">
                <a:latin typeface="Arial" pitchFamily="34" charset="0"/>
                <a:cs typeface="Arial" pitchFamily="34" charset="0"/>
              </a:rPr>
              <a:t>111 can find you an out of hours dental service too</a:t>
            </a:r>
          </a:p>
          <a:p>
            <a:r>
              <a:rPr lang="en-GB" sz="2000" dirty="0">
                <a:latin typeface="Arial" pitchFamily="34" charset="0"/>
                <a:cs typeface="Arial" pitchFamily="34" charset="0"/>
              </a:rPr>
              <a:t>If you have a need for urgent treatment and your regular dental practice is closed, you can call 111 and they will find an out of hours service for you. </a:t>
            </a:r>
          </a:p>
          <a:p>
            <a:pPr marL="0" indent="0">
              <a:buNone/>
            </a:pPr>
            <a:endParaRPr lang="en-GB" sz="2000" dirty="0">
              <a:latin typeface="Arial" pitchFamily="34" charset="0"/>
              <a:cs typeface="Arial" pitchFamily="34" charset="0"/>
            </a:endParaRPr>
          </a:p>
          <a:p>
            <a:pPr marL="0" indent="0">
              <a:buNone/>
            </a:pPr>
            <a:r>
              <a:rPr lang="en-GB" sz="2000" b="1" dirty="0">
                <a:latin typeface="Arial" pitchFamily="34" charset="0"/>
                <a:cs typeface="Arial" pitchFamily="34" charset="0"/>
              </a:rPr>
              <a:t>111 can offer advice while you wait to be seen</a:t>
            </a:r>
          </a:p>
          <a:p>
            <a:r>
              <a:rPr lang="en-GB" sz="2000" dirty="0">
                <a:latin typeface="Arial" pitchFamily="34" charset="0"/>
                <a:cs typeface="Arial" pitchFamily="34" charset="0"/>
              </a:rPr>
              <a:t>111 can also advise on pain management, such as taking paracetamol while you’re waiting to receive treatment. </a:t>
            </a:r>
          </a:p>
          <a:p>
            <a:pPr marL="0" indent="0">
              <a:buNone/>
            </a:pPr>
            <a:endParaRPr lang="en-GB" sz="2000" dirty="0">
              <a:latin typeface="Arial" pitchFamily="34" charset="0"/>
              <a:cs typeface="Arial" pitchFamily="34" charset="0"/>
            </a:endParaRPr>
          </a:p>
          <a:p>
            <a:pPr marL="0" indent="0">
              <a:buNone/>
            </a:pPr>
            <a:r>
              <a:rPr lang="en-GB" sz="2000" dirty="0">
                <a:latin typeface="Arial" pitchFamily="34" charset="0"/>
                <a:cs typeface="Arial" pitchFamily="34" charset="0"/>
              </a:rPr>
              <a:t>Please don’t contact your GP or A&amp;E, </a:t>
            </a:r>
            <a:r>
              <a:rPr lang="en-GB" sz="2000" b="1" dirty="0">
                <a:latin typeface="Arial" pitchFamily="34" charset="0"/>
                <a:cs typeface="Arial" pitchFamily="34" charset="0"/>
              </a:rPr>
              <a:t>call 111 first.</a:t>
            </a:r>
          </a:p>
          <a:p>
            <a:pPr marL="0" indent="0">
              <a:buNone/>
            </a:pPr>
            <a:endParaRPr lang="en-GB" sz="2000" b="1" dirty="0">
              <a:latin typeface="Arial" pitchFamily="34" charset="0"/>
              <a:cs typeface="Arial" pitchFamily="34" charset="0"/>
            </a:endParaRP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7415B0B9-B2C5-4EE1-9D3E-D85C37999DED}"/>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7" name="Picture 6" descr="A cartoon tooth with hands on head&#10;&#10;AI-generated content may be incorrect.">
            <a:extLst>
              <a:ext uri="{FF2B5EF4-FFF2-40B4-BE49-F238E27FC236}">
                <a16:creationId xmlns:a16="http://schemas.microsoft.com/office/drawing/2014/main" id="{F43D8AAF-BA8C-77A1-56D4-3BB75554383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05226" y="41689"/>
            <a:ext cx="1716467" cy="1716467"/>
          </a:xfrm>
          <a:prstGeom prst="rect">
            <a:avLst/>
          </a:prstGeom>
        </p:spPr>
      </p:pic>
    </p:spTree>
    <p:extLst>
      <p:ext uri="{BB962C8B-B14F-4D97-AF65-F5344CB8AC3E}">
        <p14:creationId xmlns:p14="http://schemas.microsoft.com/office/powerpoint/2010/main" val="4234731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055"/>
            <a:ext cx="10515600" cy="1325563"/>
          </a:xfrm>
        </p:spPr>
        <p:txBody>
          <a:bodyPr/>
          <a:lstStyle/>
          <a:p>
            <a:pPr algn="l"/>
            <a:r>
              <a:rPr lang="en-GB" b="1" dirty="0">
                <a:solidFill>
                  <a:srgbClr val="0072C6"/>
                </a:solidFill>
                <a:latin typeface="Arial" pitchFamily="34" charset="0"/>
                <a:cs typeface="Arial" pitchFamily="34" charset="0"/>
              </a:rPr>
              <a:t>Informing our population</a:t>
            </a:r>
          </a:p>
        </p:txBody>
      </p:sp>
      <p:sp>
        <p:nvSpPr>
          <p:cNvPr id="3" name="Content Placeholder 2"/>
          <p:cNvSpPr>
            <a:spLocks noGrp="1"/>
          </p:cNvSpPr>
          <p:nvPr>
            <p:ph idx="1"/>
          </p:nvPr>
        </p:nvSpPr>
        <p:spPr>
          <a:xfrm>
            <a:off x="838200" y="1436619"/>
            <a:ext cx="10393218" cy="4689548"/>
          </a:xfrm>
        </p:spPr>
        <p:txBody>
          <a:bodyPr>
            <a:normAutofit lnSpcReduction="10000"/>
          </a:bodyPr>
          <a:lstStyle/>
          <a:p>
            <a:pPr marL="0" indent="0">
              <a:buNone/>
            </a:pPr>
            <a:r>
              <a:rPr lang="en-GB" sz="2800" b="1" dirty="0">
                <a:latin typeface="Arial" panose="020B0604020202020204" pitchFamily="34" charset="0"/>
                <a:cs typeface="Arial" pitchFamily="34" charset="0"/>
              </a:rPr>
              <a:t>How we plan to keep people updated on dentistry</a:t>
            </a:r>
          </a:p>
          <a:p>
            <a:r>
              <a:rPr lang="en-GB" dirty="0">
                <a:latin typeface="Arial" panose="020B0604020202020204" pitchFamily="34" charset="0"/>
                <a:cs typeface="Arial" pitchFamily="34" charset="0"/>
              </a:rPr>
              <a:t>We will share dental updates in our Joined Up Care Derbyshire newsletter; you can sign up </a:t>
            </a:r>
            <a:r>
              <a:rPr lang="en-GB" dirty="0">
                <a:latin typeface="Arial" panose="020B0604020202020204" pitchFamily="34" charset="0"/>
                <a:cs typeface="Arial" pitchFamily="34" charset="0"/>
                <a:hlinkClick r:id="rId2"/>
              </a:rPr>
              <a:t>here</a:t>
            </a:r>
            <a:endParaRPr lang="en-GB" dirty="0">
              <a:latin typeface="Arial" panose="020B0604020202020204" pitchFamily="34" charset="0"/>
              <a:cs typeface="Arial" pitchFamily="34" charset="0"/>
            </a:endParaRPr>
          </a:p>
          <a:p>
            <a:r>
              <a:rPr lang="en-GB" sz="2800" dirty="0">
                <a:latin typeface="Arial" panose="020B0604020202020204" pitchFamily="34" charset="0"/>
                <a:cs typeface="Arial" pitchFamily="34" charset="0"/>
              </a:rPr>
              <a:t>Work is underway on the </a:t>
            </a:r>
            <a:r>
              <a:rPr lang="en-GB" dirty="0">
                <a:latin typeface="Arial" panose="020B0604020202020204" pitchFamily="34" charset="0"/>
                <a:cs typeface="Arial" panose="020B0604020202020204" pitchFamily="34" charset="0"/>
                <a:hlinkClick r:id="rId3"/>
              </a:rPr>
              <a:t>Dental &amp; Dentistry</a:t>
            </a:r>
            <a:r>
              <a:rPr lang="en-GB" sz="2800" dirty="0">
                <a:latin typeface="Arial" panose="020B0604020202020204" pitchFamily="34" charset="0"/>
                <a:cs typeface="Arial" pitchFamily="34" charset="0"/>
              </a:rPr>
              <a:t> page to better </a:t>
            </a:r>
            <a:r>
              <a:rPr lang="en-GB" dirty="0">
                <a:latin typeface="Arial" panose="020B0604020202020204" pitchFamily="34" charset="0"/>
                <a:cs typeface="Arial" pitchFamily="34" charset="0"/>
              </a:rPr>
              <a:t>inform and direct people to dental services</a:t>
            </a:r>
          </a:p>
          <a:p>
            <a:r>
              <a:rPr lang="en-GB" sz="2800" dirty="0">
                <a:latin typeface="Arial" panose="020B0604020202020204" pitchFamily="34" charset="0"/>
                <a:cs typeface="Arial" pitchFamily="34" charset="0"/>
              </a:rPr>
              <a:t>Engagement with people who generally struggle to access dental and other health and community services </a:t>
            </a:r>
          </a:p>
          <a:p>
            <a:r>
              <a:rPr lang="en-GB" dirty="0">
                <a:latin typeface="Arial" panose="020B0604020202020204" pitchFamily="34" charset="0"/>
                <a:cs typeface="Arial" pitchFamily="34" charset="0"/>
              </a:rPr>
              <a:t>We are organising a system dental summit with our local authority council colleagues, and organisations such as Healthwatch to ensure we are all working together and communicating the right messages.</a:t>
            </a:r>
            <a:endParaRPr lang="en-GB" sz="2800" dirty="0">
              <a:latin typeface="Arial" panose="020B0604020202020204" pitchFamily="34" charset="0"/>
              <a:cs typeface="Arial" pitchFamily="34" charset="0"/>
            </a:endParaRPr>
          </a:p>
        </p:txBody>
      </p:sp>
      <p:sp>
        <p:nvSpPr>
          <p:cNvPr id="5" name="Rectangle 4"/>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11" name="Rectangle 10">
            <a:extLst>
              <a:ext uri="{FF2B5EF4-FFF2-40B4-BE49-F238E27FC236}">
                <a16:creationId xmlns:a16="http://schemas.microsoft.com/office/drawing/2014/main" id="{DAF8B63B-0DFA-43B2-92AF-880E9A7CE6FC}"/>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6" name="Picture 5" descr="Red megaphone">
            <a:extLst>
              <a:ext uri="{FF2B5EF4-FFF2-40B4-BE49-F238E27FC236}">
                <a16:creationId xmlns:a16="http://schemas.microsoft.com/office/drawing/2014/main" id="{11B9F415-6345-D318-761E-EA51D54F14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2437" y="0"/>
            <a:ext cx="1710529" cy="1710529"/>
          </a:xfrm>
          <a:prstGeom prst="rect">
            <a:avLst/>
          </a:prstGeom>
        </p:spPr>
      </p:pic>
    </p:spTree>
    <p:extLst>
      <p:ext uri="{BB962C8B-B14F-4D97-AF65-F5344CB8AC3E}">
        <p14:creationId xmlns:p14="http://schemas.microsoft.com/office/powerpoint/2010/main" val="3755525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029A5-7771-279C-CFA5-3F5273CE86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4F63EA-43FF-E691-93BA-EA908E70EA3E}"/>
              </a:ext>
            </a:extLst>
          </p:cNvPr>
          <p:cNvSpPr>
            <a:spLocks noGrp="1"/>
          </p:cNvSpPr>
          <p:nvPr>
            <p:ph type="title"/>
          </p:nvPr>
        </p:nvSpPr>
        <p:spPr/>
        <p:txBody>
          <a:bodyPr/>
          <a:lstStyle/>
          <a:p>
            <a:pPr algn="l"/>
            <a:r>
              <a:rPr lang="en-GB" b="1" dirty="0">
                <a:solidFill>
                  <a:srgbClr val="0072C6"/>
                </a:solidFill>
                <a:latin typeface="Arial" pitchFamily="34" charset="0"/>
                <a:cs typeface="Arial" pitchFamily="34" charset="0"/>
              </a:rPr>
              <a:t>For more information</a:t>
            </a:r>
          </a:p>
        </p:txBody>
      </p:sp>
      <p:sp>
        <p:nvSpPr>
          <p:cNvPr id="3" name="Content Placeholder 2">
            <a:extLst>
              <a:ext uri="{FF2B5EF4-FFF2-40B4-BE49-F238E27FC236}">
                <a16:creationId xmlns:a16="http://schemas.microsoft.com/office/drawing/2014/main" id="{D7913EC5-1450-F776-9ECE-6C7CC6BF0DD8}"/>
              </a:ext>
            </a:extLst>
          </p:cNvPr>
          <p:cNvSpPr>
            <a:spLocks noGrp="1"/>
          </p:cNvSpPr>
          <p:nvPr>
            <p:ph idx="1"/>
          </p:nvPr>
        </p:nvSpPr>
        <p:spPr>
          <a:xfrm>
            <a:off x="1981200" y="1600203"/>
            <a:ext cx="8507288" cy="4525963"/>
          </a:xfrm>
        </p:spPr>
        <p:txBody>
          <a:bodyPr>
            <a:normAutofit/>
          </a:bodyPr>
          <a:lstStyle/>
          <a:p>
            <a:pPr marL="0" indent="0">
              <a:buNone/>
            </a:pPr>
            <a:endParaRPr lang="en-GB" dirty="0">
              <a:latin typeface="Arial" pitchFamily="34" charset="0"/>
              <a:cs typeface="Arial" pitchFamily="34" charset="0"/>
            </a:endParaRPr>
          </a:p>
          <a:p>
            <a:pPr marL="0" indent="0">
              <a:buNone/>
            </a:pPr>
            <a:r>
              <a:rPr lang="en-GB" b="1" dirty="0">
                <a:solidFill>
                  <a:srgbClr val="0072C6"/>
                </a:solidFill>
                <a:latin typeface="Arial" pitchFamily="34" charset="0"/>
                <a:cs typeface="Arial" pitchFamily="34" charset="0"/>
              </a:rPr>
              <a:t>Email: </a:t>
            </a:r>
            <a:r>
              <a:rPr lang="en-GB" dirty="0">
                <a:solidFill>
                  <a:srgbClr val="0072C6"/>
                </a:solidFill>
                <a:latin typeface="Arial" pitchFamily="34" charset="0"/>
                <a:cs typeface="Arial" pitchFamily="34" charset="0"/>
                <a:hlinkClick r:id="rId2"/>
              </a:rPr>
              <a:t>ddicb.dental@nhs.net</a:t>
            </a:r>
            <a:r>
              <a:rPr lang="en-GB" dirty="0">
                <a:solidFill>
                  <a:srgbClr val="0072C6"/>
                </a:solidFill>
                <a:latin typeface="Arial" pitchFamily="34" charset="0"/>
                <a:cs typeface="Arial" pitchFamily="34" charset="0"/>
              </a:rPr>
              <a:t> </a:t>
            </a:r>
            <a:endParaRPr lang="en-GB" dirty="0">
              <a:latin typeface="Arial" pitchFamily="34" charset="0"/>
              <a:cs typeface="Arial" pitchFamily="34" charset="0"/>
            </a:endParaRPr>
          </a:p>
          <a:p>
            <a:pPr marL="0" indent="0">
              <a:buNone/>
            </a:pPr>
            <a:r>
              <a:rPr lang="en-GB" b="1" dirty="0">
                <a:solidFill>
                  <a:srgbClr val="0072C6"/>
                </a:solidFill>
                <a:latin typeface="Arial" pitchFamily="34" charset="0"/>
                <a:cs typeface="Arial" pitchFamily="34" charset="0"/>
              </a:rPr>
              <a:t>Web: </a:t>
            </a:r>
            <a:r>
              <a:rPr lang="en-GB" sz="2800" u="sng" dirty="0">
                <a:solidFill>
                  <a:srgbClr val="0072C6"/>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www.derbyandderbyshire.icb.nhs.uk</a:t>
            </a:r>
            <a:r>
              <a:rPr lang="en-GB" sz="2800" dirty="0">
                <a:solidFill>
                  <a:srgbClr val="0072C6"/>
                </a:solidFill>
                <a:effectLst/>
                <a:latin typeface="Arial" panose="020B0604020202020204" pitchFamily="34" charset="0"/>
                <a:ea typeface="Calibri" panose="020F0502020204030204" pitchFamily="34" charset="0"/>
                <a:cs typeface="Arial" panose="020B0604020202020204" pitchFamily="34" charset="0"/>
              </a:rPr>
              <a:t> </a:t>
            </a:r>
          </a:p>
          <a:p>
            <a:pPr marL="0" indent="0">
              <a:buNone/>
            </a:pPr>
            <a:r>
              <a:rPr lang="en-GB" b="1" dirty="0">
                <a:solidFill>
                  <a:srgbClr val="0072C6"/>
                </a:solidFill>
                <a:latin typeface="Arial" pitchFamily="34" charset="0"/>
                <a:cs typeface="Arial" pitchFamily="34" charset="0"/>
              </a:rPr>
              <a:t>Web: </a:t>
            </a:r>
            <a:r>
              <a:rPr lang="en-GB" sz="2800" u="sng" dirty="0">
                <a:solidFill>
                  <a:srgbClr val="0072C6"/>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joinedupcarederbyshire.co.uk</a:t>
            </a:r>
            <a:r>
              <a:rPr lang="en-GB" sz="2800" dirty="0">
                <a:solidFill>
                  <a:srgbClr val="0072C6"/>
                </a:solidFill>
                <a:effectLst/>
                <a:latin typeface="Arial" panose="020B0604020202020204" pitchFamily="34" charset="0"/>
                <a:ea typeface="Calibri" panose="020F0502020204030204" pitchFamily="34" charset="0"/>
                <a:cs typeface="Arial" panose="020B0604020202020204" pitchFamily="34" charset="0"/>
              </a:rPr>
              <a:t> </a:t>
            </a:r>
            <a:endParaRPr lang="en-GB" sz="2800" dirty="0">
              <a:solidFill>
                <a:srgbClr val="0072C6"/>
              </a:solidFill>
              <a:latin typeface="Arial" panose="020B0604020202020204" pitchFamily="34" charset="0"/>
              <a:cs typeface="Arial" pitchFamily="34" charset="0"/>
            </a:endParaRPr>
          </a:p>
        </p:txBody>
      </p:sp>
      <p:sp>
        <p:nvSpPr>
          <p:cNvPr id="5" name="Rectangle 4">
            <a:extLst>
              <a:ext uri="{FF2B5EF4-FFF2-40B4-BE49-F238E27FC236}">
                <a16:creationId xmlns:a16="http://schemas.microsoft.com/office/drawing/2014/main" id="{74A8E4B0-4F61-BFE2-5DC3-32C6671837B8}"/>
              </a:ext>
            </a:extLst>
          </p:cNvPr>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10" name="Picture 9" descr="Logo&#10;&#10;Description automatically generated">
            <a:extLst>
              <a:ext uri="{FF2B5EF4-FFF2-40B4-BE49-F238E27FC236}">
                <a16:creationId xmlns:a16="http://schemas.microsoft.com/office/drawing/2014/main" id="{021115DC-1A8C-6E5D-3D8F-456ED4205D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32168" y="0"/>
            <a:ext cx="3059832" cy="1376924"/>
          </a:xfrm>
          <a:prstGeom prst="rect">
            <a:avLst/>
          </a:prstGeom>
        </p:spPr>
      </p:pic>
      <p:sp>
        <p:nvSpPr>
          <p:cNvPr id="11" name="Rectangle 10">
            <a:extLst>
              <a:ext uri="{FF2B5EF4-FFF2-40B4-BE49-F238E27FC236}">
                <a16:creationId xmlns:a16="http://schemas.microsoft.com/office/drawing/2014/main" id="{31A2A230-3144-DFCC-1524-93A37F507F43}"/>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Tree>
    <p:extLst>
      <p:ext uri="{BB962C8B-B14F-4D97-AF65-F5344CB8AC3E}">
        <p14:creationId xmlns:p14="http://schemas.microsoft.com/office/powerpoint/2010/main" val="1451680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689"/>
            <a:ext cx="10515600" cy="1325563"/>
          </a:xfrm>
        </p:spPr>
        <p:txBody>
          <a:bodyPr/>
          <a:lstStyle/>
          <a:p>
            <a:pPr algn="l"/>
            <a:r>
              <a:rPr lang="en-GB" b="1" dirty="0">
                <a:solidFill>
                  <a:srgbClr val="0072C6"/>
                </a:solidFill>
                <a:latin typeface="Arial" pitchFamily="34" charset="0"/>
                <a:cs typeface="Arial" pitchFamily="34" charset="0"/>
              </a:rPr>
              <a:t>During this session we will…</a:t>
            </a:r>
          </a:p>
        </p:txBody>
      </p:sp>
      <p:sp>
        <p:nvSpPr>
          <p:cNvPr id="3" name="Content Placeholder 2"/>
          <p:cNvSpPr>
            <a:spLocks noGrp="1"/>
          </p:cNvSpPr>
          <p:nvPr>
            <p:ph idx="1"/>
          </p:nvPr>
        </p:nvSpPr>
        <p:spPr>
          <a:xfrm>
            <a:off x="838199" y="1583021"/>
            <a:ext cx="10805809" cy="4636623"/>
          </a:xfrm>
        </p:spPr>
        <p:txBody>
          <a:bodyPr>
            <a:normAutofit/>
          </a:bodyPr>
          <a:lstStyle/>
          <a:p>
            <a:pPr marL="817200" lvl="2">
              <a:lnSpc>
                <a:spcPct val="100000"/>
              </a:lnSpc>
            </a:pPr>
            <a:r>
              <a:rPr lang="en-GB" sz="2400" dirty="0">
                <a:latin typeface="Arial" pitchFamily="34" charset="0"/>
                <a:cs typeface="Arial" pitchFamily="34" charset="0"/>
              </a:rPr>
              <a:t>Share our dental achievements since finalising our 3-year plan in 2024</a:t>
            </a:r>
          </a:p>
          <a:p>
            <a:pPr marL="817200" lvl="2">
              <a:lnSpc>
                <a:spcPct val="100000"/>
              </a:lnSpc>
            </a:pPr>
            <a:r>
              <a:rPr lang="en-GB" sz="2400" dirty="0">
                <a:latin typeface="Arial" pitchFamily="34" charset="0"/>
                <a:cs typeface="Arial" pitchFamily="34" charset="0"/>
              </a:rPr>
              <a:t>Acknowledge how much we still need to do </a:t>
            </a:r>
          </a:p>
          <a:p>
            <a:pPr marL="817200" lvl="2">
              <a:lnSpc>
                <a:spcPct val="100000"/>
              </a:lnSpc>
            </a:pPr>
            <a:r>
              <a:rPr lang="en-GB" sz="2400" dirty="0">
                <a:latin typeface="Arial" pitchFamily="34" charset="0"/>
                <a:cs typeface="Arial" pitchFamily="34" charset="0"/>
              </a:rPr>
              <a:t>Ask for your views on barriers to dental treatment and your experience in using these services</a:t>
            </a:r>
          </a:p>
          <a:p>
            <a:pPr marL="817200" lvl="2">
              <a:lnSpc>
                <a:spcPct val="100000"/>
              </a:lnSpc>
            </a:pPr>
            <a:r>
              <a:rPr lang="en-GB" sz="2400" dirty="0">
                <a:latin typeface="Arial" pitchFamily="34" charset="0"/>
                <a:cs typeface="Arial" pitchFamily="34" charset="0"/>
              </a:rPr>
              <a:t>Tell you our upcoming plans and priorities for the rest of this year and next year</a:t>
            </a:r>
          </a:p>
          <a:p>
            <a:pPr marL="817200" lvl="2">
              <a:lnSpc>
                <a:spcPct val="100000"/>
              </a:lnSpc>
            </a:pPr>
            <a:r>
              <a:rPr lang="en-GB" sz="2400" dirty="0">
                <a:latin typeface="Arial" pitchFamily="34" charset="0"/>
                <a:cs typeface="Arial" pitchFamily="34" charset="0"/>
              </a:rPr>
              <a:t>Share some information we would appreciate you passing on</a:t>
            </a:r>
          </a:p>
          <a:p>
            <a:pPr marL="817200" lvl="2">
              <a:lnSpc>
                <a:spcPct val="100000"/>
              </a:lnSpc>
            </a:pPr>
            <a:r>
              <a:rPr lang="en-GB" sz="2400" dirty="0">
                <a:latin typeface="Arial" pitchFamily="34" charset="0"/>
                <a:cs typeface="Arial" pitchFamily="34" charset="0"/>
              </a:rPr>
              <a:t>And finally end with how we plan to keep our population informed on the work we are doing</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89F5A536-EEB6-4B7A-A018-B5B409EE4233}"/>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Tree>
    <p:extLst>
      <p:ext uri="{BB962C8B-B14F-4D97-AF65-F5344CB8AC3E}">
        <p14:creationId xmlns:p14="http://schemas.microsoft.com/office/powerpoint/2010/main" val="513044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6F524-CB26-BCEC-3426-7BB4BC5FD3AD}"/>
              </a:ext>
            </a:extLst>
          </p:cNvPr>
          <p:cNvSpPr>
            <a:spLocks noGrp="1"/>
          </p:cNvSpPr>
          <p:nvPr>
            <p:ph type="title"/>
          </p:nvPr>
        </p:nvSpPr>
        <p:spPr>
          <a:xfrm>
            <a:off x="838200" y="301558"/>
            <a:ext cx="10515600" cy="768485"/>
          </a:xfrm>
        </p:spPr>
        <p:txBody>
          <a:bodyPr/>
          <a:lstStyle/>
          <a:p>
            <a:r>
              <a:rPr lang="en-GB" b="1" dirty="0">
                <a:solidFill>
                  <a:srgbClr val="0055B9"/>
                </a:solidFill>
                <a:latin typeface="Arial" panose="020B0604020202020204" pitchFamily="34" charset="0"/>
                <a:cs typeface="Arial" panose="020B0604020202020204" pitchFamily="34" charset="0"/>
              </a:rPr>
              <a:t>What do we mean by…</a:t>
            </a:r>
          </a:p>
        </p:txBody>
      </p:sp>
      <p:sp>
        <p:nvSpPr>
          <p:cNvPr id="3" name="Content Placeholder 2">
            <a:extLst>
              <a:ext uri="{FF2B5EF4-FFF2-40B4-BE49-F238E27FC236}">
                <a16:creationId xmlns:a16="http://schemas.microsoft.com/office/drawing/2014/main" id="{2A0C079F-5949-40C3-659B-A7EF9940A290}"/>
              </a:ext>
            </a:extLst>
          </p:cNvPr>
          <p:cNvSpPr>
            <a:spLocks noGrp="1"/>
          </p:cNvSpPr>
          <p:nvPr>
            <p:ph idx="1"/>
          </p:nvPr>
        </p:nvSpPr>
        <p:spPr>
          <a:xfrm>
            <a:off x="838200" y="1206230"/>
            <a:ext cx="10980906" cy="5175115"/>
          </a:xfrm>
        </p:spPr>
        <p:txBody>
          <a:bodyPr>
            <a:normAutofit/>
          </a:bodyPr>
          <a:lstStyle/>
          <a:p>
            <a:pPr marL="0" indent="0">
              <a:spcBef>
                <a:spcPts val="300"/>
              </a:spcBef>
              <a:spcAft>
                <a:spcPts val="300"/>
              </a:spcAft>
              <a:buNone/>
            </a:pPr>
            <a:r>
              <a:rPr lang="en-GB" sz="2000" b="1" dirty="0">
                <a:latin typeface="Arial" panose="020B0604020202020204" pitchFamily="34" charset="0"/>
                <a:cs typeface="Arial" panose="020B0604020202020204" pitchFamily="34" charset="0"/>
              </a:rPr>
              <a:t>Urgent dental treatment</a:t>
            </a:r>
          </a:p>
          <a:p>
            <a:pPr marL="457200" lvl="2">
              <a:spcBef>
                <a:spcPts val="300"/>
              </a:spcBef>
              <a:spcAft>
                <a:spcPts val="300"/>
              </a:spcAft>
            </a:pPr>
            <a:r>
              <a:rPr lang="en-GB" sz="1800" dirty="0">
                <a:latin typeface="Arial" panose="020B0604020202020204" pitchFamily="34" charset="0"/>
                <a:cs typeface="Arial" panose="020B0604020202020204" pitchFamily="34" charset="0"/>
              </a:rPr>
              <a:t>Treatment that is not routine. This could be due to toothache with an unknown cause or a cracked tooth or filling causing discomfort or pain.</a:t>
            </a:r>
          </a:p>
          <a:p>
            <a:pPr marL="0" indent="0">
              <a:spcBef>
                <a:spcPts val="300"/>
              </a:spcBef>
              <a:spcAft>
                <a:spcPts val="300"/>
              </a:spcAft>
              <a:buNone/>
            </a:pPr>
            <a:r>
              <a:rPr lang="en-GB" sz="2000" b="1" dirty="0">
                <a:latin typeface="Arial" panose="020B0604020202020204" pitchFamily="34" charset="0"/>
                <a:cs typeface="Arial" panose="020B0604020202020204" pitchFamily="34" charset="0"/>
              </a:rPr>
              <a:t>General access</a:t>
            </a:r>
          </a:p>
          <a:p>
            <a:pPr marL="457200" lvl="2">
              <a:spcBef>
                <a:spcPts val="300"/>
              </a:spcBef>
              <a:spcAft>
                <a:spcPts val="300"/>
              </a:spcAft>
            </a:pPr>
            <a:r>
              <a:rPr lang="en-GB" sz="1800" dirty="0">
                <a:effectLst/>
                <a:latin typeface="Arial" panose="020B0604020202020204" pitchFamily="34" charset="0"/>
                <a:ea typeface="Aptos" panose="020B0004020202020204" pitchFamily="34" charset="0"/>
                <a:cs typeface="Arial" panose="020B0604020202020204" pitchFamily="34" charset="0"/>
              </a:rPr>
              <a:t>Registering at a Dental Practice for NHS treatment is not the same as registering at a General Practice. Firstly, dentists will see patients for NHS treatment (if they have availability to do so) regardless of where you live, there’s no “catchment” area. Secondly it is important to note that registration with an NHS dentist has not existed since 2006, </a:t>
            </a:r>
            <a:r>
              <a:rPr lang="en-GB" sz="1800" dirty="0">
                <a:latin typeface="Arial" panose="020B0604020202020204" pitchFamily="34" charset="0"/>
                <a:ea typeface="Aptos" panose="020B0004020202020204" pitchFamily="34" charset="0"/>
                <a:cs typeface="Arial" panose="020B0604020202020204" pitchFamily="34" charset="0"/>
              </a:rPr>
              <a:t>m</a:t>
            </a:r>
            <a:r>
              <a:rPr lang="en-GB" sz="1800" dirty="0">
                <a:effectLst/>
                <a:latin typeface="Arial" panose="020B0604020202020204" pitchFamily="34" charset="0"/>
                <a:ea typeface="Aptos" panose="020B0004020202020204" pitchFamily="34" charset="0"/>
                <a:cs typeface="Arial" panose="020B0604020202020204" pitchFamily="34" charset="0"/>
              </a:rPr>
              <a:t>any practices have maintained a list of NHS patients they offer to recall for check ups, but it is not the same as being registered with a GP.  </a:t>
            </a:r>
          </a:p>
          <a:p>
            <a:pPr marL="0" indent="0">
              <a:spcBef>
                <a:spcPts val="300"/>
              </a:spcBef>
              <a:spcAft>
                <a:spcPts val="300"/>
              </a:spcAft>
              <a:buNone/>
            </a:pPr>
            <a:r>
              <a:rPr lang="en-GB" sz="2000" b="1" dirty="0">
                <a:latin typeface="Arial" panose="020B0604020202020204" pitchFamily="34" charset="0"/>
                <a:cs typeface="Arial" panose="020B0604020202020204" pitchFamily="34" charset="0"/>
              </a:rPr>
              <a:t>Units of Dental activity </a:t>
            </a:r>
          </a:p>
          <a:p>
            <a:pPr marL="457200" lvl="2">
              <a:spcBef>
                <a:spcPts val="300"/>
              </a:spcBef>
              <a:spcAft>
                <a:spcPts val="300"/>
              </a:spcAft>
            </a:pPr>
            <a:r>
              <a:rPr lang="en-GB" sz="1800" dirty="0">
                <a:latin typeface="Arial" panose="020B0604020202020204" pitchFamily="34" charset="0"/>
                <a:cs typeface="Arial" panose="020B0604020202020204" pitchFamily="34" charset="0"/>
              </a:rPr>
              <a:t>You might hear the term units of dental activity, which is a way of measuring jobs done by a dentist e.g. how many routine check ups they’ve done or how many x-rays, fillings, crowns, extractions etc. there are set payments for each type of treatment the dentist will receive payment upon completing these treatments. </a:t>
            </a:r>
          </a:p>
          <a:p>
            <a:pPr marL="0" indent="0">
              <a:buNone/>
            </a:pPr>
            <a:r>
              <a:rPr lang="en-GB" sz="2000" b="1" dirty="0">
                <a:latin typeface="Arial" panose="020B0604020202020204" pitchFamily="34" charset="0"/>
                <a:cs typeface="Arial" panose="020B0604020202020204" pitchFamily="34" charset="0"/>
              </a:rPr>
              <a:t>Procure</a:t>
            </a:r>
          </a:p>
          <a:p>
            <a:pPr marL="457200"/>
            <a:r>
              <a:rPr lang="en-GB" sz="1800" dirty="0">
                <a:latin typeface="Arial" panose="020B0604020202020204" pitchFamily="34" charset="0"/>
                <a:cs typeface="Arial" panose="020B0604020202020204" pitchFamily="34" charset="0"/>
              </a:rPr>
              <a:t>T</a:t>
            </a:r>
            <a:r>
              <a:rPr lang="en-GB" sz="1800" b="0" i="0" dirty="0">
                <a:effectLst/>
                <a:latin typeface="Arial" panose="020B0604020202020204" pitchFamily="34" charset="0"/>
                <a:cs typeface="Arial" panose="020B0604020202020204" pitchFamily="34" charset="0"/>
              </a:rPr>
              <a:t>o procure services means to formally buy services from an external provider, typically through a structured process involving selection, negotiation, and contracting called a procurement process.</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6127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08C3F-5AB6-A9EC-CB53-AD892CC931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D867F3-0E2B-7A96-715A-A5EC8CF3841B}"/>
              </a:ext>
            </a:extLst>
          </p:cNvPr>
          <p:cNvSpPr>
            <a:spLocks noGrp="1"/>
          </p:cNvSpPr>
          <p:nvPr>
            <p:ph type="title"/>
          </p:nvPr>
        </p:nvSpPr>
        <p:spPr/>
        <p:txBody>
          <a:bodyPr/>
          <a:lstStyle/>
          <a:p>
            <a:pPr algn="l"/>
            <a:r>
              <a:rPr lang="en-GB" b="1" dirty="0">
                <a:solidFill>
                  <a:srgbClr val="0072C6"/>
                </a:solidFill>
                <a:latin typeface="Arial" pitchFamily="34" charset="0"/>
                <a:cs typeface="Arial" pitchFamily="34" charset="0"/>
              </a:rPr>
              <a:t>Achievement highlights 2024/25 </a:t>
            </a:r>
          </a:p>
        </p:txBody>
      </p:sp>
      <p:sp>
        <p:nvSpPr>
          <p:cNvPr id="3" name="Content Placeholder 2">
            <a:extLst>
              <a:ext uri="{FF2B5EF4-FFF2-40B4-BE49-F238E27FC236}">
                <a16:creationId xmlns:a16="http://schemas.microsoft.com/office/drawing/2014/main" id="{C530F76C-C8B2-7DA2-D6C4-3F2D7DCDF34B}"/>
              </a:ext>
            </a:extLst>
          </p:cNvPr>
          <p:cNvSpPr>
            <a:spLocks noGrp="1"/>
          </p:cNvSpPr>
          <p:nvPr>
            <p:ph idx="1"/>
          </p:nvPr>
        </p:nvSpPr>
        <p:spPr>
          <a:xfrm>
            <a:off x="838200" y="1690688"/>
            <a:ext cx="10515600" cy="4417352"/>
          </a:xfrm>
        </p:spPr>
        <p:txBody>
          <a:bodyPr>
            <a:normAutofit/>
          </a:bodyPr>
          <a:lstStyle/>
          <a:p>
            <a:pPr algn="l">
              <a:spcBef>
                <a:spcPts val="600"/>
              </a:spcBef>
              <a:spcAft>
                <a:spcPts val="300"/>
              </a:spcAft>
              <a:buNone/>
            </a:pPr>
            <a:r>
              <a:rPr lang="en-GB" sz="2400" b="1" dirty="0">
                <a:latin typeface="Arial" panose="020B0604020202020204" pitchFamily="34" charset="0"/>
                <a:cs typeface="Arial" panose="020B0604020202020204" pitchFamily="34" charset="0"/>
              </a:rPr>
              <a:t>S</a:t>
            </a:r>
            <a:r>
              <a:rPr lang="en-GB" sz="2400" b="1" i="0" dirty="0">
                <a:effectLst/>
                <a:latin typeface="Arial" panose="020B0604020202020204" pitchFamily="34" charset="0"/>
                <a:cs typeface="Arial" panose="020B0604020202020204" pitchFamily="34" charset="0"/>
              </a:rPr>
              <a:t>everal steps were taken to improve NHS dental services:</a:t>
            </a:r>
          </a:p>
          <a:p>
            <a:pPr algn="l">
              <a:spcBef>
                <a:spcPts val="600"/>
              </a:spcBef>
              <a:spcAft>
                <a:spcPts val="300"/>
              </a:spcAft>
              <a:buNone/>
            </a:pPr>
            <a:endParaRPr lang="en-GB" sz="2400" b="0" i="0" dirty="0">
              <a:effectLst/>
              <a:latin typeface="Arial" panose="020B0604020202020204" pitchFamily="34" charset="0"/>
              <a:cs typeface="Arial" panose="020B0604020202020204" pitchFamily="34" charset="0"/>
            </a:endParaRPr>
          </a:p>
          <a:p>
            <a:pPr lvl="1">
              <a:spcBef>
                <a:spcPts val="300"/>
              </a:spcBef>
              <a:spcAft>
                <a:spcPts val="300"/>
              </a:spcAft>
            </a:pPr>
            <a:r>
              <a:rPr lang="en-GB" b="1" i="0" dirty="0">
                <a:effectLst/>
                <a:latin typeface="Arial" panose="020B0604020202020204" pitchFamily="34" charset="0"/>
                <a:cs typeface="Arial" panose="020B0604020202020204" pitchFamily="34" charset="0"/>
              </a:rPr>
              <a:t>Contract uplift </a:t>
            </a:r>
            <a:r>
              <a:rPr lang="en-GB" b="0" i="0" dirty="0">
                <a:effectLst/>
                <a:latin typeface="Arial" panose="020B0604020202020204" pitchFamily="34" charset="0"/>
                <a:cs typeface="Arial" panose="020B0604020202020204" pitchFamily="34" charset="0"/>
              </a:rPr>
              <a:t>was nationally offered to encourage dentists to stay in the NHS. </a:t>
            </a:r>
            <a:br>
              <a:rPr lang="en-GB" b="0" i="0" dirty="0">
                <a:effectLst/>
                <a:latin typeface="Arial" panose="020B0604020202020204" pitchFamily="34" charset="0"/>
                <a:cs typeface="Arial" panose="020B0604020202020204" pitchFamily="34" charset="0"/>
              </a:rPr>
            </a:br>
            <a:endParaRPr lang="en-GB" b="1" i="0" dirty="0">
              <a:effectLst/>
              <a:latin typeface="Arial" panose="020B0604020202020204" pitchFamily="34" charset="0"/>
              <a:cs typeface="Arial" panose="020B0604020202020204" pitchFamily="34" charset="0"/>
            </a:endParaRPr>
          </a:p>
          <a:p>
            <a:pPr lvl="1">
              <a:spcBef>
                <a:spcPts val="300"/>
              </a:spcBef>
              <a:spcAft>
                <a:spcPts val="300"/>
              </a:spcAft>
            </a:pPr>
            <a:r>
              <a:rPr lang="en-GB" b="1" i="0" dirty="0">
                <a:effectLst/>
                <a:latin typeface="Arial" panose="020B0604020202020204" pitchFamily="34" charset="0"/>
                <a:cs typeface="Arial" panose="020B0604020202020204" pitchFamily="34" charset="0"/>
              </a:rPr>
              <a:t>"Golden hello" payments, </a:t>
            </a:r>
            <a:r>
              <a:rPr lang="en-GB" i="0" dirty="0">
                <a:effectLst/>
                <a:latin typeface="Arial" panose="020B0604020202020204" pitchFamily="34" charset="0"/>
                <a:cs typeface="Arial" panose="020B0604020202020204" pitchFamily="34" charset="0"/>
              </a:rPr>
              <a:t>four practices in Derby and Derbyshire expressed an interest and these dentists will have to commit to working in the NHS for at least 3 years to receive these payments.</a:t>
            </a:r>
          </a:p>
          <a:p>
            <a:pPr lvl="1">
              <a:spcBef>
                <a:spcPts val="300"/>
              </a:spcBef>
              <a:spcAft>
                <a:spcPts val="300"/>
              </a:spcAft>
            </a:pPr>
            <a:endParaRPr lang="en-GB" b="0" i="0" dirty="0">
              <a:effectLst/>
              <a:latin typeface="Arial" panose="020B0604020202020204" pitchFamily="34" charset="0"/>
              <a:cs typeface="Arial" panose="020B0604020202020204" pitchFamily="34" charset="0"/>
            </a:endParaRPr>
          </a:p>
          <a:p>
            <a:pPr lvl="1">
              <a:spcBef>
                <a:spcPts val="300"/>
              </a:spcBef>
              <a:spcAft>
                <a:spcPts val="300"/>
              </a:spcAft>
            </a:pPr>
            <a:r>
              <a:rPr lang="en-GB" b="0" i="0" dirty="0">
                <a:effectLst/>
                <a:latin typeface="Arial" panose="020B0604020202020204" pitchFamily="34" charset="0"/>
                <a:cs typeface="Arial" panose="020B0604020202020204" pitchFamily="34" charset="0"/>
              </a:rPr>
              <a:t>Dentists were allowed to </a:t>
            </a:r>
            <a:r>
              <a:rPr lang="en-GB" b="1" i="0" dirty="0">
                <a:effectLst/>
                <a:latin typeface="Arial" panose="020B0604020202020204" pitchFamily="34" charset="0"/>
                <a:cs typeface="Arial" panose="020B0604020202020204" pitchFamily="34" charset="0"/>
              </a:rPr>
              <a:t>go 10% over their budget</a:t>
            </a:r>
            <a:r>
              <a:rPr lang="en-GB" b="0" i="0" dirty="0">
                <a:effectLst/>
                <a:latin typeface="Arial" panose="020B0604020202020204" pitchFamily="34" charset="0"/>
                <a:cs typeface="Arial" panose="020B0604020202020204" pitchFamily="34" charset="0"/>
              </a:rPr>
              <a:t> to treat more patients.</a:t>
            </a:r>
          </a:p>
          <a:p>
            <a:pPr marL="0" indent="0">
              <a:buNone/>
            </a:pPr>
            <a:endParaRPr lang="en-GB" sz="4000" dirty="0">
              <a:latin typeface="Arial" panose="020B0604020202020204" pitchFamily="34" charset="0"/>
              <a:cs typeface="Arial" pitchFamily="34" charset="0"/>
            </a:endParaRPr>
          </a:p>
        </p:txBody>
      </p:sp>
      <p:sp>
        <p:nvSpPr>
          <p:cNvPr id="4" name="Rectangle 3">
            <a:extLst>
              <a:ext uri="{FF2B5EF4-FFF2-40B4-BE49-F238E27FC236}">
                <a16:creationId xmlns:a16="http://schemas.microsoft.com/office/drawing/2014/main" id="{DE913103-D3A9-F76D-79CF-E5A542C449B2}"/>
              </a:ext>
            </a:extLst>
          </p:cNvPr>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BC7E68B4-40D3-1BA4-6C91-B4F4C56DA939}"/>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6" name="Picture 5">
            <a:extLst>
              <a:ext uri="{FF2B5EF4-FFF2-40B4-BE49-F238E27FC236}">
                <a16:creationId xmlns:a16="http://schemas.microsoft.com/office/drawing/2014/main" id="{8DD8BE40-21DB-661B-0706-26BA88AF3E5E}"/>
              </a:ext>
            </a:extLst>
          </p:cNvPr>
          <p:cNvPicPr>
            <a:picLocks noChangeAspect="1"/>
          </p:cNvPicPr>
          <p:nvPr/>
        </p:nvPicPr>
        <p:blipFill>
          <a:blip r:embed="rId3"/>
          <a:stretch>
            <a:fillRect/>
          </a:stretch>
        </p:blipFill>
        <p:spPr>
          <a:xfrm>
            <a:off x="9934130" y="365125"/>
            <a:ext cx="1143000" cy="1143000"/>
          </a:xfrm>
          <a:prstGeom prst="rect">
            <a:avLst/>
          </a:prstGeom>
        </p:spPr>
      </p:pic>
    </p:spTree>
    <p:extLst>
      <p:ext uri="{BB962C8B-B14F-4D97-AF65-F5344CB8AC3E}">
        <p14:creationId xmlns:p14="http://schemas.microsoft.com/office/powerpoint/2010/main" val="3279007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47DC2-CEF0-20D7-3AD9-9A3F766770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3B6B7F-AF50-12BE-9200-A8EA7D6D5836}"/>
              </a:ext>
            </a:extLst>
          </p:cNvPr>
          <p:cNvSpPr>
            <a:spLocks noGrp="1"/>
          </p:cNvSpPr>
          <p:nvPr>
            <p:ph type="title"/>
          </p:nvPr>
        </p:nvSpPr>
        <p:spPr/>
        <p:txBody>
          <a:bodyPr/>
          <a:lstStyle/>
          <a:p>
            <a:pPr algn="l"/>
            <a:r>
              <a:rPr lang="en-GB" b="1" dirty="0">
                <a:solidFill>
                  <a:srgbClr val="0072C6"/>
                </a:solidFill>
                <a:latin typeface="Arial" pitchFamily="34" charset="0"/>
                <a:cs typeface="Arial" pitchFamily="34" charset="0"/>
              </a:rPr>
              <a:t>Achievement highlights 2024/25 </a:t>
            </a:r>
          </a:p>
        </p:txBody>
      </p:sp>
      <p:sp>
        <p:nvSpPr>
          <p:cNvPr id="3" name="Content Placeholder 2">
            <a:extLst>
              <a:ext uri="{FF2B5EF4-FFF2-40B4-BE49-F238E27FC236}">
                <a16:creationId xmlns:a16="http://schemas.microsoft.com/office/drawing/2014/main" id="{7DBCFD4D-6501-6C32-0E62-1B835190D82A}"/>
              </a:ext>
            </a:extLst>
          </p:cNvPr>
          <p:cNvSpPr>
            <a:spLocks noGrp="1"/>
          </p:cNvSpPr>
          <p:nvPr>
            <p:ph idx="1"/>
          </p:nvPr>
        </p:nvSpPr>
        <p:spPr>
          <a:xfrm>
            <a:off x="838200" y="1690688"/>
            <a:ext cx="10515600" cy="4417352"/>
          </a:xfrm>
        </p:spPr>
        <p:txBody>
          <a:bodyPr>
            <a:normAutofit/>
          </a:bodyPr>
          <a:lstStyle/>
          <a:p>
            <a:pPr lvl="1">
              <a:spcBef>
                <a:spcPts val="300"/>
              </a:spcBef>
              <a:spcAft>
                <a:spcPts val="300"/>
              </a:spcAft>
            </a:pPr>
            <a:r>
              <a:rPr lang="en-GB" b="1" dirty="0">
                <a:latin typeface="Arial" panose="020B0604020202020204" pitchFamily="34" charset="0"/>
                <a:cs typeface="Arial" panose="020B0604020202020204" pitchFamily="34" charset="0"/>
              </a:rPr>
              <a:t>Additional</a:t>
            </a:r>
            <a:r>
              <a:rPr lang="en-GB" b="1" i="0" dirty="0">
                <a:effectLst/>
                <a:latin typeface="Arial" panose="020B0604020202020204" pitchFamily="34" charset="0"/>
                <a:cs typeface="Arial" panose="020B0604020202020204" pitchFamily="34" charset="0"/>
              </a:rPr>
              <a:t> funding</a:t>
            </a:r>
            <a:r>
              <a:rPr lang="en-GB" b="0" i="0" dirty="0">
                <a:effectLst/>
                <a:latin typeface="Arial" panose="020B0604020202020204" pitchFamily="34" charset="0"/>
                <a:cs typeface="Arial" panose="020B0604020202020204" pitchFamily="34" charset="0"/>
              </a:rPr>
              <a:t> was introduced so dentists could focus on seeing high-priority patients. </a:t>
            </a:r>
          </a:p>
          <a:p>
            <a:pPr marL="457200" lvl="1" indent="0">
              <a:spcBef>
                <a:spcPts val="300"/>
              </a:spcBef>
              <a:spcAft>
                <a:spcPts val="300"/>
              </a:spcAft>
              <a:buNone/>
            </a:pPr>
            <a:endParaRPr lang="en-GB" b="0" i="0" dirty="0">
              <a:effectLst/>
              <a:latin typeface="Arial" panose="020B0604020202020204" pitchFamily="34" charset="0"/>
              <a:cs typeface="Arial" panose="020B0604020202020204" pitchFamily="34" charset="0"/>
            </a:endParaRPr>
          </a:p>
          <a:p>
            <a:pPr lvl="1">
              <a:spcBef>
                <a:spcPts val="300"/>
              </a:spcBef>
              <a:spcAft>
                <a:spcPts val="300"/>
              </a:spcAft>
            </a:pPr>
            <a:r>
              <a:rPr lang="en-GB" b="0" i="0" dirty="0">
                <a:effectLst/>
                <a:latin typeface="Arial" panose="020B0604020202020204" pitchFamily="34" charset="0"/>
                <a:cs typeface="Arial" panose="020B0604020202020204" pitchFamily="34" charset="0"/>
              </a:rPr>
              <a:t>Additional community dental service </a:t>
            </a:r>
            <a:r>
              <a:rPr lang="en-GB" b="1" i="0" dirty="0">
                <a:effectLst/>
                <a:latin typeface="Arial" panose="020B0604020202020204" pitchFamily="34" charset="0"/>
                <a:cs typeface="Arial" panose="020B0604020202020204" pitchFamily="34" charset="0"/>
              </a:rPr>
              <a:t>funding allocated for children and more vulnerable patients. </a:t>
            </a:r>
          </a:p>
          <a:p>
            <a:pPr marL="457200" lvl="1" indent="0">
              <a:spcBef>
                <a:spcPts val="300"/>
              </a:spcBef>
              <a:spcAft>
                <a:spcPts val="300"/>
              </a:spcAft>
              <a:buNone/>
            </a:pPr>
            <a:endParaRPr lang="en-GB" b="1" dirty="0">
              <a:latin typeface="Arial" panose="020B0604020202020204" pitchFamily="34" charset="0"/>
              <a:cs typeface="Arial" panose="020B0604020202020204" pitchFamily="34" charset="0"/>
            </a:endParaRPr>
          </a:p>
          <a:p>
            <a:pPr lvl="1">
              <a:spcBef>
                <a:spcPts val="300"/>
              </a:spcBef>
              <a:spcAft>
                <a:spcPts val="300"/>
              </a:spcAft>
            </a:pPr>
            <a:r>
              <a:rPr lang="en-GB" b="1" i="0" dirty="0">
                <a:effectLst/>
                <a:latin typeface="Arial" panose="020B0604020202020204" pitchFamily="34" charset="0"/>
                <a:cs typeface="Arial" panose="020B0604020202020204" pitchFamily="34" charset="0"/>
              </a:rPr>
              <a:t>Additional urgent </a:t>
            </a:r>
            <a:r>
              <a:rPr lang="en-GB" i="0" dirty="0">
                <a:effectLst/>
                <a:latin typeface="Arial" panose="020B0604020202020204" pitchFamily="34" charset="0"/>
                <a:cs typeface="Arial" panose="020B0604020202020204" pitchFamily="34" charset="0"/>
              </a:rPr>
              <a:t>dental appointments.</a:t>
            </a:r>
          </a:p>
          <a:p>
            <a:pPr marL="457200" lvl="1" indent="0">
              <a:spcBef>
                <a:spcPts val="300"/>
              </a:spcBef>
              <a:spcAft>
                <a:spcPts val="300"/>
              </a:spcAft>
              <a:buNone/>
            </a:pPr>
            <a:endParaRPr lang="en-GB" b="0" i="0" dirty="0">
              <a:solidFill>
                <a:srgbClr val="FF0000"/>
              </a:solidFill>
              <a:effectLst/>
              <a:latin typeface="Arial" panose="020B0604020202020204" pitchFamily="34" charset="0"/>
              <a:cs typeface="Arial" panose="020B0604020202020204" pitchFamily="34" charset="0"/>
            </a:endParaRPr>
          </a:p>
          <a:p>
            <a:pPr lvl="1">
              <a:spcBef>
                <a:spcPts val="300"/>
              </a:spcBef>
              <a:spcAft>
                <a:spcPts val="300"/>
              </a:spcAft>
            </a:pPr>
            <a:r>
              <a:rPr lang="en-GB" b="0" i="0" dirty="0">
                <a:effectLst/>
                <a:latin typeface="Arial" panose="020B0604020202020204" pitchFamily="34" charset="0"/>
                <a:cs typeface="Arial" panose="020B0604020202020204" pitchFamily="34" charset="0"/>
              </a:rPr>
              <a:t>More </a:t>
            </a:r>
            <a:r>
              <a:rPr lang="en-GB" b="1" i="0" dirty="0">
                <a:effectLst/>
                <a:latin typeface="Arial" panose="020B0604020202020204" pitchFamily="34" charset="0"/>
                <a:cs typeface="Arial" panose="020B0604020202020204" pitchFamily="34" charset="0"/>
              </a:rPr>
              <a:t>urgent and routine appointments</a:t>
            </a:r>
            <a:r>
              <a:rPr lang="en-GB" b="0" i="0" dirty="0">
                <a:effectLst/>
                <a:latin typeface="Arial" panose="020B0604020202020204" pitchFamily="34" charset="0"/>
                <a:cs typeface="Arial" panose="020B0604020202020204" pitchFamily="34" charset="0"/>
              </a:rPr>
              <a:t> were funded in Bolsover, an area with some of the worst dental health and access in the county. </a:t>
            </a:r>
          </a:p>
          <a:p>
            <a:pPr lvl="1">
              <a:spcBef>
                <a:spcPts val="300"/>
              </a:spcBef>
              <a:spcAft>
                <a:spcPts val="300"/>
              </a:spcAft>
            </a:pPr>
            <a:endParaRPr lang="en-GB" b="0" i="0" dirty="0">
              <a:effectLst/>
              <a:latin typeface="Arial" panose="020B0604020202020204" pitchFamily="34" charset="0"/>
              <a:cs typeface="Arial" panose="020B0604020202020204" pitchFamily="34" charset="0"/>
            </a:endParaRPr>
          </a:p>
          <a:p>
            <a:pPr marL="0" indent="0">
              <a:buNone/>
            </a:pPr>
            <a:endParaRPr lang="en-GB" sz="4000" dirty="0">
              <a:latin typeface="Arial" panose="020B0604020202020204" pitchFamily="34" charset="0"/>
              <a:cs typeface="Arial" pitchFamily="34" charset="0"/>
            </a:endParaRPr>
          </a:p>
        </p:txBody>
      </p:sp>
      <p:sp>
        <p:nvSpPr>
          <p:cNvPr id="4" name="Rectangle 3">
            <a:extLst>
              <a:ext uri="{FF2B5EF4-FFF2-40B4-BE49-F238E27FC236}">
                <a16:creationId xmlns:a16="http://schemas.microsoft.com/office/drawing/2014/main" id="{97B8DCF3-557F-DBA8-EA07-DE3F1F53EC91}"/>
              </a:ext>
            </a:extLst>
          </p:cNvPr>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E65B2020-47EC-F86E-7791-8502E4C65558}"/>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6" name="Picture 5">
            <a:extLst>
              <a:ext uri="{FF2B5EF4-FFF2-40B4-BE49-F238E27FC236}">
                <a16:creationId xmlns:a16="http://schemas.microsoft.com/office/drawing/2014/main" id="{65356BD2-6EDE-9DD4-7BBD-631AC7F23E7A}"/>
              </a:ext>
            </a:extLst>
          </p:cNvPr>
          <p:cNvPicPr>
            <a:picLocks noChangeAspect="1"/>
          </p:cNvPicPr>
          <p:nvPr/>
        </p:nvPicPr>
        <p:blipFill>
          <a:blip r:embed="rId3"/>
          <a:stretch>
            <a:fillRect/>
          </a:stretch>
        </p:blipFill>
        <p:spPr>
          <a:xfrm>
            <a:off x="9934130" y="365125"/>
            <a:ext cx="1143000" cy="1143000"/>
          </a:xfrm>
          <a:prstGeom prst="rect">
            <a:avLst/>
          </a:prstGeom>
        </p:spPr>
      </p:pic>
    </p:spTree>
    <p:extLst>
      <p:ext uri="{BB962C8B-B14F-4D97-AF65-F5344CB8AC3E}">
        <p14:creationId xmlns:p14="http://schemas.microsoft.com/office/powerpoint/2010/main" val="2500464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321AD-47CA-99D5-7DE3-F49B8D478F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6609DB-6DB5-77F5-BE53-6E0AA6572270}"/>
              </a:ext>
            </a:extLst>
          </p:cNvPr>
          <p:cNvSpPr>
            <a:spLocks noGrp="1"/>
          </p:cNvSpPr>
          <p:nvPr>
            <p:ph type="title"/>
          </p:nvPr>
        </p:nvSpPr>
        <p:spPr/>
        <p:txBody>
          <a:bodyPr/>
          <a:lstStyle/>
          <a:p>
            <a:pPr algn="l"/>
            <a:r>
              <a:rPr lang="en-GB" b="1" dirty="0">
                <a:solidFill>
                  <a:srgbClr val="0072C6"/>
                </a:solidFill>
                <a:latin typeface="Arial" pitchFamily="34" charset="0"/>
                <a:cs typeface="Arial" pitchFamily="34" charset="0"/>
              </a:rPr>
              <a:t>Access achievements </a:t>
            </a:r>
          </a:p>
        </p:txBody>
      </p:sp>
      <p:sp>
        <p:nvSpPr>
          <p:cNvPr id="4" name="Rectangle 3">
            <a:extLst>
              <a:ext uri="{FF2B5EF4-FFF2-40B4-BE49-F238E27FC236}">
                <a16:creationId xmlns:a16="http://schemas.microsoft.com/office/drawing/2014/main" id="{352383A8-4FC0-51A2-B167-58D09C87BD8A}"/>
              </a:ext>
            </a:extLst>
          </p:cNvPr>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AFAA7586-1D64-2F82-A6F7-529CB7A490BB}"/>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6" name="Picture 5">
            <a:extLst>
              <a:ext uri="{FF2B5EF4-FFF2-40B4-BE49-F238E27FC236}">
                <a16:creationId xmlns:a16="http://schemas.microsoft.com/office/drawing/2014/main" id="{03CBE048-F573-058D-5CFC-987836CAB49C}"/>
              </a:ext>
            </a:extLst>
          </p:cNvPr>
          <p:cNvPicPr>
            <a:picLocks noChangeAspect="1"/>
          </p:cNvPicPr>
          <p:nvPr/>
        </p:nvPicPr>
        <p:blipFill>
          <a:blip r:embed="rId3"/>
          <a:stretch>
            <a:fillRect/>
          </a:stretch>
        </p:blipFill>
        <p:spPr>
          <a:xfrm>
            <a:off x="8881824" y="735276"/>
            <a:ext cx="1143000" cy="1143000"/>
          </a:xfrm>
          <a:prstGeom prst="rect">
            <a:avLst/>
          </a:prstGeom>
        </p:spPr>
      </p:pic>
      <p:sp>
        <p:nvSpPr>
          <p:cNvPr id="11" name="Rectangle 1">
            <a:extLst>
              <a:ext uri="{FF2B5EF4-FFF2-40B4-BE49-F238E27FC236}">
                <a16:creationId xmlns:a16="http://schemas.microsoft.com/office/drawing/2014/main" id="{817AD133-649A-1E4B-DAAF-48FB3B9EB7B7}"/>
              </a:ext>
            </a:extLst>
          </p:cNvPr>
          <p:cNvSpPr>
            <a:spLocks noChangeArrowheads="1"/>
          </p:cNvSpPr>
          <p:nvPr/>
        </p:nvSpPr>
        <p:spPr bwMode="auto">
          <a:xfrm>
            <a:off x="838200" y="1496821"/>
            <a:ext cx="10515600" cy="484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a:spcBef>
                <a:spcPts val="600"/>
              </a:spcBef>
              <a:spcAft>
                <a:spcPts val="300"/>
              </a:spcAft>
            </a:pPr>
            <a:r>
              <a:rPr lang="en-GB" sz="2400" b="1" i="0" dirty="0">
                <a:effectLst/>
                <a:latin typeface="Arial" panose="020B0604020202020204" pitchFamily="34" charset="0"/>
                <a:cs typeface="Arial" panose="020B0604020202020204" pitchFamily="34" charset="0"/>
              </a:rPr>
              <a:t>The dental contract works on Units of Dental Activity</a:t>
            </a:r>
          </a:p>
          <a:p>
            <a:pPr marL="342900" indent="-342900" algn="l">
              <a:spcBef>
                <a:spcPts val="600"/>
              </a:spcBef>
              <a:spcAft>
                <a:spcPts val="300"/>
              </a:spcAft>
              <a:buFont typeface="Arial" panose="020B0604020202020204" pitchFamily="34" charset="0"/>
              <a:buChar char="•"/>
            </a:pPr>
            <a:r>
              <a:rPr lang="en-GB" sz="2400" b="0" i="0" dirty="0">
                <a:effectLst/>
                <a:latin typeface="Arial" panose="020B0604020202020204" pitchFamily="34" charset="0"/>
                <a:cs typeface="Arial" panose="020B0604020202020204" pitchFamily="34" charset="0"/>
              </a:rPr>
              <a:t>In 2024/25, dentists did more work than the year before. They completed 4.1% more units of contracted dental activity. </a:t>
            </a:r>
          </a:p>
          <a:p>
            <a:pPr marL="342900" indent="-342900" algn="l">
              <a:spcBef>
                <a:spcPts val="600"/>
              </a:spcBef>
              <a:spcAft>
                <a:spcPts val="300"/>
              </a:spcAft>
              <a:buFont typeface="Arial" panose="020B0604020202020204" pitchFamily="34" charset="0"/>
              <a:buChar char="•"/>
            </a:pPr>
            <a:r>
              <a:rPr lang="en-GB" sz="2400" b="0" i="0" dirty="0">
                <a:effectLst/>
                <a:latin typeface="Arial" panose="020B0604020202020204" pitchFamily="34" charset="0"/>
                <a:cs typeface="Arial" panose="020B0604020202020204" pitchFamily="34" charset="0"/>
              </a:rPr>
              <a:t>Last year, they finished 87 out of every 100 units they were asked to do. This year, they finished about 91 out of every 100.</a:t>
            </a:r>
          </a:p>
          <a:p>
            <a:pPr marL="342900" indent="-342900" algn="l">
              <a:spcBef>
                <a:spcPts val="600"/>
              </a:spcBef>
              <a:spcAft>
                <a:spcPts val="300"/>
              </a:spcAft>
              <a:buFont typeface="Arial" panose="020B0604020202020204" pitchFamily="34" charset="0"/>
              <a:buChar char="•"/>
            </a:pPr>
            <a:r>
              <a:rPr lang="en-GB" sz="2400" b="0" i="0" dirty="0">
                <a:effectLst/>
                <a:latin typeface="Arial" panose="020B0604020202020204" pitchFamily="34" charset="0"/>
                <a:cs typeface="Arial" panose="020B0604020202020204" pitchFamily="34" charset="0"/>
              </a:rPr>
              <a:t>That means they did 1,359,411.8 dental units of activity this year. </a:t>
            </a:r>
          </a:p>
          <a:p>
            <a:pPr marL="342900" indent="-342900" algn="l">
              <a:spcBef>
                <a:spcPts val="600"/>
              </a:spcBef>
              <a:spcAft>
                <a:spcPts val="300"/>
              </a:spcAft>
              <a:buFont typeface="Arial" panose="020B0604020202020204" pitchFamily="34" charset="0"/>
              <a:buChar char="•"/>
            </a:pPr>
            <a:r>
              <a:rPr lang="en-GB" sz="2400" b="0" i="0" dirty="0">
                <a:effectLst/>
                <a:latin typeface="Arial" panose="020B0604020202020204" pitchFamily="34" charset="0"/>
                <a:cs typeface="Arial" panose="020B0604020202020204" pitchFamily="34" charset="0"/>
              </a:rPr>
              <a:t>Last year, they did 1,335,118. So, they did 24,293 more units this year than the year before.</a:t>
            </a:r>
          </a:p>
          <a:p>
            <a:pPr algn="l">
              <a:spcBef>
                <a:spcPts val="600"/>
              </a:spcBef>
              <a:spcAft>
                <a:spcPts val="300"/>
              </a:spcAft>
            </a:pPr>
            <a:endParaRPr lang="en-GB" sz="2400" dirty="0">
              <a:latin typeface="Arial" panose="020B0604020202020204" pitchFamily="34" charset="0"/>
              <a:cs typeface="Arial" panose="020B0604020202020204" pitchFamily="34" charset="0"/>
            </a:endParaRPr>
          </a:p>
          <a:p>
            <a:pPr algn="l">
              <a:spcBef>
                <a:spcPts val="600"/>
              </a:spcBef>
              <a:spcAft>
                <a:spcPts val="300"/>
              </a:spcAft>
            </a:pPr>
            <a:r>
              <a:rPr lang="en-GB" sz="2400" b="0" i="0" dirty="0">
                <a:effectLst/>
                <a:latin typeface="Arial" panose="020B0604020202020204" pitchFamily="34" charset="0"/>
                <a:cs typeface="Arial" panose="020B0604020202020204" pitchFamily="34" charset="0"/>
              </a:rPr>
              <a:t>These units include activity like</a:t>
            </a:r>
            <a:r>
              <a:rPr lang="en-GB" sz="2400" dirty="0">
                <a:latin typeface="Arial" panose="020B0604020202020204" pitchFamily="34" charset="0"/>
                <a:cs typeface="Arial" panose="020B0604020202020204" pitchFamily="34" charset="0"/>
              </a:rPr>
              <a:t> </a:t>
            </a:r>
            <a:r>
              <a:rPr lang="en-GB" sz="2400" b="0" i="0" dirty="0">
                <a:effectLst/>
                <a:latin typeface="Arial" panose="020B0604020202020204" pitchFamily="34" charset="0"/>
                <a:cs typeface="Arial" panose="020B0604020202020204" pitchFamily="34" charset="0"/>
              </a:rPr>
              <a:t>routine NHS checks, fillings, crowns, scale and polish etc. </a:t>
            </a:r>
          </a:p>
        </p:txBody>
      </p:sp>
      <p:sp>
        <p:nvSpPr>
          <p:cNvPr id="3" name="AutoShape 2" descr="Bar chart showing dental activity increase">
            <a:extLst>
              <a:ext uri="{FF2B5EF4-FFF2-40B4-BE49-F238E27FC236}">
                <a16:creationId xmlns:a16="http://schemas.microsoft.com/office/drawing/2014/main" id="{16177D71-02C8-E758-DFF3-E557BC1F748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71902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3961"/>
            <a:ext cx="10515600" cy="1325563"/>
          </a:xfrm>
        </p:spPr>
        <p:txBody>
          <a:bodyPr vert="horz" lIns="91440" tIns="45720" rIns="91440" bIns="45720" rtlCol="0" anchor="ctr">
            <a:normAutofit/>
          </a:bodyPr>
          <a:lstStyle/>
          <a:p>
            <a:r>
              <a:rPr lang="en-GB" b="1" dirty="0">
                <a:solidFill>
                  <a:srgbClr val="0055B9"/>
                </a:solidFill>
                <a:latin typeface="Arial" panose="020B0604020202020204" pitchFamily="34" charset="0"/>
                <a:cs typeface="Arial" panose="020B0604020202020204" pitchFamily="34" charset="0"/>
              </a:rPr>
              <a:t>Our road to recovery</a:t>
            </a:r>
          </a:p>
        </p:txBody>
      </p:sp>
      <p:sp>
        <p:nvSpPr>
          <p:cNvPr id="3" name="Content Placeholder 2"/>
          <p:cNvSpPr>
            <a:spLocks noGrp="1"/>
          </p:cNvSpPr>
          <p:nvPr>
            <p:ph sz="quarter" idx="4"/>
          </p:nvPr>
        </p:nvSpPr>
        <p:spPr>
          <a:xfrm>
            <a:off x="838200" y="1484324"/>
            <a:ext cx="10724139" cy="5074213"/>
          </a:xfrm>
        </p:spPr>
        <p:txBody>
          <a:bodyPr vert="horz" lIns="91440" tIns="45720" rIns="91440" bIns="45720" rtlCol="0">
            <a:noAutofit/>
          </a:bodyPr>
          <a:lstStyle/>
          <a:p>
            <a:pPr marL="0" indent="0">
              <a:buNone/>
            </a:pPr>
            <a:r>
              <a:rPr lang="en-GB" sz="2000" b="1" dirty="0">
                <a:latin typeface="Arial" panose="020B0604020202020204" pitchFamily="34" charset="0"/>
                <a:cs typeface="Arial" panose="020B0604020202020204" pitchFamily="34" charset="0"/>
              </a:rPr>
              <a:t>We know that for some people general access is a problem</a:t>
            </a:r>
          </a:p>
          <a:p>
            <a:r>
              <a:rPr lang="en-GB" sz="2000" dirty="0">
                <a:latin typeface="Arial" panose="020B0604020202020204" pitchFamily="34" charset="0"/>
                <a:cs typeface="Arial" panose="020B0604020202020204" pitchFamily="34" charset="0"/>
              </a:rPr>
              <a:t>There is a lot of work underway to improve general dental access as mentioned, such as; improved pay, Governments national target for 700,000 new urgent dental appointments, more money to support services for children and vulnerable people.</a:t>
            </a:r>
          </a:p>
          <a:p>
            <a:pPr marL="0" indent="0">
              <a:buNone/>
            </a:pPr>
            <a:r>
              <a:rPr lang="en-GB" sz="2000" b="1" dirty="0">
                <a:latin typeface="Arial" panose="020B0604020202020204" pitchFamily="34" charset="0"/>
                <a:cs typeface="Arial" panose="020B0604020202020204" pitchFamily="34" charset="0"/>
              </a:rPr>
              <a:t>There are some areas more in need than others</a:t>
            </a:r>
          </a:p>
          <a:p>
            <a:r>
              <a:rPr lang="en-GB" sz="2000" dirty="0">
                <a:latin typeface="Arial" panose="020B0604020202020204" pitchFamily="34" charset="0"/>
                <a:cs typeface="Arial" panose="020B0604020202020204" pitchFamily="34" charset="0"/>
              </a:rPr>
              <a:t>We are already focusing our efforts on areas like Bolsover and Amber valley where we know people struggle to register with an NHS dentist. To target the areas most in need we refresh and map out access data and map out the services around these areas to understand where we need to keep focusing our efforts. </a:t>
            </a:r>
          </a:p>
          <a:p>
            <a:pPr marL="0" indent="0">
              <a:buNone/>
            </a:pPr>
            <a:r>
              <a:rPr lang="en-GB" sz="2000" b="1" dirty="0">
                <a:latin typeface="Arial" panose="020B0604020202020204" pitchFamily="34" charset="0"/>
                <a:cs typeface="Arial" panose="020B0604020202020204" pitchFamily="34" charset="0"/>
              </a:rPr>
              <a:t>Some groups of people more in need </a:t>
            </a:r>
          </a:p>
          <a:p>
            <a:r>
              <a:rPr lang="en-GB" sz="2000" dirty="0">
                <a:latin typeface="Arial" panose="020B0604020202020204" pitchFamily="34" charset="0"/>
                <a:cs typeface="Arial" panose="020B0604020202020204" pitchFamily="34" charset="0"/>
              </a:rPr>
              <a:t>We’re looking at doing some targeted engagement with groups of people who generally struggle to access health and social care services. We are also taking part in new national projects this year such as dental checks in special educational needs settings and training staff to do tooth brushing in early years settings like pre schools and nurseries. </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pic>
        <p:nvPicPr>
          <p:cNvPr id="6" name="Picture 2" descr="A road with a sign on it&#10;&#10;AI-generated content may be incorrect.">
            <a:extLst>
              <a:ext uri="{FF2B5EF4-FFF2-40B4-BE49-F238E27FC236}">
                <a16:creationId xmlns:a16="http://schemas.microsoft.com/office/drawing/2014/main" id="{71FC9AC5-B71C-D59E-BD51-DFF103609B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108" r="-4" b="21452"/>
          <a:stretch>
            <a:fillRect/>
          </a:stretch>
        </p:blipFill>
        <p:spPr bwMode="auto">
          <a:xfrm>
            <a:off x="8756073" y="136013"/>
            <a:ext cx="2312266" cy="16518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9729E140-39AC-8299-80FE-B5DB95666864}"/>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Tree>
    <p:extLst>
      <p:ext uri="{BB962C8B-B14F-4D97-AF65-F5344CB8AC3E}">
        <p14:creationId xmlns:p14="http://schemas.microsoft.com/office/powerpoint/2010/main" val="2712817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A05525-2DC7-897F-260B-DB516BEF4D94}"/>
              </a:ext>
            </a:extLst>
          </p:cNvPr>
          <p:cNvSpPr/>
          <p:nvPr>
            <p:custDataLst>
              <p:tags r:id="rId2"/>
            </p:custDataLst>
          </p:nvPr>
        </p:nvSpPr>
        <p:spPr>
          <a:xfrm>
            <a:off x="3112851" y="1000897"/>
            <a:ext cx="8486226" cy="3855308"/>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700" b="1">
                <a:solidFill>
                  <a:srgbClr val="000000"/>
                </a:solidFill>
              </a:rPr>
              <a:t>What do you think are the main things that prevent someone from seeing an NHS dentist?</a:t>
            </a:r>
            <a:endParaRPr lang="en-GB" sz="3700" b="1" dirty="0">
              <a:solidFill>
                <a:srgbClr val="000000"/>
              </a:solidFill>
            </a:endParaRPr>
          </a:p>
        </p:txBody>
      </p:sp>
      <p:sp>
        <p:nvSpPr>
          <p:cNvPr id="5" name="Rectangle 4">
            <a:extLst>
              <a:ext uri="{FF2B5EF4-FFF2-40B4-BE49-F238E27FC236}">
                <a16:creationId xmlns:a16="http://schemas.microsoft.com/office/drawing/2014/main" id="{FA894760-1449-8A32-5CE7-B79057CAC430}"/>
              </a:ext>
            </a:extLst>
          </p:cNvPr>
          <p:cNvSpPr/>
          <p:nvPr/>
        </p:nvSpPr>
        <p:spPr>
          <a:xfrm>
            <a:off x="0" y="5820032"/>
            <a:ext cx="12192001" cy="1037968"/>
          </a:xfrm>
          <a:prstGeom prst="rect">
            <a:avLst/>
          </a:prstGeom>
          <a:solidFill>
            <a:srgbClr val="19803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GB" sz="2600">
                <a:solidFill>
                  <a:srgbClr val="FFFFFF"/>
                </a:solidFill>
              </a:rPr>
              <a:t>The </a:t>
            </a:r>
            <a:r>
              <a:rPr lang="en-GB" sz="2600">
                <a:solidFill>
                  <a:srgbClr val="FFFFFF"/>
                </a:solidFill>
                <a:hlinkClick r:id="rId6">
                  <a:extLst>
                    <a:ext uri="{A12FA001-AC4F-418D-AE19-62706E023703}">
                      <ahyp:hlinkClr xmlns:ahyp="http://schemas.microsoft.com/office/drawing/2018/hyperlinkcolor" val="tx"/>
                    </a:ext>
                  </a:extLst>
                </a:hlinkClick>
              </a:rPr>
              <a:t>Slido app</a:t>
            </a:r>
            <a:r>
              <a:rPr lang="en-GB" sz="2600">
                <a:solidFill>
                  <a:srgbClr val="FFFFFF"/>
                </a:solidFill>
              </a:rPr>
              <a:t> must be installed on every computer you’re presenting from</a:t>
            </a:r>
          </a:p>
        </p:txBody>
      </p:sp>
      <p:pic>
        <p:nvPicPr>
          <p:cNvPr id="7" name="Graphic 6">
            <a:extLst>
              <a:ext uri="{FF2B5EF4-FFF2-40B4-BE49-F238E27FC236}">
                <a16:creationId xmlns:a16="http://schemas.microsoft.com/office/drawing/2014/main" id="{437DDC1A-85A6-CF87-CA32-70F58B60B883}"/>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296462" y="6190785"/>
            <a:ext cx="296462" cy="296462"/>
          </a:xfrm>
          <a:prstGeom prst="rect">
            <a:avLst/>
          </a:prstGeom>
        </p:spPr>
      </p:pic>
      <p:sp>
        <p:nvSpPr>
          <p:cNvPr id="8" name="Trapezoid 7">
            <a:extLst>
              <a:ext uri="{FF2B5EF4-FFF2-40B4-BE49-F238E27FC236}">
                <a16:creationId xmlns:a16="http://schemas.microsoft.com/office/drawing/2014/main" id="{C9A3BCF2-86DE-0D2E-AF92-BBE377627E65}"/>
              </a:ext>
            </a:extLst>
          </p:cNvPr>
          <p:cNvSpPr/>
          <p:nvPr/>
        </p:nvSpPr>
        <p:spPr>
          <a:xfrm rot="2700000">
            <a:off x="9620371" y="514924"/>
            <a:ext cx="3335198" cy="778213"/>
          </a:xfrm>
          <a:prstGeom prst="trapezoid">
            <a:avLst>
              <a:gd name="adj" fmla="val 100000"/>
            </a:avLst>
          </a:prstGeom>
          <a:solidFill>
            <a:srgbClr val="EDFAF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GB" sz="2600" b="1">
                <a:solidFill>
                  <a:srgbClr val="198038"/>
                </a:solidFill>
              </a:rPr>
              <a:t>Do not edit
</a:t>
            </a:r>
            <a:r>
              <a:rPr lang="en-GB" sz="2200">
                <a:solidFill>
                  <a:srgbClr val="198038"/>
                </a:solidFill>
                <a:hlinkClick r:id="rId9">
                  <a:extLst>
                    <a:ext uri="{A12FA001-AC4F-418D-AE19-62706E023703}">
                      <ahyp:hlinkClr xmlns:ahyp="http://schemas.microsoft.com/office/drawing/2018/hyperlinkcolor" val="tx"/>
                    </a:ext>
                  </a:extLst>
                </a:hlinkClick>
              </a:rPr>
              <a:t>How to change the design</a:t>
            </a:r>
            <a:endParaRPr lang="en-GB" sz="2200">
              <a:solidFill>
                <a:srgbClr val="198038"/>
              </a:solidFill>
            </a:endParaRPr>
          </a:p>
        </p:txBody>
      </p:sp>
      <p:pic>
        <p:nvPicPr>
          <p:cNvPr id="10" name="Graphic 9">
            <a:extLst>
              <a:ext uri="{FF2B5EF4-FFF2-40B4-BE49-F238E27FC236}">
                <a16:creationId xmlns:a16="http://schemas.microsoft.com/office/drawing/2014/main" id="{8AFC8F05-CA2F-BE98-B5D5-18499682FF99}"/>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a:off x="10746748" y="6153727"/>
            <a:ext cx="1111733" cy="370578"/>
          </a:xfrm>
          <a:prstGeom prst="rect">
            <a:avLst/>
          </a:prstGeom>
        </p:spPr>
      </p:pic>
      <p:pic>
        <p:nvPicPr>
          <p:cNvPr id="11" name="Graphic 10">
            <a:extLst>
              <a:ext uri="{FF2B5EF4-FFF2-40B4-BE49-F238E27FC236}">
                <a16:creationId xmlns:a16="http://schemas.microsoft.com/office/drawing/2014/main" id="{AD270D9C-9EF9-A6FD-001D-8E2B48089095}"/>
              </a:ext>
            </a:extLst>
          </p:cNvPr>
          <p:cNvPicPr>
            <a:picLocks/>
          </p:cNvPicPr>
          <p:nvPr>
            <p:custDataLst>
              <p:tags r:id="rId3"/>
            </p:custDataLst>
          </p:nvPr>
        </p:nvPicPr>
        <p:blipFill>
          <a:blip r:embed="rId12">
            <a:extLst>
              <a:ext uri="{96DAC541-7B7A-43D3-8B79-37D633B846F1}">
                <asvg:svgBlip xmlns:asvg="http://schemas.microsoft.com/office/drawing/2016/SVG/main" r:embed="rId13"/>
              </a:ext>
            </a:extLst>
          </a:blip>
          <a:stretch>
            <a:fillRect/>
          </a:stretch>
        </p:blipFill>
        <p:spPr>
          <a:xfrm>
            <a:off x="444693" y="1742703"/>
            <a:ext cx="2371696" cy="2371696"/>
          </a:xfrm>
          <a:prstGeom prst="rect">
            <a:avLst/>
          </a:prstGeom>
        </p:spPr>
      </p:pic>
      <p:pic>
        <p:nvPicPr>
          <p:cNvPr id="9" name="Picture 8">
            <a:extLst>
              <a:ext uri="{FF2B5EF4-FFF2-40B4-BE49-F238E27FC236}">
                <a16:creationId xmlns:a16="http://schemas.microsoft.com/office/drawing/2014/main" id="{E62A5729-B3AD-02C2-6178-D8D89AF163A2}"/>
              </a:ext>
            </a:extLst>
          </p:cNvPr>
          <p:cNvPicPr>
            <a:picLocks noChangeAspect="1"/>
          </p:cNvPicPr>
          <p:nvPr/>
        </p:nvPicPr>
        <p:blipFill>
          <a:blip r:embed="rId14"/>
          <a:stretch>
            <a:fillRect/>
          </a:stretch>
        </p:blipFill>
        <p:spPr>
          <a:xfrm>
            <a:off x="5359535" y="3429000"/>
            <a:ext cx="2283162" cy="2283162"/>
          </a:xfrm>
          <a:prstGeom prst="rect">
            <a:avLst/>
          </a:prstGeom>
        </p:spPr>
      </p:pic>
    </p:spTree>
    <p:custDataLst>
      <p:tags r:id="rId1"/>
    </p:custDataLst>
    <p:extLst>
      <p:ext uri="{BB962C8B-B14F-4D97-AF65-F5344CB8AC3E}">
        <p14:creationId xmlns:p14="http://schemas.microsoft.com/office/powerpoint/2010/main" val="725637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CC5EAE-792C-6DF7-67B5-57984949E63C}"/>
              </a:ext>
            </a:extLst>
          </p:cNvPr>
          <p:cNvSpPr/>
          <p:nvPr>
            <p:custDataLst>
              <p:tags r:id="rId2"/>
            </p:custDataLst>
          </p:nvPr>
        </p:nvSpPr>
        <p:spPr>
          <a:xfrm>
            <a:off x="3112851" y="1000897"/>
            <a:ext cx="8486226" cy="3855308"/>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500" b="1">
                <a:solidFill>
                  <a:srgbClr val="000000"/>
                </a:solidFill>
              </a:rPr>
              <a:t>If you or a family member have visited a dentist in the last year, tell us what went well?</a:t>
            </a:r>
            <a:endParaRPr lang="en-GB" sz="3500" b="1" dirty="0">
              <a:solidFill>
                <a:srgbClr val="000000"/>
              </a:solidFill>
            </a:endParaRPr>
          </a:p>
        </p:txBody>
      </p:sp>
      <p:sp>
        <p:nvSpPr>
          <p:cNvPr id="5" name="Rectangle 4">
            <a:extLst>
              <a:ext uri="{FF2B5EF4-FFF2-40B4-BE49-F238E27FC236}">
                <a16:creationId xmlns:a16="http://schemas.microsoft.com/office/drawing/2014/main" id="{0413940F-1ECA-2A4F-B866-C81AA6952788}"/>
              </a:ext>
            </a:extLst>
          </p:cNvPr>
          <p:cNvSpPr/>
          <p:nvPr/>
        </p:nvSpPr>
        <p:spPr>
          <a:xfrm>
            <a:off x="0" y="5820032"/>
            <a:ext cx="12192001" cy="1037968"/>
          </a:xfrm>
          <a:prstGeom prst="rect">
            <a:avLst/>
          </a:prstGeom>
          <a:solidFill>
            <a:srgbClr val="19803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GB" sz="2600">
                <a:solidFill>
                  <a:srgbClr val="FFFFFF"/>
                </a:solidFill>
              </a:rPr>
              <a:t>The </a:t>
            </a:r>
            <a:r>
              <a:rPr lang="en-GB" sz="2600">
                <a:solidFill>
                  <a:srgbClr val="FFFFFF"/>
                </a:solidFill>
                <a:hlinkClick r:id="rId6">
                  <a:extLst>
                    <a:ext uri="{A12FA001-AC4F-418D-AE19-62706E023703}">
                      <ahyp:hlinkClr xmlns:ahyp="http://schemas.microsoft.com/office/drawing/2018/hyperlinkcolor" val="tx"/>
                    </a:ext>
                  </a:extLst>
                </a:hlinkClick>
              </a:rPr>
              <a:t>Slido app</a:t>
            </a:r>
            <a:r>
              <a:rPr lang="en-GB" sz="2600">
                <a:solidFill>
                  <a:srgbClr val="FFFFFF"/>
                </a:solidFill>
              </a:rPr>
              <a:t> must be installed on every computer you’re presenting from</a:t>
            </a:r>
          </a:p>
        </p:txBody>
      </p:sp>
      <p:pic>
        <p:nvPicPr>
          <p:cNvPr id="7" name="Graphic 6">
            <a:extLst>
              <a:ext uri="{FF2B5EF4-FFF2-40B4-BE49-F238E27FC236}">
                <a16:creationId xmlns:a16="http://schemas.microsoft.com/office/drawing/2014/main" id="{55B7FE85-9C60-BC11-E059-5468219F8107}"/>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296462" y="6190785"/>
            <a:ext cx="296462" cy="296462"/>
          </a:xfrm>
          <a:prstGeom prst="rect">
            <a:avLst/>
          </a:prstGeom>
        </p:spPr>
      </p:pic>
      <p:sp>
        <p:nvSpPr>
          <p:cNvPr id="8" name="Trapezoid 7">
            <a:extLst>
              <a:ext uri="{FF2B5EF4-FFF2-40B4-BE49-F238E27FC236}">
                <a16:creationId xmlns:a16="http://schemas.microsoft.com/office/drawing/2014/main" id="{306018B5-1D10-4167-08A8-83F1640121E2}"/>
              </a:ext>
            </a:extLst>
          </p:cNvPr>
          <p:cNvSpPr/>
          <p:nvPr/>
        </p:nvSpPr>
        <p:spPr>
          <a:xfrm rot="2700000">
            <a:off x="9620371" y="514924"/>
            <a:ext cx="3335198" cy="778213"/>
          </a:xfrm>
          <a:prstGeom prst="trapezoid">
            <a:avLst>
              <a:gd name="adj" fmla="val 100000"/>
            </a:avLst>
          </a:prstGeom>
          <a:solidFill>
            <a:srgbClr val="EDFAF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GB" sz="2600" b="1">
                <a:solidFill>
                  <a:srgbClr val="198038"/>
                </a:solidFill>
              </a:rPr>
              <a:t>Do not edit
</a:t>
            </a:r>
            <a:r>
              <a:rPr lang="en-GB" sz="2200">
                <a:solidFill>
                  <a:srgbClr val="198038"/>
                </a:solidFill>
                <a:hlinkClick r:id="rId9">
                  <a:extLst>
                    <a:ext uri="{A12FA001-AC4F-418D-AE19-62706E023703}">
                      <ahyp:hlinkClr xmlns:ahyp="http://schemas.microsoft.com/office/drawing/2018/hyperlinkcolor" val="tx"/>
                    </a:ext>
                  </a:extLst>
                </a:hlinkClick>
              </a:rPr>
              <a:t>How to change the design</a:t>
            </a:r>
            <a:endParaRPr lang="en-GB" sz="2200">
              <a:solidFill>
                <a:srgbClr val="198038"/>
              </a:solidFill>
            </a:endParaRPr>
          </a:p>
        </p:txBody>
      </p:sp>
      <p:pic>
        <p:nvPicPr>
          <p:cNvPr id="10" name="Graphic 9">
            <a:extLst>
              <a:ext uri="{FF2B5EF4-FFF2-40B4-BE49-F238E27FC236}">
                <a16:creationId xmlns:a16="http://schemas.microsoft.com/office/drawing/2014/main" id="{6DE1FAD9-4553-A781-77F8-3CA18A10AE7F}"/>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a:off x="10746748" y="6153727"/>
            <a:ext cx="1111733" cy="370578"/>
          </a:xfrm>
          <a:prstGeom prst="rect">
            <a:avLst/>
          </a:prstGeom>
        </p:spPr>
      </p:pic>
      <p:pic>
        <p:nvPicPr>
          <p:cNvPr id="6" name="Graphic 5">
            <a:extLst>
              <a:ext uri="{FF2B5EF4-FFF2-40B4-BE49-F238E27FC236}">
                <a16:creationId xmlns:a16="http://schemas.microsoft.com/office/drawing/2014/main" id="{A447E883-7B7C-ABC7-7692-901547B4AF6F}"/>
              </a:ext>
            </a:extLst>
          </p:cNvPr>
          <p:cNvPicPr>
            <a:picLocks/>
          </p:cNvPicPr>
          <p:nvPr>
            <p:custDataLst>
              <p:tags r:id="rId3"/>
            </p:custDataLst>
          </p:nvPr>
        </p:nvPicPr>
        <p:blipFill>
          <a:blip r:embed="rId12">
            <a:extLst>
              <a:ext uri="{96DAC541-7B7A-43D3-8B79-37D633B846F1}">
                <asvg:svgBlip xmlns:asvg="http://schemas.microsoft.com/office/drawing/2016/SVG/main" r:embed="rId13"/>
              </a:ext>
            </a:extLst>
          </a:blip>
          <a:stretch>
            <a:fillRect/>
          </a:stretch>
        </p:blipFill>
        <p:spPr>
          <a:xfrm>
            <a:off x="444693" y="1742703"/>
            <a:ext cx="2371696" cy="2371696"/>
          </a:xfrm>
          <a:prstGeom prst="rect">
            <a:avLst/>
          </a:prstGeom>
        </p:spPr>
      </p:pic>
      <p:pic>
        <p:nvPicPr>
          <p:cNvPr id="3" name="Picture 2">
            <a:extLst>
              <a:ext uri="{FF2B5EF4-FFF2-40B4-BE49-F238E27FC236}">
                <a16:creationId xmlns:a16="http://schemas.microsoft.com/office/drawing/2014/main" id="{B9DCC196-2BD6-B848-99CE-6F6FFFB68AA0}"/>
              </a:ext>
            </a:extLst>
          </p:cNvPr>
          <p:cNvPicPr>
            <a:picLocks noChangeAspect="1"/>
          </p:cNvPicPr>
          <p:nvPr/>
        </p:nvPicPr>
        <p:blipFill>
          <a:blip r:embed="rId14"/>
          <a:stretch>
            <a:fillRect/>
          </a:stretch>
        </p:blipFill>
        <p:spPr>
          <a:xfrm>
            <a:off x="5164981" y="3312268"/>
            <a:ext cx="2428103" cy="2428103"/>
          </a:xfrm>
          <a:prstGeom prst="rect">
            <a:avLst/>
          </a:prstGeom>
        </p:spPr>
      </p:pic>
    </p:spTree>
    <p:custDataLst>
      <p:tags r:id="rId1"/>
    </p:custDataLst>
    <p:extLst>
      <p:ext uri="{BB962C8B-B14F-4D97-AF65-F5344CB8AC3E}">
        <p14:creationId xmlns:p14="http://schemas.microsoft.com/office/powerpoint/2010/main" val="39765475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6.0.6404"/>
  <p:tag name="SLIDO_PRESENTATION_ID" val="74cac5ae-b92c-4787-87f6-5c8155067141"/>
  <p:tag name="SLIDO_EVENT_UUID" val="f948f7ee-3c5c-48b5-b97d-28f3810bf270"/>
  <p:tag name="SLIDO_EVENT_SECTION_UUID" val="cfba0092-a78d-4f27-8735-0112ee4fd24b"/>
</p:tagLst>
</file>

<file path=ppt/tags/tag10.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NDgzNDA1MjB9"/>
  <p:tag name="SLIDO_TYPE" val="SlidoPoll"/>
  <p:tag name="SLIDO_POLL_UUID" val="81c50493-0f19-4a37-9ecd-fb3d8446ded7"/>
  <p:tag name="SLIDO_TIMELINE" val="W3sicG9sbFF1ZXN0aW9uVXVpZCI6IjMwN2YwNDQzLTYyZWItNDllNS05ZjhjLTAwNjRkOTVjNTU1Ny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title"/>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5.xml><?xml version="1.0" encoding="utf-8"?>
<p:tagLst xmlns:a="http://schemas.openxmlformats.org/drawingml/2006/main" xmlns:r="http://schemas.openxmlformats.org/officeDocument/2006/relationships" xmlns:p="http://schemas.openxmlformats.org/presentationml/2006/main">
  <p:tag name="SLIDO_METADATA" val="eyJUaW1lc3RhbXAiOjE3NDkwNDE5MzF9"/>
  <p:tag name="SLIDO_TYPE" val="SlidoPoll"/>
  <p:tag name="SLIDO_POLL_UUID" val="37c96092-102d-4c30-89e7-91d98217828a"/>
  <p:tag name="SLIDO_TIMELINE" val="W3sicG9sbFF1ZXN0aW9uVXVpZCI6IjEzNzQwZDYyLWYzNmYtNDllYy04MzIyLTQ5M2M0NWY3NmFiNCIsInNob3dSZXN1bHRzIjp0cnVlLCJzaG93Q29ycmVjdEFuc3dlcnMiOmZhbHNlLCJ2b3RpbmdMb2NrZWQiOmZhbHNlfV0="/>
</p:tagLst>
</file>

<file path=ppt/tags/tag6.xml><?xml version="1.0" encoding="utf-8"?>
<p:tagLst xmlns:a="http://schemas.openxmlformats.org/drawingml/2006/main" xmlns:r="http://schemas.openxmlformats.org/officeDocument/2006/relationships" xmlns:p="http://schemas.openxmlformats.org/presentationml/2006/main">
  <p:tag name="SLIDO_ELEMENT" val="title"/>
</p:tagLst>
</file>

<file path=ppt/tags/tag7.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8.xml><?xml version="1.0" encoding="utf-8"?>
<p:tagLst xmlns:a="http://schemas.openxmlformats.org/drawingml/2006/main" xmlns:r="http://schemas.openxmlformats.org/officeDocument/2006/relationships" xmlns:p="http://schemas.openxmlformats.org/presentationml/2006/main">
  <p:tag name="SLIDO_METADATA" val="eyJUaW1lc3RhbXAiOjE3NDgzNDA0OTd9"/>
  <p:tag name="SLIDO_TYPE" val="SlidoPoll"/>
  <p:tag name="SLIDO_POLL_UUID" val="b79f827c-c47d-413c-a29c-00c1645bfd0a"/>
  <p:tag name="SLIDO_TIMELINE" val="W3sicG9sbFF1ZXN0aW9uVXVpZCI6ImYzN2VhNzZhLTFhOWYtNDc5ZS1iYjU5LTE3NTE4NzI4NzhhZiIsInNob3dSZXN1bHRzIjp0cnVlLCJzaG93Q29ycmVjdEFuc3dlcnMiOmZhbHNlLCJ2b3RpbmdMb2NrZWQiOmZhbHNlfV0="/>
</p:tagLst>
</file>

<file path=ppt/tags/tag9.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1452</TotalTime>
  <Words>1713</Words>
  <Application>Microsoft Office PowerPoint</Application>
  <PresentationFormat>Widescreen</PresentationFormat>
  <Paragraphs>132</Paragraphs>
  <Slides>15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Arial</vt:lpstr>
      <vt:lpstr>Calibri</vt:lpstr>
      <vt:lpstr>Calibri Light</vt:lpstr>
      <vt:lpstr>Office Theme</vt:lpstr>
      <vt:lpstr>PowerPoint Presentation</vt:lpstr>
      <vt:lpstr>During this session we will…</vt:lpstr>
      <vt:lpstr>What do we mean by…</vt:lpstr>
      <vt:lpstr>Achievement highlights 2024/25 </vt:lpstr>
      <vt:lpstr>Achievement highlights 2024/25 </vt:lpstr>
      <vt:lpstr>Access achievements </vt:lpstr>
      <vt:lpstr>Our road to recovery</vt:lpstr>
      <vt:lpstr>PowerPoint Presentation</vt:lpstr>
      <vt:lpstr>PowerPoint Presentation</vt:lpstr>
      <vt:lpstr>PowerPoint Presentation</vt:lpstr>
      <vt:lpstr>Our top priorities for this year and next</vt:lpstr>
      <vt:lpstr>Our top priorities for this year and next</vt:lpstr>
      <vt:lpstr>Did you know…</vt:lpstr>
      <vt:lpstr>Informing our population</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CANNON, Chloe (NHS DERBY AND DERBYSHIRE CCG)</dc:creator>
  <cp:lastModifiedBy>STUART, Mark (NHS DERBY AND DERBYSHIRE ICB - 15M)</cp:lastModifiedBy>
  <cp:revision>7</cp:revision>
  <dcterms:created xsi:type="dcterms:W3CDTF">2022-07-06T15:06:00Z</dcterms:created>
  <dcterms:modified xsi:type="dcterms:W3CDTF">2025-06-18T14:50:17Z</dcterms:modified>
</cp:coreProperties>
</file>