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3" r:id="rId5"/>
    <p:sldId id="260" r:id="rId6"/>
    <p:sldId id="264" r:id="rId7"/>
    <p:sldId id="265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600A3-F499-4B1F-9341-19D1D28552D2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AAE2F-DC3C-48E0-91EE-11040200B7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731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AAE2F-DC3C-48E0-91EE-11040200B7E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714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AAE2F-DC3C-48E0-91EE-11040200B7E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654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AAE2F-DC3C-48E0-91EE-11040200B7E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775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AAE2F-DC3C-48E0-91EE-11040200B7E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726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AAE2F-DC3C-48E0-91EE-11040200B7E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10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B5AEF-B6E2-4C55-A5CA-86C3A73540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12697A-C7B3-4103-B540-DD3AA50D5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F2B92-0624-4701-8C7D-1E1CD785FC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F97135-707D-41E1-AF4F-D43A11E12FA9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5FD62-414B-49A2-A06B-781D48A03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75446-3002-41B8-AF12-79BE07990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AC590E-5E06-45DD-9CD0-802165185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081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DF6EE-BDEF-4C05-BF8E-3DEA418D1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826368-C261-4E0C-B6C9-0279AB85FA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535F0-65D0-4E7D-815A-737ADD6D19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F97135-707D-41E1-AF4F-D43A11E12FA9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8E45F-A0F9-4C89-86AE-64FABE5C1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FBBB3-9A8C-4049-9312-E2D6BD5E8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AC590E-5E06-45DD-9CD0-802165185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62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3FF0FC-698E-46B8-BBFE-36EBD406C8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2AA9CB-31DE-4281-955D-70528C605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23B65-DCDF-49E8-B1A5-74E680C53A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F97135-707D-41E1-AF4F-D43A11E12FA9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B9205-03FB-41E8-A4A2-BDED88AB3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3772E-F697-4C83-957D-4887FCD3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AC590E-5E06-45DD-9CD0-802165185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161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D3F10-42F8-436E-B0FF-8ADD05E49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FA2F4-1F26-4DEE-90D9-E05791AA0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865AD-FA39-4CD6-B315-104B91DFA6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F97135-707D-41E1-AF4F-D43A11E12FA9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9B4DC-5284-416E-9985-6D24F05A0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00D34-47E2-41F3-94A4-13846F78A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AC590E-5E06-45DD-9CD0-802165185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700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7E7A6-D65F-4A12-9B1C-F101FCBB7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3E7D7-DCF7-4058-9F9A-1712CD52B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B8C77-3AA3-4A1D-9E6E-11543A9C9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F97135-707D-41E1-AF4F-D43A11E12FA9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89E8A-57AC-4BBF-B49C-81A0F4E8E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F7A76-86D3-48D2-969C-B1EDD7036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AC590E-5E06-45DD-9CD0-802165185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71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56EFA-5262-488D-9E03-76D6F61BB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83497-7644-4E1A-8493-CE644C9925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BB7265-4627-48C6-A6FE-BAAFF71B6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96E025-3F4D-4DED-9C2D-B3FB4AB1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F97135-707D-41E1-AF4F-D43A11E12FA9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42C53F-4826-480F-80BA-21872A7F9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64540-5059-47F7-9C37-CA41EF94A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AC590E-5E06-45DD-9CD0-802165185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11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45085-7EFD-4F82-B3C2-667956CA5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0A1BD-8656-4300-9D3C-C64806047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9B375A-3610-460A-BDC0-5FA1FA573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C46873-B37C-4D93-ACF9-2295C9D8B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BB782F-1367-43DC-B0ED-D32C32B886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83B4FA-18B8-4489-8DAB-47776D770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F97135-707D-41E1-AF4F-D43A11E12FA9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B79650-E106-43A3-A584-448144D5D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1FC51A-49E9-4525-9E82-583EF286A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AC590E-5E06-45DD-9CD0-802165185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167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D419D-2C44-4C60-916D-9507D905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BE59C3-DABB-48C5-9B22-B803D8599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F97135-707D-41E1-AF4F-D43A11E12FA9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B64389-70B3-475E-B38F-85C6CB6B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4FD133-EE21-4CD7-A541-BB7B948F6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AC590E-5E06-45DD-9CD0-802165185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737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8BC443-45E9-4222-BFA4-88E9F9E90A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F97135-707D-41E1-AF4F-D43A11E12FA9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737DD8-B12A-4EA0-86A2-CE33983F4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8399A4-0CD4-45A6-8048-6FA30E124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AC590E-5E06-45DD-9CD0-802165185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045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DC485-F8BE-4685-8A5E-9D0D8E511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B970B-FCC1-4AD0-BF68-E625BA3B5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3ADF7-70F5-487F-BB95-3663CA175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39490-8A31-41D2-B1BA-45EB1C55B7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F97135-707D-41E1-AF4F-D43A11E12FA9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34523-63A4-4BB8-B913-2C3E71EFA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E0175-46AD-41D6-9A37-BB86D6BF1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AC590E-5E06-45DD-9CD0-802165185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15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F7BB6-B2E9-4DF6-9C1E-ABA974D2D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E9AF04-CFF5-45C8-BC97-1A8A475EEA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7DA5D-3FFE-432C-8CDC-331F4EC2D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6151EF-446F-470C-A16E-781A61BF6A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F97135-707D-41E1-AF4F-D43A11E12FA9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405AF9-4264-4E55-9F1A-3D7165CF5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7A0C58-140E-4383-B62F-66443F2EC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AC590E-5E06-45DD-9CD0-802165185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76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B3A0A1-39D3-4F13-BFEB-B4CAEB93E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AF636-3271-42C5-8C3B-69BD133C3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F75C3-CE4A-4CBD-8751-D92BC58B3B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97135-707D-41E1-AF4F-D43A11E12FA9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9AB2B-1A45-479C-BE6D-B9C299A96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DF32F-A152-4DDF-A7A1-FFCC72736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C590E-5E06-45DD-9CD0-8021651856D2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51A6E3-35F3-4E9F-9C41-8E672635B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62" r="787" b="34233"/>
          <a:stretch/>
        </p:blipFill>
        <p:spPr>
          <a:xfrm>
            <a:off x="0" y="6608351"/>
            <a:ext cx="12192000" cy="27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5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joinedupcarederbyshire.co.uk/" TargetMode="External"/><Relationship Id="rId5" Type="http://schemas.openxmlformats.org/officeDocument/2006/relationships/hyperlink" Target="mailto:ddicb.communications@nhs.net" TargetMode="External"/><Relationship Id="rId4" Type="http://schemas.openxmlformats.org/officeDocument/2006/relationships/hyperlink" Target="mailto:ad.place@nhs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C894F10-CE7A-45D9-B152-B3812A5067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604A04-BA98-411F-8384-50EB88C07E5A}"/>
              </a:ext>
            </a:extLst>
          </p:cNvPr>
          <p:cNvSpPr txBox="1"/>
          <p:nvPr/>
        </p:nvSpPr>
        <p:spPr>
          <a:xfrm>
            <a:off x="1271464" y="1484784"/>
            <a:ext cx="101914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Derbyshire Dialogue – Place 15</a:t>
            </a:r>
            <a:r>
              <a:rPr kumimoji="0" lang="en-GB" sz="4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May 2024</a:t>
            </a:r>
            <a:endParaRPr lang="en-GB" sz="4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CDA8D7A-A9CA-4588-AEFD-043BE10019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7"/>
          <a:stretch/>
        </p:blipFill>
        <p:spPr>
          <a:xfrm>
            <a:off x="0" y="3501008"/>
            <a:ext cx="12192000" cy="23948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D582AB-0C24-40C0-ADFD-C8C8D764D9DA}"/>
              </a:ext>
            </a:extLst>
          </p:cNvPr>
          <p:cNvSpPr txBox="1"/>
          <p:nvPr/>
        </p:nvSpPr>
        <p:spPr>
          <a:xfrm>
            <a:off x="28142" y="3075057"/>
            <a:ext cx="1238537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Angela Wright – Assistant Director Place Development &amp; Delivery Derby &amp; Derbyshire ICB</a:t>
            </a:r>
          </a:p>
        </p:txBody>
      </p:sp>
      <p:pic>
        <p:nvPicPr>
          <p:cNvPr id="7" name="Picture 6" descr="A picture containing timeline&#10;&#10;Description automatically generated">
            <a:extLst>
              <a:ext uri="{FF2B5EF4-FFF2-40B4-BE49-F238E27FC236}">
                <a16:creationId xmlns:a16="http://schemas.microsoft.com/office/drawing/2014/main" id="{685F1AB9-2347-4F25-A6DC-495E7F7EBE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301064"/>
            <a:ext cx="2430000" cy="972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C2C1E0C-DCB8-4E1C-867B-04EA3B9C32FC}"/>
              </a:ext>
            </a:extLst>
          </p:cNvPr>
          <p:cNvGrpSpPr/>
          <p:nvPr/>
        </p:nvGrpSpPr>
        <p:grpSpPr>
          <a:xfrm>
            <a:off x="0" y="5835851"/>
            <a:ext cx="12192000" cy="1145974"/>
            <a:chOff x="0" y="5835851"/>
            <a:chExt cx="12192000" cy="114597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878AA03-D1D2-4BCD-A36E-C8CDC783EC2F}"/>
                </a:ext>
              </a:extLst>
            </p:cNvPr>
            <p:cNvSpPr/>
            <p:nvPr/>
          </p:nvSpPr>
          <p:spPr>
            <a:xfrm>
              <a:off x="0" y="5895900"/>
              <a:ext cx="12192000" cy="1085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EFE1A21B-C924-4AA2-A4DB-A872850D3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829" y="5835851"/>
              <a:ext cx="6155999" cy="97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4733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>
                <a:solidFill>
                  <a:srgbClr val="00AED9"/>
                </a:solidFill>
                <a:latin typeface="Arial" pitchFamily="34" charset="0"/>
                <a:cs typeface="Arial" pitchFamily="34" charset="0"/>
              </a:rPr>
              <a:t>Place – What 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916" y="1398864"/>
            <a:ext cx="8229600" cy="4709120"/>
          </a:xfrm>
        </p:spPr>
        <p:txBody>
          <a:bodyPr>
            <a:noAutofit/>
          </a:bodyPr>
          <a:lstStyle/>
          <a:p>
            <a:r>
              <a:rPr lang="en-GB" sz="2800" dirty="0">
                <a:latin typeface="Arial" pitchFamily="34" charset="0"/>
                <a:cs typeface="Arial" pitchFamily="34" charset="0"/>
              </a:rPr>
              <a:t>Way of Organising Ourselves</a:t>
            </a:r>
          </a:p>
          <a:p>
            <a:pPr lvl="1"/>
            <a:r>
              <a:rPr lang="en-GB" dirty="0">
                <a:latin typeface="Arial" pitchFamily="34" charset="0"/>
                <a:cs typeface="Arial" pitchFamily="34" charset="0"/>
              </a:rPr>
              <a:t>Roughly co-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terminous</a:t>
            </a:r>
            <a:r>
              <a:rPr lang="en-GB" dirty="0">
                <a:latin typeface="Arial" pitchFamily="34" charset="0"/>
                <a:cs typeface="Arial" pitchFamily="34" charset="0"/>
              </a:rPr>
              <a:t> with council boundaries</a:t>
            </a:r>
          </a:p>
          <a:p>
            <a:endParaRPr lang="en-GB" sz="2800" dirty="0">
              <a:latin typeface="Arial" pitchFamily="34" charset="0"/>
              <a:cs typeface="Arial" pitchFamily="34" charset="0"/>
            </a:endParaRPr>
          </a:p>
          <a:p>
            <a:r>
              <a:rPr lang="en-GB" sz="2800" dirty="0">
                <a:latin typeface="Arial" pitchFamily="34" charset="0"/>
                <a:cs typeface="Arial" pitchFamily="34" charset="0"/>
              </a:rPr>
              <a:t>Way of Doing things </a:t>
            </a:r>
          </a:p>
          <a:p>
            <a:pPr lvl="1"/>
            <a:r>
              <a:rPr lang="en-GB" dirty="0">
                <a:latin typeface="Arial" pitchFamily="34" charset="0"/>
                <a:cs typeface="Arial" pitchFamily="34" charset="0"/>
              </a:rPr>
              <a:t>Partnership – the relationship is the driver – Collaboration not Competition</a:t>
            </a:r>
          </a:p>
          <a:p>
            <a:pPr lvl="1"/>
            <a:r>
              <a:rPr lang="en-GB" dirty="0">
                <a:latin typeface="Arial" pitchFamily="34" charset="0"/>
                <a:cs typeface="Arial" pitchFamily="34" charset="0"/>
              </a:rPr>
              <a:t>Learning &amp; Innovative Culture – trying things to see if they work</a:t>
            </a:r>
          </a:p>
          <a:p>
            <a:pPr lvl="1"/>
            <a:r>
              <a:rPr lang="en-GB" dirty="0">
                <a:latin typeface="Arial" pitchFamily="34" charset="0"/>
                <a:cs typeface="Arial" pitchFamily="34" charset="0"/>
              </a:rPr>
              <a:t>Empowering local teams – Working within a framework less central control</a:t>
            </a:r>
          </a:p>
          <a:p>
            <a:endParaRPr lang="en-GB" sz="2800" dirty="0">
              <a:latin typeface="Arial" pitchFamily="34" charset="0"/>
              <a:cs typeface="Arial" pitchFamily="34" charset="0"/>
            </a:endParaRPr>
          </a:p>
          <a:p>
            <a:r>
              <a:rPr lang="en-GB" sz="2800" dirty="0">
                <a:latin typeface="Arial" pitchFamily="34" charset="0"/>
                <a:cs typeface="Arial" pitchFamily="34" charset="0"/>
              </a:rPr>
              <a:t>Essentially its Joint Working</a:t>
            </a:r>
          </a:p>
          <a:p>
            <a:pPr marL="0" indent="0">
              <a:buNone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				</a:t>
            </a:r>
            <a:br>
              <a:rPr lang="en-GB" sz="2800" dirty="0">
                <a:latin typeface="Arial" pitchFamily="34" charset="0"/>
                <a:cs typeface="Arial" pitchFamily="34" charset="0"/>
              </a:rPr>
            </a:br>
            <a:endParaRPr lang="en-GB" sz="2800" dirty="0">
              <a:latin typeface="Arial" pitchFamily="34" charset="0"/>
              <a:cs typeface="Arial" pitchFamily="34" charset="0"/>
            </a:endParaRPr>
          </a:p>
          <a:p>
            <a:endParaRPr lang="en-GB" sz="2800" dirty="0"/>
          </a:p>
        </p:txBody>
      </p:sp>
      <p:pic>
        <p:nvPicPr>
          <p:cNvPr id="4" name="Picture 3" descr="A map of different colored regions">
            <a:extLst>
              <a:ext uri="{FF2B5EF4-FFF2-40B4-BE49-F238E27FC236}">
                <a16:creationId xmlns:a16="http://schemas.microsoft.com/office/drawing/2014/main" id="{F11402F7-EDDF-4CD1-8654-D0F24CE2A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336" y="0"/>
            <a:ext cx="2588403" cy="367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85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>
                <a:solidFill>
                  <a:srgbClr val="00AED9"/>
                </a:solidFill>
                <a:latin typeface="Arial" pitchFamily="34" charset="0"/>
                <a:cs typeface="Arial" pitchFamily="34" charset="0"/>
              </a:rPr>
              <a:t>Place – Why is it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Our health is only 15% related to the NHS care we receive. Other factors have a lot greater influence on our health;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our housing,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urban/rural environment,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job,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lifestyle factors.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want our population to receive coordinated care and use Derbyshire resources efficiently.</a:t>
            </a:r>
          </a:p>
        </p:txBody>
      </p:sp>
    </p:spTree>
    <p:extLst>
      <p:ext uri="{BB962C8B-B14F-4D97-AF65-F5344CB8AC3E}">
        <p14:creationId xmlns:p14="http://schemas.microsoft.com/office/powerpoint/2010/main" val="513044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>
                <a:solidFill>
                  <a:srgbClr val="00AED9"/>
                </a:solidFill>
                <a:latin typeface="Arial" pitchFamily="34" charset="0"/>
                <a:cs typeface="Arial" pitchFamily="34" charset="0"/>
              </a:rPr>
              <a:t>Place – How does it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6858"/>
            <a:ext cx="10515600" cy="4570105"/>
          </a:xfrm>
        </p:spPr>
        <p:txBody>
          <a:bodyPr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 service manager forums for communication, coordination and transformation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Delivery of care and support working AND those responsible for the factors that affect our health such as housing , the environment etc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Aim to improve local population health &amp; provide a better experience for staff, patients by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Better coordination of services,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Identifying local population needs and working together to meet them,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Breaking down organisational barriers</a:t>
            </a:r>
          </a:p>
        </p:txBody>
      </p:sp>
    </p:spTree>
    <p:extLst>
      <p:ext uri="{BB962C8B-B14F-4D97-AF65-F5344CB8AC3E}">
        <p14:creationId xmlns:p14="http://schemas.microsoft.com/office/powerpoint/2010/main" val="4242544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>
                <a:solidFill>
                  <a:srgbClr val="00AED9"/>
                </a:solidFill>
                <a:latin typeface="Arial" pitchFamily="34" charset="0"/>
                <a:cs typeface="Arial" pitchFamily="34" charset="0"/>
              </a:rPr>
              <a:t>Place – Local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Amber Valley – Innovative use of resources to support Families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Chesterfield – Supporting the population of Barrow Hill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High Peak – Working with Derbyshire Carers Association</a:t>
            </a:r>
          </a:p>
        </p:txBody>
      </p:sp>
    </p:spTree>
    <p:extLst>
      <p:ext uri="{BB962C8B-B14F-4D97-AF65-F5344CB8AC3E}">
        <p14:creationId xmlns:p14="http://schemas.microsoft.com/office/powerpoint/2010/main" val="2712817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>
                <a:solidFill>
                  <a:srgbClr val="00AED9"/>
                </a:solidFill>
                <a:latin typeface="Arial" pitchFamily="34" charset="0"/>
                <a:cs typeface="Arial" pitchFamily="34" charset="0"/>
              </a:rPr>
              <a:t>Place – The stages and What’s next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4053"/>
          </a:xfrm>
        </p:spPr>
        <p:txBody>
          <a:bodyPr/>
          <a:lstStyle/>
          <a:p>
            <a:r>
              <a:rPr lang="en-GB" dirty="0"/>
              <a:t>Working in this way since 2018</a:t>
            </a:r>
          </a:p>
          <a:p>
            <a:r>
              <a:rPr lang="en-GB" dirty="0"/>
              <a:t>Noticed a number of stages of development</a:t>
            </a:r>
          </a:p>
          <a:p>
            <a:pPr lvl="1"/>
            <a:r>
              <a:rPr lang="en-GB" dirty="0"/>
              <a:t>Communication – establishing the relationship , building trust and understanding</a:t>
            </a:r>
          </a:p>
          <a:p>
            <a:pPr lvl="1"/>
            <a:r>
              <a:rPr lang="en-GB" dirty="0"/>
              <a:t>Coordination – operating in a coordinated manner, joint projects</a:t>
            </a:r>
          </a:p>
          <a:p>
            <a:pPr lvl="1"/>
            <a:r>
              <a:rPr lang="en-GB" dirty="0"/>
              <a:t>Transformation – we can do this better – lets change it</a:t>
            </a:r>
          </a:p>
          <a:p>
            <a:r>
              <a:rPr lang="en-GB" dirty="0"/>
              <a:t>Transformation</a:t>
            </a:r>
          </a:p>
          <a:p>
            <a:pPr lvl="1"/>
            <a:r>
              <a:rPr lang="en-GB" dirty="0"/>
              <a:t>Team Up Programme – subject of next Derbyshire Dialogue</a:t>
            </a:r>
          </a:p>
          <a:p>
            <a:pPr lvl="1"/>
            <a:r>
              <a:rPr lang="en-GB" dirty="0"/>
              <a:t>Tackling Health Inequalities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0900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>
                <a:solidFill>
                  <a:srgbClr val="00AED9"/>
                </a:solidFill>
                <a:latin typeface="Arial" pitchFamily="34" charset="0"/>
                <a:cs typeface="Arial" pitchFamily="34" charset="0"/>
              </a:rPr>
              <a:t>Place - How can you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405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Start to think system  </a:t>
            </a:r>
          </a:p>
          <a:p>
            <a:pPr marL="457200" lvl="1" indent="0">
              <a:buNone/>
            </a:pPr>
            <a:r>
              <a:rPr lang="en-GB" dirty="0"/>
              <a:t>-  your patient/client is someone else's too.  Is the way that you deliver your care / support assisting someone else in a different organisation to also do their best for that person</a:t>
            </a:r>
          </a:p>
          <a:p>
            <a:pPr marL="457200" lvl="1" indent="0">
              <a:buNone/>
            </a:pPr>
            <a:r>
              <a:rPr lang="en-GB" dirty="0"/>
              <a:t>- are the rules of your organisation helping partnership working or do they make it more difficult for people from different organisations to work together to help local communities 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Identify duplication in organisational procedures or effort between organisations which means resources aren’t being used effectively</a:t>
            </a:r>
          </a:p>
          <a:p>
            <a:r>
              <a:rPr lang="en-GB" dirty="0"/>
              <a:t>Engage with your local Place partnerships </a:t>
            </a:r>
          </a:p>
          <a:p>
            <a:r>
              <a:rPr lang="en-GB" dirty="0"/>
              <a:t>Everyone can be thinking what would enable joint working</a:t>
            </a:r>
          </a:p>
        </p:txBody>
      </p:sp>
    </p:spTree>
    <p:extLst>
      <p:ext uri="{BB962C8B-B14F-4D97-AF65-F5344CB8AC3E}">
        <p14:creationId xmlns:p14="http://schemas.microsoft.com/office/powerpoint/2010/main" val="2021069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D5CFC8D7-37EB-43D5-861F-79D372FC0E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7486"/>
            <a:ext cx="12192000" cy="2564904"/>
          </a:xfrm>
          <a:prstGeom prst="rect">
            <a:avLst/>
          </a:prstGeom>
        </p:spPr>
      </p:pic>
      <p:pic>
        <p:nvPicPr>
          <p:cNvPr id="11" name="Picture 10" descr="A picture containing timeline&#10;&#10;Description automatically generated">
            <a:extLst>
              <a:ext uri="{FF2B5EF4-FFF2-40B4-BE49-F238E27FC236}">
                <a16:creationId xmlns:a16="http://schemas.microsoft.com/office/drawing/2014/main" id="{8116EB2D-2597-4A68-9C4B-C70B87C294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301064"/>
            <a:ext cx="2430000" cy="972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A6A645-396E-41E8-B814-922FF6E8C902}"/>
              </a:ext>
            </a:extLst>
          </p:cNvPr>
          <p:cNvSpPr txBox="1">
            <a:spLocks/>
          </p:cNvSpPr>
          <p:nvPr/>
        </p:nvSpPr>
        <p:spPr>
          <a:xfrm>
            <a:off x="1842356" y="1049585"/>
            <a:ext cx="85072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GB" b="1" dirty="0">
                <a:solidFill>
                  <a:srgbClr val="00AED9"/>
                </a:solidFill>
                <a:latin typeface="Arial" pitchFamily="34" charset="0"/>
                <a:cs typeface="Arial" pitchFamily="34" charset="0"/>
              </a:rPr>
              <a:t>Name:</a:t>
            </a:r>
            <a:r>
              <a:rPr lang="en-GB" dirty="0">
                <a:latin typeface="Arial" pitchFamily="34" charset="0"/>
                <a:cs typeface="Arial" pitchFamily="34" charset="0"/>
              </a:rPr>
              <a:t>	Angela Wright</a:t>
            </a: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GB" b="1" dirty="0">
                <a:solidFill>
                  <a:srgbClr val="00AED9"/>
                </a:solidFill>
                <a:latin typeface="Arial" pitchFamily="34" charset="0"/>
                <a:cs typeface="Arial" pitchFamily="34" charset="0"/>
              </a:rPr>
              <a:t>Title:</a:t>
            </a:r>
            <a:r>
              <a:rPr lang="en-GB" dirty="0">
                <a:latin typeface="Arial" pitchFamily="34" charset="0"/>
                <a:cs typeface="Arial" pitchFamily="34" charset="0"/>
              </a:rPr>
              <a:t>	</a:t>
            </a: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Assistant Director Place 					Development &amp; Delivery</a:t>
            </a:r>
          </a:p>
          <a:p>
            <a:pPr algn="l"/>
            <a:r>
              <a:rPr lang="en-GB" b="1" dirty="0">
                <a:solidFill>
                  <a:srgbClr val="00AED9"/>
                </a:solidFill>
                <a:latin typeface="Arial" pitchFamily="34" charset="0"/>
                <a:cs typeface="Arial" pitchFamily="34" charset="0"/>
              </a:rPr>
              <a:t>Email:</a:t>
            </a:r>
            <a:r>
              <a:rPr lang="en-GB" dirty="0">
                <a:latin typeface="Arial" pitchFamily="34" charset="0"/>
                <a:cs typeface="Arial" pitchFamily="34" charset="0"/>
              </a:rPr>
              <a:t>	</a:t>
            </a:r>
            <a:r>
              <a:rPr lang="en-GB" dirty="0">
                <a:latin typeface="Arial" pitchFamily="34" charset="0"/>
                <a:cs typeface="Arial" pitchFamily="34" charset="0"/>
                <a:hlinkClick r:id="rId4"/>
              </a:rPr>
              <a:t>ad.place@nhs.net </a:t>
            </a:r>
            <a:r>
              <a:rPr lang="en-GB" dirty="0">
                <a:latin typeface="Arial" pitchFamily="34" charset="0"/>
                <a:cs typeface="Arial" pitchFamily="34" charset="0"/>
              </a:rPr>
              <a:t>or 					</a:t>
            </a:r>
            <a:r>
              <a:rPr lang="en-GB" dirty="0">
                <a:latin typeface="Arial" pitchFamily="34" charset="0"/>
                <a:cs typeface="Arial" pitchFamily="34" charset="0"/>
                <a:hlinkClick r:id="rId5"/>
              </a:rPr>
              <a:t>ddicb.communications@nhs.net</a:t>
            </a: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GB" b="1" dirty="0">
                <a:solidFill>
                  <a:srgbClr val="00AED9"/>
                </a:solidFill>
                <a:latin typeface="Arial" pitchFamily="34" charset="0"/>
                <a:cs typeface="Arial" pitchFamily="34" charset="0"/>
              </a:rPr>
              <a:t>Web: </a:t>
            </a:r>
            <a:r>
              <a:rPr lang="en-GB" b="1" dirty="0">
                <a:solidFill>
                  <a:srgbClr val="0072C6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GB" sz="2800" dirty="0">
                <a:solidFill>
                  <a:srgbClr val="00AED9"/>
                </a:solidFill>
                <a:latin typeface="Arial" pitchFamily="34" charset="0"/>
                <a:cs typeface="Arial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https://joinedupcarederbyshire.co.uk</a:t>
            </a:r>
            <a:r>
              <a:rPr lang="en-GB" sz="2800" dirty="0">
                <a:solidFill>
                  <a:srgbClr val="00AED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dirty="0">
              <a:solidFill>
                <a:srgbClr val="00AED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A1C7A9-2443-474D-B013-34A147DA397A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>
                <a:solidFill>
                  <a:srgbClr val="00AED9"/>
                </a:solidFill>
                <a:latin typeface="Arial" pitchFamily="34" charset="0"/>
                <a:cs typeface="Arial" pitchFamily="34" charset="0"/>
              </a:rPr>
              <a:t>Contact Details</a:t>
            </a:r>
            <a:endParaRPr lang="en-GB" b="1" dirty="0">
              <a:solidFill>
                <a:srgbClr val="00AED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398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476</Words>
  <Application>Microsoft Office PowerPoint</Application>
  <PresentationFormat>Widescreen</PresentationFormat>
  <Paragraphs>62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Place – What is it?</vt:lpstr>
      <vt:lpstr>Place – Why is it Important?</vt:lpstr>
      <vt:lpstr>Place – How does it Work?</vt:lpstr>
      <vt:lpstr>Place – Local Examples</vt:lpstr>
      <vt:lpstr>Place – The stages and What’s next</vt:lpstr>
      <vt:lpstr>Place - How can you help?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CANNON, Chloe (NHS DERBY AND DERBYSHIRE CCG)</dc:creator>
  <cp:lastModifiedBy>PATEL, Rupali (NHS DERBY AND DERBYSHIRE ICB - 15M)</cp:lastModifiedBy>
  <cp:revision>4</cp:revision>
  <dcterms:created xsi:type="dcterms:W3CDTF">2022-07-06T14:52:02Z</dcterms:created>
  <dcterms:modified xsi:type="dcterms:W3CDTF">2024-05-09T22:05:28Z</dcterms:modified>
</cp:coreProperties>
</file>