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146847096" r:id="rId2"/>
    <p:sldId id="2146847108" r:id="rId3"/>
    <p:sldId id="2146847104" r:id="rId4"/>
    <p:sldId id="2146847109" r:id="rId5"/>
    <p:sldId id="2146847090" r:id="rId6"/>
    <p:sldId id="2146847100" r:id="rId7"/>
    <p:sldId id="2146847110" r:id="rId8"/>
    <p:sldId id="2146847101" r:id="rId9"/>
    <p:sldId id="2146847107" r:id="rId10"/>
  </p:sldIdLst>
  <p:sldSz cx="12192000" cy="6858000"/>
  <p:notesSz cx="6889750" cy="10021888"/>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BD9AFC"/>
    <a:srgbClr val="9ADEB1"/>
    <a:srgbClr val="E890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68" y="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3BF600A3-F499-4B1F-9341-19D1D28552D2}" type="datetimeFigureOut">
              <a:rPr lang="en-GB" smtClean="0"/>
              <a:t>06/03/2025</a:t>
            </a:fld>
            <a:endParaRPr lang="en-GB"/>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 y="744538"/>
            <a:ext cx="6619875" cy="37242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88407C-BD25-4DA8-942C-E150BBD3DAD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04740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9" name="Content Placeholder 9">
            <a:extLst>
              <a:ext uri="{FF2B5EF4-FFF2-40B4-BE49-F238E27FC236}">
                <a16:creationId xmlns:a16="http://schemas.microsoft.com/office/drawing/2014/main" id="{646DC145-7C80-1F07-2A75-A928C54356EA}"/>
              </a:ext>
            </a:extLst>
          </p:cNvPr>
          <p:cNvSpPr>
            <a:spLocks noGrp="1"/>
          </p:cNvSpPr>
          <p:nvPr>
            <p:ph idx="13"/>
          </p:nvPr>
        </p:nvSpPr>
        <p:spPr>
          <a:xfrm>
            <a:off x="838201" y="1825625"/>
            <a:ext cx="10515600" cy="4351338"/>
          </a:xfrm>
        </p:spPr>
        <p:txBody>
          <a:bodyPr/>
          <a:lstStyle>
            <a:lvl1pPr marL="0" indent="0">
              <a:buNone/>
              <a:defRPr/>
            </a:lvl1pPr>
          </a:lstStyle>
          <a:p>
            <a:pPr marL="0" indent="0">
              <a:buNone/>
            </a:pPr>
            <a:r>
              <a:rPr lang="en-GB">
                <a:latin typeface="Arial" panose="020B0604020202020204" pitchFamily="34" charset="0"/>
                <a:cs typeface="Arial" panose="020B0604020202020204" pitchFamily="34" charset="0"/>
              </a:rPr>
              <a:t>Text </a:t>
            </a:r>
          </a:p>
          <a:p>
            <a:pPr>
              <a:buClr>
                <a:srgbClr val="E61D78"/>
              </a:buClr>
              <a:buFont typeface="Wingdings" panose="05000000000000000000" pitchFamily="2" charset="2"/>
              <a:buChar char="§"/>
            </a:pPr>
            <a:r>
              <a:rPr lang="en-GB">
                <a:latin typeface="Arial" panose="020B0604020202020204" pitchFamily="34" charset="0"/>
                <a:cs typeface="Arial" panose="020B0604020202020204" pitchFamily="34" charset="0"/>
              </a:rPr>
              <a:t>Bullets</a:t>
            </a:r>
          </a:p>
          <a:p>
            <a:endParaRPr lang="en-GB">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C48111A4-BA37-B8F3-8452-BD08BCA45796}"/>
              </a:ext>
            </a:extLst>
          </p:cNvPr>
          <p:cNvSpPr/>
          <p:nvPr userDrawn="1"/>
        </p:nvSpPr>
        <p:spPr>
          <a:xfrm>
            <a:off x="0" y="1806"/>
            <a:ext cx="12192000" cy="365125"/>
          </a:xfrm>
          <a:prstGeom prst="rect">
            <a:avLst/>
          </a:prstGeom>
          <a:solidFill>
            <a:srgbClr val="6FB74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63"/>
          </a:p>
        </p:txBody>
      </p:sp>
      <p:sp>
        <p:nvSpPr>
          <p:cNvPr id="7" name="Title 6">
            <a:extLst>
              <a:ext uri="{FF2B5EF4-FFF2-40B4-BE49-F238E27FC236}">
                <a16:creationId xmlns:a16="http://schemas.microsoft.com/office/drawing/2014/main" id="{9E2FDD48-EEEC-CE8B-365B-C51317F1102C}"/>
              </a:ext>
            </a:extLst>
          </p:cNvPr>
          <p:cNvSpPr>
            <a:spLocks noGrp="1"/>
          </p:cNvSpPr>
          <p:nvPr>
            <p:ph type="title"/>
          </p:nvPr>
        </p:nvSpPr>
        <p:spPr>
          <a:xfrm>
            <a:off x="838201" y="365126"/>
            <a:ext cx="10515600" cy="1325563"/>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3548644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06/03/2025</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06/03/2025</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gbr01.safelinks.protection.outlook.com/?url=https%3A%2F%2Fdigital.nhs.uk%2Fdata-and-information%2Fpublications%2Fstatistical%2Fnhs-vacancies-survey&amp;data=05%7C02%7Clee.radford3%40nhs.net%7Ca2aced949bd24b6c3d3808dcd970bf80%7C37c354b285b047f5b22207b48d774ee3%7C0%7C0%7C638624325501113367%7CUnknown%7CTWFpbGZsb3d8eyJWIjoiMC4wLjAwMDAiLCJQIjoiV2luMzIiLCJBTiI6Ik1haWwiLCJXVCI6Mn0%3D%7C0%7C%7C%7C&amp;sdata=MgQHDbp2mh3ebtfzI3V75KdEDMDRXACDSG4UJS5Nzfo%3D&amp;reserved=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08FD18-7FBE-BB5D-2E67-E544512EC5F5}"/>
              </a:ext>
            </a:extLst>
          </p:cNvPr>
          <p:cNvSpPr>
            <a:spLocks noGrp="1"/>
          </p:cNvSpPr>
          <p:nvPr>
            <p:ph type="ctrTitle"/>
          </p:nvPr>
        </p:nvSpPr>
        <p:spPr>
          <a:xfrm>
            <a:off x="310853" y="1059597"/>
            <a:ext cx="11734048" cy="2387600"/>
          </a:xfrm>
        </p:spPr>
        <p:txBody>
          <a:bodyPr>
            <a:normAutofit fontScale="90000"/>
          </a:bodyPr>
          <a:lstStyle/>
          <a:p>
            <a:r>
              <a:rPr lang="en-GB" sz="4800" b="1" dirty="0">
                <a:latin typeface="Arial" panose="020B0604020202020204" pitchFamily="34" charset="0"/>
                <a:cs typeface="Arial" panose="020B0604020202020204" pitchFamily="34" charset="0"/>
              </a:rPr>
              <a:t>Welcome to the Derby and Derbyshire ICB </a:t>
            </a:r>
            <a:br>
              <a:rPr lang="en-GB" sz="4800" b="1" dirty="0">
                <a:latin typeface="Arial" panose="020B0604020202020204" pitchFamily="34" charset="0"/>
                <a:cs typeface="Arial" panose="020B0604020202020204" pitchFamily="34" charset="0"/>
              </a:rPr>
            </a:br>
            <a:r>
              <a:rPr lang="en-GB" sz="4800" b="1" dirty="0">
                <a:latin typeface="Arial" panose="020B0604020202020204" pitchFamily="34" charset="0"/>
                <a:cs typeface="Arial" panose="020B0604020202020204" pitchFamily="34" charset="0"/>
              </a:rPr>
              <a:t>Developing a One Workforce Ethos and Approach Presentation</a:t>
            </a:r>
          </a:p>
        </p:txBody>
      </p:sp>
      <p:sp>
        <p:nvSpPr>
          <p:cNvPr id="2" name="TextBox 1">
            <a:extLst>
              <a:ext uri="{FF2B5EF4-FFF2-40B4-BE49-F238E27FC236}">
                <a16:creationId xmlns:a16="http://schemas.microsoft.com/office/drawing/2014/main" id="{2B329D99-C4E2-CA84-F233-733B7C6E867E}"/>
              </a:ext>
            </a:extLst>
          </p:cNvPr>
          <p:cNvSpPr txBox="1"/>
          <p:nvPr/>
        </p:nvSpPr>
        <p:spPr>
          <a:xfrm>
            <a:off x="582573" y="4180115"/>
            <a:ext cx="11026853" cy="2031325"/>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Presented by</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Lee Radford – ICB Chief People Officer</a:t>
            </a:r>
          </a:p>
          <a:p>
            <a:pPr algn="ctr"/>
            <a:r>
              <a:rPr lang="en-GB" dirty="0">
                <a:latin typeface="Arial" panose="020B0604020202020204" pitchFamily="34" charset="0"/>
                <a:cs typeface="Arial" panose="020B0604020202020204" pitchFamily="34" charset="0"/>
              </a:rPr>
              <a:t>Sukhi Mahil – Associate Director of Workforce Strategy, Planning and Transformation and CPLG Management Lead</a:t>
            </a:r>
          </a:p>
          <a:p>
            <a:pPr algn="ctr"/>
            <a:r>
              <a:rPr lang="en-GB" dirty="0">
                <a:latin typeface="Arial" panose="020B0604020202020204" pitchFamily="34" charset="0"/>
                <a:cs typeface="Arial" panose="020B0604020202020204" pitchFamily="34" charset="0"/>
              </a:rPr>
              <a:t>Susan Spray - Programme Lead – Careers and Anchor Development</a:t>
            </a:r>
          </a:p>
          <a:p>
            <a:endParaRPr lang="en-GB"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093BB8C1-E58C-0FDC-6712-C17BFE1B851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56781" y="0"/>
            <a:ext cx="3135219" cy="1412217"/>
          </a:xfrm>
          <a:prstGeom prst="rect">
            <a:avLst/>
          </a:prstGeom>
          <a:noFill/>
          <a:ln>
            <a:noFill/>
          </a:ln>
        </p:spPr>
      </p:pic>
    </p:spTree>
    <p:extLst>
      <p:ext uri="{BB962C8B-B14F-4D97-AF65-F5344CB8AC3E}">
        <p14:creationId xmlns:p14="http://schemas.microsoft.com/office/powerpoint/2010/main" val="2233442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2747AC-28CC-F058-5044-E133E35DAA32}"/>
              </a:ext>
            </a:extLst>
          </p:cNvPr>
          <p:cNvSpPr txBox="1"/>
          <p:nvPr/>
        </p:nvSpPr>
        <p:spPr>
          <a:xfrm>
            <a:off x="363675" y="140827"/>
            <a:ext cx="11338786" cy="1292662"/>
          </a:xfrm>
          <a:prstGeom prst="rect">
            <a:avLst/>
          </a:prstGeom>
          <a:noFill/>
        </p:spPr>
        <p:txBody>
          <a:bodyPr wrap="square">
            <a:spAutoFit/>
          </a:bodyPr>
          <a:lstStyle/>
          <a:p>
            <a:pPr marL="0" indent="0" algn="ctr">
              <a:buNone/>
            </a:pPr>
            <a:r>
              <a:rPr lang="en-GB" sz="2400" b="1" dirty="0">
                <a:solidFill>
                  <a:srgbClr val="00B0F0"/>
                </a:solidFill>
                <a:latin typeface="Arial" panose="020B0604020202020204" pitchFamily="34" charset="0"/>
                <a:ea typeface="+mj-ea"/>
                <a:cs typeface="Arial" panose="020B0604020202020204" pitchFamily="34" charset="0"/>
              </a:rPr>
              <a:t>What is the problem we are trying to solve ?</a:t>
            </a:r>
          </a:p>
          <a:p>
            <a:pPr marL="0" indent="0" algn="ctr">
              <a:buNone/>
            </a:pPr>
            <a:endParaRPr lang="en-GB" sz="1800" b="1"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To attract, develop and retain a sustainable workforce and talent supply and to create a consistent inclusive and compassionate culture across the system to deliver integrated care to our communities.</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C46CB6D-BD1F-BF06-DC20-A413A87CD409}"/>
              </a:ext>
            </a:extLst>
          </p:cNvPr>
          <p:cNvSpPr txBox="1"/>
          <p:nvPr/>
        </p:nvSpPr>
        <p:spPr>
          <a:xfrm>
            <a:off x="492297" y="1687652"/>
            <a:ext cx="11081541" cy="1292662"/>
          </a:xfrm>
          <a:prstGeom prst="rect">
            <a:avLst/>
          </a:prstGeom>
          <a:noFill/>
        </p:spPr>
        <p:txBody>
          <a:bodyPr wrap="square">
            <a:spAutoFit/>
          </a:bodyPr>
          <a:lstStyle/>
          <a:p>
            <a:pPr marL="0" indent="0" algn="ctr">
              <a:buNone/>
            </a:pPr>
            <a:r>
              <a:rPr lang="en-GB" sz="2400" b="1" dirty="0">
                <a:solidFill>
                  <a:srgbClr val="00B0F0"/>
                </a:solidFill>
                <a:latin typeface="Arial" panose="020B0604020202020204" pitchFamily="34" charset="0"/>
                <a:cs typeface="Arial" panose="020B0604020202020204" pitchFamily="34" charset="0"/>
              </a:rPr>
              <a:t>So why are we doing this?</a:t>
            </a:r>
          </a:p>
          <a:p>
            <a:pPr marL="0" indent="0" algn="ctr">
              <a:buNone/>
            </a:pPr>
            <a:endParaRPr lang="en-GB" b="1" dirty="0">
              <a:solidFill>
                <a:srgbClr val="00B0F0"/>
              </a:solidFill>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High levels of vacancies in the System Workforce	Variable cultural experiences mean people don’t stay</a:t>
            </a:r>
          </a:p>
          <a:p>
            <a:pPr marL="0" indent="0">
              <a:buNone/>
            </a:pPr>
            <a:r>
              <a:rPr lang="en-GB" dirty="0">
                <a:latin typeface="Arial" panose="020B0604020202020204" pitchFamily="34" charset="0"/>
                <a:cs typeface="Arial" panose="020B0604020202020204" pitchFamily="34" charset="0"/>
              </a:rPr>
              <a:t>People choosing different lifestyles post covid	Cost of living crisis creating better paid opportunities</a:t>
            </a:r>
            <a:endParaRPr lang="en-GB" sz="1800" dirty="0">
              <a:latin typeface="Arial" panose="020B0604020202020204" pitchFamily="34" charset="0"/>
              <a:cs typeface="Arial" panose="020B0604020202020204" pitchFamily="34" charset="0"/>
            </a:endParaRPr>
          </a:p>
        </p:txBody>
      </p:sp>
      <p:sp>
        <p:nvSpPr>
          <p:cNvPr id="3" name="Title 1"/>
          <p:cNvSpPr txBox="1">
            <a:spLocks/>
          </p:cNvSpPr>
          <p:nvPr/>
        </p:nvSpPr>
        <p:spPr>
          <a:xfrm>
            <a:off x="1242388" y="3519428"/>
            <a:ext cx="9707224" cy="49519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18742">
              <a:lnSpc>
                <a:spcPct val="107000"/>
              </a:lnSpc>
              <a:spcAft>
                <a:spcPts val="800"/>
              </a:spcAft>
            </a:pPr>
            <a:r>
              <a:rPr lang="en-GB" sz="2400" b="1" dirty="0">
                <a:solidFill>
                  <a:srgbClr val="00B0F0"/>
                </a:solidFill>
                <a:latin typeface="Arial" panose="020B0604020202020204" pitchFamily="34" charset="0"/>
                <a:cs typeface="Arial" panose="020B0604020202020204" pitchFamily="34" charset="0"/>
              </a:rPr>
              <a:t>Our Vision and Purpose for a One Workforce Approach and Ethos</a:t>
            </a:r>
          </a:p>
        </p:txBody>
      </p:sp>
      <p:sp>
        <p:nvSpPr>
          <p:cNvPr id="4" name="TextBox 3">
            <a:extLst>
              <a:ext uri="{FF2B5EF4-FFF2-40B4-BE49-F238E27FC236}">
                <a16:creationId xmlns:a16="http://schemas.microsoft.com/office/drawing/2014/main" id="{67AB86F9-5556-4B74-A1FF-9B59664208E0}"/>
              </a:ext>
            </a:extLst>
          </p:cNvPr>
          <p:cNvSpPr txBox="1"/>
          <p:nvPr/>
        </p:nvSpPr>
        <p:spPr>
          <a:xfrm>
            <a:off x="633624" y="4150516"/>
            <a:ext cx="11195173" cy="1754326"/>
          </a:xfrm>
          <a:prstGeom prst="rect">
            <a:avLst/>
          </a:prstGeom>
          <a:noFill/>
        </p:spPr>
        <p:txBody>
          <a:bodyPr wrap="square">
            <a:spAutoFit/>
          </a:bodyPr>
          <a:lstStyle/>
          <a:p>
            <a:pPr defTabSz="742950">
              <a:defRPr/>
            </a:pPr>
            <a:r>
              <a:rPr lang="en-GB" dirty="0">
                <a:latin typeface="Arial" panose="020B0604020202020204" pitchFamily="34" charset="0"/>
                <a:cs typeface="Arial" panose="020B0604020202020204" pitchFamily="34" charset="0"/>
              </a:rPr>
              <a:t>“Our vision is that anyone working in health and care within Derby and Derbyshire feels part of ‘one workforce’ which is focused on enabling our population to have the best start in life, to stay well and age well and die well.</a:t>
            </a:r>
          </a:p>
          <a:p>
            <a:pPr defTabSz="742950">
              <a:defRPr/>
            </a:pPr>
            <a:endParaRPr lang="en-GB" dirty="0">
              <a:latin typeface="Arial" panose="020B0604020202020204" pitchFamily="34" charset="0"/>
              <a:cs typeface="Arial" panose="020B0604020202020204" pitchFamily="34" charset="0"/>
            </a:endParaRPr>
          </a:p>
          <a:p>
            <a:pPr defTabSz="742950">
              <a:defRPr/>
            </a:pPr>
            <a:r>
              <a:rPr lang="en-GB" dirty="0">
                <a:latin typeface="Arial" panose="020B0604020202020204" pitchFamily="34" charset="0"/>
                <a:cs typeface="Arial" panose="020B0604020202020204" pitchFamily="34" charset="0"/>
              </a:rPr>
              <a:t>Our workforce will feel valued, supported and encouraged to be the best they can be and to achieve the goals that matter to them wherever they work in the system.”</a:t>
            </a:r>
            <a:endParaRPr lang="en-GB" sz="3000" i="1" dirty="0">
              <a:solidFill>
                <a:srgbClr val="1F497D">
                  <a:lumMod val="75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6166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D49EE-B988-0736-DF65-248BF80A6F9D}"/>
              </a:ext>
            </a:extLst>
          </p:cNvPr>
          <p:cNvSpPr>
            <a:spLocks noGrp="1"/>
          </p:cNvSpPr>
          <p:nvPr>
            <p:ph type="title"/>
          </p:nvPr>
        </p:nvSpPr>
        <p:spPr/>
        <p:txBody>
          <a:bodyPr>
            <a:normAutofit/>
          </a:bodyPr>
          <a:lstStyle/>
          <a:p>
            <a:pPr algn="ctr"/>
            <a:r>
              <a:rPr lang="en-GB" sz="2800" b="1" dirty="0">
                <a:effectLst/>
                <a:latin typeface="Arial" panose="020B0604020202020204" pitchFamily="34" charset="0"/>
                <a:ea typeface="Calibri" panose="020F0502020204030204" pitchFamily="34" charset="0"/>
                <a:cs typeface="Times New Roman" panose="02020603050405020304" pitchFamily="18" charset="0"/>
              </a:rPr>
              <a:t>The principles of developing this One Workforce strategy, approach and ethos</a:t>
            </a:r>
            <a:endParaRPr lang="en-GB" sz="2800" b="1" dirty="0"/>
          </a:p>
        </p:txBody>
      </p:sp>
      <p:sp>
        <p:nvSpPr>
          <p:cNvPr id="3" name="Content Placeholder 2">
            <a:extLst>
              <a:ext uri="{FF2B5EF4-FFF2-40B4-BE49-F238E27FC236}">
                <a16:creationId xmlns:a16="http://schemas.microsoft.com/office/drawing/2014/main" id="{BB6F4B64-75FE-DC24-C481-5B58B29CA26E}"/>
              </a:ext>
            </a:extLst>
          </p:cNvPr>
          <p:cNvSpPr>
            <a:spLocks noGrp="1"/>
          </p:cNvSpPr>
          <p:nvPr>
            <p:ph idx="1"/>
          </p:nvPr>
        </p:nvSpPr>
        <p:spPr>
          <a:xfrm>
            <a:off x="838200" y="1432560"/>
            <a:ext cx="10515600" cy="5060315"/>
          </a:xfrm>
        </p:spPr>
        <p:txBody>
          <a:bodyPr>
            <a:normAutofit/>
          </a:bodyPr>
          <a:lstStyle/>
          <a:p>
            <a:pPr marL="0" indent="0" algn="just">
              <a:lnSpc>
                <a:spcPts val="1400"/>
              </a:lnSpc>
              <a:spcBef>
                <a:spcPts val="1000"/>
              </a:spcBef>
              <a:buNone/>
            </a:pP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1000"/>
              </a:spcBef>
              <a:buFont typeface="Arial" panose="020B0604020202020204" pitchFamily="34" charset="0"/>
              <a:buChar char="•"/>
              <a:tabLst>
                <a:tab pos="228600" algn="l"/>
                <a:tab pos="457200" algn="l"/>
              </a:tabLst>
            </a:pPr>
            <a:r>
              <a:rPr lang="en-GB" sz="2000" b="1" dirty="0">
                <a:effectLst/>
                <a:latin typeface="Arial" panose="020B0604020202020204" pitchFamily="34" charset="0"/>
                <a:ea typeface="Calibri" panose="020F0502020204030204" pitchFamily="34" charset="0"/>
                <a:cs typeface="Times New Roman" panose="02020603050405020304" pitchFamily="18" charset="0"/>
              </a:rPr>
              <a:t>Retain and support the wellbeing</a:t>
            </a:r>
            <a:r>
              <a:rPr lang="en-GB" sz="2000" dirty="0">
                <a:effectLst/>
                <a:latin typeface="Arial" panose="020B0604020202020204" pitchFamily="34" charset="0"/>
                <a:ea typeface="Calibri" panose="020F0502020204030204" pitchFamily="34" charset="0"/>
                <a:cs typeface="Times New Roman" panose="02020603050405020304" pitchFamily="18" charset="0"/>
              </a:rPr>
              <a:t> of all our people. </a:t>
            </a:r>
          </a:p>
          <a:p>
            <a:pPr marL="342900" lvl="0" indent="-342900" algn="just">
              <a:lnSpc>
                <a:spcPct val="100000"/>
              </a:lnSpc>
              <a:buFont typeface="Arial" panose="020B0604020202020204" pitchFamily="34" charset="0"/>
              <a:buChar char="•"/>
              <a:tabLst>
                <a:tab pos="228600" algn="l"/>
                <a:tab pos="457200" algn="l"/>
              </a:tabLst>
            </a:pPr>
            <a:r>
              <a:rPr lang="en-GB" sz="2000" b="1" dirty="0">
                <a:effectLst/>
                <a:latin typeface="Arial" panose="020B0604020202020204" pitchFamily="34" charset="0"/>
                <a:ea typeface="Calibri" panose="020F0502020204030204" pitchFamily="34" charset="0"/>
                <a:cs typeface="Times New Roman" panose="02020603050405020304" pitchFamily="18" charset="0"/>
              </a:rPr>
              <a:t>Develop a sense of belonging</a:t>
            </a:r>
            <a:r>
              <a:rPr lang="en-GB" sz="2000" b="1" cap="all" dirty="0">
                <a:effectLst/>
                <a:latin typeface="Arial" panose="020B0604020202020204" pitchFamily="34" charset="0"/>
                <a:ea typeface="Calibri" panose="020F0502020204030204" pitchFamily="34" charset="0"/>
                <a:cs typeface="Times New Roman" panose="02020603050405020304" pitchFamily="18" charset="0"/>
              </a:rPr>
              <a:t> </a:t>
            </a:r>
            <a:r>
              <a:rPr lang="en-GB" sz="2000" b="1" dirty="0">
                <a:effectLst/>
                <a:latin typeface="Arial" panose="020B0604020202020204" pitchFamily="34" charset="0"/>
                <a:ea typeface="Calibri" panose="020F0502020204030204" pitchFamily="34" charset="0"/>
                <a:cs typeface="Times New Roman" panose="02020603050405020304" pitchFamily="18" charset="0"/>
              </a:rPr>
              <a:t>and embedding</a:t>
            </a:r>
            <a:r>
              <a:rPr lang="en-GB" sz="2000" cap="all" dirty="0">
                <a:effectLst/>
                <a:latin typeface="Arial" panose="020B0604020202020204" pitchFamily="34" charset="0"/>
                <a:ea typeface="Calibri" panose="020F0502020204030204" pitchFamily="34" charset="0"/>
                <a:cs typeface="Times New Roman" panose="02020603050405020304" pitchFamily="18" charset="0"/>
              </a:rPr>
              <a:t> </a:t>
            </a:r>
            <a:r>
              <a:rPr lang="en-GB" sz="2000" b="1" dirty="0">
                <a:effectLst/>
                <a:latin typeface="Arial" panose="020B0604020202020204" pitchFamily="34" charset="0"/>
                <a:ea typeface="Calibri" panose="020F0502020204030204" pitchFamily="34" charset="0"/>
                <a:cs typeface="Times New Roman" panose="02020603050405020304" pitchFamily="18" charset="0"/>
              </a:rPr>
              <a:t>equality, diversity and inclusion</a:t>
            </a:r>
            <a:r>
              <a:rPr lang="en-GB" sz="2000" dirty="0">
                <a:effectLst/>
                <a:latin typeface="Arial" panose="020B0604020202020204" pitchFamily="34" charset="0"/>
                <a:ea typeface="Calibri" panose="020F0502020204030204" pitchFamily="34" charset="0"/>
                <a:cs typeface="Times New Roman" panose="02020603050405020304" pitchFamily="18" charset="0"/>
              </a:rPr>
              <a:t> throughout to ensure we reach and develop a diverse workforce.</a:t>
            </a:r>
          </a:p>
          <a:p>
            <a:pPr marL="342900" lvl="0" indent="-342900" algn="just">
              <a:lnSpc>
                <a:spcPct val="100000"/>
              </a:lnSpc>
              <a:spcBef>
                <a:spcPts val="1000"/>
              </a:spcBef>
              <a:buFont typeface="Arial" panose="020B0604020202020204" pitchFamily="34" charset="0"/>
              <a:buChar char="•"/>
              <a:tabLst>
                <a:tab pos="457200" algn="l"/>
              </a:tabLst>
            </a:pPr>
            <a:r>
              <a:rPr lang="en-GB" sz="2000" b="1" dirty="0">
                <a:effectLst/>
                <a:latin typeface="Arial" panose="020B0604020202020204" pitchFamily="34" charset="0"/>
                <a:ea typeface="Calibri" panose="020F0502020204030204" pitchFamily="34" charset="0"/>
                <a:cs typeface="Times New Roman" panose="02020603050405020304" pitchFamily="18" charset="0"/>
              </a:rPr>
              <a:t>Develop a culture which is compassionate and inclusive</a:t>
            </a:r>
            <a:r>
              <a:rPr lang="en-GB" sz="2000" dirty="0">
                <a:effectLst/>
                <a:latin typeface="Arial" panose="020B0604020202020204" pitchFamily="34" charset="0"/>
                <a:ea typeface="Calibri" panose="020F0502020204030204" pitchFamily="34" charset="0"/>
                <a:cs typeface="Times New Roman" panose="02020603050405020304" pitchFamily="18" charset="0"/>
              </a:rPr>
              <a:t> and supports our people to thrive and that will retain our existing workforce as well as attracting future talent into Derbyshire.</a:t>
            </a:r>
          </a:p>
          <a:p>
            <a:pPr marL="342900" lvl="0" indent="-342900" algn="just">
              <a:lnSpc>
                <a:spcPct val="100000"/>
              </a:lnSpc>
              <a:spcBef>
                <a:spcPts val="1000"/>
              </a:spcBef>
              <a:buFont typeface="Arial" panose="020B0604020202020204" pitchFamily="34" charset="0"/>
              <a:buChar char="•"/>
              <a:tabLst>
                <a:tab pos="457200" algn="l"/>
              </a:tabLst>
            </a:pPr>
            <a:r>
              <a:rPr lang="en-GB" sz="2000" b="1" dirty="0">
                <a:effectLst/>
                <a:latin typeface="Arial" panose="020B0604020202020204" pitchFamily="34" charset="0"/>
                <a:ea typeface="Calibri" panose="020F0502020204030204" pitchFamily="34" charset="0"/>
                <a:cs typeface="Times New Roman" panose="02020603050405020304" pitchFamily="18" charset="0"/>
              </a:rPr>
              <a:t>Develop our people to</a:t>
            </a:r>
            <a:r>
              <a:rPr lang="en-GB" sz="2000" dirty="0">
                <a:effectLst/>
                <a:latin typeface="Arial" panose="020B0604020202020204" pitchFamily="34" charset="0"/>
                <a:ea typeface="Calibri" panose="020F0502020204030204" pitchFamily="34" charset="0"/>
                <a:cs typeface="Times New Roman" panose="02020603050405020304" pitchFamily="18" charset="0"/>
              </a:rPr>
              <a:t> fully utilise and invest in the skills and talents of the current workforce to enable them to do more throughout their careers, as well as identifying future skills needed.</a:t>
            </a:r>
          </a:p>
          <a:p>
            <a:pPr marL="342900" lvl="0" indent="-342900" algn="just">
              <a:lnSpc>
                <a:spcPct val="100000"/>
              </a:lnSpc>
              <a:spcBef>
                <a:spcPts val="1000"/>
              </a:spcBef>
              <a:buFont typeface="Arial" panose="020B0604020202020204" pitchFamily="34" charset="0"/>
              <a:buChar char="•"/>
              <a:tabLst>
                <a:tab pos="457200" algn="l"/>
              </a:tabLst>
            </a:pPr>
            <a:r>
              <a:rPr lang="en-GB" sz="2000" b="1" dirty="0">
                <a:effectLst/>
                <a:latin typeface="Arial" panose="020B0604020202020204" pitchFamily="34" charset="0"/>
                <a:ea typeface="Calibri" panose="020F0502020204030204" pitchFamily="34" charset="0"/>
                <a:cs typeface="Times New Roman" panose="02020603050405020304" pitchFamily="18" charset="0"/>
              </a:rPr>
              <a:t>Create new routes into local careers </a:t>
            </a:r>
            <a:r>
              <a:rPr lang="en-GB" sz="2000" dirty="0">
                <a:effectLst/>
                <a:latin typeface="Arial" panose="020B0604020202020204" pitchFamily="34" charset="0"/>
                <a:ea typeface="Calibri" panose="020F0502020204030204" pitchFamily="34" charset="0"/>
                <a:cs typeface="Times New Roman" panose="02020603050405020304" pitchFamily="18" charset="0"/>
              </a:rPr>
              <a:t>across different workforce sectors and professions across Derbyshire.</a:t>
            </a:r>
            <a:r>
              <a:rPr lang="en-GB" sz="2000" cap="all" dirty="0">
                <a:effectLst/>
                <a:latin typeface="Arial" panose="020B0604020202020204" pitchFamily="34" charset="0"/>
                <a:ea typeface="Calibri" panose="020F0502020204030204" pitchFamily="34" charset="0"/>
                <a:cs typeface="Times New Roman" panose="02020603050405020304" pitchFamily="18" charset="0"/>
              </a:rPr>
              <a:t> </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1000"/>
              </a:spcBef>
              <a:buFont typeface="Arial" panose="020B0604020202020204" pitchFamily="34" charset="0"/>
              <a:buChar char="•"/>
              <a:tabLst>
                <a:tab pos="457200" algn="l"/>
              </a:tabLst>
            </a:pPr>
            <a:r>
              <a:rPr lang="en-GB" sz="2000" b="1" cap="all" dirty="0">
                <a:effectLst/>
                <a:latin typeface="Arial" panose="020B0604020202020204" pitchFamily="34" charset="0"/>
                <a:ea typeface="Calibri" panose="020F0502020204030204" pitchFamily="34" charset="0"/>
                <a:cs typeface="Times New Roman" panose="02020603050405020304" pitchFamily="18" charset="0"/>
              </a:rPr>
              <a:t>D</a:t>
            </a:r>
            <a:r>
              <a:rPr lang="en-GB" sz="2000" b="1" dirty="0">
                <a:effectLst/>
                <a:latin typeface="Arial" panose="020B0604020202020204" pitchFamily="34" charset="0"/>
                <a:ea typeface="Calibri" panose="020F0502020204030204" pitchFamily="34" charset="0"/>
                <a:cs typeface="Times New Roman" panose="02020603050405020304" pitchFamily="18" charset="0"/>
              </a:rPr>
              <a:t>evelop shared solutions to shared problems.</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394155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5C5EA7-F832-2B8F-0EB1-40FF5B5B0EBB}"/>
              </a:ext>
            </a:extLst>
          </p:cNvPr>
          <p:cNvSpPr>
            <a:spLocks noGrp="1"/>
          </p:cNvSpPr>
          <p:nvPr>
            <p:ph idx="1"/>
          </p:nvPr>
        </p:nvSpPr>
        <p:spPr>
          <a:xfrm>
            <a:off x="365760" y="762668"/>
            <a:ext cx="11663680" cy="5855064"/>
          </a:xfrm>
        </p:spPr>
        <p:txBody>
          <a:bodyPr>
            <a:normAutofit fontScale="62500" lnSpcReduction="20000"/>
          </a:bodyPr>
          <a:lstStyle/>
          <a:p>
            <a:pPr marL="278606" indent="-278606">
              <a:lnSpc>
                <a:spcPct val="120000"/>
              </a:lnSpc>
              <a:buFont typeface="Symbol" panose="05050102010706020507" pitchFamily="18" charset="2"/>
              <a:buChar char=""/>
            </a:pPr>
            <a:r>
              <a:rPr lang="en-US" sz="3500" dirty="0">
                <a:solidFill>
                  <a:srgbClr val="000000"/>
                </a:solidFill>
                <a:latin typeface="Arial" panose="020B0604020202020204" pitchFamily="34" charset="0"/>
                <a:ea typeface="Times New Roman" panose="02020603050405020304" pitchFamily="18" charset="0"/>
                <a:cs typeface="Arial" panose="020B0604020202020204" pitchFamily="34" charset="0"/>
              </a:rPr>
              <a:t>As of March 2024, NHS vacancy statistics demonstrate that there are 100,700 vacancies in the NHS.​</a:t>
            </a:r>
            <a:endParaRPr lang="en-GB" sz="35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278606" indent="-278606">
              <a:lnSpc>
                <a:spcPct val="120000"/>
              </a:lnSpc>
              <a:buFont typeface="Symbol" panose="05050102010706020507" pitchFamily="18" charset="2"/>
              <a:buChar char=""/>
            </a:pPr>
            <a:r>
              <a:rPr lang="en-GB" sz="3500" dirty="0">
                <a:solidFill>
                  <a:srgbClr val="000000"/>
                </a:solidFill>
                <a:latin typeface="Arial" panose="020B0604020202020204" pitchFamily="34" charset="0"/>
                <a:ea typeface="Times New Roman" panose="02020603050405020304" pitchFamily="18" charset="0"/>
                <a:cs typeface="Arial" panose="020B0604020202020204" pitchFamily="34" charset="0"/>
              </a:rPr>
              <a:t>The NHS sector with the highest vacancy rate is mental health – currently </a:t>
            </a:r>
            <a:r>
              <a:rPr lang="en-GB" sz="3500" u="sng" dirty="0">
                <a:solidFill>
                  <a:srgbClr val="0563C1"/>
                </a:solidFill>
                <a:latin typeface="Arial" panose="020B0604020202020204" pitchFamily="34" charset="0"/>
                <a:ea typeface="Times New Roman" panose="02020603050405020304" pitchFamily="18" charset="0"/>
                <a:cs typeface="Arial" panose="020B0604020202020204" pitchFamily="34" charset="0"/>
                <a:hlinkClick r:id="rId2"/>
              </a:rPr>
              <a:t>11.7%</a:t>
            </a:r>
            <a:r>
              <a:rPr lang="en-GB" sz="35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r>
              <a:rPr lang="en-GB" sz="3500" dirty="0">
                <a:solidFill>
                  <a:srgbClr val="444444"/>
                </a:solidFill>
                <a:latin typeface="Arial" panose="020B0604020202020204" pitchFamily="34" charset="0"/>
                <a:ea typeface="Times New Roman" panose="02020603050405020304" pitchFamily="18" charset="0"/>
                <a:cs typeface="Arial" panose="020B0604020202020204" pitchFamily="34" charset="0"/>
              </a:rPr>
              <a:t>​</a:t>
            </a:r>
            <a:r>
              <a:rPr lang="en-US" sz="3500" dirty="0">
                <a:solidFill>
                  <a:srgbClr val="444444"/>
                </a:solidFill>
                <a:latin typeface="Arial" panose="020B0604020202020204" pitchFamily="34" charset="0"/>
                <a:ea typeface="Times New Roman" panose="02020603050405020304" pitchFamily="18" charset="0"/>
                <a:cs typeface="Arial" panose="020B0604020202020204" pitchFamily="34" charset="0"/>
              </a:rPr>
              <a:t>​</a:t>
            </a:r>
            <a:endParaRPr lang="en-GB" sz="3500" dirty="0">
              <a:latin typeface="Arial" panose="020B0604020202020204" pitchFamily="34" charset="0"/>
              <a:ea typeface="Calibri" panose="020F0502020204030204" pitchFamily="34" charset="0"/>
              <a:cs typeface="Arial" panose="020B0604020202020204" pitchFamily="34" charset="0"/>
            </a:endParaRPr>
          </a:p>
          <a:p>
            <a:pPr marL="278606" indent="-278606">
              <a:lnSpc>
                <a:spcPct val="120000"/>
              </a:lnSpc>
              <a:buFont typeface="Symbol" panose="05050102010706020507" pitchFamily="18" charset="2"/>
              <a:buChar char=""/>
            </a:pPr>
            <a:r>
              <a:rPr lang="en-GB" sz="3500" dirty="0">
                <a:solidFill>
                  <a:srgbClr val="000000"/>
                </a:solidFill>
                <a:latin typeface="Arial" panose="020B0604020202020204" pitchFamily="34" charset="0"/>
                <a:ea typeface="Times New Roman" panose="02020603050405020304" pitchFamily="18" charset="0"/>
                <a:cs typeface="Arial" panose="020B0604020202020204" pitchFamily="34" charset="0"/>
              </a:rPr>
              <a:t>Low Staff satisfaction in NHS - 29% state that they often think about leaving with the top two reasons for leaving are to improve work life balance or because of health issues. </a:t>
            </a:r>
            <a:endParaRPr lang="en-GB" sz="3500" dirty="0">
              <a:latin typeface="Arial" panose="020B0604020202020204" pitchFamily="34" charset="0"/>
              <a:ea typeface="Calibri" panose="020F0502020204030204" pitchFamily="34" charset="0"/>
              <a:cs typeface="Arial" panose="020B0604020202020204" pitchFamily="34" charset="0"/>
            </a:endParaRPr>
          </a:p>
          <a:p>
            <a:pPr marL="278606" indent="-278606">
              <a:lnSpc>
                <a:spcPct val="120000"/>
              </a:lnSpc>
              <a:buFont typeface="Symbol" panose="05050102010706020507" pitchFamily="18" charset="2"/>
              <a:buChar char=""/>
            </a:pPr>
            <a:r>
              <a:rPr lang="en-GB" sz="3500" dirty="0">
                <a:solidFill>
                  <a:srgbClr val="000000"/>
                </a:solidFill>
                <a:latin typeface="Arial" panose="020B0604020202020204" pitchFamily="34" charset="0"/>
                <a:ea typeface="Times New Roman" panose="02020603050405020304" pitchFamily="18" charset="0"/>
                <a:cs typeface="Arial" panose="020B0604020202020204" pitchFamily="34" charset="0"/>
              </a:rPr>
              <a:t>In adult social care in 2023/24, there were 131,000 vacancies, equivalent to 8.3% of the total workforce. Turnover is also high, at 28.3%.</a:t>
            </a:r>
          </a:p>
          <a:p>
            <a:pPr marL="278606" indent="-278606">
              <a:lnSpc>
                <a:spcPct val="120000"/>
              </a:lnSpc>
              <a:buFont typeface="Symbol" panose="05050102010706020507" pitchFamily="18" charset="2"/>
              <a:buChar char=""/>
            </a:pPr>
            <a:r>
              <a:rPr lang="en-GB" sz="3500" dirty="0">
                <a:solidFill>
                  <a:srgbClr val="000000"/>
                </a:solidFill>
                <a:latin typeface="Arial" panose="020B0604020202020204" pitchFamily="34" charset="0"/>
                <a:ea typeface="Calibri" panose="020F0502020204030204" pitchFamily="34" charset="0"/>
                <a:cs typeface="Arial" panose="020B0604020202020204" pitchFamily="34" charset="0"/>
              </a:rPr>
              <a:t>Nursing applications to Universities are down by 32% compared to 2021 and a further 10% in England from 2023. This will create a significant pressure on workforce supply in three years time.</a:t>
            </a:r>
          </a:p>
          <a:p>
            <a:pPr marL="278606" indent="-278606">
              <a:lnSpc>
                <a:spcPct val="120000"/>
              </a:lnSpc>
              <a:buFont typeface="Symbol" panose="05050102010706020507" pitchFamily="18" charset="2"/>
              <a:buChar char=""/>
            </a:pPr>
            <a:r>
              <a:rPr lang="en-GB" sz="3500" dirty="0">
                <a:solidFill>
                  <a:srgbClr val="000000"/>
                </a:solidFill>
                <a:latin typeface="Arial" panose="020B0604020202020204" pitchFamily="34" charset="0"/>
                <a:ea typeface="Calibri" panose="020F0502020204030204" pitchFamily="34" charset="0"/>
                <a:cs typeface="Arial" panose="020B0604020202020204" pitchFamily="34" charset="0"/>
              </a:rPr>
              <a:t>Significant increase in young people declaring mental health conditions which will require employers to ensure that organisations have an inclusive and compassionate culture to attract and retain future workforce pipelines.</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1824D4B-4668-4AF2-6B47-172B7B01E3FB}"/>
              </a:ext>
            </a:extLst>
          </p:cNvPr>
          <p:cNvSpPr txBox="1"/>
          <p:nvPr/>
        </p:nvSpPr>
        <p:spPr>
          <a:xfrm>
            <a:off x="2543509" y="188350"/>
            <a:ext cx="6551730" cy="523220"/>
          </a:xfrm>
          <a:prstGeom prst="rect">
            <a:avLst/>
          </a:prstGeom>
          <a:noFill/>
        </p:spPr>
        <p:txBody>
          <a:bodyPr wrap="none" rtlCol="0">
            <a:spAutoFit/>
          </a:bodyPr>
          <a:lstStyle/>
          <a:p>
            <a:pPr algn="ctr"/>
            <a:r>
              <a:rPr lang="en-GB" sz="2800" b="1" dirty="0">
                <a:latin typeface="Arial" panose="020B0604020202020204" pitchFamily="34" charset="0"/>
                <a:cs typeface="Arial" panose="020B0604020202020204" pitchFamily="34" charset="0"/>
              </a:rPr>
              <a:t>National Strategic Workforce Context</a:t>
            </a:r>
            <a:endParaRPr lang="en-GB" sz="28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9022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39298-6EBD-F387-D3F2-B9DBFE7556AA}"/>
              </a:ext>
            </a:extLst>
          </p:cNvPr>
          <p:cNvSpPr>
            <a:spLocks noGrp="1"/>
          </p:cNvSpPr>
          <p:nvPr>
            <p:ph type="title"/>
          </p:nvPr>
        </p:nvSpPr>
        <p:spPr>
          <a:xfrm>
            <a:off x="2587488" y="-92495"/>
            <a:ext cx="10515600" cy="1325563"/>
          </a:xfrm>
        </p:spPr>
        <p:txBody>
          <a:bodyPr/>
          <a:lstStyle/>
          <a:p>
            <a:r>
              <a:rPr lang="en-GB" sz="2800" b="1" dirty="0">
                <a:latin typeface="Arial" panose="020B0604020202020204" pitchFamily="34" charset="0"/>
                <a:cs typeface="Arial" panose="020B0604020202020204" pitchFamily="34" charset="0"/>
              </a:rPr>
              <a:t>Derby and Derbyshire Workforce Context</a:t>
            </a:r>
          </a:p>
        </p:txBody>
      </p:sp>
      <p:pic>
        <p:nvPicPr>
          <p:cNvPr id="4" name="Picture 3">
            <a:extLst>
              <a:ext uri="{FF2B5EF4-FFF2-40B4-BE49-F238E27FC236}">
                <a16:creationId xmlns:a16="http://schemas.microsoft.com/office/drawing/2014/main" id="{79411AC4-1349-001D-8760-311194436F86}"/>
              </a:ext>
            </a:extLst>
          </p:cNvPr>
          <p:cNvPicPr>
            <a:picLocks noChangeAspect="1"/>
          </p:cNvPicPr>
          <p:nvPr/>
        </p:nvPicPr>
        <p:blipFill>
          <a:blip r:embed="rId2"/>
          <a:stretch>
            <a:fillRect/>
          </a:stretch>
        </p:blipFill>
        <p:spPr>
          <a:xfrm>
            <a:off x="5961185" y="1092404"/>
            <a:ext cx="4087446" cy="3094505"/>
          </a:xfrm>
          <a:prstGeom prst="rect">
            <a:avLst/>
          </a:prstGeom>
          <a:ln w="12700">
            <a:solidFill>
              <a:schemeClr val="accent1"/>
            </a:solidFill>
          </a:ln>
        </p:spPr>
      </p:pic>
      <p:pic>
        <p:nvPicPr>
          <p:cNvPr id="125" name="Picture 124">
            <a:extLst>
              <a:ext uri="{FF2B5EF4-FFF2-40B4-BE49-F238E27FC236}">
                <a16:creationId xmlns:a16="http://schemas.microsoft.com/office/drawing/2014/main" id="{4A92690F-460D-43B8-24EA-F1591D883BC3}"/>
              </a:ext>
            </a:extLst>
          </p:cNvPr>
          <p:cNvPicPr>
            <a:picLocks noChangeAspect="1"/>
          </p:cNvPicPr>
          <p:nvPr/>
        </p:nvPicPr>
        <p:blipFill>
          <a:blip r:embed="rId2"/>
          <a:stretch>
            <a:fillRect/>
          </a:stretch>
        </p:blipFill>
        <p:spPr>
          <a:xfrm>
            <a:off x="1604873" y="1093637"/>
            <a:ext cx="4087446" cy="3094505"/>
          </a:xfrm>
          <a:prstGeom prst="rect">
            <a:avLst/>
          </a:prstGeom>
          <a:ln w="12700">
            <a:solidFill>
              <a:schemeClr val="accent1"/>
            </a:solidFill>
          </a:ln>
        </p:spPr>
      </p:pic>
      <p:sp>
        <p:nvSpPr>
          <p:cNvPr id="126" name="TextBox 125">
            <a:extLst>
              <a:ext uri="{FF2B5EF4-FFF2-40B4-BE49-F238E27FC236}">
                <a16:creationId xmlns:a16="http://schemas.microsoft.com/office/drawing/2014/main" id="{EB8C674B-42E0-6890-51D9-C3283767DD34}"/>
              </a:ext>
            </a:extLst>
          </p:cNvPr>
          <p:cNvSpPr txBox="1"/>
          <p:nvPr/>
        </p:nvSpPr>
        <p:spPr>
          <a:xfrm>
            <a:off x="1576754" y="963855"/>
            <a:ext cx="4146061" cy="646331"/>
          </a:xfrm>
          <a:prstGeom prst="rect">
            <a:avLst/>
          </a:prstGeom>
          <a:solidFill>
            <a:schemeClr val="accent1"/>
          </a:solidFill>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NHS Workforce </a:t>
            </a:r>
            <a:r>
              <a:rPr lang="en-GB" sz="1100" b="1" dirty="0">
                <a:solidFill>
                  <a:schemeClr val="bg1"/>
                </a:solidFill>
                <a:latin typeface="Arial" panose="020B0604020202020204" pitchFamily="34" charset="0"/>
                <a:cs typeface="Arial" panose="020B0604020202020204" pitchFamily="34" charset="0"/>
              </a:rPr>
              <a:t>(at M9)</a:t>
            </a:r>
          </a:p>
          <a:p>
            <a:pPr algn="ctr"/>
            <a:endParaRPr lang="en-GB" b="1" dirty="0">
              <a:solidFill>
                <a:schemeClr val="bg1"/>
              </a:solidFill>
              <a:latin typeface="Arial" panose="020B0604020202020204" pitchFamily="34" charset="0"/>
              <a:cs typeface="Arial" panose="020B0604020202020204" pitchFamily="34" charset="0"/>
            </a:endParaRPr>
          </a:p>
        </p:txBody>
      </p:sp>
      <p:sp>
        <p:nvSpPr>
          <p:cNvPr id="127" name="TextBox 126">
            <a:extLst>
              <a:ext uri="{FF2B5EF4-FFF2-40B4-BE49-F238E27FC236}">
                <a16:creationId xmlns:a16="http://schemas.microsoft.com/office/drawing/2014/main" id="{A77E50D2-A8F3-502E-8E24-D6F25E14CA0A}"/>
              </a:ext>
            </a:extLst>
          </p:cNvPr>
          <p:cNvSpPr txBox="1"/>
          <p:nvPr/>
        </p:nvSpPr>
        <p:spPr>
          <a:xfrm>
            <a:off x="5922111" y="963854"/>
            <a:ext cx="4146061" cy="646331"/>
          </a:xfrm>
          <a:prstGeom prst="rect">
            <a:avLst/>
          </a:prstGeom>
          <a:solidFill>
            <a:schemeClr val="accent1"/>
          </a:solidFill>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Social Care Workforce</a:t>
            </a:r>
          </a:p>
          <a:p>
            <a:pPr algn="ctr"/>
            <a:endParaRPr lang="en-GB" b="1" dirty="0">
              <a:solidFill>
                <a:schemeClr val="bg1"/>
              </a:solidFill>
              <a:latin typeface="Arial" panose="020B0604020202020204" pitchFamily="34" charset="0"/>
              <a:cs typeface="Arial" panose="020B0604020202020204" pitchFamily="34" charset="0"/>
            </a:endParaRPr>
          </a:p>
        </p:txBody>
      </p:sp>
      <p:sp>
        <p:nvSpPr>
          <p:cNvPr id="130" name="TextBox 129">
            <a:extLst>
              <a:ext uri="{FF2B5EF4-FFF2-40B4-BE49-F238E27FC236}">
                <a16:creationId xmlns:a16="http://schemas.microsoft.com/office/drawing/2014/main" id="{F0B4345A-EF7C-6BAA-13AF-DB463AF8E957}"/>
              </a:ext>
            </a:extLst>
          </p:cNvPr>
          <p:cNvSpPr txBox="1"/>
          <p:nvPr/>
        </p:nvSpPr>
        <p:spPr>
          <a:xfrm>
            <a:off x="1772139" y="1645356"/>
            <a:ext cx="1101969" cy="338554"/>
          </a:xfrm>
          <a:prstGeom prst="rect">
            <a:avLst/>
          </a:prstGeom>
          <a:solidFill>
            <a:schemeClr val="bg1"/>
          </a:solidFill>
        </p:spPr>
        <p:txBody>
          <a:bodyPr wrap="square" rtlCol="0">
            <a:spAutoFit/>
          </a:bodyPr>
          <a:lstStyle/>
          <a:p>
            <a:pPr algn="ctr"/>
            <a:r>
              <a:rPr lang="en-GB" sz="800" b="1" dirty="0">
                <a:solidFill>
                  <a:srgbClr val="0070C0"/>
                </a:solidFill>
              </a:rPr>
              <a:t>30,508</a:t>
            </a:r>
          </a:p>
          <a:p>
            <a:pPr algn="ctr"/>
            <a:r>
              <a:rPr lang="en-GB" sz="800" b="1" dirty="0">
                <a:solidFill>
                  <a:srgbClr val="0070C0"/>
                </a:solidFill>
              </a:rPr>
              <a:t>Substantive Posts</a:t>
            </a:r>
          </a:p>
        </p:txBody>
      </p:sp>
      <p:sp>
        <p:nvSpPr>
          <p:cNvPr id="131" name="TextBox 130">
            <a:extLst>
              <a:ext uri="{FF2B5EF4-FFF2-40B4-BE49-F238E27FC236}">
                <a16:creationId xmlns:a16="http://schemas.microsoft.com/office/drawing/2014/main" id="{99CAD895-E006-2904-748C-24AAFF8A84E8}"/>
              </a:ext>
            </a:extLst>
          </p:cNvPr>
          <p:cNvSpPr txBox="1"/>
          <p:nvPr/>
        </p:nvSpPr>
        <p:spPr>
          <a:xfrm>
            <a:off x="1643185" y="2600244"/>
            <a:ext cx="1101969" cy="338554"/>
          </a:xfrm>
          <a:prstGeom prst="rect">
            <a:avLst/>
          </a:prstGeom>
          <a:solidFill>
            <a:schemeClr val="bg1"/>
          </a:solidFill>
        </p:spPr>
        <p:txBody>
          <a:bodyPr wrap="square" rtlCol="0">
            <a:spAutoFit/>
          </a:bodyPr>
          <a:lstStyle/>
          <a:p>
            <a:pPr algn="ctr"/>
            <a:r>
              <a:rPr lang="en-GB" sz="800" b="1" dirty="0">
                <a:solidFill>
                  <a:srgbClr val="0070C0"/>
                </a:solidFill>
              </a:rPr>
              <a:t>6.7%</a:t>
            </a:r>
          </a:p>
          <a:p>
            <a:pPr algn="ctr"/>
            <a:r>
              <a:rPr lang="en-GB" sz="800" b="1" dirty="0">
                <a:solidFill>
                  <a:srgbClr val="0070C0"/>
                </a:solidFill>
              </a:rPr>
              <a:t>Vacancy rate</a:t>
            </a:r>
          </a:p>
        </p:txBody>
      </p:sp>
      <p:sp>
        <p:nvSpPr>
          <p:cNvPr id="132" name="TextBox 131">
            <a:extLst>
              <a:ext uri="{FF2B5EF4-FFF2-40B4-BE49-F238E27FC236}">
                <a16:creationId xmlns:a16="http://schemas.microsoft.com/office/drawing/2014/main" id="{F5A7E4DC-A10C-97FF-C0F0-50DE62FF262C}"/>
              </a:ext>
            </a:extLst>
          </p:cNvPr>
          <p:cNvSpPr txBox="1"/>
          <p:nvPr/>
        </p:nvSpPr>
        <p:spPr>
          <a:xfrm>
            <a:off x="4468447" y="1641448"/>
            <a:ext cx="1101969" cy="338554"/>
          </a:xfrm>
          <a:prstGeom prst="rect">
            <a:avLst/>
          </a:prstGeom>
          <a:solidFill>
            <a:schemeClr val="bg1"/>
          </a:solidFill>
        </p:spPr>
        <p:txBody>
          <a:bodyPr wrap="square" rtlCol="0">
            <a:spAutoFit/>
          </a:bodyPr>
          <a:lstStyle/>
          <a:p>
            <a:pPr algn="ctr"/>
            <a:r>
              <a:rPr lang="en-GB" sz="800" b="1" dirty="0">
                <a:solidFill>
                  <a:srgbClr val="0070C0"/>
                </a:solidFill>
              </a:rPr>
              <a:t>138</a:t>
            </a:r>
          </a:p>
          <a:p>
            <a:pPr algn="ctr"/>
            <a:r>
              <a:rPr lang="en-GB" sz="800" b="1" dirty="0">
                <a:solidFill>
                  <a:srgbClr val="0070C0"/>
                </a:solidFill>
              </a:rPr>
              <a:t>Vacant Posts</a:t>
            </a:r>
          </a:p>
        </p:txBody>
      </p:sp>
      <p:sp>
        <p:nvSpPr>
          <p:cNvPr id="143" name="TextBox 142">
            <a:extLst>
              <a:ext uri="{FF2B5EF4-FFF2-40B4-BE49-F238E27FC236}">
                <a16:creationId xmlns:a16="http://schemas.microsoft.com/office/drawing/2014/main" id="{79BF13F0-E546-D09A-9C9C-F5F45217D249}"/>
              </a:ext>
            </a:extLst>
          </p:cNvPr>
          <p:cNvSpPr txBox="1"/>
          <p:nvPr/>
        </p:nvSpPr>
        <p:spPr>
          <a:xfrm>
            <a:off x="2745154" y="2607088"/>
            <a:ext cx="1101969" cy="338554"/>
          </a:xfrm>
          <a:prstGeom prst="rect">
            <a:avLst/>
          </a:prstGeom>
          <a:solidFill>
            <a:schemeClr val="bg1"/>
          </a:solidFill>
        </p:spPr>
        <p:txBody>
          <a:bodyPr wrap="square" rtlCol="0">
            <a:spAutoFit/>
          </a:bodyPr>
          <a:lstStyle/>
          <a:p>
            <a:pPr algn="ctr"/>
            <a:r>
              <a:rPr lang="en-GB" sz="800" b="1" dirty="0">
                <a:solidFill>
                  <a:srgbClr val="0070C0"/>
                </a:solidFill>
              </a:rPr>
              <a:t>9.2%</a:t>
            </a:r>
          </a:p>
          <a:p>
            <a:pPr algn="ctr"/>
            <a:r>
              <a:rPr lang="en-GB" sz="800" b="1" dirty="0">
                <a:solidFill>
                  <a:srgbClr val="0070C0"/>
                </a:solidFill>
              </a:rPr>
              <a:t>Turnover rate</a:t>
            </a:r>
          </a:p>
        </p:txBody>
      </p:sp>
      <p:pic>
        <p:nvPicPr>
          <p:cNvPr id="140" name="Picture 139">
            <a:extLst>
              <a:ext uri="{FF2B5EF4-FFF2-40B4-BE49-F238E27FC236}">
                <a16:creationId xmlns:a16="http://schemas.microsoft.com/office/drawing/2014/main" id="{7780B603-5AB3-1A63-7081-9540F3FE432D}"/>
              </a:ext>
            </a:extLst>
          </p:cNvPr>
          <p:cNvPicPr>
            <a:picLocks noChangeAspect="1"/>
          </p:cNvPicPr>
          <p:nvPr/>
        </p:nvPicPr>
        <p:blipFill>
          <a:blip r:embed="rId3"/>
          <a:stretch>
            <a:fillRect/>
          </a:stretch>
        </p:blipFill>
        <p:spPr>
          <a:xfrm>
            <a:off x="5961186" y="4131731"/>
            <a:ext cx="4445853" cy="2461889"/>
          </a:xfrm>
          <a:prstGeom prst="rect">
            <a:avLst/>
          </a:prstGeom>
        </p:spPr>
      </p:pic>
      <p:sp>
        <p:nvSpPr>
          <p:cNvPr id="3" name="Rectangle 2">
            <a:extLst>
              <a:ext uri="{FF2B5EF4-FFF2-40B4-BE49-F238E27FC236}">
                <a16:creationId xmlns:a16="http://schemas.microsoft.com/office/drawing/2014/main" id="{9AA43F16-017E-0E63-DB44-96FB9A43151D}"/>
              </a:ext>
            </a:extLst>
          </p:cNvPr>
          <p:cNvSpPr/>
          <p:nvPr/>
        </p:nvSpPr>
        <p:spPr>
          <a:xfrm>
            <a:off x="3921982" y="2500686"/>
            <a:ext cx="1680797" cy="1021743"/>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dirty="0">
                <a:solidFill>
                  <a:srgbClr val="0070C0"/>
                </a:solidFill>
              </a:rPr>
              <a:t>JUCD Sickness rate 6.0% against Midlands 5.8%</a:t>
            </a:r>
          </a:p>
        </p:txBody>
      </p:sp>
      <p:sp>
        <p:nvSpPr>
          <p:cNvPr id="5" name="Rectangle 4">
            <a:extLst>
              <a:ext uri="{FF2B5EF4-FFF2-40B4-BE49-F238E27FC236}">
                <a16:creationId xmlns:a16="http://schemas.microsoft.com/office/drawing/2014/main" id="{BB438FC7-A5FE-4B0D-4965-0CF787E711E7}"/>
              </a:ext>
            </a:extLst>
          </p:cNvPr>
          <p:cNvSpPr/>
          <p:nvPr/>
        </p:nvSpPr>
        <p:spPr>
          <a:xfrm>
            <a:off x="1584568" y="3561977"/>
            <a:ext cx="4106986" cy="62493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C82B09E7-3868-8613-FD42-FB296DE13407}"/>
              </a:ext>
            </a:extLst>
          </p:cNvPr>
          <p:cNvSpPr txBox="1"/>
          <p:nvPr/>
        </p:nvSpPr>
        <p:spPr>
          <a:xfrm>
            <a:off x="1588404" y="3568210"/>
            <a:ext cx="4087446" cy="646331"/>
          </a:xfrm>
          <a:prstGeom prst="rect">
            <a:avLst/>
          </a:prstGeom>
          <a:solidFill>
            <a:srgbClr val="0070C0"/>
          </a:solidFill>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VCFSE Workforce</a:t>
            </a:r>
          </a:p>
          <a:p>
            <a:pPr algn="ctr"/>
            <a:endParaRPr lang="en-GB" b="1"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C0BBDADB-69E7-1328-3B27-296E6B6DA593}"/>
              </a:ext>
            </a:extLst>
          </p:cNvPr>
          <p:cNvSpPr txBox="1"/>
          <p:nvPr/>
        </p:nvSpPr>
        <p:spPr>
          <a:xfrm>
            <a:off x="1420834" y="4247941"/>
            <a:ext cx="4270721" cy="276999"/>
          </a:xfrm>
          <a:prstGeom prst="rect">
            <a:avLst/>
          </a:prstGeom>
          <a:noFill/>
        </p:spPr>
        <p:txBody>
          <a:bodyPr wrap="none" rtlCol="0">
            <a:spAutoFit/>
          </a:bodyPr>
          <a:lstStyle/>
          <a:p>
            <a:pPr algn="ctr"/>
            <a:r>
              <a:rPr lang="en-GB" sz="1200" b="1" dirty="0">
                <a:solidFill>
                  <a:srgbClr val="0070C0"/>
                </a:solidFill>
                <a:latin typeface="Arial" panose="020B0604020202020204" pitchFamily="34" charset="0"/>
                <a:cs typeface="Arial" panose="020B0604020202020204" pitchFamily="34" charset="0"/>
              </a:rPr>
              <a:t>Approximately 5000 VCFSE organisations in Derbyshire</a:t>
            </a:r>
          </a:p>
        </p:txBody>
      </p:sp>
      <p:graphicFrame>
        <p:nvGraphicFramePr>
          <p:cNvPr id="15" name="Table 14">
            <a:extLst>
              <a:ext uri="{FF2B5EF4-FFF2-40B4-BE49-F238E27FC236}">
                <a16:creationId xmlns:a16="http://schemas.microsoft.com/office/drawing/2014/main" id="{455F86D3-C55B-698E-24CE-13079797C0CA}"/>
              </a:ext>
            </a:extLst>
          </p:cNvPr>
          <p:cNvGraphicFramePr>
            <a:graphicFrameLocks noGrp="1"/>
          </p:cNvGraphicFramePr>
          <p:nvPr/>
        </p:nvGraphicFramePr>
        <p:xfrm>
          <a:off x="2506613" y="4524939"/>
          <a:ext cx="3237654" cy="1930400"/>
        </p:xfrm>
        <a:graphic>
          <a:graphicData uri="http://schemas.openxmlformats.org/drawingml/2006/table">
            <a:tbl>
              <a:tblPr firstRow="1" bandRow="1">
                <a:tableStyleId>{5C22544A-7EE6-4342-B048-85BDC9FD1C3A}</a:tableStyleId>
              </a:tblPr>
              <a:tblGrid>
                <a:gridCol w="1618827">
                  <a:extLst>
                    <a:ext uri="{9D8B030D-6E8A-4147-A177-3AD203B41FA5}">
                      <a16:colId xmlns:a16="http://schemas.microsoft.com/office/drawing/2014/main" val="2071813424"/>
                    </a:ext>
                  </a:extLst>
                </a:gridCol>
                <a:gridCol w="1618827">
                  <a:extLst>
                    <a:ext uri="{9D8B030D-6E8A-4147-A177-3AD203B41FA5}">
                      <a16:colId xmlns:a16="http://schemas.microsoft.com/office/drawing/2014/main" val="596760540"/>
                    </a:ext>
                  </a:extLst>
                </a:gridCol>
              </a:tblGrid>
              <a:tr h="370840">
                <a:tc gridSpan="2">
                  <a:txBody>
                    <a:bodyPr/>
                    <a:lstStyle/>
                    <a:p>
                      <a:r>
                        <a:rPr lang="en-GB" sz="1000" dirty="0"/>
                        <a:t>Impacts on recruitment challenges </a:t>
                      </a:r>
                      <a:r>
                        <a:rPr lang="en-GB" sz="800" dirty="0"/>
                        <a:t>– source national VCFSE sector portal</a:t>
                      </a:r>
                    </a:p>
                  </a:txBody>
                  <a:tcPr/>
                </a:tc>
                <a:tc hMerge="1">
                  <a:txBody>
                    <a:bodyPr/>
                    <a:lstStyle/>
                    <a:p>
                      <a:endParaRPr lang="en-GB" dirty="0"/>
                    </a:p>
                  </a:txBody>
                  <a:tcPr/>
                </a:tc>
                <a:extLst>
                  <a:ext uri="{0D108BD9-81ED-4DB2-BD59-A6C34878D82A}">
                    <a16:rowId xmlns:a16="http://schemas.microsoft.com/office/drawing/2014/main" val="2266776122"/>
                  </a:ext>
                </a:extLst>
              </a:tr>
              <a:tr h="370840">
                <a:tc>
                  <a:txBody>
                    <a:bodyPr/>
                    <a:lstStyle/>
                    <a:p>
                      <a:r>
                        <a:rPr lang="en-GB" sz="1000" dirty="0"/>
                        <a:t>Had to pause some operations</a:t>
                      </a:r>
                    </a:p>
                  </a:txBody>
                  <a:tcPr/>
                </a:tc>
                <a:tc>
                  <a:txBody>
                    <a:bodyPr/>
                    <a:lstStyle/>
                    <a:p>
                      <a:r>
                        <a:rPr lang="en-GB" sz="1000" dirty="0"/>
                        <a:t>49.4%</a:t>
                      </a:r>
                    </a:p>
                  </a:txBody>
                  <a:tcPr/>
                </a:tc>
                <a:extLst>
                  <a:ext uri="{0D108BD9-81ED-4DB2-BD59-A6C34878D82A}">
                    <a16:rowId xmlns:a16="http://schemas.microsoft.com/office/drawing/2014/main" val="2450539288"/>
                  </a:ext>
                </a:extLst>
              </a:tr>
              <a:tr h="370840">
                <a:tc>
                  <a:txBody>
                    <a:bodyPr/>
                    <a:lstStyle/>
                    <a:p>
                      <a:r>
                        <a:rPr lang="en-GB" sz="1000" dirty="0"/>
                        <a:t>Employees working increased hours</a:t>
                      </a:r>
                    </a:p>
                  </a:txBody>
                  <a:tcPr/>
                </a:tc>
                <a:tc>
                  <a:txBody>
                    <a:bodyPr/>
                    <a:lstStyle/>
                    <a:p>
                      <a:r>
                        <a:rPr lang="en-GB" sz="1000" dirty="0"/>
                        <a:t>48.2%</a:t>
                      </a:r>
                    </a:p>
                  </a:txBody>
                  <a:tcPr/>
                </a:tc>
                <a:extLst>
                  <a:ext uri="{0D108BD9-81ED-4DB2-BD59-A6C34878D82A}">
                    <a16:rowId xmlns:a16="http://schemas.microsoft.com/office/drawing/2014/main" val="1841212098"/>
                  </a:ext>
                </a:extLst>
              </a:tr>
              <a:tr h="370840">
                <a:tc>
                  <a:txBody>
                    <a:bodyPr/>
                    <a:lstStyle/>
                    <a:p>
                      <a:r>
                        <a:rPr lang="en-GB" sz="1000" dirty="0"/>
                        <a:t>Unable to meet demand</a:t>
                      </a:r>
                    </a:p>
                  </a:txBody>
                  <a:tcPr/>
                </a:tc>
                <a:tc>
                  <a:txBody>
                    <a:bodyPr/>
                    <a:lstStyle/>
                    <a:p>
                      <a:r>
                        <a:rPr lang="en-GB" sz="1000" dirty="0"/>
                        <a:t>39.6%</a:t>
                      </a:r>
                    </a:p>
                  </a:txBody>
                  <a:tcPr/>
                </a:tc>
                <a:extLst>
                  <a:ext uri="{0D108BD9-81ED-4DB2-BD59-A6C34878D82A}">
                    <a16:rowId xmlns:a16="http://schemas.microsoft.com/office/drawing/2014/main" val="434894448"/>
                  </a:ext>
                </a:extLst>
              </a:tr>
              <a:tr h="370840">
                <a:tc>
                  <a:txBody>
                    <a:bodyPr/>
                    <a:lstStyle/>
                    <a:p>
                      <a:r>
                        <a:rPr lang="en-GB" sz="1000" dirty="0"/>
                        <a:t>Had to recruit temporary workers</a:t>
                      </a:r>
                    </a:p>
                  </a:txBody>
                  <a:tcPr/>
                </a:tc>
                <a:tc>
                  <a:txBody>
                    <a:bodyPr/>
                    <a:lstStyle/>
                    <a:p>
                      <a:r>
                        <a:rPr lang="en-GB" sz="1000" dirty="0"/>
                        <a:t>18.9%</a:t>
                      </a:r>
                    </a:p>
                  </a:txBody>
                  <a:tcPr/>
                </a:tc>
                <a:extLst>
                  <a:ext uri="{0D108BD9-81ED-4DB2-BD59-A6C34878D82A}">
                    <a16:rowId xmlns:a16="http://schemas.microsoft.com/office/drawing/2014/main" val="1361660499"/>
                  </a:ext>
                </a:extLst>
              </a:tr>
            </a:tbl>
          </a:graphicData>
        </a:graphic>
      </p:graphicFrame>
      <p:pic>
        <p:nvPicPr>
          <p:cNvPr id="17" name="Picture 16">
            <a:extLst>
              <a:ext uri="{FF2B5EF4-FFF2-40B4-BE49-F238E27FC236}">
                <a16:creationId xmlns:a16="http://schemas.microsoft.com/office/drawing/2014/main" id="{AE498EED-D012-1CBF-B59C-448C7DA9727E}"/>
              </a:ext>
            </a:extLst>
          </p:cNvPr>
          <p:cNvPicPr>
            <a:picLocks noChangeAspect="1"/>
          </p:cNvPicPr>
          <p:nvPr/>
        </p:nvPicPr>
        <p:blipFill>
          <a:blip r:embed="rId4"/>
          <a:stretch>
            <a:fillRect/>
          </a:stretch>
        </p:blipFill>
        <p:spPr>
          <a:xfrm>
            <a:off x="1394498" y="4586387"/>
            <a:ext cx="1009703" cy="590581"/>
          </a:xfrm>
          <a:prstGeom prst="rect">
            <a:avLst/>
          </a:prstGeom>
        </p:spPr>
      </p:pic>
      <p:pic>
        <p:nvPicPr>
          <p:cNvPr id="19" name="Picture 18">
            <a:extLst>
              <a:ext uri="{FF2B5EF4-FFF2-40B4-BE49-F238E27FC236}">
                <a16:creationId xmlns:a16="http://schemas.microsoft.com/office/drawing/2014/main" id="{78E50CCD-2DC0-72EA-DFC1-7A48371A3545}"/>
              </a:ext>
            </a:extLst>
          </p:cNvPr>
          <p:cNvPicPr>
            <a:picLocks noChangeAspect="1"/>
          </p:cNvPicPr>
          <p:nvPr/>
        </p:nvPicPr>
        <p:blipFill>
          <a:blip r:embed="rId5"/>
          <a:stretch>
            <a:fillRect/>
          </a:stretch>
        </p:blipFill>
        <p:spPr>
          <a:xfrm>
            <a:off x="1359288" y="5176968"/>
            <a:ext cx="1062321" cy="588630"/>
          </a:xfrm>
          <a:prstGeom prst="rect">
            <a:avLst/>
          </a:prstGeom>
        </p:spPr>
      </p:pic>
      <p:sp>
        <p:nvSpPr>
          <p:cNvPr id="8" name="TextBox 7">
            <a:extLst>
              <a:ext uri="{FF2B5EF4-FFF2-40B4-BE49-F238E27FC236}">
                <a16:creationId xmlns:a16="http://schemas.microsoft.com/office/drawing/2014/main" id="{7BB8C9F0-9D89-C450-1591-152B592736F6}"/>
              </a:ext>
            </a:extLst>
          </p:cNvPr>
          <p:cNvSpPr txBox="1"/>
          <p:nvPr/>
        </p:nvSpPr>
        <p:spPr>
          <a:xfrm>
            <a:off x="3081142" y="1641448"/>
            <a:ext cx="1101969" cy="338554"/>
          </a:xfrm>
          <a:prstGeom prst="rect">
            <a:avLst/>
          </a:prstGeom>
          <a:solidFill>
            <a:schemeClr val="bg1"/>
          </a:solidFill>
        </p:spPr>
        <p:txBody>
          <a:bodyPr wrap="square" rtlCol="0">
            <a:spAutoFit/>
          </a:bodyPr>
          <a:lstStyle/>
          <a:p>
            <a:pPr algn="ctr"/>
            <a:r>
              <a:rPr lang="en-GB" sz="800" b="1" dirty="0">
                <a:solidFill>
                  <a:srgbClr val="0070C0"/>
                </a:solidFill>
              </a:rPr>
              <a:t>30.370</a:t>
            </a:r>
          </a:p>
          <a:p>
            <a:pPr algn="ctr"/>
            <a:r>
              <a:rPr lang="en-GB" sz="800" b="1" dirty="0">
                <a:solidFill>
                  <a:srgbClr val="0070C0"/>
                </a:solidFill>
              </a:rPr>
              <a:t>Filled Posts</a:t>
            </a:r>
          </a:p>
        </p:txBody>
      </p:sp>
    </p:spTree>
    <p:extLst>
      <p:ext uri="{BB962C8B-B14F-4D97-AF65-F5344CB8AC3E}">
        <p14:creationId xmlns:p14="http://schemas.microsoft.com/office/powerpoint/2010/main" val="1876089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DC325B8-1B1E-12A2-804D-A064AFE8639E}"/>
              </a:ext>
            </a:extLst>
          </p:cNvPr>
          <p:cNvSpPr txBox="1"/>
          <p:nvPr/>
        </p:nvSpPr>
        <p:spPr>
          <a:xfrm>
            <a:off x="647282" y="1548954"/>
            <a:ext cx="6497359" cy="4401205"/>
          </a:xfrm>
          <a:prstGeom prst="rect">
            <a:avLst/>
          </a:prstGeom>
          <a:noFill/>
        </p:spPr>
        <p:txBody>
          <a:bodyPr wrap="square">
            <a:spAutoFit/>
          </a:bodyPr>
          <a:lstStyle/>
          <a:p>
            <a:pPr marL="171450" indent="-171450">
              <a:buFont typeface="Arial" panose="020B0604020202020204" pitchFamily="34" charset="0"/>
              <a:buChar char="•"/>
            </a:pPr>
            <a:r>
              <a:rPr lang="en-GB" sz="1400" dirty="0">
                <a:latin typeface="Arial" panose="020B0604020202020204" pitchFamily="34" charset="0"/>
                <a:ea typeface="Calibri" panose="020F0502020204030204" pitchFamily="34" charset="0"/>
                <a:cs typeface="Arial" pitchFamily="34" charset="0"/>
              </a:rPr>
              <a:t>Scaling up system wide recruitment campaigns including engagement with Schools, local HEI's/Colleges to grow our own local workforce supply, collaborative recruitment and hosting of system-wide careers recruitment events</a:t>
            </a:r>
          </a:p>
          <a:p>
            <a:pPr marL="171450" indent="-171450">
              <a:buFont typeface="Arial" panose="020B0604020202020204" pitchFamily="34" charset="0"/>
              <a:buChar char="•"/>
            </a:pPr>
            <a:r>
              <a:rPr lang="en-GB" sz="1400" b="1" dirty="0">
                <a:latin typeface="Arial" panose="020B0604020202020204" pitchFamily="34" charset="0"/>
                <a:cs typeface="Arial" panose="020B0604020202020204" pitchFamily="34" charset="0"/>
              </a:rPr>
              <a:t>BME RESPITE SITTING SERVICE</a:t>
            </a:r>
            <a:r>
              <a:rPr lang="en-GB" sz="1400" dirty="0">
                <a:latin typeface="Arial" panose="020B0604020202020204" pitchFamily="34" charset="0"/>
                <a:cs typeface="Arial" panose="020B0604020202020204" pitchFamily="34" charset="0"/>
              </a:rPr>
              <a:t> new cohort 2024 - progression route into Step Into Work or employment</a:t>
            </a:r>
          </a:p>
          <a:p>
            <a:pPr marL="171450" indent="-171450">
              <a:buFont typeface="Arial" panose="020B0604020202020204" pitchFamily="34" charset="0"/>
              <a:buChar char="•"/>
            </a:pPr>
            <a:r>
              <a:rPr lang="en-GB" sz="1400" b="1" dirty="0">
                <a:latin typeface="Arial" panose="020B0604020202020204" pitchFamily="34" charset="0"/>
                <a:cs typeface="Arial" panose="020B0604020202020204" pitchFamily="34" charset="0"/>
              </a:rPr>
              <a:t>COMMUNITY ENGAGEMENT </a:t>
            </a:r>
            <a:r>
              <a:rPr lang="en-GB" sz="1400" dirty="0">
                <a:latin typeface="Arial" panose="020B0604020202020204" pitchFamily="34" charset="0"/>
                <a:cs typeface="Arial" panose="020B0604020202020204" pitchFamily="34" charset="0"/>
              </a:rPr>
              <a:t>– Community Action (Derby) – Derby City Council  – Careers Service – REED REP - Normanton Partnership</a:t>
            </a:r>
          </a:p>
          <a:p>
            <a:pPr marL="171450" indent="-171450">
              <a:buFont typeface="Arial" panose="020B0604020202020204" pitchFamily="34" charset="0"/>
              <a:buChar char="•"/>
            </a:pPr>
            <a:r>
              <a:rPr lang="en-GB" sz="1400" b="1" dirty="0">
                <a:latin typeface="Arial" panose="020B0604020202020204" pitchFamily="34" charset="0"/>
                <a:cs typeface="Arial" panose="020B0604020202020204" pitchFamily="34" charset="0"/>
              </a:rPr>
              <a:t>CARE COVENANT PROGRAMME – </a:t>
            </a:r>
            <a:r>
              <a:rPr lang="en-GB" sz="1400" dirty="0">
                <a:latin typeface="Arial" panose="020B0604020202020204" pitchFamily="34" charset="0"/>
                <a:cs typeface="Arial" panose="020B0604020202020204" pitchFamily="34" charset="0"/>
              </a:rPr>
              <a:t>system employability offer to care experienced young people including coaching and guaranteed interviews</a:t>
            </a:r>
          </a:p>
          <a:p>
            <a:pPr marL="171450" indent="-171450">
              <a:buFont typeface="Arial" panose="020B0604020202020204" pitchFamily="34" charset="0"/>
              <a:buChar char="•"/>
            </a:pPr>
            <a:r>
              <a:rPr lang="en-GB" sz="1400" dirty="0">
                <a:latin typeface="Arial" panose="020B0604020202020204" pitchFamily="34" charset="0"/>
                <a:cs typeface="Arial" panose="020B0604020202020204" pitchFamily="34" charset="0"/>
              </a:rPr>
              <a:t>A </a:t>
            </a:r>
            <a:r>
              <a:rPr lang="en-GB" sz="1400" b="1" dirty="0">
                <a:latin typeface="Arial" panose="020B0604020202020204" pitchFamily="34" charset="0"/>
                <a:cs typeface="Arial" panose="020B0604020202020204" pitchFamily="34" charset="0"/>
              </a:rPr>
              <a:t>JUCD Health and Social Care Workforce Charter </a:t>
            </a:r>
            <a:r>
              <a:rPr lang="en-GB" sz="1400" dirty="0">
                <a:latin typeface="Arial" panose="020B0604020202020204" pitchFamily="34" charset="0"/>
                <a:cs typeface="Arial" panose="020B0604020202020204" pitchFamily="34" charset="0"/>
              </a:rPr>
              <a:t>has been developed as a commitment to improving the wellbeing and overall workplace in order to recruit and retain new staff.</a:t>
            </a:r>
          </a:p>
          <a:p>
            <a:pPr marL="171450" indent="-171450">
              <a:buFont typeface="Arial" panose="020B0604020202020204" pitchFamily="34" charset="0"/>
              <a:buChar char="•"/>
            </a:pPr>
            <a:r>
              <a:rPr lang="en-GB" sz="1400" dirty="0">
                <a:latin typeface="Arial" panose="020B0604020202020204" pitchFamily="34" charset="0"/>
                <a:cs typeface="Arial" panose="020B0604020202020204" pitchFamily="34" charset="0"/>
              </a:rPr>
              <a:t>Working with Derbyshire BME Forum and Refugee communities - Neurodivergent - Care Experienced</a:t>
            </a:r>
          </a:p>
          <a:p>
            <a:pPr marL="171450" indent="-171450">
              <a:buFont typeface="Arial" panose="020B0604020202020204" pitchFamily="34" charset="0"/>
              <a:buChar char="•"/>
            </a:pPr>
            <a:r>
              <a:rPr lang="en-GB" sz="1400" b="1" kern="100" dirty="0">
                <a:latin typeface="Arial" panose="020B0604020202020204" pitchFamily="34" charset="0"/>
                <a:ea typeface="Calibri" panose="020F0502020204030204" pitchFamily="34" charset="0"/>
                <a:cs typeface="Arial" panose="020B0604020202020204" pitchFamily="34" charset="0"/>
              </a:rPr>
              <a:t>Step Into Work</a:t>
            </a:r>
            <a:r>
              <a:rPr lang="en-GB" sz="1400" kern="100" dirty="0">
                <a:latin typeface="Arial" panose="020B0604020202020204" pitchFamily="34" charset="0"/>
                <a:ea typeface="Calibri" panose="020F0502020204030204" pitchFamily="34" charset="0"/>
                <a:cs typeface="Arial" panose="020B0604020202020204" pitchFamily="34" charset="0"/>
              </a:rPr>
              <a:t> is an established flexible pre-employment training programme provides broad access to employment across the sector including NHS Trusts, Local Authority and PVI providers of social care and has a </a:t>
            </a:r>
            <a:r>
              <a:rPr lang="en-GB" sz="1400" dirty="0">
                <a:latin typeface="Arial" panose="020B0604020202020204" pitchFamily="34" charset="0"/>
                <a:cs typeface="Arial" panose="020B0604020202020204" pitchFamily="34" charset="0"/>
              </a:rPr>
              <a:t>distinct identity and role as a programme to support and to enable inclusion and diversity through active recruitment and referral partnerships. </a:t>
            </a:r>
          </a:p>
        </p:txBody>
      </p:sp>
      <p:sp>
        <p:nvSpPr>
          <p:cNvPr id="3" name="Title 2">
            <a:extLst>
              <a:ext uri="{FF2B5EF4-FFF2-40B4-BE49-F238E27FC236}">
                <a16:creationId xmlns:a16="http://schemas.microsoft.com/office/drawing/2014/main" id="{6B5124DB-2884-920A-1166-AD687950BF52}"/>
              </a:ext>
            </a:extLst>
          </p:cNvPr>
          <p:cNvSpPr>
            <a:spLocks noGrp="1"/>
          </p:cNvSpPr>
          <p:nvPr>
            <p:ph type="title"/>
          </p:nvPr>
        </p:nvSpPr>
        <p:spPr/>
        <p:txBody>
          <a:bodyPr>
            <a:normAutofit fontScale="90000"/>
          </a:bodyPr>
          <a:lstStyle/>
          <a:p>
            <a:r>
              <a:rPr lang="en-GB" sz="2700" b="1" dirty="0">
                <a:latin typeface="Arial" panose="020B0604020202020204" pitchFamily="34" charset="0"/>
                <a:ea typeface="Calibri" panose="020F0502020204030204" pitchFamily="34" charset="0"/>
                <a:cs typeface="Arial" pitchFamily="34" charset="0"/>
              </a:rPr>
              <a:t>We are starting from a strong position and we are currently doing work to support the Anchor Ambition and social mobility </a:t>
            </a:r>
            <a:br>
              <a:rPr lang="en-GB" sz="4400" b="1" dirty="0">
                <a:latin typeface="Arial" panose="020B0604020202020204" pitchFamily="34" charset="0"/>
                <a:ea typeface="Calibri" panose="020F0502020204030204" pitchFamily="34" charset="0"/>
                <a:cs typeface="Arial" pitchFamily="34" charset="0"/>
              </a:rPr>
            </a:br>
            <a:endParaRPr lang="en-GB" dirty="0"/>
          </a:p>
        </p:txBody>
      </p:sp>
      <p:pic>
        <p:nvPicPr>
          <p:cNvPr id="5" name="Content Placeholder 7" descr="A diagram of careers and anchor team&#10;&#10;Description automatically generated">
            <a:extLst>
              <a:ext uri="{FF2B5EF4-FFF2-40B4-BE49-F238E27FC236}">
                <a16:creationId xmlns:a16="http://schemas.microsoft.com/office/drawing/2014/main" id="{60E5C8F1-2A7F-D8D4-90F0-B6CBDC06106C}"/>
              </a:ext>
            </a:extLst>
          </p:cNvPr>
          <p:cNvPicPr>
            <a:picLocks noChangeAspect="1"/>
          </p:cNvPicPr>
          <p:nvPr/>
        </p:nvPicPr>
        <p:blipFill rotWithShape="1">
          <a:blip r:embed="rId2">
            <a:extLst>
              <a:ext uri="{28A0092B-C50C-407E-A947-70E740481C1C}">
                <a14:useLocalDpi xmlns:a14="http://schemas.microsoft.com/office/drawing/2010/main" val="0"/>
              </a:ext>
            </a:extLst>
          </a:blip>
          <a:srcRect l="12953" t="1912" r="14162" b="2181"/>
          <a:stretch/>
        </p:blipFill>
        <p:spPr>
          <a:xfrm>
            <a:off x="7400288" y="1770541"/>
            <a:ext cx="4562772" cy="4502997"/>
          </a:xfrm>
          <a:prstGeom prst="ellipse">
            <a:avLst/>
          </a:prstGeom>
        </p:spPr>
      </p:pic>
    </p:spTree>
    <p:extLst>
      <p:ext uri="{BB962C8B-B14F-4D97-AF65-F5344CB8AC3E}">
        <p14:creationId xmlns:p14="http://schemas.microsoft.com/office/powerpoint/2010/main" val="3277267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FE305DB-104A-724C-CF27-A8458D1F6DFD}"/>
              </a:ext>
            </a:extLst>
          </p:cNvPr>
          <p:cNvSpPr>
            <a:spLocks noGrp="1"/>
          </p:cNvSpPr>
          <p:nvPr>
            <p:ph idx="13"/>
          </p:nvPr>
        </p:nvSpPr>
        <p:spPr>
          <a:xfrm>
            <a:off x="256209" y="1477017"/>
            <a:ext cx="11679582" cy="5070474"/>
          </a:xfrm>
        </p:spPr>
        <p:txBody>
          <a:bodyPr>
            <a:noAutofit/>
          </a:bodyPr>
          <a:lstStyle/>
          <a:p>
            <a:pPr marL="285750" indent="-285750">
              <a:lnSpc>
                <a:spcPct val="100000"/>
              </a:lnSpc>
              <a:buFont typeface="Arial" panose="020B0604020202020204" pitchFamily="34" charset="0"/>
              <a:buChar char="•"/>
            </a:pPr>
            <a:r>
              <a:rPr lang="en-GB" sz="1600" dirty="0">
                <a:latin typeface="Arial" panose="020B0604020202020204" pitchFamily="34" charset="0"/>
                <a:cs typeface="Arial" panose="020B0604020202020204" pitchFamily="34" charset="0"/>
              </a:rPr>
              <a:t>We need to undertake an extensive system wide engagement process across all health, care, local authority and VCFSE sectors to understand the </a:t>
            </a:r>
            <a:r>
              <a:rPr lang="en-GB" sz="1600" b="1" dirty="0">
                <a:solidFill>
                  <a:srgbClr val="00B0F0"/>
                </a:solidFill>
                <a:latin typeface="Arial" panose="020B0604020202020204" pitchFamily="34" charset="0"/>
                <a:cs typeface="Arial" panose="020B0604020202020204" pitchFamily="34" charset="0"/>
              </a:rPr>
              <a:t>current</a:t>
            </a:r>
            <a:r>
              <a:rPr lang="en-GB" sz="1600" dirty="0">
                <a:latin typeface="Arial" panose="020B0604020202020204" pitchFamily="34" charset="0"/>
                <a:cs typeface="Arial" panose="020B0604020202020204" pitchFamily="34" charset="0"/>
              </a:rPr>
              <a:t> </a:t>
            </a:r>
            <a:r>
              <a:rPr lang="en-GB" sz="1600" dirty="0">
                <a:solidFill>
                  <a:srgbClr val="00B0F0"/>
                </a:solidFill>
                <a:latin typeface="Arial" panose="020B0604020202020204" pitchFamily="34" charset="0"/>
                <a:cs typeface="Arial" panose="020B0604020202020204" pitchFamily="34" charset="0"/>
              </a:rPr>
              <a:t>state</a:t>
            </a:r>
            <a:r>
              <a:rPr lang="en-GB" sz="1600" dirty="0">
                <a:latin typeface="Arial" panose="020B0604020202020204" pitchFamily="34" charset="0"/>
                <a:cs typeface="Arial" panose="020B0604020202020204" pitchFamily="34" charset="0"/>
              </a:rPr>
              <a:t> of the workforce, areas of under representation, social mobility cold spots, culture, areas of best practice, challenges and risks.</a:t>
            </a:r>
          </a:p>
          <a:p>
            <a:pPr>
              <a:lnSpc>
                <a:spcPct val="100000"/>
              </a:lnSpc>
            </a:pPr>
            <a:endParaRPr lang="en-GB" sz="1600" dirty="0">
              <a:latin typeface="Arial" panose="020B0604020202020204" pitchFamily="34" charset="0"/>
              <a:cs typeface="Arial" panose="020B0604020202020204" pitchFamily="34" charset="0"/>
            </a:endParaRPr>
          </a:p>
          <a:p>
            <a:pPr marL="285750" indent="-285750">
              <a:lnSpc>
                <a:spcPct val="100000"/>
              </a:lnSpc>
              <a:buFont typeface="Arial" panose="020B0604020202020204" pitchFamily="34" charset="0"/>
              <a:buChar char="•"/>
            </a:pPr>
            <a:r>
              <a:rPr lang="en-GB" sz="1600" dirty="0">
                <a:latin typeface="Arial" panose="020B0604020202020204" pitchFamily="34" charset="0"/>
                <a:cs typeface="Arial" panose="020B0604020202020204" pitchFamily="34" charset="0"/>
              </a:rPr>
              <a:t>To identify system collaboration opportunities and learning from all sectors to develop shared approaches where appropriate to attract, develop and retain a workforce and talent supply as part of a One Workforce approach.</a:t>
            </a:r>
          </a:p>
          <a:p>
            <a:pPr>
              <a:lnSpc>
                <a:spcPct val="100000"/>
              </a:lnSpc>
            </a:pPr>
            <a:endParaRPr lang="en-GB" sz="1600" dirty="0">
              <a:latin typeface="Arial" panose="020B0604020202020204" pitchFamily="34" charset="0"/>
              <a:cs typeface="Arial" panose="020B0604020202020204" pitchFamily="34" charset="0"/>
            </a:endParaRPr>
          </a:p>
          <a:p>
            <a:pPr marL="285750" indent="-285750">
              <a:lnSpc>
                <a:spcPct val="100000"/>
              </a:lnSpc>
              <a:buFont typeface="Arial" panose="020B0604020202020204" pitchFamily="34" charset="0"/>
              <a:buChar char="•"/>
            </a:pPr>
            <a:r>
              <a:rPr lang="en-GB" sz="1600" dirty="0">
                <a:latin typeface="Arial" panose="020B0604020202020204" pitchFamily="34" charset="0"/>
                <a:cs typeface="Arial" panose="020B0604020202020204" pitchFamily="34" charset="0"/>
              </a:rPr>
              <a:t>To create new innovative routes and approaches into employment from college to work for our local population and to remove barriers to applying to join the System workforce as part of our Anchor ambition and to improve social mobility.</a:t>
            </a:r>
          </a:p>
          <a:p>
            <a:pPr>
              <a:lnSpc>
                <a:spcPct val="100000"/>
              </a:lnSpc>
            </a:pPr>
            <a:endParaRPr lang="en-GB" sz="1600" dirty="0">
              <a:latin typeface="Arial" panose="020B0604020202020204" pitchFamily="34" charset="0"/>
              <a:cs typeface="Arial" panose="020B0604020202020204" pitchFamily="34" charset="0"/>
            </a:endParaRPr>
          </a:p>
          <a:p>
            <a:pPr marL="285750" indent="-285750">
              <a:lnSpc>
                <a:spcPct val="100000"/>
              </a:lnSpc>
              <a:buFont typeface="Arial" panose="020B0604020202020204" pitchFamily="34" charset="0"/>
              <a:buChar char="•"/>
            </a:pPr>
            <a:r>
              <a:rPr lang="en-GB" sz="1600" dirty="0">
                <a:latin typeface="Arial" panose="020B0604020202020204" pitchFamily="34" charset="0"/>
                <a:cs typeface="Arial" panose="020B0604020202020204" pitchFamily="34" charset="0"/>
              </a:rPr>
              <a:t>To identify ways to create a consistent and inclusive and compassionate culture to attract and retain our people across Derby and Derbyshire supported by a system EDI approach to feel part of the system workforce.</a:t>
            </a:r>
          </a:p>
          <a:p>
            <a:pPr>
              <a:lnSpc>
                <a:spcPct val="100000"/>
              </a:lnSpc>
            </a:pPr>
            <a:endParaRPr lang="en-GB" sz="1600" dirty="0">
              <a:latin typeface="Arial" panose="020B0604020202020204" pitchFamily="34" charset="0"/>
              <a:cs typeface="Arial" panose="020B0604020202020204" pitchFamily="34" charset="0"/>
            </a:endParaRPr>
          </a:p>
        </p:txBody>
      </p:sp>
      <p:sp>
        <p:nvSpPr>
          <p:cNvPr id="5" name="Title 4">
            <a:extLst>
              <a:ext uri="{FF2B5EF4-FFF2-40B4-BE49-F238E27FC236}">
                <a16:creationId xmlns:a16="http://schemas.microsoft.com/office/drawing/2014/main" id="{8F8DB6C0-E9A0-171B-1E2D-F40F47E612AC}"/>
              </a:ext>
            </a:extLst>
          </p:cNvPr>
          <p:cNvSpPr>
            <a:spLocks noGrp="1"/>
          </p:cNvSpPr>
          <p:nvPr>
            <p:ph type="title"/>
          </p:nvPr>
        </p:nvSpPr>
        <p:spPr/>
        <p:txBody>
          <a:bodyPr>
            <a:normAutofit/>
          </a:bodyPr>
          <a:lstStyle/>
          <a:p>
            <a:pPr algn="ctr"/>
            <a:r>
              <a:rPr lang="en-GB" sz="2800" b="1" dirty="0">
                <a:latin typeface="Arial" panose="020B0604020202020204" pitchFamily="34" charset="0"/>
                <a:cs typeface="Arial" panose="020B0604020202020204" pitchFamily="34" charset="0"/>
              </a:rPr>
              <a:t>What do we need to do next?</a:t>
            </a:r>
            <a:endParaRPr lang="en-GB" sz="2800" dirty="0"/>
          </a:p>
        </p:txBody>
      </p:sp>
    </p:spTree>
    <p:extLst>
      <p:ext uri="{BB962C8B-B14F-4D97-AF65-F5344CB8AC3E}">
        <p14:creationId xmlns:p14="http://schemas.microsoft.com/office/powerpoint/2010/main" val="4100588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45F856A-0471-2A3F-15DA-FC1CFB2C9FCE}"/>
              </a:ext>
            </a:extLst>
          </p:cNvPr>
          <p:cNvGraphicFramePr>
            <a:graphicFrameLocks noGrp="1"/>
          </p:cNvGraphicFramePr>
          <p:nvPr>
            <p:ph idx="13"/>
            <p:extLst>
              <p:ext uri="{D42A27DB-BD31-4B8C-83A1-F6EECF244321}">
                <p14:modId xmlns:p14="http://schemas.microsoft.com/office/powerpoint/2010/main" val="2458265282"/>
              </p:ext>
            </p:extLst>
          </p:nvPr>
        </p:nvGraphicFramePr>
        <p:xfrm>
          <a:off x="838199" y="1567573"/>
          <a:ext cx="10426829" cy="4508942"/>
        </p:xfrm>
        <a:graphic>
          <a:graphicData uri="http://schemas.openxmlformats.org/drawingml/2006/table">
            <a:tbl>
              <a:tblPr firstRow="1" firstCol="1" bandRow="1">
                <a:tableStyleId>{5C22544A-7EE6-4342-B048-85BDC9FD1C3A}</a:tableStyleId>
              </a:tblPr>
              <a:tblGrid>
                <a:gridCol w="1760144">
                  <a:extLst>
                    <a:ext uri="{9D8B030D-6E8A-4147-A177-3AD203B41FA5}">
                      <a16:colId xmlns:a16="http://schemas.microsoft.com/office/drawing/2014/main" val="3191840217"/>
                    </a:ext>
                  </a:extLst>
                </a:gridCol>
                <a:gridCol w="8666685">
                  <a:extLst>
                    <a:ext uri="{9D8B030D-6E8A-4147-A177-3AD203B41FA5}">
                      <a16:colId xmlns:a16="http://schemas.microsoft.com/office/drawing/2014/main" val="3109635146"/>
                    </a:ext>
                  </a:extLst>
                </a:gridCol>
              </a:tblGrid>
              <a:tr h="625193">
                <a:tc>
                  <a:txBody>
                    <a:bodyPr/>
                    <a:lstStyle/>
                    <a:p>
                      <a:pPr algn="just">
                        <a:lnSpc>
                          <a:spcPts val="1400"/>
                        </a:lnSpc>
                        <a:spcBef>
                          <a:spcPts val="1000"/>
                        </a:spcBef>
                      </a:pPr>
                      <a:endParaRPr lang="en-GB" sz="1600" dirty="0">
                        <a:effectLst/>
                        <a:latin typeface="Arial" panose="020B0604020202020204" pitchFamily="34" charset="0"/>
                        <a:cs typeface="Arial" panose="020B0604020202020204" pitchFamily="34" charset="0"/>
                      </a:endParaRPr>
                    </a:p>
                    <a:p>
                      <a:pPr algn="just">
                        <a:lnSpc>
                          <a:spcPts val="1400"/>
                        </a:lnSpc>
                        <a:spcBef>
                          <a:spcPts val="1000"/>
                        </a:spcBef>
                      </a:pPr>
                      <a:r>
                        <a:rPr lang="en-GB" sz="1600" dirty="0">
                          <a:effectLst/>
                          <a:latin typeface="Arial" panose="020B0604020202020204" pitchFamily="34" charset="0"/>
                          <a:cs typeface="Arial" panose="020B0604020202020204" pitchFamily="34" charset="0"/>
                        </a:rPr>
                        <a:t>Feb 25</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ts val="1400"/>
                        </a:lnSpc>
                        <a:spcBef>
                          <a:spcPts val="1000"/>
                        </a:spcBef>
                      </a:pPr>
                      <a:endParaRPr lang="en-GB" sz="1600" dirty="0">
                        <a:effectLst/>
                        <a:latin typeface="Arial" panose="020B0604020202020204" pitchFamily="34" charset="0"/>
                        <a:cs typeface="Arial" panose="020B0604020202020204" pitchFamily="34" charset="0"/>
                      </a:endParaRPr>
                    </a:p>
                    <a:p>
                      <a:pPr algn="just">
                        <a:lnSpc>
                          <a:spcPts val="1400"/>
                        </a:lnSpc>
                        <a:spcBef>
                          <a:spcPts val="1000"/>
                        </a:spcBef>
                      </a:pPr>
                      <a:r>
                        <a:rPr lang="en-GB" sz="1600" dirty="0">
                          <a:effectLst/>
                          <a:latin typeface="Arial" panose="020B0604020202020204" pitchFamily="34" charset="0"/>
                          <a:cs typeface="Arial" panose="020B0604020202020204" pitchFamily="34" charset="0"/>
                        </a:rPr>
                        <a:t>Establishment of a One Workforce Steering group with multi sector and professional representation</a:t>
                      </a:r>
                    </a:p>
                    <a:p>
                      <a:pPr algn="just">
                        <a:lnSpc>
                          <a:spcPts val="1400"/>
                        </a:lnSpc>
                        <a:spcBef>
                          <a:spcPts val="1000"/>
                        </a:spcBef>
                      </a:pPr>
                      <a:r>
                        <a:rPr lang="en-GB" sz="1600" dirty="0">
                          <a:effectLst/>
                          <a:latin typeface="Arial" panose="020B0604020202020204" pitchFamily="34" charset="0"/>
                          <a:cs typeface="Arial" panose="020B0604020202020204" pitchFamily="34" charset="0"/>
                        </a:rPr>
                        <a:t> </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78947612"/>
                  </a:ext>
                </a:extLst>
              </a:tr>
              <a:tr h="431470">
                <a:tc>
                  <a:txBody>
                    <a:bodyPr/>
                    <a:lstStyle/>
                    <a:p>
                      <a:pPr algn="l">
                        <a:lnSpc>
                          <a:spcPct val="100000"/>
                        </a:lnSpc>
                        <a:spcBef>
                          <a:spcPts val="0"/>
                        </a:spcBef>
                      </a:pPr>
                      <a:endParaRPr lang="en-GB" sz="1600" dirty="0">
                        <a:effectLst/>
                      </a:endParaRPr>
                    </a:p>
                    <a:p>
                      <a:pPr algn="l">
                        <a:lnSpc>
                          <a:spcPct val="100000"/>
                        </a:lnSpc>
                        <a:spcBef>
                          <a:spcPts val="0"/>
                        </a:spcBef>
                      </a:pPr>
                      <a:r>
                        <a:rPr lang="en-GB" sz="1600" dirty="0">
                          <a:effectLst/>
                        </a:rPr>
                        <a:t>Mar – Jun 25</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Bef>
                          <a:spcPts val="0"/>
                        </a:spcBef>
                        <a:spcAft>
                          <a:spcPts val="0"/>
                        </a:spcAft>
                      </a:pPr>
                      <a:endParaRPr lang="en-GB" sz="1600" dirty="0">
                        <a:effectLst/>
                        <a:latin typeface="Arial" panose="020B0604020202020204" pitchFamily="34" charset="0"/>
                        <a:cs typeface="Arial" panose="020B0604020202020204" pitchFamily="34" charset="0"/>
                      </a:endParaRPr>
                    </a:p>
                    <a:p>
                      <a:pPr algn="just">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Engagement and diagnostic phase to understand the current system workforce, area of under representation, social mobility cold spots, culture, areas of best practice, challenges and risks.</a:t>
                      </a:r>
                    </a:p>
                    <a:p>
                      <a:pPr algn="just">
                        <a:lnSpc>
                          <a:spcPct val="100000"/>
                        </a:lnSpc>
                        <a:spcBef>
                          <a:spcPts val="0"/>
                        </a:spcBef>
                        <a:spcAft>
                          <a:spcPts val="0"/>
                        </a:spcAft>
                      </a:pPr>
                      <a:endParaRPr lang="en-GB" sz="1600" dirty="0">
                        <a:effectLst/>
                        <a:latin typeface="Arial" panose="020B06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135753114"/>
                  </a:ext>
                </a:extLst>
              </a:tr>
              <a:tr h="0">
                <a:tc>
                  <a:txBody>
                    <a:bodyPr/>
                    <a:lstStyle/>
                    <a:p>
                      <a:pPr algn="l">
                        <a:lnSpc>
                          <a:spcPct val="100000"/>
                        </a:lnSpc>
                        <a:spcBef>
                          <a:spcPts val="0"/>
                        </a:spcBef>
                      </a:pPr>
                      <a:endParaRPr lang="en-GB" sz="1600" dirty="0">
                        <a:effectLst/>
                      </a:endParaRPr>
                    </a:p>
                    <a:p>
                      <a:pPr algn="l">
                        <a:lnSpc>
                          <a:spcPct val="100000"/>
                        </a:lnSpc>
                        <a:spcBef>
                          <a:spcPts val="0"/>
                        </a:spcBef>
                      </a:pPr>
                      <a:r>
                        <a:rPr lang="en-GB" sz="1600" dirty="0">
                          <a:effectLst/>
                        </a:rPr>
                        <a:t>Jul-Aug 25</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Bef>
                          <a:spcPts val="0"/>
                        </a:spcBef>
                        <a:spcAft>
                          <a:spcPts val="0"/>
                        </a:spcAft>
                      </a:pPr>
                      <a:endParaRPr lang="en-GB" sz="1600" dirty="0">
                        <a:effectLst/>
                        <a:latin typeface="Arial" panose="020B0604020202020204" pitchFamily="34" charset="0"/>
                        <a:cs typeface="Arial" panose="020B0604020202020204" pitchFamily="34" charset="0"/>
                      </a:endParaRPr>
                    </a:p>
                    <a:p>
                      <a:pPr algn="just">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Analysing results of diagnostic phase, play back findings to the system, to identify opportunities for collaboration and to test recommendations.</a:t>
                      </a:r>
                    </a:p>
                    <a:p>
                      <a:pPr algn="just">
                        <a:lnSpc>
                          <a:spcPct val="100000"/>
                        </a:lnSpc>
                        <a:spcBef>
                          <a:spcPts val="0"/>
                        </a:spcBef>
                        <a:spcAft>
                          <a:spcPts val="0"/>
                        </a:spcAft>
                      </a:pP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015637954"/>
                  </a:ext>
                </a:extLst>
              </a:tr>
              <a:tr h="500990">
                <a:tc>
                  <a:txBody>
                    <a:bodyPr/>
                    <a:lstStyle/>
                    <a:p>
                      <a:pPr algn="l">
                        <a:lnSpc>
                          <a:spcPct val="100000"/>
                        </a:lnSpc>
                        <a:spcBef>
                          <a:spcPts val="0"/>
                        </a:spcBef>
                      </a:pPr>
                      <a:endParaRPr lang="en-GB" sz="1600" dirty="0">
                        <a:effectLst/>
                      </a:endParaRPr>
                    </a:p>
                    <a:p>
                      <a:pPr algn="l">
                        <a:lnSpc>
                          <a:spcPct val="100000"/>
                        </a:lnSpc>
                        <a:spcBef>
                          <a:spcPts val="0"/>
                        </a:spcBef>
                      </a:pPr>
                      <a:r>
                        <a:rPr lang="en-GB" sz="1600" dirty="0">
                          <a:effectLst/>
                        </a:rPr>
                        <a:t>Sept – Nov 25</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Bef>
                          <a:spcPts val="0"/>
                        </a:spcBef>
                        <a:spcAft>
                          <a:spcPts val="0"/>
                        </a:spcAft>
                      </a:pPr>
                      <a:endParaRPr lang="en-GB" sz="1600" dirty="0">
                        <a:effectLst/>
                        <a:latin typeface="Arial" panose="020B0604020202020204" pitchFamily="34" charset="0"/>
                        <a:cs typeface="Arial" panose="020B0604020202020204" pitchFamily="34" charset="0"/>
                      </a:endParaRPr>
                    </a:p>
                    <a:p>
                      <a:pPr algn="just">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Develop draft strategy, test approaches and future desired state with system partners.</a:t>
                      </a:r>
                    </a:p>
                    <a:p>
                      <a:pPr algn="just">
                        <a:lnSpc>
                          <a:spcPct val="100000"/>
                        </a:lnSpc>
                        <a:spcBef>
                          <a:spcPts val="0"/>
                        </a:spcBef>
                        <a:spcAft>
                          <a:spcPts val="0"/>
                        </a:spcAft>
                      </a:pPr>
                      <a:endParaRPr lang="en-GB" sz="1600" dirty="0">
                        <a:effectLst/>
                        <a:latin typeface="Arial" panose="020B06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644713786"/>
                  </a:ext>
                </a:extLst>
              </a:tr>
              <a:tr h="859724">
                <a:tc>
                  <a:txBody>
                    <a:bodyPr/>
                    <a:lstStyle/>
                    <a:p>
                      <a:pPr algn="l">
                        <a:lnSpc>
                          <a:spcPct val="100000"/>
                        </a:lnSpc>
                        <a:spcBef>
                          <a:spcPts val="0"/>
                        </a:spcBef>
                      </a:pPr>
                      <a:endParaRPr lang="en-GB" sz="1600" dirty="0">
                        <a:effectLst/>
                      </a:endParaRPr>
                    </a:p>
                    <a:p>
                      <a:pPr algn="l">
                        <a:lnSpc>
                          <a:spcPct val="100000"/>
                        </a:lnSpc>
                        <a:spcBef>
                          <a:spcPts val="0"/>
                        </a:spcBef>
                      </a:pPr>
                      <a:r>
                        <a:rPr lang="en-GB" sz="1600" dirty="0">
                          <a:effectLst/>
                        </a:rPr>
                        <a:t>Jan 26</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Bef>
                          <a:spcPts val="0"/>
                        </a:spcBef>
                        <a:spcAft>
                          <a:spcPts val="0"/>
                        </a:spcAft>
                      </a:pPr>
                      <a:endParaRPr lang="en-GB" sz="1600" dirty="0">
                        <a:effectLst/>
                        <a:latin typeface="Arial" panose="020B0604020202020204" pitchFamily="34" charset="0"/>
                        <a:cs typeface="Arial" panose="020B0604020202020204" pitchFamily="34" charset="0"/>
                      </a:endParaRPr>
                    </a:p>
                    <a:p>
                      <a:pPr algn="just">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Present the One Workforce Strategy, approach and ethos to ICB People and Culture Committee and ICB/ICP Boards for approval.</a:t>
                      </a:r>
                    </a:p>
                  </a:txBody>
                  <a:tcPr marL="68580" marR="68580" marT="0" marB="0"/>
                </a:tc>
                <a:extLst>
                  <a:ext uri="{0D108BD9-81ED-4DB2-BD59-A6C34878D82A}">
                    <a16:rowId xmlns:a16="http://schemas.microsoft.com/office/drawing/2014/main" val="2160611481"/>
                  </a:ext>
                </a:extLst>
              </a:tr>
            </a:tbl>
          </a:graphicData>
        </a:graphic>
      </p:graphicFrame>
      <p:sp>
        <p:nvSpPr>
          <p:cNvPr id="3" name="Title 2">
            <a:extLst>
              <a:ext uri="{FF2B5EF4-FFF2-40B4-BE49-F238E27FC236}">
                <a16:creationId xmlns:a16="http://schemas.microsoft.com/office/drawing/2014/main" id="{AE70F322-F422-8913-65E1-978C6976325D}"/>
              </a:ext>
            </a:extLst>
          </p:cNvPr>
          <p:cNvSpPr>
            <a:spLocks noGrp="1"/>
          </p:cNvSpPr>
          <p:nvPr>
            <p:ph type="title"/>
          </p:nvPr>
        </p:nvSpPr>
        <p:spPr/>
        <p:txBody>
          <a:bodyPr/>
          <a:lstStyle/>
          <a:p>
            <a:r>
              <a:rPr lang="en-GB" b="1" dirty="0">
                <a:latin typeface="Arial" panose="020B0604020202020204" pitchFamily="34" charset="0"/>
                <a:cs typeface="Arial" panose="020B0604020202020204" pitchFamily="34" charset="0"/>
              </a:rPr>
              <a:t>Next Steps</a:t>
            </a:r>
          </a:p>
        </p:txBody>
      </p:sp>
    </p:spTree>
    <p:extLst>
      <p:ext uri="{BB962C8B-B14F-4D97-AF65-F5344CB8AC3E}">
        <p14:creationId xmlns:p14="http://schemas.microsoft.com/office/powerpoint/2010/main" val="2612126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4D31B0-8B37-09AB-A83A-92B12D1FDD4F}"/>
              </a:ext>
            </a:extLst>
          </p:cNvPr>
          <p:cNvSpPr>
            <a:spLocks noGrp="1"/>
          </p:cNvSpPr>
          <p:nvPr>
            <p:ph type="ctrTitle"/>
          </p:nvPr>
        </p:nvSpPr>
        <p:spPr/>
        <p:txBody>
          <a:bodyPr/>
          <a:lstStyle/>
          <a:p>
            <a:r>
              <a:rPr lang="en-GB" dirty="0">
                <a:latin typeface="Arial" panose="020B0604020202020204" pitchFamily="34" charset="0"/>
                <a:cs typeface="Arial" panose="020B0604020202020204" pitchFamily="34" charset="0"/>
              </a:rPr>
              <a:t>Thank you for listening</a:t>
            </a:r>
          </a:p>
        </p:txBody>
      </p:sp>
      <p:sp>
        <p:nvSpPr>
          <p:cNvPr id="5" name="Subtitle 4">
            <a:extLst>
              <a:ext uri="{FF2B5EF4-FFF2-40B4-BE49-F238E27FC236}">
                <a16:creationId xmlns:a16="http://schemas.microsoft.com/office/drawing/2014/main" id="{870E2C30-B61F-B592-51DF-8B0C1C8CE824}"/>
              </a:ext>
            </a:extLst>
          </p:cNvPr>
          <p:cNvSpPr>
            <a:spLocks noGrp="1"/>
          </p:cNvSpPr>
          <p:nvPr>
            <p:ph type="subTitle" idx="1"/>
          </p:nvPr>
        </p:nvSpPr>
        <p:spPr/>
        <p:txBody>
          <a:bodyPr>
            <a:normAutofit/>
          </a:bodyPr>
          <a:lstStyle/>
          <a:p>
            <a:r>
              <a:rPr lang="en-GB" sz="4000" b="1" dirty="0">
                <a:latin typeface="Arial" panose="020B0604020202020204" pitchFamily="34" charset="0"/>
                <a:cs typeface="Arial" panose="020B0604020202020204" pitchFamily="34" charset="0"/>
              </a:rPr>
              <a:t>Any Questions?</a:t>
            </a:r>
          </a:p>
        </p:txBody>
      </p:sp>
    </p:spTree>
    <p:extLst>
      <p:ext uri="{BB962C8B-B14F-4D97-AF65-F5344CB8AC3E}">
        <p14:creationId xmlns:p14="http://schemas.microsoft.com/office/powerpoint/2010/main" val="22643281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1.14.1.6203"/>
  <p:tag name="SLIDO_PRESENTATION_ID" val="02b7cc28-a794-454c-920d-aaf5dda47d5a"/>
  <p:tag name="SLIDO_EVENT_UUID" val="268474bf-6563-40a2-a024-2a3ad0ede093"/>
  <p:tag name="SLIDO_EVENT_SECTION_UUID" val="68eea9ed-809c-4d58-8f33-7287a2ed115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6183</TotalTime>
  <Words>1113</Words>
  <Application>Microsoft Office PowerPoint</Application>
  <PresentationFormat>Widescreen</PresentationFormat>
  <Paragraphs>98</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Symbol</vt:lpstr>
      <vt:lpstr>Wingdings</vt:lpstr>
      <vt:lpstr>Office Theme</vt:lpstr>
      <vt:lpstr>Welcome to the Derby and Derbyshire ICB  Developing a One Workforce Ethos and Approach Presentation</vt:lpstr>
      <vt:lpstr>PowerPoint Presentation</vt:lpstr>
      <vt:lpstr>The principles of developing this One Workforce strategy, approach and ethos</vt:lpstr>
      <vt:lpstr>PowerPoint Presentation</vt:lpstr>
      <vt:lpstr>Derby and Derbyshire Workforce Context</vt:lpstr>
      <vt:lpstr>We are starting from a strong position and we are currently doing work to support the Anchor Ambition and social mobility  </vt:lpstr>
      <vt:lpstr>What do we need to do next?</vt:lpstr>
      <vt:lpstr>Next Steps</vt:lpstr>
      <vt:lpstr>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STUART, Mark (NHS DERBY AND DERBYSHIRE ICB - 15M)</cp:lastModifiedBy>
  <cp:revision>118</cp:revision>
  <cp:lastPrinted>2024-09-10T11:43:44Z</cp:lastPrinted>
  <dcterms:created xsi:type="dcterms:W3CDTF">2022-07-06T14:52:02Z</dcterms:created>
  <dcterms:modified xsi:type="dcterms:W3CDTF">2025-03-06T18:46:44Z</dcterms:modified>
</cp:coreProperties>
</file>