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9" r:id="rId2"/>
    <p:sldId id="262" r:id="rId3"/>
    <p:sldId id="302" r:id="rId4"/>
    <p:sldId id="301" r:id="rId5"/>
    <p:sldId id="304" r:id="rId6"/>
    <p:sldId id="305" r:id="rId7"/>
    <p:sldId id="315" r:id="rId8"/>
    <p:sldId id="290" r:id="rId9"/>
    <p:sldId id="291" r:id="rId10"/>
    <p:sldId id="292" r:id="rId11"/>
    <p:sldId id="310" r:id="rId12"/>
    <p:sldId id="312" r:id="rId13"/>
    <p:sldId id="313" r:id="rId14"/>
    <p:sldId id="311" r:id="rId15"/>
    <p:sldId id="314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005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40D31-2D28-4D3E-8A05-8BE7499DBF02}" v="55" dt="2024-03-25T17:36:08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880" autoAdjust="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43B5B-4846-4287-9494-987171048AA9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A3A08-116B-4FC5-9E96-4BB2AD551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4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ieryou.org.uk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Introduction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Our programmes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to refer and self-refer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Eligibility criteria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Exclusion criteria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Marketing </a:t>
            </a:r>
            <a:r>
              <a:rPr lang="en-GB" dirty="0" err="1"/>
              <a:t>Materilas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A3A08-116B-4FC5-9E96-4BB2AD5519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26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Eligibility Exclusions - Bariatric surgery (2 years)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beriatric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surgery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Eligibility Exclusions - Have an Active eating disorder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aged over 80 – there needs to be a prior consideration of the risks and benefits done by a GP</a:t>
            </a:r>
          </a:p>
          <a:p>
            <a:pPr marL="0" indent="0" rtl="0" fontAlgn="base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Require a written consent from a 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27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47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830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B1B48-56B1-E331-C997-845A2D512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113B2-466D-9B20-79AF-6256448BE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8AB09-5FB3-EBA6-C28A-39ED4B570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93594-12FC-3C62-20A7-74BB15DA4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21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93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413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Thank you so much, do you have 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3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Intro to company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healthy lifestyles service provider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have been around for about 15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have recently launched our NDPP programme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help people make lasting changes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8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Group </a:t>
            </a:r>
            <a:r>
              <a:rPr lang="en-US" dirty="0" err="1">
                <a:solidFill>
                  <a:schemeClr val="bg1"/>
                </a:solidFill>
                <a:latin typeface="Frutiger" panose="020B0500000000000000" pitchFamily="34" charset="0"/>
              </a:rPr>
              <a:t>Programme</a:t>
            </a: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 – 13 sessions over 9 months, initially fortnightly, then on to monthly. Designed by renowned clinicians (GP Lead, Dietitian, </a:t>
            </a:r>
            <a:r>
              <a:rPr lang="en-US" dirty="0" err="1">
                <a:solidFill>
                  <a:schemeClr val="bg1"/>
                </a:solidFill>
                <a:latin typeface="Frutiger" panose="020B0500000000000000" pitchFamily="34" charset="0"/>
              </a:rPr>
              <a:t>Behaviour</a:t>
            </a: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 Change Experts), based around the idea of 1% experiments and targeting the wider determinates of health. Delivered in the community for patients, all face-face but with automated digital reminders, opportunities for patients to catch up on missed sessions and initial ‘get to know you sessions’ delivered over the phone. </a:t>
            </a:r>
            <a:b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b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Digital – A 9-month digital </a:t>
            </a:r>
            <a:r>
              <a:rPr lang="en-US" dirty="0" err="1">
                <a:solidFill>
                  <a:schemeClr val="bg1"/>
                </a:solidFill>
                <a:latin typeface="Frutiger" panose="020B0500000000000000" pitchFamily="34" charset="0"/>
              </a:rPr>
              <a:t>programme</a:t>
            </a: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 provided by Second Nature. Completely phone based, via their app. Online group support, 1-1 support from a registered nutritionist and patients encouraged to engage with the app daily for 10-15 minutes. Huge amounts of content for patients as well as tools and accessories – Digital scales etc.</a:t>
            </a:r>
          </a:p>
          <a:p>
            <a:endParaRPr lang="en-US" dirty="0">
              <a:solidFill>
                <a:schemeClr val="bg1"/>
              </a:solidFill>
              <a:latin typeface="Frutiger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b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Tailored Remote Courses - </a:t>
            </a:r>
            <a:r>
              <a:rPr lang="en-GB" dirty="0">
                <a:solidFill>
                  <a:schemeClr val="bg1"/>
                </a:solidFill>
              </a:rPr>
              <a:t>Building tailored programmes in collaboration with RNIB, </a:t>
            </a:r>
            <a:r>
              <a:rPr lang="en-GB" dirty="0" err="1">
                <a:solidFill>
                  <a:schemeClr val="bg1"/>
                </a:solidFill>
              </a:rPr>
              <a:t>Faheera</a:t>
            </a:r>
            <a:r>
              <a:rPr lang="en-GB" dirty="0">
                <a:solidFill>
                  <a:schemeClr val="bg1"/>
                </a:solidFill>
              </a:rPr>
              <a:t> Jay &amp; Yvonne Cobb. Tailored resources specifically for South Asian, African &amp; Caribbean populations.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09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13 sessions over 9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1</a:t>
            </a:r>
            <a:r>
              <a:rPr lang="en-US" baseline="30000" dirty="0">
                <a:solidFill>
                  <a:schemeClr val="bg1"/>
                </a:solidFill>
                <a:latin typeface="Frutiger" panose="020B0500000000000000" pitchFamily="34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 four sessions are fortnightly and then monthly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It is based on 1 % experiments – where patients are encouraged to do small changes that lead to a bigger sustainable change at the 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Those group sessions are F2F with maximum of 20 people (usually those groups are much smaller)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There is an initial ‘getting to know you’ session – over the phone, where the triage team can find out what type of </a:t>
            </a:r>
            <a:r>
              <a:rPr lang="en-US" dirty="0" err="1">
                <a:solidFill>
                  <a:schemeClr val="bg1"/>
                </a:solidFill>
                <a:latin typeface="Frutiger" panose="020B0500000000000000" pitchFamily="34" charset="0"/>
              </a:rPr>
              <a:t>programme</a:t>
            </a: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 would be the patient interested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There is support for clients between the session – they will receive an email after each session summarizing the session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If client misses a session – they are required to have a catch-up session before the next 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One of the aims is for clients to reduce their body weight by 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There are resources available such as online gym and recipe book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Frutiger" panose="020B0500000000000000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5 pillar of health – physical activity (movement), nutrition, mindset, alcohol, sleep</a:t>
            </a:r>
            <a:b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b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2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9-month programme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programme is provided by Second Nature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programme is completely phone based – patients are encouraged to engage with the app daily for 10-15 mins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is also 1-1 support session from a registered nutritionist – it’s a free contact, it’s not at scheduled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Patients are provided with resources – such as printed handbook, recipe book, digital weighting scales – is connected to the app where it tracks the progress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1" dirty="0">
                <a:solidFill>
                  <a:schemeClr val="bg1"/>
                </a:solidFill>
                <a:effectLst/>
              </a:rPr>
              <a:t>The article content can currently be set to 11 different languages, which I've listed below. The Health Coach, peer groups and other in-app functions remain in English”.</a:t>
            </a:r>
            <a:endParaRPr lang="en-GB" dirty="0">
              <a:solidFill>
                <a:schemeClr val="bg1"/>
              </a:solidFill>
              <a:effectLst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8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>
              <a:solidFill>
                <a:schemeClr val="bg1"/>
              </a:solidFill>
              <a:latin typeface="Aptos Display" panose="020B00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76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47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are now able to self-register for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they have been supplied the following information by their GP either through an appointment, letter or SMS etc.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FFFFFF"/>
                </a:solidFill>
                <a:effectLst/>
                <a:latin typeface="Frutiger" panose="020B0500000000000000" pitchFamily="34" charset="0"/>
              </a:rPr>
              <a:t>NHS Number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FFFFFF"/>
                </a:solidFill>
                <a:effectLst/>
                <a:latin typeface="Frutiger" panose="020B0500000000000000" pitchFamily="34" charset="0"/>
              </a:rPr>
              <a:t>Blood Test Result (either your HbA1c or FPG reading)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FFFFFF"/>
                </a:solidFill>
                <a:effectLst/>
                <a:latin typeface="Frutiger" panose="020B0500000000000000" pitchFamily="34" charset="0"/>
              </a:rPr>
              <a:t>Date of Blood Test (must be within the past 12 months)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patient would like to find out about the program before signing up simply send them to our website 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www.healthieryou.org.uk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where they can learn more about Type 2 diabetes, our NHS diabetes prevention program and most importantly can self refer through our simple form.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50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NDH Identified blood test within the last 12 months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00" dirty="0">
                <a:solidFill>
                  <a:schemeClr val="bg1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FPG - by taking a blood sample from participants who have fasted for at least 8 hours and taken via a vein in your arm.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 test within 12 months even for GDM – can be below 42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milimoles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mole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D926A-6635-46B0-AFE7-519317DA72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37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99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B98F-C1FB-9EDA-BDA6-7B44A233F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4468B-0BD2-D852-BB58-20F7A4267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E43B0-9273-01E4-C2B9-A6FE58F7B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E88F-28B4-DD3D-E9CC-7B1D1E1A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2CF1B-4651-D446-EBA8-BE251207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5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E4A8-B6D1-6BD1-FC46-F6DDE236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BDCFC-A56F-B5D6-93A2-105757C25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C9CFF-2B9F-6719-0A12-2007B75B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95E50-0493-C242-98D2-7FCB53EA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19EAC-6066-47D4-9672-018BC66C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4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8C8D5-39A4-C8D9-1D90-D18AE9633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4CE39-C4D9-B8B5-3014-3A11BD8D3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85D0E-73AF-3E88-0974-C3989492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BAC85-49A9-B0F6-7D9B-9612311F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4E7C1-0E7C-0C2C-E0B2-E996A080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4A24-4A97-615C-365F-BA5C287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EB3FC-9CFB-6888-C50A-15E34800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FAF6A-E43D-ECE8-16F2-59DA1E7B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14F11-CF5E-666C-E55D-41005CF9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EFDC-F753-FC62-A808-FEA68496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2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1190-A021-AA43-1ADA-35D0EEBC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6D696-3026-4988-455C-F3BE76BD8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0A697-7A3B-E217-B47B-CE49287C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7DE4A-2CEB-1625-4F47-42244275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F2B26-1C64-6986-7C84-D0F53448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2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685DF-1CCA-65C7-33F5-5F5FAB5F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C99DA-5795-5AEA-47EF-E5E5666D3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9E96D-A9E5-EB00-D14E-4C004CB7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F2468-AE00-2885-BED0-29DE463A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91ACA-6078-D511-B2F6-235FBBF9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E6604-9EF1-ACB1-8179-14A1B297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7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FE77-81EE-8059-5911-3997F8B0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0DA48-2BA3-313A-D7AD-EBABF88ED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9F316-CC13-E0E1-6B38-2A0CCC4B9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AA134-0A4D-D83A-3B49-2A8ACB958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05D2B-BDD0-BA2A-EE04-E8A9B3CC3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4B23CE-690F-2EF7-B5F8-2EC01BDE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589A6-DA0A-55EF-CF68-D443A40A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C35AC-52BE-0173-F2C4-3CEAA1DA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8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0CB8-7C8C-6A1F-2222-5813F27B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30E6C-90C7-4CEC-3988-9F6B8F7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31D23-0488-DD74-FBE4-2D659FD6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F3A88-575C-891C-9965-4BF3BF92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6C2EC-EA9E-AEA8-2703-F6BAC30E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99972-70C5-15AC-DC0E-719530D9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B12A2-6FA0-68C2-5907-726296F22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7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58785-8806-4562-4B58-13E23DB9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4B1E-45A8-5398-1BC0-1B17E3B23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79FBE-B0F5-E6F5-1E77-6182A1D32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B61E5-FE6F-A635-284C-DB97FDBC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AFA1D-29D6-A346-7BE0-0A52CCC1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6FD75-4A9C-C9CB-B965-95F81DF2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6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2A18-3F19-A62B-54B4-31A088230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98296-08EB-F361-3200-702F13AD0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5E7D5-36BF-F406-620C-23C60E514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9AB1C-38BA-7AD1-979B-8ED2F6E5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3CFDB-7DCF-9D17-7230-B93E9BC72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289D7-A247-0427-15E0-1A4A9157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7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5892E-4BDB-922F-9A4E-CD04CFF9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FFF87-5022-97D3-46A6-EE21B810C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CF9F8-38AA-3FF0-2CFD-F97091AAC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58AF2-2144-4941-A461-6F08F540B4D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89C09-0687-B817-5D61-7346172ED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0821B-7FA7-4D08-A211-B22610CA0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4F2F3-3D8B-C948-911D-D2E64179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ieryou.org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mailto:Jimmy.Rushworth@thrivetribe.org.uk" TargetMode="External"/><Relationship Id="rId4" Type="http://schemas.openxmlformats.org/officeDocument/2006/relationships/hyperlink" Target="mailto:hello@healthieryou.org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althieryou.org.uk/understanding-gestational-diabetes/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ieryou.org.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healthieryou.org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4858FF6-0A8D-A513-0DDB-525FBFDE8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6" r="6154" b="1"/>
          <a:stretch/>
        </p:blipFill>
        <p:spPr>
          <a:xfrm>
            <a:off x="3595481" y="739630"/>
            <a:ext cx="5001038" cy="42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28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06C3-D8CF-4BF3-F539-185B128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724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How to refer – Eligibility​</a:t>
            </a:r>
            <a:endParaRPr lang="en-US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42242-00EC-6400-F03E-3108D9890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2946" cy="466725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400" u="sng" dirty="0">
                <a:solidFill>
                  <a:schemeClr val="bg1"/>
                </a:solidFill>
                <a:latin typeface="Frutiger" panose="020B0500000000000000" pitchFamily="34" charset="0"/>
              </a:rPr>
              <a:t>Exclusion Criteria</a:t>
            </a:r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Pregnancy</a:t>
            </a:r>
            <a:r>
              <a:rPr lang="en-US" sz="2400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Has blood results suggesting Type 2 diabetes.</a:t>
            </a:r>
            <a:r>
              <a:rPr lang="en-US" sz="2400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Anyone aged over 80 without prior consideration for the risks and benefits of a programme, likely to result in weight loss for those individuals.</a:t>
            </a:r>
            <a:r>
              <a:rPr lang="en-US" sz="2400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Bariatric Surgery within the last 2 years.</a:t>
            </a:r>
            <a:r>
              <a:rPr lang="en-US" sz="2400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Active Eating Disorder.​</a:t>
            </a:r>
          </a:p>
        </p:txBody>
      </p:sp>
    </p:spTree>
    <p:extLst>
      <p:ext uri="{BB962C8B-B14F-4D97-AF65-F5344CB8AC3E}">
        <p14:creationId xmlns:p14="http://schemas.microsoft.com/office/powerpoint/2010/main" val="158485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3688A1D-7501-76D6-6E09-238E4AE4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0" y="0"/>
            <a:ext cx="1093724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April</a:t>
            </a:r>
            <a:endParaRPr lang="en-US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84315B0-B206-3091-E6A5-371FF9D7C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21998"/>
              </p:ext>
            </p:extLst>
          </p:nvPr>
        </p:nvGraphicFramePr>
        <p:xfrm>
          <a:off x="457539" y="1215957"/>
          <a:ext cx="11252201" cy="5084565"/>
        </p:xfrm>
        <a:graphic>
          <a:graphicData uri="http://schemas.openxmlformats.org/drawingml/2006/table">
            <a:tbl>
              <a:tblPr/>
              <a:tblGrid>
                <a:gridCol w="1420396">
                  <a:extLst>
                    <a:ext uri="{9D8B030D-6E8A-4147-A177-3AD203B41FA5}">
                      <a16:colId xmlns:a16="http://schemas.microsoft.com/office/drawing/2014/main" val="3140339223"/>
                    </a:ext>
                  </a:extLst>
                </a:gridCol>
                <a:gridCol w="954329">
                  <a:extLst>
                    <a:ext uri="{9D8B030D-6E8A-4147-A177-3AD203B41FA5}">
                      <a16:colId xmlns:a16="http://schemas.microsoft.com/office/drawing/2014/main" val="1234712158"/>
                    </a:ext>
                  </a:extLst>
                </a:gridCol>
                <a:gridCol w="1447975">
                  <a:extLst>
                    <a:ext uri="{9D8B030D-6E8A-4147-A177-3AD203B41FA5}">
                      <a16:colId xmlns:a16="http://schemas.microsoft.com/office/drawing/2014/main" val="1963820445"/>
                    </a:ext>
                  </a:extLst>
                </a:gridCol>
                <a:gridCol w="4178125">
                  <a:extLst>
                    <a:ext uri="{9D8B030D-6E8A-4147-A177-3AD203B41FA5}">
                      <a16:colId xmlns:a16="http://schemas.microsoft.com/office/drawing/2014/main" val="2654507415"/>
                    </a:ext>
                  </a:extLst>
                </a:gridCol>
                <a:gridCol w="3251376">
                  <a:extLst>
                    <a:ext uri="{9D8B030D-6E8A-4147-A177-3AD203B41FA5}">
                      <a16:colId xmlns:a16="http://schemas.microsoft.com/office/drawing/2014/main" val="1530016509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Date commencing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Day of the week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Time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Venue Name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Venue address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155412"/>
                  </a:ext>
                </a:extLst>
              </a:tr>
              <a:tr h="52394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9th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Tuesday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2:00pm - 3:30pm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Belper Community Hall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Bridge Street, Belper, DE56 1BA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362082"/>
                  </a:ext>
                </a:extLst>
              </a:tr>
              <a:tr h="294856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10th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Wednesday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11:00am - 12:30pm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Hillstown</a:t>
                      </a:r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Village Hall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12 Nesbitt Street,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Hillstown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, Bolsover, S44 6LW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626547"/>
                  </a:ext>
                </a:extLst>
              </a:tr>
              <a:tr h="294856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Wednesday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4:00pm - 5:30pm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Alfreton Community Fire Station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Turnpike Business Park Alfreton Derbyshire DE55 7AD</a:t>
                      </a:r>
                    </a:p>
                  </a:txBody>
                  <a:tcPr marL="5180" marR="5180" marT="5180" marB="37297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13996"/>
                  </a:ext>
                </a:extLst>
              </a:tr>
              <a:tr h="294856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10th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Wedneday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1:00pm - 2:30pm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The Arc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The Arc, High St,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Clowne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, Chesterfield S43 4JY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326794"/>
                  </a:ext>
                </a:extLst>
              </a:tr>
              <a:tr h="294856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13th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Saturday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9.30 - 11.00am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St Thomas Centre, Chesterfield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St Thomas Centre ,Chatsworth Rd, Chesterfield S40 3AW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32608"/>
                  </a:ext>
                </a:extLst>
              </a:tr>
              <a:tr h="294856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26th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Friday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10:30am - 12pm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Buxton Fire &amp; Rescue Centre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Community Room,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Staden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Lane, Buxton, Derbyshire, SK17 9RZ</a:t>
                      </a:r>
                    </a:p>
                  </a:txBody>
                  <a:tcPr marL="5180" marR="5180" marT="5180" marB="37297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051972"/>
                  </a:ext>
                </a:extLst>
              </a:tr>
              <a:tr h="52544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26th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Friday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1:30pm - 3:00pm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Buxton Fire &amp; Rescue Centre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Community Room,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Staden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Lane, Buxton, Derbyshire, SK17 9RZ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00088"/>
                  </a:ext>
                </a:extLst>
              </a:tr>
              <a:tr h="525443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26th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Friday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11:15am - 12:45pm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Imperial Rooms, Matlock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Imperial Rooms (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Riber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Room), Imperial Road, Matlock, DE4 3NL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893863"/>
                  </a:ext>
                </a:extLst>
              </a:tr>
              <a:tr h="294856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30th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Tuesday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10 - 11:30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Infinite Wellbeing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Market Street, Heanor, DE75 7NR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496083"/>
                  </a:ext>
                </a:extLst>
              </a:tr>
              <a:tr h="294856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30th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Tuesday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10 - 11:30am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Chellaston Library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Barley</a:t>
                      </a:r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Croft, </a:t>
                      </a:r>
                      <a:r>
                        <a:rPr lang="fr-FR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Chellaston</a:t>
                      </a:r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, Derby, DE73 6TU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538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751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6D62D0-57BA-750C-0470-1CFD4A3D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984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/>
              </a:rPr>
              <a:t>May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4C4E0E-2288-A529-0DDE-B50934973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334191"/>
              </p:ext>
            </p:extLst>
          </p:nvPr>
        </p:nvGraphicFramePr>
        <p:xfrm>
          <a:off x="374650" y="1473199"/>
          <a:ext cx="11442700" cy="4299399"/>
        </p:xfrm>
        <a:graphic>
          <a:graphicData uri="http://schemas.openxmlformats.org/drawingml/2006/table">
            <a:tbl>
              <a:tblPr/>
              <a:tblGrid>
                <a:gridCol w="1444444">
                  <a:extLst>
                    <a:ext uri="{9D8B030D-6E8A-4147-A177-3AD203B41FA5}">
                      <a16:colId xmlns:a16="http://schemas.microsoft.com/office/drawing/2014/main" val="870763715"/>
                    </a:ext>
                  </a:extLst>
                </a:gridCol>
                <a:gridCol w="970485">
                  <a:extLst>
                    <a:ext uri="{9D8B030D-6E8A-4147-A177-3AD203B41FA5}">
                      <a16:colId xmlns:a16="http://schemas.microsoft.com/office/drawing/2014/main" val="1822090301"/>
                    </a:ext>
                  </a:extLst>
                </a:gridCol>
                <a:gridCol w="1128470">
                  <a:extLst>
                    <a:ext uri="{9D8B030D-6E8A-4147-A177-3AD203B41FA5}">
                      <a16:colId xmlns:a16="http://schemas.microsoft.com/office/drawing/2014/main" val="72920660"/>
                    </a:ext>
                  </a:extLst>
                </a:gridCol>
                <a:gridCol w="4592879">
                  <a:extLst>
                    <a:ext uri="{9D8B030D-6E8A-4147-A177-3AD203B41FA5}">
                      <a16:colId xmlns:a16="http://schemas.microsoft.com/office/drawing/2014/main" val="179382495"/>
                    </a:ext>
                  </a:extLst>
                </a:gridCol>
                <a:gridCol w="3306422">
                  <a:extLst>
                    <a:ext uri="{9D8B030D-6E8A-4147-A177-3AD203B41FA5}">
                      <a16:colId xmlns:a16="http://schemas.microsoft.com/office/drawing/2014/main" val="389726748"/>
                    </a:ext>
                  </a:extLst>
                </a:gridCol>
              </a:tblGrid>
              <a:tr h="360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commencing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 of the week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Venue Name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Venue address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569383"/>
                  </a:ext>
                </a:extLst>
              </a:tr>
              <a:tr h="61764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8th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Wednesday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2:15pm - 3:45pm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Bolsover Library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6 Town End, Bolsover, Derbyshire S44 6DT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172163"/>
                  </a:ext>
                </a:extLst>
              </a:tr>
              <a:tr h="61764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13th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Monday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10:00 - 11:30am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Horizon Healthcare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Building 1 Horizon Healthcare, 3-5 Burton Rd Derby DE1 1TH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978529"/>
                  </a:ext>
                </a:extLst>
              </a:tr>
              <a:tr h="360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14th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Tuesday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10:00 - 11:30am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Hillstown</a:t>
                      </a:r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Village Hall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12 Nesbitt Street, Hillstown, Bolsover, S44 6LW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3106"/>
                  </a:ext>
                </a:extLst>
              </a:tr>
              <a:tr h="360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20th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Monday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6:15pm - 7:45pm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Strutts</a:t>
                      </a:r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centre - Belper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 Derby Road, Belper, DE56 1UU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178710"/>
                  </a:ext>
                </a:extLst>
              </a:tr>
              <a:tr h="123529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20th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Monday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6:15pm - 7:45pm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Bolsover Assembly Hall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George Bratt Room, 1st Floor, Bolsover Assembly Rooms, Hill Top, Bolsover, S44 6NG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333963"/>
                  </a:ext>
                </a:extLst>
              </a:tr>
              <a:tr h="360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20th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Monday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10 - 11:30am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Loundsley</a:t>
                      </a:r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Green Community Centre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Cuttholme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Road, Chesterfield, S40 4QU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984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5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40261-ABD7-2617-15C5-440C7A278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A77B69-5D02-9C5A-43AA-7E771360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/>
              </a:rPr>
              <a:t>June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C9EF70-2264-25A1-5DE7-5FE858C67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95181"/>
              </p:ext>
            </p:extLst>
          </p:nvPr>
        </p:nvGraphicFramePr>
        <p:xfrm>
          <a:off x="438150" y="2189163"/>
          <a:ext cx="11315700" cy="1824218"/>
        </p:xfrm>
        <a:graphic>
          <a:graphicData uri="http://schemas.openxmlformats.org/drawingml/2006/table">
            <a:tbl>
              <a:tblPr/>
              <a:tblGrid>
                <a:gridCol w="1428412">
                  <a:extLst>
                    <a:ext uri="{9D8B030D-6E8A-4147-A177-3AD203B41FA5}">
                      <a16:colId xmlns:a16="http://schemas.microsoft.com/office/drawing/2014/main" val="1702502752"/>
                    </a:ext>
                  </a:extLst>
                </a:gridCol>
                <a:gridCol w="959714">
                  <a:extLst>
                    <a:ext uri="{9D8B030D-6E8A-4147-A177-3AD203B41FA5}">
                      <a16:colId xmlns:a16="http://schemas.microsoft.com/office/drawing/2014/main" val="2670673655"/>
                    </a:ext>
                  </a:extLst>
                </a:gridCol>
                <a:gridCol w="1115946">
                  <a:extLst>
                    <a:ext uri="{9D8B030D-6E8A-4147-A177-3AD203B41FA5}">
                      <a16:colId xmlns:a16="http://schemas.microsoft.com/office/drawing/2014/main" val="919707497"/>
                    </a:ext>
                  </a:extLst>
                </a:gridCol>
                <a:gridCol w="4541904">
                  <a:extLst>
                    <a:ext uri="{9D8B030D-6E8A-4147-A177-3AD203B41FA5}">
                      <a16:colId xmlns:a16="http://schemas.microsoft.com/office/drawing/2014/main" val="2714987073"/>
                    </a:ext>
                  </a:extLst>
                </a:gridCol>
                <a:gridCol w="3269724">
                  <a:extLst>
                    <a:ext uri="{9D8B030D-6E8A-4147-A177-3AD203B41FA5}">
                      <a16:colId xmlns:a16="http://schemas.microsoft.com/office/drawing/2014/main" val="1690207577"/>
                    </a:ext>
                  </a:extLst>
                </a:gridCol>
              </a:tblGrid>
              <a:tr h="49917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Date commencing 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Day of the week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Time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Venue Name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Frutiger" panose="020B0500000000000000"/>
                        </a:rPr>
                        <a:t>Venue address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486495"/>
                  </a:ext>
                </a:extLst>
              </a:tr>
              <a:tr h="855842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5th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Wednesday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10 - 11:30am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Brimington</a:t>
                      </a:r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 Community Centre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Heywood Street, Chesterfield, S43 1DB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254117"/>
                  </a:ext>
                </a:extLst>
              </a:tr>
              <a:tr h="397579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7th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Friday 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9:30am - 11:00am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The Arc</a:t>
                      </a:r>
                    </a:p>
                  </a:txBody>
                  <a:tcPr marL="5180" marR="5180" marT="5180" marB="372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The Arc, High St,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Clowne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utiger" panose="020B0500000000000000"/>
                        </a:rPr>
                        <a:t>, Chesterfield S43 4JY</a:t>
                      </a:r>
                    </a:p>
                  </a:txBody>
                  <a:tcPr marL="5180" marR="5180" marT="5180" marB="37297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973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08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7AC5AF-169F-F59A-AD36-61E9E5470660}"/>
              </a:ext>
            </a:extLst>
          </p:cNvPr>
          <p:cNvSpPr txBox="1"/>
          <p:nvPr/>
        </p:nvSpPr>
        <p:spPr>
          <a:xfrm>
            <a:off x="876869" y="641024"/>
            <a:ext cx="6093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Frutiger" panose="020B0500000000000000" pitchFamily="34" charset="0"/>
              </a:rPr>
              <a:t>Marketing Material</a:t>
            </a:r>
            <a:endParaRPr lang="en-GB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B4084-324F-5FC5-F958-AF0F18959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398" y="1410465"/>
            <a:ext cx="6769448" cy="4464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D2C9FF-440F-2E68-09D6-A7E814F50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51" y="1699920"/>
            <a:ext cx="6655142" cy="45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5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7AC5AF-169F-F59A-AD36-61E9E5470660}"/>
              </a:ext>
            </a:extLst>
          </p:cNvPr>
          <p:cNvSpPr txBox="1"/>
          <p:nvPr/>
        </p:nvSpPr>
        <p:spPr>
          <a:xfrm>
            <a:off x="876869" y="641024"/>
            <a:ext cx="6093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Frutiger" panose="020B0500000000000000" pitchFamily="34" charset="0"/>
              </a:rPr>
              <a:t>Marketing Material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44AE9-6A1F-995C-5873-1F82693CE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4" y="2117558"/>
            <a:ext cx="5372444" cy="3179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C8EEE-DF6A-9F8B-DEFB-44DDE215C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17558"/>
            <a:ext cx="5344204" cy="317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4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A40712A-CD31-4C0D-D84A-42FC4115399B}"/>
              </a:ext>
            </a:extLst>
          </p:cNvPr>
          <p:cNvSpPr/>
          <p:nvPr/>
        </p:nvSpPr>
        <p:spPr>
          <a:xfrm>
            <a:off x="5963882" y="644779"/>
            <a:ext cx="5633513" cy="55684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9A789-02DA-0D06-6941-637EB369A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Frutiger" panose="020B0500000000000000" pitchFamily="34" charset="0"/>
              </a:rPr>
              <a:t>Thank you​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2E9B6-3B9B-7BC0-C5E6-A7B935AF0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Get in touch anytime at:</a:t>
            </a:r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marL="0" indent="0" fontAlgn="base">
              <a:buNone/>
            </a:pPr>
            <a:r>
              <a:rPr lang="en-GB" u="sng" dirty="0">
                <a:solidFill>
                  <a:schemeClr val="bg1"/>
                </a:solidFill>
                <a:latin typeface="Frutiger" panose="020B0500000000000000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www.healthieryou.org.uk</a:t>
            </a:r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marL="0" indent="0" fontAlgn="base">
              <a:buNone/>
            </a:pPr>
            <a:endParaRPr lang="en-GB" dirty="0">
              <a:solidFill>
                <a:schemeClr val="bg1"/>
              </a:solidFill>
              <a:latin typeface="Frutiger" panose="020B0500000000000000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​0161 605 6616</a:t>
            </a:r>
          </a:p>
          <a:p>
            <a:pPr marL="0" indent="0" fontAlgn="base">
              <a:buNone/>
            </a:pPr>
            <a:r>
              <a:rPr lang="en-GB" u="sng" dirty="0">
                <a:solidFill>
                  <a:schemeClr val="bg1"/>
                </a:solidFill>
                <a:latin typeface="Frutiger" panose="020B0500000000000000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hello@healthieryou.org.uk</a:t>
            </a:r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  <a:b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b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Sandra Havelkova</a:t>
            </a:r>
          </a:p>
          <a:p>
            <a:pPr marL="0" indent="0" fontAlgn="base">
              <a:buNone/>
            </a:pPr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sandra.havelkova@healthieryou.org.uk</a:t>
            </a:r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2DC899F-27EC-E50A-433D-8E549C14B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478" y="1775443"/>
            <a:ext cx="5146322" cy="3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0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7B09-7B44-E083-BF40-585F015D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bg1"/>
                </a:solidFill>
                <a:latin typeface="Frutiger"/>
              </a:rPr>
              <a:t>Who are we?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579C3-1EEF-343F-60A7-AC32B103181F}"/>
              </a:ext>
            </a:extLst>
          </p:cNvPr>
          <p:cNvSpPr txBox="1"/>
          <p:nvPr/>
        </p:nvSpPr>
        <p:spPr>
          <a:xfrm>
            <a:off x="838201" y="1272212"/>
            <a:ext cx="10558669" cy="26371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  <a:t>An experienced healthy lifestyles services provider, delivering high quality provision across the country for the last 15 years.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  <a:t>Our mission: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34A14B8-CD31-D83D-AA1A-05B17C1D3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6" r="6154" b="1"/>
          <a:stretch/>
        </p:blipFill>
        <p:spPr>
          <a:xfrm>
            <a:off x="838201" y="5046587"/>
            <a:ext cx="1464817" cy="1251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297F9B-0DE7-471E-1FD2-7B2D96A5A6F0}"/>
              </a:ext>
            </a:extLst>
          </p:cNvPr>
          <p:cNvSpPr txBox="1"/>
          <p:nvPr/>
        </p:nvSpPr>
        <p:spPr>
          <a:xfrm>
            <a:off x="3318673" y="3031237"/>
            <a:ext cx="7513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  <a:t>To empower over 1 million people to change their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  <a:t>behaviour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" panose="020B0500000000000000" pitchFamily="34" charset="0"/>
                <a:ea typeface="+mn-ea"/>
                <a:cs typeface="+mn-cs"/>
              </a:rPr>
              <a:t> and thrive!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77DD67-DF5F-BAFD-0A6D-0D17D8480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246" y="4139233"/>
            <a:ext cx="4026229" cy="26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5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78EF-952D-0196-DAC2-AE405ADD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Our Programmes</a:t>
            </a:r>
            <a:endParaRPr lang="en-US" sz="4000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D44495-3450-6D9D-3690-2112A2C4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50" y="1583392"/>
            <a:ext cx="5908040" cy="4432405"/>
          </a:xfrm>
        </p:spPr>
        <p:txBody>
          <a:bodyPr>
            <a:no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Frutiger" panose="020B0500000000000000" pitchFamily="34" charset="0"/>
              </a:rPr>
              <a:t>Thrive Tribe’s F2F Group </a:t>
            </a:r>
            <a:r>
              <a:rPr lang="en-US" sz="2600" dirty="0" err="1">
                <a:solidFill>
                  <a:schemeClr val="bg1"/>
                </a:solidFill>
                <a:latin typeface="Frutiger" panose="020B0500000000000000" pitchFamily="34" charset="0"/>
              </a:rPr>
              <a:t>Programme</a:t>
            </a:r>
            <a:endParaRPr lang="en-US" sz="2600" dirty="0">
              <a:solidFill>
                <a:schemeClr val="bg1"/>
              </a:solidFill>
              <a:latin typeface="Frutiger" panose="020B0500000000000000" pitchFamily="34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Frutiger" panose="020B0500000000000000" pitchFamily="34" charset="0"/>
              </a:rPr>
              <a:t>Digital – provided by Second Nature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Frutiger" panose="020B0500000000000000" pitchFamily="34" charset="0"/>
              </a:rPr>
              <a:t>Thrive Tribe’s Tailored Remote Courses – adapted for specific cohorts of patients.</a:t>
            </a:r>
          </a:p>
        </p:txBody>
      </p:sp>
      <p:pic>
        <p:nvPicPr>
          <p:cNvPr id="5" name="Picture 4" descr="A blue sign with white text&#10;&#10;Description automatically generated">
            <a:extLst>
              <a:ext uri="{FF2B5EF4-FFF2-40B4-BE49-F238E27FC236}">
                <a16:creationId xmlns:a16="http://schemas.microsoft.com/office/drawing/2014/main" id="{1D3CB7E6-723A-6643-AB8D-7D3D0B6BA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40" y="0"/>
            <a:ext cx="3052616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5A94D2-71E7-DE6F-A067-1C8C1CB8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7" y="4159661"/>
            <a:ext cx="2689711" cy="26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hand holding a phone&#10;&#10;Description automatically generated">
            <a:extLst>
              <a:ext uri="{FF2B5EF4-FFF2-40B4-BE49-F238E27FC236}">
                <a16:creationId xmlns:a16="http://schemas.microsoft.com/office/drawing/2014/main" id="{E71AE86A-D0C5-36B7-56EA-8323B8661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929" y="1860556"/>
            <a:ext cx="6601659" cy="4988816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6104237-CC96-FEC2-686B-88E70A8D8E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815" y="4228053"/>
            <a:ext cx="3297976" cy="2340650"/>
          </a:xfrm>
          <a:prstGeom prst="rect">
            <a:avLst/>
          </a:prstGeom>
          <a:effectLst>
            <a:outerShdw blurRad="127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8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78EF-952D-0196-DAC2-AE405ADD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Our Programme – Group Programme</a:t>
            </a:r>
            <a:endParaRPr lang="en-US" sz="4000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D44495-3450-6D9D-3690-2112A2C4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4919663" cy="4802186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  <a:latin typeface="Frutiger"/>
              </a:rPr>
              <a:t>13 sessions/ 9-month programme</a:t>
            </a:r>
          </a:p>
          <a:p>
            <a:pPr fontAlgn="base"/>
            <a:r>
              <a:rPr lang="en-US" dirty="0">
                <a:solidFill>
                  <a:schemeClr val="bg1"/>
                </a:solidFill>
                <a:latin typeface="Frutiger" panose="020B0500000000000000" pitchFamily="34" charset="0"/>
              </a:rPr>
              <a:t>1% experiments</a:t>
            </a:r>
          </a:p>
          <a:p>
            <a:pPr fontAlgn="base"/>
            <a:r>
              <a:rPr lang="en-GB" sz="2800" dirty="0">
                <a:solidFill>
                  <a:schemeClr val="bg1"/>
                </a:solidFill>
                <a:latin typeface="Frutiger" panose="020B0500000000000000" pitchFamily="34" charset="0"/>
              </a:rPr>
              <a:t>Long term sustainable changes​</a:t>
            </a:r>
            <a:endParaRPr lang="en-US" dirty="0">
              <a:solidFill>
                <a:schemeClr val="bg1"/>
              </a:solidFill>
              <a:latin typeface="Frutiger" panose="020B0500000000000000" pitchFamily="34" charset="0"/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  <a:latin typeface="Frutiger"/>
              </a:rPr>
              <a:t>F2F group session – maximum of 20 people</a:t>
            </a:r>
          </a:p>
          <a:p>
            <a:pPr fontAlgn="base"/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Initial 'getting to know you' session</a:t>
            </a:r>
          </a:p>
          <a:p>
            <a:pPr fontAlgn="base"/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Support for clients between group sessions</a:t>
            </a:r>
          </a:p>
          <a:p>
            <a:pPr fontAlgn="base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If  a client misses a session, they can have an hour 1:1 to catch up</a:t>
            </a:r>
          </a:p>
          <a:p>
            <a:pPr fontAlgn="base"/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Aims to address all aspects of lifestyle</a:t>
            </a:r>
          </a:p>
          <a:p>
            <a:pPr fontAlgn="base"/>
            <a:r>
              <a:rPr lang="en-GB" dirty="0">
                <a:solidFill>
                  <a:schemeClr val="bg1"/>
                </a:solidFill>
                <a:latin typeface="Frutiger" panose="020B0500000000000000" pitchFamily="34" charset="0"/>
              </a:rPr>
              <a:t>One of the aims is for clients to reduce their body weight by </a:t>
            </a:r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5%</a:t>
            </a:r>
          </a:p>
          <a:p>
            <a:pPr fontAlgn="base"/>
            <a:r>
              <a:rPr lang="en-GB" sz="2800" dirty="0">
                <a:solidFill>
                  <a:schemeClr val="bg1"/>
                </a:solidFill>
                <a:latin typeface="Frutiger" panose="020B0500000000000000" pitchFamily="34" charset="0"/>
              </a:rPr>
              <a:t>High quality resources to go alongside programme </a:t>
            </a:r>
          </a:p>
          <a:p>
            <a:pPr fontAlgn="base"/>
            <a:r>
              <a:rPr lang="en-GB" sz="2800" dirty="0">
                <a:solidFill>
                  <a:schemeClr val="bg1"/>
                </a:solidFill>
                <a:latin typeface="Frutiger" panose="020B0500000000000000" pitchFamily="34" charset="0"/>
              </a:rPr>
              <a:t>Interactive videos and activities </a:t>
            </a:r>
            <a:br>
              <a:rPr lang="en-GB" sz="2800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r>
              <a:rPr lang="en-GB" sz="2800" dirty="0">
                <a:solidFill>
                  <a:schemeClr val="bg1"/>
                </a:solidFill>
                <a:latin typeface="Frutiger" panose="020B0500000000000000" pitchFamily="34" charset="0"/>
              </a:rPr>
              <a:t>to support learning</a:t>
            </a:r>
          </a:p>
          <a:p>
            <a:pPr fontAlgn="base"/>
            <a:endParaRPr lang="en-GB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3C159253-99CE-E03B-D071-8BDC17A4B8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972" y="1632439"/>
            <a:ext cx="3297976" cy="2340650"/>
          </a:xfrm>
          <a:prstGeom prst="rect">
            <a:avLst/>
          </a:prstGeom>
          <a:effectLst>
            <a:outerShdw blurRad="127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7B4D779-A004-5860-DE72-869164CD64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972" y="4091782"/>
            <a:ext cx="3297977" cy="2340651"/>
          </a:xfrm>
          <a:prstGeom prst="rect">
            <a:avLst/>
          </a:prstGeom>
          <a:effectLst>
            <a:outerShdw blurRad="127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4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F003F654-C255-FCE2-F693-DF9731B0F7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186"/>
          <a:stretch/>
        </p:blipFill>
        <p:spPr>
          <a:xfrm>
            <a:off x="9457190" y="1632439"/>
            <a:ext cx="2390730" cy="47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78EF-952D-0196-DAC2-AE405ADD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Our Programme – Digital Programme</a:t>
            </a:r>
            <a:endParaRPr lang="en-US" sz="4000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D44495-3450-6D9D-3690-2112A2C4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9"/>
            <a:ext cx="3290887" cy="4802186"/>
          </a:xfrm>
        </p:spPr>
        <p:txBody>
          <a:bodyPr>
            <a:normAutofit/>
          </a:bodyPr>
          <a:lstStyle/>
          <a:p>
            <a:pPr fontAlgn="base"/>
            <a:r>
              <a:rPr lang="en-GB" sz="2000" dirty="0">
                <a:solidFill>
                  <a:schemeClr val="bg1"/>
                </a:solidFill>
                <a:latin typeface="Frutiger" panose="020B0500000000000000" pitchFamily="34" charset="0"/>
              </a:rPr>
              <a:t>9-month programme</a:t>
            </a:r>
          </a:p>
          <a:p>
            <a:pPr fontAlgn="base"/>
            <a:r>
              <a:rPr lang="en-GB" sz="2000" dirty="0">
                <a:solidFill>
                  <a:schemeClr val="bg1"/>
                </a:solidFill>
                <a:latin typeface="Frutiger" panose="020B0500000000000000" pitchFamily="34" charset="0"/>
              </a:rPr>
              <a:t>Second Nature </a:t>
            </a:r>
          </a:p>
          <a:p>
            <a:pPr fontAlgn="base"/>
            <a:r>
              <a:rPr lang="en-GB" sz="2000" dirty="0">
                <a:solidFill>
                  <a:schemeClr val="bg1"/>
                </a:solidFill>
                <a:latin typeface="Frutiger" panose="020B0500000000000000" pitchFamily="34" charset="0"/>
              </a:rPr>
              <a:t>10 -15minutes a day via a mobile app</a:t>
            </a:r>
          </a:p>
          <a:p>
            <a:pPr fontAlgn="base"/>
            <a:r>
              <a:rPr lang="en-GB" sz="2000" dirty="0">
                <a:solidFill>
                  <a:schemeClr val="bg1"/>
                </a:solidFill>
                <a:latin typeface="Frutiger" panose="020B0500000000000000" pitchFamily="34" charset="0"/>
              </a:rPr>
              <a:t>1-1 support from a registered nutritionist</a:t>
            </a:r>
          </a:p>
          <a:p>
            <a:pPr fontAlgn="base"/>
            <a:r>
              <a:rPr lang="en-GB" sz="2000" dirty="0">
                <a:solidFill>
                  <a:schemeClr val="bg1"/>
                </a:solidFill>
                <a:latin typeface="Frutiger" panose="020B0500000000000000" pitchFamily="34" charset="0"/>
              </a:rPr>
              <a:t>Online group support</a:t>
            </a:r>
          </a:p>
          <a:p>
            <a:pPr fontAlgn="base"/>
            <a:r>
              <a:rPr lang="en-GB" sz="2000" dirty="0">
                <a:solidFill>
                  <a:schemeClr val="bg1"/>
                </a:solidFill>
                <a:latin typeface="Frutiger" panose="020B0500000000000000" pitchFamily="34" charset="0"/>
              </a:rPr>
              <a:t>Printed handbook, recipe book &amp; digital weighing scales</a:t>
            </a:r>
          </a:p>
        </p:txBody>
      </p:sp>
      <p:pic>
        <p:nvPicPr>
          <p:cNvPr id="6" name="Picture 5" descr="A digital scale next to a box&#10;&#10;Description automatically generated">
            <a:extLst>
              <a:ext uri="{FF2B5EF4-FFF2-40B4-BE49-F238E27FC236}">
                <a16:creationId xmlns:a16="http://schemas.microsoft.com/office/drawing/2014/main" id="{33FFF605-D7D3-3752-2B13-D8174BC40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074" y="4002108"/>
            <a:ext cx="3619500" cy="2776213"/>
          </a:xfrm>
          <a:prstGeom prst="roundRect">
            <a:avLst/>
          </a:prstGeom>
        </p:spPr>
      </p:pic>
      <p:pic>
        <p:nvPicPr>
          <p:cNvPr id="13" name="Picture 12" descr="A hand holding a phone&#10;&#10;Description automatically generated">
            <a:extLst>
              <a:ext uri="{FF2B5EF4-FFF2-40B4-BE49-F238E27FC236}">
                <a16:creationId xmlns:a16="http://schemas.microsoft.com/office/drawing/2014/main" id="{2E442D27-0F9A-5704-A680-5C38B519E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673" y="1373054"/>
            <a:ext cx="4362812" cy="4587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01896-F58D-0831-DDD4-135E7D99C3A6}"/>
              </a:ext>
            </a:extLst>
          </p:cNvPr>
          <p:cNvSpPr txBox="1"/>
          <p:nvPr/>
        </p:nvSpPr>
        <p:spPr>
          <a:xfrm>
            <a:off x="9323515" y="1619932"/>
            <a:ext cx="216905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2000" dirty="0">
                <a:solidFill>
                  <a:schemeClr val="bg1"/>
                </a:solidFill>
                <a:latin typeface="Frutiger" panose="020B0500000000000000"/>
              </a:rPr>
              <a:t>L</a:t>
            </a: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anguages include: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English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Urdu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Hindi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Arabic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Gujarati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Bengali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Tamil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Polish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Chinese</a:t>
            </a:r>
            <a:b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Punjabi</a:t>
            </a:r>
          </a:p>
          <a:p>
            <a:pPr algn="ctr" rtl="0"/>
            <a:r>
              <a:rPr lang="en-GB" sz="2000" dirty="0">
                <a:solidFill>
                  <a:schemeClr val="bg1"/>
                </a:solidFill>
                <a:effectLst/>
                <a:latin typeface="Frutiger" panose="020B0500000000000000"/>
              </a:rPr>
              <a:t>Welsh</a:t>
            </a:r>
          </a:p>
        </p:txBody>
      </p:sp>
    </p:spTree>
    <p:extLst>
      <p:ext uri="{BB962C8B-B14F-4D97-AF65-F5344CB8AC3E}">
        <p14:creationId xmlns:p14="http://schemas.microsoft.com/office/powerpoint/2010/main" val="4019306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78EF-952D-0196-DAC2-AE405ADD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Our Programme – Specialist Remote</a:t>
            </a:r>
            <a:endParaRPr lang="en-US" sz="4000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13" name="Picture 12" descr="A person in a kitchen&#10;&#10;Description automatically generated">
            <a:extLst>
              <a:ext uri="{FF2B5EF4-FFF2-40B4-BE49-F238E27FC236}">
                <a16:creationId xmlns:a16="http://schemas.microsoft.com/office/drawing/2014/main" id="{FD92A66D-1940-B0F2-F675-99F780478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4" r="10745"/>
          <a:stretch/>
        </p:blipFill>
        <p:spPr>
          <a:xfrm>
            <a:off x="7278504" y="3429000"/>
            <a:ext cx="4645213" cy="325891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3F3CCF1F-1401-D7AC-9BA9-171CF20BB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626" y="1563412"/>
            <a:ext cx="2585091" cy="1717611"/>
          </a:xfrm>
          <a:prstGeom prst="rect">
            <a:avLst/>
          </a:prstGeom>
        </p:spPr>
      </p:pic>
      <p:pic>
        <p:nvPicPr>
          <p:cNvPr id="17" name="Picture 16" descr="A person cooking in a kitchen&#10;&#10;Description automatically generated">
            <a:extLst>
              <a:ext uri="{FF2B5EF4-FFF2-40B4-BE49-F238E27FC236}">
                <a16:creationId xmlns:a16="http://schemas.microsoft.com/office/drawing/2014/main" id="{8D1CE1E5-3CC6-501C-C6F7-A82F44FDA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95"/>
          <a:stretch/>
        </p:blipFill>
        <p:spPr>
          <a:xfrm>
            <a:off x="7278504" y="1563412"/>
            <a:ext cx="1882945" cy="1717611"/>
          </a:xfrm>
          <a:prstGeom prst="rect">
            <a:avLst/>
          </a:prstGeom>
        </p:spPr>
      </p:pic>
      <p:pic>
        <p:nvPicPr>
          <p:cNvPr id="19" name="Picture 18" descr="A recipe of fried food&#10;&#10;Description automatically generated">
            <a:extLst>
              <a:ext uri="{FF2B5EF4-FFF2-40B4-BE49-F238E27FC236}">
                <a16:creationId xmlns:a16="http://schemas.microsoft.com/office/drawing/2014/main" id="{C445CAD2-DBDF-C6F4-9C07-BA9E2A5B0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884" y="4536213"/>
            <a:ext cx="1471708" cy="20804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recipe of a salad&#10;&#10;Description automatically generated with medium confidence">
            <a:extLst>
              <a:ext uri="{FF2B5EF4-FFF2-40B4-BE49-F238E27FC236}">
                <a16:creationId xmlns:a16="http://schemas.microsoft.com/office/drawing/2014/main" id="{4CF3017B-0501-8472-3CF6-32E3122AD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268" y="4553675"/>
            <a:ext cx="1457285" cy="2063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recipe page of a recipe&#10;&#10;Description automatically generated">
            <a:extLst>
              <a:ext uri="{FF2B5EF4-FFF2-40B4-BE49-F238E27FC236}">
                <a16:creationId xmlns:a16="http://schemas.microsoft.com/office/drawing/2014/main" id="{CAD87B46-74C1-53AA-FBF8-1A7DCC3F4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31" y="4553675"/>
            <a:ext cx="1499406" cy="2134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0295F0-DEE1-FF83-98B5-C6BB1A3F3030}"/>
              </a:ext>
            </a:extLst>
          </p:cNvPr>
          <p:cNvSpPr/>
          <p:nvPr/>
        </p:nvSpPr>
        <p:spPr>
          <a:xfrm>
            <a:off x="529389" y="1563412"/>
            <a:ext cx="1978934" cy="987283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rutiger" panose="020B0500000000000000"/>
              </a:rPr>
              <a:t>Bangladeshi</a:t>
            </a:r>
          </a:p>
          <a:p>
            <a:pPr algn="ctr"/>
            <a:r>
              <a:rPr lang="en-GB" dirty="0">
                <a:latin typeface="Frutiger" panose="020B0500000000000000"/>
              </a:rPr>
              <a:t>Or Pakistani Background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FEBB0F-E89C-1688-A266-DA3003D17432}"/>
              </a:ext>
            </a:extLst>
          </p:cNvPr>
          <p:cNvSpPr/>
          <p:nvPr/>
        </p:nvSpPr>
        <p:spPr>
          <a:xfrm>
            <a:off x="2932268" y="1563412"/>
            <a:ext cx="1978934" cy="987283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rutiger" panose="020B0500000000000000"/>
              </a:rPr>
              <a:t>Prev. diagnosis of GDM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263DA3-AFA8-DD3A-9608-95F99FF55AF6}"/>
              </a:ext>
            </a:extLst>
          </p:cNvPr>
          <p:cNvSpPr/>
          <p:nvPr/>
        </p:nvSpPr>
        <p:spPr>
          <a:xfrm>
            <a:off x="2932268" y="2854361"/>
            <a:ext cx="1978934" cy="987283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rutiger" panose="020B0500000000000000"/>
              </a:rPr>
              <a:t>Impaired hearing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6D5B9B-D0F0-FD33-AB49-892767146EE3}"/>
              </a:ext>
            </a:extLst>
          </p:cNvPr>
          <p:cNvSpPr/>
          <p:nvPr/>
        </p:nvSpPr>
        <p:spPr>
          <a:xfrm>
            <a:off x="524628" y="2855495"/>
            <a:ext cx="1978934" cy="987283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rutiger" panose="020B0500000000000000"/>
              </a:rPr>
              <a:t>Impaired vision</a:t>
            </a:r>
          </a:p>
        </p:txBody>
      </p:sp>
    </p:spTree>
    <p:extLst>
      <p:ext uri="{BB962C8B-B14F-4D97-AF65-F5344CB8AC3E}">
        <p14:creationId xmlns:p14="http://schemas.microsoft.com/office/powerpoint/2010/main" val="74542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78EF-952D-0196-DAC2-AE405ADD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Our Programme – Specialist Remote GDM</a:t>
            </a:r>
            <a:endParaRPr lang="en-US" sz="4000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D44495-3450-6D9D-3690-2112A2C4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4513"/>
            <a:ext cx="4176562" cy="3412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0" i="0" dirty="0">
                <a:solidFill>
                  <a:srgbClr val="FFFFFF"/>
                </a:solidFill>
                <a:effectLst/>
                <a:latin typeface="Frutiger" panose="020B0500000000000000"/>
              </a:rPr>
              <a:t>As part of the GDM referral changes we have developed a new referral form which is live on the website as of 28th February that allows those with a history of GDM to self-refer.</a:t>
            </a:r>
          </a:p>
          <a:p>
            <a:pPr marL="0" indent="0">
              <a:buNone/>
            </a:pPr>
            <a:endParaRPr lang="en-GB" sz="1800" dirty="0">
              <a:solidFill>
                <a:srgbClr val="FFFFFF"/>
              </a:solidFill>
              <a:latin typeface="Frutiger" panose="020B0500000000000000"/>
            </a:endParaRPr>
          </a:p>
          <a:p>
            <a:pPr marL="0" indent="0">
              <a:buNone/>
            </a:pPr>
            <a:r>
              <a:rPr lang="en-GB" sz="1800" b="0" i="0" dirty="0">
                <a:solidFill>
                  <a:srgbClr val="FFFFFF"/>
                </a:solidFill>
                <a:effectLst/>
                <a:latin typeface="Frutiger" panose="020B0500000000000000"/>
              </a:rPr>
              <a:t>Previously, patients with GDM were required to have a blood test result within the previous 12 months. Now, anyone with a history of GDM can self-register or be referred to the NHS DPP without a blood test.</a:t>
            </a:r>
          </a:p>
          <a:p>
            <a:pPr marL="0" indent="0">
              <a:buNone/>
            </a:pPr>
            <a:endParaRPr lang="en-GB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0BB44-DB1D-7024-F73F-C9276564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528" y="1846120"/>
            <a:ext cx="3349471" cy="4591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45195-6437-1DE5-3CDD-D9491F575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131" y="1426866"/>
            <a:ext cx="2836299" cy="458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828269-7704-0C28-3A27-067E3F3A67DF}"/>
              </a:ext>
            </a:extLst>
          </p:cNvPr>
          <p:cNvSpPr txBox="1"/>
          <p:nvPr/>
        </p:nvSpPr>
        <p:spPr>
          <a:xfrm>
            <a:off x="838200" y="5514200"/>
            <a:ext cx="4562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Gestational Diabetes | NHS Diabetes Prevention Programme (healthieryou.org.uk)</a:t>
            </a:r>
            <a:endParaRPr lang="en-GB" sz="18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87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06C3-D8CF-4BF3-F539-185B128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724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Frutiger" panose="020B0500000000000000" pitchFamily="34" charset="0"/>
              </a:rPr>
              <a:t>Self-registration</a:t>
            </a:r>
            <a:endParaRPr lang="en-US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42242-00EC-6400-F03E-3108D9890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5880" cy="45092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GB" dirty="0">
                <a:solidFill>
                  <a:schemeClr val="bg1"/>
                </a:solidFill>
                <a:latin typeface="Frutiger"/>
              </a:rPr>
              <a:t>Self Registration -</a:t>
            </a:r>
            <a:r>
              <a:rPr lang="en-GB" u="sng" dirty="0">
                <a:solidFill>
                  <a:schemeClr val="bg1"/>
                </a:solidFill>
                <a:latin typeface="Frutig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www.healthieryou.org.u</a:t>
            </a:r>
            <a:r>
              <a:rPr lang="en-GB" u="sng" dirty="0">
                <a:solidFill>
                  <a:schemeClr val="bg1"/>
                </a:solidFill>
                <a:latin typeface="Frutiger"/>
              </a:rPr>
              <a:t>k</a:t>
            </a:r>
            <a:br>
              <a:rPr lang="en-US" sz="1800" u="sng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br>
              <a:rPr lang="en-US" sz="1800" u="sng" dirty="0">
                <a:solidFill>
                  <a:schemeClr val="bg1"/>
                </a:solidFill>
                <a:latin typeface="Frutiger" panose="020B0500000000000000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Frutiger" panose="020B0500000000000000" pitchFamily="34" charset="0"/>
              </a:rPr>
              <a:t>Patients must have the following information to self register:</a:t>
            </a:r>
          </a:p>
          <a:p>
            <a:pPr lvl="2" fontAlgn="base"/>
            <a:r>
              <a:rPr lang="en-GB" sz="1800" b="0" i="0" dirty="0">
                <a:solidFill>
                  <a:srgbClr val="FFFFFF"/>
                </a:solidFill>
                <a:effectLst/>
                <a:latin typeface="Frutiger" panose="020B0500000000000000" pitchFamily="34" charset="0"/>
              </a:rPr>
              <a:t>NHS Number</a:t>
            </a:r>
          </a:p>
          <a:p>
            <a:pPr lvl="2" fontAlgn="base"/>
            <a:r>
              <a:rPr lang="en-GB" sz="1800" b="0" i="0" dirty="0">
                <a:solidFill>
                  <a:srgbClr val="FFFFFF"/>
                </a:solidFill>
                <a:effectLst/>
                <a:latin typeface="Frutiger" panose="020B0500000000000000" pitchFamily="34" charset="0"/>
              </a:rPr>
              <a:t>Blood Test Result (either a HbA1c or FPG reading)</a:t>
            </a:r>
          </a:p>
          <a:p>
            <a:pPr lvl="2" fontAlgn="base"/>
            <a:r>
              <a:rPr lang="en-GB" sz="1800" b="0" i="0" dirty="0">
                <a:solidFill>
                  <a:srgbClr val="FFFFFF"/>
                </a:solidFill>
                <a:effectLst/>
                <a:latin typeface="Frutiger" panose="020B0500000000000000" pitchFamily="34" charset="0"/>
              </a:rPr>
              <a:t>Date of Blood Test (must be within the past 12 months)</a:t>
            </a:r>
          </a:p>
          <a:p>
            <a:pPr lvl="2" fontAlgn="base"/>
            <a:endParaRPr lang="en-GB" sz="1800" dirty="0">
              <a:solidFill>
                <a:schemeClr val="bg1"/>
              </a:solidFill>
              <a:latin typeface="Frutiger" panose="020B0500000000000000" pitchFamily="34" charset="0"/>
            </a:endParaRPr>
          </a:p>
          <a:p>
            <a:pPr lvl="2" fontAlgn="base"/>
            <a:r>
              <a:rPr lang="en-US" sz="18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www.healthieryou.org.uk</a:t>
            </a:r>
            <a:r>
              <a:rPr lang="en-US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2" fontAlgn="base"/>
            <a:r>
              <a:rPr lang="en-US" sz="1800" dirty="0">
                <a:solidFill>
                  <a:schemeClr val="bg1"/>
                </a:solidFill>
              </a:rPr>
              <a:t>Or call 0333 047 9999</a:t>
            </a:r>
            <a:endParaRPr lang="en-GB" sz="1800" b="0" i="0" dirty="0">
              <a:solidFill>
                <a:schemeClr val="bg1"/>
              </a:solidFill>
              <a:effectLst/>
              <a:latin typeface="Frutiger" panose="020B0500000000000000" pitchFamily="34" charset="0"/>
            </a:endParaRPr>
          </a:p>
          <a:p>
            <a:pPr marL="914400" lvl="2" indent="0" fontAlgn="base">
              <a:buNone/>
            </a:pPr>
            <a:endParaRPr lang="en-GB" sz="1800" b="0" i="0" dirty="0">
              <a:solidFill>
                <a:srgbClr val="FFFFFF"/>
              </a:solidFill>
              <a:effectLst/>
              <a:latin typeface="Frutiger" panose="020B0500000000000000" pitchFamily="34" charset="0"/>
            </a:endParaRPr>
          </a:p>
          <a:p>
            <a:pPr marL="914400" lvl="2" indent="0" fontAlgn="base">
              <a:buNone/>
            </a:pPr>
            <a:endParaRPr lang="en-GB" sz="1800" b="0" i="0" dirty="0">
              <a:solidFill>
                <a:srgbClr val="FFFFFF"/>
              </a:solidFill>
              <a:effectLst/>
              <a:latin typeface="Frutiger" panose="020B0500000000000000" pitchFamily="34" charset="0"/>
            </a:endParaRPr>
          </a:p>
          <a:p>
            <a:pPr lvl="2" fontAlgn="base"/>
            <a:endParaRPr lang="en-GB" sz="1800" dirty="0">
              <a:solidFill>
                <a:srgbClr val="FFFFFF"/>
              </a:solidFill>
              <a:latin typeface="Frutiger" panose="020B0500000000000000" pitchFamily="34" charset="0"/>
            </a:endParaRPr>
          </a:p>
          <a:p>
            <a:pPr marL="914400" lvl="2" indent="0" fontAlgn="base">
              <a:buNone/>
            </a:pPr>
            <a:endParaRPr lang="en-GB" sz="1800" dirty="0">
              <a:solidFill>
                <a:srgbClr val="FFFFFF"/>
              </a:solidFill>
              <a:latin typeface="Frutiger" panose="020B0500000000000000" pitchFamily="34" charset="0"/>
            </a:endParaRPr>
          </a:p>
          <a:p>
            <a:pPr marL="914400" lvl="2" indent="0" fontAlgn="base">
              <a:buNone/>
            </a:pPr>
            <a:endParaRPr lang="en-GB" sz="1800" b="0" i="0" dirty="0">
              <a:solidFill>
                <a:srgbClr val="FFFFFF"/>
              </a:solidFill>
              <a:effectLst/>
              <a:latin typeface="Frutiger" panose="020B0500000000000000" pitchFamily="34" charset="0"/>
            </a:endParaRPr>
          </a:p>
          <a:p>
            <a:pPr marL="514350" indent="-514350" fontAlgn="base">
              <a:buAutoNum type="arabicPeriod"/>
            </a:pPr>
            <a:endParaRPr lang="en-GB" u="sng" dirty="0">
              <a:solidFill>
                <a:schemeClr val="bg1"/>
              </a:solidFill>
              <a:latin typeface="Frutiger"/>
            </a:endParaRPr>
          </a:p>
        </p:txBody>
      </p:sp>
      <p:pic>
        <p:nvPicPr>
          <p:cNvPr id="6147" name="Picture 3">
            <a:hlinkClick r:id="rId4"/>
            <a:extLst>
              <a:ext uri="{FF2B5EF4-FFF2-40B4-BE49-F238E27FC236}">
                <a16:creationId xmlns:a16="http://schemas.microsoft.com/office/drawing/2014/main" id="{69DF8155-0159-1EE8-4B6C-7B05D6F4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24" y="585788"/>
            <a:ext cx="5632516" cy="574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6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06C3-D8CF-4BF3-F539-185B128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7240" cy="1325563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Frutiger" panose="020B0500000000000000" pitchFamily="34" charset="0"/>
              </a:rPr>
              <a:t>How to refer – Eligibility​</a:t>
            </a:r>
            <a:endParaRPr lang="en-US" b="1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42242-00EC-6400-F03E-3108D9890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31412" cy="466725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400" u="sng" dirty="0">
                <a:solidFill>
                  <a:schemeClr val="bg1"/>
                </a:solidFill>
                <a:latin typeface="Frutiger" panose="020B0500000000000000" pitchFamily="34" charset="0"/>
              </a:rPr>
              <a:t>Eligibility Criteria</a:t>
            </a:r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Be aged 18 or over.​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Has ‘non-diabetic hyperglycaemia’ (NDH) identified by blood test within the last 12 months.​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​HbA1c of 42-47.9 mmol/mol (6.0%-6.4%),​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Fasting Plasma Glucose (FPG) of 5.5-6.9mmol/l</a:t>
            </a:r>
          </a:p>
          <a:p>
            <a:pPr fontAlgn="base"/>
            <a:r>
              <a:rPr lang="en-GB" sz="2400" dirty="0">
                <a:solidFill>
                  <a:schemeClr val="bg1"/>
                </a:solidFill>
                <a:latin typeface="Frutiger" panose="020B0500000000000000" pitchFamily="34" charset="0"/>
              </a:rPr>
              <a:t>If the patient has a history of Gestational Diabetes Mellitus (GDM) then HbA1c can be below 42 or FPG below 5.5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3554A05-80A5-BBB1-1B50-1D14643FA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041" y="-150837"/>
            <a:ext cx="5040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9F7154-7788-EFD1-0E35-0884CE8D4C34}"/>
              </a:ext>
            </a:extLst>
          </p:cNvPr>
          <p:cNvSpPr/>
          <p:nvPr/>
        </p:nvSpPr>
        <p:spPr>
          <a:xfrm>
            <a:off x="10419079" y="2673687"/>
            <a:ext cx="822960" cy="1325563"/>
          </a:xfrm>
          <a:prstGeom prst="rect">
            <a:avLst/>
          </a:prstGeom>
          <a:solidFill>
            <a:srgbClr val="005D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2AD34-4E8C-7059-1A0E-4158E8CEDA7D}"/>
              </a:ext>
            </a:extLst>
          </p:cNvPr>
          <p:cNvSpPr txBox="1"/>
          <p:nvPr/>
        </p:nvSpPr>
        <p:spPr>
          <a:xfrm>
            <a:off x="10307318" y="2551767"/>
            <a:ext cx="1031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47.9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014885-B17E-4BDD-176E-320D73F44C7C}"/>
              </a:ext>
            </a:extLst>
          </p:cNvPr>
          <p:cNvSpPr txBox="1"/>
          <p:nvPr/>
        </p:nvSpPr>
        <p:spPr>
          <a:xfrm>
            <a:off x="10337756" y="3136542"/>
            <a:ext cx="1031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42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168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7203</TotalTime>
  <Words>1699</Words>
  <Application>Microsoft Office PowerPoint</Application>
  <PresentationFormat>Widescreen</PresentationFormat>
  <Paragraphs>250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 Display</vt:lpstr>
      <vt:lpstr>Arial</vt:lpstr>
      <vt:lpstr>Calibri</vt:lpstr>
      <vt:lpstr>Calibri Light</vt:lpstr>
      <vt:lpstr>Frutiger</vt:lpstr>
      <vt:lpstr>1_Office Theme</vt:lpstr>
      <vt:lpstr>PowerPoint Presentation</vt:lpstr>
      <vt:lpstr>Who are we?</vt:lpstr>
      <vt:lpstr>Our Programmes</vt:lpstr>
      <vt:lpstr>Our Programme – Group Programme</vt:lpstr>
      <vt:lpstr>Our Programme – Digital Programme</vt:lpstr>
      <vt:lpstr>Our Programme – Specialist Remote</vt:lpstr>
      <vt:lpstr>Our Programme – Specialist Remote GDM</vt:lpstr>
      <vt:lpstr>Self-registration</vt:lpstr>
      <vt:lpstr>How to refer – Eligibility​</vt:lpstr>
      <vt:lpstr>How to refer – Eligibility​</vt:lpstr>
      <vt:lpstr>April</vt:lpstr>
      <vt:lpstr>May</vt:lpstr>
      <vt:lpstr>June</vt:lpstr>
      <vt:lpstr>PowerPoint Presentation</vt:lpstr>
      <vt:lpstr>PowerPoint Presentation</vt:lpstr>
      <vt:lpstr>Thank you​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Havelkova</dc:creator>
  <cp:lastModifiedBy>STUART, Mark (NHS DERBY AND DERBYSHIRE ICB - 15M)</cp:lastModifiedBy>
  <cp:revision>2</cp:revision>
  <dcterms:created xsi:type="dcterms:W3CDTF">2024-01-15T12:37:09Z</dcterms:created>
  <dcterms:modified xsi:type="dcterms:W3CDTF">2024-04-03T14:45:14Z</dcterms:modified>
</cp:coreProperties>
</file>