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58726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A0D58-B3F4-A8A8-DD27-124EB7748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858B5-1D49-750E-FC9D-8918BBCBF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A1D9B-4B35-1EBA-1C57-A541D101C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CD424-04E4-A66F-B437-1331A806D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AFDF4-6321-51ED-AF6C-FBFDD50E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71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10283-63B0-1672-08A2-FD18F7BD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470521-A65F-85BB-7283-8CFAF251D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FDE16-149D-E9D3-9944-EFF4EB1D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1FB08-A8B4-5768-3E11-4BAD6D25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21DE2-7986-8F89-0287-613EF06AC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66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F82F0-9E2B-DB2B-BFF4-209BFD1B1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F46F6-6839-17BC-E80C-53F0A2C83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AFA68-69B6-722F-7BCB-98D4DA66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75B7A-793D-325F-A910-9973B6527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01D6E-B0F7-E9F1-8726-1C7E8763C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93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167-0641-586C-0E31-E9D9496DE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07BAD-8FEF-F643-FD22-A7AD24B15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9B5D7-C226-DA70-7EE0-D7DEB0BB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91364-E5FE-DB9A-2028-41BC9148D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5D056-8E55-E5D8-94F5-4E4D5D9F9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99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C7FE-F208-52BA-D70A-FF6016707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A3815-E1F8-F2ED-DD5F-6DD70B7A1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61749-D2E3-BFB3-DF84-63F77ECD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7B3FC-EA73-0E77-5979-E34E7B1CB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3AC89-9F22-4B38-D672-CB2428A06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9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E117C-8236-EDFD-E0F2-7DD94747B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880CD-4577-F681-3C3E-65FD6D3FE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FC81D-0308-AD07-4F82-E259817B3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61FEC-EAB3-AA6E-8F4F-6C1405DC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6E9A9-1A97-78EE-FFCB-5834222C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F7B9B-1CD3-C706-85B0-65EC59762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5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CC8F0-1570-1DCE-A9DC-879E562D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13B0A-1326-697F-E2AB-90FBA7B8D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2FB10-4CC9-D6D7-AB91-5C06B5C5B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1F8CC-29EB-9CAD-4A22-A1915668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A7D4B5-C10D-5CC0-5AED-C77B28D3B2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9B1147-55C3-2D47-63FB-8A538904F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DDC968-A594-8272-AD48-CBE87B0E6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E569B7-D03E-059F-33E2-08DEE8F7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1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D9D1A-E218-B78E-B4A6-054FEF89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3548C-DC09-4509-53CD-595FCA850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6F801-152B-B5C8-2ABA-D2EA7A00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DB8D83-3735-C653-6B14-4A6C6F295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2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01003-57FE-3619-F1A8-D52EA3E6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1BDE96-C94D-6031-2FF7-EE58C0C96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ECA5D-24A4-FF96-BEE0-68E395A13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81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7DAE5-82E0-7643-B11D-2A5B3511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FDAD1-083E-9EED-74D7-BE265293A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F4B60-0523-AE8A-5027-2FAC48C9A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601E3-EADF-5CCA-EDC1-9F6C8A7A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E1AD2-ADA8-DE2E-9024-10DC6EA89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A44FF-D071-3905-99DD-8E6487C5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57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537D-6ECC-E442-3B4C-A309E0C29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70BEF3-87FB-A8C2-62A0-2BC70859D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51B46-3CF9-2ECC-91E0-7FAFBF053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EBDC0-C014-7075-6D28-F1D9F958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96999-0E74-37CB-9E5E-ED53EDA7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563B2-64ED-43F4-CD52-96EA32E02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91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0D2BA-F015-29E4-BF06-E895114E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5C801-4941-D0D1-1D63-DFD8C6615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25C64-CDEE-9FED-0E0E-67498E960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8B58-A0A4-4B26-AD7D-E710571FAE4C}" type="datetimeFigureOut">
              <a:rPr lang="en-GB" smtClean="0"/>
              <a:t>29/01/2024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3108D-826C-27E9-73C5-CE725842F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9A7F5-9B65-B010-F189-E7999787E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04045-5499-4B9F-9952-92A030223E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54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B7F8475B-53E7-8748-BE9E-79632365486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B7F8475B-53E7-8748-BE9E-7963236548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EB67849E-6EF7-4DF4-9FB0-4B6BFC86CA81}"/>
              </a:ext>
            </a:extLst>
          </p:cNvPr>
          <p:cNvGrpSpPr/>
          <p:nvPr/>
        </p:nvGrpSpPr>
        <p:grpSpPr>
          <a:xfrm>
            <a:off x="-77781" y="-39463"/>
            <a:ext cx="12096424" cy="6918351"/>
            <a:chOff x="-77781" y="-39463"/>
            <a:chExt cx="12096424" cy="6918351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20238CC-AAD5-4E36-9F0D-7135A80D1ACA}"/>
                </a:ext>
              </a:extLst>
            </p:cNvPr>
            <p:cNvSpPr/>
            <p:nvPr/>
          </p:nvSpPr>
          <p:spPr>
            <a:xfrm>
              <a:off x="4406462" y="1768318"/>
              <a:ext cx="5057149" cy="553997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Derbyshire Digital and Data Board</a:t>
              </a:r>
              <a:br>
                <a:rPr lang="en-GB" sz="1000" dirty="0"/>
              </a:br>
              <a:r>
                <a:rPr lang="en-GB" sz="1000" dirty="0"/>
                <a:t>( D3B)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3905A82C-4396-0E40-BBD0-6E6E8E3E9520}"/>
                </a:ext>
              </a:extLst>
            </p:cNvPr>
            <p:cNvGrpSpPr/>
            <p:nvPr/>
          </p:nvGrpSpPr>
          <p:grpSpPr>
            <a:xfrm>
              <a:off x="2178422" y="3932833"/>
              <a:ext cx="8999999" cy="222917"/>
              <a:chOff x="9201156" y="4215076"/>
              <a:chExt cx="2249298" cy="222917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5D043AE5-C19F-4ECF-AD9A-0A05CADA8A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1156" y="4437993"/>
                <a:ext cx="2249298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E4AD266-CB0F-46D2-B7A2-D20A9EE19271}"/>
                  </a:ext>
                </a:extLst>
              </p:cNvPr>
              <p:cNvSpPr txBox="1"/>
              <p:nvPr/>
            </p:nvSpPr>
            <p:spPr>
              <a:xfrm>
                <a:off x="10367962" y="4215076"/>
                <a:ext cx="104347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800" dirty="0"/>
                  <a:t>Portfolio Delivery</a:t>
                </a:r>
              </a:p>
            </p:txBody>
          </p:sp>
        </p:grp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B00B7B94-2C0E-440B-A445-9BA717D600A1}"/>
                </a:ext>
              </a:extLst>
            </p:cNvPr>
            <p:cNvSpPr/>
            <p:nvPr/>
          </p:nvSpPr>
          <p:spPr>
            <a:xfrm>
              <a:off x="4442231" y="2572143"/>
              <a:ext cx="1306800" cy="55710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/>
                <a:t>Digital Programme Delivery Group (DIG)</a:t>
              </a:r>
            </a:p>
          </p:txBody>
        </p:sp>
        <p:sp>
          <p:nvSpPr>
            <p:cNvPr id="80" name="Rectangle: Rounded Corners 79">
              <a:extLst>
                <a:ext uri="{FF2B5EF4-FFF2-40B4-BE49-F238E27FC236}">
                  <a16:creationId xmlns:a16="http://schemas.microsoft.com/office/drawing/2014/main" id="{604EBC68-5D2C-473D-A398-5DC6744D875C}"/>
                </a:ext>
              </a:extLst>
            </p:cNvPr>
            <p:cNvSpPr/>
            <p:nvPr/>
          </p:nvSpPr>
          <p:spPr>
            <a:xfrm>
              <a:off x="6437710" y="3247452"/>
              <a:ext cx="1306987" cy="543099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/>
                <a:t>Design Authority</a:t>
              </a:r>
            </a:p>
          </p:txBody>
        </p: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C6ED1278-81A5-49DB-B0A9-B780B2AA90A9}"/>
                </a:ext>
              </a:extLst>
            </p:cNvPr>
            <p:cNvSpPr/>
            <p:nvPr/>
          </p:nvSpPr>
          <p:spPr>
            <a:xfrm>
              <a:off x="8219088" y="3247225"/>
              <a:ext cx="1264104" cy="543099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/>
                <a:t>Strategic Intelligence Group</a:t>
              </a:r>
            </a:p>
          </p:txBody>
        </p:sp>
        <p:sp>
          <p:nvSpPr>
            <p:cNvPr id="46" name="Rectangle: Rounded Corners 80">
              <a:extLst>
                <a:ext uri="{FF2B5EF4-FFF2-40B4-BE49-F238E27FC236}">
                  <a16:creationId xmlns:a16="http://schemas.microsoft.com/office/drawing/2014/main" id="{4314E69E-472D-6241-B016-8739FA305CDA}"/>
                </a:ext>
              </a:extLst>
            </p:cNvPr>
            <p:cNvSpPr/>
            <p:nvPr/>
          </p:nvSpPr>
          <p:spPr>
            <a:xfrm>
              <a:off x="4406462" y="596652"/>
              <a:ext cx="1622561" cy="5431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lnSpc>
                  <a:spcPct val="115000"/>
                </a:lnSpc>
                <a:spcAft>
                  <a:spcPts val="600"/>
                </a:spcAft>
                <a:defRPr/>
              </a:pPr>
              <a:r>
                <a:rPr lang="en-GB" sz="800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Provider Collaborative Leadership Board</a:t>
              </a:r>
              <a:endParaRPr lang="en-GB" sz="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: Rounded Corners 80">
              <a:extLst>
                <a:ext uri="{FF2B5EF4-FFF2-40B4-BE49-F238E27FC236}">
                  <a16:creationId xmlns:a16="http://schemas.microsoft.com/office/drawing/2014/main" id="{AE59407F-0A84-1847-9BBA-AF8CDB71B0E2}"/>
                </a:ext>
              </a:extLst>
            </p:cNvPr>
            <p:cNvSpPr/>
            <p:nvPr/>
          </p:nvSpPr>
          <p:spPr>
            <a:xfrm>
              <a:off x="7993234" y="613317"/>
              <a:ext cx="1470378" cy="523109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800" b="1" dirty="0">
                  <a:solidFill>
                    <a:prstClr val="black"/>
                  </a:solidFill>
                </a:rPr>
                <a:t>ICB Finance and Estates Committee</a:t>
              </a:r>
              <a:endParaRPr lang="en-GB" sz="800" dirty="0">
                <a:solidFill>
                  <a:prstClr val="black"/>
                </a:solidFill>
              </a:endParaRPr>
            </a:p>
          </p:txBody>
        </p:sp>
        <p:cxnSp>
          <p:nvCxnSpPr>
            <p:cNvPr id="14" name="Elbow Connector 13">
              <a:extLst>
                <a:ext uri="{FF2B5EF4-FFF2-40B4-BE49-F238E27FC236}">
                  <a16:creationId xmlns:a16="http://schemas.microsoft.com/office/drawing/2014/main" id="{FCCE0E93-DD2A-7C46-8389-CC8B28F429E3}"/>
                </a:ext>
              </a:extLst>
            </p:cNvPr>
            <p:cNvCxnSpPr>
              <a:cxnSpLocks/>
              <a:stCxn id="5" idx="0"/>
              <a:endCxn id="47" idx="2"/>
            </p:cNvCxnSpPr>
            <p:nvPr/>
          </p:nvCxnSpPr>
          <p:spPr>
            <a:xfrm rot="5400000" flipH="1" flipV="1">
              <a:off x="7515784" y="555679"/>
              <a:ext cx="631892" cy="17933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lbow Connector 63">
              <a:extLst>
                <a:ext uri="{FF2B5EF4-FFF2-40B4-BE49-F238E27FC236}">
                  <a16:creationId xmlns:a16="http://schemas.microsoft.com/office/drawing/2014/main" id="{AC8B2779-DFEA-F542-818E-FD042070A943}"/>
                </a:ext>
              </a:extLst>
            </p:cNvPr>
            <p:cNvCxnSpPr>
              <a:cxnSpLocks/>
              <a:stCxn id="5" idx="0"/>
              <a:endCxn id="46" idx="2"/>
            </p:cNvCxnSpPr>
            <p:nvPr/>
          </p:nvCxnSpPr>
          <p:spPr>
            <a:xfrm rot="16200000" flipV="1">
              <a:off x="5762107" y="595388"/>
              <a:ext cx="628566" cy="171729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: Rounded Corners 86">
              <a:extLst>
                <a:ext uri="{FF2B5EF4-FFF2-40B4-BE49-F238E27FC236}">
                  <a16:creationId xmlns:a16="http://schemas.microsoft.com/office/drawing/2014/main" id="{9BC86D71-394D-2B40-BEC0-3F090542EC62}"/>
                </a:ext>
              </a:extLst>
            </p:cNvPr>
            <p:cNvSpPr/>
            <p:nvPr/>
          </p:nvSpPr>
          <p:spPr>
            <a:xfrm>
              <a:off x="4574328" y="4327701"/>
              <a:ext cx="762307" cy="55114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EPR</a:t>
              </a:r>
            </a:p>
            <a:p>
              <a:pPr algn="ctr"/>
              <a:r>
                <a:rPr lang="en-GB" sz="600" b="1" dirty="0"/>
                <a:t> Programme Board</a:t>
              </a:r>
            </a:p>
          </p:txBody>
        </p:sp>
        <p:sp>
          <p:nvSpPr>
            <p:cNvPr id="78" name="Rectangle: Rounded Corners 86">
              <a:extLst>
                <a:ext uri="{FF2B5EF4-FFF2-40B4-BE49-F238E27FC236}">
                  <a16:creationId xmlns:a16="http://schemas.microsoft.com/office/drawing/2014/main" id="{754D71BE-904F-E140-ACCD-1FA2284C333E}"/>
                </a:ext>
              </a:extLst>
            </p:cNvPr>
            <p:cNvSpPr/>
            <p:nvPr/>
          </p:nvSpPr>
          <p:spPr>
            <a:xfrm>
              <a:off x="5429958" y="4318938"/>
              <a:ext cx="762307" cy="55114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DSCR Programme Board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B6027DCC-E3DE-FD4A-BB46-2B43558477C0}"/>
                </a:ext>
              </a:extLst>
            </p:cNvPr>
            <p:cNvCxnSpPr>
              <a:cxnSpLocks/>
              <a:stCxn id="76" idx="0"/>
              <a:endCxn id="60" idx="2"/>
            </p:cNvCxnSpPr>
            <p:nvPr/>
          </p:nvCxnSpPr>
          <p:spPr>
            <a:xfrm rot="5400000" flipH="1" flipV="1">
              <a:off x="4426328" y="3658399"/>
              <a:ext cx="1198456" cy="14014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9" name="Rectangle: Rounded Corners 86">
              <a:extLst>
                <a:ext uri="{FF2B5EF4-FFF2-40B4-BE49-F238E27FC236}">
                  <a16:creationId xmlns:a16="http://schemas.microsoft.com/office/drawing/2014/main" id="{1FA32B4F-A7C3-1742-AD41-9A2F02B8A139}"/>
                </a:ext>
              </a:extLst>
            </p:cNvPr>
            <p:cNvSpPr/>
            <p:nvPr/>
          </p:nvSpPr>
          <p:spPr>
            <a:xfrm>
              <a:off x="6479325" y="4315204"/>
              <a:ext cx="762308" cy="551149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Cyber Security Sub-Group</a:t>
              </a:r>
            </a:p>
          </p:txBody>
        </p:sp>
        <p:sp>
          <p:nvSpPr>
            <p:cNvPr id="95" name="Rectangle: Rounded Corners 86">
              <a:extLst>
                <a:ext uri="{FF2B5EF4-FFF2-40B4-BE49-F238E27FC236}">
                  <a16:creationId xmlns:a16="http://schemas.microsoft.com/office/drawing/2014/main" id="{8B015F3A-022C-0640-808C-FB9D252D5A4A}"/>
                </a:ext>
              </a:extLst>
            </p:cNvPr>
            <p:cNvSpPr/>
            <p:nvPr/>
          </p:nvSpPr>
          <p:spPr>
            <a:xfrm>
              <a:off x="3191411" y="3003944"/>
              <a:ext cx="762308" cy="551145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dirty="0"/>
                <a:t>ICS Digital Office</a:t>
              </a:r>
            </a:p>
          </p:txBody>
        </p:sp>
        <p:cxnSp>
          <p:nvCxnSpPr>
            <p:cNvPr id="97" name="Straight Arrow Connector 78">
              <a:extLst>
                <a:ext uri="{FF2B5EF4-FFF2-40B4-BE49-F238E27FC236}">
                  <a16:creationId xmlns:a16="http://schemas.microsoft.com/office/drawing/2014/main" id="{48452FFA-A2A1-8546-9CD5-9E132E1C3509}"/>
                </a:ext>
              </a:extLst>
            </p:cNvPr>
            <p:cNvCxnSpPr>
              <a:cxnSpLocks/>
              <a:stCxn id="95" idx="3"/>
              <a:endCxn id="60" idx="2"/>
            </p:cNvCxnSpPr>
            <p:nvPr/>
          </p:nvCxnSpPr>
          <p:spPr>
            <a:xfrm flipV="1">
              <a:off x="3953719" y="3129245"/>
              <a:ext cx="1141912" cy="150272"/>
            </a:xfrm>
            <a:prstGeom prst="bentConnector2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65812DE8-7B6C-DB4C-95D0-709BB42CF837}"/>
                </a:ext>
              </a:extLst>
            </p:cNvPr>
            <p:cNvCxnSpPr>
              <a:cxnSpLocks/>
              <a:stCxn id="89" idx="0"/>
            </p:cNvCxnSpPr>
            <p:nvPr/>
          </p:nvCxnSpPr>
          <p:spPr>
            <a:xfrm rot="5400000" flipH="1" flipV="1">
              <a:off x="6792333" y="3857818"/>
              <a:ext cx="525533" cy="38924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Elbow Connector 101">
              <a:extLst>
                <a:ext uri="{FF2B5EF4-FFF2-40B4-BE49-F238E27FC236}">
                  <a16:creationId xmlns:a16="http://schemas.microsoft.com/office/drawing/2014/main" id="{F91CCFE0-AAB4-2449-B82B-A58C16E97429}"/>
                </a:ext>
              </a:extLst>
            </p:cNvPr>
            <p:cNvCxnSpPr>
              <a:cxnSpLocks/>
              <a:stCxn id="81" idx="0"/>
            </p:cNvCxnSpPr>
            <p:nvPr/>
          </p:nvCxnSpPr>
          <p:spPr>
            <a:xfrm rot="16200000" flipV="1">
              <a:off x="8391027" y="2787111"/>
              <a:ext cx="917437" cy="279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>
              <a:extLst>
                <a:ext uri="{FF2B5EF4-FFF2-40B4-BE49-F238E27FC236}">
                  <a16:creationId xmlns:a16="http://schemas.microsoft.com/office/drawing/2014/main" id="{C070DB9A-7619-9544-B1CC-E8164B20A212}"/>
                </a:ext>
              </a:extLst>
            </p:cNvPr>
            <p:cNvCxnSpPr>
              <a:cxnSpLocks/>
              <a:stCxn id="80" idx="0"/>
            </p:cNvCxnSpPr>
            <p:nvPr/>
          </p:nvCxnSpPr>
          <p:spPr>
            <a:xfrm rot="16200000" flipV="1">
              <a:off x="6613153" y="2769400"/>
              <a:ext cx="956103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>
              <a:extLst>
                <a:ext uri="{FF2B5EF4-FFF2-40B4-BE49-F238E27FC236}">
                  <a16:creationId xmlns:a16="http://schemas.microsoft.com/office/drawing/2014/main" id="{274A1907-D82E-6042-9CFC-EECD189DBB7E}"/>
                </a:ext>
              </a:extLst>
            </p:cNvPr>
            <p:cNvCxnSpPr>
              <a:cxnSpLocks/>
              <a:stCxn id="60" idx="0"/>
            </p:cNvCxnSpPr>
            <p:nvPr/>
          </p:nvCxnSpPr>
          <p:spPr>
            <a:xfrm flipV="1">
              <a:off x="5095631" y="2322315"/>
              <a:ext cx="0" cy="24982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359E193B-02F7-2D43-8CA7-931B86C14F89}"/>
                </a:ext>
              </a:extLst>
            </p:cNvPr>
            <p:cNvGrpSpPr/>
            <p:nvPr/>
          </p:nvGrpSpPr>
          <p:grpSpPr>
            <a:xfrm>
              <a:off x="3648108" y="5604754"/>
              <a:ext cx="1936944" cy="550807"/>
              <a:chOff x="1173420" y="4301853"/>
              <a:chExt cx="1936944" cy="550807"/>
            </a:xfrm>
          </p:grpSpPr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944F4942-5757-3C49-BEA6-D5BC950DAE3E}"/>
                  </a:ext>
                </a:extLst>
              </p:cNvPr>
              <p:cNvSpPr txBox="1"/>
              <p:nvPr/>
            </p:nvSpPr>
            <p:spPr>
              <a:xfrm>
                <a:off x="1173420" y="4301853"/>
                <a:ext cx="193694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800" dirty="0"/>
                  <a:t>Professional Reference Groups</a:t>
                </a:r>
              </a:p>
            </p:txBody>
          </p: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6BE08A8-9784-CC4B-8E43-9CC79D8515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4189" y="4498803"/>
                <a:ext cx="1926175" cy="15392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Rectangle: Rounded Corners 86">
                <a:extLst>
                  <a:ext uri="{FF2B5EF4-FFF2-40B4-BE49-F238E27FC236}">
                    <a16:creationId xmlns:a16="http://schemas.microsoft.com/office/drawing/2014/main" id="{91A7E7B5-A1CF-5D45-AD9D-5272CAA49AA9}"/>
                  </a:ext>
                </a:extLst>
              </p:cNvPr>
              <p:cNvSpPr/>
              <p:nvPr/>
            </p:nvSpPr>
            <p:spPr>
              <a:xfrm>
                <a:off x="1795113" y="4598241"/>
                <a:ext cx="480118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</a:rPr>
                  <a:t>CCIO</a:t>
                </a:r>
              </a:p>
            </p:txBody>
          </p:sp>
          <p:sp>
            <p:nvSpPr>
              <p:cNvPr id="126" name="Rectangle: Rounded Corners 86">
                <a:extLst>
                  <a:ext uri="{FF2B5EF4-FFF2-40B4-BE49-F238E27FC236}">
                    <a16:creationId xmlns:a16="http://schemas.microsoft.com/office/drawing/2014/main" id="{70ED70E3-8AB7-C449-9CD4-3D93ED50FE72}"/>
                  </a:ext>
                </a:extLst>
              </p:cNvPr>
              <p:cNvSpPr/>
              <p:nvPr/>
            </p:nvSpPr>
            <p:spPr>
              <a:xfrm>
                <a:off x="2356092" y="4589496"/>
                <a:ext cx="686439" cy="263161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</a:rPr>
                  <a:t>Information Governance</a:t>
                </a:r>
              </a:p>
            </p:txBody>
          </p:sp>
          <p:sp>
            <p:nvSpPr>
              <p:cNvPr id="127" name="Rectangle: Rounded Corners 86">
                <a:extLst>
                  <a:ext uri="{FF2B5EF4-FFF2-40B4-BE49-F238E27FC236}">
                    <a16:creationId xmlns:a16="http://schemas.microsoft.com/office/drawing/2014/main" id="{BE02D00D-FC7A-9C4F-A1B6-84BF001EF9F6}"/>
                  </a:ext>
                </a:extLst>
              </p:cNvPr>
              <p:cNvSpPr/>
              <p:nvPr/>
            </p:nvSpPr>
            <p:spPr>
              <a:xfrm>
                <a:off x="1204765" y="4593112"/>
                <a:ext cx="495071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>
                    <a:solidFill>
                      <a:schemeClr val="tx1"/>
                    </a:solidFill>
                  </a:rPr>
                  <a:t>CPLG</a:t>
                </a:r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4041044-31AA-7348-97FE-8BC665C770E0}"/>
                </a:ext>
              </a:extLst>
            </p:cNvPr>
            <p:cNvGrpSpPr/>
            <p:nvPr/>
          </p:nvGrpSpPr>
          <p:grpSpPr>
            <a:xfrm>
              <a:off x="2178423" y="1368171"/>
              <a:ext cx="9015945" cy="238918"/>
              <a:chOff x="7926705" y="2714056"/>
              <a:chExt cx="8417088" cy="238918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5DED87A6-CD11-4A3B-A300-444C85087E96}"/>
                  </a:ext>
                </a:extLst>
              </p:cNvPr>
              <p:cNvSpPr txBox="1"/>
              <p:nvPr/>
            </p:nvSpPr>
            <p:spPr>
              <a:xfrm>
                <a:off x="15455408" y="2714056"/>
                <a:ext cx="888385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GB" sz="800" dirty="0"/>
                  <a:t>Strategy &amp; vision</a:t>
                </a:r>
              </a:p>
            </p:txBody>
          </p: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344E285C-7EE6-DF4C-AB85-CE377C6BEA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26705" y="2952974"/>
                <a:ext cx="8402202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Arrow Connector 78">
              <a:extLst>
                <a:ext uri="{FF2B5EF4-FFF2-40B4-BE49-F238E27FC236}">
                  <a16:creationId xmlns:a16="http://schemas.microsoft.com/office/drawing/2014/main" id="{C12200BC-2897-D544-90D0-000DD465331A}"/>
                </a:ext>
              </a:extLst>
            </p:cNvPr>
            <p:cNvCxnSpPr>
              <a:cxnSpLocks/>
              <a:stCxn id="78" idx="0"/>
              <a:endCxn id="60" idx="2"/>
            </p:cNvCxnSpPr>
            <p:nvPr/>
          </p:nvCxnSpPr>
          <p:spPr>
            <a:xfrm rot="16200000" flipV="1">
              <a:off x="4858526" y="3366351"/>
              <a:ext cx="1189693" cy="71548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4" name="Rectangle: Rounded Corners 86">
              <a:extLst>
                <a:ext uri="{FF2B5EF4-FFF2-40B4-BE49-F238E27FC236}">
                  <a16:creationId xmlns:a16="http://schemas.microsoft.com/office/drawing/2014/main" id="{2FBF8C4D-DCB1-F64C-81D2-279D752D690D}"/>
                </a:ext>
              </a:extLst>
            </p:cNvPr>
            <p:cNvSpPr/>
            <p:nvPr/>
          </p:nvSpPr>
          <p:spPr>
            <a:xfrm>
              <a:off x="8377562" y="4327701"/>
              <a:ext cx="522322" cy="20365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WS1 </a:t>
              </a:r>
            </a:p>
          </p:txBody>
        </p:sp>
        <p:sp>
          <p:nvSpPr>
            <p:cNvPr id="166" name="Rectangle: Rounded Corners 86">
              <a:extLst>
                <a:ext uri="{FF2B5EF4-FFF2-40B4-BE49-F238E27FC236}">
                  <a16:creationId xmlns:a16="http://schemas.microsoft.com/office/drawing/2014/main" id="{7E6D47BF-4CE5-1943-9155-A578088057F2}"/>
                </a:ext>
              </a:extLst>
            </p:cNvPr>
            <p:cNvSpPr/>
            <p:nvPr/>
          </p:nvSpPr>
          <p:spPr>
            <a:xfrm>
              <a:off x="8368279" y="4556814"/>
              <a:ext cx="531606" cy="182569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WS2</a:t>
              </a:r>
            </a:p>
          </p:txBody>
        </p:sp>
        <p:sp>
          <p:nvSpPr>
            <p:cNvPr id="167" name="Rectangle: Rounded Corners 86">
              <a:extLst>
                <a:ext uri="{FF2B5EF4-FFF2-40B4-BE49-F238E27FC236}">
                  <a16:creationId xmlns:a16="http://schemas.microsoft.com/office/drawing/2014/main" id="{1F678CB4-87EF-1544-8BD8-DEBC544B6C20}"/>
                </a:ext>
              </a:extLst>
            </p:cNvPr>
            <p:cNvSpPr/>
            <p:nvPr/>
          </p:nvSpPr>
          <p:spPr>
            <a:xfrm>
              <a:off x="8971303" y="4321660"/>
              <a:ext cx="531606" cy="20365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WS3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225CAEF-2036-0F4C-94E4-F1AF2560D239}"/>
                </a:ext>
              </a:extLst>
            </p:cNvPr>
            <p:cNvSpPr txBox="1"/>
            <p:nvPr/>
          </p:nvSpPr>
          <p:spPr>
            <a:xfrm>
              <a:off x="5256964" y="1266091"/>
              <a:ext cx="167807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/>
                <a:t>Direction, Delivery and Assurance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B575E38B-15F1-C244-BCB9-0E8FB349A0E2}"/>
                </a:ext>
              </a:extLst>
            </p:cNvPr>
            <p:cNvSpPr txBox="1"/>
            <p:nvPr/>
          </p:nvSpPr>
          <p:spPr>
            <a:xfrm>
              <a:off x="7328194" y="1275197"/>
              <a:ext cx="141980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/>
                <a:t>Assurance and Challenge</a:t>
              </a:r>
            </a:p>
          </p:txBody>
        </p:sp>
        <p:sp>
          <p:nvSpPr>
            <p:cNvPr id="65" name="Rectangle: Rounded Corners 86">
              <a:extLst>
                <a:ext uri="{FF2B5EF4-FFF2-40B4-BE49-F238E27FC236}">
                  <a16:creationId xmlns:a16="http://schemas.microsoft.com/office/drawing/2014/main" id="{9779BA96-E22E-8449-825D-B00EDC4F10B5}"/>
                </a:ext>
              </a:extLst>
            </p:cNvPr>
            <p:cNvSpPr/>
            <p:nvPr/>
          </p:nvSpPr>
          <p:spPr>
            <a:xfrm>
              <a:off x="8980586" y="4552612"/>
              <a:ext cx="522322" cy="20365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WS4</a:t>
              </a:r>
            </a:p>
          </p:txBody>
        </p:sp>
        <p:sp>
          <p:nvSpPr>
            <p:cNvPr id="66" name="Rectangle: Rounded Corners 86">
              <a:extLst>
                <a:ext uri="{FF2B5EF4-FFF2-40B4-BE49-F238E27FC236}">
                  <a16:creationId xmlns:a16="http://schemas.microsoft.com/office/drawing/2014/main" id="{6564697B-65D9-2C46-A9B8-F86025FC01DA}"/>
                </a:ext>
              </a:extLst>
            </p:cNvPr>
            <p:cNvSpPr/>
            <p:nvPr/>
          </p:nvSpPr>
          <p:spPr>
            <a:xfrm>
              <a:off x="8689759" y="4788935"/>
              <a:ext cx="531606" cy="182569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WS5</a:t>
              </a:r>
            </a:p>
          </p:txBody>
        </p:sp>
        <p:cxnSp>
          <p:nvCxnSpPr>
            <p:cNvPr id="67" name="Straight Arrow Connector 97">
              <a:extLst>
                <a:ext uri="{FF2B5EF4-FFF2-40B4-BE49-F238E27FC236}">
                  <a16:creationId xmlns:a16="http://schemas.microsoft.com/office/drawing/2014/main" id="{923B0133-2A35-0E49-A681-ED6A831CA19D}"/>
                </a:ext>
              </a:extLst>
            </p:cNvPr>
            <p:cNvCxnSpPr>
              <a:cxnSpLocks/>
              <a:endCxn id="81" idx="2"/>
            </p:cNvCxnSpPr>
            <p:nvPr/>
          </p:nvCxnSpPr>
          <p:spPr>
            <a:xfrm flipV="1">
              <a:off x="8851140" y="3790324"/>
              <a:ext cx="0" cy="46156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ight Brace 10">
              <a:extLst>
                <a:ext uri="{FF2B5EF4-FFF2-40B4-BE49-F238E27FC236}">
                  <a16:creationId xmlns:a16="http://schemas.microsoft.com/office/drawing/2014/main" id="{55B891FE-1A30-FE40-A356-97E55C369717}"/>
                </a:ext>
              </a:extLst>
            </p:cNvPr>
            <p:cNvSpPr/>
            <p:nvPr/>
          </p:nvSpPr>
          <p:spPr>
            <a:xfrm rot="5400000">
              <a:off x="6232681" y="2420247"/>
              <a:ext cx="197905" cy="54493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B0DB02B8-7110-2944-88BA-948FDC14665F}"/>
                </a:ext>
              </a:extLst>
            </p:cNvPr>
            <p:cNvGrpSpPr/>
            <p:nvPr/>
          </p:nvGrpSpPr>
          <p:grpSpPr>
            <a:xfrm>
              <a:off x="6436946" y="5625738"/>
              <a:ext cx="3268718" cy="555391"/>
              <a:chOff x="1173420" y="4301853"/>
              <a:chExt cx="1936944" cy="555391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8F728EB4-04E2-D840-97CB-DDCFADD0FE1E}"/>
                  </a:ext>
                </a:extLst>
              </p:cNvPr>
              <p:cNvSpPr txBox="1"/>
              <p:nvPr/>
            </p:nvSpPr>
            <p:spPr>
              <a:xfrm>
                <a:off x="1173420" y="4301853"/>
                <a:ext cx="193694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800" dirty="0"/>
                  <a:t>JUCD Stakeholder Organisation Workforce</a:t>
                </a:r>
              </a:p>
            </p:txBody>
          </p: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DE823A64-C60B-ED45-BB82-C932FE29A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4189" y="4498803"/>
                <a:ext cx="1926175" cy="15392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Rectangle: Rounded Corners 86">
                <a:extLst>
                  <a:ext uri="{FF2B5EF4-FFF2-40B4-BE49-F238E27FC236}">
                    <a16:creationId xmlns:a16="http://schemas.microsoft.com/office/drawing/2014/main" id="{79D2A242-C36A-E34C-8EC3-70313A98A3FF}"/>
                  </a:ext>
                </a:extLst>
              </p:cNvPr>
              <p:cNvSpPr/>
              <p:nvPr/>
            </p:nvSpPr>
            <p:spPr>
              <a:xfrm>
                <a:off x="1240242" y="4602825"/>
                <a:ext cx="330752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/>
                  <a:t>Trusts</a:t>
                </a:r>
              </a:p>
            </p:txBody>
          </p:sp>
          <p:sp>
            <p:nvSpPr>
              <p:cNvPr id="88" name="Rectangle: Rounded Corners 86">
                <a:extLst>
                  <a:ext uri="{FF2B5EF4-FFF2-40B4-BE49-F238E27FC236}">
                    <a16:creationId xmlns:a16="http://schemas.microsoft.com/office/drawing/2014/main" id="{97B065DF-4BEA-1746-99F1-7F4D14674D85}"/>
                  </a:ext>
                </a:extLst>
              </p:cNvPr>
              <p:cNvSpPr/>
              <p:nvPr/>
            </p:nvSpPr>
            <p:spPr>
              <a:xfrm>
                <a:off x="2391539" y="4593112"/>
                <a:ext cx="334022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/>
                  <a:t>ICB</a:t>
                </a:r>
              </a:p>
            </p:txBody>
          </p:sp>
          <p:sp>
            <p:nvSpPr>
              <p:cNvPr id="92" name="Rectangle: Rounded Corners 86">
                <a:extLst>
                  <a:ext uri="{FF2B5EF4-FFF2-40B4-BE49-F238E27FC236}">
                    <a16:creationId xmlns:a16="http://schemas.microsoft.com/office/drawing/2014/main" id="{B8914DCB-F57B-F84E-9B3B-FC94214C7EBB}"/>
                  </a:ext>
                </a:extLst>
              </p:cNvPr>
              <p:cNvSpPr/>
              <p:nvPr/>
            </p:nvSpPr>
            <p:spPr>
              <a:xfrm>
                <a:off x="1619455" y="4602825"/>
                <a:ext cx="330752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/>
                  <a:t>Local Authority</a:t>
                </a:r>
              </a:p>
            </p:txBody>
          </p:sp>
          <p:sp>
            <p:nvSpPr>
              <p:cNvPr id="104" name="Rectangle: Rounded Corners 86">
                <a:extLst>
                  <a:ext uri="{FF2B5EF4-FFF2-40B4-BE49-F238E27FC236}">
                    <a16:creationId xmlns:a16="http://schemas.microsoft.com/office/drawing/2014/main" id="{307F9FB7-B6C0-3B47-8890-CB52505FCE56}"/>
                  </a:ext>
                </a:extLst>
              </p:cNvPr>
              <p:cNvSpPr/>
              <p:nvPr/>
            </p:nvSpPr>
            <p:spPr>
              <a:xfrm>
                <a:off x="2005504" y="4602825"/>
                <a:ext cx="330752" cy="254419"/>
              </a:xfrm>
              <a:prstGeom prst="round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" b="1" dirty="0"/>
                  <a:t>Primary Care</a:t>
                </a:r>
              </a:p>
            </p:txBody>
          </p:sp>
        </p:grpSp>
        <p:cxnSp>
          <p:nvCxnSpPr>
            <p:cNvPr id="107" name="Straight Arrow Connector 97">
              <a:extLst>
                <a:ext uri="{FF2B5EF4-FFF2-40B4-BE49-F238E27FC236}">
                  <a16:creationId xmlns:a16="http://schemas.microsoft.com/office/drawing/2014/main" id="{E90C658F-2CE2-A340-B44E-1AA9A433A12D}"/>
                </a:ext>
              </a:extLst>
            </p:cNvPr>
            <p:cNvCxnSpPr>
              <a:cxnSpLocks/>
              <a:stCxn id="123" idx="0"/>
              <a:endCxn id="11" idx="1"/>
            </p:cNvCxnSpPr>
            <p:nvPr/>
          </p:nvCxnSpPr>
          <p:spPr>
            <a:xfrm rot="5400000" flipH="1" flipV="1">
              <a:off x="5293655" y="4566775"/>
              <a:ext cx="360904" cy="1715054"/>
            </a:xfrm>
            <a:prstGeom prst="bentConnector3">
              <a:avLst>
                <a:gd name="adj1" fmla="val 41549"/>
              </a:avLst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" name="Straight Arrow Connector 97">
              <a:extLst>
                <a:ext uri="{FF2B5EF4-FFF2-40B4-BE49-F238E27FC236}">
                  <a16:creationId xmlns:a16="http://schemas.microsoft.com/office/drawing/2014/main" id="{5392CD86-0CE4-CD4F-978C-33E992B4018E}"/>
                </a:ext>
              </a:extLst>
            </p:cNvPr>
            <p:cNvCxnSpPr>
              <a:cxnSpLocks/>
              <a:stCxn id="77" idx="0"/>
              <a:endCxn id="11" idx="1"/>
            </p:cNvCxnSpPr>
            <p:nvPr/>
          </p:nvCxnSpPr>
          <p:spPr>
            <a:xfrm rot="16200000" flipV="1">
              <a:off x="7010526" y="4564958"/>
              <a:ext cx="381888" cy="1739671"/>
            </a:xfrm>
            <a:prstGeom prst="bentConnector3">
              <a:avLst>
                <a:gd name="adj1" fmla="val 44761"/>
              </a:avLst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11" name="Rectangle: Rounded Corners 86">
              <a:extLst>
                <a:ext uri="{FF2B5EF4-FFF2-40B4-BE49-F238E27FC236}">
                  <a16:creationId xmlns:a16="http://schemas.microsoft.com/office/drawing/2014/main" id="{B1482B65-5EAA-9F45-8E35-76A2896BA5ED}"/>
                </a:ext>
              </a:extLst>
            </p:cNvPr>
            <p:cNvSpPr/>
            <p:nvPr/>
          </p:nvSpPr>
          <p:spPr>
            <a:xfrm>
              <a:off x="7328194" y="4308583"/>
              <a:ext cx="762308" cy="56405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Heads of IT</a:t>
              </a:r>
            </a:p>
          </p:txBody>
        </p:sp>
        <p:cxnSp>
          <p:nvCxnSpPr>
            <p:cNvPr id="112" name="Straight Arrow Connector 97">
              <a:extLst>
                <a:ext uri="{FF2B5EF4-FFF2-40B4-BE49-F238E27FC236}">
                  <a16:creationId xmlns:a16="http://schemas.microsoft.com/office/drawing/2014/main" id="{B72EE49D-EFD8-6549-BEF9-393FEC1ECF54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7105149" y="3927035"/>
              <a:ext cx="543198" cy="27022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8" name="Rectangle: Rounded Corners 86">
              <a:extLst>
                <a:ext uri="{FF2B5EF4-FFF2-40B4-BE49-F238E27FC236}">
                  <a16:creationId xmlns:a16="http://schemas.microsoft.com/office/drawing/2014/main" id="{05CCE6E9-BE1A-0341-93D2-00F83C0F139F}"/>
                </a:ext>
              </a:extLst>
            </p:cNvPr>
            <p:cNvSpPr/>
            <p:nvPr/>
          </p:nvSpPr>
          <p:spPr>
            <a:xfrm>
              <a:off x="2178423" y="947227"/>
              <a:ext cx="944575" cy="551145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b="1" dirty="0"/>
                <a:t>Digital Strategy Development Forum</a:t>
              </a:r>
            </a:p>
          </p:txBody>
        </p:sp>
        <p:cxnSp>
          <p:nvCxnSpPr>
            <p:cNvPr id="143" name="Straight Arrow Connector 78">
              <a:extLst>
                <a:ext uri="{FF2B5EF4-FFF2-40B4-BE49-F238E27FC236}">
                  <a16:creationId xmlns:a16="http://schemas.microsoft.com/office/drawing/2014/main" id="{2322DF71-1B6A-B04D-BB38-C11C360FA8BC}"/>
                </a:ext>
              </a:extLst>
            </p:cNvPr>
            <p:cNvCxnSpPr>
              <a:cxnSpLocks/>
              <a:stCxn id="95" idx="2"/>
              <a:endCxn id="91" idx="0"/>
            </p:cNvCxnSpPr>
            <p:nvPr/>
          </p:nvCxnSpPr>
          <p:spPr>
            <a:xfrm rot="5400000">
              <a:off x="2976006" y="3679670"/>
              <a:ext cx="721141" cy="471978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53" name="Rectangle: Rounded Corners 86">
              <a:extLst>
                <a:ext uri="{FF2B5EF4-FFF2-40B4-BE49-F238E27FC236}">
                  <a16:creationId xmlns:a16="http://schemas.microsoft.com/office/drawing/2014/main" id="{AEF1A45E-C8FD-484B-AA59-D8BF0C85E2EE}"/>
                </a:ext>
              </a:extLst>
            </p:cNvPr>
            <p:cNvSpPr/>
            <p:nvPr/>
          </p:nvSpPr>
          <p:spPr>
            <a:xfrm>
              <a:off x="3726596" y="4326917"/>
              <a:ext cx="762307" cy="55114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Digitising Social Care  / Virtual Ward Programme Boards</a:t>
              </a:r>
            </a:p>
          </p:txBody>
        </p:sp>
        <p:cxnSp>
          <p:nvCxnSpPr>
            <p:cNvPr id="154" name="Straight Arrow Connector 78">
              <a:extLst>
                <a:ext uri="{FF2B5EF4-FFF2-40B4-BE49-F238E27FC236}">
                  <a16:creationId xmlns:a16="http://schemas.microsoft.com/office/drawing/2014/main" id="{95287D61-F51F-754E-B91F-DE9B1B86006D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749033" y="2981161"/>
              <a:ext cx="929388" cy="249115"/>
            </a:xfrm>
            <a:prstGeom prst="bentConnector3">
              <a:avLst>
                <a:gd name="adj1" fmla="val 806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Arrow Connector 78">
              <a:extLst>
                <a:ext uri="{FF2B5EF4-FFF2-40B4-BE49-F238E27FC236}">
                  <a16:creationId xmlns:a16="http://schemas.microsoft.com/office/drawing/2014/main" id="{8739B8FB-9AA1-704D-9061-69C62AC97BF2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749031" y="2685629"/>
              <a:ext cx="2619248" cy="529148"/>
            </a:xfrm>
            <a:prstGeom prst="bentConnector3">
              <a:avLst>
                <a:gd name="adj1" fmla="val 3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5" name="Straight Arrow Connector 78">
              <a:extLst>
                <a:ext uri="{FF2B5EF4-FFF2-40B4-BE49-F238E27FC236}">
                  <a16:creationId xmlns:a16="http://schemas.microsoft.com/office/drawing/2014/main" id="{67382264-BFFF-1246-9D57-9BBDF1C5817E}"/>
                </a:ext>
              </a:extLst>
            </p:cNvPr>
            <p:cNvCxnSpPr>
              <a:cxnSpLocks/>
              <a:stCxn id="153" idx="0"/>
              <a:endCxn id="60" idx="2"/>
            </p:cNvCxnSpPr>
            <p:nvPr/>
          </p:nvCxnSpPr>
          <p:spPr>
            <a:xfrm rot="5400000" flipH="1" flipV="1">
              <a:off x="4002854" y="3234141"/>
              <a:ext cx="1197672" cy="98788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EC249F64-6B3C-1242-B36C-7839B4F2645F}"/>
                </a:ext>
              </a:extLst>
            </p:cNvPr>
            <p:cNvGrpSpPr/>
            <p:nvPr/>
          </p:nvGrpSpPr>
          <p:grpSpPr>
            <a:xfrm>
              <a:off x="10242776" y="5604754"/>
              <a:ext cx="1267906" cy="576375"/>
              <a:chOff x="10242776" y="5604754"/>
              <a:chExt cx="1267906" cy="57637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AFAC3C37-4449-AA4B-8170-2EA4282D3DEA}"/>
                  </a:ext>
                </a:extLst>
              </p:cNvPr>
              <p:cNvGrpSpPr/>
              <p:nvPr/>
            </p:nvGrpSpPr>
            <p:grpSpPr>
              <a:xfrm>
                <a:off x="10328988" y="5620146"/>
                <a:ext cx="865380" cy="499093"/>
                <a:chOff x="10374964" y="5232501"/>
                <a:chExt cx="1171972" cy="759940"/>
              </a:xfrm>
            </p:grpSpPr>
            <p:cxnSp>
              <p:nvCxnSpPr>
                <p:cNvPr id="4" name="Straight Arrow Connector 3">
                  <a:extLst>
                    <a:ext uri="{FF2B5EF4-FFF2-40B4-BE49-F238E27FC236}">
                      <a16:creationId xmlns:a16="http://schemas.microsoft.com/office/drawing/2014/main" id="{D3959535-2953-BD4C-B87F-9B1D4A393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74964" y="5340223"/>
                  <a:ext cx="399805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EACDA0B0-E8C6-F246-A9AD-58FF4353E3C1}"/>
                    </a:ext>
                  </a:extLst>
                </p:cNvPr>
                <p:cNvSpPr txBox="1"/>
                <p:nvPr/>
              </p:nvSpPr>
              <p:spPr>
                <a:xfrm>
                  <a:off x="10759584" y="5232501"/>
                  <a:ext cx="787352" cy="2246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700" dirty="0"/>
                    <a:t>Accountable to</a:t>
                  </a:r>
                </a:p>
              </p:txBody>
            </p:sp>
            <p:cxnSp>
              <p:nvCxnSpPr>
                <p:cNvPr id="53" name="Straight Arrow Connector 52">
                  <a:extLst>
                    <a:ext uri="{FF2B5EF4-FFF2-40B4-BE49-F238E27FC236}">
                      <a16:creationId xmlns:a16="http://schemas.microsoft.com/office/drawing/2014/main" id="{22E18411-B618-E842-82F8-40143A168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74964" y="5607853"/>
                  <a:ext cx="399805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F5B3919D-5D6A-4A44-AFCE-FC18466991D8}"/>
                    </a:ext>
                  </a:extLst>
                </p:cNvPr>
                <p:cNvSpPr txBox="1"/>
                <p:nvPr/>
              </p:nvSpPr>
              <p:spPr>
                <a:xfrm>
                  <a:off x="10759584" y="5485262"/>
                  <a:ext cx="606391" cy="2246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700" dirty="0"/>
                    <a:t>Reports to</a:t>
                  </a:r>
                </a:p>
              </p:txBody>
            </p:sp>
            <p:cxnSp>
              <p:nvCxnSpPr>
                <p:cNvPr id="56" name="Straight Arrow Connector 55">
                  <a:extLst>
                    <a:ext uri="{FF2B5EF4-FFF2-40B4-BE49-F238E27FC236}">
                      <a16:creationId xmlns:a16="http://schemas.microsoft.com/office/drawing/2014/main" id="{D7E892C7-3E28-664A-B500-409045A3B0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74964" y="5890350"/>
                  <a:ext cx="399805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CA3DC86-CC61-F44E-B629-E5658A608C6D}"/>
                    </a:ext>
                  </a:extLst>
                </p:cNvPr>
                <p:cNvSpPr txBox="1"/>
                <p:nvPr/>
              </p:nvSpPr>
              <p:spPr>
                <a:xfrm>
                  <a:off x="10759584" y="5767759"/>
                  <a:ext cx="544933" cy="2246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700" dirty="0"/>
                    <a:t>Supports</a:t>
                  </a:r>
                </a:p>
              </p:txBody>
            </p:sp>
          </p:grp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B5FF8C9B-22FF-6345-9D07-A9D25DC06293}"/>
                  </a:ext>
                </a:extLst>
              </p:cNvPr>
              <p:cNvSpPr/>
              <p:nvPr/>
            </p:nvSpPr>
            <p:spPr>
              <a:xfrm>
                <a:off x="10242776" y="5604754"/>
                <a:ext cx="1267906" cy="5763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250" name="Straight Arrow Connector 78">
              <a:extLst>
                <a:ext uri="{FF2B5EF4-FFF2-40B4-BE49-F238E27FC236}">
                  <a16:creationId xmlns:a16="http://schemas.microsoft.com/office/drawing/2014/main" id="{5CA25FEA-0C4E-C04F-8ECE-442BFE8418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16134" y="3521677"/>
              <a:ext cx="327699" cy="1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84" name="Rectangle: Rounded Corners 80">
              <a:extLst>
                <a:ext uri="{FF2B5EF4-FFF2-40B4-BE49-F238E27FC236}">
                  <a16:creationId xmlns:a16="http://schemas.microsoft.com/office/drawing/2014/main" id="{C33F3101-5DE1-4080-8EC6-AAC64B3642FE}"/>
                </a:ext>
              </a:extLst>
            </p:cNvPr>
            <p:cNvSpPr/>
            <p:nvPr/>
          </p:nvSpPr>
          <p:spPr>
            <a:xfrm>
              <a:off x="10078989" y="635330"/>
              <a:ext cx="1470378" cy="523109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800" b="1" dirty="0">
                  <a:solidFill>
                    <a:prstClr val="black"/>
                  </a:solidFill>
                </a:rPr>
                <a:t>ICB Strategic Intent Function </a:t>
              </a:r>
              <a:endParaRPr lang="en-GB" sz="800" dirty="0">
                <a:solidFill>
                  <a:prstClr val="black"/>
                </a:solidFill>
              </a:endParaRPr>
            </a:p>
          </p:txBody>
        </p:sp>
        <p:cxnSp>
          <p:nvCxnSpPr>
            <p:cNvPr id="6" name="Connector: Curved 5">
              <a:extLst>
                <a:ext uri="{FF2B5EF4-FFF2-40B4-BE49-F238E27FC236}">
                  <a16:creationId xmlns:a16="http://schemas.microsoft.com/office/drawing/2014/main" id="{A9B4B137-52B6-4C78-8726-48CA574A7AB0}"/>
                </a:ext>
              </a:extLst>
            </p:cNvPr>
            <p:cNvCxnSpPr>
              <a:cxnSpLocks/>
              <a:stCxn id="81" idx="3"/>
              <a:endCxn id="84" idx="2"/>
            </p:cNvCxnSpPr>
            <p:nvPr/>
          </p:nvCxnSpPr>
          <p:spPr>
            <a:xfrm flipV="1">
              <a:off x="9483192" y="1158439"/>
              <a:ext cx="1330986" cy="2360336"/>
            </a:xfrm>
            <a:prstGeom prst="curvedConnector2">
              <a:avLst/>
            </a:prstGeom>
            <a:ln>
              <a:solidFill>
                <a:srgbClr val="00B05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: Rounded Corners 86">
              <a:extLst>
                <a:ext uri="{FF2B5EF4-FFF2-40B4-BE49-F238E27FC236}">
                  <a16:creationId xmlns:a16="http://schemas.microsoft.com/office/drawing/2014/main" id="{EB5D823A-734A-49FA-BF65-C8ACE02C4AA3}"/>
                </a:ext>
              </a:extLst>
            </p:cNvPr>
            <p:cNvSpPr/>
            <p:nvPr/>
          </p:nvSpPr>
          <p:spPr>
            <a:xfrm>
              <a:off x="9141980" y="5916997"/>
              <a:ext cx="563684" cy="254419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/>
                <a:t>Voluntary Sector</a:t>
              </a:r>
            </a:p>
          </p:txBody>
        </p:sp>
        <p:sp>
          <p:nvSpPr>
            <p:cNvPr id="86" name="Rectangle: Rounded Corners 86">
              <a:extLst>
                <a:ext uri="{FF2B5EF4-FFF2-40B4-BE49-F238E27FC236}">
                  <a16:creationId xmlns:a16="http://schemas.microsoft.com/office/drawing/2014/main" id="{01F30F0F-B092-4CFC-9AF8-9B6A8FE6955B}"/>
                </a:ext>
              </a:extLst>
            </p:cNvPr>
            <p:cNvSpPr/>
            <p:nvPr/>
          </p:nvSpPr>
          <p:spPr>
            <a:xfrm>
              <a:off x="1999625" y="4281240"/>
              <a:ext cx="677605" cy="55114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>
                  <a:solidFill>
                    <a:schemeClr val="tx1"/>
                  </a:solidFill>
                </a:rPr>
                <a:t>ICS Delivery boards</a:t>
              </a:r>
            </a:p>
            <a:p>
              <a:pPr algn="ctr"/>
              <a:r>
                <a:rPr lang="en-GB" sz="600" b="1" dirty="0" err="1">
                  <a:solidFill>
                    <a:schemeClr val="tx1"/>
                  </a:solidFill>
                </a:rPr>
                <a:t>eg</a:t>
              </a:r>
              <a:r>
                <a:rPr lang="en-GB" sz="600" b="1" dirty="0">
                  <a:solidFill>
                    <a:schemeClr val="tx1"/>
                  </a:solidFill>
                </a:rPr>
                <a:t> Planned Care, UEC, MH, Workforce  </a:t>
              </a:r>
            </a:p>
          </p:txBody>
        </p:sp>
        <p:sp>
          <p:nvSpPr>
            <p:cNvPr id="91" name="Rectangle: Rounded Corners 86">
              <a:extLst>
                <a:ext uri="{FF2B5EF4-FFF2-40B4-BE49-F238E27FC236}">
                  <a16:creationId xmlns:a16="http://schemas.microsoft.com/office/drawing/2014/main" id="{C2663E1D-8CE1-4171-9659-AC63AACC77CE}"/>
                </a:ext>
              </a:extLst>
            </p:cNvPr>
            <p:cNvSpPr/>
            <p:nvPr/>
          </p:nvSpPr>
          <p:spPr>
            <a:xfrm>
              <a:off x="2761784" y="4276230"/>
              <a:ext cx="677605" cy="551148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" b="1" dirty="0">
                  <a:solidFill>
                    <a:schemeClr val="tx1"/>
                  </a:solidFill>
                </a:rPr>
                <a:t>ICS  Boards </a:t>
              </a:r>
              <a:r>
                <a:rPr lang="en-GB" sz="600" b="1" dirty="0" err="1">
                  <a:solidFill>
                    <a:schemeClr val="tx1"/>
                  </a:solidFill>
                </a:rPr>
                <a:t>eg</a:t>
              </a:r>
              <a:r>
                <a:rPr lang="en-GB" sz="600" b="1" dirty="0">
                  <a:solidFill>
                    <a:schemeClr val="tx1"/>
                  </a:solidFill>
                </a:rPr>
                <a:t> Place Partnership/ Integrated Place Exec</a:t>
              </a:r>
            </a:p>
          </p:txBody>
        </p:sp>
        <p:cxnSp>
          <p:nvCxnSpPr>
            <p:cNvPr id="96" name="Straight Arrow Connector 78">
              <a:extLst>
                <a:ext uri="{FF2B5EF4-FFF2-40B4-BE49-F238E27FC236}">
                  <a16:creationId xmlns:a16="http://schemas.microsoft.com/office/drawing/2014/main" id="{7579E9A0-DBE6-4031-8106-7BD59B448F8C}"/>
                </a:ext>
              </a:extLst>
            </p:cNvPr>
            <p:cNvCxnSpPr>
              <a:cxnSpLocks/>
              <a:stCxn id="95" idx="2"/>
              <a:endCxn id="86" idx="0"/>
            </p:cNvCxnSpPr>
            <p:nvPr/>
          </p:nvCxnSpPr>
          <p:spPr>
            <a:xfrm rot="5400000">
              <a:off x="2592422" y="3301096"/>
              <a:ext cx="726151" cy="123413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5" name="Straight Arrow Connector 78">
              <a:extLst>
                <a:ext uri="{FF2B5EF4-FFF2-40B4-BE49-F238E27FC236}">
                  <a16:creationId xmlns:a16="http://schemas.microsoft.com/office/drawing/2014/main" id="{D8A0CE16-2B86-4986-A2FB-633807F2DA4B}"/>
                </a:ext>
              </a:extLst>
            </p:cNvPr>
            <p:cNvCxnSpPr>
              <a:cxnSpLocks/>
              <a:stCxn id="153" idx="2"/>
              <a:endCxn id="86" idx="2"/>
            </p:cNvCxnSpPr>
            <p:nvPr/>
          </p:nvCxnSpPr>
          <p:spPr>
            <a:xfrm rot="5400000" flipH="1">
              <a:off x="3200250" y="3970566"/>
              <a:ext cx="45677" cy="1769322"/>
            </a:xfrm>
            <a:prstGeom prst="bentConnector3">
              <a:avLst>
                <a:gd name="adj1" fmla="val -500471"/>
              </a:avLst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15B2A4F-EE8F-4338-A468-D851866CB370}"/>
                </a:ext>
              </a:extLst>
            </p:cNvPr>
            <p:cNvSpPr txBox="1"/>
            <p:nvPr/>
          </p:nvSpPr>
          <p:spPr>
            <a:xfrm>
              <a:off x="0" y="6617278"/>
              <a:ext cx="24032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 err="1"/>
                <a:t>DDaT</a:t>
              </a:r>
              <a:r>
                <a:rPr lang="en-GB" sz="1100" dirty="0"/>
                <a:t> governance </a:t>
              </a:r>
              <a:r>
                <a:rPr lang="en-GB" sz="1100" dirty="0" err="1"/>
                <a:t>v5</a:t>
              </a:r>
              <a:r>
                <a:rPr lang="en-GB" sz="1100" dirty="0"/>
                <a:t> dated May 2023</a:t>
              </a:r>
            </a:p>
          </p:txBody>
        </p:sp>
        <p:cxnSp>
          <p:nvCxnSpPr>
            <p:cNvPr id="114" name="Connector: Curved 113">
              <a:extLst>
                <a:ext uri="{FF2B5EF4-FFF2-40B4-BE49-F238E27FC236}">
                  <a16:creationId xmlns:a16="http://schemas.microsoft.com/office/drawing/2014/main" id="{2A00ABC1-E232-4217-A9CE-A7EFBE32EB92}"/>
                </a:ext>
              </a:extLst>
            </p:cNvPr>
            <p:cNvCxnSpPr>
              <a:cxnSpLocks/>
              <a:stCxn id="127" idx="1"/>
              <a:endCxn id="128" idx="1"/>
            </p:cNvCxnSpPr>
            <p:nvPr/>
          </p:nvCxnSpPr>
          <p:spPr>
            <a:xfrm rot="10800000">
              <a:off x="2178423" y="1222801"/>
              <a:ext cx="1501030" cy="4800423"/>
            </a:xfrm>
            <a:prstGeom prst="curvedConnector3">
              <a:avLst>
                <a:gd name="adj1" fmla="val 145266"/>
              </a:avLst>
            </a:prstGeom>
            <a:ln>
              <a:solidFill>
                <a:srgbClr val="00B05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78">
              <a:extLst>
                <a:ext uri="{FF2B5EF4-FFF2-40B4-BE49-F238E27FC236}">
                  <a16:creationId xmlns:a16="http://schemas.microsoft.com/office/drawing/2014/main" id="{79562D93-77BC-4C3A-BC04-80178F691586}"/>
                </a:ext>
              </a:extLst>
            </p:cNvPr>
            <p:cNvCxnSpPr>
              <a:cxnSpLocks/>
              <a:stCxn id="128" idx="2"/>
            </p:cNvCxnSpPr>
            <p:nvPr/>
          </p:nvCxnSpPr>
          <p:spPr>
            <a:xfrm rot="16200000" flipH="1">
              <a:off x="1994234" y="2154849"/>
              <a:ext cx="1812182" cy="499228"/>
            </a:xfrm>
            <a:prstGeom prst="bentConnector3">
              <a:avLst>
                <a:gd name="adj1" fmla="val 99758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F0ADFA6-56BA-4C92-B597-ACD4129C9563}"/>
                </a:ext>
              </a:extLst>
            </p:cNvPr>
            <p:cNvSpPr txBox="1"/>
            <p:nvPr/>
          </p:nvSpPr>
          <p:spPr>
            <a:xfrm>
              <a:off x="-77781" y="-39463"/>
              <a:ext cx="12096424" cy="13963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600" b="1" u="sng" kern="1200" dirty="0">
                  <a:solidFill>
                    <a:srgbClr val="293947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Joined Up Care Derbyshire Digital and Data programme governance structure. </a:t>
              </a:r>
              <a:r>
                <a:rPr lang="en-GB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4861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ATKINSON, Dawn (DERBYSHIRE COMMUNITY HEALTH SERVICES NHS FOUNDATION TRUST)</dc:creator>
  <cp:lastModifiedBy>CANNON, Chloe (NHS DERBY AND DERBYSHIRE ICB - 15M)</cp:lastModifiedBy>
  <cp:revision>1</cp:revision>
  <dcterms:created xsi:type="dcterms:W3CDTF">2023-11-29T11:12:06Z</dcterms:created>
  <dcterms:modified xsi:type="dcterms:W3CDTF">2024-01-29T11:15:48Z</dcterms:modified>
</cp:coreProperties>
</file>