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733" r:id="rId4"/>
    <p:sldMasterId id="2147483745" r:id="rId5"/>
    <p:sldMasterId id="2147483758" r:id="rId6"/>
  </p:sldMasterIdLst>
  <p:notesMasterIdLst>
    <p:notesMasterId r:id="rId117"/>
  </p:notesMasterIdLst>
  <p:sldIdLst>
    <p:sldId id="256" r:id="rId7"/>
    <p:sldId id="258" r:id="rId8"/>
    <p:sldId id="261" r:id="rId9"/>
    <p:sldId id="392" r:id="rId10"/>
    <p:sldId id="267" r:id="rId11"/>
    <p:sldId id="262" r:id="rId12"/>
    <p:sldId id="264" r:id="rId13"/>
    <p:sldId id="257" r:id="rId14"/>
    <p:sldId id="393" r:id="rId15"/>
    <p:sldId id="394" r:id="rId16"/>
    <p:sldId id="259" r:id="rId17"/>
    <p:sldId id="260" r:id="rId18"/>
    <p:sldId id="263" r:id="rId19"/>
    <p:sldId id="265" r:id="rId20"/>
    <p:sldId id="266" r:id="rId21"/>
    <p:sldId id="395" r:id="rId22"/>
    <p:sldId id="396" r:id="rId23"/>
    <p:sldId id="397" r:id="rId24"/>
    <p:sldId id="273" r:id="rId25"/>
    <p:sldId id="270" r:id="rId26"/>
    <p:sldId id="271" r:id="rId27"/>
    <p:sldId id="272" r:id="rId28"/>
    <p:sldId id="269" r:id="rId29"/>
    <p:sldId id="268" r:id="rId30"/>
    <p:sldId id="398" r:id="rId31"/>
    <p:sldId id="399" r:id="rId32"/>
    <p:sldId id="374" r:id="rId33"/>
    <p:sldId id="400" r:id="rId34"/>
    <p:sldId id="401" r:id="rId35"/>
    <p:sldId id="380" r:id="rId36"/>
    <p:sldId id="381" r:id="rId37"/>
    <p:sldId id="402" r:id="rId38"/>
    <p:sldId id="383" r:id="rId39"/>
    <p:sldId id="403" r:id="rId40"/>
    <p:sldId id="404" r:id="rId41"/>
    <p:sldId id="405" r:id="rId42"/>
    <p:sldId id="406" r:id="rId43"/>
    <p:sldId id="407" r:id="rId44"/>
    <p:sldId id="408" r:id="rId45"/>
    <p:sldId id="409" r:id="rId46"/>
    <p:sldId id="410" r:id="rId47"/>
    <p:sldId id="431" r:id="rId48"/>
    <p:sldId id="432" r:id="rId49"/>
    <p:sldId id="429" r:id="rId50"/>
    <p:sldId id="433" r:id="rId51"/>
    <p:sldId id="276" r:id="rId52"/>
    <p:sldId id="426" r:id="rId53"/>
    <p:sldId id="425" r:id="rId54"/>
    <p:sldId id="278" r:id="rId55"/>
    <p:sldId id="434" r:id="rId56"/>
    <p:sldId id="277" r:id="rId57"/>
    <p:sldId id="435" r:id="rId58"/>
    <p:sldId id="428" r:id="rId59"/>
    <p:sldId id="430" r:id="rId60"/>
    <p:sldId id="427" r:id="rId61"/>
    <p:sldId id="391" r:id="rId62"/>
    <p:sldId id="437" r:id="rId63"/>
    <p:sldId id="438" r:id="rId64"/>
    <p:sldId id="439" r:id="rId65"/>
    <p:sldId id="440" r:id="rId66"/>
    <p:sldId id="441" r:id="rId67"/>
    <p:sldId id="442" r:id="rId68"/>
    <p:sldId id="443" r:id="rId69"/>
    <p:sldId id="444" r:id="rId70"/>
    <p:sldId id="445" r:id="rId71"/>
    <p:sldId id="359" r:id="rId72"/>
    <p:sldId id="360" r:id="rId73"/>
    <p:sldId id="362" r:id="rId74"/>
    <p:sldId id="363" r:id="rId75"/>
    <p:sldId id="364" r:id="rId76"/>
    <p:sldId id="365" r:id="rId77"/>
    <p:sldId id="366" r:id="rId78"/>
    <p:sldId id="367" r:id="rId79"/>
    <p:sldId id="2145708058" r:id="rId80"/>
    <p:sldId id="368" r:id="rId81"/>
    <p:sldId id="369" r:id="rId82"/>
    <p:sldId id="370" r:id="rId83"/>
    <p:sldId id="371" r:id="rId84"/>
    <p:sldId id="372" r:id="rId85"/>
    <p:sldId id="373" r:id="rId86"/>
    <p:sldId id="2145708059" r:id="rId87"/>
    <p:sldId id="375" r:id="rId88"/>
    <p:sldId id="447" r:id="rId89"/>
    <p:sldId id="448" r:id="rId90"/>
    <p:sldId id="449" r:id="rId91"/>
    <p:sldId id="2145708038" r:id="rId92"/>
    <p:sldId id="361" r:id="rId93"/>
    <p:sldId id="2145708040" r:id="rId94"/>
    <p:sldId id="2145708039" r:id="rId95"/>
    <p:sldId id="2145708041" r:id="rId96"/>
    <p:sldId id="2145708042" r:id="rId97"/>
    <p:sldId id="2145708043" r:id="rId98"/>
    <p:sldId id="2145708044" r:id="rId99"/>
    <p:sldId id="376" r:id="rId100"/>
    <p:sldId id="2145708045" r:id="rId101"/>
    <p:sldId id="2145708046" r:id="rId102"/>
    <p:sldId id="2145708047" r:id="rId103"/>
    <p:sldId id="2145708048" r:id="rId104"/>
    <p:sldId id="2145708049" r:id="rId105"/>
    <p:sldId id="377" r:id="rId106"/>
    <p:sldId id="2145708050" r:id="rId107"/>
    <p:sldId id="2145708051" r:id="rId108"/>
    <p:sldId id="2145708052" r:id="rId109"/>
    <p:sldId id="2145708053" r:id="rId110"/>
    <p:sldId id="2145708054" r:id="rId111"/>
    <p:sldId id="2145708055" r:id="rId112"/>
    <p:sldId id="2145708056" r:id="rId113"/>
    <p:sldId id="2145708057" r:id="rId114"/>
    <p:sldId id="436" r:id="rId115"/>
    <p:sldId id="390" r:id="rId116"/>
  </p:sldIdLst>
  <p:sldSz cx="12192000" cy="6858000"/>
  <p:notesSz cx="6858000" cy="9144000"/>
  <p:custDataLst>
    <p:tags r:id="rId1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notesMaster" Target="notesMasters/notesMaster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tags" Target="tags/tag1.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presProps" Target="presProps.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https://nhs-my.sharepoint.com/personal/caitlin_sorrell_nhs_net/Documents/T3%20Health%20Inequalities/Quantitative/Age%20by%20Gende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nita_Patel\OneDrive%20-%20NHS\RMP\PQN%20Standards%20and%20Report\PQN%20Accreditation%20March%202023\August%202023\Copy%20of%20Data%20-%20Section%207.2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nhs-my.sharepoint.com/personal/anita_patel33_nhs_net/Documents/RMP/Perinatal%20Improving%20Access/Referral%20and%20Assessment%20Figures%2025.11.202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Referrals</a:t>
            </a:r>
            <a:r>
              <a:rPr lang="en-GB" baseline="0"/>
              <a:t> - Sex by Age</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Sheet1!$A$6</c:f>
              <c:strCache>
                <c:ptCount val="1"/>
                <c:pt idx="0">
                  <c:v>Male</c:v>
                </c:pt>
              </c:strCache>
            </c:strRef>
          </c:tx>
          <c:spPr>
            <a:solidFill>
              <a:schemeClr val="accent1"/>
            </a:solidFill>
            <a:ln>
              <a:noFill/>
            </a:ln>
            <a:effectLst/>
          </c:spPr>
          <c:invertIfNegative val="0"/>
          <c:cat>
            <c:strRef>
              <c:f>Sheet1!$B$2:$G$2</c:f>
              <c:strCache>
                <c:ptCount val="6"/>
                <c:pt idx="0">
                  <c:v>18-29</c:v>
                </c:pt>
                <c:pt idx="1">
                  <c:v>30-39</c:v>
                </c:pt>
                <c:pt idx="2">
                  <c:v>40-49</c:v>
                </c:pt>
                <c:pt idx="3">
                  <c:v>50-59</c:v>
                </c:pt>
                <c:pt idx="4">
                  <c:v>60-69</c:v>
                </c:pt>
                <c:pt idx="5">
                  <c:v>70+</c:v>
                </c:pt>
              </c:strCache>
            </c:strRef>
          </c:cat>
          <c:val>
            <c:numRef>
              <c:f>Sheet1!$B$6:$G$6</c:f>
              <c:numCache>
                <c:formatCode>0.0%</c:formatCode>
                <c:ptCount val="6"/>
                <c:pt idx="0">
                  <c:v>0.15803814713896458</c:v>
                </c:pt>
                <c:pt idx="1">
                  <c:v>0.21932515337423314</c:v>
                </c:pt>
                <c:pt idx="2">
                  <c:v>0.28328173374613003</c:v>
                </c:pt>
                <c:pt idx="3">
                  <c:v>0.33675213675213678</c:v>
                </c:pt>
                <c:pt idx="4">
                  <c:v>0.3984375</c:v>
                </c:pt>
                <c:pt idx="5">
                  <c:v>0.3611111111111111</c:v>
                </c:pt>
              </c:numCache>
            </c:numRef>
          </c:val>
          <c:extLst>
            <c:ext xmlns:c16="http://schemas.microsoft.com/office/drawing/2014/chart" uri="{C3380CC4-5D6E-409C-BE32-E72D297353CC}">
              <c16:uniqueId val="{00000000-F620-4063-BE78-A0EDFA0F5694}"/>
            </c:ext>
          </c:extLst>
        </c:ser>
        <c:ser>
          <c:idx val="1"/>
          <c:order val="1"/>
          <c:tx>
            <c:strRef>
              <c:f>Sheet1!$A$7</c:f>
              <c:strCache>
                <c:ptCount val="1"/>
                <c:pt idx="0">
                  <c:v>Female</c:v>
                </c:pt>
              </c:strCache>
            </c:strRef>
          </c:tx>
          <c:spPr>
            <a:solidFill>
              <a:schemeClr val="accent2"/>
            </a:solidFill>
            <a:ln>
              <a:noFill/>
            </a:ln>
            <a:effectLst/>
          </c:spPr>
          <c:invertIfNegative val="0"/>
          <c:cat>
            <c:strRef>
              <c:f>Sheet1!$B$2:$G$2</c:f>
              <c:strCache>
                <c:ptCount val="6"/>
                <c:pt idx="0">
                  <c:v>18-29</c:v>
                </c:pt>
                <c:pt idx="1">
                  <c:v>30-39</c:v>
                </c:pt>
                <c:pt idx="2">
                  <c:v>40-49</c:v>
                </c:pt>
                <c:pt idx="3">
                  <c:v>50-59</c:v>
                </c:pt>
                <c:pt idx="4">
                  <c:v>60-69</c:v>
                </c:pt>
                <c:pt idx="5">
                  <c:v>70+</c:v>
                </c:pt>
              </c:strCache>
            </c:strRef>
          </c:cat>
          <c:val>
            <c:numRef>
              <c:f>Sheet1!$B$7:$G$7</c:f>
              <c:numCache>
                <c:formatCode>0.0%</c:formatCode>
                <c:ptCount val="6"/>
                <c:pt idx="0">
                  <c:v>0.84196185286103542</c:v>
                </c:pt>
                <c:pt idx="1">
                  <c:v>0.78067484662576692</c:v>
                </c:pt>
                <c:pt idx="2">
                  <c:v>0.71671826625386992</c:v>
                </c:pt>
                <c:pt idx="3">
                  <c:v>0.66324786324786322</c:v>
                </c:pt>
                <c:pt idx="4">
                  <c:v>0.6015625</c:v>
                </c:pt>
                <c:pt idx="5">
                  <c:v>0.63888888888888884</c:v>
                </c:pt>
              </c:numCache>
            </c:numRef>
          </c:val>
          <c:extLst>
            <c:ext xmlns:c16="http://schemas.microsoft.com/office/drawing/2014/chart" uri="{C3380CC4-5D6E-409C-BE32-E72D297353CC}">
              <c16:uniqueId val="{00000001-F620-4063-BE78-A0EDFA0F5694}"/>
            </c:ext>
          </c:extLst>
        </c:ser>
        <c:dLbls>
          <c:showLegendKey val="0"/>
          <c:showVal val="0"/>
          <c:showCatName val="0"/>
          <c:showSerName val="0"/>
          <c:showPercent val="0"/>
          <c:showBubbleSize val="0"/>
        </c:dLbls>
        <c:gapWidth val="219"/>
        <c:overlap val="-27"/>
        <c:axId val="394516640"/>
        <c:axId val="394508736"/>
      </c:barChart>
      <c:catAx>
        <c:axId val="394516640"/>
        <c:scaling>
          <c:orientation val="minMax"/>
        </c:scaling>
        <c:delete val="0"/>
        <c:axPos val="b"/>
        <c:numFmt formatCode="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4508736"/>
        <c:crosses val="autoZero"/>
        <c:auto val="1"/>
        <c:lblAlgn val="ctr"/>
        <c:lblOffset val="100"/>
        <c:noMultiLvlLbl val="0"/>
      </c:catAx>
      <c:valAx>
        <c:axId val="39450873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451664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kern="1200" baseline="0">
                <a:solidFill>
                  <a:schemeClr val="dk1">
                    <a:lumMod val="65000"/>
                    <a:lumOff val="35000"/>
                  </a:schemeClr>
                </a:solidFill>
                <a:effectLst/>
                <a:latin typeface="+mn-lt"/>
                <a:ea typeface="+mn-ea"/>
                <a:cs typeface="+mn-cs"/>
              </a:defRPr>
            </a:pPr>
            <a:r>
              <a:rPr lang="en-US" sz="1050" b="1" dirty="0"/>
              <a:t>Perinatal CMHT- Patient-Rated</a:t>
            </a:r>
            <a:r>
              <a:rPr lang="en-US" sz="1050" b="1" baseline="0" dirty="0"/>
              <a:t> Outcome Measure Scores 22/23</a:t>
            </a:r>
            <a:endParaRPr lang="en-US" sz="1050" b="1" dirty="0"/>
          </a:p>
        </c:rich>
      </c:tx>
      <c:overlay val="0"/>
      <c:spPr>
        <a:noFill/>
        <a:ln>
          <a:noFill/>
        </a:ln>
        <a:effectLst/>
      </c:spPr>
      <c:txPr>
        <a:bodyPr rot="0" spcFirstLastPara="1" vertOverflow="ellipsis" vert="horz" wrap="square" anchor="ctr" anchorCtr="1"/>
        <a:lstStyle/>
        <a:p>
          <a:pPr>
            <a:defRPr sz="1050" b="1"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barChart>
        <c:barDir val="col"/>
        <c:grouping val="clustered"/>
        <c:varyColors val="0"/>
        <c:ser>
          <c:idx val="0"/>
          <c:order val="0"/>
          <c:tx>
            <c:strRef>
              <c:f>'Outcome measures'!$N$3</c:f>
              <c:strCache>
                <c:ptCount val="1"/>
                <c:pt idx="0">
                  <c:v>Score</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trendline>
            <c:spPr>
              <a:ln w="19050" cap="rnd">
                <a:solidFill>
                  <a:srgbClr val="00B050"/>
                </a:solidFill>
                <a:prstDash val="sysDash"/>
              </a:ln>
              <a:effectLst/>
            </c:spPr>
            <c:trendlineType val="linear"/>
            <c:dispRSqr val="0"/>
            <c:dispEq val="0"/>
          </c:trendline>
          <c:cat>
            <c:strRef>
              <c:f>'Outcome measures'!$M$4:$M$5</c:f>
              <c:strCache>
                <c:ptCount val="2"/>
                <c:pt idx="0">
                  <c:v>CORE-10 (TimePoint 1)</c:v>
                </c:pt>
                <c:pt idx="1">
                  <c:v>CORE-10 (TimePoint 2)</c:v>
                </c:pt>
              </c:strCache>
            </c:strRef>
          </c:cat>
          <c:val>
            <c:numRef>
              <c:f>'Outcome measures'!$N$4:$N$5</c:f>
              <c:numCache>
                <c:formatCode>General</c:formatCode>
                <c:ptCount val="2"/>
                <c:pt idx="0">
                  <c:v>20</c:v>
                </c:pt>
                <c:pt idx="1">
                  <c:v>11</c:v>
                </c:pt>
              </c:numCache>
            </c:numRef>
          </c:val>
          <c:extLst>
            <c:ext xmlns:c16="http://schemas.microsoft.com/office/drawing/2014/chart" uri="{C3380CC4-5D6E-409C-BE32-E72D297353CC}">
              <c16:uniqueId val="{00000001-2F89-4D35-8297-C8EB10CA1AAA}"/>
            </c:ext>
          </c:extLst>
        </c:ser>
        <c:dLbls>
          <c:dLblPos val="inEnd"/>
          <c:showLegendKey val="0"/>
          <c:showVal val="1"/>
          <c:showCatName val="0"/>
          <c:showSerName val="0"/>
          <c:showPercent val="0"/>
          <c:showBubbleSize val="0"/>
        </c:dLbls>
        <c:gapWidth val="41"/>
        <c:axId val="265768559"/>
        <c:axId val="739036895"/>
      </c:barChart>
      <c:catAx>
        <c:axId val="265768559"/>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n-US"/>
          </a:p>
        </c:txPr>
        <c:crossAx val="739036895"/>
        <c:crosses val="autoZero"/>
        <c:auto val="1"/>
        <c:lblAlgn val="ctr"/>
        <c:lblOffset val="100"/>
        <c:noMultiLvlLbl val="0"/>
      </c:catAx>
      <c:valAx>
        <c:axId val="739036895"/>
        <c:scaling>
          <c:orientation val="minMax"/>
        </c:scaling>
        <c:delete val="1"/>
        <c:axPos val="l"/>
        <c:numFmt formatCode="General" sourceLinked="1"/>
        <c:majorTickMark val="none"/>
        <c:minorTickMark val="none"/>
        <c:tickLblPos val="nextTo"/>
        <c:crossAx val="265768559"/>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ysClr val="windowText" lastClr="000000"/>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b="1" dirty="0"/>
              <a:t>Appointment Outcomes by Ethnicity </a:t>
            </a:r>
          </a:p>
          <a:p>
            <a:pPr>
              <a:defRPr b="1"/>
            </a:pPr>
            <a:r>
              <a:rPr lang="en-GB" b="1" dirty="0"/>
              <a:t>(January 2024)</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ethnicity!$E$95</c:f>
              <c:strCache>
                <c:ptCount val="1"/>
                <c:pt idx="0">
                  <c:v>Attended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ethnicity!$F$94:$L$94</c:f>
              <c:strCache>
                <c:ptCount val="7"/>
                <c:pt idx="0">
                  <c:v>Asian</c:v>
                </c:pt>
                <c:pt idx="1">
                  <c:v>Black</c:v>
                </c:pt>
                <c:pt idx="2">
                  <c:v>Mixed</c:v>
                </c:pt>
                <c:pt idx="3">
                  <c:v>Chinese</c:v>
                </c:pt>
                <c:pt idx="4">
                  <c:v>Other</c:v>
                </c:pt>
                <c:pt idx="5">
                  <c:v>Unknown</c:v>
                </c:pt>
                <c:pt idx="6">
                  <c:v>White</c:v>
                </c:pt>
              </c:strCache>
            </c:strRef>
          </c:cat>
          <c:val>
            <c:numRef>
              <c:f>ethnicity!$F$95:$L$95</c:f>
              <c:numCache>
                <c:formatCode>0</c:formatCode>
                <c:ptCount val="7"/>
                <c:pt idx="0">
                  <c:v>70.588235294117652</c:v>
                </c:pt>
                <c:pt idx="1">
                  <c:v>96</c:v>
                </c:pt>
                <c:pt idx="2">
                  <c:v>85</c:v>
                </c:pt>
                <c:pt idx="3">
                  <c:v>90.909090909090907</c:v>
                </c:pt>
                <c:pt idx="4">
                  <c:v>85.869565217391312</c:v>
                </c:pt>
                <c:pt idx="5">
                  <c:v>96.428571428571431</c:v>
                </c:pt>
                <c:pt idx="6">
                  <c:v>86.545454545454547</c:v>
                </c:pt>
              </c:numCache>
            </c:numRef>
          </c:val>
          <c:extLst>
            <c:ext xmlns:c16="http://schemas.microsoft.com/office/drawing/2014/chart" uri="{C3380CC4-5D6E-409C-BE32-E72D297353CC}">
              <c16:uniqueId val="{00000000-9C20-4A96-B9C0-0A1FFE3F2E6B}"/>
            </c:ext>
          </c:extLst>
        </c:ser>
        <c:ser>
          <c:idx val="1"/>
          <c:order val="1"/>
          <c:tx>
            <c:strRef>
              <c:f>ethnicity!$E$96</c:f>
              <c:strCache>
                <c:ptCount val="1"/>
                <c:pt idx="0">
                  <c:v>DNA</c:v>
                </c:pt>
              </c:strCache>
            </c:strRef>
          </c:tx>
          <c:spPr>
            <a:solidFill>
              <a:schemeClr val="accent3"/>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1-9C20-4A96-B9C0-0A1FFE3F2E6B}"/>
                </c:ext>
              </c:extLst>
            </c:dLbl>
            <c:dLbl>
              <c:idx val="3"/>
              <c:delete val="1"/>
              <c:extLst>
                <c:ext xmlns:c15="http://schemas.microsoft.com/office/drawing/2012/chart" uri="{CE6537A1-D6FC-4f65-9D91-7224C49458BB}"/>
                <c:ext xmlns:c16="http://schemas.microsoft.com/office/drawing/2014/chart" uri="{C3380CC4-5D6E-409C-BE32-E72D297353CC}">
                  <c16:uniqueId val="{00000002-9C20-4A96-B9C0-0A1FFE3F2E6B}"/>
                </c:ext>
              </c:extLst>
            </c:dLbl>
            <c:dLbl>
              <c:idx val="5"/>
              <c:delete val="1"/>
              <c:extLst>
                <c:ext xmlns:c15="http://schemas.microsoft.com/office/drawing/2012/chart" uri="{CE6537A1-D6FC-4f65-9D91-7224C49458BB}"/>
                <c:ext xmlns:c16="http://schemas.microsoft.com/office/drawing/2014/chart" uri="{C3380CC4-5D6E-409C-BE32-E72D297353CC}">
                  <c16:uniqueId val="{00000003-9C20-4A96-B9C0-0A1FFE3F2E6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ethnicity!$F$94:$L$94</c:f>
              <c:strCache>
                <c:ptCount val="7"/>
                <c:pt idx="0">
                  <c:v>Asian</c:v>
                </c:pt>
                <c:pt idx="1">
                  <c:v>Black</c:v>
                </c:pt>
                <c:pt idx="2">
                  <c:v>Mixed</c:v>
                </c:pt>
                <c:pt idx="3">
                  <c:v>Chinese</c:v>
                </c:pt>
                <c:pt idx="4">
                  <c:v>Other</c:v>
                </c:pt>
                <c:pt idx="5">
                  <c:v>Unknown</c:v>
                </c:pt>
                <c:pt idx="6">
                  <c:v>White</c:v>
                </c:pt>
              </c:strCache>
            </c:strRef>
          </c:cat>
          <c:val>
            <c:numRef>
              <c:f>ethnicity!$F$96:$L$96</c:f>
              <c:numCache>
                <c:formatCode>0</c:formatCode>
                <c:ptCount val="7"/>
                <c:pt idx="0">
                  <c:v>5.8823529411764701</c:v>
                </c:pt>
                <c:pt idx="1">
                  <c:v>0</c:v>
                </c:pt>
                <c:pt idx="2">
                  <c:v>15</c:v>
                </c:pt>
                <c:pt idx="3">
                  <c:v>0</c:v>
                </c:pt>
                <c:pt idx="4">
                  <c:v>4.8913043478260869</c:v>
                </c:pt>
                <c:pt idx="5">
                  <c:v>0</c:v>
                </c:pt>
                <c:pt idx="6">
                  <c:v>4</c:v>
                </c:pt>
              </c:numCache>
            </c:numRef>
          </c:val>
          <c:extLst>
            <c:ext xmlns:c16="http://schemas.microsoft.com/office/drawing/2014/chart" uri="{C3380CC4-5D6E-409C-BE32-E72D297353CC}">
              <c16:uniqueId val="{00000004-9C20-4A96-B9C0-0A1FFE3F2E6B}"/>
            </c:ext>
          </c:extLst>
        </c:ser>
        <c:ser>
          <c:idx val="2"/>
          <c:order val="2"/>
          <c:tx>
            <c:strRef>
              <c:f>ethnicity!$E$97</c:f>
              <c:strCache>
                <c:ptCount val="1"/>
                <c:pt idx="0">
                  <c:v>Cancelled by Trust</c:v>
                </c:pt>
              </c:strCache>
            </c:strRef>
          </c:tx>
          <c:spPr>
            <a:solidFill>
              <a:schemeClr val="accent5"/>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5-9C20-4A96-B9C0-0A1FFE3F2E6B}"/>
                </c:ext>
              </c:extLst>
            </c:dLbl>
            <c:dLbl>
              <c:idx val="2"/>
              <c:delete val="1"/>
              <c:extLst>
                <c:ext xmlns:c15="http://schemas.microsoft.com/office/drawing/2012/chart" uri="{CE6537A1-D6FC-4f65-9D91-7224C49458BB}"/>
                <c:ext xmlns:c16="http://schemas.microsoft.com/office/drawing/2014/chart" uri="{C3380CC4-5D6E-409C-BE32-E72D297353CC}">
                  <c16:uniqueId val="{00000006-9C20-4A96-B9C0-0A1FFE3F2E6B}"/>
                </c:ext>
              </c:extLst>
            </c:dLbl>
            <c:dLbl>
              <c:idx val="3"/>
              <c:delete val="1"/>
              <c:extLst>
                <c:ext xmlns:c15="http://schemas.microsoft.com/office/drawing/2012/chart" uri="{CE6537A1-D6FC-4f65-9D91-7224C49458BB}"/>
                <c:ext xmlns:c16="http://schemas.microsoft.com/office/drawing/2014/chart" uri="{C3380CC4-5D6E-409C-BE32-E72D297353CC}">
                  <c16:uniqueId val="{00000007-9C20-4A96-B9C0-0A1FFE3F2E6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ethnicity!$F$94:$L$94</c:f>
              <c:strCache>
                <c:ptCount val="7"/>
                <c:pt idx="0">
                  <c:v>Asian</c:v>
                </c:pt>
                <c:pt idx="1">
                  <c:v>Black</c:v>
                </c:pt>
                <c:pt idx="2">
                  <c:v>Mixed</c:v>
                </c:pt>
                <c:pt idx="3">
                  <c:v>Chinese</c:v>
                </c:pt>
                <c:pt idx="4">
                  <c:v>Other</c:v>
                </c:pt>
                <c:pt idx="5">
                  <c:v>Unknown</c:v>
                </c:pt>
                <c:pt idx="6">
                  <c:v>White</c:v>
                </c:pt>
              </c:strCache>
            </c:strRef>
          </c:cat>
          <c:val>
            <c:numRef>
              <c:f>ethnicity!$F$97:$L$97</c:f>
              <c:numCache>
                <c:formatCode>0</c:formatCode>
                <c:ptCount val="7"/>
                <c:pt idx="0">
                  <c:v>11.76470588235294</c:v>
                </c:pt>
                <c:pt idx="1">
                  <c:v>0</c:v>
                </c:pt>
                <c:pt idx="2">
                  <c:v>0</c:v>
                </c:pt>
                <c:pt idx="3">
                  <c:v>0</c:v>
                </c:pt>
                <c:pt idx="4">
                  <c:v>4.3478260869565215</c:v>
                </c:pt>
                <c:pt idx="5">
                  <c:v>3.5714285714285712</c:v>
                </c:pt>
                <c:pt idx="6">
                  <c:v>4.7272727272727275</c:v>
                </c:pt>
              </c:numCache>
            </c:numRef>
          </c:val>
          <c:extLst>
            <c:ext xmlns:c16="http://schemas.microsoft.com/office/drawing/2014/chart" uri="{C3380CC4-5D6E-409C-BE32-E72D297353CC}">
              <c16:uniqueId val="{00000008-9C20-4A96-B9C0-0A1FFE3F2E6B}"/>
            </c:ext>
          </c:extLst>
        </c:ser>
        <c:ser>
          <c:idx val="3"/>
          <c:order val="3"/>
          <c:tx>
            <c:strRef>
              <c:f>ethnicity!$E$98</c:f>
              <c:strCache>
                <c:ptCount val="1"/>
                <c:pt idx="0">
                  <c:v>Cancelled by Client</c:v>
                </c:pt>
              </c:strCache>
            </c:strRef>
          </c:tx>
          <c:spPr>
            <a:solidFill>
              <a:schemeClr val="accent1">
                <a:lumMod val="60000"/>
              </a:schemeClr>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9-9C20-4A96-B9C0-0A1FFE3F2E6B}"/>
                </c:ext>
              </c:extLst>
            </c:dLbl>
            <c:dLbl>
              <c:idx val="5"/>
              <c:delete val="1"/>
              <c:extLst>
                <c:ext xmlns:c15="http://schemas.microsoft.com/office/drawing/2012/chart" uri="{CE6537A1-D6FC-4f65-9D91-7224C49458BB}"/>
                <c:ext xmlns:c16="http://schemas.microsoft.com/office/drawing/2014/chart" uri="{C3380CC4-5D6E-409C-BE32-E72D297353CC}">
                  <c16:uniqueId val="{0000000A-9C20-4A96-B9C0-0A1FFE3F2E6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ethnicity!$F$94:$L$94</c:f>
              <c:strCache>
                <c:ptCount val="7"/>
                <c:pt idx="0">
                  <c:v>Asian</c:v>
                </c:pt>
                <c:pt idx="1">
                  <c:v>Black</c:v>
                </c:pt>
                <c:pt idx="2">
                  <c:v>Mixed</c:v>
                </c:pt>
                <c:pt idx="3">
                  <c:v>Chinese</c:v>
                </c:pt>
                <c:pt idx="4">
                  <c:v>Other</c:v>
                </c:pt>
                <c:pt idx="5">
                  <c:v>Unknown</c:v>
                </c:pt>
                <c:pt idx="6">
                  <c:v>White</c:v>
                </c:pt>
              </c:strCache>
            </c:strRef>
          </c:cat>
          <c:val>
            <c:numRef>
              <c:f>ethnicity!$F$98:$L$98</c:f>
              <c:numCache>
                <c:formatCode>0</c:formatCode>
                <c:ptCount val="7"/>
                <c:pt idx="0">
                  <c:v>11.76470588235294</c:v>
                </c:pt>
                <c:pt idx="1">
                  <c:v>4</c:v>
                </c:pt>
                <c:pt idx="2">
                  <c:v>0</c:v>
                </c:pt>
                <c:pt idx="3">
                  <c:v>9.0909090909090917</c:v>
                </c:pt>
                <c:pt idx="4">
                  <c:v>4.8913043478260869</c:v>
                </c:pt>
                <c:pt idx="5">
                  <c:v>0</c:v>
                </c:pt>
                <c:pt idx="6">
                  <c:v>4.7272727272727275</c:v>
                </c:pt>
              </c:numCache>
            </c:numRef>
          </c:val>
          <c:extLst>
            <c:ext xmlns:c16="http://schemas.microsoft.com/office/drawing/2014/chart" uri="{C3380CC4-5D6E-409C-BE32-E72D297353CC}">
              <c16:uniqueId val="{0000000B-9C20-4A96-B9C0-0A1FFE3F2E6B}"/>
            </c:ext>
          </c:extLst>
        </c:ser>
        <c:dLbls>
          <c:dLblPos val="ctr"/>
          <c:showLegendKey val="0"/>
          <c:showVal val="1"/>
          <c:showCatName val="0"/>
          <c:showSerName val="0"/>
          <c:showPercent val="0"/>
          <c:showBubbleSize val="0"/>
        </c:dLbls>
        <c:gapWidth val="150"/>
        <c:overlap val="100"/>
        <c:axId val="1379215103"/>
        <c:axId val="780507871"/>
      </c:barChart>
      <c:catAx>
        <c:axId val="13792151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0507871"/>
        <c:crosses val="autoZero"/>
        <c:auto val="1"/>
        <c:lblAlgn val="ctr"/>
        <c:lblOffset val="100"/>
        <c:noMultiLvlLbl val="0"/>
      </c:catAx>
      <c:valAx>
        <c:axId val="78050787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92151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ysClr val="windowText" lastClr="000000"/>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partners!$C$1</c:f>
              <c:strCache>
                <c:ptCount val="1"/>
                <c:pt idx="0">
                  <c:v>Assessment Offered to Partner</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dLbls>
            <c:delete val="1"/>
          </c:dLbls>
          <c:cat>
            <c:numRef>
              <c:f>partners!$B$2:$B$13</c:f>
              <c:numCache>
                <c:formatCode>mmm\-yy</c:formatCode>
                <c:ptCount val="12"/>
                <c:pt idx="0">
                  <c:v>44958</c:v>
                </c:pt>
                <c:pt idx="1">
                  <c:v>44986</c:v>
                </c:pt>
                <c:pt idx="2">
                  <c:v>45017</c:v>
                </c:pt>
                <c:pt idx="3">
                  <c:v>45047</c:v>
                </c:pt>
                <c:pt idx="4">
                  <c:v>45078</c:v>
                </c:pt>
                <c:pt idx="5">
                  <c:v>45108</c:v>
                </c:pt>
                <c:pt idx="6">
                  <c:v>45139</c:v>
                </c:pt>
                <c:pt idx="7">
                  <c:v>45170</c:v>
                </c:pt>
                <c:pt idx="8">
                  <c:v>45200</c:v>
                </c:pt>
                <c:pt idx="9">
                  <c:v>45231</c:v>
                </c:pt>
                <c:pt idx="10">
                  <c:v>45261</c:v>
                </c:pt>
                <c:pt idx="11">
                  <c:v>45292</c:v>
                </c:pt>
              </c:numCache>
            </c:numRef>
          </c:cat>
          <c:val>
            <c:numRef>
              <c:f>partners!$C$2:$C$13</c:f>
              <c:numCache>
                <c:formatCode>General</c:formatCode>
                <c:ptCount val="12"/>
                <c:pt idx="0">
                  <c:v>4</c:v>
                </c:pt>
                <c:pt idx="1">
                  <c:v>2</c:v>
                </c:pt>
                <c:pt idx="2">
                  <c:v>0</c:v>
                </c:pt>
                <c:pt idx="3">
                  <c:v>3</c:v>
                </c:pt>
                <c:pt idx="4">
                  <c:v>5</c:v>
                </c:pt>
                <c:pt idx="5">
                  <c:v>8</c:v>
                </c:pt>
                <c:pt idx="6">
                  <c:v>2</c:v>
                </c:pt>
                <c:pt idx="7">
                  <c:v>3</c:v>
                </c:pt>
                <c:pt idx="8">
                  <c:v>5</c:v>
                </c:pt>
                <c:pt idx="9">
                  <c:v>6</c:v>
                </c:pt>
                <c:pt idx="10">
                  <c:v>6</c:v>
                </c:pt>
                <c:pt idx="11">
                  <c:v>3</c:v>
                </c:pt>
              </c:numCache>
            </c:numRef>
          </c:val>
          <c:smooth val="0"/>
          <c:extLst>
            <c:ext xmlns:c16="http://schemas.microsoft.com/office/drawing/2014/chart" uri="{C3380CC4-5D6E-409C-BE32-E72D297353CC}">
              <c16:uniqueId val="{00000000-ACAA-4022-9EA7-AFE9829836A0}"/>
            </c:ext>
          </c:extLst>
        </c:ser>
        <c:dLbls>
          <c:dLblPos val="ctr"/>
          <c:showLegendKey val="0"/>
          <c:showVal val="1"/>
          <c:showCatName val="0"/>
          <c:showSerName val="0"/>
          <c:showPercent val="0"/>
          <c:showBubbleSize val="0"/>
        </c:dLbls>
        <c:smooth val="0"/>
        <c:axId val="642220624"/>
        <c:axId val="642226864"/>
      </c:lineChart>
      <c:dateAx>
        <c:axId val="642220624"/>
        <c:scaling>
          <c:orientation val="minMax"/>
        </c:scaling>
        <c:delete val="0"/>
        <c:axPos val="b"/>
        <c:numFmt formatCode="mmm\-yy"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2226864"/>
        <c:crosses val="autoZero"/>
        <c:auto val="1"/>
        <c:lblOffset val="100"/>
        <c:baseTimeUnit val="months"/>
      </c:dateAx>
      <c:valAx>
        <c:axId val="6422268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22206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ysClr val="windowText" lastClr="000000"/>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_rels/data10.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ata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 Id="rId4" Type="http://schemas.openxmlformats.org/officeDocument/2006/relationships/image" Target="../media/image60.png"/></Relationships>
</file>

<file path=ppt/diagrams/_rels/drawing10.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 Id="rId4" Type="http://schemas.openxmlformats.org/officeDocument/2006/relationships/image" Target="../media/image6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718AB3-E4A3-41DE-8B2F-EA3F91803B5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BZ"/>
        </a:p>
      </dgm:t>
    </dgm:pt>
    <dgm:pt modelId="{5256EE86-98C2-48B4-A014-7DE372D2CF50}">
      <dgm:prSet/>
      <dgm:spPr>
        <a:solidFill>
          <a:srgbClr val="005EB8"/>
        </a:solidFill>
      </dgm:spPr>
      <dgm:t>
        <a:bodyPr/>
        <a:lstStyle/>
        <a:p>
          <a:r>
            <a:rPr lang="en-GB"/>
            <a:t>2,738 births at Chesterfield Royal in 2023</a:t>
          </a:r>
          <a:endParaRPr lang="en-BZ"/>
        </a:p>
      </dgm:t>
    </dgm:pt>
    <dgm:pt modelId="{8860BE09-C429-4C37-8157-DCEAD4DD5DB9}" type="parTrans" cxnId="{C86B5184-7A4F-40F5-8148-96882555D1B8}">
      <dgm:prSet/>
      <dgm:spPr/>
      <dgm:t>
        <a:bodyPr/>
        <a:lstStyle/>
        <a:p>
          <a:endParaRPr lang="en-BZ"/>
        </a:p>
      </dgm:t>
    </dgm:pt>
    <dgm:pt modelId="{74BE7ED6-F803-4F10-9980-459DCCC06CD8}" type="sibTrans" cxnId="{C86B5184-7A4F-40F5-8148-96882555D1B8}">
      <dgm:prSet/>
      <dgm:spPr>
        <a:solidFill>
          <a:srgbClr val="00A9CE"/>
        </a:solidFill>
        <a:ln>
          <a:solidFill>
            <a:srgbClr val="003087"/>
          </a:solidFill>
        </a:ln>
      </dgm:spPr>
      <dgm:t>
        <a:bodyPr/>
        <a:lstStyle/>
        <a:p>
          <a:endParaRPr lang="en-BZ"/>
        </a:p>
      </dgm:t>
    </dgm:pt>
    <dgm:pt modelId="{A5C01FA5-B98F-4C97-9D8D-712773647FD8}">
      <dgm:prSet/>
      <dgm:spPr>
        <a:solidFill>
          <a:srgbClr val="005EB8"/>
        </a:solidFill>
      </dgm:spPr>
      <dgm:t>
        <a:bodyPr/>
        <a:lstStyle/>
        <a:p>
          <a:r>
            <a:rPr lang="en-GB" dirty="0"/>
            <a:t>5.2% of births in Derbyshire County to people from a black, Asian or mixed ethnicity</a:t>
          </a:r>
          <a:r>
            <a:rPr lang="en-GB" baseline="30000" dirty="0"/>
            <a:t>1</a:t>
          </a:r>
          <a:endParaRPr lang="en-BZ" dirty="0"/>
        </a:p>
      </dgm:t>
    </dgm:pt>
    <dgm:pt modelId="{A5B5EF85-2D1C-45EE-A55B-F2BA26AAAA2E}" type="parTrans" cxnId="{2724DFB0-8E3A-42EB-B18B-A9EE216A3213}">
      <dgm:prSet/>
      <dgm:spPr/>
      <dgm:t>
        <a:bodyPr/>
        <a:lstStyle/>
        <a:p>
          <a:endParaRPr lang="en-BZ"/>
        </a:p>
      </dgm:t>
    </dgm:pt>
    <dgm:pt modelId="{974015F3-0DF5-42DC-972A-6971977EA8D8}" type="sibTrans" cxnId="{2724DFB0-8E3A-42EB-B18B-A9EE216A3213}">
      <dgm:prSet/>
      <dgm:spPr/>
      <dgm:t>
        <a:bodyPr/>
        <a:lstStyle/>
        <a:p>
          <a:endParaRPr lang="en-BZ"/>
        </a:p>
      </dgm:t>
    </dgm:pt>
    <dgm:pt modelId="{365DBFD3-1DAE-4D14-9C4E-A6A524798F59}">
      <dgm:prSet/>
      <dgm:spPr>
        <a:solidFill>
          <a:srgbClr val="005EB8"/>
        </a:solidFill>
      </dgm:spPr>
      <dgm:t>
        <a:bodyPr/>
        <a:lstStyle/>
        <a:p>
          <a:r>
            <a:rPr lang="en-GB" dirty="0"/>
            <a:t>4.5% of areas in Derbyshire County within the 10% most deprived in England</a:t>
          </a:r>
          <a:r>
            <a:rPr lang="en-GB" baseline="30000" dirty="0"/>
            <a:t>2</a:t>
          </a:r>
          <a:endParaRPr lang="en-BZ" dirty="0"/>
        </a:p>
      </dgm:t>
    </dgm:pt>
    <dgm:pt modelId="{2EEF2DC3-B9D0-4ABD-B76F-0AF498DBFE2B}" type="parTrans" cxnId="{346941E7-651A-4DD7-A155-66330E49BA79}">
      <dgm:prSet/>
      <dgm:spPr/>
      <dgm:t>
        <a:bodyPr/>
        <a:lstStyle/>
        <a:p>
          <a:endParaRPr lang="en-BZ"/>
        </a:p>
      </dgm:t>
    </dgm:pt>
    <dgm:pt modelId="{2204FC01-9BEF-4622-BC36-2387B3CDA510}" type="sibTrans" cxnId="{346941E7-651A-4DD7-A155-66330E49BA79}">
      <dgm:prSet/>
      <dgm:spPr/>
      <dgm:t>
        <a:bodyPr/>
        <a:lstStyle/>
        <a:p>
          <a:endParaRPr lang="en-BZ"/>
        </a:p>
      </dgm:t>
    </dgm:pt>
    <dgm:pt modelId="{ED7D0054-7261-4379-A1EC-B21BF732A1BE}" type="pres">
      <dgm:prSet presAssocID="{B5718AB3-E4A3-41DE-8B2F-EA3F91803B54}" presName="Name0" presStyleCnt="0">
        <dgm:presLayoutVars>
          <dgm:chMax val="7"/>
          <dgm:chPref val="7"/>
          <dgm:dir/>
        </dgm:presLayoutVars>
      </dgm:prSet>
      <dgm:spPr/>
    </dgm:pt>
    <dgm:pt modelId="{7FB1A06D-A50E-4309-8426-BC4E8A1031A7}" type="pres">
      <dgm:prSet presAssocID="{B5718AB3-E4A3-41DE-8B2F-EA3F91803B54}" presName="Name1" presStyleCnt="0"/>
      <dgm:spPr/>
    </dgm:pt>
    <dgm:pt modelId="{F75CAEA5-C5F7-41C6-A0D2-B8B49D699067}" type="pres">
      <dgm:prSet presAssocID="{B5718AB3-E4A3-41DE-8B2F-EA3F91803B54}" presName="cycle" presStyleCnt="0"/>
      <dgm:spPr/>
    </dgm:pt>
    <dgm:pt modelId="{D80F0A17-C6F6-4401-B9F8-9928CB3B0912}" type="pres">
      <dgm:prSet presAssocID="{B5718AB3-E4A3-41DE-8B2F-EA3F91803B54}" presName="srcNode" presStyleLbl="node1" presStyleIdx="0" presStyleCnt="3"/>
      <dgm:spPr/>
    </dgm:pt>
    <dgm:pt modelId="{180A1BCE-1290-4774-BF87-BD974B6F45E9}" type="pres">
      <dgm:prSet presAssocID="{B5718AB3-E4A3-41DE-8B2F-EA3F91803B54}" presName="conn" presStyleLbl="parChTrans1D2" presStyleIdx="0" presStyleCnt="1"/>
      <dgm:spPr/>
    </dgm:pt>
    <dgm:pt modelId="{09202D40-63F4-4AC1-99BE-07C090226623}" type="pres">
      <dgm:prSet presAssocID="{B5718AB3-E4A3-41DE-8B2F-EA3F91803B54}" presName="extraNode" presStyleLbl="node1" presStyleIdx="0" presStyleCnt="3"/>
      <dgm:spPr/>
    </dgm:pt>
    <dgm:pt modelId="{F3E76C7B-C6A5-477E-93E3-E2374E79669E}" type="pres">
      <dgm:prSet presAssocID="{B5718AB3-E4A3-41DE-8B2F-EA3F91803B54}" presName="dstNode" presStyleLbl="node1" presStyleIdx="0" presStyleCnt="3"/>
      <dgm:spPr/>
    </dgm:pt>
    <dgm:pt modelId="{F0CCFA09-AC2C-40AA-AD16-72490398D0AD}" type="pres">
      <dgm:prSet presAssocID="{5256EE86-98C2-48B4-A014-7DE372D2CF50}" presName="text_1" presStyleLbl="node1" presStyleIdx="0" presStyleCnt="3">
        <dgm:presLayoutVars>
          <dgm:bulletEnabled val="1"/>
        </dgm:presLayoutVars>
      </dgm:prSet>
      <dgm:spPr/>
    </dgm:pt>
    <dgm:pt modelId="{8D0BDF8A-1C83-4937-886B-0F7CC7422CF2}" type="pres">
      <dgm:prSet presAssocID="{5256EE86-98C2-48B4-A014-7DE372D2CF50}" presName="accent_1" presStyleCnt="0"/>
      <dgm:spPr/>
    </dgm:pt>
    <dgm:pt modelId="{698CDD97-3AA9-4C77-8F4B-3503CDBD4E81}" type="pres">
      <dgm:prSet presAssocID="{5256EE86-98C2-48B4-A014-7DE372D2CF50}" presName="accentRepeatNode" presStyleLbl="solidFgAcc1" presStyleIdx="0" presStyleCnt="3"/>
      <dgm:spPr>
        <a:solidFill>
          <a:srgbClr val="00A9CE"/>
        </a:solidFill>
        <a:ln>
          <a:solidFill>
            <a:srgbClr val="003087"/>
          </a:solidFill>
        </a:ln>
      </dgm:spPr>
    </dgm:pt>
    <dgm:pt modelId="{2FCA0812-2B9E-4081-A123-1C6C9E317586}" type="pres">
      <dgm:prSet presAssocID="{A5C01FA5-B98F-4C97-9D8D-712773647FD8}" presName="text_2" presStyleLbl="node1" presStyleIdx="1" presStyleCnt="3">
        <dgm:presLayoutVars>
          <dgm:bulletEnabled val="1"/>
        </dgm:presLayoutVars>
      </dgm:prSet>
      <dgm:spPr/>
    </dgm:pt>
    <dgm:pt modelId="{5FBE5600-2C51-4349-913C-D65DDAB77222}" type="pres">
      <dgm:prSet presAssocID="{A5C01FA5-B98F-4C97-9D8D-712773647FD8}" presName="accent_2" presStyleCnt="0"/>
      <dgm:spPr/>
    </dgm:pt>
    <dgm:pt modelId="{53CD0190-A003-439E-A147-935B731AB3C1}" type="pres">
      <dgm:prSet presAssocID="{A5C01FA5-B98F-4C97-9D8D-712773647FD8}" presName="accentRepeatNode" presStyleLbl="solidFgAcc1" presStyleIdx="1" presStyleCnt="3"/>
      <dgm:spPr>
        <a:solidFill>
          <a:srgbClr val="00A9CE"/>
        </a:solidFill>
        <a:ln>
          <a:solidFill>
            <a:srgbClr val="003087"/>
          </a:solidFill>
        </a:ln>
      </dgm:spPr>
    </dgm:pt>
    <dgm:pt modelId="{1D088C5E-6D65-486B-81EA-C7612744E0E0}" type="pres">
      <dgm:prSet presAssocID="{365DBFD3-1DAE-4D14-9C4E-A6A524798F59}" presName="text_3" presStyleLbl="node1" presStyleIdx="2" presStyleCnt="3">
        <dgm:presLayoutVars>
          <dgm:bulletEnabled val="1"/>
        </dgm:presLayoutVars>
      </dgm:prSet>
      <dgm:spPr/>
    </dgm:pt>
    <dgm:pt modelId="{ECE95F21-6ED2-455D-B906-1051D06401F0}" type="pres">
      <dgm:prSet presAssocID="{365DBFD3-1DAE-4D14-9C4E-A6A524798F59}" presName="accent_3" presStyleCnt="0"/>
      <dgm:spPr/>
    </dgm:pt>
    <dgm:pt modelId="{D9D59FD9-D94E-4A71-9074-CE5AE06BCB43}" type="pres">
      <dgm:prSet presAssocID="{365DBFD3-1DAE-4D14-9C4E-A6A524798F59}" presName="accentRepeatNode" presStyleLbl="solidFgAcc1" presStyleIdx="2" presStyleCnt="3"/>
      <dgm:spPr>
        <a:solidFill>
          <a:srgbClr val="00A9CE"/>
        </a:solidFill>
        <a:ln>
          <a:solidFill>
            <a:srgbClr val="003087"/>
          </a:solidFill>
        </a:ln>
      </dgm:spPr>
    </dgm:pt>
  </dgm:ptLst>
  <dgm:cxnLst>
    <dgm:cxn modelId="{CFA8400F-E27D-467E-9BC0-CCCEB415F769}" type="presOf" srcId="{74BE7ED6-F803-4F10-9980-459DCCC06CD8}" destId="{180A1BCE-1290-4774-BF87-BD974B6F45E9}" srcOrd="0" destOrd="0" presId="urn:microsoft.com/office/officeart/2008/layout/VerticalCurvedList"/>
    <dgm:cxn modelId="{4A317121-40B4-451A-B70B-7D0B59249BAA}" type="presOf" srcId="{365DBFD3-1DAE-4D14-9C4E-A6A524798F59}" destId="{1D088C5E-6D65-486B-81EA-C7612744E0E0}" srcOrd="0" destOrd="0" presId="urn:microsoft.com/office/officeart/2008/layout/VerticalCurvedList"/>
    <dgm:cxn modelId="{61C8CA79-5212-4108-8D7F-7B46EEFC67F0}" type="presOf" srcId="{5256EE86-98C2-48B4-A014-7DE372D2CF50}" destId="{F0CCFA09-AC2C-40AA-AD16-72490398D0AD}" srcOrd="0" destOrd="0" presId="urn:microsoft.com/office/officeart/2008/layout/VerticalCurvedList"/>
    <dgm:cxn modelId="{C3FBB67B-A221-4DA6-A1BE-063ED5A3B57D}" type="presOf" srcId="{A5C01FA5-B98F-4C97-9D8D-712773647FD8}" destId="{2FCA0812-2B9E-4081-A123-1C6C9E317586}" srcOrd="0" destOrd="0" presId="urn:microsoft.com/office/officeart/2008/layout/VerticalCurvedList"/>
    <dgm:cxn modelId="{C86B5184-7A4F-40F5-8148-96882555D1B8}" srcId="{B5718AB3-E4A3-41DE-8B2F-EA3F91803B54}" destId="{5256EE86-98C2-48B4-A014-7DE372D2CF50}" srcOrd="0" destOrd="0" parTransId="{8860BE09-C429-4C37-8157-DCEAD4DD5DB9}" sibTransId="{74BE7ED6-F803-4F10-9980-459DCCC06CD8}"/>
    <dgm:cxn modelId="{2724DFB0-8E3A-42EB-B18B-A9EE216A3213}" srcId="{B5718AB3-E4A3-41DE-8B2F-EA3F91803B54}" destId="{A5C01FA5-B98F-4C97-9D8D-712773647FD8}" srcOrd="1" destOrd="0" parTransId="{A5B5EF85-2D1C-45EE-A55B-F2BA26AAAA2E}" sibTransId="{974015F3-0DF5-42DC-972A-6971977EA8D8}"/>
    <dgm:cxn modelId="{08537CBC-407D-477C-8A77-41B366AAAE0E}" type="presOf" srcId="{B5718AB3-E4A3-41DE-8B2F-EA3F91803B54}" destId="{ED7D0054-7261-4379-A1EC-B21BF732A1BE}" srcOrd="0" destOrd="0" presId="urn:microsoft.com/office/officeart/2008/layout/VerticalCurvedList"/>
    <dgm:cxn modelId="{346941E7-651A-4DD7-A155-66330E49BA79}" srcId="{B5718AB3-E4A3-41DE-8B2F-EA3F91803B54}" destId="{365DBFD3-1DAE-4D14-9C4E-A6A524798F59}" srcOrd="2" destOrd="0" parTransId="{2EEF2DC3-B9D0-4ABD-B76F-0AF498DBFE2B}" sibTransId="{2204FC01-9BEF-4622-BC36-2387B3CDA510}"/>
    <dgm:cxn modelId="{7ACB8034-13BA-4373-9E7B-B1A11C0ADAF5}" type="presParOf" srcId="{ED7D0054-7261-4379-A1EC-B21BF732A1BE}" destId="{7FB1A06D-A50E-4309-8426-BC4E8A1031A7}" srcOrd="0" destOrd="0" presId="urn:microsoft.com/office/officeart/2008/layout/VerticalCurvedList"/>
    <dgm:cxn modelId="{9F9B2B26-AF3D-4A17-AD88-E6C7469E6E8D}" type="presParOf" srcId="{7FB1A06D-A50E-4309-8426-BC4E8A1031A7}" destId="{F75CAEA5-C5F7-41C6-A0D2-B8B49D699067}" srcOrd="0" destOrd="0" presId="urn:microsoft.com/office/officeart/2008/layout/VerticalCurvedList"/>
    <dgm:cxn modelId="{B8511317-C14A-4585-A920-446D8FB87EA0}" type="presParOf" srcId="{F75CAEA5-C5F7-41C6-A0D2-B8B49D699067}" destId="{D80F0A17-C6F6-4401-B9F8-9928CB3B0912}" srcOrd="0" destOrd="0" presId="urn:microsoft.com/office/officeart/2008/layout/VerticalCurvedList"/>
    <dgm:cxn modelId="{56570671-873A-4F28-BCCC-04A957C6DE90}" type="presParOf" srcId="{F75CAEA5-C5F7-41C6-A0D2-B8B49D699067}" destId="{180A1BCE-1290-4774-BF87-BD974B6F45E9}" srcOrd="1" destOrd="0" presId="urn:microsoft.com/office/officeart/2008/layout/VerticalCurvedList"/>
    <dgm:cxn modelId="{86E89FBB-CC62-49D7-9405-C8200E017B27}" type="presParOf" srcId="{F75CAEA5-C5F7-41C6-A0D2-B8B49D699067}" destId="{09202D40-63F4-4AC1-99BE-07C090226623}" srcOrd="2" destOrd="0" presId="urn:microsoft.com/office/officeart/2008/layout/VerticalCurvedList"/>
    <dgm:cxn modelId="{1F7476AD-AFD1-4CD2-ACC8-28016037130F}" type="presParOf" srcId="{F75CAEA5-C5F7-41C6-A0D2-B8B49D699067}" destId="{F3E76C7B-C6A5-477E-93E3-E2374E79669E}" srcOrd="3" destOrd="0" presId="urn:microsoft.com/office/officeart/2008/layout/VerticalCurvedList"/>
    <dgm:cxn modelId="{54D0966A-4AE4-4F89-87C4-E864064C24D8}" type="presParOf" srcId="{7FB1A06D-A50E-4309-8426-BC4E8A1031A7}" destId="{F0CCFA09-AC2C-40AA-AD16-72490398D0AD}" srcOrd="1" destOrd="0" presId="urn:microsoft.com/office/officeart/2008/layout/VerticalCurvedList"/>
    <dgm:cxn modelId="{132213E2-D4DF-4CD2-8413-91574D6DE3B4}" type="presParOf" srcId="{7FB1A06D-A50E-4309-8426-BC4E8A1031A7}" destId="{8D0BDF8A-1C83-4937-886B-0F7CC7422CF2}" srcOrd="2" destOrd="0" presId="urn:microsoft.com/office/officeart/2008/layout/VerticalCurvedList"/>
    <dgm:cxn modelId="{601E13C0-5C99-4169-97B2-ED2F4518D8EE}" type="presParOf" srcId="{8D0BDF8A-1C83-4937-886B-0F7CC7422CF2}" destId="{698CDD97-3AA9-4C77-8F4B-3503CDBD4E81}" srcOrd="0" destOrd="0" presId="urn:microsoft.com/office/officeart/2008/layout/VerticalCurvedList"/>
    <dgm:cxn modelId="{4C9D81C7-F40C-4647-B37F-2574CF1A4AB2}" type="presParOf" srcId="{7FB1A06D-A50E-4309-8426-BC4E8A1031A7}" destId="{2FCA0812-2B9E-4081-A123-1C6C9E317586}" srcOrd="3" destOrd="0" presId="urn:microsoft.com/office/officeart/2008/layout/VerticalCurvedList"/>
    <dgm:cxn modelId="{B9C5B5B3-DB9A-4F83-83C8-E998927B0B0A}" type="presParOf" srcId="{7FB1A06D-A50E-4309-8426-BC4E8A1031A7}" destId="{5FBE5600-2C51-4349-913C-D65DDAB77222}" srcOrd="4" destOrd="0" presId="urn:microsoft.com/office/officeart/2008/layout/VerticalCurvedList"/>
    <dgm:cxn modelId="{C66095E3-0D4A-49B6-B0C9-859B8DFB629C}" type="presParOf" srcId="{5FBE5600-2C51-4349-913C-D65DDAB77222}" destId="{53CD0190-A003-439E-A147-935B731AB3C1}" srcOrd="0" destOrd="0" presId="urn:microsoft.com/office/officeart/2008/layout/VerticalCurvedList"/>
    <dgm:cxn modelId="{43195552-AADF-444A-95AB-C71305994BD3}" type="presParOf" srcId="{7FB1A06D-A50E-4309-8426-BC4E8A1031A7}" destId="{1D088C5E-6D65-486B-81EA-C7612744E0E0}" srcOrd="5" destOrd="0" presId="urn:microsoft.com/office/officeart/2008/layout/VerticalCurvedList"/>
    <dgm:cxn modelId="{EC70C95B-FCAD-4CE5-AF79-195A5A0784D6}" type="presParOf" srcId="{7FB1A06D-A50E-4309-8426-BC4E8A1031A7}" destId="{ECE95F21-6ED2-455D-B906-1051D06401F0}" srcOrd="6" destOrd="0" presId="urn:microsoft.com/office/officeart/2008/layout/VerticalCurvedList"/>
    <dgm:cxn modelId="{89A69183-A4DE-4859-9C97-3347A562CD99}" type="presParOf" srcId="{ECE95F21-6ED2-455D-B906-1051D06401F0}" destId="{D9D59FD9-D94E-4A71-9074-CE5AE06BCB43}"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233310C-24D4-4A4B-977E-E227B6ADCAB3}"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70312C20-0603-4951-B4F1-EFF0325BD46D}">
      <dgm:prSet/>
      <dgm:spPr/>
      <dgm:t>
        <a:bodyPr/>
        <a:lstStyle/>
        <a:p>
          <a:r>
            <a:rPr lang="en-GB"/>
            <a:t>Disparity of services across North and South of Derbyshire</a:t>
          </a:r>
          <a:endParaRPr lang="en-US"/>
        </a:p>
      </dgm:t>
    </dgm:pt>
    <dgm:pt modelId="{B24C0978-5BCF-40AB-9DE3-82117AC84DFF}" type="parTrans" cxnId="{28CE6123-3667-4878-8981-1CB6188BABCA}">
      <dgm:prSet/>
      <dgm:spPr/>
      <dgm:t>
        <a:bodyPr/>
        <a:lstStyle/>
        <a:p>
          <a:endParaRPr lang="en-US"/>
        </a:p>
      </dgm:t>
    </dgm:pt>
    <dgm:pt modelId="{55FB418D-2E21-4BE9-A31C-49EEF3371FE1}" type="sibTrans" cxnId="{28CE6123-3667-4878-8981-1CB6188BABCA}">
      <dgm:prSet/>
      <dgm:spPr/>
      <dgm:t>
        <a:bodyPr/>
        <a:lstStyle/>
        <a:p>
          <a:endParaRPr lang="en-US"/>
        </a:p>
      </dgm:t>
    </dgm:pt>
    <dgm:pt modelId="{765B733A-C9E0-407E-8228-84F5B94BE113}">
      <dgm:prSet/>
      <dgm:spPr/>
      <dgm:t>
        <a:bodyPr/>
        <a:lstStyle/>
        <a:p>
          <a:r>
            <a:rPr lang="en-GB"/>
            <a:t>Funding</a:t>
          </a:r>
          <a:endParaRPr lang="en-US"/>
        </a:p>
      </dgm:t>
    </dgm:pt>
    <dgm:pt modelId="{5480CFF8-8DDF-4ED8-B232-4F0423977778}" type="parTrans" cxnId="{650D477B-ED0C-4F50-8521-325CE2B4CB00}">
      <dgm:prSet/>
      <dgm:spPr/>
      <dgm:t>
        <a:bodyPr/>
        <a:lstStyle/>
        <a:p>
          <a:endParaRPr lang="en-US"/>
        </a:p>
      </dgm:t>
    </dgm:pt>
    <dgm:pt modelId="{29EF12F0-DDC4-45C8-84E5-C5C76D2BB96E}" type="sibTrans" cxnId="{650D477B-ED0C-4F50-8521-325CE2B4CB00}">
      <dgm:prSet/>
      <dgm:spPr/>
      <dgm:t>
        <a:bodyPr/>
        <a:lstStyle/>
        <a:p>
          <a:endParaRPr lang="en-US"/>
        </a:p>
      </dgm:t>
    </dgm:pt>
    <dgm:pt modelId="{ADA6E47E-028D-47DB-90F0-DCBB8C76927F}">
      <dgm:prSet/>
      <dgm:spPr/>
      <dgm:t>
        <a:bodyPr/>
        <a:lstStyle/>
        <a:p>
          <a:r>
            <a:rPr lang="en-GB"/>
            <a:t>Workforce</a:t>
          </a:r>
          <a:endParaRPr lang="en-US"/>
        </a:p>
      </dgm:t>
    </dgm:pt>
    <dgm:pt modelId="{82ABC1C1-0892-4092-B2C7-528FED68B7DA}" type="parTrans" cxnId="{5B302536-0EDB-46D2-A9CD-C3C9EF0384D5}">
      <dgm:prSet/>
      <dgm:spPr/>
      <dgm:t>
        <a:bodyPr/>
        <a:lstStyle/>
        <a:p>
          <a:endParaRPr lang="en-US"/>
        </a:p>
      </dgm:t>
    </dgm:pt>
    <dgm:pt modelId="{11077CD6-75AE-4044-8FAD-F60E272FF4E1}" type="sibTrans" cxnId="{5B302536-0EDB-46D2-A9CD-C3C9EF0384D5}">
      <dgm:prSet/>
      <dgm:spPr/>
      <dgm:t>
        <a:bodyPr/>
        <a:lstStyle/>
        <a:p>
          <a:endParaRPr lang="en-US"/>
        </a:p>
      </dgm:t>
    </dgm:pt>
    <dgm:pt modelId="{73F11F6A-9720-41DD-8780-2C5D7B999EF8}">
      <dgm:prSet/>
      <dgm:spPr/>
      <dgm:t>
        <a:bodyPr/>
        <a:lstStyle/>
        <a:p>
          <a:r>
            <a:rPr lang="en-GB"/>
            <a:t>Commissioning not including work with non-birthing parent</a:t>
          </a:r>
          <a:endParaRPr lang="en-US"/>
        </a:p>
      </dgm:t>
    </dgm:pt>
    <dgm:pt modelId="{A5440C8C-781D-47C6-B756-74D94E5DF045}" type="parTrans" cxnId="{92A992C3-8787-4A60-BC1F-C30A528208F1}">
      <dgm:prSet/>
      <dgm:spPr/>
      <dgm:t>
        <a:bodyPr/>
        <a:lstStyle/>
        <a:p>
          <a:endParaRPr lang="en-US"/>
        </a:p>
      </dgm:t>
    </dgm:pt>
    <dgm:pt modelId="{94EB8F24-CDB6-415E-AB26-90335D31D7C9}" type="sibTrans" cxnId="{92A992C3-8787-4A60-BC1F-C30A528208F1}">
      <dgm:prSet/>
      <dgm:spPr/>
      <dgm:t>
        <a:bodyPr/>
        <a:lstStyle/>
        <a:p>
          <a:endParaRPr lang="en-US"/>
        </a:p>
      </dgm:t>
    </dgm:pt>
    <dgm:pt modelId="{A4FA6C41-655D-48A8-B821-C5C130A4E2BF}" type="pres">
      <dgm:prSet presAssocID="{4233310C-24D4-4A4B-977E-E227B6ADCAB3}" presName="root" presStyleCnt="0">
        <dgm:presLayoutVars>
          <dgm:dir/>
          <dgm:resizeHandles val="exact"/>
        </dgm:presLayoutVars>
      </dgm:prSet>
      <dgm:spPr/>
    </dgm:pt>
    <dgm:pt modelId="{48C31A62-7A10-41FA-8F8F-71D772143B80}" type="pres">
      <dgm:prSet presAssocID="{4233310C-24D4-4A4B-977E-E227B6ADCAB3}" presName="container" presStyleCnt="0">
        <dgm:presLayoutVars>
          <dgm:dir/>
          <dgm:resizeHandles val="exact"/>
        </dgm:presLayoutVars>
      </dgm:prSet>
      <dgm:spPr/>
    </dgm:pt>
    <dgm:pt modelId="{295ABF74-DCB7-4510-9363-43F78A1DE8D3}" type="pres">
      <dgm:prSet presAssocID="{70312C20-0603-4951-B4F1-EFF0325BD46D}" presName="compNode" presStyleCnt="0"/>
      <dgm:spPr/>
    </dgm:pt>
    <dgm:pt modelId="{C83D014C-AD18-418E-8E25-2699F669EFBE}" type="pres">
      <dgm:prSet presAssocID="{70312C20-0603-4951-B4F1-EFF0325BD46D}" presName="iconBgRect" presStyleLbl="bgShp" presStyleIdx="0" presStyleCnt="4"/>
      <dgm:spPr/>
    </dgm:pt>
    <dgm:pt modelId="{7EF0A2E2-0F73-4942-893E-8D0EBA32692A}" type="pres">
      <dgm:prSet presAssocID="{70312C20-0603-4951-B4F1-EFF0325BD46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11DF0498-9D20-434B-8A90-A802C9313380}" type="pres">
      <dgm:prSet presAssocID="{70312C20-0603-4951-B4F1-EFF0325BD46D}" presName="spaceRect" presStyleCnt="0"/>
      <dgm:spPr/>
    </dgm:pt>
    <dgm:pt modelId="{9647EAC5-1CC9-4128-9137-E7F60A86D535}" type="pres">
      <dgm:prSet presAssocID="{70312C20-0603-4951-B4F1-EFF0325BD46D}" presName="textRect" presStyleLbl="revTx" presStyleIdx="0" presStyleCnt="4">
        <dgm:presLayoutVars>
          <dgm:chMax val="1"/>
          <dgm:chPref val="1"/>
        </dgm:presLayoutVars>
      </dgm:prSet>
      <dgm:spPr/>
    </dgm:pt>
    <dgm:pt modelId="{D3A47BBC-3DE3-4498-824C-F54F72CBB31E}" type="pres">
      <dgm:prSet presAssocID="{55FB418D-2E21-4BE9-A31C-49EEF3371FE1}" presName="sibTrans" presStyleLbl="sibTrans2D1" presStyleIdx="0" presStyleCnt="0"/>
      <dgm:spPr/>
    </dgm:pt>
    <dgm:pt modelId="{C750CEE8-BCED-4C74-B603-0AFB9D31B5A8}" type="pres">
      <dgm:prSet presAssocID="{765B733A-C9E0-407E-8228-84F5B94BE113}" presName="compNode" presStyleCnt="0"/>
      <dgm:spPr/>
    </dgm:pt>
    <dgm:pt modelId="{1C591DD9-E909-4AB1-BCFB-41DD50C30AF8}" type="pres">
      <dgm:prSet presAssocID="{765B733A-C9E0-407E-8228-84F5B94BE113}" presName="iconBgRect" presStyleLbl="bgShp" presStyleIdx="1" presStyleCnt="4"/>
      <dgm:spPr/>
    </dgm:pt>
    <dgm:pt modelId="{1962643A-377B-4212-8792-D44ED6F695BF}" type="pres">
      <dgm:prSet presAssocID="{765B733A-C9E0-407E-8228-84F5B94BE11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7F172263-AE60-4B25-B010-C87D6065D9F3}" type="pres">
      <dgm:prSet presAssocID="{765B733A-C9E0-407E-8228-84F5B94BE113}" presName="spaceRect" presStyleCnt="0"/>
      <dgm:spPr/>
    </dgm:pt>
    <dgm:pt modelId="{EF922A1F-A11C-45C1-B562-BDC5CEBFB4B6}" type="pres">
      <dgm:prSet presAssocID="{765B733A-C9E0-407E-8228-84F5B94BE113}" presName="textRect" presStyleLbl="revTx" presStyleIdx="1" presStyleCnt="4">
        <dgm:presLayoutVars>
          <dgm:chMax val="1"/>
          <dgm:chPref val="1"/>
        </dgm:presLayoutVars>
      </dgm:prSet>
      <dgm:spPr/>
    </dgm:pt>
    <dgm:pt modelId="{70F73C72-C7E0-49E9-98B1-3C39FFDC2574}" type="pres">
      <dgm:prSet presAssocID="{29EF12F0-DDC4-45C8-84E5-C5C76D2BB96E}" presName="sibTrans" presStyleLbl="sibTrans2D1" presStyleIdx="0" presStyleCnt="0"/>
      <dgm:spPr/>
    </dgm:pt>
    <dgm:pt modelId="{C713D053-C56E-41FB-9FE5-842A4526CAA3}" type="pres">
      <dgm:prSet presAssocID="{ADA6E47E-028D-47DB-90F0-DCBB8C76927F}" presName="compNode" presStyleCnt="0"/>
      <dgm:spPr/>
    </dgm:pt>
    <dgm:pt modelId="{827AA84C-60C6-432A-A7BE-0648EE86D170}" type="pres">
      <dgm:prSet presAssocID="{ADA6E47E-028D-47DB-90F0-DCBB8C76927F}" presName="iconBgRect" presStyleLbl="bgShp" presStyleIdx="2" presStyleCnt="4"/>
      <dgm:spPr/>
    </dgm:pt>
    <dgm:pt modelId="{BD294A62-D17B-4458-B6DB-6D10D3EDB1D1}" type="pres">
      <dgm:prSet presAssocID="{ADA6E47E-028D-47DB-90F0-DCBB8C76927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s"/>
        </a:ext>
      </dgm:extLst>
    </dgm:pt>
    <dgm:pt modelId="{26B88ED2-77FA-4743-8480-FA0D52A3C621}" type="pres">
      <dgm:prSet presAssocID="{ADA6E47E-028D-47DB-90F0-DCBB8C76927F}" presName="spaceRect" presStyleCnt="0"/>
      <dgm:spPr/>
    </dgm:pt>
    <dgm:pt modelId="{8C0DAC82-E9FE-463F-AA1A-4BF404F56CD5}" type="pres">
      <dgm:prSet presAssocID="{ADA6E47E-028D-47DB-90F0-DCBB8C76927F}" presName="textRect" presStyleLbl="revTx" presStyleIdx="2" presStyleCnt="4">
        <dgm:presLayoutVars>
          <dgm:chMax val="1"/>
          <dgm:chPref val="1"/>
        </dgm:presLayoutVars>
      </dgm:prSet>
      <dgm:spPr/>
    </dgm:pt>
    <dgm:pt modelId="{71B40496-6BBB-4B64-838C-0CCED4640205}" type="pres">
      <dgm:prSet presAssocID="{11077CD6-75AE-4044-8FAD-F60E272FF4E1}" presName="sibTrans" presStyleLbl="sibTrans2D1" presStyleIdx="0" presStyleCnt="0"/>
      <dgm:spPr/>
    </dgm:pt>
    <dgm:pt modelId="{F37AAABC-91DA-432B-AD95-D48D71A49644}" type="pres">
      <dgm:prSet presAssocID="{73F11F6A-9720-41DD-8780-2C5D7B999EF8}" presName="compNode" presStyleCnt="0"/>
      <dgm:spPr/>
    </dgm:pt>
    <dgm:pt modelId="{290539E9-7B56-4CE6-BCCE-DE64DBFFD6D2}" type="pres">
      <dgm:prSet presAssocID="{73F11F6A-9720-41DD-8780-2C5D7B999EF8}" presName="iconBgRect" presStyleLbl="bgShp" presStyleIdx="3" presStyleCnt="4"/>
      <dgm:spPr/>
    </dgm:pt>
    <dgm:pt modelId="{6A522F10-AB2E-4E7D-AC54-58263A26C6B9}" type="pres">
      <dgm:prSet presAssocID="{73F11F6A-9720-41DD-8780-2C5D7B999EF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Branching diagram outline"/>
        </a:ext>
      </dgm:extLst>
    </dgm:pt>
    <dgm:pt modelId="{BBD5502A-0AA0-402B-AC42-513BB49DB5B3}" type="pres">
      <dgm:prSet presAssocID="{73F11F6A-9720-41DD-8780-2C5D7B999EF8}" presName="spaceRect" presStyleCnt="0"/>
      <dgm:spPr/>
    </dgm:pt>
    <dgm:pt modelId="{03304E15-DA91-4EFD-880B-A870C5B7E31C}" type="pres">
      <dgm:prSet presAssocID="{73F11F6A-9720-41DD-8780-2C5D7B999EF8}" presName="textRect" presStyleLbl="revTx" presStyleIdx="3" presStyleCnt="4">
        <dgm:presLayoutVars>
          <dgm:chMax val="1"/>
          <dgm:chPref val="1"/>
        </dgm:presLayoutVars>
      </dgm:prSet>
      <dgm:spPr/>
    </dgm:pt>
  </dgm:ptLst>
  <dgm:cxnLst>
    <dgm:cxn modelId="{28CE6123-3667-4878-8981-1CB6188BABCA}" srcId="{4233310C-24D4-4A4B-977E-E227B6ADCAB3}" destId="{70312C20-0603-4951-B4F1-EFF0325BD46D}" srcOrd="0" destOrd="0" parTransId="{B24C0978-5BCF-40AB-9DE3-82117AC84DFF}" sibTransId="{55FB418D-2E21-4BE9-A31C-49EEF3371FE1}"/>
    <dgm:cxn modelId="{5B302536-0EDB-46D2-A9CD-C3C9EF0384D5}" srcId="{4233310C-24D4-4A4B-977E-E227B6ADCAB3}" destId="{ADA6E47E-028D-47DB-90F0-DCBB8C76927F}" srcOrd="2" destOrd="0" parTransId="{82ABC1C1-0892-4092-B2C7-528FED68B7DA}" sibTransId="{11077CD6-75AE-4044-8FAD-F60E272FF4E1}"/>
    <dgm:cxn modelId="{D13A1938-C540-4AC2-9832-D37B4509FCD5}" type="presOf" srcId="{ADA6E47E-028D-47DB-90F0-DCBB8C76927F}" destId="{8C0DAC82-E9FE-463F-AA1A-4BF404F56CD5}" srcOrd="0" destOrd="0" presId="urn:microsoft.com/office/officeart/2018/2/layout/IconCircleList"/>
    <dgm:cxn modelId="{97BEF860-81C4-4613-9625-9B17BB566E14}" type="presOf" srcId="{765B733A-C9E0-407E-8228-84F5B94BE113}" destId="{EF922A1F-A11C-45C1-B562-BDC5CEBFB4B6}" srcOrd="0" destOrd="0" presId="urn:microsoft.com/office/officeart/2018/2/layout/IconCircleList"/>
    <dgm:cxn modelId="{650D477B-ED0C-4F50-8521-325CE2B4CB00}" srcId="{4233310C-24D4-4A4B-977E-E227B6ADCAB3}" destId="{765B733A-C9E0-407E-8228-84F5B94BE113}" srcOrd="1" destOrd="0" parTransId="{5480CFF8-8DDF-4ED8-B232-4F0423977778}" sibTransId="{29EF12F0-DDC4-45C8-84E5-C5C76D2BB96E}"/>
    <dgm:cxn modelId="{2287D97F-B70C-4701-8FCA-B6CE7E2EE5E0}" type="presOf" srcId="{11077CD6-75AE-4044-8FAD-F60E272FF4E1}" destId="{71B40496-6BBB-4B64-838C-0CCED4640205}" srcOrd="0" destOrd="0" presId="urn:microsoft.com/office/officeart/2018/2/layout/IconCircleList"/>
    <dgm:cxn modelId="{D224B788-1F45-4A33-AB08-BA4AFE8EFEBE}" type="presOf" srcId="{73F11F6A-9720-41DD-8780-2C5D7B999EF8}" destId="{03304E15-DA91-4EFD-880B-A870C5B7E31C}" srcOrd="0" destOrd="0" presId="urn:microsoft.com/office/officeart/2018/2/layout/IconCircleList"/>
    <dgm:cxn modelId="{0513419B-6DA7-4834-BFFD-23430A4F3A30}" type="presOf" srcId="{70312C20-0603-4951-B4F1-EFF0325BD46D}" destId="{9647EAC5-1CC9-4128-9137-E7F60A86D535}" srcOrd="0" destOrd="0" presId="urn:microsoft.com/office/officeart/2018/2/layout/IconCircleList"/>
    <dgm:cxn modelId="{423F37AE-8A63-4417-82EA-B24D70F1DBA1}" type="presOf" srcId="{4233310C-24D4-4A4B-977E-E227B6ADCAB3}" destId="{A4FA6C41-655D-48A8-B821-C5C130A4E2BF}" srcOrd="0" destOrd="0" presId="urn:microsoft.com/office/officeart/2018/2/layout/IconCircleList"/>
    <dgm:cxn modelId="{F72DA1B8-8A67-475D-818B-80AB02FE6616}" type="presOf" srcId="{29EF12F0-DDC4-45C8-84E5-C5C76D2BB96E}" destId="{70F73C72-C7E0-49E9-98B1-3C39FFDC2574}" srcOrd="0" destOrd="0" presId="urn:microsoft.com/office/officeart/2018/2/layout/IconCircleList"/>
    <dgm:cxn modelId="{1B68CDC2-8231-4FAE-88A3-2E91BE7FCA97}" type="presOf" srcId="{55FB418D-2E21-4BE9-A31C-49EEF3371FE1}" destId="{D3A47BBC-3DE3-4498-824C-F54F72CBB31E}" srcOrd="0" destOrd="0" presId="urn:microsoft.com/office/officeart/2018/2/layout/IconCircleList"/>
    <dgm:cxn modelId="{92A992C3-8787-4A60-BC1F-C30A528208F1}" srcId="{4233310C-24D4-4A4B-977E-E227B6ADCAB3}" destId="{73F11F6A-9720-41DD-8780-2C5D7B999EF8}" srcOrd="3" destOrd="0" parTransId="{A5440C8C-781D-47C6-B756-74D94E5DF045}" sibTransId="{94EB8F24-CDB6-415E-AB26-90335D31D7C9}"/>
    <dgm:cxn modelId="{8935ECAE-D9A8-4DCC-8BC9-7A5FBEE4C2E5}" type="presParOf" srcId="{A4FA6C41-655D-48A8-B821-C5C130A4E2BF}" destId="{48C31A62-7A10-41FA-8F8F-71D772143B80}" srcOrd="0" destOrd="0" presId="urn:microsoft.com/office/officeart/2018/2/layout/IconCircleList"/>
    <dgm:cxn modelId="{1BD7EFF3-E641-46E2-9D2F-8021B04BE94C}" type="presParOf" srcId="{48C31A62-7A10-41FA-8F8F-71D772143B80}" destId="{295ABF74-DCB7-4510-9363-43F78A1DE8D3}" srcOrd="0" destOrd="0" presId="urn:microsoft.com/office/officeart/2018/2/layout/IconCircleList"/>
    <dgm:cxn modelId="{07959753-4C71-4631-B4FC-30A892B9A57F}" type="presParOf" srcId="{295ABF74-DCB7-4510-9363-43F78A1DE8D3}" destId="{C83D014C-AD18-418E-8E25-2699F669EFBE}" srcOrd="0" destOrd="0" presId="urn:microsoft.com/office/officeart/2018/2/layout/IconCircleList"/>
    <dgm:cxn modelId="{D38A8152-4E7E-4EDD-8E55-5ED941230D66}" type="presParOf" srcId="{295ABF74-DCB7-4510-9363-43F78A1DE8D3}" destId="{7EF0A2E2-0F73-4942-893E-8D0EBA32692A}" srcOrd="1" destOrd="0" presId="urn:microsoft.com/office/officeart/2018/2/layout/IconCircleList"/>
    <dgm:cxn modelId="{89960CC5-D297-4673-9675-552C6A3C2E78}" type="presParOf" srcId="{295ABF74-DCB7-4510-9363-43F78A1DE8D3}" destId="{11DF0498-9D20-434B-8A90-A802C9313380}" srcOrd="2" destOrd="0" presId="urn:microsoft.com/office/officeart/2018/2/layout/IconCircleList"/>
    <dgm:cxn modelId="{066325E0-7937-4320-8DDA-88A65561CBB9}" type="presParOf" srcId="{295ABF74-DCB7-4510-9363-43F78A1DE8D3}" destId="{9647EAC5-1CC9-4128-9137-E7F60A86D535}" srcOrd="3" destOrd="0" presId="urn:microsoft.com/office/officeart/2018/2/layout/IconCircleList"/>
    <dgm:cxn modelId="{7F3C1EFC-E9E7-4460-BDCD-EB4021A767D9}" type="presParOf" srcId="{48C31A62-7A10-41FA-8F8F-71D772143B80}" destId="{D3A47BBC-3DE3-4498-824C-F54F72CBB31E}" srcOrd="1" destOrd="0" presId="urn:microsoft.com/office/officeart/2018/2/layout/IconCircleList"/>
    <dgm:cxn modelId="{FDAA2F05-C003-4BC8-965E-3D939A1F0CA6}" type="presParOf" srcId="{48C31A62-7A10-41FA-8F8F-71D772143B80}" destId="{C750CEE8-BCED-4C74-B603-0AFB9D31B5A8}" srcOrd="2" destOrd="0" presId="urn:microsoft.com/office/officeart/2018/2/layout/IconCircleList"/>
    <dgm:cxn modelId="{277ABEE2-F603-4549-BB43-132566C9B95C}" type="presParOf" srcId="{C750CEE8-BCED-4C74-B603-0AFB9D31B5A8}" destId="{1C591DD9-E909-4AB1-BCFB-41DD50C30AF8}" srcOrd="0" destOrd="0" presId="urn:microsoft.com/office/officeart/2018/2/layout/IconCircleList"/>
    <dgm:cxn modelId="{340ED8FC-D498-425E-BC4B-7E5A8A9E8595}" type="presParOf" srcId="{C750CEE8-BCED-4C74-B603-0AFB9D31B5A8}" destId="{1962643A-377B-4212-8792-D44ED6F695BF}" srcOrd="1" destOrd="0" presId="urn:microsoft.com/office/officeart/2018/2/layout/IconCircleList"/>
    <dgm:cxn modelId="{8A2DCF37-9143-47C4-B742-9967F07B6BFD}" type="presParOf" srcId="{C750CEE8-BCED-4C74-B603-0AFB9D31B5A8}" destId="{7F172263-AE60-4B25-B010-C87D6065D9F3}" srcOrd="2" destOrd="0" presId="urn:microsoft.com/office/officeart/2018/2/layout/IconCircleList"/>
    <dgm:cxn modelId="{96B0623D-45C2-4636-9701-E23CD2ADA878}" type="presParOf" srcId="{C750CEE8-BCED-4C74-B603-0AFB9D31B5A8}" destId="{EF922A1F-A11C-45C1-B562-BDC5CEBFB4B6}" srcOrd="3" destOrd="0" presId="urn:microsoft.com/office/officeart/2018/2/layout/IconCircleList"/>
    <dgm:cxn modelId="{76048994-BF8F-466A-BCC9-9B05FAC625EB}" type="presParOf" srcId="{48C31A62-7A10-41FA-8F8F-71D772143B80}" destId="{70F73C72-C7E0-49E9-98B1-3C39FFDC2574}" srcOrd="3" destOrd="0" presId="urn:microsoft.com/office/officeart/2018/2/layout/IconCircleList"/>
    <dgm:cxn modelId="{BAAA6F56-1AC0-4DB4-AACF-3E7E06325E1B}" type="presParOf" srcId="{48C31A62-7A10-41FA-8F8F-71D772143B80}" destId="{C713D053-C56E-41FB-9FE5-842A4526CAA3}" srcOrd="4" destOrd="0" presId="urn:microsoft.com/office/officeart/2018/2/layout/IconCircleList"/>
    <dgm:cxn modelId="{3B0290E5-A516-4BD6-A3AA-716EADDF0D10}" type="presParOf" srcId="{C713D053-C56E-41FB-9FE5-842A4526CAA3}" destId="{827AA84C-60C6-432A-A7BE-0648EE86D170}" srcOrd="0" destOrd="0" presId="urn:microsoft.com/office/officeart/2018/2/layout/IconCircleList"/>
    <dgm:cxn modelId="{C89C4336-A87B-43A6-9DEB-9DBEE0D9F7A3}" type="presParOf" srcId="{C713D053-C56E-41FB-9FE5-842A4526CAA3}" destId="{BD294A62-D17B-4458-B6DB-6D10D3EDB1D1}" srcOrd="1" destOrd="0" presId="urn:microsoft.com/office/officeart/2018/2/layout/IconCircleList"/>
    <dgm:cxn modelId="{17ECAC4B-75C0-4BE8-B254-A56EF5727B30}" type="presParOf" srcId="{C713D053-C56E-41FB-9FE5-842A4526CAA3}" destId="{26B88ED2-77FA-4743-8480-FA0D52A3C621}" srcOrd="2" destOrd="0" presId="urn:microsoft.com/office/officeart/2018/2/layout/IconCircleList"/>
    <dgm:cxn modelId="{BB114E0E-B83F-48EE-9A0F-CA5118B4D5D7}" type="presParOf" srcId="{C713D053-C56E-41FB-9FE5-842A4526CAA3}" destId="{8C0DAC82-E9FE-463F-AA1A-4BF404F56CD5}" srcOrd="3" destOrd="0" presId="urn:microsoft.com/office/officeart/2018/2/layout/IconCircleList"/>
    <dgm:cxn modelId="{7DE6E95E-2EFA-4749-821F-F3ABB10F8793}" type="presParOf" srcId="{48C31A62-7A10-41FA-8F8F-71D772143B80}" destId="{71B40496-6BBB-4B64-838C-0CCED4640205}" srcOrd="5" destOrd="0" presId="urn:microsoft.com/office/officeart/2018/2/layout/IconCircleList"/>
    <dgm:cxn modelId="{1FCB06EA-F234-41B8-B81A-2783078FC53B}" type="presParOf" srcId="{48C31A62-7A10-41FA-8F8F-71D772143B80}" destId="{F37AAABC-91DA-432B-AD95-D48D71A49644}" srcOrd="6" destOrd="0" presId="urn:microsoft.com/office/officeart/2018/2/layout/IconCircleList"/>
    <dgm:cxn modelId="{42E41109-947C-4DAA-A9D8-D92DB6FA4718}" type="presParOf" srcId="{F37AAABC-91DA-432B-AD95-D48D71A49644}" destId="{290539E9-7B56-4CE6-BCCE-DE64DBFFD6D2}" srcOrd="0" destOrd="0" presId="urn:microsoft.com/office/officeart/2018/2/layout/IconCircleList"/>
    <dgm:cxn modelId="{D7F6E5EE-6E0B-4DC0-A37E-8FE7661C4F0E}" type="presParOf" srcId="{F37AAABC-91DA-432B-AD95-D48D71A49644}" destId="{6A522F10-AB2E-4E7D-AC54-58263A26C6B9}" srcOrd="1" destOrd="0" presId="urn:microsoft.com/office/officeart/2018/2/layout/IconCircleList"/>
    <dgm:cxn modelId="{5E249FCC-5522-40F3-8993-E76D71802F8D}" type="presParOf" srcId="{F37AAABC-91DA-432B-AD95-D48D71A49644}" destId="{BBD5502A-0AA0-402B-AC42-513BB49DB5B3}" srcOrd="2" destOrd="0" presId="urn:microsoft.com/office/officeart/2018/2/layout/IconCircleList"/>
    <dgm:cxn modelId="{EB988EB6-D740-4D25-B82A-932D04F4AC96}" type="presParOf" srcId="{F37AAABC-91DA-432B-AD95-D48D71A49644}" destId="{03304E15-DA91-4EFD-880B-A870C5B7E31C}"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A8E762D-1C2E-41EE-B2BA-F37D6E0BF632}" type="doc">
      <dgm:prSet loTypeId="urn:microsoft.com/office/officeart/2005/8/layout/hProcess11" loCatId="process" qsTypeId="urn:microsoft.com/office/officeart/2005/8/quickstyle/simple1" qsCatId="simple" csTypeId="urn:microsoft.com/office/officeart/2005/8/colors/accent3_4" csCatId="accent3" phldr="1"/>
      <dgm:spPr/>
    </dgm:pt>
    <dgm:pt modelId="{F8B2C618-8FC6-45F4-BE7E-43172C6CE3F9}">
      <dgm:prSet phldrT="[Text]" custT="1"/>
      <dgm:spPr/>
      <dgm:t>
        <a:bodyPr/>
        <a:lstStyle/>
        <a:p>
          <a:pPr algn="ctr"/>
          <a:r>
            <a:rPr lang="en-GB" sz="1600" b="1" dirty="0"/>
            <a:t>During Admission</a:t>
          </a:r>
        </a:p>
      </dgm:t>
    </dgm:pt>
    <dgm:pt modelId="{4E4ED932-FB07-48E4-8633-8BD387C8626F}" type="parTrans" cxnId="{FAA66B76-9433-40B8-B79D-28716AFB395B}">
      <dgm:prSet/>
      <dgm:spPr/>
      <dgm:t>
        <a:bodyPr/>
        <a:lstStyle/>
        <a:p>
          <a:endParaRPr lang="en-GB" sz="2000"/>
        </a:p>
      </dgm:t>
    </dgm:pt>
    <dgm:pt modelId="{9B8ECC51-C5A6-42ED-A16B-EF8A4C0CBABC}" type="sibTrans" cxnId="{FAA66B76-9433-40B8-B79D-28716AFB395B}">
      <dgm:prSet/>
      <dgm:spPr/>
      <dgm:t>
        <a:bodyPr/>
        <a:lstStyle/>
        <a:p>
          <a:endParaRPr lang="en-GB" sz="2000"/>
        </a:p>
      </dgm:t>
    </dgm:pt>
    <dgm:pt modelId="{66724F50-A674-46F6-8C7A-ED41ABB1C713}">
      <dgm:prSet phldrT="[Text]" custT="1"/>
      <dgm:spPr/>
      <dgm:t>
        <a:bodyPr/>
        <a:lstStyle/>
        <a:p>
          <a:pPr algn="l"/>
          <a:r>
            <a:rPr lang="en-GB" sz="1600" b="1" dirty="0"/>
            <a:t>Discharge</a:t>
          </a:r>
        </a:p>
      </dgm:t>
    </dgm:pt>
    <dgm:pt modelId="{1C04135F-5DAD-4D68-A90E-2EFBD1893A20}" type="parTrans" cxnId="{186C941E-70BF-40FF-AA37-4A91BDD74561}">
      <dgm:prSet/>
      <dgm:spPr/>
      <dgm:t>
        <a:bodyPr/>
        <a:lstStyle/>
        <a:p>
          <a:endParaRPr lang="en-GB" sz="2000"/>
        </a:p>
      </dgm:t>
    </dgm:pt>
    <dgm:pt modelId="{8C47F9EC-3781-42DA-8F6E-54C9A7694D4E}" type="sibTrans" cxnId="{186C941E-70BF-40FF-AA37-4A91BDD74561}">
      <dgm:prSet/>
      <dgm:spPr/>
      <dgm:t>
        <a:bodyPr/>
        <a:lstStyle/>
        <a:p>
          <a:endParaRPr lang="en-GB" sz="2000"/>
        </a:p>
      </dgm:t>
    </dgm:pt>
    <dgm:pt modelId="{DE751BF7-A27A-4876-ACFF-D2756F7FFDE4}">
      <dgm:prSet phldrT="[Text]" custT="1"/>
      <dgm:spPr/>
      <dgm:t>
        <a:bodyPr/>
        <a:lstStyle/>
        <a:p>
          <a:pPr algn="l"/>
          <a:r>
            <a:rPr lang="en-GB" sz="1600" dirty="0"/>
            <a:t>Ongoing care from tobacco dependency team arranged</a:t>
          </a:r>
        </a:p>
      </dgm:t>
    </dgm:pt>
    <dgm:pt modelId="{146C6AFC-A1F8-4398-8EB4-B98A13B5AA7A}" type="parTrans" cxnId="{A4F07A9D-38CC-49C2-9891-18543612984C}">
      <dgm:prSet/>
      <dgm:spPr/>
      <dgm:t>
        <a:bodyPr/>
        <a:lstStyle/>
        <a:p>
          <a:endParaRPr lang="en-GB" sz="2000"/>
        </a:p>
      </dgm:t>
    </dgm:pt>
    <dgm:pt modelId="{3A27EE7B-B86C-4FF8-8878-3A772ABF6796}" type="sibTrans" cxnId="{A4F07A9D-38CC-49C2-9891-18543612984C}">
      <dgm:prSet/>
      <dgm:spPr/>
      <dgm:t>
        <a:bodyPr/>
        <a:lstStyle/>
        <a:p>
          <a:endParaRPr lang="en-GB" sz="2000"/>
        </a:p>
      </dgm:t>
    </dgm:pt>
    <dgm:pt modelId="{9B138DB6-5ABD-43A5-BB66-EC3E8882D412}">
      <dgm:prSet phldrT="[Text]" custT="1"/>
      <dgm:spPr/>
      <dgm:t>
        <a:bodyPr/>
        <a:lstStyle/>
        <a:p>
          <a:pPr algn="l"/>
          <a:r>
            <a:rPr lang="en-GB" sz="1600" dirty="0"/>
            <a:t>2 weeks of NRT prescribed</a:t>
          </a:r>
        </a:p>
      </dgm:t>
    </dgm:pt>
    <dgm:pt modelId="{2218766C-E7D7-439C-A6BA-20BB56860042}" type="parTrans" cxnId="{4D20C20E-ABDE-47FD-9ACA-1C70B24B604C}">
      <dgm:prSet/>
      <dgm:spPr/>
      <dgm:t>
        <a:bodyPr/>
        <a:lstStyle/>
        <a:p>
          <a:endParaRPr lang="en-GB" sz="2000"/>
        </a:p>
      </dgm:t>
    </dgm:pt>
    <dgm:pt modelId="{F5621669-A957-4519-840D-A1A60015CED6}" type="sibTrans" cxnId="{4D20C20E-ABDE-47FD-9ACA-1C70B24B604C}">
      <dgm:prSet/>
      <dgm:spPr/>
      <dgm:t>
        <a:bodyPr/>
        <a:lstStyle/>
        <a:p>
          <a:endParaRPr lang="en-GB" sz="2000"/>
        </a:p>
      </dgm:t>
    </dgm:pt>
    <dgm:pt modelId="{9105BDBC-B38D-4A20-B2EB-10E8EAED84A1}">
      <dgm:prSet phldrT="[Text]" custT="1"/>
      <dgm:spPr/>
      <dgm:t>
        <a:bodyPr/>
        <a:lstStyle/>
        <a:p>
          <a:r>
            <a:rPr lang="en-GB" sz="1600" b="1" dirty="0"/>
            <a:t>Post-discharge</a:t>
          </a:r>
        </a:p>
      </dgm:t>
    </dgm:pt>
    <dgm:pt modelId="{6DF41899-2042-46A8-8A2A-D60564315872}" type="parTrans" cxnId="{F2CA335D-FA13-4929-AAE9-CDD48F1EC6BD}">
      <dgm:prSet/>
      <dgm:spPr/>
      <dgm:t>
        <a:bodyPr/>
        <a:lstStyle/>
        <a:p>
          <a:endParaRPr lang="en-GB" sz="2000"/>
        </a:p>
      </dgm:t>
    </dgm:pt>
    <dgm:pt modelId="{719F397D-04D8-468E-A950-610755A3F738}" type="sibTrans" cxnId="{F2CA335D-FA13-4929-AAE9-CDD48F1EC6BD}">
      <dgm:prSet/>
      <dgm:spPr/>
      <dgm:t>
        <a:bodyPr/>
        <a:lstStyle/>
        <a:p>
          <a:endParaRPr lang="en-GB" sz="2000"/>
        </a:p>
      </dgm:t>
    </dgm:pt>
    <dgm:pt modelId="{47953CC2-A162-42B6-8A5C-E705A8476490}">
      <dgm:prSet phldrT="[Text]" custT="1"/>
      <dgm:spPr/>
      <dgm:t>
        <a:bodyPr/>
        <a:lstStyle/>
        <a:p>
          <a:r>
            <a:rPr lang="en-GB" sz="1600" dirty="0"/>
            <a:t>12 weeks further NRT and support given</a:t>
          </a:r>
        </a:p>
      </dgm:t>
    </dgm:pt>
    <dgm:pt modelId="{2283A11E-2166-489E-9364-EB81598C24A9}" type="parTrans" cxnId="{DA2AAFD5-73C6-4BEC-9DFB-DDFEB5B4E7F7}">
      <dgm:prSet/>
      <dgm:spPr/>
      <dgm:t>
        <a:bodyPr/>
        <a:lstStyle/>
        <a:p>
          <a:endParaRPr lang="en-GB" sz="2000"/>
        </a:p>
      </dgm:t>
    </dgm:pt>
    <dgm:pt modelId="{1B31CC8B-3754-46A3-84EC-D3B5D35467A5}" type="sibTrans" cxnId="{DA2AAFD5-73C6-4BEC-9DFB-DDFEB5B4E7F7}">
      <dgm:prSet/>
      <dgm:spPr/>
      <dgm:t>
        <a:bodyPr/>
        <a:lstStyle/>
        <a:p>
          <a:endParaRPr lang="en-GB" sz="2000"/>
        </a:p>
      </dgm:t>
    </dgm:pt>
    <dgm:pt modelId="{62D0320A-156E-4B06-B137-BA9933C695F1}">
      <dgm:prSet phldrT="[Text]" custT="1"/>
      <dgm:spPr/>
      <dgm:t>
        <a:bodyPr/>
        <a:lstStyle/>
        <a:p>
          <a:r>
            <a:rPr lang="en-GB" sz="1600" dirty="0"/>
            <a:t>4 week and 12 week quit rate reported</a:t>
          </a:r>
        </a:p>
      </dgm:t>
    </dgm:pt>
    <dgm:pt modelId="{A7D29DA8-C83D-4963-82C8-2D90518AC623}" type="parTrans" cxnId="{E463E7A3-6675-4CB5-9D57-ED7D26B67A38}">
      <dgm:prSet/>
      <dgm:spPr/>
      <dgm:t>
        <a:bodyPr/>
        <a:lstStyle/>
        <a:p>
          <a:endParaRPr lang="en-GB" sz="2000"/>
        </a:p>
      </dgm:t>
    </dgm:pt>
    <dgm:pt modelId="{6ADB4E32-69F1-460F-A8F0-7169472C372C}" type="sibTrans" cxnId="{E463E7A3-6675-4CB5-9D57-ED7D26B67A38}">
      <dgm:prSet/>
      <dgm:spPr/>
      <dgm:t>
        <a:bodyPr/>
        <a:lstStyle/>
        <a:p>
          <a:endParaRPr lang="en-GB" sz="2000"/>
        </a:p>
      </dgm:t>
    </dgm:pt>
    <dgm:pt modelId="{7B8194CA-70BD-454A-9A99-F17C3C390493}">
      <dgm:prSet phldrT="[Text]" custT="1"/>
      <dgm:spPr>
        <a:solidFill>
          <a:schemeClr val="bg1"/>
        </a:solidFill>
      </dgm:spPr>
      <dgm:t>
        <a:bodyPr/>
        <a:lstStyle/>
        <a:p>
          <a:r>
            <a:rPr lang="en-GB" sz="1600" b="1" dirty="0"/>
            <a:t>Patient admitted</a:t>
          </a:r>
        </a:p>
      </dgm:t>
    </dgm:pt>
    <dgm:pt modelId="{C550182F-FCE7-4671-B76A-60821E553AC8}" type="sibTrans" cxnId="{430838B6-6BA3-446E-8389-A3516803F509}">
      <dgm:prSet/>
      <dgm:spPr/>
      <dgm:t>
        <a:bodyPr/>
        <a:lstStyle/>
        <a:p>
          <a:endParaRPr lang="en-GB" sz="2000"/>
        </a:p>
      </dgm:t>
    </dgm:pt>
    <dgm:pt modelId="{E1569513-15FE-4644-A9EE-3706F7E0325B}" type="parTrans" cxnId="{430838B6-6BA3-446E-8389-A3516803F509}">
      <dgm:prSet/>
      <dgm:spPr/>
      <dgm:t>
        <a:bodyPr/>
        <a:lstStyle/>
        <a:p>
          <a:endParaRPr lang="en-GB" sz="2000"/>
        </a:p>
      </dgm:t>
    </dgm:pt>
    <dgm:pt modelId="{B0C3FA2E-BC57-470B-9CAA-8D0AEF67A109}">
      <dgm:prSet phldrT="[Text]" custT="1"/>
      <dgm:spPr>
        <a:solidFill>
          <a:schemeClr val="bg1"/>
        </a:solidFill>
      </dgm:spPr>
      <dgm:t>
        <a:bodyPr/>
        <a:lstStyle/>
        <a:p>
          <a:r>
            <a:rPr lang="en-GB" sz="1600" b="0" dirty="0"/>
            <a:t>Tobacco addiction assessment completed</a:t>
          </a:r>
        </a:p>
      </dgm:t>
    </dgm:pt>
    <dgm:pt modelId="{32541912-23DF-4C2D-82EC-EF55FC439855}" type="sibTrans" cxnId="{A183B44E-13B3-4316-ACCB-66C542111C89}">
      <dgm:prSet/>
      <dgm:spPr/>
      <dgm:t>
        <a:bodyPr/>
        <a:lstStyle/>
        <a:p>
          <a:endParaRPr lang="en-GB" sz="2000"/>
        </a:p>
      </dgm:t>
    </dgm:pt>
    <dgm:pt modelId="{825B892A-DEBA-4C42-8B64-4AD22A17B0DF}" type="parTrans" cxnId="{A183B44E-13B3-4316-ACCB-66C542111C89}">
      <dgm:prSet/>
      <dgm:spPr/>
      <dgm:t>
        <a:bodyPr/>
        <a:lstStyle/>
        <a:p>
          <a:endParaRPr lang="en-GB" sz="2000"/>
        </a:p>
      </dgm:t>
    </dgm:pt>
    <dgm:pt modelId="{E1D83A8E-EB9C-478F-A6E8-75AA8E6D505C}">
      <dgm:prSet phldrT="[Text]" custT="1"/>
      <dgm:spPr>
        <a:solidFill>
          <a:schemeClr val="bg1"/>
        </a:solidFill>
      </dgm:spPr>
      <dgm:t>
        <a:bodyPr/>
        <a:lstStyle/>
        <a:p>
          <a:r>
            <a:rPr lang="en-GB" sz="1600" b="0" dirty="0"/>
            <a:t>NRT prescribed and delivered to patient within 2 hours</a:t>
          </a:r>
        </a:p>
      </dgm:t>
    </dgm:pt>
    <dgm:pt modelId="{4EB256CE-C66B-46CF-99B0-4E7F52565679}" type="sibTrans" cxnId="{60B2A1CE-6080-4658-9FCD-5F92F1BF372A}">
      <dgm:prSet/>
      <dgm:spPr/>
      <dgm:t>
        <a:bodyPr/>
        <a:lstStyle/>
        <a:p>
          <a:endParaRPr lang="en-GB" sz="2000"/>
        </a:p>
      </dgm:t>
    </dgm:pt>
    <dgm:pt modelId="{9F3B1B51-D821-421C-8DF0-D0C351665D91}" type="parTrans" cxnId="{60B2A1CE-6080-4658-9FCD-5F92F1BF372A}">
      <dgm:prSet/>
      <dgm:spPr/>
      <dgm:t>
        <a:bodyPr/>
        <a:lstStyle/>
        <a:p>
          <a:endParaRPr lang="en-GB" sz="2000"/>
        </a:p>
      </dgm:t>
    </dgm:pt>
    <dgm:pt modelId="{CBBF61B3-D0ED-4480-BDD6-012D5BCF3A9D}">
      <dgm:prSet phldrT="[Text]" custT="1"/>
      <dgm:spPr>
        <a:solidFill>
          <a:schemeClr val="bg1"/>
        </a:solidFill>
      </dgm:spPr>
      <dgm:t>
        <a:bodyPr/>
        <a:lstStyle/>
        <a:p>
          <a:r>
            <a:rPr lang="en-GB" sz="1600" b="0" dirty="0"/>
            <a:t>Referral made to Tobacco Dependency Team</a:t>
          </a:r>
        </a:p>
      </dgm:t>
    </dgm:pt>
    <dgm:pt modelId="{5A1F744E-E4D1-4C8C-968E-F128622CC457}" type="sibTrans" cxnId="{32C963D3-F364-4E59-B69C-32ADB4F1161F}">
      <dgm:prSet/>
      <dgm:spPr/>
      <dgm:t>
        <a:bodyPr/>
        <a:lstStyle/>
        <a:p>
          <a:endParaRPr lang="en-GB" sz="2000"/>
        </a:p>
      </dgm:t>
    </dgm:pt>
    <dgm:pt modelId="{9078C3F2-EC63-40BB-860D-4550B0CC3407}" type="parTrans" cxnId="{32C963D3-F364-4E59-B69C-32ADB4F1161F}">
      <dgm:prSet/>
      <dgm:spPr/>
      <dgm:t>
        <a:bodyPr/>
        <a:lstStyle/>
        <a:p>
          <a:endParaRPr lang="en-GB" sz="2000"/>
        </a:p>
      </dgm:t>
    </dgm:pt>
    <dgm:pt modelId="{EB9D4A84-800A-4E26-A54B-EE4021151314}">
      <dgm:prSet phldrT="[Text]" custT="1"/>
      <dgm:spPr/>
      <dgm:t>
        <a:bodyPr/>
        <a:lstStyle/>
        <a:p>
          <a:pPr algn="ctr"/>
          <a:r>
            <a:rPr lang="en-GB" sz="1600" dirty="0"/>
            <a:t>EXPERT review by tobacco dependency team</a:t>
          </a:r>
        </a:p>
      </dgm:t>
    </dgm:pt>
    <dgm:pt modelId="{1A3E07F6-4632-4A47-B028-B9F182B53E9F}" type="parTrans" cxnId="{2AA8BFC8-C21D-4209-8516-5FC041EEAD1D}">
      <dgm:prSet/>
      <dgm:spPr/>
      <dgm:t>
        <a:bodyPr/>
        <a:lstStyle/>
        <a:p>
          <a:endParaRPr lang="en-GB" sz="2000"/>
        </a:p>
      </dgm:t>
    </dgm:pt>
    <dgm:pt modelId="{9954E4AF-A91A-472F-8A35-73C3E647BA06}" type="sibTrans" cxnId="{2AA8BFC8-C21D-4209-8516-5FC041EEAD1D}">
      <dgm:prSet/>
      <dgm:spPr/>
      <dgm:t>
        <a:bodyPr/>
        <a:lstStyle/>
        <a:p>
          <a:endParaRPr lang="en-GB" sz="2000"/>
        </a:p>
      </dgm:t>
    </dgm:pt>
    <dgm:pt modelId="{C9924FA1-6FE5-41E2-AD3A-6C4531E12B32}">
      <dgm:prSet phldrT="[Text]" custT="1"/>
      <dgm:spPr/>
      <dgm:t>
        <a:bodyPr/>
        <a:lstStyle/>
        <a:p>
          <a:pPr algn="ctr"/>
          <a:r>
            <a:rPr lang="en-GB" sz="1600" dirty="0"/>
            <a:t>Continue NRT</a:t>
          </a:r>
        </a:p>
      </dgm:t>
    </dgm:pt>
    <dgm:pt modelId="{AEB880BD-763D-4F5B-9D8A-247BDA04830E}" type="parTrans" cxnId="{93FAD0EB-CBF6-44EE-8055-0444163C93CC}">
      <dgm:prSet/>
      <dgm:spPr/>
      <dgm:t>
        <a:bodyPr/>
        <a:lstStyle/>
        <a:p>
          <a:endParaRPr lang="en-GB" sz="2000"/>
        </a:p>
      </dgm:t>
    </dgm:pt>
    <dgm:pt modelId="{47740737-A397-4E97-9E51-3AC3A56B1F82}" type="sibTrans" cxnId="{93FAD0EB-CBF6-44EE-8055-0444163C93CC}">
      <dgm:prSet/>
      <dgm:spPr/>
      <dgm:t>
        <a:bodyPr/>
        <a:lstStyle/>
        <a:p>
          <a:endParaRPr lang="en-GB" sz="2000"/>
        </a:p>
      </dgm:t>
    </dgm:pt>
    <dgm:pt modelId="{D487C429-E73B-48CB-B725-9A3D5A07F85B}" type="pres">
      <dgm:prSet presAssocID="{AA8E762D-1C2E-41EE-B2BA-F37D6E0BF632}" presName="Name0" presStyleCnt="0">
        <dgm:presLayoutVars>
          <dgm:dir/>
          <dgm:resizeHandles val="exact"/>
        </dgm:presLayoutVars>
      </dgm:prSet>
      <dgm:spPr/>
    </dgm:pt>
    <dgm:pt modelId="{7CEAC3A0-CEB0-4BE5-963F-DBE0A644E57E}" type="pres">
      <dgm:prSet presAssocID="{AA8E762D-1C2E-41EE-B2BA-F37D6E0BF632}" presName="arrow" presStyleLbl="bgShp" presStyleIdx="0" presStyleCnt="1"/>
      <dgm:spPr/>
    </dgm:pt>
    <dgm:pt modelId="{609320FE-5409-4314-9A74-135F2C8FBF2F}" type="pres">
      <dgm:prSet presAssocID="{AA8E762D-1C2E-41EE-B2BA-F37D6E0BF632}" presName="points" presStyleCnt="0"/>
      <dgm:spPr/>
    </dgm:pt>
    <dgm:pt modelId="{ADC7E3E1-2CBA-4AE6-B349-5AE0FC2764BB}" type="pres">
      <dgm:prSet presAssocID="{7B8194CA-70BD-454A-9A99-F17C3C390493}" presName="compositeA" presStyleCnt="0"/>
      <dgm:spPr/>
    </dgm:pt>
    <dgm:pt modelId="{60886CE8-C4B3-4192-8C29-69C7578B4579}" type="pres">
      <dgm:prSet presAssocID="{7B8194CA-70BD-454A-9A99-F17C3C390493}" presName="textA" presStyleLbl="revTx" presStyleIdx="0" presStyleCnt="4" custScaleX="138926" custLinFactNeighborX="-3786" custLinFactNeighborY="-9669">
        <dgm:presLayoutVars>
          <dgm:bulletEnabled val="1"/>
        </dgm:presLayoutVars>
      </dgm:prSet>
      <dgm:spPr/>
    </dgm:pt>
    <dgm:pt modelId="{C400DB4F-288C-4B9C-ADD6-8E78C5F0108A}" type="pres">
      <dgm:prSet presAssocID="{7B8194CA-70BD-454A-9A99-F17C3C390493}" presName="circleA" presStyleLbl="node1" presStyleIdx="0" presStyleCnt="4" custScaleX="169700" custScaleY="166463"/>
      <dgm:spPr>
        <a:blipFill rotWithShape="0">
          <a:blip xmlns:r="http://schemas.openxmlformats.org/officeDocument/2006/relationships" r:embed="rId1"/>
          <a:srcRect/>
          <a:stretch>
            <a:fillRect t="-3000" b="-3000"/>
          </a:stretch>
        </a:blipFill>
      </dgm:spPr>
    </dgm:pt>
    <dgm:pt modelId="{B966F13A-A562-410F-AAD0-D84063B8934F}" type="pres">
      <dgm:prSet presAssocID="{7B8194CA-70BD-454A-9A99-F17C3C390493}" presName="spaceA" presStyleCnt="0"/>
      <dgm:spPr/>
    </dgm:pt>
    <dgm:pt modelId="{E17CFEA4-CE8F-4D66-9819-8D4A59DA6E2C}" type="pres">
      <dgm:prSet presAssocID="{C550182F-FCE7-4671-B76A-60821E553AC8}" presName="space" presStyleCnt="0"/>
      <dgm:spPr/>
    </dgm:pt>
    <dgm:pt modelId="{3BCE3544-3A6C-4739-9DCD-C478BC378AAB}" type="pres">
      <dgm:prSet presAssocID="{F8B2C618-8FC6-45F4-BE7E-43172C6CE3F9}" presName="compositeB" presStyleCnt="0"/>
      <dgm:spPr/>
    </dgm:pt>
    <dgm:pt modelId="{00F93FBA-17E0-4809-BE0F-AA41436655D4}" type="pres">
      <dgm:prSet presAssocID="{F8B2C618-8FC6-45F4-BE7E-43172C6CE3F9}" presName="textB" presStyleLbl="revTx" presStyleIdx="1" presStyleCnt="4" custScaleX="107846" custLinFactNeighborX="-9023" custLinFactNeighborY="809">
        <dgm:presLayoutVars>
          <dgm:bulletEnabled val="1"/>
        </dgm:presLayoutVars>
      </dgm:prSet>
      <dgm:spPr/>
    </dgm:pt>
    <dgm:pt modelId="{F863C25B-7EFE-4A4B-8C54-767DA2ECC05F}" type="pres">
      <dgm:prSet presAssocID="{F8B2C618-8FC6-45F4-BE7E-43172C6CE3F9}" presName="circleB" presStyleLbl="node1" presStyleIdx="1" presStyleCnt="4" custScaleX="162432" custScaleY="156981" custLinFactNeighborX="-43383" custLinFactNeighborY="-3192"/>
      <dgm:spPr>
        <a:blipFill rotWithShape="0">
          <a:blip xmlns:r="http://schemas.openxmlformats.org/officeDocument/2006/relationships" r:embed="rId2"/>
          <a:srcRect/>
          <a:stretch>
            <a:fillRect/>
          </a:stretch>
        </a:blipFill>
      </dgm:spPr>
    </dgm:pt>
    <dgm:pt modelId="{1CEDF235-9196-4154-A43B-15A725811F20}" type="pres">
      <dgm:prSet presAssocID="{F8B2C618-8FC6-45F4-BE7E-43172C6CE3F9}" presName="spaceB" presStyleCnt="0"/>
      <dgm:spPr/>
    </dgm:pt>
    <dgm:pt modelId="{A2BFA3CF-B13A-445F-A2FF-0005106458EF}" type="pres">
      <dgm:prSet presAssocID="{9B8ECC51-C5A6-42ED-A16B-EF8A4C0CBABC}" presName="space" presStyleCnt="0"/>
      <dgm:spPr/>
    </dgm:pt>
    <dgm:pt modelId="{80AAFBB6-A274-474D-A07F-770BAE226397}" type="pres">
      <dgm:prSet presAssocID="{66724F50-A674-46F6-8C7A-ED41ABB1C713}" presName="compositeA" presStyleCnt="0"/>
      <dgm:spPr/>
    </dgm:pt>
    <dgm:pt modelId="{94104F33-7F17-46D7-8F02-CB3E55535A47}" type="pres">
      <dgm:prSet presAssocID="{66724F50-A674-46F6-8C7A-ED41ABB1C713}" presName="textA" presStyleLbl="revTx" presStyleIdx="2" presStyleCnt="4">
        <dgm:presLayoutVars>
          <dgm:bulletEnabled val="1"/>
        </dgm:presLayoutVars>
      </dgm:prSet>
      <dgm:spPr/>
    </dgm:pt>
    <dgm:pt modelId="{62919AF8-4E59-4EAC-A39B-02FB57E50ACC}" type="pres">
      <dgm:prSet presAssocID="{66724F50-A674-46F6-8C7A-ED41ABB1C713}" presName="circleA" presStyleLbl="node1" presStyleIdx="2" presStyleCnt="4" custScaleX="200002" custScaleY="180937" custLinFactNeighborX="-12384" custLinFactNeighborY="1678"/>
      <dgm:spPr>
        <a:blipFill rotWithShape="0">
          <a:blip xmlns:r="http://schemas.openxmlformats.org/officeDocument/2006/relationships" r:embed="rId3"/>
          <a:srcRect/>
          <a:stretch>
            <a:fillRect t="-4000" b="-4000"/>
          </a:stretch>
        </a:blipFill>
      </dgm:spPr>
    </dgm:pt>
    <dgm:pt modelId="{BC2A32C8-CB91-4343-8926-9306FCC7A0F8}" type="pres">
      <dgm:prSet presAssocID="{66724F50-A674-46F6-8C7A-ED41ABB1C713}" presName="spaceA" presStyleCnt="0"/>
      <dgm:spPr/>
    </dgm:pt>
    <dgm:pt modelId="{2FAF762C-ABC2-418F-9C3A-729424740DA3}" type="pres">
      <dgm:prSet presAssocID="{8C47F9EC-3781-42DA-8F6E-54C9A7694D4E}" presName="space" presStyleCnt="0"/>
      <dgm:spPr/>
    </dgm:pt>
    <dgm:pt modelId="{1BE48731-F579-4C34-9CAE-170F9DC9F9FC}" type="pres">
      <dgm:prSet presAssocID="{9105BDBC-B38D-4A20-B2EB-10E8EAED84A1}" presName="compositeB" presStyleCnt="0"/>
      <dgm:spPr/>
    </dgm:pt>
    <dgm:pt modelId="{693E1C4F-933A-41F4-B869-98F9D858AAFB}" type="pres">
      <dgm:prSet presAssocID="{9105BDBC-B38D-4A20-B2EB-10E8EAED84A1}" presName="textB" presStyleLbl="revTx" presStyleIdx="3" presStyleCnt="4" custLinFactNeighborX="4749">
        <dgm:presLayoutVars>
          <dgm:bulletEnabled val="1"/>
        </dgm:presLayoutVars>
      </dgm:prSet>
      <dgm:spPr/>
    </dgm:pt>
    <dgm:pt modelId="{31996B00-34FE-4B73-BB68-3AE9E5B7D824}" type="pres">
      <dgm:prSet presAssocID="{9105BDBC-B38D-4A20-B2EB-10E8EAED84A1}" presName="circleB" presStyleLbl="node1" presStyleIdx="3" presStyleCnt="4" custScaleX="152036" custScaleY="144295"/>
      <dgm:spPr>
        <a:blipFill rotWithShape="0">
          <a:blip xmlns:r="http://schemas.openxmlformats.org/officeDocument/2006/relationships" r:embed="rId4"/>
          <a:srcRect/>
          <a:stretch>
            <a:fillRect l="-8000" r="-8000"/>
          </a:stretch>
        </a:blipFill>
      </dgm:spPr>
    </dgm:pt>
    <dgm:pt modelId="{E524AEE8-47C4-4446-947D-56D2821638DB}" type="pres">
      <dgm:prSet presAssocID="{9105BDBC-B38D-4A20-B2EB-10E8EAED84A1}" presName="spaceB" presStyleCnt="0"/>
      <dgm:spPr/>
    </dgm:pt>
  </dgm:ptLst>
  <dgm:cxnLst>
    <dgm:cxn modelId="{97CA2909-46D8-45DC-ADA2-F54886DB7936}" type="presOf" srcId="{CBBF61B3-D0ED-4480-BDD6-012D5BCF3A9D}" destId="{60886CE8-C4B3-4192-8C29-69C7578B4579}" srcOrd="0" destOrd="3" presId="urn:microsoft.com/office/officeart/2005/8/layout/hProcess11"/>
    <dgm:cxn modelId="{30DEDC09-DFB5-4F1A-8F70-639B9BDEDA6E}" type="presOf" srcId="{66724F50-A674-46F6-8C7A-ED41ABB1C713}" destId="{94104F33-7F17-46D7-8F02-CB3E55535A47}" srcOrd="0" destOrd="0" presId="urn:microsoft.com/office/officeart/2005/8/layout/hProcess11"/>
    <dgm:cxn modelId="{4D20C20E-ABDE-47FD-9ACA-1C70B24B604C}" srcId="{66724F50-A674-46F6-8C7A-ED41ABB1C713}" destId="{9B138DB6-5ABD-43A5-BB66-EC3E8882D412}" srcOrd="0" destOrd="0" parTransId="{2218766C-E7D7-439C-A6BA-20BB56860042}" sibTransId="{F5621669-A957-4519-840D-A1A60015CED6}"/>
    <dgm:cxn modelId="{09BD4110-3B4B-4F36-BDD4-C2F95081535B}" type="presOf" srcId="{AA8E762D-1C2E-41EE-B2BA-F37D6E0BF632}" destId="{D487C429-E73B-48CB-B725-9A3D5A07F85B}" srcOrd="0" destOrd="0" presId="urn:microsoft.com/office/officeart/2005/8/layout/hProcess11"/>
    <dgm:cxn modelId="{186C941E-70BF-40FF-AA37-4A91BDD74561}" srcId="{AA8E762D-1C2E-41EE-B2BA-F37D6E0BF632}" destId="{66724F50-A674-46F6-8C7A-ED41ABB1C713}" srcOrd="2" destOrd="0" parTransId="{1C04135F-5DAD-4D68-A90E-2EFBD1893A20}" sibTransId="{8C47F9EC-3781-42DA-8F6E-54C9A7694D4E}"/>
    <dgm:cxn modelId="{F2CA335D-FA13-4929-AAE9-CDD48F1EC6BD}" srcId="{AA8E762D-1C2E-41EE-B2BA-F37D6E0BF632}" destId="{9105BDBC-B38D-4A20-B2EB-10E8EAED84A1}" srcOrd="3" destOrd="0" parTransId="{6DF41899-2042-46A8-8A2A-D60564315872}" sibTransId="{719F397D-04D8-468E-A950-610755A3F738}"/>
    <dgm:cxn modelId="{9C7E6561-2993-4638-BD98-4EE3BF5C5C76}" type="presOf" srcId="{F8B2C618-8FC6-45F4-BE7E-43172C6CE3F9}" destId="{00F93FBA-17E0-4809-BE0F-AA41436655D4}" srcOrd="0" destOrd="0" presId="urn:microsoft.com/office/officeart/2005/8/layout/hProcess11"/>
    <dgm:cxn modelId="{A183B44E-13B3-4316-ACCB-66C542111C89}" srcId="{7B8194CA-70BD-454A-9A99-F17C3C390493}" destId="{B0C3FA2E-BC57-470B-9CAA-8D0AEF67A109}" srcOrd="0" destOrd="0" parTransId="{825B892A-DEBA-4C42-8B64-4AD22A17B0DF}" sibTransId="{32541912-23DF-4C2D-82EC-EF55FC439855}"/>
    <dgm:cxn modelId="{FAA66B76-9433-40B8-B79D-28716AFB395B}" srcId="{AA8E762D-1C2E-41EE-B2BA-F37D6E0BF632}" destId="{F8B2C618-8FC6-45F4-BE7E-43172C6CE3F9}" srcOrd="1" destOrd="0" parTransId="{4E4ED932-FB07-48E4-8633-8BD387C8626F}" sibTransId="{9B8ECC51-C5A6-42ED-A16B-EF8A4C0CBABC}"/>
    <dgm:cxn modelId="{AF8C437B-A942-494B-A202-E99910B3838E}" type="presOf" srcId="{7B8194CA-70BD-454A-9A99-F17C3C390493}" destId="{60886CE8-C4B3-4192-8C29-69C7578B4579}" srcOrd="0" destOrd="0" presId="urn:microsoft.com/office/officeart/2005/8/layout/hProcess11"/>
    <dgm:cxn modelId="{B0CB9A94-A088-472D-AAE4-DFB9F7169367}" type="presOf" srcId="{B0C3FA2E-BC57-470B-9CAA-8D0AEF67A109}" destId="{60886CE8-C4B3-4192-8C29-69C7578B4579}" srcOrd="0" destOrd="1" presId="urn:microsoft.com/office/officeart/2005/8/layout/hProcess11"/>
    <dgm:cxn modelId="{A4F07A9D-38CC-49C2-9891-18543612984C}" srcId="{66724F50-A674-46F6-8C7A-ED41ABB1C713}" destId="{DE751BF7-A27A-4876-ACFF-D2756F7FFDE4}" srcOrd="1" destOrd="0" parTransId="{146C6AFC-A1F8-4398-8EB4-B98A13B5AA7A}" sibTransId="{3A27EE7B-B86C-4FF8-8878-3A772ABF6796}"/>
    <dgm:cxn modelId="{E463E7A3-6675-4CB5-9D57-ED7D26B67A38}" srcId="{9105BDBC-B38D-4A20-B2EB-10E8EAED84A1}" destId="{62D0320A-156E-4B06-B137-BA9933C695F1}" srcOrd="1" destOrd="0" parTransId="{A7D29DA8-C83D-4963-82C8-2D90518AC623}" sibTransId="{6ADB4E32-69F1-460F-A8F0-7169472C372C}"/>
    <dgm:cxn modelId="{664684B0-69CF-4C70-80D8-7A669984BD28}" type="presOf" srcId="{9105BDBC-B38D-4A20-B2EB-10E8EAED84A1}" destId="{693E1C4F-933A-41F4-B869-98F9D858AAFB}" srcOrd="0" destOrd="0" presId="urn:microsoft.com/office/officeart/2005/8/layout/hProcess11"/>
    <dgm:cxn modelId="{AF9FB3B0-9165-4206-9846-CE058C44C908}" type="presOf" srcId="{62D0320A-156E-4B06-B137-BA9933C695F1}" destId="{693E1C4F-933A-41F4-B869-98F9D858AAFB}" srcOrd="0" destOrd="2" presId="urn:microsoft.com/office/officeart/2005/8/layout/hProcess11"/>
    <dgm:cxn modelId="{B29904B1-B9E3-45E3-80E4-65B7C9C88874}" type="presOf" srcId="{C9924FA1-6FE5-41E2-AD3A-6C4531E12B32}" destId="{00F93FBA-17E0-4809-BE0F-AA41436655D4}" srcOrd="0" destOrd="2" presId="urn:microsoft.com/office/officeart/2005/8/layout/hProcess11"/>
    <dgm:cxn modelId="{430838B6-6BA3-446E-8389-A3516803F509}" srcId="{AA8E762D-1C2E-41EE-B2BA-F37D6E0BF632}" destId="{7B8194CA-70BD-454A-9A99-F17C3C390493}" srcOrd="0" destOrd="0" parTransId="{E1569513-15FE-4644-A9EE-3706F7E0325B}" sibTransId="{C550182F-FCE7-4671-B76A-60821E553AC8}"/>
    <dgm:cxn modelId="{CD3813C0-8798-4859-A9AB-221C53CF1E16}" type="presOf" srcId="{9B138DB6-5ABD-43A5-BB66-EC3E8882D412}" destId="{94104F33-7F17-46D7-8F02-CB3E55535A47}" srcOrd="0" destOrd="1" presId="urn:microsoft.com/office/officeart/2005/8/layout/hProcess11"/>
    <dgm:cxn modelId="{2AA8BFC8-C21D-4209-8516-5FC041EEAD1D}" srcId="{F8B2C618-8FC6-45F4-BE7E-43172C6CE3F9}" destId="{EB9D4A84-800A-4E26-A54B-EE4021151314}" srcOrd="0" destOrd="0" parTransId="{1A3E07F6-4632-4A47-B028-B9F182B53E9F}" sibTransId="{9954E4AF-A91A-472F-8A35-73C3E647BA06}"/>
    <dgm:cxn modelId="{60B2A1CE-6080-4658-9FCD-5F92F1BF372A}" srcId="{7B8194CA-70BD-454A-9A99-F17C3C390493}" destId="{E1D83A8E-EB9C-478F-A6E8-75AA8E6D505C}" srcOrd="1" destOrd="0" parTransId="{9F3B1B51-D821-421C-8DF0-D0C351665D91}" sibTransId="{4EB256CE-C66B-46CF-99B0-4E7F52565679}"/>
    <dgm:cxn modelId="{ED4A19D1-DE24-4190-B228-0658B74EDAC8}" type="presOf" srcId="{DE751BF7-A27A-4876-ACFF-D2756F7FFDE4}" destId="{94104F33-7F17-46D7-8F02-CB3E55535A47}" srcOrd="0" destOrd="2" presId="urn:microsoft.com/office/officeart/2005/8/layout/hProcess11"/>
    <dgm:cxn modelId="{32C963D3-F364-4E59-B69C-32ADB4F1161F}" srcId="{7B8194CA-70BD-454A-9A99-F17C3C390493}" destId="{CBBF61B3-D0ED-4480-BDD6-012D5BCF3A9D}" srcOrd="2" destOrd="0" parTransId="{9078C3F2-EC63-40BB-860D-4550B0CC3407}" sibTransId="{5A1F744E-E4D1-4C8C-968E-F128622CC457}"/>
    <dgm:cxn modelId="{DA2AAFD5-73C6-4BEC-9DFB-DDFEB5B4E7F7}" srcId="{9105BDBC-B38D-4A20-B2EB-10E8EAED84A1}" destId="{47953CC2-A162-42B6-8A5C-E705A8476490}" srcOrd="0" destOrd="0" parTransId="{2283A11E-2166-489E-9364-EB81598C24A9}" sibTransId="{1B31CC8B-3754-46A3-84EC-D3B5D35467A5}"/>
    <dgm:cxn modelId="{F49D71E9-84C4-45EB-B0F0-F7A7CC12775F}" type="presOf" srcId="{47953CC2-A162-42B6-8A5C-E705A8476490}" destId="{693E1C4F-933A-41F4-B869-98F9D858AAFB}" srcOrd="0" destOrd="1" presId="urn:microsoft.com/office/officeart/2005/8/layout/hProcess11"/>
    <dgm:cxn modelId="{C93AC0EB-25A0-4C1F-B696-421ED1D42674}" type="presOf" srcId="{EB9D4A84-800A-4E26-A54B-EE4021151314}" destId="{00F93FBA-17E0-4809-BE0F-AA41436655D4}" srcOrd="0" destOrd="1" presId="urn:microsoft.com/office/officeart/2005/8/layout/hProcess11"/>
    <dgm:cxn modelId="{93FAD0EB-CBF6-44EE-8055-0444163C93CC}" srcId="{F8B2C618-8FC6-45F4-BE7E-43172C6CE3F9}" destId="{C9924FA1-6FE5-41E2-AD3A-6C4531E12B32}" srcOrd="1" destOrd="0" parTransId="{AEB880BD-763D-4F5B-9D8A-247BDA04830E}" sibTransId="{47740737-A397-4E97-9E51-3AC3A56B1F82}"/>
    <dgm:cxn modelId="{115259EF-51BF-4004-9F92-23937916FFE1}" type="presOf" srcId="{E1D83A8E-EB9C-478F-A6E8-75AA8E6D505C}" destId="{60886CE8-C4B3-4192-8C29-69C7578B4579}" srcOrd="0" destOrd="2" presId="urn:microsoft.com/office/officeart/2005/8/layout/hProcess11"/>
    <dgm:cxn modelId="{A0E89C69-2B4E-425B-B3BE-F71113E519DF}" type="presParOf" srcId="{D487C429-E73B-48CB-B725-9A3D5A07F85B}" destId="{7CEAC3A0-CEB0-4BE5-963F-DBE0A644E57E}" srcOrd="0" destOrd="0" presId="urn:microsoft.com/office/officeart/2005/8/layout/hProcess11"/>
    <dgm:cxn modelId="{9E3E7CE8-6030-4354-A84E-9A97F5A2F165}" type="presParOf" srcId="{D487C429-E73B-48CB-B725-9A3D5A07F85B}" destId="{609320FE-5409-4314-9A74-135F2C8FBF2F}" srcOrd="1" destOrd="0" presId="urn:microsoft.com/office/officeart/2005/8/layout/hProcess11"/>
    <dgm:cxn modelId="{6859AB88-D156-41A6-AA96-03F90BDC9A45}" type="presParOf" srcId="{609320FE-5409-4314-9A74-135F2C8FBF2F}" destId="{ADC7E3E1-2CBA-4AE6-B349-5AE0FC2764BB}" srcOrd="0" destOrd="0" presId="urn:microsoft.com/office/officeart/2005/8/layout/hProcess11"/>
    <dgm:cxn modelId="{5418F541-B48F-4034-AFF5-663946525EE1}" type="presParOf" srcId="{ADC7E3E1-2CBA-4AE6-B349-5AE0FC2764BB}" destId="{60886CE8-C4B3-4192-8C29-69C7578B4579}" srcOrd="0" destOrd="0" presId="urn:microsoft.com/office/officeart/2005/8/layout/hProcess11"/>
    <dgm:cxn modelId="{CD13411F-D697-4261-9A92-3C66BA094D99}" type="presParOf" srcId="{ADC7E3E1-2CBA-4AE6-B349-5AE0FC2764BB}" destId="{C400DB4F-288C-4B9C-ADD6-8E78C5F0108A}" srcOrd="1" destOrd="0" presId="urn:microsoft.com/office/officeart/2005/8/layout/hProcess11"/>
    <dgm:cxn modelId="{611B78CB-9C80-4F68-AAE0-BEC057BD7B35}" type="presParOf" srcId="{ADC7E3E1-2CBA-4AE6-B349-5AE0FC2764BB}" destId="{B966F13A-A562-410F-AAD0-D84063B8934F}" srcOrd="2" destOrd="0" presId="urn:microsoft.com/office/officeart/2005/8/layout/hProcess11"/>
    <dgm:cxn modelId="{A85932AD-FEB8-4CD0-A737-DFAAB6465780}" type="presParOf" srcId="{609320FE-5409-4314-9A74-135F2C8FBF2F}" destId="{E17CFEA4-CE8F-4D66-9819-8D4A59DA6E2C}" srcOrd="1" destOrd="0" presId="urn:microsoft.com/office/officeart/2005/8/layout/hProcess11"/>
    <dgm:cxn modelId="{1AFBE668-DB75-44A8-9148-968FB39D7D2B}" type="presParOf" srcId="{609320FE-5409-4314-9A74-135F2C8FBF2F}" destId="{3BCE3544-3A6C-4739-9DCD-C478BC378AAB}" srcOrd="2" destOrd="0" presId="urn:microsoft.com/office/officeart/2005/8/layout/hProcess11"/>
    <dgm:cxn modelId="{8B60A93E-11D6-4041-814D-100FB478B878}" type="presParOf" srcId="{3BCE3544-3A6C-4739-9DCD-C478BC378AAB}" destId="{00F93FBA-17E0-4809-BE0F-AA41436655D4}" srcOrd="0" destOrd="0" presId="urn:microsoft.com/office/officeart/2005/8/layout/hProcess11"/>
    <dgm:cxn modelId="{42B2CE0C-A412-4436-A85E-296ADC7A5699}" type="presParOf" srcId="{3BCE3544-3A6C-4739-9DCD-C478BC378AAB}" destId="{F863C25B-7EFE-4A4B-8C54-767DA2ECC05F}" srcOrd="1" destOrd="0" presId="urn:microsoft.com/office/officeart/2005/8/layout/hProcess11"/>
    <dgm:cxn modelId="{B88A41A7-62CC-439E-955F-A56A2F8CA59C}" type="presParOf" srcId="{3BCE3544-3A6C-4739-9DCD-C478BC378AAB}" destId="{1CEDF235-9196-4154-A43B-15A725811F20}" srcOrd="2" destOrd="0" presId="urn:microsoft.com/office/officeart/2005/8/layout/hProcess11"/>
    <dgm:cxn modelId="{84AF1129-EB0D-431B-81D0-ABCFA4C619E8}" type="presParOf" srcId="{609320FE-5409-4314-9A74-135F2C8FBF2F}" destId="{A2BFA3CF-B13A-445F-A2FF-0005106458EF}" srcOrd="3" destOrd="0" presId="urn:microsoft.com/office/officeart/2005/8/layout/hProcess11"/>
    <dgm:cxn modelId="{EFAC1B7F-8CB0-4540-9CE9-E64B77918671}" type="presParOf" srcId="{609320FE-5409-4314-9A74-135F2C8FBF2F}" destId="{80AAFBB6-A274-474D-A07F-770BAE226397}" srcOrd="4" destOrd="0" presId="urn:microsoft.com/office/officeart/2005/8/layout/hProcess11"/>
    <dgm:cxn modelId="{693FF5BA-2CCC-4070-B920-EB910E285741}" type="presParOf" srcId="{80AAFBB6-A274-474D-A07F-770BAE226397}" destId="{94104F33-7F17-46D7-8F02-CB3E55535A47}" srcOrd="0" destOrd="0" presId="urn:microsoft.com/office/officeart/2005/8/layout/hProcess11"/>
    <dgm:cxn modelId="{945EFD61-D1E3-4CA4-8992-287456BECC02}" type="presParOf" srcId="{80AAFBB6-A274-474D-A07F-770BAE226397}" destId="{62919AF8-4E59-4EAC-A39B-02FB57E50ACC}" srcOrd="1" destOrd="0" presId="urn:microsoft.com/office/officeart/2005/8/layout/hProcess11"/>
    <dgm:cxn modelId="{DE548A84-053D-4614-8162-28C4F86F5AB0}" type="presParOf" srcId="{80AAFBB6-A274-474D-A07F-770BAE226397}" destId="{BC2A32C8-CB91-4343-8926-9306FCC7A0F8}" srcOrd="2" destOrd="0" presId="urn:microsoft.com/office/officeart/2005/8/layout/hProcess11"/>
    <dgm:cxn modelId="{3E994C05-ABB7-4E68-820F-722A99F1E865}" type="presParOf" srcId="{609320FE-5409-4314-9A74-135F2C8FBF2F}" destId="{2FAF762C-ABC2-418F-9C3A-729424740DA3}" srcOrd="5" destOrd="0" presId="urn:microsoft.com/office/officeart/2005/8/layout/hProcess11"/>
    <dgm:cxn modelId="{011B2039-606F-4DD5-83E4-5A512F9EA5E6}" type="presParOf" srcId="{609320FE-5409-4314-9A74-135F2C8FBF2F}" destId="{1BE48731-F579-4C34-9CAE-170F9DC9F9FC}" srcOrd="6" destOrd="0" presId="urn:microsoft.com/office/officeart/2005/8/layout/hProcess11"/>
    <dgm:cxn modelId="{058B0B26-7D7B-4EF8-9240-CB32975D411F}" type="presParOf" srcId="{1BE48731-F579-4C34-9CAE-170F9DC9F9FC}" destId="{693E1C4F-933A-41F4-B869-98F9D858AAFB}" srcOrd="0" destOrd="0" presId="urn:microsoft.com/office/officeart/2005/8/layout/hProcess11"/>
    <dgm:cxn modelId="{6A52A9B4-D7A0-4007-ADCF-D261B3743D7C}" type="presParOf" srcId="{1BE48731-F579-4C34-9CAE-170F9DC9F9FC}" destId="{31996B00-34FE-4B73-BB68-3AE9E5B7D824}" srcOrd="1" destOrd="0" presId="urn:microsoft.com/office/officeart/2005/8/layout/hProcess11"/>
    <dgm:cxn modelId="{4C572284-5772-4C33-B333-1AF113B9672D}" type="presParOf" srcId="{1BE48731-F579-4C34-9CAE-170F9DC9F9FC}" destId="{E524AEE8-47C4-4446-947D-56D2821638DB}" srcOrd="2" destOrd="0" presId="urn:microsoft.com/office/officeart/2005/8/layout/hProcess1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495D94-2F55-415B-AE7A-B123163D4D71}" type="doc">
      <dgm:prSet loTypeId="urn:microsoft.com/office/officeart/2005/8/layout/radial4" loCatId="relationship" qsTypeId="urn:microsoft.com/office/officeart/2005/8/quickstyle/simple1" qsCatId="simple" csTypeId="urn:microsoft.com/office/officeart/2005/8/colors/colorful5" csCatId="colorful" phldr="1"/>
      <dgm:spPr/>
      <dgm:t>
        <a:bodyPr/>
        <a:lstStyle/>
        <a:p>
          <a:endParaRPr lang="en-GB"/>
        </a:p>
      </dgm:t>
    </dgm:pt>
    <dgm:pt modelId="{DAACB42C-46F0-4051-94F6-CE44095B23AE}">
      <dgm:prSet phldrT="[Text]" custT="1"/>
      <dgm:spPr>
        <a:solidFill>
          <a:srgbClr val="FFB81C"/>
        </a:solidFill>
      </dgm:spPr>
      <dgm:t>
        <a:bodyPr/>
        <a:lstStyle/>
        <a:p>
          <a:r>
            <a:rPr lang="en-BZ" sz="2000" b="1" dirty="0">
              <a:solidFill>
                <a:schemeClr val="tx1"/>
              </a:solidFill>
            </a:rPr>
            <a:t>At least 90% of women and birthing people will have their communication needs met by 2025</a:t>
          </a:r>
          <a:endParaRPr lang="en-GB" sz="2000" b="1" dirty="0">
            <a:solidFill>
              <a:schemeClr val="tx1"/>
            </a:solidFill>
          </a:endParaRPr>
        </a:p>
      </dgm:t>
    </dgm:pt>
    <dgm:pt modelId="{3508BA56-72C1-49F1-855E-ACF29799BC9C}" type="parTrans" cxnId="{AF0740EC-0E91-405D-B9B2-A0CBB53CDCD2}">
      <dgm:prSet/>
      <dgm:spPr/>
      <dgm:t>
        <a:bodyPr/>
        <a:lstStyle/>
        <a:p>
          <a:endParaRPr lang="en-GB">
            <a:solidFill>
              <a:schemeClr val="tx1"/>
            </a:solidFill>
          </a:endParaRPr>
        </a:p>
      </dgm:t>
    </dgm:pt>
    <dgm:pt modelId="{5BCD50EA-D4D4-4FBC-A48D-8941FF6E118B}" type="sibTrans" cxnId="{AF0740EC-0E91-405D-B9B2-A0CBB53CDCD2}">
      <dgm:prSet/>
      <dgm:spPr/>
      <dgm:t>
        <a:bodyPr/>
        <a:lstStyle/>
        <a:p>
          <a:endParaRPr lang="en-GB">
            <a:solidFill>
              <a:schemeClr val="tx1"/>
            </a:solidFill>
          </a:endParaRPr>
        </a:p>
      </dgm:t>
    </dgm:pt>
    <dgm:pt modelId="{95D66D0B-3A4D-44CC-9499-7F10F33E67D2}">
      <dgm:prSet phldrT="[Text]"/>
      <dgm:spPr>
        <a:solidFill>
          <a:srgbClr val="41B6E6"/>
        </a:solidFill>
      </dgm:spPr>
      <dgm:t>
        <a:bodyPr/>
        <a:lstStyle/>
        <a:p>
          <a:r>
            <a:rPr lang="en-BZ" b="1" dirty="0">
              <a:solidFill>
                <a:schemeClr val="tx1"/>
              </a:solidFill>
            </a:rPr>
            <a:t>Provide Exceptional Patient Care</a:t>
          </a:r>
          <a:endParaRPr lang="en-GB" b="1" dirty="0">
            <a:solidFill>
              <a:schemeClr val="tx1"/>
            </a:solidFill>
          </a:endParaRPr>
        </a:p>
      </dgm:t>
    </dgm:pt>
    <dgm:pt modelId="{9CCC75C4-91EC-4FD5-8006-E9F3DC57B3AC}" type="parTrans" cxnId="{FDED25F2-26DF-4AE0-AFE6-AC4A48173BDC}">
      <dgm:prSet/>
      <dgm:spPr>
        <a:solidFill>
          <a:srgbClr val="41B6E6"/>
        </a:solidFill>
      </dgm:spPr>
      <dgm:t>
        <a:bodyPr/>
        <a:lstStyle/>
        <a:p>
          <a:endParaRPr lang="en-GB">
            <a:solidFill>
              <a:schemeClr val="tx1"/>
            </a:solidFill>
          </a:endParaRPr>
        </a:p>
      </dgm:t>
    </dgm:pt>
    <dgm:pt modelId="{4E44F9F6-F260-446B-979D-650A1CB9FE61}" type="sibTrans" cxnId="{FDED25F2-26DF-4AE0-AFE6-AC4A48173BDC}">
      <dgm:prSet/>
      <dgm:spPr/>
      <dgm:t>
        <a:bodyPr/>
        <a:lstStyle/>
        <a:p>
          <a:endParaRPr lang="en-GB">
            <a:solidFill>
              <a:schemeClr val="tx1"/>
            </a:solidFill>
          </a:endParaRPr>
        </a:p>
      </dgm:t>
    </dgm:pt>
    <dgm:pt modelId="{17A1C2CC-1AE1-4990-B0AC-32707716D3D6}">
      <dgm:prSet phldrT="[Text]"/>
      <dgm:spPr>
        <a:solidFill>
          <a:srgbClr val="00A499"/>
        </a:solidFill>
      </dgm:spPr>
      <dgm:t>
        <a:bodyPr/>
        <a:lstStyle/>
        <a:p>
          <a:r>
            <a:rPr lang="en-BZ" b="1" dirty="0">
              <a:solidFill>
                <a:schemeClr val="tx1"/>
              </a:solidFill>
            </a:rPr>
            <a:t>Support our Communities</a:t>
          </a:r>
          <a:endParaRPr lang="en-GB" b="1" dirty="0">
            <a:solidFill>
              <a:schemeClr val="tx1"/>
            </a:solidFill>
          </a:endParaRPr>
        </a:p>
      </dgm:t>
    </dgm:pt>
    <dgm:pt modelId="{364BBCC4-06A8-4803-9D13-935D51F2A42A}" type="parTrans" cxnId="{77C18C34-2C41-4ED1-8D4A-8F51272E848D}">
      <dgm:prSet/>
      <dgm:spPr>
        <a:solidFill>
          <a:srgbClr val="00A499"/>
        </a:solidFill>
      </dgm:spPr>
      <dgm:t>
        <a:bodyPr/>
        <a:lstStyle/>
        <a:p>
          <a:endParaRPr lang="en-GB">
            <a:solidFill>
              <a:schemeClr val="tx1"/>
            </a:solidFill>
          </a:endParaRPr>
        </a:p>
      </dgm:t>
    </dgm:pt>
    <dgm:pt modelId="{C068665C-7D76-4BA0-ABEC-8DA0F9C39D0A}" type="sibTrans" cxnId="{77C18C34-2C41-4ED1-8D4A-8F51272E848D}">
      <dgm:prSet/>
      <dgm:spPr/>
      <dgm:t>
        <a:bodyPr/>
        <a:lstStyle/>
        <a:p>
          <a:endParaRPr lang="en-GB">
            <a:solidFill>
              <a:schemeClr val="tx1"/>
            </a:solidFill>
          </a:endParaRPr>
        </a:p>
      </dgm:t>
    </dgm:pt>
    <dgm:pt modelId="{A286FCAE-02B3-42F2-BAAF-B6A65DE562A3}">
      <dgm:prSet phldrT="[Text]"/>
      <dgm:spPr>
        <a:solidFill>
          <a:srgbClr val="78BE20"/>
        </a:solidFill>
      </dgm:spPr>
      <dgm:t>
        <a:bodyPr/>
        <a:lstStyle/>
        <a:p>
          <a:r>
            <a:rPr lang="en-BZ" b="1" dirty="0">
              <a:solidFill>
                <a:schemeClr val="tx1"/>
              </a:solidFill>
            </a:rPr>
            <a:t>Bring Improvement to Life</a:t>
          </a:r>
          <a:endParaRPr lang="en-GB" b="1" dirty="0">
            <a:solidFill>
              <a:schemeClr val="tx1"/>
            </a:solidFill>
          </a:endParaRPr>
        </a:p>
      </dgm:t>
    </dgm:pt>
    <dgm:pt modelId="{E22AB279-7E33-4C63-859F-E82326A091DA}" type="parTrans" cxnId="{C260799B-47DD-494E-95CD-766CCCAF422F}">
      <dgm:prSet/>
      <dgm:spPr>
        <a:solidFill>
          <a:srgbClr val="78BE20"/>
        </a:solidFill>
      </dgm:spPr>
      <dgm:t>
        <a:bodyPr/>
        <a:lstStyle/>
        <a:p>
          <a:endParaRPr lang="en-GB">
            <a:solidFill>
              <a:schemeClr val="tx1"/>
            </a:solidFill>
          </a:endParaRPr>
        </a:p>
      </dgm:t>
    </dgm:pt>
    <dgm:pt modelId="{F07C7346-6934-499A-AD06-BAA1079263B6}" type="sibTrans" cxnId="{C260799B-47DD-494E-95CD-766CCCAF422F}">
      <dgm:prSet/>
      <dgm:spPr/>
      <dgm:t>
        <a:bodyPr/>
        <a:lstStyle/>
        <a:p>
          <a:endParaRPr lang="en-GB">
            <a:solidFill>
              <a:schemeClr val="tx1"/>
            </a:solidFill>
          </a:endParaRPr>
        </a:p>
      </dgm:t>
    </dgm:pt>
    <dgm:pt modelId="{B747377F-39EE-4D4F-820F-EDF3B3C92B43}" type="pres">
      <dgm:prSet presAssocID="{59495D94-2F55-415B-AE7A-B123163D4D71}" presName="cycle" presStyleCnt="0">
        <dgm:presLayoutVars>
          <dgm:chMax val="1"/>
          <dgm:dir/>
          <dgm:animLvl val="ctr"/>
          <dgm:resizeHandles val="exact"/>
        </dgm:presLayoutVars>
      </dgm:prSet>
      <dgm:spPr/>
    </dgm:pt>
    <dgm:pt modelId="{353B5716-1D11-48F1-A27B-8C7DA2EDD99C}" type="pres">
      <dgm:prSet presAssocID="{DAACB42C-46F0-4051-94F6-CE44095B23AE}" presName="centerShape" presStyleLbl="node0" presStyleIdx="0" presStyleCnt="1" custScaleX="189232" custScaleY="190994" custLinFactNeighborY="8500"/>
      <dgm:spPr/>
    </dgm:pt>
    <dgm:pt modelId="{0E50E6A8-538F-4EEF-BA07-6B0B7D11CED7}" type="pres">
      <dgm:prSet presAssocID="{9CCC75C4-91EC-4FD5-8006-E9F3DC57B3AC}" presName="parTrans" presStyleLbl="bgSibTrans2D1" presStyleIdx="0" presStyleCnt="3"/>
      <dgm:spPr/>
    </dgm:pt>
    <dgm:pt modelId="{119D314F-9339-4410-B480-04B8BE9B48A2}" type="pres">
      <dgm:prSet presAssocID="{95D66D0B-3A4D-44CC-9499-7F10F33E67D2}" presName="node" presStyleLbl="node1" presStyleIdx="0" presStyleCnt="3" custRadScaleRad="120034" custRadScaleInc="19940">
        <dgm:presLayoutVars>
          <dgm:bulletEnabled val="1"/>
        </dgm:presLayoutVars>
      </dgm:prSet>
      <dgm:spPr/>
    </dgm:pt>
    <dgm:pt modelId="{57956A4D-CCA5-4CBC-B28E-AC27D0DDC12C}" type="pres">
      <dgm:prSet presAssocID="{364BBCC4-06A8-4803-9D13-935D51F2A42A}" presName="parTrans" presStyleLbl="bgSibTrans2D1" presStyleIdx="1" presStyleCnt="3"/>
      <dgm:spPr/>
    </dgm:pt>
    <dgm:pt modelId="{D4AFFAEB-2ADD-4113-97BB-6DCC6112F047}" type="pres">
      <dgm:prSet presAssocID="{17A1C2CC-1AE1-4990-B0AC-32707716D3D6}" presName="node" presStyleLbl="node1" presStyleIdx="1" presStyleCnt="3">
        <dgm:presLayoutVars>
          <dgm:bulletEnabled val="1"/>
        </dgm:presLayoutVars>
      </dgm:prSet>
      <dgm:spPr/>
    </dgm:pt>
    <dgm:pt modelId="{C6989415-BADD-42F6-8ABD-9F2ED7C57B4C}" type="pres">
      <dgm:prSet presAssocID="{E22AB279-7E33-4C63-859F-E82326A091DA}" presName="parTrans" presStyleLbl="bgSibTrans2D1" presStyleIdx="2" presStyleCnt="3"/>
      <dgm:spPr/>
    </dgm:pt>
    <dgm:pt modelId="{D1C7222B-7C02-4EF5-AA83-7693006D4164}" type="pres">
      <dgm:prSet presAssocID="{A286FCAE-02B3-42F2-BAAF-B6A65DE562A3}" presName="node" presStyleLbl="node1" presStyleIdx="2" presStyleCnt="3" custRadScaleRad="119050" custRadScaleInc="-19202">
        <dgm:presLayoutVars>
          <dgm:bulletEnabled val="1"/>
        </dgm:presLayoutVars>
      </dgm:prSet>
      <dgm:spPr/>
    </dgm:pt>
  </dgm:ptLst>
  <dgm:cxnLst>
    <dgm:cxn modelId="{50C0F713-9209-40A4-AEE5-B016E1BAF46D}" type="presOf" srcId="{DAACB42C-46F0-4051-94F6-CE44095B23AE}" destId="{353B5716-1D11-48F1-A27B-8C7DA2EDD99C}" srcOrd="0" destOrd="0" presId="urn:microsoft.com/office/officeart/2005/8/layout/radial4"/>
    <dgm:cxn modelId="{77C18C34-2C41-4ED1-8D4A-8F51272E848D}" srcId="{DAACB42C-46F0-4051-94F6-CE44095B23AE}" destId="{17A1C2CC-1AE1-4990-B0AC-32707716D3D6}" srcOrd="1" destOrd="0" parTransId="{364BBCC4-06A8-4803-9D13-935D51F2A42A}" sibTransId="{C068665C-7D76-4BA0-ABEC-8DA0F9C39D0A}"/>
    <dgm:cxn modelId="{DD2AD44A-BED2-4CB0-9392-67DC2C1ED855}" type="presOf" srcId="{A286FCAE-02B3-42F2-BAAF-B6A65DE562A3}" destId="{D1C7222B-7C02-4EF5-AA83-7693006D4164}" srcOrd="0" destOrd="0" presId="urn:microsoft.com/office/officeart/2005/8/layout/radial4"/>
    <dgm:cxn modelId="{80A0BD72-1BE3-4BA5-ADC2-3AEDFB35D47E}" type="presOf" srcId="{9CCC75C4-91EC-4FD5-8006-E9F3DC57B3AC}" destId="{0E50E6A8-538F-4EEF-BA07-6B0B7D11CED7}" srcOrd="0" destOrd="0" presId="urn:microsoft.com/office/officeart/2005/8/layout/radial4"/>
    <dgm:cxn modelId="{C260799B-47DD-494E-95CD-766CCCAF422F}" srcId="{DAACB42C-46F0-4051-94F6-CE44095B23AE}" destId="{A286FCAE-02B3-42F2-BAAF-B6A65DE562A3}" srcOrd="2" destOrd="0" parTransId="{E22AB279-7E33-4C63-859F-E82326A091DA}" sibTransId="{F07C7346-6934-499A-AD06-BAA1079263B6}"/>
    <dgm:cxn modelId="{E08AFBA0-B89E-4FAF-A1CB-D5F25FD39ED3}" type="presOf" srcId="{17A1C2CC-1AE1-4990-B0AC-32707716D3D6}" destId="{D4AFFAEB-2ADD-4113-97BB-6DCC6112F047}" srcOrd="0" destOrd="0" presId="urn:microsoft.com/office/officeart/2005/8/layout/radial4"/>
    <dgm:cxn modelId="{19E585AD-BA03-4BCF-B7C4-86F048821AF7}" type="presOf" srcId="{59495D94-2F55-415B-AE7A-B123163D4D71}" destId="{B747377F-39EE-4D4F-820F-EDF3B3C92B43}" srcOrd="0" destOrd="0" presId="urn:microsoft.com/office/officeart/2005/8/layout/radial4"/>
    <dgm:cxn modelId="{89F3AFB2-C9C6-4DD7-B8BB-A641EE672258}" type="presOf" srcId="{95D66D0B-3A4D-44CC-9499-7F10F33E67D2}" destId="{119D314F-9339-4410-B480-04B8BE9B48A2}" srcOrd="0" destOrd="0" presId="urn:microsoft.com/office/officeart/2005/8/layout/radial4"/>
    <dgm:cxn modelId="{004BA2D7-8D58-4F6C-BB79-091126A219C7}" type="presOf" srcId="{E22AB279-7E33-4C63-859F-E82326A091DA}" destId="{C6989415-BADD-42F6-8ABD-9F2ED7C57B4C}" srcOrd="0" destOrd="0" presId="urn:microsoft.com/office/officeart/2005/8/layout/radial4"/>
    <dgm:cxn modelId="{C9514FE5-0C88-456D-9508-8C7499FB62B7}" type="presOf" srcId="{364BBCC4-06A8-4803-9D13-935D51F2A42A}" destId="{57956A4D-CCA5-4CBC-B28E-AC27D0DDC12C}" srcOrd="0" destOrd="0" presId="urn:microsoft.com/office/officeart/2005/8/layout/radial4"/>
    <dgm:cxn modelId="{AF0740EC-0E91-405D-B9B2-A0CBB53CDCD2}" srcId="{59495D94-2F55-415B-AE7A-B123163D4D71}" destId="{DAACB42C-46F0-4051-94F6-CE44095B23AE}" srcOrd="0" destOrd="0" parTransId="{3508BA56-72C1-49F1-855E-ACF29799BC9C}" sibTransId="{5BCD50EA-D4D4-4FBC-A48D-8941FF6E118B}"/>
    <dgm:cxn modelId="{FDED25F2-26DF-4AE0-AFE6-AC4A48173BDC}" srcId="{DAACB42C-46F0-4051-94F6-CE44095B23AE}" destId="{95D66D0B-3A4D-44CC-9499-7F10F33E67D2}" srcOrd="0" destOrd="0" parTransId="{9CCC75C4-91EC-4FD5-8006-E9F3DC57B3AC}" sibTransId="{4E44F9F6-F260-446B-979D-650A1CB9FE61}"/>
    <dgm:cxn modelId="{D1776587-BA1F-46EA-860C-37C2121E6B63}" type="presParOf" srcId="{B747377F-39EE-4D4F-820F-EDF3B3C92B43}" destId="{353B5716-1D11-48F1-A27B-8C7DA2EDD99C}" srcOrd="0" destOrd="0" presId="urn:microsoft.com/office/officeart/2005/8/layout/radial4"/>
    <dgm:cxn modelId="{E4A1F5DB-2467-4195-B46C-701B3D6EA6A8}" type="presParOf" srcId="{B747377F-39EE-4D4F-820F-EDF3B3C92B43}" destId="{0E50E6A8-538F-4EEF-BA07-6B0B7D11CED7}" srcOrd="1" destOrd="0" presId="urn:microsoft.com/office/officeart/2005/8/layout/radial4"/>
    <dgm:cxn modelId="{39614074-288C-41E9-951F-AE0903C38D96}" type="presParOf" srcId="{B747377F-39EE-4D4F-820F-EDF3B3C92B43}" destId="{119D314F-9339-4410-B480-04B8BE9B48A2}" srcOrd="2" destOrd="0" presId="urn:microsoft.com/office/officeart/2005/8/layout/radial4"/>
    <dgm:cxn modelId="{134AA5B3-0957-43A9-94EA-697819CA94B2}" type="presParOf" srcId="{B747377F-39EE-4D4F-820F-EDF3B3C92B43}" destId="{57956A4D-CCA5-4CBC-B28E-AC27D0DDC12C}" srcOrd="3" destOrd="0" presId="urn:microsoft.com/office/officeart/2005/8/layout/radial4"/>
    <dgm:cxn modelId="{8DA208F3-1400-4EF2-8DAC-0C967F30AE79}" type="presParOf" srcId="{B747377F-39EE-4D4F-820F-EDF3B3C92B43}" destId="{D4AFFAEB-2ADD-4113-97BB-6DCC6112F047}" srcOrd="4" destOrd="0" presId="urn:microsoft.com/office/officeart/2005/8/layout/radial4"/>
    <dgm:cxn modelId="{A806D8E8-80F7-4CC5-96C1-BB9F5A5BF646}" type="presParOf" srcId="{B747377F-39EE-4D4F-820F-EDF3B3C92B43}" destId="{C6989415-BADD-42F6-8ABD-9F2ED7C57B4C}" srcOrd="5" destOrd="0" presId="urn:microsoft.com/office/officeart/2005/8/layout/radial4"/>
    <dgm:cxn modelId="{E8E06EC6-FB86-4D5D-A8CE-A6DE47DD4D7D}" type="presParOf" srcId="{B747377F-39EE-4D4F-820F-EDF3B3C92B43}" destId="{D1C7222B-7C02-4EF5-AA83-7693006D4164}" srcOrd="6"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C7CFE74-79E6-4971-ABCF-7869C8B398AE}"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GB"/>
        </a:p>
      </dgm:t>
    </dgm:pt>
    <dgm:pt modelId="{4BAB45C6-954A-4031-8985-23359775BFD7}">
      <dgm:prSet phldrT="[Text]" custT="1"/>
      <dgm:spPr>
        <a:solidFill>
          <a:srgbClr val="41B6E6"/>
        </a:solidFill>
        <a:ln>
          <a:solidFill>
            <a:srgbClr val="003087"/>
          </a:solidFill>
        </a:ln>
      </dgm:spPr>
      <dgm:t>
        <a:bodyPr/>
        <a:lstStyle/>
        <a:p>
          <a:r>
            <a:rPr lang="en-BZ" sz="1600" b="1" dirty="0">
              <a:solidFill>
                <a:schemeClr val="tx1"/>
              </a:solidFill>
            </a:rPr>
            <a:t>90% of women and birthing people will have their communication needs met</a:t>
          </a:r>
          <a:endParaRPr lang="en-GB" sz="1600" b="1" dirty="0">
            <a:solidFill>
              <a:schemeClr val="tx1"/>
            </a:solidFill>
          </a:endParaRPr>
        </a:p>
      </dgm:t>
    </dgm:pt>
    <dgm:pt modelId="{A4C353A4-59C7-4760-8071-A794C601A48C}" type="parTrans" cxnId="{291F980B-F15C-441D-969E-47316E2DECF6}">
      <dgm:prSet/>
      <dgm:spPr/>
      <dgm:t>
        <a:bodyPr/>
        <a:lstStyle/>
        <a:p>
          <a:endParaRPr lang="en-GB"/>
        </a:p>
      </dgm:t>
    </dgm:pt>
    <dgm:pt modelId="{9C43A69F-95B8-43C9-AB96-2F2B4B259A65}" type="sibTrans" cxnId="{291F980B-F15C-441D-969E-47316E2DECF6}">
      <dgm:prSet/>
      <dgm:spPr/>
      <dgm:t>
        <a:bodyPr/>
        <a:lstStyle/>
        <a:p>
          <a:endParaRPr lang="en-GB"/>
        </a:p>
      </dgm:t>
    </dgm:pt>
    <dgm:pt modelId="{36982AC9-A184-4E7C-93AB-26A19926CF47}">
      <dgm:prSet phldrT="[Text]" custT="1"/>
      <dgm:spPr>
        <a:solidFill>
          <a:srgbClr val="003087"/>
        </a:solidFill>
        <a:ln>
          <a:solidFill>
            <a:srgbClr val="003087"/>
          </a:solidFill>
        </a:ln>
      </dgm:spPr>
      <dgm:t>
        <a:bodyPr/>
        <a:lstStyle/>
        <a:p>
          <a:r>
            <a:rPr lang="en-BZ" sz="1600" dirty="0"/>
            <a:t>Cultural understanding</a:t>
          </a:r>
          <a:endParaRPr lang="en-GB" sz="1600" dirty="0"/>
        </a:p>
      </dgm:t>
    </dgm:pt>
    <dgm:pt modelId="{63924B39-FF87-41CC-82CC-C0C814A70653}" type="parTrans" cxnId="{E62A5A8C-062D-43C9-891A-0B70DD045D0C}">
      <dgm:prSet/>
      <dgm:spPr>
        <a:ln>
          <a:solidFill>
            <a:srgbClr val="003087"/>
          </a:solidFill>
        </a:ln>
      </dgm:spPr>
      <dgm:t>
        <a:bodyPr/>
        <a:lstStyle/>
        <a:p>
          <a:endParaRPr lang="en-GB"/>
        </a:p>
      </dgm:t>
    </dgm:pt>
    <dgm:pt modelId="{11A079B1-301F-4F44-8DCA-8BEFA0E2B94A}" type="sibTrans" cxnId="{E62A5A8C-062D-43C9-891A-0B70DD045D0C}">
      <dgm:prSet/>
      <dgm:spPr/>
      <dgm:t>
        <a:bodyPr/>
        <a:lstStyle/>
        <a:p>
          <a:endParaRPr lang="en-GB"/>
        </a:p>
      </dgm:t>
    </dgm:pt>
    <dgm:pt modelId="{77FD4BBD-0759-457A-9FCB-8F1BB9F5ACAF}">
      <dgm:prSet phldrT="[Text]" custT="1"/>
      <dgm:spPr>
        <a:solidFill>
          <a:srgbClr val="FFB81C"/>
        </a:solidFill>
        <a:ln>
          <a:solidFill>
            <a:srgbClr val="003087"/>
          </a:solidFill>
        </a:ln>
      </dgm:spPr>
      <dgm:t>
        <a:bodyPr/>
        <a:lstStyle/>
        <a:p>
          <a:r>
            <a:rPr lang="en-BZ" sz="1400" dirty="0">
              <a:solidFill>
                <a:srgbClr val="003087"/>
              </a:solidFill>
            </a:rPr>
            <a:t>Cultural Awareness training </a:t>
          </a:r>
          <a:endParaRPr lang="en-GB" sz="1400" dirty="0">
            <a:solidFill>
              <a:srgbClr val="003087"/>
            </a:solidFill>
          </a:endParaRPr>
        </a:p>
      </dgm:t>
    </dgm:pt>
    <dgm:pt modelId="{223A7172-EE5B-4A2A-90F7-CD1550AB32E2}" type="parTrans" cxnId="{923C1CC8-6350-4B31-B489-53BAD083C97B}">
      <dgm:prSet/>
      <dgm:spPr>
        <a:ln>
          <a:solidFill>
            <a:srgbClr val="003087"/>
          </a:solidFill>
        </a:ln>
      </dgm:spPr>
      <dgm:t>
        <a:bodyPr/>
        <a:lstStyle/>
        <a:p>
          <a:endParaRPr lang="en-GB"/>
        </a:p>
      </dgm:t>
    </dgm:pt>
    <dgm:pt modelId="{9A05A8F5-0337-4FD7-9DC4-4FEA02C16EAB}" type="sibTrans" cxnId="{923C1CC8-6350-4B31-B489-53BAD083C97B}">
      <dgm:prSet/>
      <dgm:spPr/>
      <dgm:t>
        <a:bodyPr/>
        <a:lstStyle/>
        <a:p>
          <a:endParaRPr lang="en-GB"/>
        </a:p>
      </dgm:t>
    </dgm:pt>
    <dgm:pt modelId="{7A12C0D2-EBC1-4030-9FB0-1130CE2AA344}">
      <dgm:prSet phldrT="[Text]" custT="1"/>
      <dgm:spPr>
        <a:solidFill>
          <a:srgbClr val="FFB81C"/>
        </a:solidFill>
        <a:ln>
          <a:solidFill>
            <a:srgbClr val="003087"/>
          </a:solidFill>
        </a:ln>
      </dgm:spPr>
      <dgm:t>
        <a:bodyPr/>
        <a:lstStyle/>
        <a:p>
          <a:r>
            <a:rPr lang="en-BZ" sz="1400" dirty="0">
              <a:solidFill>
                <a:srgbClr val="003087"/>
              </a:solidFill>
            </a:rPr>
            <a:t>15 Steps</a:t>
          </a:r>
          <a:endParaRPr lang="en-GB" sz="1400" dirty="0">
            <a:solidFill>
              <a:srgbClr val="003087"/>
            </a:solidFill>
          </a:endParaRPr>
        </a:p>
      </dgm:t>
    </dgm:pt>
    <dgm:pt modelId="{9541C34E-8A55-4D91-83F4-BE19B2B2AD81}" type="parTrans" cxnId="{9080E319-E5DD-4296-B824-2246DDD13EBD}">
      <dgm:prSet/>
      <dgm:spPr>
        <a:ln>
          <a:solidFill>
            <a:srgbClr val="003087"/>
          </a:solidFill>
        </a:ln>
      </dgm:spPr>
      <dgm:t>
        <a:bodyPr/>
        <a:lstStyle/>
        <a:p>
          <a:endParaRPr lang="en-GB"/>
        </a:p>
      </dgm:t>
    </dgm:pt>
    <dgm:pt modelId="{DAF262C9-437B-4FD3-97D6-93BB9C0FADF8}" type="sibTrans" cxnId="{9080E319-E5DD-4296-B824-2246DDD13EBD}">
      <dgm:prSet/>
      <dgm:spPr/>
      <dgm:t>
        <a:bodyPr/>
        <a:lstStyle/>
        <a:p>
          <a:endParaRPr lang="en-GB"/>
        </a:p>
      </dgm:t>
    </dgm:pt>
    <dgm:pt modelId="{CCBF8B29-8549-41F8-85AA-D32B9C2CB960}">
      <dgm:prSet phldrT="[Text]" custT="1"/>
      <dgm:spPr>
        <a:solidFill>
          <a:srgbClr val="003087"/>
        </a:solidFill>
        <a:ln>
          <a:solidFill>
            <a:srgbClr val="003087"/>
          </a:solidFill>
        </a:ln>
      </dgm:spPr>
      <dgm:t>
        <a:bodyPr/>
        <a:lstStyle/>
        <a:p>
          <a:r>
            <a:rPr lang="en-BZ" sz="1600" dirty="0"/>
            <a:t>Interpreting process</a:t>
          </a:r>
          <a:endParaRPr lang="en-GB" sz="1600" dirty="0"/>
        </a:p>
      </dgm:t>
    </dgm:pt>
    <dgm:pt modelId="{CAF8C1BF-BD38-4EA4-97E4-AF2C4E312362}" type="parTrans" cxnId="{D6BB0837-2778-4868-8141-F8B1E626E5C1}">
      <dgm:prSet/>
      <dgm:spPr>
        <a:ln>
          <a:solidFill>
            <a:srgbClr val="003087"/>
          </a:solidFill>
        </a:ln>
      </dgm:spPr>
      <dgm:t>
        <a:bodyPr/>
        <a:lstStyle/>
        <a:p>
          <a:endParaRPr lang="en-GB"/>
        </a:p>
      </dgm:t>
    </dgm:pt>
    <dgm:pt modelId="{DC5187AF-A0FD-4DA4-BE44-0E300122C118}" type="sibTrans" cxnId="{D6BB0837-2778-4868-8141-F8B1E626E5C1}">
      <dgm:prSet/>
      <dgm:spPr/>
      <dgm:t>
        <a:bodyPr/>
        <a:lstStyle/>
        <a:p>
          <a:endParaRPr lang="en-GB"/>
        </a:p>
      </dgm:t>
    </dgm:pt>
    <dgm:pt modelId="{4024C720-6491-4C81-8008-C2966A15DB2F}">
      <dgm:prSet phldrT="[Text]" custT="1"/>
      <dgm:spPr>
        <a:solidFill>
          <a:srgbClr val="FFB81C"/>
        </a:solidFill>
        <a:ln>
          <a:solidFill>
            <a:srgbClr val="003087"/>
          </a:solidFill>
        </a:ln>
      </dgm:spPr>
      <dgm:t>
        <a:bodyPr/>
        <a:lstStyle/>
        <a:p>
          <a:r>
            <a:rPr lang="en-BZ" sz="1400" dirty="0">
              <a:solidFill>
                <a:srgbClr val="003087"/>
              </a:solidFill>
            </a:rPr>
            <a:t>Education and promotion</a:t>
          </a:r>
          <a:endParaRPr lang="en-GB" sz="1400" dirty="0">
            <a:solidFill>
              <a:srgbClr val="003087"/>
            </a:solidFill>
          </a:endParaRPr>
        </a:p>
      </dgm:t>
    </dgm:pt>
    <dgm:pt modelId="{055A4790-0572-483C-9636-AC0655565797}" type="parTrans" cxnId="{96E6A1A0-C5F1-4C06-937C-4AEBA8A2A359}">
      <dgm:prSet/>
      <dgm:spPr>
        <a:ln>
          <a:solidFill>
            <a:srgbClr val="003087"/>
          </a:solidFill>
        </a:ln>
      </dgm:spPr>
      <dgm:t>
        <a:bodyPr/>
        <a:lstStyle/>
        <a:p>
          <a:endParaRPr lang="en-GB"/>
        </a:p>
      </dgm:t>
    </dgm:pt>
    <dgm:pt modelId="{6931587C-856E-4F30-8A62-1A0D908C95CC}" type="sibTrans" cxnId="{96E6A1A0-C5F1-4C06-937C-4AEBA8A2A359}">
      <dgm:prSet/>
      <dgm:spPr/>
      <dgm:t>
        <a:bodyPr/>
        <a:lstStyle/>
        <a:p>
          <a:endParaRPr lang="en-GB"/>
        </a:p>
      </dgm:t>
    </dgm:pt>
    <dgm:pt modelId="{5ECB5B1A-BBE3-4791-8E36-4514160997B7}">
      <dgm:prSet custT="1"/>
      <dgm:spPr>
        <a:solidFill>
          <a:srgbClr val="003087"/>
        </a:solidFill>
      </dgm:spPr>
      <dgm:t>
        <a:bodyPr/>
        <a:lstStyle/>
        <a:p>
          <a:r>
            <a:rPr lang="en-BZ" sz="1600" dirty="0"/>
            <a:t>Information, communication and informed consent</a:t>
          </a:r>
          <a:endParaRPr lang="en-GB" sz="1600" dirty="0"/>
        </a:p>
      </dgm:t>
    </dgm:pt>
    <dgm:pt modelId="{C5CF46CC-93DC-44EA-B3A0-3EFCC6CA3AD2}" type="parTrans" cxnId="{75DC7266-6260-4E8C-A64F-1DAE0F2EFFBC}">
      <dgm:prSet/>
      <dgm:spPr>
        <a:ln>
          <a:solidFill>
            <a:srgbClr val="003087"/>
          </a:solidFill>
        </a:ln>
      </dgm:spPr>
      <dgm:t>
        <a:bodyPr/>
        <a:lstStyle/>
        <a:p>
          <a:endParaRPr lang="en-GB"/>
        </a:p>
      </dgm:t>
    </dgm:pt>
    <dgm:pt modelId="{C3BFB2DA-24A0-4846-A7CE-EE2AD3590E2C}" type="sibTrans" cxnId="{75DC7266-6260-4E8C-A64F-1DAE0F2EFFBC}">
      <dgm:prSet/>
      <dgm:spPr/>
      <dgm:t>
        <a:bodyPr/>
        <a:lstStyle/>
        <a:p>
          <a:endParaRPr lang="en-GB"/>
        </a:p>
      </dgm:t>
    </dgm:pt>
    <dgm:pt modelId="{A8ED07BA-2354-47D8-A182-0512CE49E322}">
      <dgm:prSet custT="1"/>
      <dgm:spPr>
        <a:solidFill>
          <a:srgbClr val="FFB81C"/>
        </a:solidFill>
        <a:ln>
          <a:solidFill>
            <a:srgbClr val="003087"/>
          </a:solidFill>
        </a:ln>
      </dgm:spPr>
      <dgm:t>
        <a:bodyPr/>
        <a:lstStyle/>
        <a:p>
          <a:r>
            <a:rPr lang="en-BZ" sz="1400" dirty="0">
              <a:solidFill>
                <a:srgbClr val="003087"/>
              </a:solidFill>
            </a:rPr>
            <a:t>Deaf Awareness training</a:t>
          </a:r>
          <a:endParaRPr lang="en-GB" sz="1400" dirty="0">
            <a:solidFill>
              <a:srgbClr val="003087"/>
            </a:solidFill>
          </a:endParaRPr>
        </a:p>
      </dgm:t>
    </dgm:pt>
    <dgm:pt modelId="{AB39A0E3-A0D6-4CD7-949C-B79FB81C681D}" type="parTrans" cxnId="{BAEDCCCD-7436-44B8-BB48-FFD0DD36A1BF}">
      <dgm:prSet/>
      <dgm:spPr>
        <a:ln>
          <a:solidFill>
            <a:srgbClr val="003087"/>
          </a:solidFill>
        </a:ln>
      </dgm:spPr>
      <dgm:t>
        <a:bodyPr/>
        <a:lstStyle/>
        <a:p>
          <a:endParaRPr lang="en-GB"/>
        </a:p>
      </dgm:t>
    </dgm:pt>
    <dgm:pt modelId="{936A2DB4-DCDD-4557-A103-996788C506EF}" type="sibTrans" cxnId="{BAEDCCCD-7436-44B8-BB48-FFD0DD36A1BF}">
      <dgm:prSet/>
      <dgm:spPr/>
      <dgm:t>
        <a:bodyPr/>
        <a:lstStyle/>
        <a:p>
          <a:endParaRPr lang="en-GB"/>
        </a:p>
      </dgm:t>
    </dgm:pt>
    <dgm:pt modelId="{1FA0D748-26FE-43AE-907C-FF89DCFF23C3}">
      <dgm:prSet custT="1"/>
      <dgm:spPr>
        <a:solidFill>
          <a:srgbClr val="FFB81C"/>
        </a:solidFill>
        <a:ln>
          <a:solidFill>
            <a:srgbClr val="003087"/>
          </a:solidFill>
        </a:ln>
      </dgm:spPr>
      <dgm:t>
        <a:bodyPr/>
        <a:lstStyle/>
        <a:p>
          <a:r>
            <a:rPr lang="en-BZ" sz="1400" dirty="0">
              <a:solidFill>
                <a:srgbClr val="003087"/>
              </a:solidFill>
            </a:rPr>
            <a:t>15 Steps</a:t>
          </a:r>
          <a:endParaRPr lang="en-GB" sz="1400" dirty="0">
            <a:solidFill>
              <a:srgbClr val="003087"/>
            </a:solidFill>
          </a:endParaRPr>
        </a:p>
      </dgm:t>
    </dgm:pt>
    <dgm:pt modelId="{101F837D-8B3B-4CA1-AD20-5C9E2E672696}" type="parTrans" cxnId="{AD134DEC-E4BC-4A7F-AD45-12C97D41D7FA}">
      <dgm:prSet/>
      <dgm:spPr>
        <a:ln>
          <a:solidFill>
            <a:srgbClr val="003087"/>
          </a:solidFill>
        </a:ln>
      </dgm:spPr>
      <dgm:t>
        <a:bodyPr/>
        <a:lstStyle/>
        <a:p>
          <a:endParaRPr lang="en-GB"/>
        </a:p>
      </dgm:t>
    </dgm:pt>
    <dgm:pt modelId="{4B739B2B-0DAF-42E9-901E-48298255CE5A}" type="sibTrans" cxnId="{AD134DEC-E4BC-4A7F-AD45-12C97D41D7FA}">
      <dgm:prSet/>
      <dgm:spPr/>
      <dgm:t>
        <a:bodyPr/>
        <a:lstStyle/>
        <a:p>
          <a:endParaRPr lang="en-GB"/>
        </a:p>
      </dgm:t>
    </dgm:pt>
    <dgm:pt modelId="{3D2C197E-834A-44F0-9280-7BE7A310C999}">
      <dgm:prSet custT="1"/>
      <dgm:spPr>
        <a:solidFill>
          <a:srgbClr val="FFB81C"/>
        </a:solidFill>
        <a:ln>
          <a:solidFill>
            <a:srgbClr val="003087"/>
          </a:solidFill>
        </a:ln>
      </dgm:spPr>
      <dgm:t>
        <a:bodyPr/>
        <a:lstStyle/>
        <a:p>
          <a:r>
            <a:rPr lang="en-BZ" sz="1250" dirty="0">
              <a:solidFill>
                <a:srgbClr val="003087"/>
              </a:solidFill>
            </a:rPr>
            <a:t>Engagement and Co-production – Improvement project(s)</a:t>
          </a:r>
          <a:endParaRPr lang="en-GB" sz="1250" dirty="0">
            <a:solidFill>
              <a:srgbClr val="003087"/>
            </a:solidFill>
          </a:endParaRPr>
        </a:p>
      </dgm:t>
    </dgm:pt>
    <dgm:pt modelId="{6F2A1E8A-5005-4F75-AE2A-442347A05AFE}" type="parTrans" cxnId="{0CC992E1-EF83-4204-830F-B19D6EA0E2FC}">
      <dgm:prSet/>
      <dgm:spPr>
        <a:ln>
          <a:solidFill>
            <a:srgbClr val="003087"/>
          </a:solidFill>
        </a:ln>
      </dgm:spPr>
      <dgm:t>
        <a:bodyPr/>
        <a:lstStyle/>
        <a:p>
          <a:endParaRPr lang="en-GB"/>
        </a:p>
      </dgm:t>
    </dgm:pt>
    <dgm:pt modelId="{51013AF0-411F-4EFC-8CE0-BC9F1F995A8E}" type="sibTrans" cxnId="{0CC992E1-EF83-4204-830F-B19D6EA0E2FC}">
      <dgm:prSet/>
      <dgm:spPr/>
      <dgm:t>
        <a:bodyPr/>
        <a:lstStyle/>
        <a:p>
          <a:endParaRPr lang="en-GB"/>
        </a:p>
      </dgm:t>
    </dgm:pt>
    <dgm:pt modelId="{3EFA0EA2-BFB2-4CF5-AA8A-3C427FB614F3}">
      <dgm:prSet custT="1"/>
      <dgm:spPr>
        <a:solidFill>
          <a:srgbClr val="FFB81C"/>
        </a:solidFill>
        <a:ln>
          <a:solidFill>
            <a:srgbClr val="003087"/>
          </a:solidFill>
        </a:ln>
      </dgm:spPr>
      <dgm:t>
        <a:bodyPr/>
        <a:lstStyle/>
        <a:p>
          <a:r>
            <a:rPr lang="en-BZ" sz="1250" dirty="0">
              <a:solidFill>
                <a:srgbClr val="003087"/>
              </a:solidFill>
            </a:rPr>
            <a:t>Engagement and Co-production – Improvement project(s)</a:t>
          </a:r>
          <a:endParaRPr lang="en-GB" sz="1250" dirty="0">
            <a:solidFill>
              <a:srgbClr val="003087"/>
            </a:solidFill>
          </a:endParaRPr>
        </a:p>
      </dgm:t>
    </dgm:pt>
    <dgm:pt modelId="{12FC4887-53F9-4F13-B5B9-41DA3D399E96}" type="parTrans" cxnId="{26A70802-A0D9-4639-A2B5-9F25B74C0FFB}">
      <dgm:prSet/>
      <dgm:spPr>
        <a:ln>
          <a:solidFill>
            <a:srgbClr val="003087"/>
          </a:solidFill>
        </a:ln>
      </dgm:spPr>
      <dgm:t>
        <a:bodyPr/>
        <a:lstStyle/>
        <a:p>
          <a:endParaRPr lang="en-GB"/>
        </a:p>
      </dgm:t>
    </dgm:pt>
    <dgm:pt modelId="{7207AF27-7813-4C8E-86A6-C0B599F03538}" type="sibTrans" cxnId="{26A70802-A0D9-4639-A2B5-9F25B74C0FFB}">
      <dgm:prSet/>
      <dgm:spPr/>
      <dgm:t>
        <a:bodyPr/>
        <a:lstStyle/>
        <a:p>
          <a:endParaRPr lang="en-GB"/>
        </a:p>
      </dgm:t>
    </dgm:pt>
    <dgm:pt modelId="{AFC0EAE8-D0B3-4186-81C0-E7941DC9E53B}">
      <dgm:prSet custT="1"/>
      <dgm:spPr>
        <a:solidFill>
          <a:srgbClr val="FFB81C"/>
        </a:solidFill>
        <a:ln>
          <a:solidFill>
            <a:srgbClr val="003087"/>
          </a:solidFill>
        </a:ln>
      </dgm:spPr>
      <dgm:t>
        <a:bodyPr/>
        <a:lstStyle/>
        <a:p>
          <a:r>
            <a:rPr lang="en-BZ" sz="1300" dirty="0">
              <a:solidFill>
                <a:srgbClr val="003087"/>
              </a:solidFill>
            </a:rPr>
            <a:t>Interpreting and Translation improvement project</a:t>
          </a:r>
          <a:endParaRPr lang="en-GB" sz="1300" dirty="0">
            <a:solidFill>
              <a:srgbClr val="003087"/>
            </a:solidFill>
          </a:endParaRPr>
        </a:p>
      </dgm:t>
    </dgm:pt>
    <dgm:pt modelId="{B159FC13-07D8-416D-9E66-39BD3F9698D8}" type="parTrans" cxnId="{47BE5B67-3A15-42BB-AE8E-57E41402F4CC}">
      <dgm:prSet/>
      <dgm:spPr>
        <a:ln>
          <a:solidFill>
            <a:srgbClr val="003087"/>
          </a:solidFill>
        </a:ln>
      </dgm:spPr>
      <dgm:t>
        <a:bodyPr/>
        <a:lstStyle/>
        <a:p>
          <a:endParaRPr lang="en-GB"/>
        </a:p>
      </dgm:t>
    </dgm:pt>
    <dgm:pt modelId="{F9225D91-52D1-482D-BCE8-BF0970F7DB0C}" type="sibTrans" cxnId="{47BE5B67-3A15-42BB-AE8E-57E41402F4CC}">
      <dgm:prSet/>
      <dgm:spPr/>
      <dgm:t>
        <a:bodyPr/>
        <a:lstStyle/>
        <a:p>
          <a:endParaRPr lang="en-GB"/>
        </a:p>
      </dgm:t>
    </dgm:pt>
    <dgm:pt modelId="{5A1E2E4A-ABCB-4B13-BEF7-ED778B08459C}" type="pres">
      <dgm:prSet presAssocID="{AC7CFE74-79E6-4971-ABCF-7869C8B398AE}" presName="diagram" presStyleCnt="0">
        <dgm:presLayoutVars>
          <dgm:chPref val="1"/>
          <dgm:dir/>
          <dgm:animOne val="branch"/>
          <dgm:animLvl val="lvl"/>
          <dgm:resizeHandles val="exact"/>
        </dgm:presLayoutVars>
      </dgm:prSet>
      <dgm:spPr/>
    </dgm:pt>
    <dgm:pt modelId="{014FC7D5-A70F-4D17-AAB2-92C3D784C049}" type="pres">
      <dgm:prSet presAssocID="{4BAB45C6-954A-4031-8985-23359775BFD7}" presName="root1" presStyleCnt="0"/>
      <dgm:spPr/>
    </dgm:pt>
    <dgm:pt modelId="{1F43533A-DFA1-46EA-8CED-E41CEA842AB9}" type="pres">
      <dgm:prSet presAssocID="{4BAB45C6-954A-4031-8985-23359775BFD7}" presName="LevelOneTextNode" presStyleLbl="node0" presStyleIdx="0" presStyleCnt="1" custScaleX="130646" custScaleY="234434">
        <dgm:presLayoutVars>
          <dgm:chPref val="3"/>
        </dgm:presLayoutVars>
      </dgm:prSet>
      <dgm:spPr/>
    </dgm:pt>
    <dgm:pt modelId="{50D647CB-AD2E-48F7-B0A6-9C9C8F317D4C}" type="pres">
      <dgm:prSet presAssocID="{4BAB45C6-954A-4031-8985-23359775BFD7}" presName="level2hierChild" presStyleCnt="0"/>
      <dgm:spPr/>
    </dgm:pt>
    <dgm:pt modelId="{B31AFE53-2CCB-4EDB-BA32-4887D14AEB50}" type="pres">
      <dgm:prSet presAssocID="{63924B39-FF87-41CC-82CC-C0C814A70653}" presName="conn2-1" presStyleLbl="parChTrans1D2" presStyleIdx="0" presStyleCnt="3"/>
      <dgm:spPr/>
    </dgm:pt>
    <dgm:pt modelId="{7F93E34B-43E0-4E92-A5DF-2547D3897407}" type="pres">
      <dgm:prSet presAssocID="{63924B39-FF87-41CC-82CC-C0C814A70653}" presName="connTx" presStyleLbl="parChTrans1D2" presStyleIdx="0" presStyleCnt="3"/>
      <dgm:spPr/>
    </dgm:pt>
    <dgm:pt modelId="{EBFD2B62-94F6-47F1-A4BA-A1C03A4ED488}" type="pres">
      <dgm:prSet presAssocID="{36982AC9-A184-4E7C-93AB-26A19926CF47}" presName="root2" presStyleCnt="0"/>
      <dgm:spPr/>
    </dgm:pt>
    <dgm:pt modelId="{75DA86FB-2D66-44A6-8BC6-C262870ABEC5}" type="pres">
      <dgm:prSet presAssocID="{36982AC9-A184-4E7C-93AB-26A19926CF47}" presName="LevelTwoTextNode" presStyleLbl="node2" presStyleIdx="0" presStyleCnt="3">
        <dgm:presLayoutVars>
          <dgm:chPref val="3"/>
        </dgm:presLayoutVars>
      </dgm:prSet>
      <dgm:spPr/>
    </dgm:pt>
    <dgm:pt modelId="{98DC5FF4-BA8C-4EB4-9CFE-EA2BA4504FA7}" type="pres">
      <dgm:prSet presAssocID="{36982AC9-A184-4E7C-93AB-26A19926CF47}" presName="level3hierChild" presStyleCnt="0"/>
      <dgm:spPr/>
    </dgm:pt>
    <dgm:pt modelId="{1BDC1150-908D-43E4-997B-E31B8066F6F2}" type="pres">
      <dgm:prSet presAssocID="{223A7172-EE5B-4A2A-90F7-CD1550AB32E2}" presName="conn2-1" presStyleLbl="parChTrans1D3" presStyleIdx="0" presStyleCnt="8"/>
      <dgm:spPr/>
    </dgm:pt>
    <dgm:pt modelId="{2BCB0AFC-5986-44A7-8196-C41C243E9CC3}" type="pres">
      <dgm:prSet presAssocID="{223A7172-EE5B-4A2A-90F7-CD1550AB32E2}" presName="connTx" presStyleLbl="parChTrans1D3" presStyleIdx="0" presStyleCnt="8"/>
      <dgm:spPr/>
    </dgm:pt>
    <dgm:pt modelId="{082A17AC-D99F-4A9B-B262-2BF5F87905EB}" type="pres">
      <dgm:prSet presAssocID="{77FD4BBD-0759-457A-9FCB-8F1BB9F5ACAF}" presName="root2" presStyleCnt="0"/>
      <dgm:spPr/>
    </dgm:pt>
    <dgm:pt modelId="{1C59EDB9-7520-44EB-8BB4-E452AF50CD87}" type="pres">
      <dgm:prSet presAssocID="{77FD4BBD-0759-457A-9FCB-8F1BB9F5ACAF}" presName="LevelTwoTextNode" presStyleLbl="node3" presStyleIdx="0" presStyleCnt="8">
        <dgm:presLayoutVars>
          <dgm:chPref val="3"/>
        </dgm:presLayoutVars>
      </dgm:prSet>
      <dgm:spPr/>
    </dgm:pt>
    <dgm:pt modelId="{FAEA8C27-E472-4538-BD92-675543AC4875}" type="pres">
      <dgm:prSet presAssocID="{77FD4BBD-0759-457A-9FCB-8F1BB9F5ACAF}" presName="level3hierChild" presStyleCnt="0"/>
      <dgm:spPr/>
    </dgm:pt>
    <dgm:pt modelId="{A2A546D4-B7C4-440E-AB71-6175BAE0C57F}" type="pres">
      <dgm:prSet presAssocID="{9541C34E-8A55-4D91-83F4-BE19B2B2AD81}" presName="conn2-1" presStyleLbl="parChTrans1D3" presStyleIdx="1" presStyleCnt="8"/>
      <dgm:spPr/>
    </dgm:pt>
    <dgm:pt modelId="{AF660C3A-60B1-4DE3-A681-99FE5D19E481}" type="pres">
      <dgm:prSet presAssocID="{9541C34E-8A55-4D91-83F4-BE19B2B2AD81}" presName="connTx" presStyleLbl="parChTrans1D3" presStyleIdx="1" presStyleCnt="8"/>
      <dgm:spPr/>
    </dgm:pt>
    <dgm:pt modelId="{4CC68DDE-4245-4027-BCDD-C460AC3D76ED}" type="pres">
      <dgm:prSet presAssocID="{7A12C0D2-EBC1-4030-9FB0-1130CE2AA344}" presName="root2" presStyleCnt="0"/>
      <dgm:spPr/>
    </dgm:pt>
    <dgm:pt modelId="{990D628E-A800-4F14-BFA7-A497B00FF52A}" type="pres">
      <dgm:prSet presAssocID="{7A12C0D2-EBC1-4030-9FB0-1130CE2AA344}" presName="LevelTwoTextNode" presStyleLbl="node3" presStyleIdx="1" presStyleCnt="8">
        <dgm:presLayoutVars>
          <dgm:chPref val="3"/>
        </dgm:presLayoutVars>
      </dgm:prSet>
      <dgm:spPr/>
    </dgm:pt>
    <dgm:pt modelId="{F584B495-5B46-453A-A39E-FDEB5F591961}" type="pres">
      <dgm:prSet presAssocID="{7A12C0D2-EBC1-4030-9FB0-1130CE2AA344}" presName="level3hierChild" presStyleCnt="0"/>
      <dgm:spPr/>
    </dgm:pt>
    <dgm:pt modelId="{4AC4299E-03CB-4567-B5C1-7AD49B1F6314}" type="pres">
      <dgm:prSet presAssocID="{6F2A1E8A-5005-4F75-AE2A-442347A05AFE}" presName="conn2-1" presStyleLbl="parChTrans1D3" presStyleIdx="2" presStyleCnt="8"/>
      <dgm:spPr/>
    </dgm:pt>
    <dgm:pt modelId="{D4D9086D-00FF-4FAF-99A3-65B55BAE3B78}" type="pres">
      <dgm:prSet presAssocID="{6F2A1E8A-5005-4F75-AE2A-442347A05AFE}" presName="connTx" presStyleLbl="parChTrans1D3" presStyleIdx="2" presStyleCnt="8"/>
      <dgm:spPr/>
    </dgm:pt>
    <dgm:pt modelId="{AF1DFFFD-D178-4D0D-A42B-B199F58A487D}" type="pres">
      <dgm:prSet presAssocID="{3D2C197E-834A-44F0-9280-7BE7A310C999}" presName="root2" presStyleCnt="0"/>
      <dgm:spPr/>
    </dgm:pt>
    <dgm:pt modelId="{786478EE-43AF-4CEC-918C-56A68531D9CA}" type="pres">
      <dgm:prSet presAssocID="{3D2C197E-834A-44F0-9280-7BE7A310C999}" presName="LevelTwoTextNode" presStyleLbl="node3" presStyleIdx="2" presStyleCnt="8">
        <dgm:presLayoutVars>
          <dgm:chPref val="3"/>
        </dgm:presLayoutVars>
      </dgm:prSet>
      <dgm:spPr/>
    </dgm:pt>
    <dgm:pt modelId="{13223F35-AED7-4134-86F7-8EDE78077D3C}" type="pres">
      <dgm:prSet presAssocID="{3D2C197E-834A-44F0-9280-7BE7A310C999}" presName="level3hierChild" presStyleCnt="0"/>
      <dgm:spPr/>
    </dgm:pt>
    <dgm:pt modelId="{D5DDD8AD-5AD9-4B6D-AAD7-96DA833E8DC4}" type="pres">
      <dgm:prSet presAssocID="{CAF8C1BF-BD38-4EA4-97E4-AF2C4E312362}" presName="conn2-1" presStyleLbl="parChTrans1D2" presStyleIdx="1" presStyleCnt="3"/>
      <dgm:spPr/>
    </dgm:pt>
    <dgm:pt modelId="{0866C259-B086-4F17-8E85-56943A49E790}" type="pres">
      <dgm:prSet presAssocID="{CAF8C1BF-BD38-4EA4-97E4-AF2C4E312362}" presName="connTx" presStyleLbl="parChTrans1D2" presStyleIdx="1" presStyleCnt="3"/>
      <dgm:spPr/>
    </dgm:pt>
    <dgm:pt modelId="{03D49016-941C-440C-A78B-EEEB9FE1D368}" type="pres">
      <dgm:prSet presAssocID="{CCBF8B29-8549-41F8-85AA-D32B9C2CB960}" presName="root2" presStyleCnt="0"/>
      <dgm:spPr/>
    </dgm:pt>
    <dgm:pt modelId="{E01A50BC-27EA-4D48-A568-F671FFF6F969}" type="pres">
      <dgm:prSet presAssocID="{CCBF8B29-8549-41F8-85AA-D32B9C2CB960}" presName="LevelTwoTextNode" presStyleLbl="node2" presStyleIdx="1" presStyleCnt="3" custLinFactNeighborX="-596" custLinFactNeighborY="1921">
        <dgm:presLayoutVars>
          <dgm:chPref val="3"/>
        </dgm:presLayoutVars>
      </dgm:prSet>
      <dgm:spPr/>
    </dgm:pt>
    <dgm:pt modelId="{B8F4A622-888E-40F2-8849-3A07725CA5F1}" type="pres">
      <dgm:prSet presAssocID="{CCBF8B29-8549-41F8-85AA-D32B9C2CB960}" presName="level3hierChild" presStyleCnt="0"/>
      <dgm:spPr/>
    </dgm:pt>
    <dgm:pt modelId="{09EFECBE-9D2D-472E-9869-A1BF4141D0FB}" type="pres">
      <dgm:prSet presAssocID="{055A4790-0572-483C-9636-AC0655565797}" presName="conn2-1" presStyleLbl="parChTrans1D3" presStyleIdx="3" presStyleCnt="8"/>
      <dgm:spPr/>
    </dgm:pt>
    <dgm:pt modelId="{32A2AFA3-AF64-4D41-A5F4-2F90AFEA2724}" type="pres">
      <dgm:prSet presAssocID="{055A4790-0572-483C-9636-AC0655565797}" presName="connTx" presStyleLbl="parChTrans1D3" presStyleIdx="3" presStyleCnt="8"/>
      <dgm:spPr/>
    </dgm:pt>
    <dgm:pt modelId="{2F18316D-F526-4182-879B-A60270C8B406}" type="pres">
      <dgm:prSet presAssocID="{4024C720-6491-4C81-8008-C2966A15DB2F}" presName="root2" presStyleCnt="0"/>
      <dgm:spPr/>
    </dgm:pt>
    <dgm:pt modelId="{7DEE78E5-A016-443B-832B-0A15C072E80D}" type="pres">
      <dgm:prSet presAssocID="{4024C720-6491-4C81-8008-C2966A15DB2F}" presName="LevelTwoTextNode" presStyleLbl="node3" presStyleIdx="3" presStyleCnt="8">
        <dgm:presLayoutVars>
          <dgm:chPref val="3"/>
        </dgm:presLayoutVars>
      </dgm:prSet>
      <dgm:spPr/>
    </dgm:pt>
    <dgm:pt modelId="{DE942E50-9BDE-4327-9875-7EF5EAFFEA8B}" type="pres">
      <dgm:prSet presAssocID="{4024C720-6491-4C81-8008-C2966A15DB2F}" presName="level3hierChild" presStyleCnt="0"/>
      <dgm:spPr/>
    </dgm:pt>
    <dgm:pt modelId="{04D9B6BC-CE86-4C3C-8257-9FEDB6C5FD47}" type="pres">
      <dgm:prSet presAssocID="{B159FC13-07D8-416D-9E66-39BD3F9698D8}" presName="conn2-1" presStyleLbl="parChTrans1D3" presStyleIdx="4" presStyleCnt="8"/>
      <dgm:spPr/>
    </dgm:pt>
    <dgm:pt modelId="{8336DAEC-4B35-49C3-B706-E23F52A1E910}" type="pres">
      <dgm:prSet presAssocID="{B159FC13-07D8-416D-9E66-39BD3F9698D8}" presName="connTx" presStyleLbl="parChTrans1D3" presStyleIdx="4" presStyleCnt="8"/>
      <dgm:spPr/>
    </dgm:pt>
    <dgm:pt modelId="{246E0C06-6930-402C-A490-DD8C2234AB62}" type="pres">
      <dgm:prSet presAssocID="{AFC0EAE8-D0B3-4186-81C0-E7941DC9E53B}" presName="root2" presStyleCnt="0"/>
      <dgm:spPr/>
    </dgm:pt>
    <dgm:pt modelId="{7F948E52-3BCD-425C-A96D-E4A5E49A9824}" type="pres">
      <dgm:prSet presAssocID="{AFC0EAE8-D0B3-4186-81C0-E7941DC9E53B}" presName="LevelTwoTextNode" presStyleLbl="node3" presStyleIdx="4" presStyleCnt="8">
        <dgm:presLayoutVars>
          <dgm:chPref val="3"/>
        </dgm:presLayoutVars>
      </dgm:prSet>
      <dgm:spPr/>
    </dgm:pt>
    <dgm:pt modelId="{03DD4E5E-A6A6-4A51-93C1-C148DA50FCEB}" type="pres">
      <dgm:prSet presAssocID="{AFC0EAE8-D0B3-4186-81C0-E7941DC9E53B}" presName="level3hierChild" presStyleCnt="0"/>
      <dgm:spPr/>
    </dgm:pt>
    <dgm:pt modelId="{FC2EE476-90A6-4288-AFAE-895007650A65}" type="pres">
      <dgm:prSet presAssocID="{C5CF46CC-93DC-44EA-B3A0-3EFCC6CA3AD2}" presName="conn2-1" presStyleLbl="parChTrans1D2" presStyleIdx="2" presStyleCnt="3"/>
      <dgm:spPr/>
    </dgm:pt>
    <dgm:pt modelId="{B3E4374D-6C08-4B93-B6CF-DB68FA5249EA}" type="pres">
      <dgm:prSet presAssocID="{C5CF46CC-93DC-44EA-B3A0-3EFCC6CA3AD2}" presName="connTx" presStyleLbl="parChTrans1D2" presStyleIdx="2" presStyleCnt="3"/>
      <dgm:spPr/>
    </dgm:pt>
    <dgm:pt modelId="{59437EB4-CE84-4EE3-A6A8-CA0C46D9139D}" type="pres">
      <dgm:prSet presAssocID="{5ECB5B1A-BBE3-4791-8E36-4514160997B7}" presName="root2" presStyleCnt="0"/>
      <dgm:spPr/>
    </dgm:pt>
    <dgm:pt modelId="{0699BBFB-C80E-49E3-933E-70D882098CF6}" type="pres">
      <dgm:prSet presAssocID="{5ECB5B1A-BBE3-4791-8E36-4514160997B7}" presName="LevelTwoTextNode" presStyleLbl="node2" presStyleIdx="2" presStyleCnt="3" custScaleY="133049" custLinFactNeighborX="-473" custLinFactNeighborY="109">
        <dgm:presLayoutVars>
          <dgm:chPref val="3"/>
        </dgm:presLayoutVars>
      </dgm:prSet>
      <dgm:spPr/>
    </dgm:pt>
    <dgm:pt modelId="{8DEAA4AE-758A-4EDA-8122-A7DC55ECA679}" type="pres">
      <dgm:prSet presAssocID="{5ECB5B1A-BBE3-4791-8E36-4514160997B7}" presName="level3hierChild" presStyleCnt="0"/>
      <dgm:spPr/>
    </dgm:pt>
    <dgm:pt modelId="{35417323-09C9-49A7-8A0F-CC80B04E106C}" type="pres">
      <dgm:prSet presAssocID="{AB39A0E3-A0D6-4CD7-949C-B79FB81C681D}" presName="conn2-1" presStyleLbl="parChTrans1D3" presStyleIdx="5" presStyleCnt="8"/>
      <dgm:spPr/>
    </dgm:pt>
    <dgm:pt modelId="{A2D943D3-3824-45B4-8544-D4B0C6A3F062}" type="pres">
      <dgm:prSet presAssocID="{AB39A0E3-A0D6-4CD7-949C-B79FB81C681D}" presName="connTx" presStyleLbl="parChTrans1D3" presStyleIdx="5" presStyleCnt="8"/>
      <dgm:spPr/>
    </dgm:pt>
    <dgm:pt modelId="{5A874FB0-9BA5-40FF-8645-50CFB813A98D}" type="pres">
      <dgm:prSet presAssocID="{A8ED07BA-2354-47D8-A182-0512CE49E322}" presName="root2" presStyleCnt="0"/>
      <dgm:spPr/>
    </dgm:pt>
    <dgm:pt modelId="{91418958-FC9C-41BB-AFCD-CBDEB4CAF694}" type="pres">
      <dgm:prSet presAssocID="{A8ED07BA-2354-47D8-A182-0512CE49E322}" presName="LevelTwoTextNode" presStyleLbl="node3" presStyleIdx="5" presStyleCnt="8">
        <dgm:presLayoutVars>
          <dgm:chPref val="3"/>
        </dgm:presLayoutVars>
      </dgm:prSet>
      <dgm:spPr/>
    </dgm:pt>
    <dgm:pt modelId="{3731206D-4A17-42B8-90AD-3A38CC19C70F}" type="pres">
      <dgm:prSet presAssocID="{A8ED07BA-2354-47D8-A182-0512CE49E322}" presName="level3hierChild" presStyleCnt="0"/>
      <dgm:spPr/>
    </dgm:pt>
    <dgm:pt modelId="{D92BCA7A-24FD-47A8-9E75-14E92A57BE00}" type="pres">
      <dgm:prSet presAssocID="{101F837D-8B3B-4CA1-AD20-5C9E2E672696}" presName="conn2-1" presStyleLbl="parChTrans1D3" presStyleIdx="6" presStyleCnt="8"/>
      <dgm:spPr/>
    </dgm:pt>
    <dgm:pt modelId="{DD65806B-B25A-4D5B-91C8-B50EBCEB1547}" type="pres">
      <dgm:prSet presAssocID="{101F837D-8B3B-4CA1-AD20-5C9E2E672696}" presName="connTx" presStyleLbl="parChTrans1D3" presStyleIdx="6" presStyleCnt="8"/>
      <dgm:spPr/>
    </dgm:pt>
    <dgm:pt modelId="{4871FAD9-C551-4B6D-BCCF-0EC99AA2B02D}" type="pres">
      <dgm:prSet presAssocID="{1FA0D748-26FE-43AE-907C-FF89DCFF23C3}" presName="root2" presStyleCnt="0"/>
      <dgm:spPr/>
    </dgm:pt>
    <dgm:pt modelId="{5B9C4EF3-45F0-4EBF-9F5A-5D5C9E7D9BAD}" type="pres">
      <dgm:prSet presAssocID="{1FA0D748-26FE-43AE-907C-FF89DCFF23C3}" presName="LevelTwoTextNode" presStyleLbl="node3" presStyleIdx="6" presStyleCnt="8">
        <dgm:presLayoutVars>
          <dgm:chPref val="3"/>
        </dgm:presLayoutVars>
      </dgm:prSet>
      <dgm:spPr/>
    </dgm:pt>
    <dgm:pt modelId="{02DFF197-46A7-4273-BDD3-07A97CF76BC5}" type="pres">
      <dgm:prSet presAssocID="{1FA0D748-26FE-43AE-907C-FF89DCFF23C3}" presName="level3hierChild" presStyleCnt="0"/>
      <dgm:spPr/>
    </dgm:pt>
    <dgm:pt modelId="{713B67ED-288B-4EDE-AE72-DAE5C85C1FC2}" type="pres">
      <dgm:prSet presAssocID="{12FC4887-53F9-4F13-B5B9-41DA3D399E96}" presName="conn2-1" presStyleLbl="parChTrans1D3" presStyleIdx="7" presStyleCnt="8"/>
      <dgm:spPr/>
    </dgm:pt>
    <dgm:pt modelId="{5C6EBE61-F80F-43DD-86C1-23EFBF65E782}" type="pres">
      <dgm:prSet presAssocID="{12FC4887-53F9-4F13-B5B9-41DA3D399E96}" presName="connTx" presStyleLbl="parChTrans1D3" presStyleIdx="7" presStyleCnt="8"/>
      <dgm:spPr/>
    </dgm:pt>
    <dgm:pt modelId="{86C8ADAC-5C5F-4986-804D-3C11F06D2624}" type="pres">
      <dgm:prSet presAssocID="{3EFA0EA2-BFB2-4CF5-AA8A-3C427FB614F3}" presName="root2" presStyleCnt="0"/>
      <dgm:spPr/>
    </dgm:pt>
    <dgm:pt modelId="{D5BACC31-C5CD-4B38-B368-C64A25DC3C4C}" type="pres">
      <dgm:prSet presAssocID="{3EFA0EA2-BFB2-4CF5-AA8A-3C427FB614F3}" presName="LevelTwoTextNode" presStyleLbl="node3" presStyleIdx="7" presStyleCnt="8">
        <dgm:presLayoutVars>
          <dgm:chPref val="3"/>
        </dgm:presLayoutVars>
      </dgm:prSet>
      <dgm:spPr/>
    </dgm:pt>
    <dgm:pt modelId="{C6EFE597-0818-473E-9A6A-64A2BE5010F9}" type="pres">
      <dgm:prSet presAssocID="{3EFA0EA2-BFB2-4CF5-AA8A-3C427FB614F3}" presName="level3hierChild" presStyleCnt="0"/>
      <dgm:spPr/>
    </dgm:pt>
  </dgm:ptLst>
  <dgm:cxnLst>
    <dgm:cxn modelId="{26A70802-A0D9-4639-A2B5-9F25B74C0FFB}" srcId="{5ECB5B1A-BBE3-4791-8E36-4514160997B7}" destId="{3EFA0EA2-BFB2-4CF5-AA8A-3C427FB614F3}" srcOrd="2" destOrd="0" parTransId="{12FC4887-53F9-4F13-B5B9-41DA3D399E96}" sibTransId="{7207AF27-7813-4C8E-86A6-C0B599F03538}"/>
    <dgm:cxn modelId="{DA278E06-0169-4299-80A0-18DEF9CFF91D}" type="presOf" srcId="{B159FC13-07D8-416D-9E66-39BD3F9698D8}" destId="{04D9B6BC-CE86-4C3C-8257-9FEDB6C5FD47}" srcOrd="0" destOrd="0" presId="urn:microsoft.com/office/officeart/2005/8/layout/hierarchy2"/>
    <dgm:cxn modelId="{0D05410A-29AF-43C0-8A65-71D3D046597E}" type="presOf" srcId="{055A4790-0572-483C-9636-AC0655565797}" destId="{09EFECBE-9D2D-472E-9869-A1BF4141D0FB}" srcOrd="0" destOrd="0" presId="urn:microsoft.com/office/officeart/2005/8/layout/hierarchy2"/>
    <dgm:cxn modelId="{291F980B-F15C-441D-969E-47316E2DECF6}" srcId="{AC7CFE74-79E6-4971-ABCF-7869C8B398AE}" destId="{4BAB45C6-954A-4031-8985-23359775BFD7}" srcOrd="0" destOrd="0" parTransId="{A4C353A4-59C7-4760-8071-A794C601A48C}" sibTransId="{9C43A69F-95B8-43C9-AB96-2F2B4B259A65}"/>
    <dgm:cxn modelId="{6160A50E-26A1-41B4-A437-B0A9DFB35BBB}" type="presOf" srcId="{C5CF46CC-93DC-44EA-B3A0-3EFCC6CA3AD2}" destId="{B3E4374D-6C08-4B93-B6CF-DB68FA5249EA}" srcOrd="1" destOrd="0" presId="urn:microsoft.com/office/officeart/2005/8/layout/hierarchy2"/>
    <dgm:cxn modelId="{41DBA013-3DAC-4458-976A-37CC1E2629F5}" type="presOf" srcId="{101F837D-8B3B-4CA1-AD20-5C9E2E672696}" destId="{DD65806B-B25A-4D5B-91C8-B50EBCEB1547}" srcOrd="1" destOrd="0" presId="urn:microsoft.com/office/officeart/2005/8/layout/hierarchy2"/>
    <dgm:cxn modelId="{4F1C5817-EFD9-4E5A-B4CA-A9866D9B10F0}" type="presOf" srcId="{AFC0EAE8-D0B3-4186-81C0-E7941DC9E53B}" destId="{7F948E52-3BCD-425C-A96D-E4A5E49A9824}" srcOrd="0" destOrd="0" presId="urn:microsoft.com/office/officeart/2005/8/layout/hierarchy2"/>
    <dgm:cxn modelId="{9080E319-E5DD-4296-B824-2246DDD13EBD}" srcId="{36982AC9-A184-4E7C-93AB-26A19926CF47}" destId="{7A12C0D2-EBC1-4030-9FB0-1130CE2AA344}" srcOrd="1" destOrd="0" parTransId="{9541C34E-8A55-4D91-83F4-BE19B2B2AD81}" sibTransId="{DAF262C9-437B-4FD3-97D6-93BB9C0FADF8}"/>
    <dgm:cxn modelId="{B9C5B01C-B997-49FB-B49C-7F72BD80FA2B}" type="presOf" srcId="{9541C34E-8A55-4D91-83F4-BE19B2B2AD81}" destId="{A2A546D4-B7C4-440E-AB71-6175BAE0C57F}" srcOrd="0" destOrd="0" presId="urn:microsoft.com/office/officeart/2005/8/layout/hierarchy2"/>
    <dgm:cxn modelId="{A596841D-933C-4B1E-9DBF-D65624F1F034}" type="presOf" srcId="{3D2C197E-834A-44F0-9280-7BE7A310C999}" destId="{786478EE-43AF-4CEC-918C-56A68531D9CA}" srcOrd="0" destOrd="0" presId="urn:microsoft.com/office/officeart/2005/8/layout/hierarchy2"/>
    <dgm:cxn modelId="{B986961F-BEF4-4C8B-A8BB-A6F943ED1D63}" type="presOf" srcId="{A8ED07BA-2354-47D8-A182-0512CE49E322}" destId="{91418958-FC9C-41BB-AFCD-CBDEB4CAF694}" srcOrd="0" destOrd="0" presId="urn:microsoft.com/office/officeart/2005/8/layout/hierarchy2"/>
    <dgm:cxn modelId="{82380822-97D7-4A10-88B5-2C0969DDEF10}" type="presOf" srcId="{223A7172-EE5B-4A2A-90F7-CD1550AB32E2}" destId="{1BDC1150-908D-43E4-997B-E31B8066F6F2}" srcOrd="0" destOrd="0" presId="urn:microsoft.com/office/officeart/2005/8/layout/hierarchy2"/>
    <dgm:cxn modelId="{F134C425-2250-4768-984C-03A14229229E}" type="presOf" srcId="{CCBF8B29-8549-41F8-85AA-D32B9C2CB960}" destId="{E01A50BC-27EA-4D48-A568-F671FFF6F969}" srcOrd="0" destOrd="0" presId="urn:microsoft.com/office/officeart/2005/8/layout/hierarchy2"/>
    <dgm:cxn modelId="{BBD0AE29-D27B-47FF-8E8B-AEAA8FA45419}" type="presOf" srcId="{AB39A0E3-A0D6-4CD7-949C-B79FB81C681D}" destId="{35417323-09C9-49A7-8A0F-CC80B04E106C}" srcOrd="0" destOrd="0" presId="urn:microsoft.com/office/officeart/2005/8/layout/hierarchy2"/>
    <dgm:cxn modelId="{E4C91B2C-7EFC-4213-9BBE-9C62E75739C3}" type="presOf" srcId="{77FD4BBD-0759-457A-9FCB-8F1BB9F5ACAF}" destId="{1C59EDB9-7520-44EB-8BB4-E452AF50CD87}" srcOrd="0" destOrd="0" presId="urn:microsoft.com/office/officeart/2005/8/layout/hierarchy2"/>
    <dgm:cxn modelId="{22DB6E2E-0E88-473D-9552-68D2FBA5D2B6}" type="presOf" srcId="{C5CF46CC-93DC-44EA-B3A0-3EFCC6CA3AD2}" destId="{FC2EE476-90A6-4288-AFAE-895007650A65}" srcOrd="0" destOrd="0" presId="urn:microsoft.com/office/officeart/2005/8/layout/hierarchy2"/>
    <dgm:cxn modelId="{929E5E33-5F42-40A2-A98F-83E31C01915D}" type="presOf" srcId="{4024C720-6491-4C81-8008-C2966A15DB2F}" destId="{7DEE78E5-A016-443B-832B-0A15C072E80D}" srcOrd="0" destOrd="0" presId="urn:microsoft.com/office/officeart/2005/8/layout/hierarchy2"/>
    <dgm:cxn modelId="{75EAB333-9071-47BF-9D9E-A892A2C2AFEF}" type="presOf" srcId="{9541C34E-8A55-4D91-83F4-BE19B2B2AD81}" destId="{AF660C3A-60B1-4DE3-A681-99FE5D19E481}" srcOrd="1" destOrd="0" presId="urn:microsoft.com/office/officeart/2005/8/layout/hierarchy2"/>
    <dgm:cxn modelId="{D6BB0837-2778-4868-8141-F8B1E626E5C1}" srcId="{4BAB45C6-954A-4031-8985-23359775BFD7}" destId="{CCBF8B29-8549-41F8-85AA-D32B9C2CB960}" srcOrd="1" destOrd="0" parTransId="{CAF8C1BF-BD38-4EA4-97E4-AF2C4E312362}" sibTransId="{DC5187AF-A0FD-4DA4-BE44-0E300122C118}"/>
    <dgm:cxn modelId="{8A732338-5373-433A-ADBB-82CC7E47FEAB}" type="presOf" srcId="{6F2A1E8A-5005-4F75-AE2A-442347A05AFE}" destId="{D4D9086D-00FF-4FAF-99A3-65B55BAE3B78}" srcOrd="1" destOrd="0" presId="urn:microsoft.com/office/officeart/2005/8/layout/hierarchy2"/>
    <dgm:cxn modelId="{8451325C-169C-47E4-A373-51148468279A}" type="presOf" srcId="{3EFA0EA2-BFB2-4CF5-AA8A-3C427FB614F3}" destId="{D5BACC31-C5CD-4B38-B368-C64A25DC3C4C}" srcOrd="0" destOrd="0" presId="urn:microsoft.com/office/officeart/2005/8/layout/hierarchy2"/>
    <dgm:cxn modelId="{75DC7266-6260-4E8C-A64F-1DAE0F2EFFBC}" srcId="{4BAB45C6-954A-4031-8985-23359775BFD7}" destId="{5ECB5B1A-BBE3-4791-8E36-4514160997B7}" srcOrd="2" destOrd="0" parTransId="{C5CF46CC-93DC-44EA-B3A0-3EFCC6CA3AD2}" sibTransId="{C3BFB2DA-24A0-4846-A7CE-EE2AD3590E2C}"/>
    <dgm:cxn modelId="{47BE5B67-3A15-42BB-AE8E-57E41402F4CC}" srcId="{CCBF8B29-8549-41F8-85AA-D32B9C2CB960}" destId="{AFC0EAE8-D0B3-4186-81C0-E7941DC9E53B}" srcOrd="1" destOrd="0" parTransId="{B159FC13-07D8-416D-9E66-39BD3F9698D8}" sibTransId="{F9225D91-52D1-482D-BCE8-BF0970F7DB0C}"/>
    <dgm:cxn modelId="{43B5DE54-315E-479C-A1D3-76F3D201F5D4}" type="presOf" srcId="{1FA0D748-26FE-43AE-907C-FF89DCFF23C3}" destId="{5B9C4EF3-45F0-4EBF-9F5A-5D5C9E7D9BAD}" srcOrd="0" destOrd="0" presId="urn:microsoft.com/office/officeart/2005/8/layout/hierarchy2"/>
    <dgm:cxn modelId="{CAF12379-5DE4-487B-81B2-865EDA753923}" type="presOf" srcId="{7A12C0D2-EBC1-4030-9FB0-1130CE2AA344}" destId="{990D628E-A800-4F14-BFA7-A497B00FF52A}" srcOrd="0" destOrd="0" presId="urn:microsoft.com/office/officeart/2005/8/layout/hierarchy2"/>
    <dgm:cxn modelId="{0B03927F-C85D-426C-BF81-BB7AE0272051}" type="presOf" srcId="{AC7CFE74-79E6-4971-ABCF-7869C8B398AE}" destId="{5A1E2E4A-ABCB-4B13-BEF7-ED778B08459C}" srcOrd="0" destOrd="0" presId="urn:microsoft.com/office/officeart/2005/8/layout/hierarchy2"/>
    <dgm:cxn modelId="{29F09080-AB48-44FF-928F-521266B82378}" type="presOf" srcId="{63924B39-FF87-41CC-82CC-C0C814A70653}" destId="{B31AFE53-2CCB-4EDB-BA32-4887D14AEB50}" srcOrd="0" destOrd="0" presId="urn:microsoft.com/office/officeart/2005/8/layout/hierarchy2"/>
    <dgm:cxn modelId="{E62A5A8C-062D-43C9-891A-0B70DD045D0C}" srcId="{4BAB45C6-954A-4031-8985-23359775BFD7}" destId="{36982AC9-A184-4E7C-93AB-26A19926CF47}" srcOrd="0" destOrd="0" parTransId="{63924B39-FF87-41CC-82CC-C0C814A70653}" sibTransId="{11A079B1-301F-4F44-8DCA-8BEFA0E2B94A}"/>
    <dgm:cxn modelId="{55B94E8E-5A6C-4CDA-AED1-E1D8D2391F4F}" type="presOf" srcId="{AB39A0E3-A0D6-4CD7-949C-B79FB81C681D}" destId="{A2D943D3-3824-45B4-8544-D4B0C6A3F062}" srcOrd="1" destOrd="0" presId="urn:microsoft.com/office/officeart/2005/8/layout/hierarchy2"/>
    <dgm:cxn modelId="{8E090195-2B19-4F08-A7C2-24A4875667BE}" type="presOf" srcId="{CAF8C1BF-BD38-4EA4-97E4-AF2C4E312362}" destId="{0866C259-B086-4F17-8E85-56943A49E790}" srcOrd="1" destOrd="0" presId="urn:microsoft.com/office/officeart/2005/8/layout/hierarchy2"/>
    <dgm:cxn modelId="{41ECD699-CB92-41F0-A498-1110948F1371}" type="presOf" srcId="{B159FC13-07D8-416D-9E66-39BD3F9698D8}" destId="{8336DAEC-4B35-49C3-B706-E23F52A1E910}" srcOrd="1" destOrd="0" presId="urn:microsoft.com/office/officeart/2005/8/layout/hierarchy2"/>
    <dgm:cxn modelId="{96E6A1A0-C5F1-4C06-937C-4AEBA8A2A359}" srcId="{CCBF8B29-8549-41F8-85AA-D32B9C2CB960}" destId="{4024C720-6491-4C81-8008-C2966A15DB2F}" srcOrd="0" destOrd="0" parTransId="{055A4790-0572-483C-9636-AC0655565797}" sibTransId="{6931587C-856E-4F30-8A62-1A0D908C95CC}"/>
    <dgm:cxn modelId="{00A757A3-F23B-45E2-B51F-90B0F1DF22C2}" type="presOf" srcId="{5ECB5B1A-BBE3-4791-8E36-4514160997B7}" destId="{0699BBFB-C80E-49E3-933E-70D882098CF6}" srcOrd="0" destOrd="0" presId="urn:microsoft.com/office/officeart/2005/8/layout/hierarchy2"/>
    <dgm:cxn modelId="{554870AC-77A1-4422-BC4B-AC65FC3DD989}" type="presOf" srcId="{63924B39-FF87-41CC-82CC-C0C814A70653}" destId="{7F93E34B-43E0-4E92-A5DF-2547D3897407}" srcOrd="1" destOrd="0" presId="urn:microsoft.com/office/officeart/2005/8/layout/hierarchy2"/>
    <dgm:cxn modelId="{CE9936AF-8B55-4BCC-ADB8-FEB656CE01AA}" type="presOf" srcId="{12FC4887-53F9-4F13-B5B9-41DA3D399E96}" destId="{5C6EBE61-F80F-43DD-86C1-23EFBF65E782}" srcOrd="1" destOrd="0" presId="urn:microsoft.com/office/officeart/2005/8/layout/hierarchy2"/>
    <dgm:cxn modelId="{33AF5DB0-9FD5-4A70-944E-E2A7656D312F}" type="presOf" srcId="{CAF8C1BF-BD38-4EA4-97E4-AF2C4E312362}" destId="{D5DDD8AD-5AD9-4B6D-AAD7-96DA833E8DC4}" srcOrd="0" destOrd="0" presId="urn:microsoft.com/office/officeart/2005/8/layout/hierarchy2"/>
    <dgm:cxn modelId="{D084B2BA-C3B5-4862-8548-5181D00AAE18}" type="presOf" srcId="{12FC4887-53F9-4F13-B5B9-41DA3D399E96}" destId="{713B67ED-288B-4EDE-AE72-DAE5C85C1FC2}" srcOrd="0" destOrd="0" presId="urn:microsoft.com/office/officeart/2005/8/layout/hierarchy2"/>
    <dgm:cxn modelId="{36A31BBD-75A0-48AD-B8D4-406D0042C43A}" type="presOf" srcId="{6F2A1E8A-5005-4F75-AE2A-442347A05AFE}" destId="{4AC4299E-03CB-4567-B5C1-7AD49B1F6314}" srcOrd="0" destOrd="0" presId="urn:microsoft.com/office/officeart/2005/8/layout/hierarchy2"/>
    <dgm:cxn modelId="{D0AA18C7-39D3-4E6A-B6F4-BED0565F1C46}" type="presOf" srcId="{4BAB45C6-954A-4031-8985-23359775BFD7}" destId="{1F43533A-DFA1-46EA-8CED-E41CEA842AB9}" srcOrd="0" destOrd="0" presId="urn:microsoft.com/office/officeart/2005/8/layout/hierarchy2"/>
    <dgm:cxn modelId="{923C1CC8-6350-4B31-B489-53BAD083C97B}" srcId="{36982AC9-A184-4E7C-93AB-26A19926CF47}" destId="{77FD4BBD-0759-457A-9FCB-8F1BB9F5ACAF}" srcOrd="0" destOrd="0" parTransId="{223A7172-EE5B-4A2A-90F7-CD1550AB32E2}" sibTransId="{9A05A8F5-0337-4FD7-9DC4-4FEA02C16EAB}"/>
    <dgm:cxn modelId="{D9750DC9-127D-4D61-A1AD-F792CF977BC8}" type="presOf" srcId="{055A4790-0572-483C-9636-AC0655565797}" destId="{32A2AFA3-AF64-4D41-A5F4-2F90AFEA2724}" srcOrd="1" destOrd="0" presId="urn:microsoft.com/office/officeart/2005/8/layout/hierarchy2"/>
    <dgm:cxn modelId="{BAEDCCCD-7436-44B8-BB48-FFD0DD36A1BF}" srcId="{5ECB5B1A-BBE3-4791-8E36-4514160997B7}" destId="{A8ED07BA-2354-47D8-A182-0512CE49E322}" srcOrd="0" destOrd="0" parTransId="{AB39A0E3-A0D6-4CD7-949C-B79FB81C681D}" sibTransId="{936A2DB4-DCDD-4557-A103-996788C506EF}"/>
    <dgm:cxn modelId="{FEDBFCCF-7B66-4DC6-94F9-AF5B1D495448}" type="presOf" srcId="{223A7172-EE5B-4A2A-90F7-CD1550AB32E2}" destId="{2BCB0AFC-5986-44A7-8196-C41C243E9CC3}" srcOrd="1" destOrd="0" presId="urn:microsoft.com/office/officeart/2005/8/layout/hierarchy2"/>
    <dgm:cxn modelId="{DA71EEDA-8478-4D68-B7C6-3DABDCA136E2}" type="presOf" srcId="{36982AC9-A184-4E7C-93AB-26A19926CF47}" destId="{75DA86FB-2D66-44A6-8BC6-C262870ABEC5}" srcOrd="0" destOrd="0" presId="urn:microsoft.com/office/officeart/2005/8/layout/hierarchy2"/>
    <dgm:cxn modelId="{0CC992E1-EF83-4204-830F-B19D6EA0E2FC}" srcId="{36982AC9-A184-4E7C-93AB-26A19926CF47}" destId="{3D2C197E-834A-44F0-9280-7BE7A310C999}" srcOrd="2" destOrd="0" parTransId="{6F2A1E8A-5005-4F75-AE2A-442347A05AFE}" sibTransId="{51013AF0-411F-4EFC-8CE0-BC9F1F995A8E}"/>
    <dgm:cxn modelId="{AD134DEC-E4BC-4A7F-AD45-12C97D41D7FA}" srcId="{5ECB5B1A-BBE3-4791-8E36-4514160997B7}" destId="{1FA0D748-26FE-43AE-907C-FF89DCFF23C3}" srcOrd="1" destOrd="0" parTransId="{101F837D-8B3B-4CA1-AD20-5C9E2E672696}" sibTransId="{4B739B2B-0DAF-42E9-901E-48298255CE5A}"/>
    <dgm:cxn modelId="{38A48AFC-DB53-46C5-9E32-47DD4D968705}" type="presOf" srcId="{101F837D-8B3B-4CA1-AD20-5C9E2E672696}" destId="{D92BCA7A-24FD-47A8-9E75-14E92A57BE00}" srcOrd="0" destOrd="0" presId="urn:microsoft.com/office/officeart/2005/8/layout/hierarchy2"/>
    <dgm:cxn modelId="{988C1C3E-72D9-4C13-98E8-0F60297930DA}" type="presParOf" srcId="{5A1E2E4A-ABCB-4B13-BEF7-ED778B08459C}" destId="{014FC7D5-A70F-4D17-AAB2-92C3D784C049}" srcOrd="0" destOrd="0" presId="urn:microsoft.com/office/officeart/2005/8/layout/hierarchy2"/>
    <dgm:cxn modelId="{506CBB83-4372-4BEC-A0C4-896BB89B82E9}" type="presParOf" srcId="{014FC7D5-A70F-4D17-AAB2-92C3D784C049}" destId="{1F43533A-DFA1-46EA-8CED-E41CEA842AB9}" srcOrd="0" destOrd="0" presId="urn:microsoft.com/office/officeart/2005/8/layout/hierarchy2"/>
    <dgm:cxn modelId="{3FA4D01D-3F2B-4A86-9BBA-9BB2BCFC85EB}" type="presParOf" srcId="{014FC7D5-A70F-4D17-AAB2-92C3D784C049}" destId="{50D647CB-AD2E-48F7-B0A6-9C9C8F317D4C}" srcOrd="1" destOrd="0" presId="urn:microsoft.com/office/officeart/2005/8/layout/hierarchy2"/>
    <dgm:cxn modelId="{019E01E9-9391-412C-ADC9-89B0F711E0C4}" type="presParOf" srcId="{50D647CB-AD2E-48F7-B0A6-9C9C8F317D4C}" destId="{B31AFE53-2CCB-4EDB-BA32-4887D14AEB50}" srcOrd="0" destOrd="0" presId="urn:microsoft.com/office/officeart/2005/8/layout/hierarchy2"/>
    <dgm:cxn modelId="{B8569989-79C1-409B-B580-36177691AB2C}" type="presParOf" srcId="{B31AFE53-2CCB-4EDB-BA32-4887D14AEB50}" destId="{7F93E34B-43E0-4E92-A5DF-2547D3897407}" srcOrd="0" destOrd="0" presId="urn:microsoft.com/office/officeart/2005/8/layout/hierarchy2"/>
    <dgm:cxn modelId="{81827C01-15F3-4A8F-9229-DBD54CCB21C6}" type="presParOf" srcId="{50D647CB-AD2E-48F7-B0A6-9C9C8F317D4C}" destId="{EBFD2B62-94F6-47F1-A4BA-A1C03A4ED488}" srcOrd="1" destOrd="0" presId="urn:microsoft.com/office/officeart/2005/8/layout/hierarchy2"/>
    <dgm:cxn modelId="{01C52D96-A264-45B5-9EF2-A70871117F57}" type="presParOf" srcId="{EBFD2B62-94F6-47F1-A4BA-A1C03A4ED488}" destId="{75DA86FB-2D66-44A6-8BC6-C262870ABEC5}" srcOrd="0" destOrd="0" presId="urn:microsoft.com/office/officeart/2005/8/layout/hierarchy2"/>
    <dgm:cxn modelId="{16EB6F8E-D0DD-43B6-BDEB-5AE0BC08C558}" type="presParOf" srcId="{EBFD2B62-94F6-47F1-A4BA-A1C03A4ED488}" destId="{98DC5FF4-BA8C-4EB4-9CFE-EA2BA4504FA7}" srcOrd="1" destOrd="0" presId="urn:microsoft.com/office/officeart/2005/8/layout/hierarchy2"/>
    <dgm:cxn modelId="{6E9554C6-CAC3-425D-9239-48A9D2998A4B}" type="presParOf" srcId="{98DC5FF4-BA8C-4EB4-9CFE-EA2BA4504FA7}" destId="{1BDC1150-908D-43E4-997B-E31B8066F6F2}" srcOrd="0" destOrd="0" presId="urn:microsoft.com/office/officeart/2005/8/layout/hierarchy2"/>
    <dgm:cxn modelId="{1A2B2D6D-549A-4E77-B3B9-991D4C0AC838}" type="presParOf" srcId="{1BDC1150-908D-43E4-997B-E31B8066F6F2}" destId="{2BCB0AFC-5986-44A7-8196-C41C243E9CC3}" srcOrd="0" destOrd="0" presId="urn:microsoft.com/office/officeart/2005/8/layout/hierarchy2"/>
    <dgm:cxn modelId="{3DB44F18-AE25-44D0-9C2C-68B338A6EB00}" type="presParOf" srcId="{98DC5FF4-BA8C-4EB4-9CFE-EA2BA4504FA7}" destId="{082A17AC-D99F-4A9B-B262-2BF5F87905EB}" srcOrd="1" destOrd="0" presId="urn:microsoft.com/office/officeart/2005/8/layout/hierarchy2"/>
    <dgm:cxn modelId="{0E91045F-143C-4E11-994E-416F77C19AEC}" type="presParOf" srcId="{082A17AC-D99F-4A9B-B262-2BF5F87905EB}" destId="{1C59EDB9-7520-44EB-8BB4-E452AF50CD87}" srcOrd="0" destOrd="0" presId="urn:microsoft.com/office/officeart/2005/8/layout/hierarchy2"/>
    <dgm:cxn modelId="{C12FA3B1-0224-44A8-A3E2-F4617BC1B991}" type="presParOf" srcId="{082A17AC-D99F-4A9B-B262-2BF5F87905EB}" destId="{FAEA8C27-E472-4538-BD92-675543AC4875}" srcOrd="1" destOrd="0" presId="urn:microsoft.com/office/officeart/2005/8/layout/hierarchy2"/>
    <dgm:cxn modelId="{3B68DBCD-2812-4179-95EB-166C397FF543}" type="presParOf" srcId="{98DC5FF4-BA8C-4EB4-9CFE-EA2BA4504FA7}" destId="{A2A546D4-B7C4-440E-AB71-6175BAE0C57F}" srcOrd="2" destOrd="0" presId="urn:microsoft.com/office/officeart/2005/8/layout/hierarchy2"/>
    <dgm:cxn modelId="{112BBDBA-900E-4812-B516-78FB1C4B8CA2}" type="presParOf" srcId="{A2A546D4-B7C4-440E-AB71-6175BAE0C57F}" destId="{AF660C3A-60B1-4DE3-A681-99FE5D19E481}" srcOrd="0" destOrd="0" presId="urn:microsoft.com/office/officeart/2005/8/layout/hierarchy2"/>
    <dgm:cxn modelId="{FF26AE55-DEDD-456C-8193-B6D1B25CBBFA}" type="presParOf" srcId="{98DC5FF4-BA8C-4EB4-9CFE-EA2BA4504FA7}" destId="{4CC68DDE-4245-4027-BCDD-C460AC3D76ED}" srcOrd="3" destOrd="0" presId="urn:microsoft.com/office/officeart/2005/8/layout/hierarchy2"/>
    <dgm:cxn modelId="{6B11346E-C123-447A-BE3B-6924F91F4ECC}" type="presParOf" srcId="{4CC68DDE-4245-4027-BCDD-C460AC3D76ED}" destId="{990D628E-A800-4F14-BFA7-A497B00FF52A}" srcOrd="0" destOrd="0" presId="urn:microsoft.com/office/officeart/2005/8/layout/hierarchy2"/>
    <dgm:cxn modelId="{F815DBEC-1895-4929-8D5A-83FA43BAD24D}" type="presParOf" srcId="{4CC68DDE-4245-4027-BCDD-C460AC3D76ED}" destId="{F584B495-5B46-453A-A39E-FDEB5F591961}" srcOrd="1" destOrd="0" presId="urn:microsoft.com/office/officeart/2005/8/layout/hierarchy2"/>
    <dgm:cxn modelId="{AAD623DF-D7F5-48BC-80BD-8DF60BA7D37A}" type="presParOf" srcId="{98DC5FF4-BA8C-4EB4-9CFE-EA2BA4504FA7}" destId="{4AC4299E-03CB-4567-B5C1-7AD49B1F6314}" srcOrd="4" destOrd="0" presId="urn:microsoft.com/office/officeart/2005/8/layout/hierarchy2"/>
    <dgm:cxn modelId="{A8A8843A-6C36-43DF-887E-E5A43C0DAF7D}" type="presParOf" srcId="{4AC4299E-03CB-4567-B5C1-7AD49B1F6314}" destId="{D4D9086D-00FF-4FAF-99A3-65B55BAE3B78}" srcOrd="0" destOrd="0" presId="urn:microsoft.com/office/officeart/2005/8/layout/hierarchy2"/>
    <dgm:cxn modelId="{96E8FEFC-DE17-4C13-AE66-180F4B02BABC}" type="presParOf" srcId="{98DC5FF4-BA8C-4EB4-9CFE-EA2BA4504FA7}" destId="{AF1DFFFD-D178-4D0D-A42B-B199F58A487D}" srcOrd="5" destOrd="0" presId="urn:microsoft.com/office/officeart/2005/8/layout/hierarchy2"/>
    <dgm:cxn modelId="{CCA37C27-D7E3-4CC7-9CAB-E648F38C3A8B}" type="presParOf" srcId="{AF1DFFFD-D178-4D0D-A42B-B199F58A487D}" destId="{786478EE-43AF-4CEC-918C-56A68531D9CA}" srcOrd="0" destOrd="0" presId="urn:microsoft.com/office/officeart/2005/8/layout/hierarchy2"/>
    <dgm:cxn modelId="{825CE947-536A-45A8-B753-5C2045BF0293}" type="presParOf" srcId="{AF1DFFFD-D178-4D0D-A42B-B199F58A487D}" destId="{13223F35-AED7-4134-86F7-8EDE78077D3C}" srcOrd="1" destOrd="0" presId="urn:microsoft.com/office/officeart/2005/8/layout/hierarchy2"/>
    <dgm:cxn modelId="{91492DBC-E119-49D4-A91C-3F57FD83F2A7}" type="presParOf" srcId="{50D647CB-AD2E-48F7-B0A6-9C9C8F317D4C}" destId="{D5DDD8AD-5AD9-4B6D-AAD7-96DA833E8DC4}" srcOrd="2" destOrd="0" presId="urn:microsoft.com/office/officeart/2005/8/layout/hierarchy2"/>
    <dgm:cxn modelId="{AFE09E3F-0F1C-48AF-9FEF-036CC9F7B4AB}" type="presParOf" srcId="{D5DDD8AD-5AD9-4B6D-AAD7-96DA833E8DC4}" destId="{0866C259-B086-4F17-8E85-56943A49E790}" srcOrd="0" destOrd="0" presId="urn:microsoft.com/office/officeart/2005/8/layout/hierarchy2"/>
    <dgm:cxn modelId="{052DC3FF-2233-44B4-9557-AEB93A7F7F69}" type="presParOf" srcId="{50D647CB-AD2E-48F7-B0A6-9C9C8F317D4C}" destId="{03D49016-941C-440C-A78B-EEEB9FE1D368}" srcOrd="3" destOrd="0" presId="urn:microsoft.com/office/officeart/2005/8/layout/hierarchy2"/>
    <dgm:cxn modelId="{2197DA15-110C-48FB-BE70-47BDAAFE095B}" type="presParOf" srcId="{03D49016-941C-440C-A78B-EEEB9FE1D368}" destId="{E01A50BC-27EA-4D48-A568-F671FFF6F969}" srcOrd="0" destOrd="0" presId="urn:microsoft.com/office/officeart/2005/8/layout/hierarchy2"/>
    <dgm:cxn modelId="{8CABC8EE-DAC4-47CA-8814-27744FD1B18A}" type="presParOf" srcId="{03D49016-941C-440C-A78B-EEEB9FE1D368}" destId="{B8F4A622-888E-40F2-8849-3A07725CA5F1}" srcOrd="1" destOrd="0" presId="urn:microsoft.com/office/officeart/2005/8/layout/hierarchy2"/>
    <dgm:cxn modelId="{F29CB328-091F-4668-8601-44D765DE04F1}" type="presParOf" srcId="{B8F4A622-888E-40F2-8849-3A07725CA5F1}" destId="{09EFECBE-9D2D-472E-9869-A1BF4141D0FB}" srcOrd="0" destOrd="0" presId="urn:microsoft.com/office/officeart/2005/8/layout/hierarchy2"/>
    <dgm:cxn modelId="{B87CD6B6-1FB0-4CC0-A71A-7CADB4173B95}" type="presParOf" srcId="{09EFECBE-9D2D-472E-9869-A1BF4141D0FB}" destId="{32A2AFA3-AF64-4D41-A5F4-2F90AFEA2724}" srcOrd="0" destOrd="0" presId="urn:microsoft.com/office/officeart/2005/8/layout/hierarchy2"/>
    <dgm:cxn modelId="{C41D3298-686C-41A2-83AB-62406BAC6322}" type="presParOf" srcId="{B8F4A622-888E-40F2-8849-3A07725CA5F1}" destId="{2F18316D-F526-4182-879B-A60270C8B406}" srcOrd="1" destOrd="0" presId="urn:microsoft.com/office/officeart/2005/8/layout/hierarchy2"/>
    <dgm:cxn modelId="{603A4F50-9059-4F7B-8A12-4382FCEC5DB1}" type="presParOf" srcId="{2F18316D-F526-4182-879B-A60270C8B406}" destId="{7DEE78E5-A016-443B-832B-0A15C072E80D}" srcOrd="0" destOrd="0" presId="urn:microsoft.com/office/officeart/2005/8/layout/hierarchy2"/>
    <dgm:cxn modelId="{64F6EA73-8B31-468C-98A6-4AF65A972F80}" type="presParOf" srcId="{2F18316D-F526-4182-879B-A60270C8B406}" destId="{DE942E50-9BDE-4327-9875-7EF5EAFFEA8B}" srcOrd="1" destOrd="0" presId="urn:microsoft.com/office/officeart/2005/8/layout/hierarchy2"/>
    <dgm:cxn modelId="{15F9C63B-8509-4FEE-8914-0EE52FCFED5D}" type="presParOf" srcId="{B8F4A622-888E-40F2-8849-3A07725CA5F1}" destId="{04D9B6BC-CE86-4C3C-8257-9FEDB6C5FD47}" srcOrd="2" destOrd="0" presId="urn:microsoft.com/office/officeart/2005/8/layout/hierarchy2"/>
    <dgm:cxn modelId="{A51B33B2-529C-48D9-A34E-ACF019C04D61}" type="presParOf" srcId="{04D9B6BC-CE86-4C3C-8257-9FEDB6C5FD47}" destId="{8336DAEC-4B35-49C3-B706-E23F52A1E910}" srcOrd="0" destOrd="0" presId="urn:microsoft.com/office/officeart/2005/8/layout/hierarchy2"/>
    <dgm:cxn modelId="{395DBA1E-072B-462D-B1D2-E62536954518}" type="presParOf" srcId="{B8F4A622-888E-40F2-8849-3A07725CA5F1}" destId="{246E0C06-6930-402C-A490-DD8C2234AB62}" srcOrd="3" destOrd="0" presId="urn:microsoft.com/office/officeart/2005/8/layout/hierarchy2"/>
    <dgm:cxn modelId="{5237E79A-20C1-4682-84D6-09BF55063249}" type="presParOf" srcId="{246E0C06-6930-402C-A490-DD8C2234AB62}" destId="{7F948E52-3BCD-425C-A96D-E4A5E49A9824}" srcOrd="0" destOrd="0" presId="urn:microsoft.com/office/officeart/2005/8/layout/hierarchy2"/>
    <dgm:cxn modelId="{4224D253-FFFE-47F0-BCA3-C23F22D76ABD}" type="presParOf" srcId="{246E0C06-6930-402C-A490-DD8C2234AB62}" destId="{03DD4E5E-A6A6-4A51-93C1-C148DA50FCEB}" srcOrd="1" destOrd="0" presId="urn:microsoft.com/office/officeart/2005/8/layout/hierarchy2"/>
    <dgm:cxn modelId="{6DE154CC-5515-47D0-9420-39753B6CDF4F}" type="presParOf" srcId="{50D647CB-AD2E-48F7-B0A6-9C9C8F317D4C}" destId="{FC2EE476-90A6-4288-AFAE-895007650A65}" srcOrd="4" destOrd="0" presId="urn:microsoft.com/office/officeart/2005/8/layout/hierarchy2"/>
    <dgm:cxn modelId="{CE42D45C-818F-4529-B0CB-AB14473CB4AA}" type="presParOf" srcId="{FC2EE476-90A6-4288-AFAE-895007650A65}" destId="{B3E4374D-6C08-4B93-B6CF-DB68FA5249EA}" srcOrd="0" destOrd="0" presId="urn:microsoft.com/office/officeart/2005/8/layout/hierarchy2"/>
    <dgm:cxn modelId="{750C58C3-7BD5-4B83-8324-7FDE0E1A98F3}" type="presParOf" srcId="{50D647CB-AD2E-48F7-B0A6-9C9C8F317D4C}" destId="{59437EB4-CE84-4EE3-A6A8-CA0C46D9139D}" srcOrd="5" destOrd="0" presId="urn:microsoft.com/office/officeart/2005/8/layout/hierarchy2"/>
    <dgm:cxn modelId="{10004143-FB22-421E-ABAB-FC5A86DAF2B5}" type="presParOf" srcId="{59437EB4-CE84-4EE3-A6A8-CA0C46D9139D}" destId="{0699BBFB-C80E-49E3-933E-70D882098CF6}" srcOrd="0" destOrd="0" presId="urn:microsoft.com/office/officeart/2005/8/layout/hierarchy2"/>
    <dgm:cxn modelId="{251E84FC-0B26-48AC-9CF2-E96671AF2C5A}" type="presParOf" srcId="{59437EB4-CE84-4EE3-A6A8-CA0C46D9139D}" destId="{8DEAA4AE-758A-4EDA-8122-A7DC55ECA679}" srcOrd="1" destOrd="0" presId="urn:microsoft.com/office/officeart/2005/8/layout/hierarchy2"/>
    <dgm:cxn modelId="{890BB21A-1A7B-4E95-92A1-7384808FCC48}" type="presParOf" srcId="{8DEAA4AE-758A-4EDA-8122-A7DC55ECA679}" destId="{35417323-09C9-49A7-8A0F-CC80B04E106C}" srcOrd="0" destOrd="0" presId="urn:microsoft.com/office/officeart/2005/8/layout/hierarchy2"/>
    <dgm:cxn modelId="{85EDC9CD-4DA2-4D62-80A5-2138257DABF4}" type="presParOf" srcId="{35417323-09C9-49A7-8A0F-CC80B04E106C}" destId="{A2D943D3-3824-45B4-8544-D4B0C6A3F062}" srcOrd="0" destOrd="0" presId="urn:microsoft.com/office/officeart/2005/8/layout/hierarchy2"/>
    <dgm:cxn modelId="{6D6BDAAB-D3DC-49E6-A3D8-65786C91F6D9}" type="presParOf" srcId="{8DEAA4AE-758A-4EDA-8122-A7DC55ECA679}" destId="{5A874FB0-9BA5-40FF-8645-50CFB813A98D}" srcOrd="1" destOrd="0" presId="urn:microsoft.com/office/officeart/2005/8/layout/hierarchy2"/>
    <dgm:cxn modelId="{116D12A6-475D-47C0-9320-04E45E2C797D}" type="presParOf" srcId="{5A874FB0-9BA5-40FF-8645-50CFB813A98D}" destId="{91418958-FC9C-41BB-AFCD-CBDEB4CAF694}" srcOrd="0" destOrd="0" presId="urn:microsoft.com/office/officeart/2005/8/layout/hierarchy2"/>
    <dgm:cxn modelId="{66847787-0CA5-4BC2-BA89-2672AE3CA3A8}" type="presParOf" srcId="{5A874FB0-9BA5-40FF-8645-50CFB813A98D}" destId="{3731206D-4A17-42B8-90AD-3A38CC19C70F}" srcOrd="1" destOrd="0" presId="urn:microsoft.com/office/officeart/2005/8/layout/hierarchy2"/>
    <dgm:cxn modelId="{1A828F4A-2B10-4E1A-948A-2503A86570CC}" type="presParOf" srcId="{8DEAA4AE-758A-4EDA-8122-A7DC55ECA679}" destId="{D92BCA7A-24FD-47A8-9E75-14E92A57BE00}" srcOrd="2" destOrd="0" presId="urn:microsoft.com/office/officeart/2005/8/layout/hierarchy2"/>
    <dgm:cxn modelId="{48481E1E-13F0-49CF-8F4B-5774BEE38468}" type="presParOf" srcId="{D92BCA7A-24FD-47A8-9E75-14E92A57BE00}" destId="{DD65806B-B25A-4D5B-91C8-B50EBCEB1547}" srcOrd="0" destOrd="0" presId="urn:microsoft.com/office/officeart/2005/8/layout/hierarchy2"/>
    <dgm:cxn modelId="{2A299987-D3AB-46BD-80E8-C489A526C13E}" type="presParOf" srcId="{8DEAA4AE-758A-4EDA-8122-A7DC55ECA679}" destId="{4871FAD9-C551-4B6D-BCCF-0EC99AA2B02D}" srcOrd="3" destOrd="0" presId="urn:microsoft.com/office/officeart/2005/8/layout/hierarchy2"/>
    <dgm:cxn modelId="{EF691A27-70E6-4D77-BDA0-9F9C1BB291C3}" type="presParOf" srcId="{4871FAD9-C551-4B6D-BCCF-0EC99AA2B02D}" destId="{5B9C4EF3-45F0-4EBF-9F5A-5D5C9E7D9BAD}" srcOrd="0" destOrd="0" presId="urn:microsoft.com/office/officeart/2005/8/layout/hierarchy2"/>
    <dgm:cxn modelId="{E0AFC612-5A60-4659-956C-E58CDB56D53B}" type="presParOf" srcId="{4871FAD9-C551-4B6D-BCCF-0EC99AA2B02D}" destId="{02DFF197-46A7-4273-BDD3-07A97CF76BC5}" srcOrd="1" destOrd="0" presId="urn:microsoft.com/office/officeart/2005/8/layout/hierarchy2"/>
    <dgm:cxn modelId="{8DF8BB3F-008F-47FC-8E59-9D4B3F0F315E}" type="presParOf" srcId="{8DEAA4AE-758A-4EDA-8122-A7DC55ECA679}" destId="{713B67ED-288B-4EDE-AE72-DAE5C85C1FC2}" srcOrd="4" destOrd="0" presId="urn:microsoft.com/office/officeart/2005/8/layout/hierarchy2"/>
    <dgm:cxn modelId="{94C8294C-BD08-4EC6-ACB8-53622919BDD8}" type="presParOf" srcId="{713B67ED-288B-4EDE-AE72-DAE5C85C1FC2}" destId="{5C6EBE61-F80F-43DD-86C1-23EFBF65E782}" srcOrd="0" destOrd="0" presId="urn:microsoft.com/office/officeart/2005/8/layout/hierarchy2"/>
    <dgm:cxn modelId="{6A5C8019-32A4-4BFB-A214-F4ED6B96D385}" type="presParOf" srcId="{8DEAA4AE-758A-4EDA-8122-A7DC55ECA679}" destId="{86C8ADAC-5C5F-4986-804D-3C11F06D2624}" srcOrd="5" destOrd="0" presId="urn:microsoft.com/office/officeart/2005/8/layout/hierarchy2"/>
    <dgm:cxn modelId="{46BA9B9D-A582-49DE-84F0-242FD848ADEA}" type="presParOf" srcId="{86C8ADAC-5C5F-4986-804D-3C11F06D2624}" destId="{D5BACC31-C5CD-4B38-B368-C64A25DC3C4C}" srcOrd="0" destOrd="0" presId="urn:microsoft.com/office/officeart/2005/8/layout/hierarchy2"/>
    <dgm:cxn modelId="{B5338ABA-989B-46D1-9048-ED15DEDD2322}" type="presParOf" srcId="{86C8ADAC-5C5F-4986-804D-3C11F06D2624}" destId="{C6EFE597-0818-473E-9A6A-64A2BE5010F9}" srcOrd="1" destOrd="0" presId="urn:microsoft.com/office/officeart/2005/8/layout/hierarchy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FDC4C23-B021-4707-9D72-2FE3F55B9D4B}"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BZ"/>
        </a:p>
      </dgm:t>
    </dgm:pt>
    <dgm:pt modelId="{AC4812E5-CE3A-4F2E-A711-6DA32D936D2D}">
      <dgm:prSet phldrT="[Text]" custT="1"/>
      <dgm:spPr>
        <a:solidFill>
          <a:srgbClr val="00A9CE"/>
        </a:solidFill>
      </dgm:spPr>
      <dgm:t>
        <a:bodyPr/>
        <a:lstStyle/>
        <a:p>
          <a:r>
            <a:rPr lang="en-BZ" sz="2000" b="1" dirty="0">
              <a:solidFill>
                <a:schemeClr val="tx1"/>
              </a:solidFill>
            </a:rPr>
            <a:t>Engagement and meaningful co-design with community groups to avoid ‘one size fits all’ solutions</a:t>
          </a:r>
          <a:endParaRPr lang="en-BZ" sz="2000" b="1" dirty="0"/>
        </a:p>
      </dgm:t>
    </dgm:pt>
    <dgm:pt modelId="{E6C8F6B2-ABE8-43A2-9A1E-99A4FDB288EA}" type="parTrans" cxnId="{22AF5E9A-F7F0-4CAC-B3DB-BACC7B1736B6}">
      <dgm:prSet/>
      <dgm:spPr/>
      <dgm:t>
        <a:bodyPr/>
        <a:lstStyle/>
        <a:p>
          <a:endParaRPr lang="en-BZ"/>
        </a:p>
      </dgm:t>
    </dgm:pt>
    <dgm:pt modelId="{B045FE9A-DE7C-4DE3-A052-2061A4436C6C}" type="sibTrans" cxnId="{22AF5E9A-F7F0-4CAC-B3DB-BACC7B1736B6}">
      <dgm:prSet/>
      <dgm:spPr/>
      <dgm:t>
        <a:bodyPr/>
        <a:lstStyle/>
        <a:p>
          <a:endParaRPr lang="en-BZ"/>
        </a:p>
      </dgm:t>
    </dgm:pt>
    <dgm:pt modelId="{D85550CB-508D-4F1C-A8F3-BF35C85C9148}">
      <dgm:prSet phldrT="[Text]"/>
      <dgm:spPr>
        <a:solidFill>
          <a:srgbClr val="00A499"/>
        </a:solidFill>
      </dgm:spPr>
      <dgm:t>
        <a:bodyPr/>
        <a:lstStyle/>
        <a:p>
          <a:r>
            <a:rPr lang="en-BZ" b="1" dirty="0">
              <a:solidFill>
                <a:sysClr val="windowText" lastClr="000000"/>
              </a:solidFill>
            </a:rPr>
            <a:t>Induction of Labour Pathway</a:t>
          </a:r>
        </a:p>
      </dgm:t>
    </dgm:pt>
    <dgm:pt modelId="{B4BD0CB0-E756-48C0-90D8-26CA4F06DFBC}" type="parTrans" cxnId="{C69EC1A1-FA7D-453C-8AD8-2FAFF3CDFB1B}">
      <dgm:prSet/>
      <dgm:spPr/>
      <dgm:t>
        <a:bodyPr/>
        <a:lstStyle/>
        <a:p>
          <a:endParaRPr lang="en-BZ"/>
        </a:p>
      </dgm:t>
    </dgm:pt>
    <dgm:pt modelId="{31DB19E7-BE2D-4DA1-AF60-4BAA3C28BF78}" type="sibTrans" cxnId="{C69EC1A1-FA7D-453C-8AD8-2FAFF3CDFB1B}">
      <dgm:prSet/>
      <dgm:spPr/>
      <dgm:t>
        <a:bodyPr/>
        <a:lstStyle/>
        <a:p>
          <a:endParaRPr lang="en-BZ"/>
        </a:p>
      </dgm:t>
    </dgm:pt>
    <dgm:pt modelId="{D58C75F3-B458-4930-9299-02C9CEC8636A}">
      <dgm:prSet phldrT="[Text]"/>
      <dgm:spPr>
        <a:solidFill>
          <a:srgbClr val="41B6E6"/>
        </a:solidFill>
      </dgm:spPr>
      <dgm:t>
        <a:bodyPr/>
        <a:lstStyle/>
        <a:p>
          <a:r>
            <a:rPr lang="en-BZ" b="1" dirty="0">
              <a:solidFill>
                <a:sysClr val="windowText" lastClr="000000"/>
              </a:solidFill>
            </a:rPr>
            <a:t>15 Steps Action Plan</a:t>
          </a:r>
        </a:p>
      </dgm:t>
    </dgm:pt>
    <dgm:pt modelId="{3DB3F689-5462-42D3-85C7-D148B8E26A5B}" type="parTrans" cxnId="{73582495-A0CB-4850-A7E7-6DB538CFB8BD}">
      <dgm:prSet/>
      <dgm:spPr/>
      <dgm:t>
        <a:bodyPr/>
        <a:lstStyle/>
        <a:p>
          <a:endParaRPr lang="en-BZ"/>
        </a:p>
      </dgm:t>
    </dgm:pt>
    <dgm:pt modelId="{220D3B55-7086-4F1F-B315-6305CCA7AFD8}" type="sibTrans" cxnId="{73582495-A0CB-4850-A7E7-6DB538CFB8BD}">
      <dgm:prSet/>
      <dgm:spPr/>
      <dgm:t>
        <a:bodyPr/>
        <a:lstStyle/>
        <a:p>
          <a:endParaRPr lang="en-BZ"/>
        </a:p>
      </dgm:t>
    </dgm:pt>
    <dgm:pt modelId="{D25480EE-A466-45D7-9B96-F8309EB9D658}">
      <dgm:prSet phldrT="[Text]"/>
      <dgm:spPr>
        <a:solidFill>
          <a:srgbClr val="78BE20"/>
        </a:solidFill>
      </dgm:spPr>
      <dgm:t>
        <a:bodyPr/>
        <a:lstStyle/>
        <a:p>
          <a:r>
            <a:rPr lang="en-BZ" b="1" dirty="0">
              <a:solidFill>
                <a:sysClr val="windowText" lastClr="000000"/>
              </a:solidFill>
            </a:rPr>
            <a:t>Co-produced Information</a:t>
          </a:r>
        </a:p>
      </dgm:t>
    </dgm:pt>
    <dgm:pt modelId="{9C109DEC-C8DB-42DE-90D2-3AAF6EDFD39A}" type="parTrans" cxnId="{B78C2550-626B-4013-8D2C-0F7527DB35DD}">
      <dgm:prSet/>
      <dgm:spPr/>
      <dgm:t>
        <a:bodyPr/>
        <a:lstStyle/>
        <a:p>
          <a:endParaRPr lang="en-BZ"/>
        </a:p>
      </dgm:t>
    </dgm:pt>
    <dgm:pt modelId="{0EA6BD78-102B-4272-93CA-83814E3A2348}" type="sibTrans" cxnId="{B78C2550-626B-4013-8D2C-0F7527DB35DD}">
      <dgm:prSet/>
      <dgm:spPr/>
      <dgm:t>
        <a:bodyPr/>
        <a:lstStyle/>
        <a:p>
          <a:endParaRPr lang="en-BZ"/>
        </a:p>
      </dgm:t>
    </dgm:pt>
    <dgm:pt modelId="{F2D704FD-1B8C-4753-84F8-B93CC0F2B728}">
      <dgm:prSet/>
      <dgm:spPr>
        <a:solidFill>
          <a:srgbClr val="FFB81C"/>
        </a:solidFill>
      </dgm:spPr>
      <dgm:t>
        <a:bodyPr/>
        <a:lstStyle/>
        <a:p>
          <a:r>
            <a:rPr lang="en-BZ" b="1" dirty="0">
              <a:solidFill>
                <a:schemeClr val="tx1"/>
              </a:solidFill>
            </a:rPr>
            <a:t>Lenny’s Legacy</a:t>
          </a:r>
        </a:p>
      </dgm:t>
    </dgm:pt>
    <dgm:pt modelId="{51243646-CE39-4330-AF57-7F37F446B222}" type="parTrans" cxnId="{3DAD8F0C-0F51-42CD-9CF2-7AC8B408731F}">
      <dgm:prSet/>
      <dgm:spPr/>
      <dgm:t>
        <a:bodyPr/>
        <a:lstStyle/>
        <a:p>
          <a:endParaRPr lang="en-BZ"/>
        </a:p>
      </dgm:t>
    </dgm:pt>
    <dgm:pt modelId="{7559DDA7-ECDF-4010-8266-8867B63884E4}" type="sibTrans" cxnId="{3DAD8F0C-0F51-42CD-9CF2-7AC8B408731F}">
      <dgm:prSet/>
      <dgm:spPr/>
      <dgm:t>
        <a:bodyPr/>
        <a:lstStyle/>
        <a:p>
          <a:endParaRPr lang="en-BZ"/>
        </a:p>
      </dgm:t>
    </dgm:pt>
    <dgm:pt modelId="{D83B9876-5D08-404E-B4AE-EC4FEFBF475A}" type="pres">
      <dgm:prSet presAssocID="{1FDC4C23-B021-4707-9D72-2FE3F55B9D4B}" presName="composite" presStyleCnt="0">
        <dgm:presLayoutVars>
          <dgm:chMax val="1"/>
          <dgm:dir/>
          <dgm:resizeHandles val="exact"/>
        </dgm:presLayoutVars>
      </dgm:prSet>
      <dgm:spPr/>
    </dgm:pt>
    <dgm:pt modelId="{20607BE7-89B5-4CD9-BBF5-6EA8F542BCE2}" type="pres">
      <dgm:prSet presAssocID="{AC4812E5-CE3A-4F2E-A711-6DA32D936D2D}" presName="roof" presStyleLbl="dkBgShp" presStyleIdx="0" presStyleCnt="2" custScaleY="163881" custLinFactNeighborX="-5396" custLinFactNeighborY="893"/>
      <dgm:spPr/>
    </dgm:pt>
    <dgm:pt modelId="{B57BD258-9CD3-4789-AE01-87C86C4EB382}" type="pres">
      <dgm:prSet presAssocID="{AC4812E5-CE3A-4F2E-A711-6DA32D936D2D}" presName="pillars" presStyleCnt="0"/>
      <dgm:spPr/>
    </dgm:pt>
    <dgm:pt modelId="{992A2E63-3203-4C91-A5C1-4908F2B98D03}" type="pres">
      <dgm:prSet presAssocID="{AC4812E5-CE3A-4F2E-A711-6DA32D936D2D}" presName="pillar1" presStyleLbl="node1" presStyleIdx="0" presStyleCnt="4">
        <dgm:presLayoutVars>
          <dgm:bulletEnabled val="1"/>
        </dgm:presLayoutVars>
      </dgm:prSet>
      <dgm:spPr/>
    </dgm:pt>
    <dgm:pt modelId="{61B0A625-6CD3-46A8-BDE7-129756AE0A06}" type="pres">
      <dgm:prSet presAssocID="{D58C75F3-B458-4930-9299-02C9CEC8636A}" presName="pillarX" presStyleLbl="node1" presStyleIdx="1" presStyleCnt="4">
        <dgm:presLayoutVars>
          <dgm:bulletEnabled val="1"/>
        </dgm:presLayoutVars>
      </dgm:prSet>
      <dgm:spPr/>
    </dgm:pt>
    <dgm:pt modelId="{22E1C7C6-AC72-403D-82B8-6478D0D199E1}" type="pres">
      <dgm:prSet presAssocID="{D25480EE-A466-45D7-9B96-F8309EB9D658}" presName="pillarX" presStyleLbl="node1" presStyleIdx="2" presStyleCnt="4">
        <dgm:presLayoutVars>
          <dgm:bulletEnabled val="1"/>
        </dgm:presLayoutVars>
      </dgm:prSet>
      <dgm:spPr/>
    </dgm:pt>
    <dgm:pt modelId="{08756DCF-99E3-421D-ACCD-A98DA8038545}" type="pres">
      <dgm:prSet presAssocID="{F2D704FD-1B8C-4753-84F8-B93CC0F2B728}" presName="pillarX" presStyleLbl="node1" presStyleIdx="3" presStyleCnt="4">
        <dgm:presLayoutVars>
          <dgm:bulletEnabled val="1"/>
        </dgm:presLayoutVars>
      </dgm:prSet>
      <dgm:spPr/>
    </dgm:pt>
    <dgm:pt modelId="{9FC82F29-D3BE-4F03-9F4A-00BBDC66496A}" type="pres">
      <dgm:prSet presAssocID="{AC4812E5-CE3A-4F2E-A711-6DA32D936D2D}" presName="base" presStyleLbl="dkBgShp" presStyleIdx="1" presStyleCnt="2"/>
      <dgm:spPr>
        <a:solidFill>
          <a:srgbClr val="003087"/>
        </a:solidFill>
      </dgm:spPr>
    </dgm:pt>
  </dgm:ptLst>
  <dgm:cxnLst>
    <dgm:cxn modelId="{3DAD8F0C-0F51-42CD-9CF2-7AC8B408731F}" srcId="{AC4812E5-CE3A-4F2E-A711-6DA32D936D2D}" destId="{F2D704FD-1B8C-4753-84F8-B93CC0F2B728}" srcOrd="3" destOrd="0" parTransId="{51243646-CE39-4330-AF57-7F37F446B222}" sibTransId="{7559DDA7-ECDF-4010-8266-8867B63884E4}"/>
    <dgm:cxn modelId="{25C10117-16BD-466A-8CCB-F3D724619FEB}" type="presOf" srcId="{D25480EE-A466-45D7-9B96-F8309EB9D658}" destId="{22E1C7C6-AC72-403D-82B8-6478D0D199E1}" srcOrd="0" destOrd="0" presId="urn:microsoft.com/office/officeart/2005/8/layout/hList3"/>
    <dgm:cxn modelId="{86C4281A-C44C-4918-B1C4-CD03574E49F6}" type="presOf" srcId="{D58C75F3-B458-4930-9299-02C9CEC8636A}" destId="{61B0A625-6CD3-46A8-BDE7-129756AE0A06}" srcOrd="0" destOrd="0" presId="urn:microsoft.com/office/officeart/2005/8/layout/hList3"/>
    <dgm:cxn modelId="{2B1D8720-C587-42E9-8A55-C5703316D144}" type="presOf" srcId="{1FDC4C23-B021-4707-9D72-2FE3F55B9D4B}" destId="{D83B9876-5D08-404E-B4AE-EC4FEFBF475A}" srcOrd="0" destOrd="0" presId="urn:microsoft.com/office/officeart/2005/8/layout/hList3"/>
    <dgm:cxn modelId="{20877E36-4981-4826-AF3A-72305FBE5624}" type="presOf" srcId="{AC4812E5-CE3A-4F2E-A711-6DA32D936D2D}" destId="{20607BE7-89B5-4CD9-BBF5-6EA8F542BCE2}" srcOrd="0" destOrd="0" presId="urn:microsoft.com/office/officeart/2005/8/layout/hList3"/>
    <dgm:cxn modelId="{04D62D6D-ACC3-4E6B-857C-4FC1BAEDACFB}" type="presOf" srcId="{F2D704FD-1B8C-4753-84F8-B93CC0F2B728}" destId="{08756DCF-99E3-421D-ACCD-A98DA8038545}" srcOrd="0" destOrd="0" presId="urn:microsoft.com/office/officeart/2005/8/layout/hList3"/>
    <dgm:cxn modelId="{B78C2550-626B-4013-8D2C-0F7527DB35DD}" srcId="{AC4812E5-CE3A-4F2E-A711-6DA32D936D2D}" destId="{D25480EE-A466-45D7-9B96-F8309EB9D658}" srcOrd="2" destOrd="0" parTransId="{9C109DEC-C8DB-42DE-90D2-3AAF6EDFD39A}" sibTransId="{0EA6BD78-102B-4272-93CA-83814E3A2348}"/>
    <dgm:cxn modelId="{C81C8253-A92F-4D1D-BAD8-05A7B611BDE4}" type="presOf" srcId="{D85550CB-508D-4F1C-A8F3-BF35C85C9148}" destId="{992A2E63-3203-4C91-A5C1-4908F2B98D03}" srcOrd="0" destOrd="0" presId="urn:microsoft.com/office/officeart/2005/8/layout/hList3"/>
    <dgm:cxn modelId="{73582495-A0CB-4850-A7E7-6DB538CFB8BD}" srcId="{AC4812E5-CE3A-4F2E-A711-6DA32D936D2D}" destId="{D58C75F3-B458-4930-9299-02C9CEC8636A}" srcOrd="1" destOrd="0" parTransId="{3DB3F689-5462-42D3-85C7-D148B8E26A5B}" sibTransId="{220D3B55-7086-4F1F-B315-6305CCA7AFD8}"/>
    <dgm:cxn modelId="{22AF5E9A-F7F0-4CAC-B3DB-BACC7B1736B6}" srcId="{1FDC4C23-B021-4707-9D72-2FE3F55B9D4B}" destId="{AC4812E5-CE3A-4F2E-A711-6DA32D936D2D}" srcOrd="0" destOrd="0" parTransId="{E6C8F6B2-ABE8-43A2-9A1E-99A4FDB288EA}" sibTransId="{B045FE9A-DE7C-4DE3-A052-2061A4436C6C}"/>
    <dgm:cxn modelId="{C69EC1A1-FA7D-453C-8AD8-2FAFF3CDFB1B}" srcId="{AC4812E5-CE3A-4F2E-A711-6DA32D936D2D}" destId="{D85550CB-508D-4F1C-A8F3-BF35C85C9148}" srcOrd="0" destOrd="0" parTransId="{B4BD0CB0-E756-48C0-90D8-26CA4F06DFBC}" sibTransId="{31DB19E7-BE2D-4DA1-AF60-4BAA3C28BF78}"/>
    <dgm:cxn modelId="{4D7E3882-DFE5-4DDD-BC5C-C56A242FE0DD}" type="presParOf" srcId="{D83B9876-5D08-404E-B4AE-EC4FEFBF475A}" destId="{20607BE7-89B5-4CD9-BBF5-6EA8F542BCE2}" srcOrd="0" destOrd="0" presId="urn:microsoft.com/office/officeart/2005/8/layout/hList3"/>
    <dgm:cxn modelId="{148D5668-FCE2-4126-9340-C2B529F65502}" type="presParOf" srcId="{D83B9876-5D08-404E-B4AE-EC4FEFBF475A}" destId="{B57BD258-9CD3-4789-AE01-87C86C4EB382}" srcOrd="1" destOrd="0" presId="urn:microsoft.com/office/officeart/2005/8/layout/hList3"/>
    <dgm:cxn modelId="{0F4AC7AD-CA7C-4D23-8EE0-0DFB9C0E9F68}" type="presParOf" srcId="{B57BD258-9CD3-4789-AE01-87C86C4EB382}" destId="{992A2E63-3203-4C91-A5C1-4908F2B98D03}" srcOrd="0" destOrd="0" presId="urn:microsoft.com/office/officeart/2005/8/layout/hList3"/>
    <dgm:cxn modelId="{EBEC89A9-5084-4E81-B8DD-BB03CDC334DA}" type="presParOf" srcId="{B57BD258-9CD3-4789-AE01-87C86C4EB382}" destId="{61B0A625-6CD3-46A8-BDE7-129756AE0A06}" srcOrd="1" destOrd="0" presId="urn:microsoft.com/office/officeart/2005/8/layout/hList3"/>
    <dgm:cxn modelId="{832FA171-C3DA-4B9C-A174-9D323C647DF2}" type="presParOf" srcId="{B57BD258-9CD3-4789-AE01-87C86C4EB382}" destId="{22E1C7C6-AC72-403D-82B8-6478D0D199E1}" srcOrd="2" destOrd="0" presId="urn:microsoft.com/office/officeart/2005/8/layout/hList3"/>
    <dgm:cxn modelId="{AC0436A4-D864-4AB9-8839-9A881DF14B69}" type="presParOf" srcId="{B57BD258-9CD3-4789-AE01-87C86C4EB382}" destId="{08756DCF-99E3-421D-ACCD-A98DA8038545}" srcOrd="3" destOrd="0" presId="urn:microsoft.com/office/officeart/2005/8/layout/hList3"/>
    <dgm:cxn modelId="{E2142176-81AC-4DDC-9B47-5BE7572F9D82}" type="presParOf" srcId="{D83B9876-5D08-404E-B4AE-EC4FEFBF475A}" destId="{9FC82F29-D3BE-4F03-9F4A-00BBDC66496A}" srcOrd="2" destOrd="0" presId="urn:microsoft.com/office/officeart/2005/8/layout/hList3"/>
  </dgm:cxnLst>
  <dgm:bg>
    <a:solidFill>
      <a:srgbClr val="00A9CE"/>
    </a:solidFill>
  </dgm:bg>
  <dgm:whole/>
  <dgm:extLst>
    <a:ext uri="http://schemas.microsoft.com/office/drawing/2008/diagram">
      <dsp:dataModelExt xmlns:dsp="http://schemas.microsoft.com/office/drawing/2008/diagram" relId="rId1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0A3A42A-E5A7-4CD6-BD0B-A6E75B7F5EEF}" type="doc">
      <dgm:prSet loTypeId="urn:microsoft.com/office/officeart/2005/8/layout/architecture" loCatId="list" qsTypeId="urn:microsoft.com/office/officeart/2005/8/quickstyle/simple1" qsCatId="simple" csTypeId="urn:microsoft.com/office/officeart/2005/8/colors/accent1_2" csCatId="accent1" phldr="1"/>
      <dgm:spPr/>
      <dgm:t>
        <a:bodyPr/>
        <a:lstStyle/>
        <a:p>
          <a:endParaRPr lang="en-BZ"/>
        </a:p>
      </dgm:t>
    </dgm:pt>
    <dgm:pt modelId="{3D577FDE-207E-4101-8B2D-44AB7FB7CE3D}">
      <dgm:prSet phldrT="[Text]"/>
      <dgm:spPr>
        <a:solidFill>
          <a:srgbClr val="00A9CE"/>
        </a:solidFill>
      </dgm:spPr>
      <dgm:t>
        <a:bodyPr/>
        <a:lstStyle/>
        <a:p>
          <a:r>
            <a:rPr lang="en-GB" dirty="0">
              <a:solidFill>
                <a:schemeClr val="tx1"/>
              </a:solidFill>
            </a:rPr>
            <a:t>National Maternity Survey 2023, Trust ranked among the top trusts for 5 of the 8 sections; the Trust also scored the highest compared with other trusts in the region for 4 sections. </a:t>
          </a:r>
          <a:endParaRPr lang="en-BZ" dirty="0">
            <a:solidFill>
              <a:schemeClr val="tx1"/>
            </a:solidFill>
          </a:endParaRPr>
        </a:p>
      </dgm:t>
    </dgm:pt>
    <dgm:pt modelId="{2EE48A27-2CBE-4834-91A7-16DD8311B969}" type="parTrans" cxnId="{00F04CB7-5DD2-4DD4-98D5-F146284F4B64}">
      <dgm:prSet/>
      <dgm:spPr/>
      <dgm:t>
        <a:bodyPr/>
        <a:lstStyle/>
        <a:p>
          <a:endParaRPr lang="en-BZ"/>
        </a:p>
      </dgm:t>
    </dgm:pt>
    <dgm:pt modelId="{51DE0B90-95C5-40BD-B210-6873F64D3EBE}" type="sibTrans" cxnId="{00F04CB7-5DD2-4DD4-98D5-F146284F4B64}">
      <dgm:prSet/>
      <dgm:spPr/>
      <dgm:t>
        <a:bodyPr/>
        <a:lstStyle/>
        <a:p>
          <a:endParaRPr lang="en-BZ"/>
        </a:p>
      </dgm:t>
    </dgm:pt>
    <dgm:pt modelId="{96CA8D77-5BD0-4622-8978-24998F245983}">
      <dgm:prSet phldrT="[Text]" custT="1"/>
      <dgm:spPr>
        <a:solidFill>
          <a:srgbClr val="00A499"/>
        </a:solidFill>
      </dgm:spPr>
      <dgm:t>
        <a:bodyPr/>
        <a:lstStyle/>
        <a:p>
          <a:r>
            <a:rPr lang="en-GB" sz="2400" dirty="0">
              <a:solidFill>
                <a:schemeClr val="tx1"/>
              </a:solidFill>
            </a:rPr>
            <a:t>92% of FFT respondents reported a positive experience of maternity services.  For protected characteristics it was 93%</a:t>
          </a:r>
          <a:endParaRPr lang="en-BZ" sz="2400" dirty="0">
            <a:solidFill>
              <a:schemeClr val="tx1"/>
            </a:solidFill>
          </a:endParaRPr>
        </a:p>
      </dgm:t>
    </dgm:pt>
    <dgm:pt modelId="{A492D2F0-D434-4957-8BD3-9BB5F55AFE35}" type="parTrans" cxnId="{584D4937-B264-4155-B572-BB45FD4DD72A}">
      <dgm:prSet/>
      <dgm:spPr/>
      <dgm:t>
        <a:bodyPr/>
        <a:lstStyle/>
        <a:p>
          <a:endParaRPr lang="en-BZ"/>
        </a:p>
      </dgm:t>
    </dgm:pt>
    <dgm:pt modelId="{341B946C-2F9A-44EE-AA14-B7BCCC976D84}" type="sibTrans" cxnId="{584D4937-B264-4155-B572-BB45FD4DD72A}">
      <dgm:prSet/>
      <dgm:spPr/>
      <dgm:t>
        <a:bodyPr/>
        <a:lstStyle/>
        <a:p>
          <a:endParaRPr lang="en-BZ"/>
        </a:p>
      </dgm:t>
    </dgm:pt>
    <dgm:pt modelId="{D288A7A8-E41C-463C-AE24-56D2B0DE229C}">
      <dgm:prSet phldrT="[Text]" custT="1"/>
      <dgm:spPr>
        <a:solidFill>
          <a:srgbClr val="FFB81C"/>
        </a:solidFill>
      </dgm:spPr>
      <dgm:t>
        <a:bodyPr/>
        <a:lstStyle/>
        <a:p>
          <a:r>
            <a:rPr lang="en-BZ" sz="2000" dirty="0">
              <a:solidFill>
                <a:srgbClr val="003087"/>
              </a:solidFill>
            </a:rPr>
            <a:t>12% of Trust interpreting bookings were for maternity in 2023</a:t>
          </a:r>
        </a:p>
      </dgm:t>
    </dgm:pt>
    <dgm:pt modelId="{539F50A1-BF0F-4E5F-ADF5-8B0FF01E2459}" type="parTrans" cxnId="{6395CA74-A93E-4149-AE06-125B041BF1E1}">
      <dgm:prSet/>
      <dgm:spPr/>
      <dgm:t>
        <a:bodyPr/>
        <a:lstStyle/>
        <a:p>
          <a:endParaRPr lang="en-BZ"/>
        </a:p>
      </dgm:t>
    </dgm:pt>
    <dgm:pt modelId="{6017AFBC-2242-4E75-894F-C9ADC30F8D58}" type="sibTrans" cxnId="{6395CA74-A93E-4149-AE06-125B041BF1E1}">
      <dgm:prSet/>
      <dgm:spPr/>
      <dgm:t>
        <a:bodyPr/>
        <a:lstStyle/>
        <a:p>
          <a:endParaRPr lang="en-BZ"/>
        </a:p>
      </dgm:t>
    </dgm:pt>
    <dgm:pt modelId="{FE082FA5-554B-4DA7-9847-105373B81F01}">
      <dgm:prSet custT="1"/>
      <dgm:spPr>
        <a:solidFill>
          <a:srgbClr val="003087"/>
        </a:solidFill>
      </dgm:spPr>
      <dgm:t>
        <a:bodyPr/>
        <a:lstStyle/>
        <a:p>
          <a:pPr>
            <a:spcAft>
              <a:spcPts val="0"/>
            </a:spcAft>
          </a:pPr>
          <a:r>
            <a:rPr lang="en-GB" sz="2000" dirty="0"/>
            <a:t>99.6% of respondents from protected characteristic groups said staff spoke in a clear and understandable way </a:t>
          </a:r>
        </a:p>
        <a:p>
          <a:pPr>
            <a:spcAft>
              <a:spcPts val="0"/>
            </a:spcAft>
          </a:pPr>
          <a:r>
            <a:rPr lang="en-GB" sz="2000" dirty="0"/>
            <a:t>(FFT 2023)</a:t>
          </a:r>
          <a:endParaRPr lang="en-BZ" sz="2000" dirty="0"/>
        </a:p>
      </dgm:t>
    </dgm:pt>
    <dgm:pt modelId="{0F7158D9-0296-4A68-8865-5AA07D5F2A91}" type="parTrans" cxnId="{8796818C-6071-4541-8372-50EAF70EC6A2}">
      <dgm:prSet/>
      <dgm:spPr/>
      <dgm:t>
        <a:bodyPr/>
        <a:lstStyle/>
        <a:p>
          <a:endParaRPr lang="en-BZ"/>
        </a:p>
      </dgm:t>
    </dgm:pt>
    <dgm:pt modelId="{4B962E74-F778-497A-B8E1-97C90860C4E4}" type="sibTrans" cxnId="{8796818C-6071-4541-8372-50EAF70EC6A2}">
      <dgm:prSet/>
      <dgm:spPr/>
      <dgm:t>
        <a:bodyPr/>
        <a:lstStyle/>
        <a:p>
          <a:endParaRPr lang="en-BZ"/>
        </a:p>
      </dgm:t>
    </dgm:pt>
    <dgm:pt modelId="{C5DD7FE9-D76D-46BA-A476-0C4A132F0FB1}">
      <dgm:prSet custT="1"/>
      <dgm:spPr>
        <a:solidFill>
          <a:srgbClr val="41B6E6"/>
        </a:solidFill>
      </dgm:spPr>
      <dgm:t>
        <a:bodyPr/>
        <a:lstStyle/>
        <a:p>
          <a:r>
            <a:rPr lang="en-GB" sz="2000" dirty="0">
              <a:solidFill>
                <a:schemeClr val="tx1"/>
              </a:solidFill>
            </a:rPr>
            <a:t>National Maternity Survey 2023: 26 questions scored better than expected</a:t>
          </a:r>
          <a:endParaRPr lang="en-BZ" sz="2000" dirty="0">
            <a:solidFill>
              <a:schemeClr val="tx1"/>
            </a:solidFill>
          </a:endParaRPr>
        </a:p>
      </dgm:t>
    </dgm:pt>
    <dgm:pt modelId="{3FDEAC71-3D8E-4CE8-BE57-97EF9D320407}" type="parTrans" cxnId="{EEE8C98A-297B-4CA3-88FC-4A9ECA676D11}">
      <dgm:prSet/>
      <dgm:spPr/>
      <dgm:t>
        <a:bodyPr/>
        <a:lstStyle/>
        <a:p>
          <a:endParaRPr lang="en-BZ"/>
        </a:p>
      </dgm:t>
    </dgm:pt>
    <dgm:pt modelId="{25CAC4D6-1ECB-47B0-9F42-9F09DBDF8785}" type="sibTrans" cxnId="{EEE8C98A-297B-4CA3-88FC-4A9ECA676D11}">
      <dgm:prSet/>
      <dgm:spPr/>
      <dgm:t>
        <a:bodyPr/>
        <a:lstStyle/>
        <a:p>
          <a:endParaRPr lang="en-BZ"/>
        </a:p>
      </dgm:t>
    </dgm:pt>
    <dgm:pt modelId="{3D666417-86CE-4782-BEAB-BA4BCF9307E3}">
      <dgm:prSet phldrT="[Text]"/>
      <dgm:spPr>
        <a:solidFill>
          <a:srgbClr val="78BE20"/>
        </a:solidFill>
      </dgm:spPr>
      <dgm:t>
        <a:bodyPr/>
        <a:lstStyle/>
        <a:p>
          <a:r>
            <a:rPr lang="en-BZ" dirty="0">
              <a:solidFill>
                <a:schemeClr val="tx1"/>
              </a:solidFill>
            </a:rPr>
            <a:t>15 recorded compliments, 12 complaints and 29 concerns</a:t>
          </a:r>
        </a:p>
      </dgm:t>
    </dgm:pt>
    <dgm:pt modelId="{98391155-5E55-4BED-AFEF-25CFF1D0DD22}" type="sibTrans" cxnId="{CE9CF6A6-178B-4D64-805B-7CFB39679E5A}">
      <dgm:prSet/>
      <dgm:spPr/>
      <dgm:t>
        <a:bodyPr/>
        <a:lstStyle/>
        <a:p>
          <a:endParaRPr lang="en-BZ"/>
        </a:p>
      </dgm:t>
    </dgm:pt>
    <dgm:pt modelId="{440135EB-4DCA-4DDA-A928-1BA15B0780D1}" type="parTrans" cxnId="{CE9CF6A6-178B-4D64-805B-7CFB39679E5A}">
      <dgm:prSet/>
      <dgm:spPr/>
      <dgm:t>
        <a:bodyPr/>
        <a:lstStyle/>
        <a:p>
          <a:endParaRPr lang="en-BZ"/>
        </a:p>
      </dgm:t>
    </dgm:pt>
    <dgm:pt modelId="{1DD516FF-BC85-4ADE-8142-24BF0C043136}" type="pres">
      <dgm:prSet presAssocID="{50A3A42A-E5A7-4CD6-BD0B-A6E75B7F5EEF}" presName="Name0" presStyleCnt="0">
        <dgm:presLayoutVars>
          <dgm:chPref val="1"/>
          <dgm:dir/>
          <dgm:animOne val="branch"/>
          <dgm:animLvl val="lvl"/>
          <dgm:resizeHandles/>
        </dgm:presLayoutVars>
      </dgm:prSet>
      <dgm:spPr/>
    </dgm:pt>
    <dgm:pt modelId="{3D0A6560-33BD-4A0D-91D6-DC95D88300FE}" type="pres">
      <dgm:prSet presAssocID="{3D577FDE-207E-4101-8B2D-44AB7FB7CE3D}" presName="vertOne" presStyleCnt="0"/>
      <dgm:spPr/>
    </dgm:pt>
    <dgm:pt modelId="{67170989-D51A-4218-9D92-152EC37138AD}" type="pres">
      <dgm:prSet presAssocID="{3D577FDE-207E-4101-8B2D-44AB7FB7CE3D}" presName="txOne" presStyleLbl="node0" presStyleIdx="0" presStyleCnt="1">
        <dgm:presLayoutVars>
          <dgm:chPref val="3"/>
        </dgm:presLayoutVars>
      </dgm:prSet>
      <dgm:spPr/>
    </dgm:pt>
    <dgm:pt modelId="{1457AA32-907E-4AAC-A6FF-FF199D2316E8}" type="pres">
      <dgm:prSet presAssocID="{3D577FDE-207E-4101-8B2D-44AB7FB7CE3D}" presName="parTransOne" presStyleCnt="0"/>
      <dgm:spPr/>
    </dgm:pt>
    <dgm:pt modelId="{D0852B1A-332A-4668-81F4-F08513D8CC10}" type="pres">
      <dgm:prSet presAssocID="{3D577FDE-207E-4101-8B2D-44AB7FB7CE3D}" presName="horzOne" presStyleCnt="0"/>
      <dgm:spPr/>
    </dgm:pt>
    <dgm:pt modelId="{2321A398-4FE3-4188-A197-1E9A0D8F6B8C}" type="pres">
      <dgm:prSet presAssocID="{96CA8D77-5BD0-4622-8978-24998F245983}" presName="vertTwo" presStyleCnt="0"/>
      <dgm:spPr/>
    </dgm:pt>
    <dgm:pt modelId="{86BEE0F8-788E-4E23-9E4A-E52C62D6022A}" type="pres">
      <dgm:prSet presAssocID="{96CA8D77-5BD0-4622-8978-24998F245983}" presName="txTwo" presStyleLbl="node2" presStyleIdx="0" presStyleCnt="2">
        <dgm:presLayoutVars>
          <dgm:chPref val="3"/>
        </dgm:presLayoutVars>
      </dgm:prSet>
      <dgm:spPr/>
    </dgm:pt>
    <dgm:pt modelId="{60DA6431-209B-4B40-BABC-BD9301065183}" type="pres">
      <dgm:prSet presAssocID="{96CA8D77-5BD0-4622-8978-24998F245983}" presName="parTransTwo" presStyleCnt="0"/>
      <dgm:spPr/>
    </dgm:pt>
    <dgm:pt modelId="{3D86E941-2675-41D7-B86D-1192C9B63E70}" type="pres">
      <dgm:prSet presAssocID="{96CA8D77-5BD0-4622-8978-24998F245983}" presName="horzTwo" presStyleCnt="0"/>
      <dgm:spPr/>
    </dgm:pt>
    <dgm:pt modelId="{02CE8198-C8BF-4D80-93A1-16A65D27C0E8}" type="pres">
      <dgm:prSet presAssocID="{D288A7A8-E41C-463C-AE24-56D2B0DE229C}" presName="vertThree" presStyleCnt="0"/>
      <dgm:spPr/>
    </dgm:pt>
    <dgm:pt modelId="{D8A29A17-3514-4640-A989-5A6253C05682}" type="pres">
      <dgm:prSet presAssocID="{D288A7A8-E41C-463C-AE24-56D2B0DE229C}" presName="txThree" presStyleLbl="node3" presStyleIdx="0" presStyleCnt="3">
        <dgm:presLayoutVars>
          <dgm:chPref val="3"/>
        </dgm:presLayoutVars>
      </dgm:prSet>
      <dgm:spPr/>
    </dgm:pt>
    <dgm:pt modelId="{23237A91-E229-4A06-ABBA-6949D6333B81}" type="pres">
      <dgm:prSet presAssocID="{D288A7A8-E41C-463C-AE24-56D2B0DE229C}" presName="horzThree" presStyleCnt="0"/>
      <dgm:spPr/>
    </dgm:pt>
    <dgm:pt modelId="{8C3C6FE0-DA60-46AF-8D32-65776BB213CF}" type="pres">
      <dgm:prSet presAssocID="{6017AFBC-2242-4E75-894F-C9ADC30F8D58}" presName="sibSpaceThree" presStyleCnt="0"/>
      <dgm:spPr/>
    </dgm:pt>
    <dgm:pt modelId="{89A37805-F1D4-48DF-BBFB-CC1B76BCC0A3}" type="pres">
      <dgm:prSet presAssocID="{FE082FA5-554B-4DA7-9847-105373B81F01}" presName="vertThree" presStyleCnt="0"/>
      <dgm:spPr/>
    </dgm:pt>
    <dgm:pt modelId="{512D6FE1-579C-4428-90A8-2E175225EEE3}" type="pres">
      <dgm:prSet presAssocID="{FE082FA5-554B-4DA7-9847-105373B81F01}" presName="txThree" presStyleLbl="node3" presStyleIdx="1" presStyleCnt="3" custScaleX="169028">
        <dgm:presLayoutVars>
          <dgm:chPref val="3"/>
        </dgm:presLayoutVars>
      </dgm:prSet>
      <dgm:spPr/>
    </dgm:pt>
    <dgm:pt modelId="{C2503B3D-5950-4E65-8BEA-38D8E3F473E2}" type="pres">
      <dgm:prSet presAssocID="{FE082FA5-554B-4DA7-9847-105373B81F01}" presName="horzThree" presStyleCnt="0"/>
      <dgm:spPr/>
    </dgm:pt>
    <dgm:pt modelId="{1A8E574C-EFD6-4435-B6A3-403E67DA715C}" type="pres">
      <dgm:prSet presAssocID="{341B946C-2F9A-44EE-AA14-B7BCCC976D84}" presName="sibSpaceTwo" presStyleCnt="0"/>
      <dgm:spPr/>
    </dgm:pt>
    <dgm:pt modelId="{93A0958B-3AEE-4DE7-A387-D2E17D423758}" type="pres">
      <dgm:prSet presAssocID="{3D666417-86CE-4782-BEAB-BA4BCF9307E3}" presName="vertTwo" presStyleCnt="0"/>
      <dgm:spPr/>
    </dgm:pt>
    <dgm:pt modelId="{6DBAA219-E762-4E4D-93DB-D19298CC4911}" type="pres">
      <dgm:prSet presAssocID="{3D666417-86CE-4782-BEAB-BA4BCF9307E3}" presName="txTwo" presStyleLbl="node2" presStyleIdx="1" presStyleCnt="2">
        <dgm:presLayoutVars>
          <dgm:chPref val="3"/>
        </dgm:presLayoutVars>
      </dgm:prSet>
      <dgm:spPr/>
    </dgm:pt>
    <dgm:pt modelId="{37F2F1E9-C4D0-4111-9756-F00B1D684237}" type="pres">
      <dgm:prSet presAssocID="{3D666417-86CE-4782-BEAB-BA4BCF9307E3}" presName="parTransTwo" presStyleCnt="0"/>
      <dgm:spPr/>
    </dgm:pt>
    <dgm:pt modelId="{304CC3E9-A46F-42F4-9E92-5C997EFDB436}" type="pres">
      <dgm:prSet presAssocID="{3D666417-86CE-4782-BEAB-BA4BCF9307E3}" presName="horzTwo" presStyleCnt="0"/>
      <dgm:spPr/>
    </dgm:pt>
    <dgm:pt modelId="{8C89E38D-A560-45EE-961C-34DBDA4F0C0B}" type="pres">
      <dgm:prSet presAssocID="{C5DD7FE9-D76D-46BA-A476-0C4A132F0FB1}" presName="vertThree" presStyleCnt="0"/>
      <dgm:spPr/>
    </dgm:pt>
    <dgm:pt modelId="{401E357D-76B6-477A-BD3D-DF61850C3666}" type="pres">
      <dgm:prSet presAssocID="{C5DD7FE9-D76D-46BA-A476-0C4A132F0FB1}" presName="txThree" presStyleLbl="node3" presStyleIdx="2" presStyleCnt="3" custScaleX="111802">
        <dgm:presLayoutVars>
          <dgm:chPref val="3"/>
        </dgm:presLayoutVars>
      </dgm:prSet>
      <dgm:spPr/>
    </dgm:pt>
    <dgm:pt modelId="{3612751A-7ABF-4B88-AB24-19107C363EEA}" type="pres">
      <dgm:prSet presAssocID="{C5DD7FE9-D76D-46BA-A476-0C4A132F0FB1}" presName="horzThree" presStyleCnt="0"/>
      <dgm:spPr/>
    </dgm:pt>
  </dgm:ptLst>
  <dgm:cxnLst>
    <dgm:cxn modelId="{F0A6C018-F4A7-4D19-9E04-D82A5737F146}" type="presOf" srcId="{3D666417-86CE-4782-BEAB-BA4BCF9307E3}" destId="{6DBAA219-E762-4E4D-93DB-D19298CC4911}" srcOrd="0" destOrd="0" presId="urn:microsoft.com/office/officeart/2005/8/layout/architecture"/>
    <dgm:cxn modelId="{584D4937-B264-4155-B572-BB45FD4DD72A}" srcId="{3D577FDE-207E-4101-8B2D-44AB7FB7CE3D}" destId="{96CA8D77-5BD0-4622-8978-24998F245983}" srcOrd="0" destOrd="0" parTransId="{A492D2F0-D434-4957-8BD3-9BB5F55AFE35}" sibTransId="{341B946C-2F9A-44EE-AA14-B7BCCC976D84}"/>
    <dgm:cxn modelId="{611D0466-6FAC-4221-B109-9F9BF2DA5FD0}" type="presOf" srcId="{D288A7A8-E41C-463C-AE24-56D2B0DE229C}" destId="{D8A29A17-3514-4640-A989-5A6253C05682}" srcOrd="0" destOrd="0" presId="urn:microsoft.com/office/officeart/2005/8/layout/architecture"/>
    <dgm:cxn modelId="{6395CA74-A93E-4149-AE06-125B041BF1E1}" srcId="{96CA8D77-5BD0-4622-8978-24998F245983}" destId="{D288A7A8-E41C-463C-AE24-56D2B0DE229C}" srcOrd="0" destOrd="0" parTransId="{539F50A1-BF0F-4E5F-ADF5-8B0FF01E2459}" sibTransId="{6017AFBC-2242-4E75-894F-C9ADC30F8D58}"/>
    <dgm:cxn modelId="{EEE8C98A-297B-4CA3-88FC-4A9ECA676D11}" srcId="{3D666417-86CE-4782-BEAB-BA4BCF9307E3}" destId="{C5DD7FE9-D76D-46BA-A476-0C4A132F0FB1}" srcOrd="0" destOrd="0" parTransId="{3FDEAC71-3D8E-4CE8-BE57-97EF9D320407}" sibTransId="{25CAC4D6-1ECB-47B0-9F42-9F09DBDF8785}"/>
    <dgm:cxn modelId="{8796818C-6071-4541-8372-50EAF70EC6A2}" srcId="{96CA8D77-5BD0-4622-8978-24998F245983}" destId="{FE082FA5-554B-4DA7-9847-105373B81F01}" srcOrd="1" destOrd="0" parTransId="{0F7158D9-0296-4A68-8865-5AA07D5F2A91}" sibTransId="{4B962E74-F778-497A-B8E1-97C90860C4E4}"/>
    <dgm:cxn modelId="{36737B98-4408-4C2A-A7AC-FB04B19D4ACF}" type="presOf" srcId="{50A3A42A-E5A7-4CD6-BD0B-A6E75B7F5EEF}" destId="{1DD516FF-BC85-4ADE-8142-24BF0C043136}" srcOrd="0" destOrd="0" presId="urn:microsoft.com/office/officeart/2005/8/layout/architecture"/>
    <dgm:cxn modelId="{CE9CF6A6-178B-4D64-805B-7CFB39679E5A}" srcId="{3D577FDE-207E-4101-8B2D-44AB7FB7CE3D}" destId="{3D666417-86CE-4782-BEAB-BA4BCF9307E3}" srcOrd="1" destOrd="0" parTransId="{440135EB-4DCA-4DDA-A928-1BA15B0780D1}" sibTransId="{98391155-5E55-4BED-AFEF-25CFF1D0DD22}"/>
    <dgm:cxn modelId="{00F04CB7-5DD2-4DD4-98D5-F146284F4B64}" srcId="{50A3A42A-E5A7-4CD6-BD0B-A6E75B7F5EEF}" destId="{3D577FDE-207E-4101-8B2D-44AB7FB7CE3D}" srcOrd="0" destOrd="0" parTransId="{2EE48A27-2CBE-4834-91A7-16DD8311B969}" sibTransId="{51DE0B90-95C5-40BD-B210-6873F64D3EBE}"/>
    <dgm:cxn modelId="{4076CEB7-F94F-49E7-8366-D9AAA6EE29D0}" type="presOf" srcId="{3D577FDE-207E-4101-8B2D-44AB7FB7CE3D}" destId="{67170989-D51A-4218-9D92-152EC37138AD}" srcOrd="0" destOrd="0" presId="urn:microsoft.com/office/officeart/2005/8/layout/architecture"/>
    <dgm:cxn modelId="{45A0F2BA-B562-4169-A78E-755F0AE746AA}" type="presOf" srcId="{FE082FA5-554B-4DA7-9847-105373B81F01}" destId="{512D6FE1-579C-4428-90A8-2E175225EEE3}" srcOrd="0" destOrd="0" presId="urn:microsoft.com/office/officeart/2005/8/layout/architecture"/>
    <dgm:cxn modelId="{8C7C95F2-7453-46EF-A922-51ECD4BF7E94}" type="presOf" srcId="{96CA8D77-5BD0-4622-8978-24998F245983}" destId="{86BEE0F8-788E-4E23-9E4A-E52C62D6022A}" srcOrd="0" destOrd="0" presId="urn:microsoft.com/office/officeart/2005/8/layout/architecture"/>
    <dgm:cxn modelId="{D9AF3AFD-5E10-4EE4-8D6A-570987EFA553}" type="presOf" srcId="{C5DD7FE9-D76D-46BA-A476-0C4A132F0FB1}" destId="{401E357D-76B6-477A-BD3D-DF61850C3666}" srcOrd="0" destOrd="0" presId="urn:microsoft.com/office/officeart/2005/8/layout/architecture"/>
    <dgm:cxn modelId="{B676DB9C-8600-4B30-88FB-D3BBE65F53AC}" type="presParOf" srcId="{1DD516FF-BC85-4ADE-8142-24BF0C043136}" destId="{3D0A6560-33BD-4A0D-91D6-DC95D88300FE}" srcOrd="0" destOrd="0" presId="urn:microsoft.com/office/officeart/2005/8/layout/architecture"/>
    <dgm:cxn modelId="{7F12A607-FAED-4738-A497-A39CF302E2F3}" type="presParOf" srcId="{3D0A6560-33BD-4A0D-91D6-DC95D88300FE}" destId="{67170989-D51A-4218-9D92-152EC37138AD}" srcOrd="0" destOrd="0" presId="urn:microsoft.com/office/officeart/2005/8/layout/architecture"/>
    <dgm:cxn modelId="{2A1DC698-921E-44DC-A190-AEAA9CBA8A6F}" type="presParOf" srcId="{3D0A6560-33BD-4A0D-91D6-DC95D88300FE}" destId="{1457AA32-907E-4AAC-A6FF-FF199D2316E8}" srcOrd="1" destOrd="0" presId="urn:microsoft.com/office/officeart/2005/8/layout/architecture"/>
    <dgm:cxn modelId="{3E6648AA-2527-40DC-9B37-3175E4C0A0CD}" type="presParOf" srcId="{3D0A6560-33BD-4A0D-91D6-DC95D88300FE}" destId="{D0852B1A-332A-4668-81F4-F08513D8CC10}" srcOrd="2" destOrd="0" presId="urn:microsoft.com/office/officeart/2005/8/layout/architecture"/>
    <dgm:cxn modelId="{6313E87F-C312-4A87-BD6B-89D55ECA130B}" type="presParOf" srcId="{D0852B1A-332A-4668-81F4-F08513D8CC10}" destId="{2321A398-4FE3-4188-A197-1E9A0D8F6B8C}" srcOrd="0" destOrd="0" presId="urn:microsoft.com/office/officeart/2005/8/layout/architecture"/>
    <dgm:cxn modelId="{5AE857A5-209C-43A7-A789-7A8810EA7F1D}" type="presParOf" srcId="{2321A398-4FE3-4188-A197-1E9A0D8F6B8C}" destId="{86BEE0F8-788E-4E23-9E4A-E52C62D6022A}" srcOrd="0" destOrd="0" presId="urn:microsoft.com/office/officeart/2005/8/layout/architecture"/>
    <dgm:cxn modelId="{29CBF937-5731-4FDB-BFEA-44D3CB19F563}" type="presParOf" srcId="{2321A398-4FE3-4188-A197-1E9A0D8F6B8C}" destId="{60DA6431-209B-4B40-BABC-BD9301065183}" srcOrd="1" destOrd="0" presId="urn:microsoft.com/office/officeart/2005/8/layout/architecture"/>
    <dgm:cxn modelId="{540F5D1F-A929-499E-AC53-BECBEA278A8A}" type="presParOf" srcId="{2321A398-4FE3-4188-A197-1E9A0D8F6B8C}" destId="{3D86E941-2675-41D7-B86D-1192C9B63E70}" srcOrd="2" destOrd="0" presId="urn:microsoft.com/office/officeart/2005/8/layout/architecture"/>
    <dgm:cxn modelId="{C998B303-3F42-4496-B69F-AE489E56A5E6}" type="presParOf" srcId="{3D86E941-2675-41D7-B86D-1192C9B63E70}" destId="{02CE8198-C8BF-4D80-93A1-16A65D27C0E8}" srcOrd="0" destOrd="0" presId="urn:microsoft.com/office/officeart/2005/8/layout/architecture"/>
    <dgm:cxn modelId="{481E9D25-09F3-4CF3-8A30-38225DAD1D80}" type="presParOf" srcId="{02CE8198-C8BF-4D80-93A1-16A65D27C0E8}" destId="{D8A29A17-3514-4640-A989-5A6253C05682}" srcOrd="0" destOrd="0" presId="urn:microsoft.com/office/officeart/2005/8/layout/architecture"/>
    <dgm:cxn modelId="{E9C34080-2C2E-4EBA-B7E1-46B5E01D6B59}" type="presParOf" srcId="{02CE8198-C8BF-4D80-93A1-16A65D27C0E8}" destId="{23237A91-E229-4A06-ABBA-6949D6333B81}" srcOrd="1" destOrd="0" presId="urn:microsoft.com/office/officeart/2005/8/layout/architecture"/>
    <dgm:cxn modelId="{2F50994F-BCF0-4391-83EA-CC99D2D5F263}" type="presParOf" srcId="{3D86E941-2675-41D7-B86D-1192C9B63E70}" destId="{8C3C6FE0-DA60-46AF-8D32-65776BB213CF}" srcOrd="1" destOrd="0" presId="urn:microsoft.com/office/officeart/2005/8/layout/architecture"/>
    <dgm:cxn modelId="{5C6F19DD-D464-4DF4-9112-C3BEF7A1F66E}" type="presParOf" srcId="{3D86E941-2675-41D7-B86D-1192C9B63E70}" destId="{89A37805-F1D4-48DF-BBFB-CC1B76BCC0A3}" srcOrd="2" destOrd="0" presId="urn:microsoft.com/office/officeart/2005/8/layout/architecture"/>
    <dgm:cxn modelId="{A759B366-AD50-4F86-9C2A-B4A16D540240}" type="presParOf" srcId="{89A37805-F1D4-48DF-BBFB-CC1B76BCC0A3}" destId="{512D6FE1-579C-4428-90A8-2E175225EEE3}" srcOrd="0" destOrd="0" presId="urn:microsoft.com/office/officeart/2005/8/layout/architecture"/>
    <dgm:cxn modelId="{E6903C86-F769-41EF-A9C7-BB96C99BEE20}" type="presParOf" srcId="{89A37805-F1D4-48DF-BBFB-CC1B76BCC0A3}" destId="{C2503B3D-5950-4E65-8BEA-38D8E3F473E2}" srcOrd="1" destOrd="0" presId="urn:microsoft.com/office/officeart/2005/8/layout/architecture"/>
    <dgm:cxn modelId="{3CE53E8B-7C31-4CF6-82B9-3886BC75CE24}" type="presParOf" srcId="{D0852B1A-332A-4668-81F4-F08513D8CC10}" destId="{1A8E574C-EFD6-4435-B6A3-403E67DA715C}" srcOrd="1" destOrd="0" presId="urn:microsoft.com/office/officeart/2005/8/layout/architecture"/>
    <dgm:cxn modelId="{F046DA41-F697-4137-8667-DAD0588B0E96}" type="presParOf" srcId="{D0852B1A-332A-4668-81F4-F08513D8CC10}" destId="{93A0958B-3AEE-4DE7-A387-D2E17D423758}" srcOrd="2" destOrd="0" presId="urn:microsoft.com/office/officeart/2005/8/layout/architecture"/>
    <dgm:cxn modelId="{21E0632A-7C0E-4D17-A0C0-A193D386449F}" type="presParOf" srcId="{93A0958B-3AEE-4DE7-A387-D2E17D423758}" destId="{6DBAA219-E762-4E4D-93DB-D19298CC4911}" srcOrd="0" destOrd="0" presId="urn:microsoft.com/office/officeart/2005/8/layout/architecture"/>
    <dgm:cxn modelId="{532D9D46-E2E6-48E9-BDEB-5668F841887C}" type="presParOf" srcId="{93A0958B-3AEE-4DE7-A387-D2E17D423758}" destId="{37F2F1E9-C4D0-4111-9756-F00B1D684237}" srcOrd="1" destOrd="0" presId="urn:microsoft.com/office/officeart/2005/8/layout/architecture"/>
    <dgm:cxn modelId="{F4F0B455-BC80-4E12-B415-74A1A16099EF}" type="presParOf" srcId="{93A0958B-3AEE-4DE7-A387-D2E17D423758}" destId="{304CC3E9-A46F-42F4-9E92-5C997EFDB436}" srcOrd="2" destOrd="0" presId="urn:microsoft.com/office/officeart/2005/8/layout/architecture"/>
    <dgm:cxn modelId="{B58E4081-9A86-4E53-B450-77DCC1020B45}" type="presParOf" srcId="{304CC3E9-A46F-42F4-9E92-5C997EFDB436}" destId="{8C89E38D-A560-45EE-961C-34DBDA4F0C0B}" srcOrd="0" destOrd="0" presId="urn:microsoft.com/office/officeart/2005/8/layout/architecture"/>
    <dgm:cxn modelId="{4DEDDE55-9A0D-488B-9E26-1E510C5966B9}" type="presParOf" srcId="{8C89E38D-A560-45EE-961C-34DBDA4F0C0B}" destId="{401E357D-76B6-477A-BD3D-DF61850C3666}" srcOrd="0" destOrd="0" presId="urn:microsoft.com/office/officeart/2005/8/layout/architecture"/>
    <dgm:cxn modelId="{0FC60285-F4C6-42FC-A35B-E1F21598B299}" type="presParOf" srcId="{8C89E38D-A560-45EE-961C-34DBDA4F0C0B}" destId="{3612751A-7ABF-4B88-AB24-19107C363EEA}" srcOrd="1" destOrd="0" presId="urn:microsoft.com/office/officeart/2005/8/layout/architectur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614EB29-CC0C-46D6-810D-72E412CB1279}" type="doc">
      <dgm:prSet loTypeId="urn:microsoft.com/office/officeart/2008/layout/AlternatingHexagons" loCatId="list" qsTypeId="urn:microsoft.com/office/officeart/2005/8/quickstyle/simple1" qsCatId="simple" csTypeId="urn:microsoft.com/office/officeart/2005/8/colors/colorful5" csCatId="colorful" phldr="1"/>
      <dgm:spPr/>
      <dgm:t>
        <a:bodyPr/>
        <a:lstStyle/>
        <a:p>
          <a:endParaRPr lang="en-GB"/>
        </a:p>
      </dgm:t>
    </dgm:pt>
    <dgm:pt modelId="{E8733160-1A6D-4B56-9332-FFF3C3186E50}">
      <dgm:prSet phldrT="[Text]" custT="1"/>
      <dgm:spPr/>
      <dgm:t>
        <a:bodyPr/>
        <a:lstStyle/>
        <a:p>
          <a:r>
            <a:rPr lang="en-BZ" sz="1800" dirty="0">
              <a:solidFill>
                <a:schemeClr val="tx1"/>
              </a:solidFill>
            </a:rPr>
            <a:t>Plan</a:t>
          </a:r>
          <a:endParaRPr lang="en-GB" sz="1800" dirty="0">
            <a:solidFill>
              <a:schemeClr val="tx1"/>
            </a:solidFill>
          </a:endParaRPr>
        </a:p>
      </dgm:t>
    </dgm:pt>
    <dgm:pt modelId="{B9BDD23A-0658-45D4-BB6F-701EF1C0DA20}" type="parTrans" cxnId="{D95DD988-2878-4B3B-B06C-1608CF846DAB}">
      <dgm:prSet/>
      <dgm:spPr/>
      <dgm:t>
        <a:bodyPr/>
        <a:lstStyle/>
        <a:p>
          <a:endParaRPr lang="en-GB"/>
        </a:p>
      </dgm:t>
    </dgm:pt>
    <dgm:pt modelId="{4E61A45B-C111-4A58-AAC2-90F5FF819901}" type="sibTrans" cxnId="{D95DD988-2878-4B3B-B06C-1608CF846DAB}">
      <dgm:prSet custT="1"/>
      <dgm:spPr/>
      <dgm:t>
        <a:bodyPr/>
        <a:lstStyle/>
        <a:p>
          <a:r>
            <a:rPr lang="en-GB" sz="1800" dirty="0">
              <a:solidFill>
                <a:schemeClr val="tx1"/>
              </a:solidFill>
            </a:rPr>
            <a:t>Use available information to start</a:t>
          </a:r>
        </a:p>
      </dgm:t>
    </dgm:pt>
    <dgm:pt modelId="{16C45136-E061-497A-8488-7DC54AB4F99E}">
      <dgm:prSet phldrT="[Text]" custT="1"/>
      <dgm:spPr/>
      <dgm:t>
        <a:bodyPr/>
        <a:lstStyle/>
        <a:p>
          <a:r>
            <a:rPr lang="en-BZ" sz="1800" dirty="0"/>
            <a:t>SMART</a:t>
          </a:r>
          <a:endParaRPr lang="en-GB" sz="1800" dirty="0"/>
        </a:p>
      </dgm:t>
    </dgm:pt>
    <dgm:pt modelId="{CDE2FD39-EB80-4B0D-B939-1235CC977018}" type="parTrans" cxnId="{1D358A1A-8BB8-4339-B669-0C402E53ED36}">
      <dgm:prSet/>
      <dgm:spPr/>
      <dgm:t>
        <a:bodyPr/>
        <a:lstStyle/>
        <a:p>
          <a:endParaRPr lang="en-GB"/>
        </a:p>
      </dgm:t>
    </dgm:pt>
    <dgm:pt modelId="{CBCA9665-74B7-4561-9C5B-48C62969BD44}" type="sibTrans" cxnId="{1D358A1A-8BB8-4339-B669-0C402E53ED36}">
      <dgm:prSet/>
      <dgm:spPr/>
      <dgm:t>
        <a:bodyPr/>
        <a:lstStyle/>
        <a:p>
          <a:endParaRPr lang="en-GB"/>
        </a:p>
      </dgm:t>
    </dgm:pt>
    <dgm:pt modelId="{3A4CD7A2-9BDC-477B-AC86-379300310B3D}">
      <dgm:prSet phldrT="[Text]" custT="1"/>
      <dgm:spPr/>
      <dgm:t>
        <a:bodyPr/>
        <a:lstStyle/>
        <a:p>
          <a:endParaRPr lang="en-BZ" sz="1300" dirty="0">
            <a:solidFill>
              <a:schemeClr val="tx1"/>
            </a:solidFill>
          </a:endParaRPr>
        </a:p>
        <a:p>
          <a:r>
            <a:rPr lang="en-BZ" sz="1800" dirty="0">
              <a:solidFill>
                <a:schemeClr val="tx1"/>
              </a:solidFill>
            </a:rPr>
            <a:t>Listen to the community and service users</a:t>
          </a:r>
        </a:p>
        <a:p>
          <a:endParaRPr lang="en-GB" sz="1300" dirty="0">
            <a:solidFill>
              <a:schemeClr val="tx1"/>
            </a:solidFill>
          </a:endParaRPr>
        </a:p>
      </dgm:t>
    </dgm:pt>
    <dgm:pt modelId="{6C6D2206-A44E-4EBA-BD60-1E6D132CD1D2}" type="parTrans" cxnId="{99099187-B8CB-4004-96F0-9C8D55B72586}">
      <dgm:prSet/>
      <dgm:spPr/>
      <dgm:t>
        <a:bodyPr/>
        <a:lstStyle/>
        <a:p>
          <a:endParaRPr lang="en-GB"/>
        </a:p>
      </dgm:t>
    </dgm:pt>
    <dgm:pt modelId="{4B2A8614-D33F-40D7-B417-FFCAF3F87F5D}" type="sibTrans" cxnId="{99099187-B8CB-4004-96F0-9C8D55B72586}">
      <dgm:prSet custT="1"/>
      <dgm:spPr/>
      <dgm:t>
        <a:bodyPr/>
        <a:lstStyle/>
        <a:p>
          <a:r>
            <a:rPr lang="en-BZ" sz="1500" dirty="0">
              <a:solidFill>
                <a:schemeClr val="tx1"/>
              </a:solidFill>
            </a:rPr>
            <a:t>Involve influential staff and public representatives early</a:t>
          </a:r>
          <a:endParaRPr lang="en-GB" sz="1500" dirty="0">
            <a:solidFill>
              <a:schemeClr val="tx1"/>
            </a:solidFill>
          </a:endParaRPr>
        </a:p>
      </dgm:t>
    </dgm:pt>
    <dgm:pt modelId="{48682F2D-5193-45B5-ACBC-055CFA64CF08}">
      <dgm:prSet phldrT="[Text]" custT="1"/>
      <dgm:spPr/>
      <dgm:t>
        <a:bodyPr/>
        <a:lstStyle/>
        <a:p>
          <a:r>
            <a:rPr lang="en-BZ" sz="1800" dirty="0"/>
            <a:t>Time!</a:t>
          </a:r>
          <a:endParaRPr lang="en-GB" sz="1800" dirty="0"/>
        </a:p>
      </dgm:t>
    </dgm:pt>
    <dgm:pt modelId="{72F6CD51-363C-4C0E-94C2-2F9488E1E097}" type="parTrans" cxnId="{204067C7-7C50-4837-A9CF-D5A97EFA8CE8}">
      <dgm:prSet/>
      <dgm:spPr/>
      <dgm:t>
        <a:bodyPr/>
        <a:lstStyle/>
        <a:p>
          <a:endParaRPr lang="en-GB"/>
        </a:p>
      </dgm:t>
    </dgm:pt>
    <dgm:pt modelId="{E48E6C87-E8BE-46B6-9751-683C62F0B1FE}" type="sibTrans" cxnId="{204067C7-7C50-4837-A9CF-D5A97EFA8CE8}">
      <dgm:prSet/>
      <dgm:spPr/>
      <dgm:t>
        <a:bodyPr/>
        <a:lstStyle/>
        <a:p>
          <a:endParaRPr lang="en-GB"/>
        </a:p>
      </dgm:t>
    </dgm:pt>
    <dgm:pt modelId="{D12217C6-501A-44B8-AE36-5E166E6CE247}">
      <dgm:prSet phldrT="[Text]" custT="1"/>
      <dgm:spPr/>
      <dgm:t>
        <a:bodyPr/>
        <a:lstStyle/>
        <a:p>
          <a:r>
            <a:rPr lang="en-BZ" sz="1800" dirty="0">
              <a:solidFill>
                <a:schemeClr val="tx1"/>
              </a:solidFill>
            </a:rPr>
            <a:t>Listen to staff</a:t>
          </a:r>
          <a:endParaRPr lang="en-GB" sz="1800" dirty="0">
            <a:solidFill>
              <a:schemeClr val="tx1"/>
            </a:solidFill>
          </a:endParaRPr>
        </a:p>
      </dgm:t>
    </dgm:pt>
    <dgm:pt modelId="{F2E59F07-CD43-4054-832E-7730D721A23D}" type="parTrans" cxnId="{150E9135-C081-4CAB-8349-D62A276E07FB}">
      <dgm:prSet/>
      <dgm:spPr/>
      <dgm:t>
        <a:bodyPr/>
        <a:lstStyle/>
        <a:p>
          <a:endParaRPr lang="en-GB"/>
        </a:p>
      </dgm:t>
    </dgm:pt>
    <dgm:pt modelId="{D590068D-68D4-463B-A84C-D167EFB28680}" type="sibTrans" cxnId="{150E9135-C081-4CAB-8349-D62A276E07FB}">
      <dgm:prSet custT="1"/>
      <dgm:spPr/>
      <dgm:t>
        <a:bodyPr/>
        <a:lstStyle/>
        <a:p>
          <a:r>
            <a:rPr lang="en-BZ" sz="1600" dirty="0">
              <a:solidFill>
                <a:schemeClr val="tx1"/>
              </a:solidFill>
            </a:rPr>
            <a:t>Communicate</a:t>
          </a:r>
          <a:endParaRPr lang="en-GB" sz="1600" dirty="0">
            <a:solidFill>
              <a:schemeClr val="tx1"/>
            </a:solidFill>
          </a:endParaRPr>
        </a:p>
      </dgm:t>
    </dgm:pt>
    <dgm:pt modelId="{97B98833-61CB-4E7D-ACD2-48C34255FA49}" type="pres">
      <dgm:prSet presAssocID="{2614EB29-CC0C-46D6-810D-72E412CB1279}" presName="Name0" presStyleCnt="0">
        <dgm:presLayoutVars>
          <dgm:chMax/>
          <dgm:chPref/>
          <dgm:dir/>
          <dgm:animLvl val="lvl"/>
        </dgm:presLayoutVars>
      </dgm:prSet>
      <dgm:spPr/>
    </dgm:pt>
    <dgm:pt modelId="{A70A7185-5286-42B4-9802-9CBB14FD3C95}" type="pres">
      <dgm:prSet presAssocID="{E8733160-1A6D-4B56-9332-FFF3C3186E50}" presName="composite" presStyleCnt="0"/>
      <dgm:spPr/>
    </dgm:pt>
    <dgm:pt modelId="{35E3B328-7BBB-4F5E-A248-3A751DDF7670}" type="pres">
      <dgm:prSet presAssocID="{E8733160-1A6D-4B56-9332-FFF3C3186E50}" presName="Parent1" presStyleLbl="node1" presStyleIdx="0" presStyleCnt="6">
        <dgm:presLayoutVars>
          <dgm:chMax val="1"/>
          <dgm:chPref val="1"/>
          <dgm:bulletEnabled val="1"/>
        </dgm:presLayoutVars>
      </dgm:prSet>
      <dgm:spPr/>
    </dgm:pt>
    <dgm:pt modelId="{59B551B4-C5FE-40BE-9280-21C6B65A9089}" type="pres">
      <dgm:prSet presAssocID="{E8733160-1A6D-4B56-9332-FFF3C3186E50}" presName="Childtext1" presStyleLbl="revTx" presStyleIdx="0" presStyleCnt="3">
        <dgm:presLayoutVars>
          <dgm:chMax val="0"/>
          <dgm:chPref val="0"/>
          <dgm:bulletEnabled val="1"/>
        </dgm:presLayoutVars>
      </dgm:prSet>
      <dgm:spPr/>
    </dgm:pt>
    <dgm:pt modelId="{6454738D-83DC-48D4-B897-BB8438A91E2C}" type="pres">
      <dgm:prSet presAssocID="{E8733160-1A6D-4B56-9332-FFF3C3186E50}" presName="BalanceSpacing" presStyleCnt="0"/>
      <dgm:spPr/>
    </dgm:pt>
    <dgm:pt modelId="{75639FB3-344E-4A39-A28A-81312AD7BBE5}" type="pres">
      <dgm:prSet presAssocID="{E8733160-1A6D-4B56-9332-FFF3C3186E50}" presName="BalanceSpacing1" presStyleCnt="0"/>
      <dgm:spPr/>
    </dgm:pt>
    <dgm:pt modelId="{5E109960-4C95-48CF-8FB3-28FD276A3520}" type="pres">
      <dgm:prSet presAssocID="{4E61A45B-C111-4A58-AAC2-90F5FF819901}" presName="Accent1Text" presStyleLbl="node1" presStyleIdx="1" presStyleCnt="6"/>
      <dgm:spPr/>
    </dgm:pt>
    <dgm:pt modelId="{4E2E70C5-AEE7-40DC-8C79-45705C58FF02}" type="pres">
      <dgm:prSet presAssocID="{4E61A45B-C111-4A58-AAC2-90F5FF819901}" presName="spaceBetweenRectangles" presStyleCnt="0"/>
      <dgm:spPr/>
    </dgm:pt>
    <dgm:pt modelId="{7286AAF4-B558-4B89-825C-6F9EE87E9ED1}" type="pres">
      <dgm:prSet presAssocID="{3A4CD7A2-9BDC-477B-AC86-379300310B3D}" presName="composite" presStyleCnt="0"/>
      <dgm:spPr/>
    </dgm:pt>
    <dgm:pt modelId="{3FB9A478-0095-469B-BC7B-2A6A52445137}" type="pres">
      <dgm:prSet presAssocID="{3A4CD7A2-9BDC-477B-AC86-379300310B3D}" presName="Parent1" presStyleLbl="node1" presStyleIdx="2" presStyleCnt="6">
        <dgm:presLayoutVars>
          <dgm:chMax val="1"/>
          <dgm:chPref val="1"/>
          <dgm:bulletEnabled val="1"/>
        </dgm:presLayoutVars>
      </dgm:prSet>
      <dgm:spPr/>
    </dgm:pt>
    <dgm:pt modelId="{FBDE37BA-97A1-476D-93A5-A91F33C8B267}" type="pres">
      <dgm:prSet presAssocID="{3A4CD7A2-9BDC-477B-AC86-379300310B3D}" presName="Childtext1" presStyleLbl="revTx" presStyleIdx="1" presStyleCnt="3">
        <dgm:presLayoutVars>
          <dgm:chMax val="0"/>
          <dgm:chPref val="0"/>
          <dgm:bulletEnabled val="1"/>
        </dgm:presLayoutVars>
      </dgm:prSet>
      <dgm:spPr/>
    </dgm:pt>
    <dgm:pt modelId="{B0BD85A4-6266-4470-8E9F-FD8979C7A952}" type="pres">
      <dgm:prSet presAssocID="{3A4CD7A2-9BDC-477B-AC86-379300310B3D}" presName="BalanceSpacing" presStyleCnt="0"/>
      <dgm:spPr/>
    </dgm:pt>
    <dgm:pt modelId="{62B92CED-F820-4C11-89D2-00AD8FAA6D6D}" type="pres">
      <dgm:prSet presAssocID="{3A4CD7A2-9BDC-477B-AC86-379300310B3D}" presName="BalanceSpacing1" presStyleCnt="0"/>
      <dgm:spPr/>
    </dgm:pt>
    <dgm:pt modelId="{B4CFD458-2DEB-4951-87D3-C9F55C85A077}" type="pres">
      <dgm:prSet presAssocID="{4B2A8614-D33F-40D7-B417-FFCAF3F87F5D}" presName="Accent1Text" presStyleLbl="node1" presStyleIdx="3" presStyleCnt="6"/>
      <dgm:spPr/>
    </dgm:pt>
    <dgm:pt modelId="{9AEDB421-4E29-4739-81E1-223D625A352A}" type="pres">
      <dgm:prSet presAssocID="{4B2A8614-D33F-40D7-B417-FFCAF3F87F5D}" presName="spaceBetweenRectangles" presStyleCnt="0"/>
      <dgm:spPr/>
    </dgm:pt>
    <dgm:pt modelId="{45935252-7E13-4A3D-9CF7-6E5344756951}" type="pres">
      <dgm:prSet presAssocID="{D12217C6-501A-44B8-AE36-5E166E6CE247}" presName="composite" presStyleCnt="0"/>
      <dgm:spPr/>
    </dgm:pt>
    <dgm:pt modelId="{6A1C17B0-7026-46E9-A5D3-081CFA80890A}" type="pres">
      <dgm:prSet presAssocID="{D12217C6-501A-44B8-AE36-5E166E6CE247}" presName="Parent1" presStyleLbl="node1" presStyleIdx="4" presStyleCnt="6">
        <dgm:presLayoutVars>
          <dgm:chMax val="1"/>
          <dgm:chPref val="1"/>
          <dgm:bulletEnabled val="1"/>
        </dgm:presLayoutVars>
      </dgm:prSet>
      <dgm:spPr/>
    </dgm:pt>
    <dgm:pt modelId="{0D911C69-32AD-423F-9F0F-0D08884D9BA6}" type="pres">
      <dgm:prSet presAssocID="{D12217C6-501A-44B8-AE36-5E166E6CE247}" presName="Childtext1" presStyleLbl="revTx" presStyleIdx="2" presStyleCnt="3" custLinFactNeighborX="676" custLinFactNeighborY="-19071">
        <dgm:presLayoutVars>
          <dgm:chMax val="0"/>
          <dgm:chPref val="0"/>
          <dgm:bulletEnabled val="1"/>
        </dgm:presLayoutVars>
      </dgm:prSet>
      <dgm:spPr/>
    </dgm:pt>
    <dgm:pt modelId="{B8256534-BA3A-4E2B-95A1-92C30BBAD7CB}" type="pres">
      <dgm:prSet presAssocID="{D12217C6-501A-44B8-AE36-5E166E6CE247}" presName="BalanceSpacing" presStyleCnt="0"/>
      <dgm:spPr/>
    </dgm:pt>
    <dgm:pt modelId="{365005A1-0041-43C1-851E-1C3FE6003469}" type="pres">
      <dgm:prSet presAssocID="{D12217C6-501A-44B8-AE36-5E166E6CE247}" presName="BalanceSpacing1" presStyleCnt="0"/>
      <dgm:spPr/>
    </dgm:pt>
    <dgm:pt modelId="{F220ED67-4A10-4DEB-AA44-4F1C57CD538A}" type="pres">
      <dgm:prSet presAssocID="{D590068D-68D4-463B-A84C-D167EFB28680}" presName="Accent1Text" presStyleLbl="node1" presStyleIdx="5" presStyleCnt="6"/>
      <dgm:spPr/>
    </dgm:pt>
  </dgm:ptLst>
  <dgm:cxnLst>
    <dgm:cxn modelId="{A0BE4206-6DB3-45C3-B0ED-837AA61DA1A4}" type="presOf" srcId="{3A4CD7A2-9BDC-477B-AC86-379300310B3D}" destId="{3FB9A478-0095-469B-BC7B-2A6A52445137}" srcOrd="0" destOrd="0" presId="urn:microsoft.com/office/officeart/2008/layout/AlternatingHexagons"/>
    <dgm:cxn modelId="{1D358A1A-8BB8-4339-B669-0C402E53ED36}" srcId="{E8733160-1A6D-4B56-9332-FFF3C3186E50}" destId="{16C45136-E061-497A-8488-7DC54AB4F99E}" srcOrd="0" destOrd="0" parTransId="{CDE2FD39-EB80-4B0D-B939-1235CC977018}" sibTransId="{CBCA9665-74B7-4561-9C5B-48C62969BD44}"/>
    <dgm:cxn modelId="{72FAA32D-7A4D-4A02-A75F-9FD9032E42B4}" type="presOf" srcId="{48682F2D-5193-45B5-ACBC-055CFA64CF08}" destId="{FBDE37BA-97A1-476D-93A5-A91F33C8B267}" srcOrd="0" destOrd="0" presId="urn:microsoft.com/office/officeart/2008/layout/AlternatingHexagons"/>
    <dgm:cxn modelId="{150E9135-C081-4CAB-8349-D62A276E07FB}" srcId="{2614EB29-CC0C-46D6-810D-72E412CB1279}" destId="{D12217C6-501A-44B8-AE36-5E166E6CE247}" srcOrd="2" destOrd="0" parTransId="{F2E59F07-CD43-4054-832E-7730D721A23D}" sibTransId="{D590068D-68D4-463B-A84C-D167EFB28680}"/>
    <dgm:cxn modelId="{7F67FD74-099D-44A2-A412-71C4C6C4EAD1}" type="presOf" srcId="{E8733160-1A6D-4B56-9332-FFF3C3186E50}" destId="{35E3B328-7BBB-4F5E-A248-3A751DDF7670}" srcOrd="0" destOrd="0" presId="urn:microsoft.com/office/officeart/2008/layout/AlternatingHexagons"/>
    <dgm:cxn modelId="{71FDBC7D-008A-49FF-9469-42D4655E9186}" type="presOf" srcId="{4E61A45B-C111-4A58-AAC2-90F5FF819901}" destId="{5E109960-4C95-48CF-8FB3-28FD276A3520}" srcOrd="0" destOrd="0" presId="urn:microsoft.com/office/officeart/2008/layout/AlternatingHexagons"/>
    <dgm:cxn modelId="{99099187-B8CB-4004-96F0-9C8D55B72586}" srcId="{2614EB29-CC0C-46D6-810D-72E412CB1279}" destId="{3A4CD7A2-9BDC-477B-AC86-379300310B3D}" srcOrd="1" destOrd="0" parTransId="{6C6D2206-A44E-4EBA-BD60-1E6D132CD1D2}" sibTransId="{4B2A8614-D33F-40D7-B417-FFCAF3F87F5D}"/>
    <dgm:cxn modelId="{D95DD988-2878-4B3B-B06C-1608CF846DAB}" srcId="{2614EB29-CC0C-46D6-810D-72E412CB1279}" destId="{E8733160-1A6D-4B56-9332-FFF3C3186E50}" srcOrd="0" destOrd="0" parTransId="{B9BDD23A-0658-45D4-BB6F-701EF1C0DA20}" sibTransId="{4E61A45B-C111-4A58-AAC2-90F5FF819901}"/>
    <dgm:cxn modelId="{56BF76A7-1C09-418A-8A70-7D6B2E49C150}" type="presOf" srcId="{2614EB29-CC0C-46D6-810D-72E412CB1279}" destId="{97B98833-61CB-4E7D-ACD2-48C34255FA49}" srcOrd="0" destOrd="0" presId="urn:microsoft.com/office/officeart/2008/layout/AlternatingHexagons"/>
    <dgm:cxn modelId="{E70FA1C6-B39B-4724-BA84-4920C949FB68}" type="presOf" srcId="{4B2A8614-D33F-40D7-B417-FFCAF3F87F5D}" destId="{B4CFD458-2DEB-4951-87D3-C9F55C85A077}" srcOrd="0" destOrd="0" presId="urn:microsoft.com/office/officeart/2008/layout/AlternatingHexagons"/>
    <dgm:cxn modelId="{204067C7-7C50-4837-A9CF-D5A97EFA8CE8}" srcId="{3A4CD7A2-9BDC-477B-AC86-379300310B3D}" destId="{48682F2D-5193-45B5-ACBC-055CFA64CF08}" srcOrd="0" destOrd="0" parTransId="{72F6CD51-363C-4C0E-94C2-2F9488E1E097}" sibTransId="{E48E6C87-E8BE-46B6-9751-683C62F0B1FE}"/>
    <dgm:cxn modelId="{F93BEAD0-DF31-42B9-9675-B5A53282AF63}" type="presOf" srcId="{D590068D-68D4-463B-A84C-D167EFB28680}" destId="{F220ED67-4A10-4DEB-AA44-4F1C57CD538A}" srcOrd="0" destOrd="0" presId="urn:microsoft.com/office/officeart/2008/layout/AlternatingHexagons"/>
    <dgm:cxn modelId="{750B6FE1-CCCF-4F86-8453-09D2427C9B0C}" type="presOf" srcId="{D12217C6-501A-44B8-AE36-5E166E6CE247}" destId="{6A1C17B0-7026-46E9-A5D3-081CFA80890A}" srcOrd="0" destOrd="0" presId="urn:microsoft.com/office/officeart/2008/layout/AlternatingHexagons"/>
    <dgm:cxn modelId="{50D9C7F4-BDCE-4D2E-A88E-B9589D0AB372}" type="presOf" srcId="{16C45136-E061-497A-8488-7DC54AB4F99E}" destId="{59B551B4-C5FE-40BE-9280-21C6B65A9089}" srcOrd="0" destOrd="0" presId="urn:microsoft.com/office/officeart/2008/layout/AlternatingHexagons"/>
    <dgm:cxn modelId="{250D5732-33DC-4C35-BA3C-32017546DE91}" type="presParOf" srcId="{97B98833-61CB-4E7D-ACD2-48C34255FA49}" destId="{A70A7185-5286-42B4-9802-9CBB14FD3C95}" srcOrd="0" destOrd="0" presId="urn:microsoft.com/office/officeart/2008/layout/AlternatingHexagons"/>
    <dgm:cxn modelId="{A032CCF0-0F4F-4DA6-9FFD-40D35358F5A2}" type="presParOf" srcId="{A70A7185-5286-42B4-9802-9CBB14FD3C95}" destId="{35E3B328-7BBB-4F5E-A248-3A751DDF7670}" srcOrd="0" destOrd="0" presId="urn:microsoft.com/office/officeart/2008/layout/AlternatingHexagons"/>
    <dgm:cxn modelId="{99341496-17D5-4E7B-9461-49AA09D55F8A}" type="presParOf" srcId="{A70A7185-5286-42B4-9802-9CBB14FD3C95}" destId="{59B551B4-C5FE-40BE-9280-21C6B65A9089}" srcOrd="1" destOrd="0" presId="urn:microsoft.com/office/officeart/2008/layout/AlternatingHexagons"/>
    <dgm:cxn modelId="{77544E06-EEBC-46B7-BDF0-DBAED5F7A267}" type="presParOf" srcId="{A70A7185-5286-42B4-9802-9CBB14FD3C95}" destId="{6454738D-83DC-48D4-B897-BB8438A91E2C}" srcOrd="2" destOrd="0" presId="urn:microsoft.com/office/officeart/2008/layout/AlternatingHexagons"/>
    <dgm:cxn modelId="{A5378C3B-CAE2-4441-8450-B4CDD4846DB5}" type="presParOf" srcId="{A70A7185-5286-42B4-9802-9CBB14FD3C95}" destId="{75639FB3-344E-4A39-A28A-81312AD7BBE5}" srcOrd="3" destOrd="0" presId="urn:microsoft.com/office/officeart/2008/layout/AlternatingHexagons"/>
    <dgm:cxn modelId="{F1BE7312-5008-47E1-BB11-D41EEE04BBE5}" type="presParOf" srcId="{A70A7185-5286-42B4-9802-9CBB14FD3C95}" destId="{5E109960-4C95-48CF-8FB3-28FD276A3520}" srcOrd="4" destOrd="0" presId="urn:microsoft.com/office/officeart/2008/layout/AlternatingHexagons"/>
    <dgm:cxn modelId="{D063DFFB-DE0D-44CD-ADB1-9110B1DAE742}" type="presParOf" srcId="{97B98833-61CB-4E7D-ACD2-48C34255FA49}" destId="{4E2E70C5-AEE7-40DC-8C79-45705C58FF02}" srcOrd="1" destOrd="0" presId="urn:microsoft.com/office/officeart/2008/layout/AlternatingHexagons"/>
    <dgm:cxn modelId="{90E3E75C-41E3-493E-80BB-14740D71204E}" type="presParOf" srcId="{97B98833-61CB-4E7D-ACD2-48C34255FA49}" destId="{7286AAF4-B558-4B89-825C-6F9EE87E9ED1}" srcOrd="2" destOrd="0" presId="urn:microsoft.com/office/officeart/2008/layout/AlternatingHexagons"/>
    <dgm:cxn modelId="{DAEA38F5-A433-40FA-A66E-3E6C8AD0312F}" type="presParOf" srcId="{7286AAF4-B558-4B89-825C-6F9EE87E9ED1}" destId="{3FB9A478-0095-469B-BC7B-2A6A52445137}" srcOrd="0" destOrd="0" presId="urn:microsoft.com/office/officeart/2008/layout/AlternatingHexagons"/>
    <dgm:cxn modelId="{E12F37C4-ACEA-4BAA-8438-64F150828BAE}" type="presParOf" srcId="{7286AAF4-B558-4B89-825C-6F9EE87E9ED1}" destId="{FBDE37BA-97A1-476D-93A5-A91F33C8B267}" srcOrd="1" destOrd="0" presId="urn:microsoft.com/office/officeart/2008/layout/AlternatingHexagons"/>
    <dgm:cxn modelId="{7611220B-6CEB-41DF-B214-F727E1DE40D5}" type="presParOf" srcId="{7286AAF4-B558-4B89-825C-6F9EE87E9ED1}" destId="{B0BD85A4-6266-4470-8E9F-FD8979C7A952}" srcOrd="2" destOrd="0" presId="urn:microsoft.com/office/officeart/2008/layout/AlternatingHexagons"/>
    <dgm:cxn modelId="{ADB8DC7F-1FFD-46BF-A66F-2A2873C09888}" type="presParOf" srcId="{7286AAF4-B558-4B89-825C-6F9EE87E9ED1}" destId="{62B92CED-F820-4C11-89D2-00AD8FAA6D6D}" srcOrd="3" destOrd="0" presId="urn:microsoft.com/office/officeart/2008/layout/AlternatingHexagons"/>
    <dgm:cxn modelId="{ABBCC373-2082-47C3-B010-C94FAD70C290}" type="presParOf" srcId="{7286AAF4-B558-4B89-825C-6F9EE87E9ED1}" destId="{B4CFD458-2DEB-4951-87D3-C9F55C85A077}" srcOrd="4" destOrd="0" presId="urn:microsoft.com/office/officeart/2008/layout/AlternatingHexagons"/>
    <dgm:cxn modelId="{54988A55-28EF-49BB-A265-000C91514530}" type="presParOf" srcId="{97B98833-61CB-4E7D-ACD2-48C34255FA49}" destId="{9AEDB421-4E29-4739-81E1-223D625A352A}" srcOrd="3" destOrd="0" presId="urn:microsoft.com/office/officeart/2008/layout/AlternatingHexagons"/>
    <dgm:cxn modelId="{EFA0B637-0457-450E-83D2-8943BC55AE6E}" type="presParOf" srcId="{97B98833-61CB-4E7D-ACD2-48C34255FA49}" destId="{45935252-7E13-4A3D-9CF7-6E5344756951}" srcOrd="4" destOrd="0" presId="urn:microsoft.com/office/officeart/2008/layout/AlternatingHexagons"/>
    <dgm:cxn modelId="{487D03B0-F6B0-4FCC-86B7-8F49694001AA}" type="presParOf" srcId="{45935252-7E13-4A3D-9CF7-6E5344756951}" destId="{6A1C17B0-7026-46E9-A5D3-081CFA80890A}" srcOrd="0" destOrd="0" presId="urn:microsoft.com/office/officeart/2008/layout/AlternatingHexagons"/>
    <dgm:cxn modelId="{AEF02DD7-EFAB-44BF-AAB9-5D88AEBD8A9B}" type="presParOf" srcId="{45935252-7E13-4A3D-9CF7-6E5344756951}" destId="{0D911C69-32AD-423F-9F0F-0D08884D9BA6}" srcOrd="1" destOrd="0" presId="urn:microsoft.com/office/officeart/2008/layout/AlternatingHexagons"/>
    <dgm:cxn modelId="{02674C72-17A2-4FD2-9E2D-33EED23F4141}" type="presParOf" srcId="{45935252-7E13-4A3D-9CF7-6E5344756951}" destId="{B8256534-BA3A-4E2B-95A1-92C30BBAD7CB}" srcOrd="2" destOrd="0" presId="urn:microsoft.com/office/officeart/2008/layout/AlternatingHexagons"/>
    <dgm:cxn modelId="{E5BB5B89-8EDA-4E44-8099-252954A7B086}" type="presParOf" srcId="{45935252-7E13-4A3D-9CF7-6E5344756951}" destId="{365005A1-0041-43C1-851E-1C3FE6003469}" srcOrd="3" destOrd="0" presId="urn:microsoft.com/office/officeart/2008/layout/AlternatingHexagons"/>
    <dgm:cxn modelId="{1CFFE8E7-758F-4E4B-BC97-94D7105302EE}" type="presParOf" srcId="{45935252-7E13-4A3D-9CF7-6E5344756951}" destId="{F220ED67-4A10-4DEB-AA44-4F1C57CD538A}" srcOrd="4" destOrd="0" presId="urn:microsoft.com/office/officeart/2008/layout/AlternatingHexagon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6BDB016-1807-46D1-8EE0-BD6091E4706B}" type="doc">
      <dgm:prSet loTypeId="urn:microsoft.com/office/officeart/2005/8/layout/vList5" loCatId="list" qsTypeId="urn:microsoft.com/office/officeart/2005/8/quickstyle/simple5" qsCatId="simple" csTypeId="urn:microsoft.com/office/officeart/2005/8/colors/accent1_2" csCatId="accent1" phldr="1"/>
      <dgm:spPr/>
      <dgm:t>
        <a:bodyPr/>
        <a:lstStyle/>
        <a:p>
          <a:endParaRPr lang="en-US"/>
        </a:p>
      </dgm:t>
    </dgm:pt>
    <dgm:pt modelId="{B267473D-C385-435F-BAE4-48EF9ADEB188}">
      <dgm:prSet custT="1"/>
      <dgm:spPr>
        <a:gradFill flip="none" rotWithShape="0">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a:solidFill>
            <a:schemeClr val="tx1"/>
          </a:solidFill>
        </a:ln>
      </dgm:spPr>
      <dgm:t>
        <a:bodyPr/>
        <a:lstStyle/>
        <a:p>
          <a:pPr algn="ctr"/>
          <a:r>
            <a:rPr lang="en-GB" sz="1200" b="1" dirty="0">
              <a:solidFill>
                <a:schemeClr val="tx1"/>
              </a:solidFill>
            </a:rPr>
            <a:t>Service Design</a:t>
          </a:r>
          <a:endParaRPr lang="en-US" sz="1200" dirty="0">
            <a:solidFill>
              <a:schemeClr val="tx1"/>
            </a:solidFill>
          </a:endParaRPr>
        </a:p>
      </dgm:t>
    </dgm:pt>
    <dgm:pt modelId="{BD73B42B-5096-47BD-8DF0-4F87929E8E4D}" type="parTrans" cxnId="{3B18DB13-38B3-4B3F-80B9-D8331A5E3FF5}">
      <dgm:prSet/>
      <dgm:spPr/>
      <dgm:t>
        <a:bodyPr/>
        <a:lstStyle/>
        <a:p>
          <a:endParaRPr lang="en-US" sz="2400"/>
        </a:p>
      </dgm:t>
    </dgm:pt>
    <dgm:pt modelId="{03EF8196-3B22-42E0-B709-9BE874D20D90}" type="sibTrans" cxnId="{3B18DB13-38B3-4B3F-80B9-D8331A5E3FF5}">
      <dgm:prSet/>
      <dgm:spPr/>
      <dgm:t>
        <a:bodyPr/>
        <a:lstStyle/>
        <a:p>
          <a:endParaRPr lang="en-US" sz="2400"/>
        </a:p>
      </dgm:t>
    </dgm:pt>
    <dgm:pt modelId="{A60B1244-6004-4F1D-829F-C36352C96729}">
      <dgm:prSet custT="1"/>
      <dgm:spPr>
        <a:gradFill flip="none" rotWithShape="0">
          <a:gsLst>
            <a:gs pos="0">
              <a:srgbClr val="0083E6">
                <a:shade val="30000"/>
                <a:satMod val="115000"/>
              </a:srgbClr>
            </a:gs>
            <a:gs pos="50000">
              <a:srgbClr val="0083E6">
                <a:shade val="67500"/>
                <a:satMod val="115000"/>
              </a:srgbClr>
            </a:gs>
            <a:gs pos="100000">
              <a:srgbClr val="0083E6">
                <a:shade val="100000"/>
                <a:satMod val="115000"/>
              </a:srgbClr>
            </a:gs>
          </a:gsLst>
          <a:lin ang="5400000" scaled="1"/>
          <a:tileRect/>
        </a:gradFill>
        <a:ln>
          <a:solidFill>
            <a:schemeClr val="tx1"/>
          </a:solidFill>
        </a:ln>
      </dgm:spPr>
      <dgm:t>
        <a:bodyPr/>
        <a:lstStyle/>
        <a:p>
          <a:r>
            <a:rPr lang="en-GB" sz="1050" dirty="0">
              <a:solidFill>
                <a:schemeClr val="tx1"/>
              </a:solidFill>
            </a:rPr>
            <a:t>*Service accessibility</a:t>
          </a:r>
          <a:endParaRPr lang="en-US" sz="1050" dirty="0">
            <a:solidFill>
              <a:schemeClr val="tx1"/>
            </a:solidFill>
          </a:endParaRPr>
        </a:p>
      </dgm:t>
    </dgm:pt>
    <dgm:pt modelId="{C425B141-87AB-44CD-9C58-529B48D096C0}" type="parTrans" cxnId="{0A8110F6-0E52-48D1-A196-9E878671412C}">
      <dgm:prSet/>
      <dgm:spPr/>
      <dgm:t>
        <a:bodyPr/>
        <a:lstStyle/>
        <a:p>
          <a:endParaRPr lang="en-US" sz="2400"/>
        </a:p>
      </dgm:t>
    </dgm:pt>
    <dgm:pt modelId="{EF7D419C-1DEA-4545-BFE0-5689DB060F06}" type="sibTrans" cxnId="{0A8110F6-0E52-48D1-A196-9E878671412C}">
      <dgm:prSet/>
      <dgm:spPr/>
      <dgm:t>
        <a:bodyPr/>
        <a:lstStyle/>
        <a:p>
          <a:endParaRPr lang="en-US" sz="2400"/>
        </a:p>
      </dgm:t>
    </dgm:pt>
    <dgm:pt modelId="{0E08C53C-18B4-4740-A8A6-103799364C7F}">
      <dgm:prSet custT="1"/>
      <dgm:spPr>
        <a:gradFill flip="none" rotWithShape="0">
          <a:gsLst>
            <a:gs pos="0">
              <a:srgbClr val="3BABFF">
                <a:shade val="30000"/>
                <a:satMod val="115000"/>
              </a:srgbClr>
            </a:gs>
            <a:gs pos="50000">
              <a:srgbClr val="3BABFF">
                <a:shade val="67500"/>
                <a:satMod val="115000"/>
              </a:srgbClr>
            </a:gs>
            <a:gs pos="100000">
              <a:srgbClr val="3BABFF">
                <a:shade val="100000"/>
                <a:satMod val="115000"/>
              </a:srgbClr>
            </a:gs>
          </a:gsLst>
          <a:lin ang="5400000" scaled="1"/>
          <a:tileRect/>
        </a:gradFill>
        <a:ln>
          <a:solidFill>
            <a:schemeClr val="tx1"/>
          </a:solidFill>
        </a:ln>
      </dgm:spPr>
      <dgm:t>
        <a:bodyPr/>
        <a:lstStyle/>
        <a:p>
          <a:r>
            <a:rPr lang="en-GB" sz="1050" b="0" dirty="0">
              <a:solidFill>
                <a:schemeClr val="tx1"/>
              </a:solidFill>
            </a:rPr>
            <a:t>*Service provision</a:t>
          </a:r>
          <a:endParaRPr lang="en-US" sz="1050" b="0" dirty="0">
            <a:solidFill>
              <a:schemeClr val="tx1"/>
            </a:solidFill>
          </a:endParaRPr>
        </a:p>
      </dgm:t>
    </dgm:pt>
    <dgm:pt modelId="{F85924DD-A22D-4A8A-BC4B-4FBC56F88A86}" type="parTrans" cxnId="{152F6A9B-F7BF-49E2-AEC0-C5042A117307}">
      <dgm:prSet/>
      <dgm:spPr/>
      <dgm:t>
        <a:bodyPr/>
        <a:lstStyle/>
        <a:p>
          <a:endParaRPr lang="en-US" sz="2400"/>
        </a:p>
      </dgm:t>
    </dgm:pt>
    <dgm:pt modelId="{BCBA04A4-48E5-40FC-97D7-3DAB33E35DBF}" type="sibTrans" cxnId="{152F6A9B-F7BF-49E2-AEC0-C5042A117307}">
      <dgm:prSet/>
      <dgm:spPr/>
      <dgm:t>
        <a:bodyPr/>
        <a:lstStyle/>
        <a:p>
          <a:endParaRPr lang="en-US" sz="2400"/>
        </a:p>
      </dgm:t>
    </dgm:pt>
    <dgm:pt modelId="{FC48341B-14EB-4122-81D9-9C726C23B6FC}">
      <dgm:prSet custT="1"/>
      <dgm:spPr>
        <a:gradFill flip="none" rotWithShape="0">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5400000" scaled="1"/>
          <a:tileRect/>
        </a:gradFill>
        <a:ln>
          <a:solidFill>
            <a:schemeClr val="tx1"/>
          </a:solidFill>
        </a:ln>
      </dgm:spPr>
      <dgm:t>
        <a:bodyPr/>
        <a:lstStyle/>
        <a:p>
          <a:r>
            <a:rPr lang="en-GB" sz="1200" b="1" dirty="0">
              <a:solidFill>
                <a:schemeClr val="tx1"/>
              </a:solidFill>
            </a:rPr>
            <a:t>Individual</a:t>
          </a:r>
          <a:endParaRPr lang="en-US" sz="1200" dirty="0">
            <a:solidFill>
              <a:schemeClr val="tx1"/>
            </a:solidFill>
          </a:endParaRPr>
        </a:p>
      </dgm:t>
    </dgm:pt>
    <dgm:pt modelId="{64B73893-A94A-432C-B91A-454EF8B4CBDA}" type="parTrans" cxnId="{AFF821FB-E94E-42E3-9275-0CB2E5E2FF2D}">
      <dgm:prSet/>
      <dgm:spPr/>
      <dgm:t>
        <a:bodyPr/>
        <a:lstStyle/>
        <a:p>
          <a:endParaRPr lang="en-US" sz="2400"/>
        </a:p>
      </dgm:t>
    </dgm:pt>
    <dgm:pt modelId="{E1311E59-5C06-458E-9EF4-D41E78376B3C}" type="sibTrans" cxnId="{AFF821FB-E94E-42E3-9275-0CB2E5E2FF2D}">
      <dgm:prSet/>
      <dgm:spPr/>
      <dgm:t>
        <a:bodyPr/>
        <a:lstStyle/>
        <a:p>
          <a:endParaRPr lang="en-US" sz="2400"/>
        </a:p>
      </dgm:t>
    </dgm:pt>
    <dgm:pt modelId="{B918DA18-817E-4D94-AA01-A829C3B9AD86}">
      <dgm:prSet custT="1"/>
      <dgm:spPr>
        <a:gradFill flip="none" rotWithShape="0">
          <a:gsLst>
            <a:gs pos="0">
              <a:srgbClr val="6B9EDB">
                <a:shade val="30000"/>
                <a:satMod val="115000"/>
              </a:srgbClr>
            </a:gs>
            <a:gs pos="50000">
              <a:srgbClr val="6B9EDB">
                <a:shade val="67500"/>
                <a:satMod val="115000"/>
              </a:srgbClr>
            </a:gs>
            <a:gs pos="100000">
              <a:srgbClr val="6B9EDB">
                <a:shade val="100000"/>
                <a:satMod val="115000"/>
              </a:srgbClr>
            </a:gs>
          </a:gsLst>
          <a:lin ang="5400000" scaled="1"/>
          <a:tileRect/>
        </a:gradFill>
        <a:ln>
          <a:solidFill>
            <a:schemeClr val="tx1"/>
          </a:solidFill>
        </a:ln>
      </dgm:spPr>
      <dgm:t>
        <a:bodyPr/>
        <a:lstStyle/>
        <a:p>
          <a:r>
            <a:rPr lang="en-GB" sz="1050" dirty="0">
              <a:solidFill>
                <a:schemeClr val="tx1"/>
              </a:solidFill>
            </a:rPr>
            <a:t>*Fear of baby being removed</a:t>
          </a:r>
          <a:endParaRPr lang="en-US" sz="1050" dirty="0">
            <a:solidFill>
              <a:schemeClr val="tx1"/>
            </a:solidFill>
          </a:endParaRPr>
        </a:p>
      </dgm:t>
    </dgm:pt>
    <dgm:pt modelId="{FA74A765-977D-483C-8673-881B6526554C}" type="parTrans" cxnId="{6AD3290E-BF8D-4ED9-94EE-3AFE1BE36486}">
      <dgm:prSet/>
      <dgm:spPr/>
      <dgm:t>
        <a:bodyPr/>
        <a:lstStyle/>
        <a:p>
          <a:endParaRPr lang="en-US" sz="2400"/>
        </a:p>
      </dgm:t>
    </dgm:pt>
    <dgm:pt modelId="{CC409F22-52CE-45D3-9A67-E85338D2CBE7}" type="sibTrans" cxnId="{6AD3290E-BF8D-4ED9-94EE-3AFE1BE36486}">
      <dgm:prSet/>
      <dgm:spPr/>
      <dgm:t>
        <a:bodyPr/>
        <a:lstStyle/>
        <a:p>
          <a:endParaRPr lang="en-US" sz="2400"/>
        </a:p>
      </dgm:t>
    </dgm:pt>
    <dgm:pt modelId="{C1767A70-F20A-4431-A27E-485481D0F29E}">
      <dgm:prSet custT="1"/>
      <dgm:spPr>
        <a:gradFill flip="none" rotWithShape="0">
          <a:gsLst>
            <a:gs pos="0">
              <a:srgbClr val="8DB4E3">
                <a:shade val="30000"/>
                <a:satMod val="115000"/>
              </a:srgbClr>
            </a:gs>
            <a:gs pos="50000">
              <a:srgbClr val="8DB4E3">
                <a:shade val="67500"/>
                <a:satMod val="115000"/>
              </a:srgbClr>
            </a:gs>
            <a:gs pos="100000">
              <a:srgbClr val="8DB4E3">
                <a:shade val="100000"/>
                <a:satMod val="115000"/>
              </a:srgbClr>
            </a:gs>
          </a:gsLst>
          <a:lin ang="5400000" scaled="1"/>
          <a:tileRect/>
        </a:gradFill>
        <a:ln>
          <a:solidFill>
            <a:schemeClr val="tx1"/>
          </a:solidFill>
        </a:ln>
      </dgm:spPr>
      <dgm:t>
        <a:bodyPr/>
        <a:lstStyle/>
        <a:p>
          <a:r>
            <a:rPr lang="en-GB" sz="1050" dirty="0">
              <a:solidFill>
                <a:schemeClr val="tx1"/>
              </a:solidFill>
            </a:rPr>
            <a:t>*Finances/travel</a:t>
          </a:r>
          <a:endParaRPr lang="en-US" sz="1050" dirty="0">
            <a:solidFill>
              <a:schemeClr val="tx1"/>
            </a:solidFill>
          </a:endParaRPr>
        </a:p>
      </dgm:t>
    </dgm:pt>
    <dgm:pt modelId="{A140E749-9729-40EB-BF96-6BB0066CDBF0}" type="parTrans" cxnId="{52F9CE31-857B-4FD5-9AF8-6F224D493719}">
      <dgm:prSet/>
      <dgm:spPr/>
      <dgm:t>
        <a:bodyPr/>
        <a:lstStyle/>
        <a:p>
          <a:endParaRPr lang="en-US" sz="2400"/>
        </a:p>
      </dgm:t>
    </dgm:pt>
    <dgm:pt modelId="{BCA88FE8-047B-4D47-BE9E-C923ED7C357A}" type="sibTrans" cxnId="{52F9CE31-857B-4FD5-9AF8-6F224D493719}">
      <dgm:prSet/>
      <dgm:spPr/>
      <dgm:t>
        <a:bodyPr/>
        <a:lstStyle/>
        <a:p>
          <a:endParaRPr lang="en-US" sz="2400"/>
        </a:p>
      </dgm:t>
    </dgm:pt>
    <dgm:pt modelId="{968923CC-BF6A-4DB9-A297-D66999D287BF}">
      <dgm:prSet custT="1"/>
      <dgm:spPr>
        <a:gradFill flip="none" rotWithShape="0">
          <a:gsLst>
            <a:gs pos="0">
              <a:srgbClr val="ACC8EA">
                <a:shade val="30000"/>
                <a:satMod val="115000"/>
              </a:srgbClr>
            </a:gs>
            <a:gs pos="50000">
              <a:srgbClr val="ACC8EA">
                <a:shade val="67500"/>
                <a:satMod val="115000"/>
              </a:srgbClr>
            </a:gs>
            <a:gs pos="100000">
              <a:srgbClr val="ACC8EA">
                <a:shade val="100000"/>
                <a:satMod val="115000"/>
              </a:srgbClr>
            </a:gs>
          </a:gsLst>
          <a:lin ang="5400000" scaled="1"/>
          <a:tileRect/>
        </a:gradFill>
        <a:ln>
          <a:solidFill>
            <a:schemeClr val="tx1"/>
          </a:solidFill>
        </a:ln>
      </dgm:spPr>
      <dgm:t>
        <a:bodyPr/>
        <a:lstStyle/>
        <a:p>
          <a:r>
            <a:rPr lang="en-GB" sz="1050" dirty="0">
              <a:solidFill>
                <a:schemeClr val="tx1"/>
              </a:solidFill>
            </a:rPr>
            <a:t>*Digital poverty</a:t>
          </a:r>
          <a:endParaRPr lang="en-US" sz="1050" dirty="0">
            <a:solidFill>
              <a:schemeClr val="tx1"/>
            </a:solidFill>
          </a:endParaRPr>
        </a:p>
      </dgm:t>
    </dgm:pt>
    <dgm:pt modelId="{9F52B464-EB8F-44BC-AC65-2F43834BF6A5}" type="parTrans" cxnId="{51992927-B5E6-4954-9591-3132C60C3373}">
      <dgm:prSet/>
      <dgm:spPr/>
      <dgm:t>
        <a:bodyPr/>
        <a:lstStyle/>
        <a:p>
          <a:endParaRPr lang="en-US" sz="2400"/>
        </a:p>
      </dgm:t>
    </dgm:pt>
    <dgm:pt modelId="{F3CD215C-D244-4857-8898-78560D6122E8}" type="sibTrans" cxnId="{51992927-B5E6-4954-9591-3132C60C3373}">
      <dgm:prSet/>
      <dgm:spPr/>
      <dgm:t>
        <a:bodyPr/>
        <a:lstStyle/>
        <a:p>
          <a:endParaRPr lang="en-US" sz="2400"/>
        </a:p>
      </dgm:t>
    </dgm:pt>
    <dgm:pt modelId="{76911B0E-0522-4146-9140-13710ED9825D}">
      <dgm:prSet custT="1"/>
      <dgm:spPr>
        <a:gradFill flip="none" rotWithShape="0">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5400000" scaled="1"/>
          <a:tileRect/>
        </a:gradFill>
        <a:ln>
          <a:solidFill>
            <a:schemeClr val="tx1"/>
          </a:solidFill>
        </a:ln>
      </dgm:spPr>
      <dgm:t>
        <a:bodyPr/>
        <a:lstStyle/>
        <a:p>
          <a:r>
            <a:rPr lang="en-GB" sz="1200" b="1" dirty="0">
              <a:solidFill>
                <a:schemeClr val="tx1"/>
              </a:solidFill>
            </a:rPr>
            <a:t>Socio-cultural</a:t>
          </a:r>
          <a:r>
            <a:rPr lang="en-GB" sz="1100" b="1" dirty="0">
              <a:solidFill>
                <a:schemeClr val="tx1"/>
              </a:solidFill>
            </a:rPr>
            <a:t> </a:t>
          </a:r>
          <a:r>
            <a:rPr lang="en-GB" sz="1200" b="1" dirty="0">
              <a:solidFill>
                <a:schemeClr val="tx1"/>
              </a:solidFill>
            </a:rPr>
            <a:t>Factors</a:t>
          </a:r>
          <a:endParaRPr lang="en-US" sz="1200" dirty="0">
            <a:solidFill>
              <a:schemeClr val="tx1"/>
            </a:solidFill>
          </a:endParaRPr>
        </a:p>
      </dgm:t>
    </dgm:pt>
    <dgm:pt modelId="{7D7A113A-53DE-41FC-B60B-2891E71085D8}" type="parTrans" cxnId="{1DF7F6A7-8907-4ACE-84EA-D3EAACA6195C}">
      <dgm:prSet/>
      <dgm:spPr/>
      <dgm:t>
        <a:bodyPr/>
        <a:lstStyle/>
        <a:p>
          <a:endParaRPr lang="en-US" sz="2400"/>
        </a:p>
      </dgm:t>
    </dgm:pt>
    <dgm:pt modelId="{FA02541B-2265-4136-932F-26A3E2359C5E}" type="sibTrans" cxnId="{1DF7F6A7-8907-4ACE-84EA-D3EAACA6195C}">
      <dgm:prSet/>
      <dgm:spPr/>
      <dgm:t>
        <a:bodyPr/>
        <a:lstStyle/>
        <a:p>
          <a:endParaRPr lang="en-US" sz="2400"/>
        </a:p>
      </dgm:t>
    </dgm:pt>
    <dgm:pt modelId="{7546BE4C-F8AA-404A-AC83-5544A2226287}">
      <dgm:prSet custT="1"/>
      <dgm:spPr>
        <a:gradFill flip="none" rotWithShape="0">
          <a:gsLst>
            <a:gs pos="0">
              <a:srgbClr val="B1C7E1">
                <a:shade val="30000"/>
                <a:satMod val="115000"/>
              </a:srgbClr>
            </a:gs>
            <a:gs pos="50000">
              <a:srgbClr val="B1C7E1">
                <a:shade val="67500"/>
                <a:satMod val="115000"/>
              </a:srgbClr>
            </a:gs>
            <a:gs pos="100000">
              <a:srgbClr val="B1C7E1">
                <a:shade val="100000"/>
                <a:satMod val="115000"/>
              </a:srgbClr>
            </a:gs>
          </a:gsLst>
          <a:lin ang="5400000" scaled="1"/>
          <a:tileRect/>
        </a:gradFill>
        <a:ln>
          <a:solidFill>
            <a:schemeClr val="tx1"/>
          </a:solidFill>
        </a:ln>
      </dgm:spPr>
      <dgm:t>
        <a:bodyPr/>
        <a:lstStyle/>
        <a:p>
          <a:r>
            <a:rPr lang="en-GB" sz="1050" dirty="0">
              <a:solidFill>
                <a:schemeClr val="tx1"/>
              </a:solidFill>
            </a:rPr>
            <a:t>*Stigma surrounding mental health</a:t>
          </a:r>
          <a:endParaRPr lang="en-US" sz="1050" dirty="0">
            <a:solidFill>
              <a:schemeClr val="tx1"/>
            </a:solidFill>
          </a:endParaRPr>
        </a:p>
      </dgm:t>
    </dgm:pt>
    <dgm:pt modelId="{849E893A-7370-4B46-B94F-31DAA19F0A48}" type="parTrans" cxnId="{9F217F79-652F-4AA0-85A8-FE9DE2BDAE76}">
      <dgm:prSet/>
      <dgm:spPr/>
      <dgm:t>
        <a:bodyPr/>
        <a:lstStyle/>
        <a:p>
          <a:endParaRPr lang="en-US" sz="2400"/>
        </a:p>
      </dgm:t>
    </dgm:pt>
    <dgm:pt modelId="{DB51E5AE-07A6-4280-A0C7-F7C58429E5BD}" type="sibTrans" cxnId="{9F217F79-652F-4AA0-85A8-FE9DE2BDAE76}">
      <dgm:prSet/>
      <dgm:spPr/>
      <dgm:t>
        <a:bodyPr/>
        <a:lstStyle/>
        <a:p>
          <a:endParaRPr lang="en-US" sz="2400"/>
        </a:p>
      </dgm:t>
    </dgm:pt>
    <dgm:pt modelId="{7D05A650-AE1B-430F-A661-CFB9B106A9BF}">
      <dgm:prSet custT="1"/>
      <dgm:spPr>
        <a:gradFill flip="none" rotWithShape="0">
          <a:gsLst>
            <a:gs pos="0">
              <a:srgbClr val="C5D5E9">
                <a:shade val="30000"/>
                <a:satMod val="115000"/>
              </a:srgbClr>
            </a:gs>
            <a:gs pos="50000">
              <a:srgbClr val="C5D5E9">
                <a:shade val="67500"/>
                <a:satMod val="115000"/>
              </a:srgbClr>
            </a:gs>
            <a:gs pos="100000">
              <a:srgbClr val="C5D5E9">
                <a:shade val="100000"/>
                <a:satMod val="115000"/>
              </a:srgbClr>
            </a:gs>
          </a:gsLst>
          <a:lin ang="5400000" scaled="1"/>
          <a:tileRect/>
        </a:gradFill>
        <a:ln>
          <a:solidFill>
            <a:schemeClr val="tx1"/>
          </a:solidFill>
        </a:ln>
      </dgm:spPr>
      <dgm:t>
        <a:bodyPr/>
        <a:lstStyle/>
        <a:p>
          <a:r>
            <a:rPr lang="en-GB" sz="1050" dirty="0">
              <a:solidFill>
                <a:schemeClr val="tx1"/>
              </a:solidFill>
            </a:rPr>
            <a:t>*Cultural differences &amp; Linguistic barriers</a:t>
          </a:r>
          <a:endParaRPr lang="en-US" sz="1050" dirty="0">
            <a:solidFill>
              <a:schemeClr val="tx1"/>
            </a:solidFill>
          </a:endParaRPr>
        </a:p>
      </dgm:t>
    </dgm:pt>
    <dgm:pt modelId="{F1EF497C-54D3-4121-95E3-5165AFB644F1}" type="parTrans" cxnId="{03397744-70C6-4764-813B-F9FB2F9CE28E}">
      <dgm:prSet/>
      <dgm:spPr/>
      <dgm:t>
        <a:bodyPr/>
        <a:lstStyle/>
        <a:p>
          <a:endParaRPr lang="en-US" sz="2400"/>
        </a:p>
      </dgm:t>
    </dgm:pt>
    <dgm:pt modelId="{78C037CF-AE5D-4F41-9934-B6D30D674305}" type="sibTrans" cxnId="{03397744-70C6-4764-813B-F9FB2F9CE28E}">
      <dgm:prSet/>
      <dgm:spPr/>
      <dgm:t>
        <a:bodyPr/>
        <a:lstStyle/>
        <a:p>
          <a:endParaRPr lang="en-US" sz="2400"/>
        </a:p>
      </dgm:t>
    </dgm:pt>
    <dgm:pt modelId="{8098939E-071D-4677-BF1E-92B16EFED9E5}">
      <dgm:prSet custT="1"/>
      <dgm:spPr>
        <a:gradFill flip="none" rotWithShape="0">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dgm:spPr>
      <dgm:t>
        <a:bodyPr/>
        <a:lstStyle/>
        <a:p>
          <a:r>
            <a:rPr lang="en-GB" sz="1600" b="1" u="sng" dirty="0"/>
            <a:t>Barriers</a:t>
          </a:r>
          <a:endParaRPr lang="en-GB" sz="2200" b="1" u="sng" dirty="0"/>
        </a:p>
      </dgm:t>
    </dgm:pt>
    <dgm:pt modelId="{8BDAB1D4-41DF-496C-B2B5-5213268FEE80}" type="parTrans" cxnId="{AAA2D5B1-CA28-43F3-BA21-1A1DCE3A33D1}">
      <dgm:prSet/>
      <dgm:spPr/>
      <dgm:t>
        <a:bodyPr/>
        <a:lstStyle/>
        <a:p>
          <a:endParaRPr lang="en-GB"/>
        </a:p>
      </dgm:t>
    </dgm:pt>
    <dgm:pt modelId="{BA2C1C97-926C-4E46-A654-5C95A80A9183}" type="sibTrans" cxnId="{AAA2D5B1-CA28-43F3-BA21-1A1DCE3A33D1}">
      <dgm:prSet/>
      <dgm:spPr/>
      <dgm:t>
        <a:bodyPr/>
        <a:lstStyle/>
        <a:p>
          <a:endParaRPr lang="en-GB"/>
        </a:p>
      </dgm:t>
    </dgm:pt>
    <dgm:pt modelId="{FD99FA72-489B-45BE-8716-23B01498480F}" type="pres">
      <dgm:prSet presAssocID="{C6BDB016-1807-46D1-8EE0-BD6091E4706B}" presName="Name0" presStyleCnt="0">
        <dgm:presLayoutVars>
          <dgm:dir/>
          <dgm:animLvl val="lvl"/>
          <dgm:resizeHandles val="exact"/>
        </dgm:presLayoutVars>
      </dgm:prSet>
      <dgm:spPr/>
    </dgm:pt>
    <dgm:pt modelId="{F37A2521-5560-4224-AD46-A74B658560DD}" type="pres">
      <dgm:prSet presAssocID="{8098939E-071D-4677-BF1E-92B16EFED9E5}" presName="linNode" presStyleCnt="0"/>
      <dgm:spPr/>
    </dgm:pt>
    <dgm:pt modelId="{82E20A29-D846-489C-9A57-7E26697406D6}" type="pres">
      <dgm:prSet presAssocID="{8098939E-071D-4677-BF1E-92B16EFED9E5}" presName="parentText" presStyleLbl="node1" presStyleIdx="0" presStyleCnt="11" custLinFactNeighborX="0" custLinFactNeighborY="-281">
        <dgm:presLayoutVars>
          <dgm:chMax val="1"/>
          <dgm:bulletEnabled val="1"/>
        </dgm:presLayoutVars>
      </dgm:prSet>
      <dgm:spPr/>
    </dgm:pt>
    <dgm:pt modelId="{60F8AA1D-2ECD-4EB2-AF50-52FCF58EC0D4}" type="pres">
      <dgm:prSet presAssocID="{BA2C1C97-926C-4E46-A654-5C95A80A9183}" presName="sp" presStyleCnt="0"/>
      <dgm:spPr/>
    </dgm:pt>
    <dgm:pt modelId="{8C4D5489-15E2-4642-9E35-5943D8CF00BD}" type="pres">
      <dgm:prSet presAssocID="{B267473D-C385-435F-BAE4-48EF9ADEB188}" presName="linNode" presStyleCnt="0"/>
      <dgm:spPr/>
    </dgm:pt>
    <dgm:pt modelId="{CE2E749E-3806-4782-9B65-BCD5E0EE51E8}" type="pres">
      <dgm:prSet presAssocID="{B267473D-C385-435F-BAE4-48EF9ADEB188}" presName="parentText" presStyleLbl="node1" presStyleIdx="1" presStyleCnt="11" custLinFactNeighborX="-431" custLinFactNeighborY="-144">
        <dgm:presLayoutVars>
          <dgm:chMax val="1"/>
          <dgm:bulletEnabled val="1"/>
        </dgm:presLayoutVars>
      </dgm:prSet>
      <dgm:spPr/>
    </dgm:pt>
    <dgm:pt modelId="{3DD7DE0B-3DF3-4445-A44D-52F6D1885312}" type="pres">
      <dgm:prSet presAssocID="{03EF8196-3B22-42E0-B709-9BE874D20D90}" presName="sp" presStyleCnt="0"/>
      <dgm:spPr/>
    </dgm:pt>
    <dgm:pt modelId="{02B2D81F-7A88-4DE2-8ACC-D67F8C004895}" type="pres">
      <dgm:prSet presAssocID="{A60B1244-6004-4F1D-829F-C36352C96729}" presName="linNode" presStyleCnt="0"/>
      <dgm:spPr/>
    </dgm:pt>
    <dgm:pt modelId="{1675C332-DB76-42DC-BD5C-B26677D78EAE}" type="pres">
      <dgm:prSet presAssocID="{A60B1244-6004-4F1D-829F-C36352C96729}" presName="parentText" presStyleLbl="node1" presStyleIdx="2" presStyleCnt="11" custLinFactNeighborX="691" custLinFactNeighborY="-5504">
        <dgm:presLayoutVars>
          <dgm:chMax val="1"/>
          <dgm:bulletEnabled val="1"/>
        </dgm:presLayoutVars>
      </dgm:prSet>
      <dgm:spPr/>
    </dgm:pt>
    <dgm:pt modelId="{EC3FCAC6-6DEA-4155-A559-19D997A3958C}" type="pres">
      <dgm:prSet presAssocID="{EF7D419C-1DEA-4545-BFE0-5689DB060F06}" presName="sp" presStyleCnt="0"/>
      <dgm:spPr/>
    </dgm:pt>
    <dgm:pt modelId="{B6992ED7-11BB-41D8-B948-2C272A064F15}" type="pres">
      <dgm:prSet presAssocID="{0E08C53C-18B4-4740-A8A6-103799364C7F}" presName="linNode" presStyleCnt="0"/>
      <dgm:spPr/>
    </dgm:pt>
    <dgm:pt modelId="{E91690E7-77C8-4ACE-9D37-9579D0EC9FD8}" type="pres">
      <dgm:prSet presAssocID="{0E08C53C-18B4-4740-A8A6-103799364C7F}" presName="parentText" presStyleLbl="node1" presStyleIdx="3" presStyleCnt="11">
        <dgm:presLayoutVars>
          <dgm:chMax val="1"/>
          <dgm:bulletEnabled val="1"/>
        </dgm:presLayoutVars>
      </dgm:prSet>
      <dgm:spPr/>
    </dgm:pt>
    <dgm:pt modelId="{643D8ABD-F3AC-4AE8-822C-DB09BD6AC38F}" type="pres">
      <dgm:prSet presAssocID="{BCBA04A4-48E5-40FC-97D7-3DAB33E35DBF}" presName="sp" presStyleCnt="0"/>
      <dgm:spPr/>
    </dgm:pt>
    <dgm:pt modelId="{65CC486F-1FE9-4ADF-93D8-2A0F86FAF3F7}" type="pres">
      <dgm:prSet presAssocID="{FC48341B-14EB-4122-81D9-9C726C23B6FC}" presName="linNode" presStyleCnt="0"/>
      <dgm:spPr/>
    </dgm:pt>
    <dgm:pt modelId="{1AB2CFE9-EDD0-43B8-95C6-82C3E9B893B7}" type="pres">
      <dgm:prSet presAssocID="{FC48341B-14EB-4122-81D9-9C726C23B6FC}" presName="parentText" presStyleLbl="node1" presStyleIdx="4" presStyleCnt="11" custLinFactNeighborX="0" custLinFactNeighborY="-1753">
        <dgm:presLayoutVars>
          <dgm:chMax val="1"/>
          <dgm:bulletEnabled val="1"/>
        </dgm:presLayoutVars>
      </dgm:prSet>
      <dgm:spPr/>
    </dgm:pt>
    <dgm:pt modelId="{90F3380C-AF9D-44ED-B1AB-2D50A5FDCC15}" type="pres">
      <dgm:prSet presAssocID="{E1311E59-5C06-458E-9EF4-D41E78376B3C}" presName="sp" presStyleCnt="0"/>
      <dgm:spPr/>
    </dgm:pt>
    <dgm:pt modelId="{505872AA-EA44-420E-ACB0-4F3EB79BA76C}" type="pres">
      <dgm:prSet presAssocID="{B918DA18-817E-4D94-AA01-A829C3B9AD86}" presName="linNode" presStyleCnt="0"/>
      <dgm:spPr/>
    </dgm:pt>
    <dgm:pt modelId="{166A817E-E0C8-48D6-8B7C-7E3D782029CB}" type="pres">
      <dgm:prSet presAssocID="{B918DA18-817E-4D94-AA01-A829C3B9AD86}" presName="parentText" presStyleLbl="node1" presStyleIdx="5" presStyleCnt="11" custLinFactNeighborX="-59" custLinFactNeighborY="-2538">
        <dgm:presLayoutVars>
          <dgm:chMax val="1"/>
          <dgm:bulletEnabled val="1"/>
        </dgm:presLayoutVars>
      </dgm:prSet>
      <dgm:spPr/>
    </dgm:pt>
    <dgm:pt modelId="{9EE0D55A-15DF-4A3D-A19E-484C98335D11}" type="pres">
      <dgm:prSet presAssocID="{CC409F22-52CE-45D3-9A67-E85338D2CBE7}" presName="sp" presStyleCnt="0"/>
      <dgm:spPr/>
    </dgm:pt>
    <dgm:pt modelId="{7685C90D-9A44-454F-9AE3-56C337925775}" type="pres">
      <dgm:prSet presAssocID="{C1767A70-F20A-4431-A27E-485481D0F29E}" presName="linNode" presStyleCnt="0"/>
      <dgm:spPr/>
    </dgm:pt>
    <dgm:pt modelId="{2A573D6D-B860-4339-A73F-60E5BED0D18C}" type="pres">
      <dgm:prSet presAssocID="{C1767A70-F20A-4431-A27E-485481D0F29E}" presName="parentText" presStyleLbl="node1" presStyleIdx="6" presStyleCnt="11">
        <dgm:presLayoutVars>
          <dgm:chMax val="1"/>
          <dgm:bulletEnabled val="1"/>
        </dgm:presLayoutVars>
      </dgm:prSet>
      <dgm:spPr/>
    </dgm:pt>
    <dgm:pt modelId="{6E2297CB-789F-4549-9566-34ABB7DB7423}" type="pres">
      <dgm:prSet presAssocID="{BCA88FE8-047B-4D47-BE9E-C923ED7C357A}" presName="sp" presStyleCnt="0"/>
      <dgm:spPr/>
    </dgm:pt>
    <dgm:pt modelId="{7BB657C6-44CA-4F6A-A23C-9034ACBDEDAC}" type="pres">
      <dgm:prSet presAssocID="{968923CC-BF6A-4DB9-A297-D66999D287BF}" presName="linNode" presStyleCnt="0"/>
      <dgm:spPr/>
    </dgm:pt>
    <dgm:pt modelId="{129A9AA9-F2EF-49ED-948F-771C7D25CF8C}" type="pres">
      <dgm:prSet presAssocID="{968923CC-BF6A-4DB9-A297-D66999D287BF}" presName="parentText" presStyleLbl="node1" presStyleIdx="7" presStyleCnt="11" custLinFactNeighborX="-59" custLinFactNeighborY="3919">
        <dgm:presLayoutVars>
          <dgm:chMax val="1"/>
          <dgm:bulletEnabled val="1"/>
        </dgm:presLayoutVars>
      </dgm:prSet>
      <dgm:spPr/>
    </dgm:pt>
    <dgm:pt modelId="{8E4518F0-3782-4319-A947-4D6503FC1338}" type="pres">
      <dgm:prSet presAssocID="{F3CD215C-D244-4857-8898-78560D6122E8}" presName="sp" presStyleCnt="0"/>
      <dgm:spPr/>
    </dgm:pt>
    <dgm:pt modelId="{EBCA37BB-2DE2-4E3A-BC48-58860F4C953F}" type="pres">
      <dgm:prSet presAssocID="{76911B0E-0522-4146-9140-13710ED9825D}" presName="linNode" presStyleCnt="0"/>
      <dgm:spPr/>
    </dgm:pt>
    <dgm:pt modelId="{FCF431EF-665B-4869-9F36-8596D5F8F952}" type="pres">
      <dgm:prSet presAssocID="{76911B0E-0522-4146-9140-13710ED9825D}" presName="parentText" presStyleLbl="node1" presStyleIdx="8" presStyleCnt="11" custLinFactNeighborX="0" custLinFactNeighborY="-1437">
        <dgm:presLayoutVars>
          <dgm:chMax val="1"/>
          <dgm:bulletEnabled val="1"/>
        </dgm:presLayoutVars>
      </dgm:prSet>
      <dgm:spPr/>
    </dgm:pt>
    <dgm:pt modelId="{CE47654B-D006-4482-B848-8153721AA7CD}" type="pres">
      <dgm:prSet presAssocID="{FA02541B-2265-4136-932F-26A3E2359C5E}" presName="sp" presStyleCnt="0"/>
      <dgm:spPr/>
    </dgm:pt>
    <dgm:pt modelId="{1A654F76-6BE4-4A8F-9C6C-40CADB5EB898}" type="pres">
      <dgm:prSet presAssocID="{7546BE4C-F8AA-404A-AC83-5544A2226287}" presName="linNode" presStyleCnt="0"/>
      <dgm:spPr/>
    </dgm:pt>
    <dgm:pt modelId="{6AE9B72A-0224-4AE1-8734-87B9C86532A6}" type="pres">
      <dgm:prSet presAssocID="{7546BE4C-F8AA-404A-AC83-5544A2226287}" presName="parentText" presStyleLbl="node1" presStyleIdx="9" presStyleCnt="11">
        <dgm:presLayoutVars>
          <dgm:chMax val="1"/>
          <dgm:bulletEnabled val="1"/>
        </dgm:presLayoutVars>
      </dgm:prSet>
      <dgm:spPr/>
    </dgm:pt>
    <dgm:pt modelId="{00CF87FC-CA5F-47D3-97D3-465450C46CAE}" type="pres">
      <dgm:prSet presAssocID="{DB51E5AE-07A6-4280-A0C7-F7C58429E5BD}" presName="sp" presStyleCnt="0"/>
      <dgm:spPr/>
    </dgm:pt>
    <dgm:pt modelId="{4C7DA38B-F300-4B09-98E0-1AAD8283B6FE}" type="pres">
      <dgm:prSet presAssocID="{7D05A650-AE1B-430F-A661-CFB9B106A9BF}" presName="linNode" presStyleCnt="0"/>
      <dgm:spPr/>
    </dgm:pt>
    <dgm:pt modelId="{49EEA345-CA2B-48CA-B785-C5CBB5127778}" type="pres">
      <dgm:prSet presAssocID="{7D05A650-AE1B-430F-A661-CFB9B106A9BF}" presName="parentText" presStyleLbl="node1" presStyleIdx="10" presStyleCnt="11" custLinFactNeighborX="0" custLinFactNeighborY="281">
        <dgm:presLayoutVars>
          <dgm:chMax val="1"/>
          <dgm:bulletEnabled val="1"/>
        </dgm:presLayoutVars>
      </dgm:prSet>
      <dgm:spPr/>
    </dgm:pt>
  </dgm:ptLst>
  <dgm:cxnLst>
    <dgm:cxn modelId="{C8D71B02-139C-4DB6-9CA9-55D1E3690575}" type="presOf" srcId="{A60B1244-6004-4F1D-829F-C36352C96729}" destId="{1675C332-DB76-42DC-BD5C-B26677D78EAE}" srcOrd="0" destOrd="0" presId="urn:microsoft.com/office/officeart/2005/8/layout/vList5"/>
    <dgm:cxn modelId="{18097A04-1619-4DBF-B729-34D4B30F2E33}" type="presOf" srcId="{C6BDB016-1807-46D1-8EE0-BD6091E4706B}" destId="{FD99FA72-489B-45BE-8716-23B01498480F}" srcOrd="0" destOrd="0" presId="urn:microsoft.com/office/officeart/2005/8/layout/vList5"/>
    <dgm:cxn modelId="{27F95907-3F83-42AF-9DBC-77DE7E6401C4}" type="presOf" srcId="{7D05A650-AE1B-430F-A661-CFB9B106A9BF}" destId="{49EEA345-CA2B-48CA-B785-C5CBB5127778}" srcOrd="0" destOrd="0" presId="urn:microsoft.com/office/officeart/2005/8/layout/vList5"/>
    <dgm:cxn modelId="{6AD3290E-BF8D-4ED9-94EE-3AFE1BE36486}" srcId="{C6BDB016-1807-46D1-8EE0-BD6091E4706B}" destId="{B918DA18-817E-4D94-AA01-A829C3B9AD86}" srcOrd="5" destOrd="0" parTransId="{FA74A765-977D-483C-8673-881B6526554C}" sibTransId="{CC409F22-52CE-45D3-9A67-E85338D2CBE7}"/>
    <dgm:cxn modelId="{3B18DB13-38B3-4B3F-80B9-D8331A5E3FF5}" srcId="{C6BDB016-1807-46D1-8EE0-BD6091E4706B}" destId="{B267473D-C385-435F-BAE4-48EF9ADEB188}" srcOrd="1" destOrd="0" parTransId="{BD73B42B-5096-47BD-8DF0-4F87929E8E4D}" sibTransId="{03EF8196-3B22-42E0-B709-9BE874D20D90}"/>
    <dgm:cxn modelId="{556DEB1E-5B25-4F09-83F1-DD52D9476584}" type="presOf" srcId="{B267473D-C385-435F-BAE4-48EF9ADEB188}" destId="{CE2E749E-3806-4782-9B65-BCD5E0EE51E8}" srcOrd="0" destOrd="0" presId="urn:microsoft.com/office/officeart/2005/8/layout/vList5"/>
    <dgm:cxn modelId="{51992927-B5E6-4954-9591-3132C60C3373}" srcId="{C6BDB016-1807-46D1-8EE0-BD6091E4706B}" destId="{968923CC-BF6A-4DB9-A297-D66999D287BF}" srcOrd="7" destOrd="0" parTransId="{9F52B464-EB8F-44BC-AC65-2F43834BF6A5}" sibTransId="{F3CD215C-D244-4857-8898-78560D6122E8}"/>
    <dgm:cxn modelId="{4AD6D82E-CFE8-4027-9771-7391B16A99CE}" type="presOf" srcId="{0E08C53C-18B4-4740-A8A6-103799364C7F}" destId="{E91690E7-77C8-4ACE-9D37-9579D0EC9FD8}" srcOrd="0" destOrd="0" presId="urn:microsoft.com/office/officeart/2005/8/layout/vList5"/>
    <dgm:cxn modelId="{52F9CE31-857B-4FD5-9AF8-6F224D493719}" srcId="{C6BDB016-1807-46D1-8EE0-BD6091E4706B}" destId="{C1767A70-F20A-4431-A27E-485481D0F29E}" srcOrd="6" destOrd="0" parTransId="{A140E749-9729-40EB-BF96-6BB0066CDBF0}" sibTransId="{BCA88FE8-047B-4D47-BE9E-C923ED7C357A}"/>
    <dgm:cxn modelId="{F4C3323B-7791-4510-9717-CE990041F610}" type="presOf" srcId="{76911B0E-0522-4146-9140-13710ED9825D}" destId="{FCF431EF-665B-4869-9F36-8596D5F8F952}" srcOrd="0" destOrd="0" presId="urn:microsoft.com/office/officeart/2005/8/layout/vList5"/>
    <dgm:cxn modelId="{03397744-70C6-4764-813B-F9FB2F9CE28E}" srcId="{C6BDB016-1807-46D1-8EE0-BD6091E4706B}" destId="{7D05A650-AE1B-430F-A661-CFB9B106A9BF}" srcOrd="10" destOrd="0" parTransId="{F1EF497C-54D3-4121-95E3-5165AFB644F1}" sibTransId="{78C037CF-AE5D-4F41-9934-B6D30D674305}"/>
    <dgm:cxn modelId="{B464FA45-8D9D-4E8C-8B8E-2F67870C950A}" type="presOf" srcId="{C1767A70-F20A-4431-A27E-485481D0F29E}" destId="{2A573D6D-B860-4339-A73F-60E5BED0D18C}" srcOrd="0" destOrd="0" presId="urn:microsoft.com/office/officeart/2005/8/layout/vList5"/>
    <dgm:cxn modelId="{475F1368-96D5-482E-89CC-AB0D4F578CDA}" type="presOf" srcId="{B918DA18-817E-4D94-AA01-A829C3B9AD86}" destId="{166A817E-E0C8-48D6-8B7C-7E3D782029CB}" srcOrd="0" destOrd="0" presId="urn:microsoft.com/office/officeart/2005/8/layout/vList5"/>
    <dgm:cxn modelId="{9F217F79-652F-4AA0-85A8-FE9DE2BDAE76}" srcId="{C6BDB016-1807-46D1-8EE0-BD6091E4706B}" destId="{7546BE4C-F8AA-404A-AC83-5544A2226287}" srcOrd="9" destOrd="0" parTransId="{849E893A-7370-4B46-B94F-31DAA19F0A48}" sibTransId="{DB51E5AE-07A6-4280-A0C7-F7C58429E5BD}"/>
    <dgm:cxn modelId="{0D43C47A-4CE3-4EFD-9CE8-5F302A686588}" type="presOf" srcId="{8098939E-071D-4677-BF1E-92B16EFED9E5}" destId="{82E20A29-D846-489C-9A57-7E26697406D6}" srcOrd="0" destOrd="0" presId="urn:microsoft.com/office/officeart/2005/8/layout/vList5"/>
    <dgm:cxn modelId="{7CAE7A7D-7B42-4E67-B960-7F79ED8E4276}" type="presOf" srcId="{FC48341B-14EB-4122-81D9-9C726C23B6FC}" destId="{1AB2CFE9-EDD0-43B8-95C6-82C3E9B893B7}" srcOrd="0" destOrd="0" presId="urn:microsoft.com/office/officeart/2005/8/layout/vList5"/>
    <dgm:cxn modelId="{152F6A9B-F7BF-49E2-AEC0-C5042A117307}" srcId="{C6BDB016-1807-46D1-8EE0-BD6091E4706B}" destId="{0E08C53C-18B4-4740-A8A6-103799364C7F}" srcOrd="3" destOrd="0" parTransId="{F85924DD-A22D-4A8A-BC4B-4FBC56F88A86}" sibTransId="{BCBA04A4-48E5-40FC-97D7-3DAB33E35DBF}"/>
    <dgm:cxn modelId="{1DF7F6A7-8907-4ACE-84EA-D3EAACA6195C}" srcId="{C6BDB016-1807-46D1-8EE0-BD6091E4706B}" destId="{76911B0E-0522-4146-9140-13710ED9825D}" srcOrd="8" destOrd="0" parTransId="{7D7A113A-53DE-41FC-B60B-2891E71085D8}" sibTransId="{FA02541B-2265-4136-932F-26A3E2359C5E}"/>
    <dgm:cxn modelId="{7C5C1EB0-E831-43D3-8E44-AC1B9CAFAC6C}" type="presOf" srcId="{7546BE4C-F8AA-404A-AC83-5544A2226287}" destId="{6AE9B72A-0224-4AE1-8734-87B9C86532A6}" srcOrd="0" destOrd="0" presId="urn:microsoft.com/office/officeart/2005/8/layout/vList5"/>
    <dgm:cxn modelId="{AAA2D5B1-CA28-43F3-BA21-1A1DCE3A33D1}" srcId="{C6BDB016-1807-46D1-8EE0-BD6091E4706B}" destId="{8098939E-071D-4677-BF1E-92B16EFED9E5}" srcOrd="0" destOrd="0" parTransId="{8BDAB1D4-41DF-496C-B2B5-5213268FEE80}" sibTransId="{BA2C1C97-926C-4E46-A654-5C95A80A9183}"/>
    <dgm:cxn modelId="{0A8110F6-0E52-48D1-A196-9E878671412C}" srcId="{C6BDB016-1807-46D1-8EE0-BD6091E4706B}" destId="{A60B1244-6004-4F1D-829F-C36352C96729}" srcOrd="2" destOrd="0" parTransId="{C425B141-87AB-44CD-9C58-529B48D096C0}" sibTransId="{EF7D419C-1DEA-4545-BFE0-5689DB060F06}"/>
    <dgm:cxn modelId="{853F8FF8-626E-4F12-B655-F08D292CB031}" type="presOf" srcId="{968923CC-BF6A-4DB9-A297-D66999D287BF}" destId="{129A9AA9-F2EF-49ED-948F-771C7D25CF8C}" srcOrd="0" destOrd="0" presId="urn:microsoft.com/office/officeart/2005/8/layout/vList5"/>
    <dgm:cxn modelId="{AFF821FB-E94E-42E3-9275-0CB2E5E2FF2D}" srcId="{C6BDB016-1807-46D1-8EE0-BD6091E4706B}" destId="{FC48341B-14EB-4122-81D9-9C726C23B6FC}" srcOrd="4" destOrd="0" parTransId="{64B73893-A94A-432C-B91A-454EF8B4CBDA}" sibTransId="{E1311E59-5C06-458E-9EF4-D41E78376B3C}"/>
    <dgm:cxn modelId="{ADCAE04B-8C75-44D7-95D7-29E5813BBB7D}" type="presParOf" srcId="{FD99FA72-489B-45BE-8716-23B01498480F}" destId="{F37A2521-5560-4224-AD46-A74B658560DD}" srcOrd="0" destOrd="0" presId="urn:microsoft.com/office/officeart/2005/8/layout/vList5"/>
    <dgm:cxn modelId="{80E7A970-182D-4844-A5F3-C7DF08BA0F1F}" type="presParOf" srcId="{F37A2521-5560-4224-AD46-A74B658560DD}" destId="{82E20A29-D846-489C-9A57-7E26697406D6}" srcOrd="0" destOrd="0" presId="urn:microsoft.com/office/officeart/2005/8/layout/vList5"/>
    <dgm:cxn modelId="{CB9BD37F-30C9-4B72-A498-B4B0D14179B1}" type="presParOf" srcId="{FD99FA72-489B-45BE-8716-23B01498480F}" destId="{60F8AA1D-2ECD-4EB2-AF50-52FCF58EC0D4}" srcOrd="1" destOrd="0" presId="urn:microsoft.com/office/officeart/2005/8/layout/vList5"/>
    <dgm:cxn modelId="{BF7CB2DF-8996-42BD-907B-59B44CDDFCF3}" type="presParOf" srcId="{FD99FA72-489B-45BE-8716-23B01498480F}" destId="{8C4D5489-15E2-4642-9E35-5943D8CF00BD}" srcOrd="2" destOrd="0" presId="urn:microsoft.com/office/officeart/2005/8/layout/vList5"/>
    <dgm:cxn modelId="{299CFFEC-A836-4F30-8053-EA1CFD072FD7}" type="presParOf" srcId="{8C4D5489-15E2-4642-9E35-5943D8CF00BD}" destId="{CE2E749E-3806-4782-9B65-BCD5E0EE51E8}" srcOrd="0" destOrd="0" presId="urn:microsoft.com/office/officeart/2005/8/layout/vList5"/>
    <dgm:cxn modelId="{21375BEE-8751-4F61-98CC-D3393D93A1E1}" type="presParOf" srcId="{FD99FA72-489B-45BE-8716-23B01498480F}" destId="{3DD7DE0B-3DF3-4445-A44D-52F6D1885312}" srcOrd="3" destOrd="0" presId="urn:microsoft.com/office/officeart/2005/8/layout/vList5"/>
    <dgm:cxn modelId="{02031A93-9352-4BE7-A8A6-FD85F19026F4}" type="presParOf" srcId="{FD99FA72-489B-45BE-8716-23B01498480F}" destId="{02B2D81F-7A88-4DE2-8ACC-D67F8C004895}" srcOrd="4" destOrd="0" presId="urn:microsoft.com/office/officeart/2005/8/layout/vList5"/>
    <dgm:cxn modelId="{825C4523-4399-44B5-A1A0-C52D5023793E}" type="presParOf" srcId="{02B2D81F-7A88-4DE2-8ACC-D67F8C004895}" destId="{1675C332-DB76-42DC-BD5C-B26677D78EAE}" srcOrd="0" destOrd="0" presId="urn:microsoft.com/office/officeart/2005/8/layout/vList5"/>
    <dgm:cxn modelId="{658B7DB1-C9F4-48CC-91D1-F373F2E53D5E}" type="presParOf" srcId="{FD99FA72-489B-45BE-8716-23B01498480F}" destId="{EC3FCAC6-6DEA-4155-A559-19D997A3958C}" srcOrd="5" destOrd="0" presId="urn:microsoft.com/office/officeart/2005/8/layout/vList5"/>
    <dgm:cxn modelId="{C7ED1BA6-D10F-401F-B7B4-4F4047DE3572}" type="presParOf" srcId="{FD99FA72-489B-45BE-8716-23B01498480F}" destId="{B6992ED7-11BB-41D8-B948-2C272A064F15}" srcOrd="6" destOrd="0" presId="urn:microsoft.com/office/officeart/2005/8/layout/vList5"/>
    <dgm:cxn modelId="{ABE48F3B-2E5D-40FF-8CCA-65A7475DAA62}" type="presParOf" srcId="{B6992ED7-11BB-41D8-B948-2C272A064F15}" destId="{E91690E7-77C8-4ACE-9D37-9579D0EC9FD8}" srcOrd="0" destOrd="0" presId="urn:microsoft.com/office/officeart/2005/8/layout/vList5"/>
    <dgm:cxn modelId="{45BF50F1-178A-4F3B-9838-DA7440D2919A}" type="presParOf" srcId="{FD99FA72-489B-45BE-8716-23B01498480F}" destId="{643D8ABD-F3AC-4AE8-822C-DB09BD6AC38F}" srcOrd="7" destOrd="0" presId="urn:microsoft.com/office/officeart/2005/8/layout/vList5"/>
    <dgm:cxn modelId="{3537E194-4949-4A5C-9F3C-98D3F83D2A73}" type="presParOf" srcId="{FD99FA72-489B-45BE-8716-23B01498480F}" destId="{65CC486F-1FE9-4ADF-93D8-2A0F86FAF3F7}" srcOrd="8" destOrd="0" presId="urn:microsoft.com/office/officeart/2005/8/layout/vList5"/>
    <dgm:cxn modelId="{5432819E-C587-4943-8CA2-89F48EC99B2A}" type="presParOf" srcId="{65CC486F-1FE9-4ADF-93D8-2A0F86FAF3F7}" destId="{1AB2CFE9-EDD0-43B8-95C6-82C3E9B893B7}" srcOrd="0" destOrd="0" presId="urn:microsoft.com/office/officeart/2005/8/layout/vList5"/>
    <dgm:cxn modelId="{323683C2-85F3-4FFA-9271-E70396833187}" type="presParOf" srcId="{FD99FA72-489B-45BE-8716-23B01498480F}" destId="{90F3380C-AF9D-44ED-B1AB-2D50A5FDCC15}" srcOrd="9" destOrd="0" presId="urn:microsoft.com/office/officeart/2005/8/layout/vList5"/>
    <dgm:cxn modelId="{B77ADAD5-CE7B-4E8B-ADD2-D53A7BD19F0C}" type="presParOf" srcId="{FD99FA72-489B-45BE-8716-23B01498480F}" destId="{505872AA-EA44-420E-ACB0-4F3EB79BA76C}" srcOrd="10" destOrd="0" presId="urn:microsoft.com/office/officeart/2005/8/layout/vList5"/>
    <dgm:cxn modelId="{09FEFBE8-84D6-4A5D-AE0D-8DE2D9AC867A}" type="presParOf" srcId="{505872AA-EA44-420E-ACB0-4F3EB79BA76C}" destId="{166A817E-E0C8-48D6-8B7C-7E3D782029CB}" srcOrd="0" destOrd="0" presId="urn:microsoft.com/office/officeart/2005/8/layout/vList5"/>
    <dgm:cxn modelId="{8AB818B5-C2C2-401B-84DE-06E7B0FC63AC}" type="presParOf" srcId="{FD99FA72-489B-45BE-8716-23B01498480F}" destId="{9EE0D55A-15DF-4A3D-A19E-484C98335D11}" srcOrd="11" destOrd="0" presId="urn:microsoft.com/office/officeart/2005/8/layout/vList5"/>
    <dgm:cxn modelId="{968F381B-3FDF-412E-A26F-87F680051308}" type="presParOf" srcId="{FD99FA72-489B-45BE-8716-23B01498480F}" destId="{7685C90D-9A44-454F-9AE3-56C337925775}" srcOrd="12" destOrd="0" presId="urn:microsoft.com/office/officeart/2005/8/layout/vList5"/>
    <dgm:cxn modelId="{F99D6079-24A8-44F7-AFB8-A1A7D01C9E44}" type="presParOf" srcId="{7685C90D-9A44-454F-9AE3-56C337925775}" destId="{2A573D6D-B860-4339-A73F-60E5BED0D18C}" srcOrd="0" destOrd="0" presId="urn:microsoft.com/office/officeart/2005/8/layout/vList5"/>
    <dgm:cxn modelId="{3CB1C639-C69C-41A5-80E1-38752FB53391}" type="presParOf" srcId="{FD99FA72-489B-45BE-8716-23B01498480F}" destId="{6E2297CB-789F-4549-9566-34ABB7DB7423}" srcOrd="13" destOrd="0" presId="urn:microsoft.com/office/officeart/2005/8/layout/vList5"/>
    <dgm:cxn modelId="{350B9075-A1F7-451D-BEA4-C879AD89B826}" type="presParOf" srcId="{FD99FA72-489B-45BE-8716-23B01498480F}" destId="{7BB657C6-44CA-4F6A-A23C-9034ACBDEDAC}" srcOrd="14" destOrd="0" presId="urn:microsoft.com/office/officeart/2005/8/layout/vList5"/>
    <dgm:cxn modelId="{D929F225-D2B6-472C-BAA8-F73CFF239815}" type="presParOf" srcId="{7BB657C6-44CA-4F6A-A23C-9034ACBDEDAC}" destId="{129A9AA9-F2EF-49ED-948F-771C7D25CF8C}" srcOrd="0" destOrd="0" presId="urn:microsoft.com/office/officeart/2005/8/layout/vList5"/>
    <dgm:cxn modelId="{DBD47CE1-8B8D-4495-AD26-DFF1DF8808C5}" type="presParOf" srcId="{FD99FA72-489B-45BE-8716-23B01498480F}" destId="{8E4518F0-3782-4319-A947-4D6503FC1338}" srcOrd="15" destOrd="0" presId="urn:microsoft.com/office/officeart/2005/8/layout/vList5"/>
    <dgm:cxn modelId="{8F9B516C-87F3-41BC-9808-EC113C315489}" type="presParOf" srcId="{FD99FA72-489B-45BE-8716-23B01498480F}" destId="{EBCA37BB-2DE2-4E3A-BC48-58860F4C953F}" srcOrd="16" destOrd="0" presId="urn:microsoft.com/office/officeart/2005/8/layout/vList5"/>
    <dgm:cxn modelId="{B272641A-2C59-4547-A73F-DD063E0DF753}" type="presParOf" srcId="{EBCA37BB-2DE2-4E3A-BC48-58860F4C953F}" destId="{FCF431EF-665B-4869-9F36-8596D5F8F952}" srcOrd="0" destOrd="0" presId="urn:microsoft.com/office/officeart/2005/8/layout/vList5"/>
    <dgm:cxn modelId="{68BECE29-E058-4931-A05C-C8EADB285EC2}" type="presParOf" srcId="{FD99FA72-489B-45BE-8716-23B01498480F}" destId="{CE47654B-D006-4482-B848-8153721AA7CD}" srcOrd="17" destOrd="0" presId="urn:microsoft.com/office/officeart/2005/8/layout/vList5"/>
    <dgm:cxn modelId="{E45FF8B6-F094-4043-B827-7BAEACA49F5D}" type="presParOf" srcId="{FD99FA72-489B-45BE-8716-23B01498480F}" destId="{1A654F76-6BE4-4A8F-9C6C-40CADB5EB898}" srcOrd="18" destOrd="0" presId="urn:microsoft.com/office/officeart/2005/8/layout/vList5"/>
    <dgm:cxn modelId="{4011AFA4-70B0-4ADB-B335-D06C3F01D861}" type="presParOf" srcId="{1A654F76-6BE4-4A8F-9C6C-40CADB5EB898}" destId="{6AE9B72A-0224-4AE1-8734-87B9C86532A6}" srcOrd="0" destOrd="0" presId="urn:microsoft.com/office/officeart/2005/8/layout/vList5"/>
    <dgm:cxn modelId="{6AE7809C-5139-44BB-B5D9-A37594DE6FC7}" type="presParOf" srcId="{FD99FA72-489B-45BE-8716-23B01498480F}" destId="{00CF87FC-CA5F-47D3-97D3-465450C46CAE}" srcOrd="19" destOrd="0" presId="urn:microsoft.com/office/officeart/2005/8/layout/vList5"/>
    <dgm:cxn modelId="{B990861B-838D-4131-AA2F-0ADEFB3799B0}" type="presParOf" srcId="{FD99FA72-489B-45BE-8716-23B01498480F}" destId="{4C7DA38B-F300-4B09-98E0-1AAD8283B6FE}" srcOrd="20" destOrd="0" presId="urn:microsoft.com/office/officeart/2005/8/layout/vList5"/>
    <dgm:cxn modelId="{7C563349-1378-4C6B-A653-C5581C54D2F5}" type="presParOf" srcId="{4C7DA38B-F300-4B09-98E0-1AAD8283B6FE}" destId="{49EEA345-CA2B-48CA-B785-C5CBB5127778}" srcOrd="0" destOrd="0" presId="urn:microsoft.com/office/officeart/2005/8/layout/vList5"/>
  </dgm:cxnLst>
  <dgm:bg/>
  <dgm:whole>
    <a:ln>
      <a:noFill/>
      <a:extLst>
        <a:ext uri="{C807C97D-BFC1-408E-A445-0C87EB9F89A2}">
          <ask:lineSketchStyleProps xmlns:ask="http://schemas.microsoft.com/office/drawing/2018/sketchyshapes">
            <ask:type>
              <ask:lineSketchCurved/>
            </ask:type>
          </ask:lineSketchStyleProps>
        </a:ext>
      </a:extLst>
    </a:ln>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1EC8787-C6AB-43FC-92B9-B3CD0FC82C2A}" type="doc">
      <dgm:prSet loTypeId="urn:microsoft.com/office/officeart/2005/8/layout/default" loCatId="list" qsTypeId="urn:microsoft.com/office/officeart/2005/8/quickstyle/simple5" qsCatId="simple" csTypeId="urn:microsoft.com/office/officeart/2005/8/colors/accent2_2" csCatId="accent2" phldr="1"/>
      <dgm:spPr/>
      <dgm:t>
        <a:bodyPr/>
        <a:lstStyle/>
        <a:p>
          <a:endParaRPr lang="en-US"/>
        </a:p>
      </dgm:t>
    </dgm:pt>
    <dgm:pt modelId="{9CF0AF7F-8EEE-48C2-8D00-3CBD73DDC873}">
      <dgm:prSet/>
      <dgm:spPr>
        <a:solidFill>
          <a:schemeClr val="accent1"/>
        </a:solidFill>
      </dgm:spPr>
      <dgm:t>
        <a:bodyPr/>
        <a:lstStyle/>
        <a:p>
          <a:r>
            <a:rPr lang="en-GB" dirty="0"/>
            <a:t>Assessment-led clinic.  A change to the model of working. Focused assessments to enable assessments to be offered for almost all women referred. </a:t>
          </a:r>
          <a:endParaRPr lang="en-US" dirty="0"/>
        </a:p>
      </dgm:t>
    </dgm:pt>
    <dgm:pt modelId="{618FAB94-288E-43E1-8CEB-BB76E56632FC}" type="parTrans" cxnId="{3A964093-4FF1-43EB-B537-3E23010CB1F8}">
      <dgm:prSet/>
      <dgm:spPr/>
      <dgm:t>
        <a:bodyPr/>
        <a:lstStyle/>
        <a:p>
          <a:endParaRPr lang="en-US"/>
        </a:p>
      </dgm:t>
    </dgm:pt>
    <dgm:pt modelId="{555E238D-8076-42DB-A4BF-1F389549BB4B}" type="sibTrans" cxnId="{3A964093-4FF1-43EB-B537-3E23010CB1F8}">
      <dgm:prSet/>
      <dgm:spPr/>
      <dgm:t>
        <a:bodyPr/>
        <a:lstStyle/>
        <a:p>
          <a:endParaRPr lang="en-US"/>
        </a:p>
      </dgm:t>
    </dgm:pt>
    <dgm:pt modelId="{777B3CE3-5377-4B78-8ED8-D78FA20DE89E}">
      <dgm:prSet/>
      <dgm:spPr>
        <a:solidFill>
          <a:schemeClr val="accent1"/>
        </a:solidFill>
      </dgm:spPr>
      <dgm:t>
        <a:bodyPr/>
        <a:lstStyle/>
        <a:p>
          <a:r>
            <a:rPr lang="en-GB" dirty="0"/>
            <a:t>Joint Antenatal Clinics</a:t>
          </a:r>
          <a:endParaRPr lang="en-US" dirty="0"/>
        </a:p>
      </dgm:t>
    </dgm:pt>
    <dgm:pt modelId="{BAC18425-1039-4086-A8A7-6F44B4A5891D}" type="parTrans" cxnId="{7DC543DC-A0FA-4AF6-AC33-BABCC35B29CF}">
      <dgm:prSet/>
      <dgm:spPr/>
      <dgm:t>
        <a:bodyPr/>
        <a:lstStyle/>
        <a:p>
          <a:endParaRPr lang="en-US"/>
        </a:p>
      </dgm:t>
    </dgm:pt>
    <dgm:pt modelId="{E8CFD57A-4C30-43D0-B449-852C654B997C}" type="sibTrans" cxnId="{7DC543DC-A0FA-4AF6-AC33-BABCC35B29CF}">
      <dgm:prSet/>
      <dgm:spPr/>
      <dgm:t>
        <a:bodyPr/>
        <a:lstStyle/>
        <a:p>
          <a:endParaRPr lang="en-US"/>
        </a:p>
      </dgm:t>
    </dgm:pt>
    <dgm:pt modelId="{C3C96913-7A8B-40B7-BF0D-A7FBE611AB43}">
      <dgm:prSet/>
      <dgm:spPr>
        <a:solidFill>
          <a:schemeClr val="accent1"/>
        </a:solidFill>
      </dgm:spPr>
      <dgm:t>
        <a:bodyPr/>
        <a:lstStyle/>
        <a:p>
          <a:r>
            <a:rPr lang="en-GB"/>
            <a:t>Pilot self-referrals into the service June 23-June 24</a:t>
          </a:r>
          <a:endParaRPr lang="en-US"/>
        </a:p>
      </dgm:t>
    </dgm:pt>
    <dgm:pt modelId="{F638B8E6-1F64-4279-BD3E-4DC914DFC909}" type="parTrans" cxnId="{4657CCCA-4394-4D37-BBF8-A54D606BE3C3}">
      <dgm:prSet/>
      <dgm:spPr/>
      <dgm:t>
        <a:bodyPr/>
        <a:lstStyle/>
        <a:p>
          <a:endParaRPr lang="en-US"/>
        </a:p>
      </dgm:t>
    </dgm:pt>
    <dgm:pt modelId="{7CB0CC47-0401-4531-94EF-53AE6F06549E}" type="sibTrans" cxnId="{4657CCCA-4394-4D37-BBF8-A54D606BE3C3}">
      <dgm:prSet/>
      <dgm:spPr/>
      <dgm:t>
        <a:bodyPr/>
        <a:lstStyle/>
        <a:p>
          <a:endParaRPr lang="en-US"/>
        </a:p>
      </dgm:t>
    </dgm:pt>
    <dgm:pt modelId="{0E9B0557-5D01-499A-B076-ADE733FEE437}">
      <dgm:prSet/>
      <dgm:spPr>
        <a:solidFill>
          <a:schemeClr val="accent1"/>
        </a:solidFill>
        <a:ln>
          <a:solidFill>
            <a:schemeClr val="accent1"/>
          </a:solidFill>
        </a:ln>
      </dgm:spPr>
      <dgm:t>
        <a:bodyPr/>
        <a:lstStyle/>
        <a:p>
          <a:r>
            <a:rPr lang="en-GB"/>
            <a:t>Outreach posts and partnership working with Derby City Family Hubs</a:t>
          </a:r>
          <a:endParaRPr lang="en-US"/>
        </a:p>
      </dgm:t>
    </dgm:pt>
    <dgm:pt modelId="{64F7FC0E-3DF6-488F-9AFE-6363AF1A8474}" type="parTrans" cxnId="{E9DF7CED-E2A5-44F3-A168-50EA3185B9E6}">
      <dgm:prSet/>
      <dgm:spPr/>
      <dgm:t>
        <a:bodyPr/>
        <a:lstStyle/>
        <a:p>
          <a:endParaRPr lang="en-US"/>
        </a:p>
      </dgm:t>
    </dgm:pt>
    <dgm:pt modelId="{C2E96977-22A1-4DEC-9CFC-6EB510646EB2}" type="sibTrans" cxnId="{E9DF7CED-E2A5-44F3-A168-50EA3185B9E6}">
      <dgm:prSet/>
      <dgm:spPr/>
      <dgm:t>
        <a:bodyPr/>
        <a:lstStyle/>
        <a:p>
          <a:endParaRPr lang="en-US"/>
        </a:p>
      </dgm:t>
    </dgm:pt>
    <dgm:pt modelId="{58B30CEB-F64D-4EB3-A3DC-AAC91B595FA1}">
      <dgm:prSet/>
      <dgm:spPr>
        <a:solidFill>
          <a:schemeClr val="accent1"/>
        </a:solidFill>
      </dgm:spPr>
      <dgm:t>
        <a:bodyPr/>
        <a:lstStyle/>
        <a:p>
          <a:r>
            <a:rPr lang="en-GB" dirty="0"/>
            <a:t>Community Outreach Group- professionals from Community and MBU coming together monthly, utilising HEAT tools to systematically assess health inequalities and formulate actions.</a:t>
          </a:r>
          <a:endParaRPr lang="en-US" dirty="0"/>
        </a:p>
      </dgm:t>
    </dgm:pt>
    <dgm:pt modelId="{A5CE63B3-5CDE-46FD-B73B-7019F27E1BAE}" type="parTrans" cxnId="{5AFF0A80-35AC-45E8-AC45-B24D5EF6C41F}">
      <dgm:prSet/>
      <dgm:spPr/>
      <dgm:t>
        <a:bodyPr/>
        <a:lstStyle/>
        <a:p>
          <a:endParaRPr lang="en-US"/>
        </a:p>
      </dgm:t>
    </dgm:pt>
    <dgm:pt modelId="{10B8B7B4-7AC4-407B-BFA8-689E1D999327}" type="sibTrans" cxnId="{5AFF0A80-35AC-45E8-AC45-B24D5EF6C41F}">
      <dgm:prSet/>
      <dgm:spPr/>
      <dgm:t>
        <a:bodyPr/>
        <a:lstStyle/>
        <a:p>
          <a:endParaRPr lang="en-US"/>
        </a:p>
      </dgm:t>
    </dgm:pt>
    <dgm:pt modelId="{3014C18D-EE55-4E6E-8F4F-52898EFD1E11}">
      <dgm:prSet/>
      <dgm:spPr>
        <a:solidFill>
          <a:schemeClr val="accent1"/>
        </a:solidFill>
      </dgm:spPr>
      <dgm:t>
        <a:bodyPr/>
        <a:lstStyle/>
        <a:p>
          <a:r>
            <a:rPr lang="en-GB"/>
            <a:t>Communication Officer recruited on a fixed term basis to support with meeting NHS LTP ambitions. </a:t>
          </a:r>
          <a:endParaRPr lang="en-US"/>
        </a:p>
      </dgm:t>
    </dgm:pt>
    <dgm:pt modelId="{FCFB2706-4265-4F08-A543-A205E4560B54}" type="parTrans" cxnId="{DE2E6C3C-2C00-4C4A-8CFB-C3D6464977B7}">
      <dgm:prSet/>
      <dgm:spPr/>
      <dgm:t>
        <a:bodyPr/>
        <a:lstStyle/>
        <a:p>
          <a:endParaRPr lang="en-US"/>
        </a:p>
      </dgm:t>
    </dgm:pt>
    <dgm:pt modelId="{1557A390-E1D3-429E-9CB9-F1D469E49A92}" type="sibTrans" cxnId="{DE2E6C3C-2C00-4C4A-8CFB-C3D6464977B7}">
      <dgm:prSet/>
      <dgm:spPr/>
      <dgm:t>
        <a:bodyPr/>
        <a:lstStyle/>
        <a:p>
          <a:endParaRPr lang="en-US"/>
        </a:p>
      </dgm:t>
    </dgm:pt>
    <dgm:pt modelId="{86B341CC-D7F4-4599-A7B5-B57DDE70646F}">
      <dgm:prSet/>
      <dgm:spPr>
        <a:solidFill>
          <a:schemeClr val="accent1"/>
        </a:solidFill>
        <a:ln>
          <a:solidFill>
            <a:schemeClr val="accent1"/>
          </a:solidFill>
        </a:ln>
      </dgm:spPr>
      <dgm:t>
        <a:bodyPr/>
        <a:lstStyle/>
        <a:p>
          <a:r>
            <a:rPr lang="en-GB"/>
            <a:t>Building strong connections with the community- VCSE, faith leaders, GP</a:t>
          </a:r>
          <a:endParaRPr lang="en-US"/>
        </a:p>
      </dgm:t>
    </dgm:pt>
    <dgm:pt modelId="{F5FEACCB-60BA-46F0-AF15-53DA4A199CDE}" type="parTrans" cxnId="{BB4760D1-5808-46A1-8559-22C18ECF6586}">
      <dgm:prSet/>
      <dgm:spPr/>
      <dgm:t>
        <a:bodyPr/>
        <a:lstStyle/>
        <a:p>
          <a:endParaRPr lang="en-US"/>
        </a:p>
      </dgm:t>
    </dgm:pt>
    <dgm:pt modelId="{4216BA9B-9468-4973-8437-E484E4CDC5F3}" type="sibTrans" cxnId="{BB4760D1-5808-46A1-8559-22C18ECF6586}">
      <dgm:prSet/>
      <dgm:spPr/>
      <dgm:t>
        <a:bodyPr/>
        <a:lstStyle/>
        <a:p>
          <a:endParaRPr lang="en-US"/>
        </a:p>
      </dgm:t>
    </dgm:pt>
    <dgm:pt modelId="{90E1A1E6-CAA6-4AC1-8026-1742720A0148}">
      <dgm:prSet/>
      <dgm:spPr>
        <a:solidFill>
          <a:schemeClr val="accent1"/>
        </a:solidFill>
      </dgm:spPr>
      <dgm:t>
        <a:bodyPr/>
        <a:lstStyle/>
        <a:p>
          <a:r>
            <a:rPr lang="en-GB"/>
            <a:t>Community Engagement Event- held in Derbion shopping centre.</a:t>
          </a:r>
          <a:endParaRPr lang="en-US"/>
        </a:p>
      </dgm:t>
    </dgm:pt>
    <dgm:pt modelId="{D2844F9F-585C-49C9-AE72-D08454D4CEC2}" type="parTrans" cxnId="{F3CECAF4-41FB-40B9-9D45-03C8A7152952}">
      <dgm:prSet/>
      <dgm:spPr/>
      <dgm:t>
        <a:bodyPr/>
        <a:lstStyle/>
        <a:p>
          <a:endParaRPr lang="en-US"/>
        </a:p>
      </dgm:t>
    </dgm:pt>
    <dgm:pt modelId="{54BB55F4-A859-47AB-BA7F-B7E879A93FAF}" type="sibTrans" cxnId="{F3CECAF4-41FB-40B9-9D45-03C8A7152952}">
      <dgm:prSet/>
      <dgm:spPr/>
      <dgm:t>
        <a:bodyPr/>
        <a:lstStyle/>
        <a:p>
          <a:endParaRPr lang="en-US"/>
        </a:p>
      </dgm:t>
    </dgm:pt>
    <dgm:pt modelId="{3927A397-901A-45A2-8C7A-4A127DDF93D4}">
      <dgm:prSet/>
      <dgm:spPr>
        <a:solidFill>
          <a:schemeClr val="accent1"/>
        </a:solidFill>
      </dgm:spPr>
      <dgm:t>
        <a:bodyPr/>
        <a:lstStyle/>
        <a:p>
          <a:r>
            <a:rPr lang="en-GB"/>
            <a:t>Annual stakeholder event</a:t>
          </a:r>
          <a:endParaRPr lang="en-US"/>
        </a:p>
      </dgm:t>
    </dgm:pt>
    <dgm:pt modelId="{D60B7472-B85D-4072-B6AF-41168AD13F74}" type="parTrans" cxnId="{3AB1726F-AF97-4054-9B88-318E7BD609C5}">
      <dgm:prSet/>
      <dgm:spPr/>
      <dgm:t>
        <a:bodyPr/>
        <a:lstStyle/>
        <a:p>
          <a:endParaRPr lang="en-US"/>
        </a:p>
      </dgm:t>
    </dgm:pt>
    <dgm:pt modelId="{6AF0BFC3-BECF-463A-9D1D-3DF7680AEF50}" type="sibTrans" cxnId="{3AB1726F-AF97-4054-9B88-318E7BD609C5}">
      <dgm:prSet/>
      <dgm:spPr/>
      <dgm:t>
        <a:bodyPr/>
        <a:lstStyle/>
        <a:p>
          <a:endParaRPr lang="en-US"/>
        </a:p>
      </dgm:t>
    </dgm:pt>
    <dgm:pt modelId="{AE28F412-6FAE-47AB-8AB8-DA4BB66B32D2}" type="pres">
      <dgm:prSet presAssocID="{C1EC8787-C6AB-43FC-92B9-B3CD0FC82C2A}" presName="diagram" presStyleCnt="0">
        <dgm:presLayoutVars>
          <dgm:dir/>
          <dgm:resizeHandles val="exact"/>
        </dgm:presLayoutVars>
      </dgm:prSet>
      <dgm:spPr/>
    </dgm:pt>
    <dgm:pt modelId="{F9C872FB-1F8D-4A15-9AD9-7E29BA13F6E4}" type="pres">
      <dgm:prSet presAssocID="{9CF0AF7F-8EEE-48C2-8D00-3CBD73DDC873}" presName="node" presStyleLbl="node1" presStyleIdx="0" presStyleCnt="9">
        <dgm:presLayoutVars>
          <dgm:bulletEnabled val="1"/>
        </dgm:presLayoutVars>
      </dgm:prSet>
      <dgm:spPr/>
    </dgm:pt>
    <dgm:pt modelId="{E434EBBC-165F-4E3B-AF7B-8BCDB588D24B}" type="pres">
      <dgm:prSet presAssocID="{555E238D-8076-42DB-A4BF-1F389549BB4B}" presName="sibTrans" presStyleCnt="0"/>
      <dgm:spPr/>
    </dgm:pt>
    <dgm:pt modelId="{918089EF-9344-4A7E-9E31-9492D00B9A27}" type="pres">
      <dgm:prSet presAssocID="{777B3CE3-5377-4B78-8ED8-D78FA20DE89E}" presName="node" presStyleLbl="node1" presStyleIdx="1" presStyleCnt="9">
        <dgm:presLayoutVars>
          <dgm:bulletEnabled val="1"/>
        </dgm:presLayoutVars>
      </dgm:prSet>
      <dgm:spPr/>
    </dgm:pt>
    <dgm:pt modelId="{EDEF6AD9-6D1B-48CF-BB44-0C44C855EB85}" type="pres">
      <dgm:prSet presAssocID="{E8CFD57A-4C30-43D0-B449-852C654B997C}" presName="sibTrans" presStyleCnt="0"/>
      <dgm:spPr/>
    </dgm:pt>
    <dgm:pt modelId="{21AA8D85-DBCA-4154-9CE9-88768BA45AD2}" type="pres">
      <dgm:prSet presAssocID="{C3C96913-7A8B-40B7-BF0D-A7FBE611AB43}" presName="node" presStyleLbl="node1" presStyleIdx="2" presStyleCnt="9">
        <dgm:presLayoutVars>
          <dgm:bulletEnabled val="1"/>
        </dgm:presLayoutVars>
      </dgm:prSet>
      <dgm:spPr/>
    </dgm:pt>
    <dgm:pt modelId="{D70ADBEF-0C69-48B5-AEC4-EAFE738D3B55}" type="pres">
      <dgm:prSet presAssocID="{7CB0CC47-0401-4531-94EF-53AE6F06549E}" presName="sibTrans" presStyleCnt="0"/>
      <dgm:spPr/>
    </dgm:pt>
    <dgm:pt modelId="{FC7E47C3-BA56-491B-9666-E14554C67BCC}" type="pres">
      <dgm:prSet presAssocID="{0E9B0557-5D01-499A-B076-ADE733FEE437}" presName="node" presStyleLbl="node1" presStyleIdx="3" presStyleCnt="9">
        <dgm:presLayoutVars>
          <dgm:bulletEnabled val="1"/>
        </dgm:presLayoutVars>
      </dgm:prSet>
      <dgm:spPr/>
    </dgm:pt>
    <dgm:pt modelId="{9754F581-8506-460C-96B1-DC141D0E8671}" type="pres">
      <dgm:prSet presAssocID="{C2E96977-22A1-4DEC-9CFC-6EB510646EB2}" presName="sibTrans" presStyleCnt="0"/>
      <dgm:spPr/>
    </dgm:pt>
    <dgm:pt modelId="{2AA1D178-0C0D-45C8-88D5-8EE93276D023}" type="pres">
      <dgm:prSet presAssocID="{58B30CEB-F64D-4EB3-A3DC-AAC91B595FA1}" presName="node" presStyleLbl="node1" presStyleIdx="4" presStyleCnt="9">
        <dgm:presLayoutVars>
          <dgm:bulletEnabled val="1"/>
        </dgm:presLayoutVars>
      </dgm:prSet>
      <dgm:spPr/>
    </dgm:pt>
    <dgm:pt modelId="{BF952892-B03A-40FF-A1E6-ADE25FFE66E8}" type="pres">
      <dgm:prSet presAssocID="{10B8B7B4-7AC4-407B-BFA8-689E1D999327}" presName="sibTrans" presStyleCnt="0"/>
      <dgm:spPr/>
    </dgm:pt>
    <dgm:pt modelId="{96DB2FE9-427E-4B4F-A7D3-BBDA51662E74}" type="pres">
      <dgm:prSet presAssocID="{3014C18D-EE55-4E6E-8F4F-52898EFD1E11}" presName="node" presStyleLbl="node1" presStyleIdx="5" presStyleCnt="9">
        <dgm:presLayoutVars>
          <dgm:bulletEnabled val="1"/>
        </dgm:presLayoutVars>
      </dgm:prSet>
      <dgm:spPr/>
    </dgm:pt>
    <dgm:pt modelId="{19ACB8F1-C987-4323-809C-ECBDC62337D6}" type="pres">
      <dgm:prSet presAssocID="{1557A390-E1D3-429E-9CB9-F1D469E49A92}" presName="sibTrans" presStyleCnt="0"/>
      <dgm:spPr/>
    </dgm:pt>
    <dgm:pt modelId="{F63B4549-4CBC-4A9B-8135-FD3113958ADF}" type="pres">
      <dgm:prSet presAssocID="{86B341CC-D7F4-4599-A7B5-B57DDE70646F}" presName="node" presStyleLbl="node1" presStyleIdx="6" presStyleCnt="9">
        <dgm:presLayoutVars>
          <dgm:bulletEnabled val="1"/>
        </dgm:presLayoutVars>
      </dgm:prSet>
      <dgm:spPr/>
    </dgm:pt>
    <dgm:pt modelId="{DFF6580B-CD51-4056-8F6C-F8B75E68A94B}" type="pres">
      <dgm:prSet presAssocID="{4216BA9B-9468-4973-8437-E484E4CDC5F3}" presName="sibTrans" presStyleCnt="0"/>
      <dgm:spPr/>
    </dgm:pt>
    <dgm:pt modelId="{A6522058-B61D-4FE6-9B1B-5A44D0E88A0C}" type="pres">
      <dgm:prSet presAssocID="{90E1A1E6-CAA6-4AC1-8026-1742720A0148}" presName="node" presStyleLbl="node1" presStyleIdx="7" presStyleCnt="9">
        <dgm:presLayoutVars>
          <dgm:bulletEnabled val="1"/>
        </dgm:presLayoutVars>
      </dgm:prSet>
      <dgm:spPr/>
    </dgm:pt>
    <dgm:pt modelId="{2B23D00F-D1E5-4295-8B37-6393B3506C15}" type="pres">
      <dgm:prSet presAssocID="{54BB55F4-A859-47AB-BA7F-B7E879A93FAF}" presName="sibTrans" presStyleCnt="0"/>
      <dgm:spPr/>
    </dgm:pt>
    <dgm:pt modelId="{26EE07F7-248B-4FCF-B9D4-EDC49B9D75E6}" type="pres">
      <dgm:prSet presAssocID="{3927A397-901A-45A2-8C7A-4A127DDF93D4}" presName="node" presStyleLbl="node1" presStyleIdx="8" presStyleCnt="9">
        <dgm:presLayoutVars>
          <dgm:bulletEnabled val="1"/>
        </dgm:presLayoutVars>
      </dgm:prSet>
      <dgm:spPr/>
    </dgm:pt>
  </dgm:ptLst>
  <dgm:cxnLst>
    <dgm:cxn modelId="{195AB907-7B68-4D04-A350-647900CF5570}" type="presOf" srcId="{86B341CC-D7F4-4599-A7B5-B57DDE70646F}" destId="{F63B4549-4CBC-4A9B-8135-FD3113958ADF}" srcOrd="0" destOrd="0" presId="urn:microsoft.com/office/officeart/2005/8/layout/default"/>
    <dgm:cxn modelId="{56C5E631-DE80-4859-8B81-F86E8E1AB3FB}" type="presOf" srcId="{58B30CEB-F64D-4EB3-A3DC-AAC91B595FA1}" destId="{2AA1D178-0C0D-45C8-88D5-8EE93276D023}" srcOrd="0" destOrd="0" presId="urn:microsoft.com/office/officeart/2005/8/layout/default"/>
    <dgm:cxn modelId="{AEBBED31-10CB-49AC-9AB1-BCC1E88D0F38}" type="presOf" srcId="{0E9B0557-5D01-499A-B076-ADE733FEE437}" destId="{FC7E47C3-BA56-491B-9666-E14554C67BCC}" srcOrd="0" destOrd="0" presId="urn:microsoft.com/office/officeart/2005/8/layout/default"/>
    <dgm:cxn modelId="{DE2E6C3C-2C00-4C4A-8CFB-C3D6464977B7}" srcId="{C1EC8787-C6AB-43FC-92B9-B3CD0FC82C2A}" destId="{3014C18D-EE55-4E6E-8F4F-52898EFD1E11}" srcOrd="5" destOrd="0" parTransId="{FCFB2706-4265-4F08-A543-A205E4560B54}" sibTransId="{1557A390-E1D3-429E-9CB9-F1D469E49A92}"/>
    <dgm:cxn modelId="{101EF85E-F3F1-4F50-BE55-E2180763B8F7}" type="presOf" srcId="{3927A397-901A-45A2-8C7A-4A127DDF93D4}" destId="{26EE07F7-248B-4FCF-B9D4-EDC49B9D75E6}" srcOrd="0" destOrd="0" presId="urn:microsoft.com/office/officeart/2005/8/layout/default"/>
    <dgm:cxn modelId="{3AB1726F-AF97-4054-9B88-318E7BD609C5}" srcId="{C1EC8787-C6AB-43FC-92B9-B3CD0FC82C2A}" destId="{3927A397-901A-45A2-8C7A-4A127DDF93D4}" srcOrd="8" destOrd="0" parTransId="{D60B7472-B85D-4072-B6AF-41168AD13F74}" sibTransId="{6AF0BFC3-BECF-463A-9D1D-3DF7680AEF50}"/>
    <dgm:cxn modelId="{5AFF0A80-35AC-45E8-AC45-B24D5EF6C41F}" srcId="{C1EC8787-C6AB-43FC-92B9-B3CD0FC82C2A}" destId="{58B30CEB-F64D-4EB3-A3DC-AAC91B595FA1}" srcOrd="4" destOrd="0" parTransId="{A5CE63B3-5CDE-46FD-B73B-7019F27E1BAE}" sibTransId="{10B8B7B4-7AC4-407B-BFA8-689E1D999327}"/>
    <dgm:cxn modelId="{3A964093-4FF1-43EB-B537-3E23010CB1F8}" srcId="{C1EC8787-C6AB-43FC-92B9-B3CD0FC82C2A}" destId="{9CF0AF7F-8EEE-48C2-8D00-3CBD73DDC873}" srcOrd="0" destOrd="0" parTransId="{618FAB94-288E-43E1-8CEB-BB76E56632FC}" sibTransId="{555E238D-8076-42DB-A4BF-1F389549BB4B}"/>
    <dgm:cxn modelId="{5DDA6998-F1A5-4B8C-8E83-391D2FB16343}" type="presOf" srcId="{C1EC8787-C6AB-43FC-92B9-B3CD0FC82C2A}" destId="{AE28F412-6FAE-47AB-8AB8-DA4BB66B32D2}" srcOrd="0" destOrd="0" presId="urn:microsoft.com/office/officeart/2005/8/layout/default"/>
    <dgm:cxn modelId="{6D3D2B9F-4451-4D70-ACFB-7762EE70CCD7}" type="presOf" srcId="{C3C96913-7A8B-40B7-BF0D-A7FBE611AB43}" destId="{21AA8D85-DBCA-4154-9CE9-88768BA45AD2}" srcOrd="0" destOrd="0" presId="urn:microsoft.com/office/officeart/2005/8/layout/default"/>
    <dgm:cxn modelId="{2356A0AF-E00C-4E7A-B3FE-C615F79CBF4F}" type="presOf" srcId="{90E1A1E6-CAA6-4AC1-8026-1742720A0148}" destId="{A6522058-B61D-4FE6-9B1B-5A44D0E88A0C}" srcOrd="0" destOrd="0" presId="urn:microsoft.com/office/officeart/2005/8/layout/default"/>
    <dgm:cxn modelId="{46147CC8-7113-44AE-B3E0-2B7ADBCDC382}" type="presOf" srcId="{3014C18D-EE55-4E6E-8F4F-52898EFD1E11}" destId="{96DB2FE9-427E-4B4F-A7D3-BBDA51662E74}" srcOrd="0" destOrd="0" presId="urn:microsoft.com/office/officeart/2005/8/layout/default"/>
    <dgm:cxn modelId="{4657CCCA-4394-4D37-BBF8-A54D606BE3C3}" srcId="{C1EC8787-C6AB-43FC-92B9-B3CD0FC82C2A}" destId="{C3C96913-7A8B-40B7-BF0D-A7FBE611AB43}" srcOrd="2" destOrd="0" parTransId="{F638B8E6-1F64-4279-BD3E-4DC914DFC909}" sibTransId="{7CB0CC47-0401-4531-94EF-53AE6F06549E}"/>
    <dgm:cxn modelId="{BB4760D1-5808-46A1-8559-22C18ECF6586}" srcId="{C1EC8787-C6AB-43FC-92B9-B3CD0FC82C2A}" destId="{86B341CC-D7F4-4599-A7B5-B57DDE70646F}" srcOrd="6" destOrd="0" parTransId="{F5FEACCB-60BA-46F0-AF15-53DA4A199CDE}" sibTransId="{4216BA9B-9468-4973-8437-E484E4CDC5F3}"/>
    <dgm:cxn modelId="{7DC543DC-A0FA-4AF6-AC33-BABCC35B29CF}" srcId="{C1EC8787-C6AB-43FC-92B9-B3CD0FC82C2A}" destId="{777B3CE3-5377-4B78-8ED8-D78FA20DE89E}" srcOrd="1" destOrd="0" parTransId="{BAC18425-1039-4086-A8A7-6F44B4A5891D}" sibTransId="{E8CFD57A-4C30-43D0-B449-852C654B997C}"/>
    <dgm:cxn modelId="{E9DF7CED-E2A5-44F3-A168-50EA3185B9E6}" srcId="{C1EC8787-C6AB-43FC-92B9-B3CD0FC82C2A}" destId="{0E9B0557-5D01-499A-B076-ADE733FEE437}" srcOrd="3" destOrd="0" parTransId="{64F7FC0E-3DF6-488F-9AFE-6363AF1A8474}" sibTransId="{C2E96977-22A1-4DEC-9CFC-6EB510646EB2}"/>
    <dgm:cxn modelId="{03F974F2-CA53-4080-84A1-9BDA0A830706}" type="presOf" srcId="{777B3CE3-5377-4B78-8ED8-D78FA20DE89E}" destId="{918089EF-9344-4A7E-9E31-9492D00B9A27}" srcOrd="0" destOrd="0" presId="urn:microsoft.com/office/officeart/2005/8/layout/default"/>
    <dgm:cxn modelId="{CD5070F3-F4D6-4AF2-B623-D7601526E595}" type="presOf" srcId="{9CF0AF7F-8EEE-48C2-8D00-3CBD73DDC873}" destId="{F9C872FB-1F8D-4A15-9AD9-7E29BA13F6E4}" srcOrd="0" destOrd="0" presId="urn:microsoft.com/office/officeart/2005/8/layout/default"/>
    <dgm:cxn modelId="{F3CECAF4-41FB-40B9-9D45-03C8A7152952}" srcId="{C1EC8787-C6AB-43FC-92B9-B3CD0FC82C2A}" destId="{90E1A1E6-CAA6-4AC1-8026-1742720A0148}" srcOrd="7" destOrd="0" parTransId="{D2844F9F-585C-49C9-AE72-D08454D4CEC2}" sibTransId="{54BB55F4-A859-47AB-BA7F-B7E879A93FAF}"/>
    <dgm:cxn modelId="{90B61E41-59EE-4407-A5E3-4971205719EB}" type="presParOf" srcId="{AE28F412-6FAE-47AB-8AB8-DA4BB66B32D2}" destId="{F9C872FB-1F8D-4A15-9AD9-7E29BA13F6E4}" srcOrd="0" destOrd="0" presId="urn:microsoft.com/office/officeart/2005/8/layout/default"/>
    <dgm:cxn modelId="{FD468AD9-82B5-4BBE-A134-CE3F7491889F}" type="presParOf" srcId="{AE28F412-6FAE-47AB-8AB8-DA4BB66B32D2}" destId="{E434EBBC-165F-4E3B-AF7B-8BCDB588D24B}" srcOrd="1" destOrd="0" presId="urn:microsoft.com/office/officeart/2005/8/layout/default"/>
    <dgm:cxn modelId="{D5957400-8137-41AC-AA41-0FD6B3865D26}" type="presParOf" srcId="{AE28F412-6FAE-47AB-8AB8-DA4BB66B32D2}" destId="{918089EF-9344-4A7E-9E31-9492D00B9A27}" srcOrd="2" destOrd="0" presId="urn:microsoft.com/office/officeart/2005/8/layout/default"/>
    <dgm:cxn modelId="{9B538F65-71C9-4474-A735-A35DA8BCBB17}" type="presParOf" srcId="{AE28F412-6FAE-47AB-8AB8-DA4BB66B32D2}" destId="{EDEF6AD9-6D1B-48CF-BB44-0C44C855EB85}" srcOrd="3" destOrd="0" presId="urn:microsoft.com/office/officeart/2005/8/layout/default"/>
    <dgm:cxn modelId="{8BBEBB69-E5E4-433C-A7D8-B04E1D9CFDFB}" type="presParOf" srcId="{AE28F412-6FAE-47AB-8AB8-DA4BB66B32D2}" destId="{21AA8D85-DBCA-4154-9CE9-88768BA45AD2}" srcOrd="4" destOrd="0" presId="urn:microsoft.com/office/officeart/2005/8/layout/default"/>
    <dgm:cxn modelId="{4A783679-5908-4046-BAF7-D993D7B1CE21}" type="presParOf" srcId="{AE28F412-6FAE-47AB-8AB8-DA4BB66B32D2}" destId="{D70ADBEF-0C69-48B5-AEC4-EAFE738D3B55}" srcOrd="5" destOrd="0" presId="urn:microsoft.com/office/officeart/2005/8/layout/default"/>
    <dgm:cxn modelId="{1FD4442C-A44D-4C9F-91C3-A80135A7E59E}" type="presParOf" srcId="{AE28F412-6FAE-47AB-8AB8-DA4BB66B32D2}" destId="{FC7E47C3-BA56-491B-9666-E14554C67BCC}" srcOrd="6" destOrd="0" presId="urn:microsoft.com/office/officeart/2005/8/layout/default"/>
    <dgm:cxn modelId="{3FB1437F-DE11-4C80-9634-656491473285}" type="presParOf" srcId="{AE28F412-6FAE-47AB-8AB8-DA4BB66B32D2}" destId="{9754F581-8506-460C-96B1-DC141D0E8671}" srcOrd="7" destOrd="0" presId="urn:microsoft.com/office/officeart/2005/8/layout/default"/>
    <dgm:cxn modelId="{07495058-F987-412D-BCAC-2E4A92CA7CEB}" type="presParOf" srcId="{AE28F412-6FAE-47AB-8AB8-DA4BB66B32D2}" destId="{2AA1D178-0C0D-45C8-88D5-8EE93276D023}" srcOrd="8" destOrd="0" presId="urn:microsoft.com/office/officeart/2005/8/layout/default"/>
    <dgm:cxn modelId="{F72D2F33-1D50-44ED-8546-00F4D18D67C2}" type="presParOf" srcId="{AE28F412-6FAE-47AB-8AB8-DA4BB66B32D2}" destId="{BF952892-B03A-40FF-A1E6-ADE25FFE66E8}" srcOrd="9" destOrd="0" presId="urn:microsoft.com/office/officeart/2005/8/layout/default"/>
    <dgm:cxn modelId="{90D94551-8A41-4C0A-B6C6-ED288504C493}" type="presParOf" srcId="{AE28F412-6FAE-47AB-8AB8-DA4BB66B32D2}" destId="{96DB2FE9-427E-4B4F-A7D3-BBDA51662E74}" srcOrd="10" destOrd="0" presId="urn:microsoft.com/office/officeart/2005/8/layout/default"/>
    <dgm:cxn modelId="{1F2D8D6C-ABF8-4CC9-B567-5292E1A5C44D}" type="presParOf" srcId="{AE28F412-6FAE-47AB-8AB8-DA4BB66B32D2}" destId="{19ACB8F1-C987-4323-809C-ECBDC62337D6}" srcOrd="11" destOrd="0" presId="urn:microsoft.com/office/officeart/2005/8/layout/default"/>
    <dgm:cxn modelId="{8E587674-7427-48AB-8489-3E9E0DE09A3A}" type="presParOf" srcId="{AE28F412-6FAE-47AB-8AB8-DA4BB66B32D2}" destId="{F63B4549-4CBC-4A9B-8135-FD3113958ADF}" srcOrd="12" destOrd="0" presId="urn:microsoft.com/office/officeart/2005/8/layout/default"/>
    <dgm:cxn modelId="{59BFCE3F-7CCD-4A0B-AC47-5BFF1B95C9F0}" type="presParOf" srcId="{AE28F412-6FAE-47AB-8AB8-DA4BB66B32D2}" destId="{DFF6580B-CD51-4056-8F6C-F8B75E68A94B}" srcOrd="13" destOrd="0" presId="urn:microsoft.com/office/officeart/2005/8/layout/default"/>
    <dgm:cxn modelId="{2C77215D-4E79-4EE2-B442-A0A6819A8268}" type="presParOf" srcId="{AE28F412-6FAE-47AB-8AB8-DA4BB66B32D2}" destId="{A6522058-B61D-4FE6-9B1B-5A44D0E88A0C}" srcOrd="14" destOrd="0" presId="urn:microsoft.com/office/officeart/2005/8/layout/default"/>
    <dgm:cxn modelId="{470F9BF1-A29D-4823-8019-91BF2F5CA75D}" type="presParOf" srcId="{AE28F412-6FAE-47AB-8AB8-DA4BB66B32D2}" destId="{2B23D00F-D1E5-4295-8B37-6393B3506C15}" srcOrd="15" destOrd="0" presId="urn:microsoft.com/office/officeart/2005/8/layout/default"/>
    <dgm:cxn modelId="{ACA9C023-F601-41AE-B478-8740D39D8FC3}" type="presParOf" srcId="{AE28F412-6FAE-47AB-8AB8-DA4BB66B32D2}" destId="{26EE07F7-248B-4FCF-B9D4-EDC49B9D75E6}"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1C647E4-66B6-4E8A-A385-7E550CAE4110}" type="doc">
      <dgm:prSet loTypeId="urn:microsoft.com/office/officeart/2005/8/layout/vList2" loCatId="list" qsTypeId="urn:microsoft.com/office/officeart/2005/8/quickstyle/simple5" qsCatId="simple" csTypeId="urn:microsoft.com/office/officeart/2005/8/colors/accent2_2" csCatId="accent2" phldr="1"/>
      <dgm:spPr/>
      <dgm:t>
        <a:bodyPr/>
        <a:lstStyle/>
        <a:p>
          <a:endParaRPr lang="en-US"/>
        </a:p>
      </dgm:t>
    </dgm:pt>
    <dgm:pt modelId="{5BE15B3F-02DC-475A-97FC-1565BDBC1F59}">
      <dgm:prSet custT="1"/>
      <dgm:spPr>
        <a:solidFill>
          <a:schemeClr val="tx2"/>
        </a:solidFill>
      </dgm:spPr>
      <dgm:t>
        <a:bodyPr/>
        <a:lstStyle/>
        <a:p>
          <a:r>
            <a:rPr lang="en-US" sz="1600" dirty="0"/>
            <a:t>Satellite clinics</a:t>
          </a:r>
        </a:p>
      </dgm:t>
    </dgm:pt>
    <dgm:pt modelId="{E3E2E9CE-7739-4C9C-96FA-ADE1B2A5707B}" type="parTrans" cxnId="{F441D738-1BE1-46E9-BE45-D8CC94B3F34E}">
      <dgm:prSet/>
      <dgm:spPr/>
      <dgm:t>
        <a:bodyPr/>
        <a:lstStyle/>
        <a:p>
          <a:endParaRPr lang="en-US"/>
        </a:p>
      </dgm:t>
    </dgm:pt>
    <dgm:pt modelId="{F13BC1CA-DB75-47E0-87B6-30B326B2C0E8}" type="sibTrans" cxnId="{F441D738-1BE1-46E9-BE45-D8CC94B3F34E}">
      <dgm:prSet/>
      <dgm:spPr/>
      <dgm:t>
        <a:bodyPr/>
        <a:lstStyle/>
        <a:p>
          <a:endParaRPr lang="en-US"/>
        </a:p>
      </dgm:t>
    </dgm:pt>
    <dgm:pt modelId="{830C4F1E-5635-4295-BE2E-6934F9A7AB12}">
      <dgm:prSet custT="1"/>
      <dgm:spPr>
        <a:solidFill>
          <a:schemeClr val="tx2"/>
        </a:solidFill>
      </dgm:spPr>
      <dgm:t>
        <a:bodyPr/>
        <a:lstStyle/>
        <a:p>
          <a:r>
            <a:rPr lang="en-US" sz="1600" dirty="0"/>
            <a:t>Focused assessments to identify most appropriate pathway of care and for signposting</a:t>
          </a:r>
        </a:p>
      </dgm:t>
    </dgm:pt>
    <dgm:pt modelId="{74247035-7938-4ADA-B722-172C8F44D423}" type="parTrans" cxnId="{CC88CE66-4A3C-4944-A60F-630A3A0F2994}">
      <dgm:prSet/>
      <dgm:spPr/>
      <dgm:t>
        <a:bodyPr/>
        <a:lstStyle/>
        <a:p>
          <a:endParaRPr lang="en-US"/>
        </a:p>
      </dgm:t>
    </dgm:pt>
    <dgm:pt modelId="{AC53E27C-1356-4115-B7C7-5C163C4E7C43}" type="sibTrans" cxnId="{CC88CE66-4A3C-4944-A60F-630A3A0F2994}">
      <dgm:prSet/>
      <dgm:spPr/>
      <dgm:t>
        <a:bodyPr/>
        <a:lstStyle/>
        <a:p>
          <a:endParaRPr lang="en-US"/>
        </a:p>
      </dgm:t>
    </dgm:pt>
    <dgm:pt modelId="{E99C9A82-3E89-487C-9C49-5DE8291006F3}">
      <dgm:prSet custT="1"/>
      <dgm:spPr>
        <a:solidFill>
          <a:schemeClr val="tx2"/>
        </a:solidFill>
      </dgm:spPr>
      <dgm:t>
        <a:bodyPr/>
        <a:lstStyle/>
        <a:p>
          <a:r>
            <a:rPr lang="en-US" sz="1600" dirty="0"/>
            <a:t>Partners self-assessment and signposting</a:t>
          </a:r>
        </a:p>
      </dgm:t>
    </dgm:pt>
    <dgm:pt modelId="{01C0AF99-AFFB-468C-AFD4-5AD005883209}" type="parTrans" cxnId="{1A3F9D2D-46E4-41A2-9C42-1E15CB421242}">
      <dgm:prSet/>
      <dgm:spPr/>
      <dgm:t>
        <a:bodyPr/>
        <a:lstStyle/>
        <a:p>
          <a:endParaRPr lang="en-US"/>
        </a:p>
      </dgm:t>
    </dgm:pt>
    <dgm:pt modelId="{330BE323-7800-4794-B1A3-332C52820C41}" type="sibTrans" cxnId="{1A3F9D2D-46E4-41A2-9C42-1E15CB421242}">
      <dgm:prSet/>
      <dgm:spPr/>
      <dgm:t>
        <a:bodyPr/>
        <a:lstStyle/>
        <a:p>
          <a:endParaRPr lang="en-US"/>
        </a:p>
      </dgm:t>
    </dgm:pt>
    <dgm:pt modelId="{F9B7C8D1-E30D-481A-AE84-45256B15DB7C}">
      <dgm:prSet custT="1"/>
      <dgm:spPr>
        <a:solidFill>
          <a:schemeClr val="tx2"/>
        </a:solidFill>
      </dgm:spPr>
      <dgm:t>
        <a:bodyPr/>
        <a:lstStyle/>
        <a:p>
          <a:r>
            <a:rPr lang="en-US" sz="1600" dirty="0"/>
            <a:t>Peer Support Worker roles and Experts by Experience Group embedded across the Service</a:t>
          </a:r>
        </a:p>
      </dgm:t>
    </dgm:pt>
    <dgm:pt modelId="{A112EA96-1087-4B2C-A865-A356C8EF9243}" type="parTrans" cxnId="{1531249B-0DB8-42FC-A2BD-C8C454CF5247}">
      <dgm:prSet/>
      <dgm:spPr/>
      <dgm:t>
        <a:bodyPr/>
        <a:lstStyle/>
        <a:p>
          <a:endParaRPr lang="en-US"/>
        </a:p>
      </dgm:t>
    </dgm:pt>
    <dgm:pt modelId="{30AC6058-E396-4A5B-95A9-A9CD11E60521}" type="sibTrans" cxnId="{1531249B-0DB8-42FC-A2BD-C8C454CF5247}">
      <dgm:prSet/>
      <dgm:spPr/>
      <dgm:t>
        <a:bodyPr/>
        <a:lstStyle/>
        <a:p>
          <a:endParaRPr lang="en-US"/>
        </a:p>
      </dgm:t>
    </dgm:pt>
    <dgm:pt modelId="{8904B037-725A-4810-8000-EA52C37377C9}">
      <dgm:prSet custT="1"/>
      <dgm:spPr>
        <a:solidFill>
          <a:schemeClr val="tx2"/>
        </a:solidFill>
      </dgm:spPr>
      <dgm:t>
        <a:bodyPr/>
        <a:lstStyle/>
        <a:p>
          <a:r>
            <a:rPr lang="en-US" sz="1600" dirty="0"/>
            <a:t>Therapeutic groups developed from patient need- Mums group, Sunshine, Discharge Group</a:t>
          </a:r>
        </a:p>
      </dgm:t>
    </dgm:pt>
    <dgm:pt modelId="{66B7AC4E-8E44-4D2C-8330-71B0B60DFF37}" type="parTrans" cxnId="{7EBAB087-7843-4EC6-BBA0-3553DC13078F}">
      <dgm:prSet/>
      <dgm:spPr/>
      <dgm:t>
        <a:bodyPr/>
        <a:lstStyle/>
        <a:p>
          <a:endParaRPr lang="en-US"/>
        </a:p>
      </dgm:t>
    </dgm:pt>
    <dgm:pt modelId="{407D9DDD-391E-4494-9524-7C804FBB9E89}" type="sibTrans" cxnId="{7EBAB087-7843-4EC6-BBA0-3553DC13078F}">
      <dgm:prSet/>
      <dgm:spPr/>
      <dgm:t>
        <a:bodyPr/>
        <a:lstStyle/>
        <a:p>
          <a:endParaRPr lang="en-US"/>
        </a:p>
      </dgm:t>
    </dgm:pt>
    <dgm:pt modelId="{9E238ED5-7CA1-4531-9308-49020698A735}">
      <dgm:prSet custT="1"/>
      <dgm:spPr>
        <a:solidFill>
          <a:schemeClr val="tx2"/>
        </a:solidFill>
      </dgm:spPr>
      <dgm:t>
        <a:bodyPr/>
        <a:lstStyle/>
        <a:p>
          <a:r>
            <a:rPr lang="en-US" sz="1600" dirty="0"/>
            <a:t>Understanding and responding to needs through partnership working. Strong connections with Connected and Family Hubs and developing relationships with other services</a:t>
          </a:r>
          <a:r>
            <a:rPr lang="en-US" sz="1200" dirty="0"/>
            <a:t>.</a:t>
          </a:r>
        </a:p>
      </dgm:t>
    </dgm:pt>
    <dgm:pt modelId="{9567711E-3FBC-46BF-AAA6-D8152178552E}" type="parTrans" cxnId="{EF191D25-A918-450E-873A-AA497DBA5F95}">
      <dgm:prSet/>
      <dgm:spPr/>
      <dgm:t>
        <a:bodyPr/>
        <a:lstStyle/>
        <a:p>
          <a:endParaRPr lang="en-US"/>
        </a:p>
      </dgm:t>
    </dgm:pt>
    <dgm:pt modelId="{26B0BDCA-A22A-4517-81D4-8DF328DF4983}" type="sibTrans" cxnId="{EF191D25-A918-450E-873A-AA497DBA5F95}">
      <dgm:prSet/>
      <dgm:spPr/>
      <dgm:t>
        <a:bodyPr/>
        <a:lstStyle/>
        <a:p>
          <a:endParaRPr lang="en-US"/>
        </a:p>
      </dgm:t>
    </dgm:pt>
    <dgm:pt modelId="{8FAD56A7-E124-44CD-B87C-D0562BA3279B}">
      <dgm:prSet custT="1"/>
      <dgm:spPr>
        <a:solidFill>
          <a:schemeClr val="tx2"/>
        </a:solidFill>
      </dgm:spPr>
      <dgm:t>
        <a:bodyPr/>
        <a:lstStyle/>
        <a:p>
          <a:r>
            <a:rPr lang="en-US" sz="1600" dirty="0"/>
            <a:t>Inhouse training- Cultural Competence, LGBT Mummies, PSW, Young Mums</a:t>
          </a:r>
        </a:p>
      </dgm:t>
    </dgm:pt>
    <dgm:pt modelId="{F03D21A2-0655-485F-9BCE-B4D62E082DAC}" type="parTrans" cxnId="{09305094-EC91-4838-AC66-8D9C8045E377}">
      <dgm:prSet/>
      <dgm:spPr/>
      <dgm:t>
        <a:bodyPr/>
        <a:lstStyle/>
        <a:p>
          <a:endParaRPr lang="en-US"/>
        </a:p>
      </dgm:t>
    </dgm:pt>
    <dgm:pt modelId="{C9E2C3DB-34B1-4E44-AA19-8EB891631E16}" type="sibTrans" cxnId="{09305094-EC91-4838-AC66-8D9C8045E377}">
      <dgm:prSet/>
      <dgm:spPr/>
      <dgm:t>
        <a:bodyPr/>
        <a:lstStyle/>
        <a:p>
          <a:endParaRPr lang="en-US"/>
        </a:p>
      </dgm:t>
    </dgm:pt>
    <dgm:pt modelId="{A086987C-B7B6-4C21-ABB6-8B88E860F4B8}">
      <dgm:prSet custT="1"/>
      <dgm:spPr>
        <a:solidFill>
          <a:schemeClr val="tx2"/>
        </a:solidFill>
      </dgm:spPr>
      <dgm:t>
        <a:bodyPr/>
        <a:lstStyle/>
        <a:p>
          <a:r>
            <a:rPr lang="en-US" sz="1600" dirty="0"/>
            <a:t>DNA pilot to understand reasons for not attending appointments and how we can support women and birthing people to attend future appointments</a:t>
          </a:r>
        </a:p>
      </dgm:t>
    </dgm:pt>
    <dgm:pt modelId="{322C1BE3-F446-4E83-8CF7-00D38041D42C}" type="parTrans" cxnId="{A2B54608-6B0B-4581-80F5-094DA0111771}">
      <dgm:prSet/>
      <dgm:spPr/>
      <dgm:t>
        <a:bodyPr/>
        <a:lstStyle/>
        <a:p>
          <a:endParaRPr lang="en-US"/>
        </a:p>
      </dgm:t>
    </dgm:pt>
    <dgm:pt modelId="{33F659CE-58D6-484E-8633-C6300A71E933}" type="sibTrans" cxnId="{A2B54608-6B0B-4581-80F5-094DA0111771}">
      <dgm:prSet/>
      <dgm:spPr/>
      <dgm:t>
        <a:bodyPr/>
        <a:lstStyle/>
        <a:p>
          <a:endParaRPr lang="en-US"/>
        </a:p>
      </dgm:t>
    </dgm:pt>
    <dgm:pt modelId="{A06804CC-3289-4FB1-AD2E-9651D6717DB5}" type="pres">
      <dgm:prSet presAssocID="{31C647E4-66B6-4E8A-A385-7E550CAE4110}" presName="linear" presStyleCnt="0">
        <dgm:presLayoutVars>
          <dgm:animLvl val="lvl"/>
          <dgm:resizeHandles val="exact"/>
        </dgm:presLayoutVars>
      </dgm:prSet>
      <dgm:spPr/>
    </dgm:pt>
    <dgm:pt modelId="{10068952-30AC-4096-A623-F5FAFDFEFDDC}" type="pres">
      <dgm:prSet presAssocID="{5BE15B3F-02DC-475A-97FC-1565BDBC1F59}" presName="parentText" presStyleLbl="node1" presStyleIdx="0" presStyleCnt="8" custLinFactY="-12199" custLinFactNeighborX="58" custLinFactNeighborY="-100000">
        <dgm:presLayoutVars>
          <dgm:chMax val="0"/>
          <dgm:bulletEnabled val="1"/>
        </dgm:presLayoutVars>
      </dgm:prSet>
      <dgm:spPr/>
    </dgm:pt>
    <dgm:pt modelId="{48651A90-2B71-4A09-88E1-B787BD08682A}" type="pres">
      <dgm:prSet presAssocID="{F13BC1CA-DB75-47E0-87B6-30B326B2C0E8}" presName="spacer" presStyleCnt="0"/>
      <dgm:spPr/>
    </dgm:pt>
    <dgm:pt modelId="{1E58F9A2-EF73-4110-8449-A45702DF4283}" type="pres">
      <dgm:prSet presAssocID="{830C4F1E-5635-4295-BE2E-6934F9A7AB12}" presName="parentText" presStyleLbl="node1" presStyleIdx="1" presStyleCnt="8">
        <dgm:presLayoutVars>
          <dgm:chMax val="0"/>
          <dgm:bulletEnabled val="1"/>
        </dgm:presLayoutVars>
      </dgm:prSet>
      <dgm:spPr/>
    </dgm:pt>
    <dgm:pt modelId="{DE7A1ED8-7DF0-4B62-BB7C-6E9936570EF3}" type="pres">
      <dgm:prSet presAssocID="{AC53E27C-1356-4115-B7C7-5C163C4E7C43}" presName="spacer" presStyleCnt="0"/>
      <dgm:spPr/>
    </dgm:pt>
    <dgm:pt modelId="{85C8AA24-0525-473D-9E18-9F3A680879C7}" type="pres">
      <dgm:prSet presAssocID="{E99C9A82-3E89-487C-9C49-5DE8291006F3}" presName="parentText" presStyleLbl="node1" presStyleIdx="2" presStyleCnt="8">
        <dgm:presLayoutVars>
          <dgm:chMax val="0"/>
          <dgm:bulletEnabled val="1"/>
        </dgm:presLayoutVars>
      </dgm:prSet>
      <dgm:spPr/>
    </dgm:pt>
    <dgm:pt modelId="{DE82EB6D-3E23-4285-98C8-EF07E7CF4E26}" type="pres">
      <dgm:prSet presAssocID="{330BE323-7800-4794-B1A3-332C52820C41}" presName="spacer" presStyleCnt="0"/>
      <dgm:spPr/>
    </dgm:pt>
    <dgm:pt modelId="{FA8C91CA-9085-4950-B41A-0C6C3CE23E89}" type="pres">
      <dgm:prSet presAssocID="{F9B7C8D1-E30D-481A-AE84-45256B15DB7C}" presName="parentText" presStyleLbl="node1" presStyleIdx="3" presStyleCnt="8">
        <dgm:presLayoutVars>
          <dgm:chMax val="0"/>
          <dgm:bulletEnabled val="1"/>
        </dgm:presLayoutVars>
      </dgm:prSet>
      <dgm:spPr/>
    </dgm:pt>
    <dgm:pt modelId="{2B6E6E1A-D1BF-4BBE-B0D1-D98D391CA27C}" type="pres">
      <dgm:prSet presAssocID="{30AC6058-E396-4A5B-95A9-A9CD11E60521}" presName="spacer" presStyleCnt="0"/>
      <dgm:spPr/>
    </dgm:pt>
    <dgm:pt modelId="{7F7CE518-9CEB-441F-AC5D-40859D56730D}" type="pres">
      <dgm:prSet presAssocID="{8904B037-725A-4810-8000-EA52C37377C9}" presName="parentText" presStyleLbl="node1" presStyleIdx="4" presStyleCnt="8">
        <dgm:presLayoutVars>
          <dgm:chMax val="0"/>
          <dgm:bulletEnabled val="1"/>
        </dgm:presLayoutVars>
      </dgm:prSet>
      <dgm:spPr/>
    </dgm:pt>
    <dgm:pt modelId="{4C6931CE-AA95-4754-B23F-358753CADFA2}" type="pres">
      <dgm:prSet presAssocID="{407D9DDD-391E-4494-9524-7C804FBB9E89}" presName="spacer" presStyleCnt="0"/>
      <dgm:spPr/>
    </dgm:pt>
    <dgm:pt modelId="{82B20A9A-D56B-4EF3-ABA3-C4F43F8D1F22}" type="pres">
      <dgm:prSet presAssocID="{9E238ED5-7CA1-4531-9308-49020698A735}" presName="parentText" presStyleLbl="node1" presStyleIdx="5" presStyleCnt="8">
        <dgm:presLayoutVars>
          <dgm:chMax val="0"/>
          <dgm:bulletEnabled val="1"/>
        </dgm:presLayoutVars>
      </dgm:prSet>
      <dgm:spPr/>
    </dgm:pt>
    <dgm:pt modelId="{A7460785-5666-4639-A9D8-5DBDDC6C222E}" type="pres">
      <dgm:prSet presAssocID="{26B0BDCA-A22A-4517-81D4-8DF328DF4983}" presName="spacer" presStyleCnt="0"/>
      <dgm:spPr/>
    </dgm:pt>
    <dgm:pt modelId="{F1D31288-B53B-4E25-98D3-97EC01CDA53A}" type="pres">
      <dgm:prSet presAssocID="{8FAD56A7-E124-44CD-B87C-D0562BA3279B}" presName="parentText" presStyleLbl="node1" presStyleIdx="6" presStyleCnt="8">
        <dgm:presLayoutVars>
          <dgm:chMax val="0"/>
          <dgm:bulletEnabled val="1"/>
        </dgm:presLayoutVars>
      </dgm:prSet>
      <dgm:spPr/>
    </dgm:pt>
    <dgm:pt modelId="{EB25B838-503F-485E-A8AF-A6B21B50CBAC}" type="pres">
      <dgm:prSet presAssocID="{C9E2C3DB-34B1-4E44-AA19-8EB891631E16}" presName="spacer" presStyleCnt="0"/>
      <dgm:spPr/>
    </dgm:pt>
    <dgm:pt modelId="{1EABF905-EB4B-41F8-8CDC-9FB02DCCCAF7}" type="pres">
      <dgm:prSet presAssocID="{A086987C-B7B6-4C21-ABB6-8B88E860F4B8}" presName="parentText" presStyleLbl="node1" presStyleIdx="7" presStyleCnt="8">
        <dgm:presLayoutVars>
          <dgm:chMax val="0"/>
          <dgm:bulletEnabled val="1"/>
        </dgm:presLayoutVars>
      </dgm:prSet>
      <dgm:spPr/>
    </dgm:pt>
  </dgm:ptLst>
  <dgm:cxnLst>
    <dgm:cxn modelId="{A2B54608-6B0B-4581-80F5-094DA0111771}" srcId="{31C647E4-66B6-4E8A-A385-7E550CAE4110}" destId="{A086987C-B7B6-4C21-ABB6-8B88E860F4B8}" srcOrd="7" destOrd="0" parTransId="{322C1BE3-F446-4E83-8CF7-00D38041D42C}" sibTransId="{33F659CE-58D6-484E-8633-C6300A71E933}"/>
    <dgm:cxn modelId="{578DF414-A675-4917-B125-0DD0C8274CB4}" type="presOf" srcId="{9E238ED5-7CA1-4531-9308-49020698A735}" destId="{82B20A9A-D56B-4EF3-ABA3-C4F43F8D1F22}" srcOrd="0" destOrd="0" presId="urn:microsoft.com/office/officeart/2005/8/layout/vList2"/>
    <dgm:cxn modelId="{EF191D25-A918-450E-873A-AA497DBA5F95}" srcId="{31C647E4-66B6-4E8A-A385-7E550CAE4110}" destId="{9E238ED5-7CA1-4531-9308-49020698A735}" srcOrd="5" destOrd="0" parTransId="{9567711E-3FBC-46BF-AAA6-D8152178552E}" sibTransId="{26B0BDCA-A22A-4517-81D4-8DF328DF4983}"/>
    <dgm:cxn modelId="{1A3F9D2D-46E4-41A2-9C42-1E15CB421242}" srcId="{31C647E4-66B6-4E8A-A385-7E550CAE4110}" destId="{E99C9A82-3E89-487C-9C49-5DE8291006F3}" srcOrd="2" destOrd="0" parTransId="{01C0AF99-AFFB-468C-AFD4-5AD005883209}" sibTransId="{330BE323-7800-4794-B1A3-332C52820C41}"/>
    <dgm:cxn modelId="{F441D738-1BE1-46E9-BE45-D8CC94B3F34E}" srcId="{31C647E4-66B6-4E8A-A385-7E550CAE4110}" destId="{5BE15B3F-02DC-475A-97FC-1565BDBC1F59}" srcOrd="0" destOrd="0" parTransId="{E3E2E9CE-7739-4C9C-96FA-ADE1B2A5707B}" sibTransId="{F13BC1CA-DB75-47E0-87B6-30B326B2C0E8}"/>
    <dgm:cxn modelId="{CC88CE66-4A3C-4944-A60F-630A3A0F2994}" srcId="{31C647E4-66B6-4E8A-A385-7E550CAE4110}" destId="{830C4F1E-5635-4295-BE2E-6934F9A7AB12}" srcOrd="1" destOrd="0" parTransId="{74247035-7938-4ADA-B722-172C8F44D423}" sibTransId="{AC53E27C-1356-4115-B7C7-5C163C4E7C43}"/>
    <dgm:cxn modelId="{2068546C-3687-4261-84AA-930B3C93E03F}" type="presOf" srcId="{8FAD56A7-E124-44CD-B87C-D0562BA3279B}" destId="{F1D31288-B53B-4E25-98D3-97EC01CDA53A}" srcOrd="0" destOrd="0" presId="urn:microsoft.com/office/officeart/2005/8/layout/vList2"/>
    <dgm:cxn modelId="{BACA9456-CA61-4AE0-8DAA-AFCF1027D1C9}" type="presOf" srcId="{E99C9A82-3E89-487C-9C49-5DE8291006F3}" destId="{85C8AA24-0525-473D-9E18-9F3A680879C7}" srcOrd="0" destOrd="0" presId="urn:microsoft.com/office/officeart/2005/8/layout/vList2"/>
    <dgm:cxn modelId="{36F22859-6767-495D-842A-0543A08D481F}" type="presOf" srcId="{830C4F1E-5635-4295-BE2E-6934F9A7AB12}" destId="{1E58F9A2-EF73-4110-8449-A45702DF4283}" srcOrd="0" destOrd="0" presId="urn:microsoft.com/office/officeart/2005/8/layout/vList2"/>
    <dgm:cxn modelId="{84F8E97D-859B-47F7-8FC2-C1DD50A9F241}" type="presOf" srcId="{A086987C-B7B6-4C21-ABB6-8B88E860F4B8}" destId="{1EABF905-EB4B-41F8-8CDC-9FB02DCCCAF7}" srcOrd="0" destOrd="0" presId="urn:microsoft.com/office/officeart/2005/8/layout/vList2"/>
    <dgm:cxn modelId="{7EBAB087-7843-4EC6-BBA0-3553DC13078F}" srcId="{31C647E4-66B6-4E8A-A385-7E550CAE4110}" destId="{8904B037-725A-4810-8000-EA52C37377C9}" srcOrd="4" destOrd="0" parTransId="{66B7AC4E-8E44-4D2C-8330-71B0B60DFF37}" sibTransId="{407D9DDD-391E-4494-9524-7C804FBB9E89}"/>
    <dgm:cxn modelId="{00BEE18A-62BA-48CB-958A-1264AFF524FC}" type="presOf" srcId="{8904B037-725A-4810-8000-EA52C37377C9}" destId="{7F7CE518-9CEB-441F-AC5D-40859D56730D}" srcOrd="0" destOrd="0" presId="urn:microsoft.com/office/officeart/2005/8/layout/vList2"/>
    <dgm:cxn modelId="{09305094-EC91-4838-AC66-8D9C8045E377}" srcId="{31C647E4-66B6-4E8A-A385-7E550CAE4110}" destId="{8FAD56A7-E124-44CD-B87C-D0562BA3279B}" srcOrd="6" destOrd="0" parTransId="{F03D21A2-0655-485F-9BCE-B4D62E082DAC}" sibTransId="{C9E2C3DB-34B1-4E44-AA19-8EB891631E16}"/>
    <dgm:cxn modelId="{1531249B-0DB8-42FC-A2BD-C8C454CF5247}" srcId="{31C647E4-66B6-4E8A-A385-7E550CAE4110}" destId="{F9B7C8D1-E30D-481A-AE84-45256B15DB7C}" srcOrd="3" destOrd="0" parTransId="{A112EA96-1087-4B2C-A865-A356C8EF9243}" sibTransId="{30AC6058-E396-4A5B-95A9-A9CD11E60521}"/>
    <dgm:cxn modelId="{416D56D7-728C-47E1-9388-C8D46AA4B78D}" type="presOf" srcId="{5BE15B3F-02DC-475A-97FC-1565BDBC1F59}" destId="{10068952-30AC-4096-A623-F5FAFDFEFDDC}" srcOrd="0" destOrd="0" presId="urn:microsoft.com/office/officeart/2005/8/layout/vList2"/>
    <dgm:cxn modelId="{FDCD1DF9-F460-43C8-93F5-9977034D23BD}" type="presOf" srcId="{F9B7C8D1-E30D-481A-AE84-45256B15DB7C}" destId="{FA8C91CA-9085-4950-B41A-0C6C3CE23E89}" srcOrd="0" destOrd="0" presId="urn:microsoft.com/office/officeart/2005/8/layout/vList2"/>
    <dgm:cxn modelId="{4EC61AFA-0610-41BA-A5EA-17699260A3AC}" type="presOf" srcId="{31C647E4-66B6-4E8A-A385-7E550CAE4110}" destId="{A06804CC-3289-4FB1-AD2E-9651D6717DB5}" srcOrd="0" destOrd="0" presId="urn:microsoft.com/office/officeart/2005/8/layout/vList2"/>
    <dgm:cxn modelId="{9BBFA359-3C85-421E-ACAC-3BB4321D0BC3}" type="presParOf" srcId="{A06804CC-3289-4FB1-AD2E-9651D6717DB5}" destId="{10068952-30AC-4096-A623-F5FAFDFEFDDC}" srcOrd="0" destOrd="0" presId="urn:microsoft.com/office/officeart/2005/8/layout/vList2"/>
    <dgm:cxn modelId="{4C286E33-0AEC-4DC7-84BC-817EA3C8BB98}" type="presParOf" srcId="{A06804CC-3289-4FB1-AD2E-9651D6717DB5}" destId="{48651A90-2B71-4A09-88E1-B787BD08682A}" srcOrd="1" destOrd="0" presId="urn:microsoft.com/office/officeart/2005/8/layout/vList2"/>
    <dgm:cxn modelId="{CA44DEE8-C6E9-4338-BC61-F6928D15E93B}" type="presParOf" srcId="{A06804CC-3289-4FB1-AD2E-9651D6717DB5}" destId="{1E58F9A2-EF73-4110-8449-A45702DF4283}" srcOrd="2" destOrd="0" presId="urn:microsoft.com/office/officeart/2005/8/layout/vList2"/>
    <dgm:cxn modelId="{C486E849-9918-4B5E-BC15-0180D71C1391}" type="presParOf" srcId="{A06804CC-3289-4FB1-AD2E-9651D6717DB5}" destId="{DE7A1ED8-7DF0-4B62-BB7C-6E9936570EF3}" srcOrd="3" destOrd="0" presId="urn:microsoft.com/office/officeart/2005/8/layout/vList2"/>
    <dgm:cxn modelId="{8BD47B0B-7883-4192-AB4E-6F51C7A844AA}" type="presParOf" srcId="{A06804CC-3289-4FB1-AD2E-9651D6717DB5}" destId="{85C8AA24-0525-473D-9E18-9F3A680879C7}" srcOrd="4" destOrd="0" presId="urn:microsoft.com/office/officeart/2005/8/layout/vList2"/>
    <dgm:cxn modelId="{48257F9E-594C-4A40-9BEF-087CBD72B986}" type="presParOf" srcId="{A06804CC-3289-4FB1-AD2E-9651D6717DB5}" destId="{DE82EB6D-3E23-4285-98C8-EF07E7CF4E26}" srcOrd="5" destOrd="0" presId="urn:microsoft.com/office/officeart/2005/8/layout/vList2"/>
    <dgm:cxn modelId="{A371644F-E8F8-4187-A3B1-F8A6053004A3}" type="presParOf" srcId="{A06804CC-3289-4FB1-AD2E-9651D6717DB5}" destId="{FA8C91CA-9085-4950-B41A-0C6C3CE23E89}" srcOrd="6" destOrd="0" presId="urn:microsoft.com/office/officeart/2005/8/layout/vList2"/>
    <dgm:cxn modelId="{B93B7F18-F1D8-42DA-BF3E-359EA0D81E4D}" type="presParOf" srcId="{A06804CC-3289-4FB1-AD2E-9651D6717DB5}" destId="{2B6E6E1A-D1BF-4BBE-B0D1-D98D391CA27C}" srcOrd="7" destOrd="0" presId="urn:microsoft.com/office/officeart/2005/8/layout/vList2"/>
    <dgm:cxn modelId="{DC9651C8-7649-41B4-A83C-7A9162C7FA05}" type="presParOf" srcId="{A06804CC-3289-4FB1-AD2E-9651D6717DB5}" destId="{7F7CE518-9CEB-441F-AC5D-40859D56730D}" srcOrd="8" destOrd="0" presId="urn:microsoft.com/office/officeart/2005/8/layout/vList2"/>
    <dgm:cxn modelId="{EA25B45E-C824-44C0-8155-E313FBA53767}" type="presParOf" srcId="{A06804CC-3289-4FB1-AD2E-9651D6717DB5}" destId="{4C6931CE-AA95-4754-B23F-358753CADFA2}" srcOrd="9" destOrd="0" presId="urn:microsoft.com/office/officeart/2005/8/layout/vList2"/>
    <dgm:cxn modelId="{C84EAA34-0197-46B9-A41E-B82693C11D59}" type="presParOf" srcId="{A06804CC-3289-4FB1-AD2E-9651D6717DB5}" destId="{82B20A9A-D56B-4EF3-ABA3-C4F43F8D1F22}" srcOrd="10" destOrd="0" presId="urn:microsoft.com/office/officeart/2005/8/layout/vList2"/>
    <dgm:cxn modelId="{E619272B-6FDD-49C9-9814-6742CC509F8D}" type="presParOf" srcId="{A06804CC-3289-4FB1-AD2E-9651D6717DB5}" destId="{A7460785-5666-4639-A9D8-5DBDDC6C222E}" srcOrd="11" destOrd="0" presId="urn:microsoft.com/office/officeart/2005/8/layout/vList2"/>
    <dgm:cxn modelId="{B106BA43-BD54-4EAD-9915-6C03935F4095}" type="presParOf" srcId="{A06804CC-3289-4FB1-AD2E-9651D6717DB5}" destId="{F1D31288-B53B-4E25-98D3-97EC01CDA53A}" srcOrd="12" destOrd="0" presId="urn:microsoft.com/office/officeart/2005/8/layout/vList2"/>
    <dgm:cxn modelId="{163D315F-8A52-468E-851F-C5785A28E93D}" type="presParOf" srcId="{A06804CC-3289-4FB1-AD2E-9651D6717DB5}" destId="{EB25B838-503F-485E-A8AF-A6B21B50CBAC}" srcOrd="13" destOrd="0" presId="urn:microsoft.com/office/officeart/2005/8/layout/vList2"/>
    <dgm:cxn modelId="{622A687D-45C9-4140-B9C9-0C71EA87E6F2}" type="presParOf" srcId="{A06804CC-3289-4FB1-AD2E-9651D6717DB5}" destId="{1EABF905-EB4B-41F8-8CDC-9FB02DCCCAF7}"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0A1BCE-1290-4774-BF87-BD974B6F45E9}">
      <dsp:nvSpPr>
        <dsp:cNvPr id="0" name=""/>
        <dsp:cNvSpPr/>
      </dsp:nvSpPr>
      <dsp:spPr>
        <a:xfrm>
          <a:off x="-4652797" y="-713295"/>
          <a:ext cx="5542264" cy="5542264"/>
        </a:xfrm>
        <a:prstGeom prst="blockArc">
          <a:avLst>
            <a:gd name="adj1" fmla="val 18900000"/>
            <a:gd name="adj2" fmla="val 2700000"/>
            <a:gd name="adj3" fmla="val 390"/>
          </a:avLst>
        </a:prstGeom>
        <a:solidFill>
          <a:srgbClr val="00A9CE"/>
        </a:solidFill>
        <a:ln w="12700" cap="flat" cmpd="sng" algn="ctr">
          <a:solidFill>
            <a:srgbClr val="003087"/>
          </a:solidFill>
          <a:prstDash val="solid"/>
          <a:miter lim="800000"/>
        </a:ln>
        <a:effectLst/>
      </dsp:spPr>
      <dsp:style>
        <a:lnRef idx="2">
          <a:scrgbClr r="0" g="0" b="0"/>
        </a:lnRef>
        <a:fillRef idx="0">
          <a:scrgbClr r="0" g="0" b="0"/>
        </a:fillRef>
        <a:effectRef idx="0">
          <a:scrgbClr r="0" g="0" b="0"/>
        </a:effectRef>
        <a:fontRef idx="minor"/>
      </dsp:style>
    </dsp:sp>
    <dsp:sp modelId="{F0CCFA09-AC2C-40AA-AD16-72490398D0AD}">
      <dsp:nvSpPr>
        <dsp:cNvPr id="0" name=""/>
        <dsp:cNvSpPr/>
      </dsp:nvSpPr>
      <dsp:spPr>
        <a:xfrm>
          <a:off x="572049" y="411567"/>
          <a:ext cx="4296793" cy="823134"/>
        </a:xfrm>
        <a:prstGeom prst="rect">
          <a:avLst/>
        </a:prstGeom>
        <a:solidFill>
          <a:srgbClr val="005E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3363"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a:t>2,738 births at Chesterfield Royal in 2023</a:t>
          </a:r>
          <a:endParaRPr lang="en-BZ" sz="1700" kern="1200"/>
        </a:p>
      </dsp:txBody>
      <dsp:txXfrm>
        <a:off x="572049" y="411567"/>
        <a:ext cx="4296793" cy="823134"/>
      </dsp:txXfrm>
    </dsp:sp>
    <dsp:sp modelId="{698CDD97-3AA9-4C77-8F4B-3503CDBD4E81}">
      <dsp:nvSpPr>
        <dsp:cNvPr id="0" name=""/>
        <dsp:cNvSpPr/>
      </dsp:nvSpPr>
      <dsp:spPr>
        <a:xfrm>
          <a:off x="57589" y="308675"/>
          <a:ext cx="1028918" cy="1028918"/>
        </a:xfrm>
        <a:prstGeom prst="ellipse">
          <a:avLst/>
        </a:prstGeom>
        <a:solidFill>
          <a:srgbClr val="00A9CE"/>
        </a:solidFill>
        <a:ln w="12700" cap="flat" cmpd="sng" algn="ctr">
          <a:solidFill>
            <a:srgbClr val="003087"/>
          </a:solidFill>
          <a:prstDash val="solid"/>
          <a:miter lim="800000"/>
        </a:ln>
        <a:effectLst/>
      </dsp:spPr>
      <dsp:style>
        <a:lnRef idx="2">
          <a:scrgbClr r="0" g="0" b="0"/>
        </a:lnRef>
        <a:fillRef idx="1">
          <a:scrgbClr r="0" g="0" b="0"/>
        </a:fillRef>
        <a:effectRef idx="0">
          <a:scrgbClr r="0" g="0" b="0"/>
        </a:effectRef>
        <a:fontRef idx="minor"/>
      </dsp:style>
    </dsp:sp>
    <dsp:sp modelId="{2FCA0812-2B9E-4081-A123-1C6C9E317586}">
      <dsp:nvSpPr>
        <dsp:cNvPr id="0" name=""/>
        <dsp:cNvSpPr/>
      </dsp:nvSpPr>
      <dsp:spPr>
        <a:xfrm>
          <a:off x="871258" y="1646269"/>
          <a:ext cx="3997583" cy="823134"/>
        </a:xfrm>
        <a:prstGeom prst="rect">
          <a:avLst/>
        </a:prstGeom>
        <a:solidFill>
          <a:srgbClr val="005E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3363"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dirty="0"/>
            <a:t>5.2% of births in Derbyshire County to people from a black, Asian or mixed ethnicity</a:t>
          </a:r>
          <a:r>
            <a:rPr lang="en-GB" sz="1700" kern="1200" baseline="30000" dirty="0"/>
            <a:t>1</a:t>
          </a:r>
          <a:endParaRPr lang="en-BZ" sz="1700" kern="1200" dirty="0"/>
        </a:p>
      </dsp:txBody>
      <dsp:txXfrm>
        <a:off x="871258" y="1646269"/>
        <a:ext cx="3997583" cy="823134"/>
      </dsp:txXfrm>
    </dsp:sp>
    <dsp:sp modelId="{53CD0190-A003-439E-A147-935B731AB3C1}">
      <dsp:nvSpPr>
        <dsp:cNvPr id="0" name=""/>
        <dsp:cNvSpPr/>
      </dsp:nvSpPr>
      <dsp:spPr>
        <a:xfrm>
          <a:off x="356799" y="1543377"/>
          <a:ext cx="1028918" cy="1028918"/>
        </a:xfrm>
        <a:prstGeom prst="ellipse">
          <a:avLst/>
        </a:prstGeom>
        <a:solidFill>
          <a:srgbClr val="00A9CE"/>
        </a:solidFill>
        <a:ln w="12700" cap="flat" cmpd="sng" algn="ctr">
          <a:solidFill>
            <a:srgbClr val="003087"/>
          </a:solidFill>
          <a:prstDash val="solid"/>
          <a:miter lim="800000"/>
        </a:ln>
        <a:effectLst/>
      </dsp:spPr>
      <dsp:style>
        <a:lnRef idx="2">
          <a:scrgbClr r="0" g="0" b="0"/>
        </a:lnRef>
        <a:fillRef idx="1">
          <a:scrgbClr r="0" g="0" b="0"/>
        </a:fillRef>
        <a:effectRef idx="0">
          <a:scrgbClr r="0" g="0" b="0"/>
        </a:effectRef>
        <a:fontRef idx="minor"/>
      </dsp:style>
    </dsp:sp>
    <dsp:sp modelId="{1D088C5E-6D65-486B-81EA-C7612744E0E0}">
      <dsp:nvSpPr>
        <dsp:cNvPr id="0" name=""/>
        <dsp:cNvSpPr/>
      </dsp:nvSpPr>
      <dsp:spPr>
        <a:xfrm>
          <a:off x="572049" y="2880971"/>
          <a:ext cx="4296793" cy="823134"/>
        </a:xfrm>
        <a:prstGeom prst="rect">
          <a:avLst/>
        </a:prstGeom>
        <a:solidFill>
          <a:srgbClr val="005E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3363"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dirty="0"/>
            <a:t>4.5% of areas in Derbyshire County within the 10% most deprived in England</a:t>
          </a:r>
          <a:r>
            <a:rPr lang="en-GB" sz="1700" kern="1200" baseline="30000" dirty="0"/>
            <a:t>2</a:t>
          </a:r>
          <a:endParaRPr lang="en-BZ" sz="1700" kern="1200" dirty="0"/>
        </a:p>
      </dsp:txBody>
      <dsp:txXfrm>
        <a:off x="572049" y="2880971"/>
        <a:ext cx="4296793" cy="823134"/>
      </dsp:txXfrm>
    </dsp:sp>
    <dsp:sp modelId="{D9D59FD9-D94E-4A71-9074-CE5AE06BCB43}">
      <dsp:nvSpPr>
        <dsp:cNvPr id="0" name=""/>
        <dsp:cNvSpPr/>
      </dsp:nvSpPr>
      <dsp:spPr>
        <a:xfrm>
          <a:off x="57589" y="2778079"/>
          <a:ext cx="1028918" cy="1028918"/>
        </a:xfrm>
        <a:prstGeom prst="ellipse">
          <a:avLst/>
        </a:prstGeom>
        <a:solidFill>
          <a:srgbClr val="00A9CE"/>
        </a:solidFill>
        <a:ln w="12700" cap="flat" cmpd="sng" algn="ctr">
          <a:solidFill>
            <a:srgbClr val="003087"/>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3D014C-AD18-418E-8E25-2699F669EFBE}">
      <dsp:nvSpPr>
        <dsp:cNvPr id="0" name=""/>
        <dsp:cNvSpPr/>
      </dsp:nvSpPr>
      <dsp:spPr>
        <a:xfrm>
          <a:off x="25368" y="723858"/>
          <a:ext cx="1082781" cy="108278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F0A2E2-0F73-4942-893E-8D0EBA32692A}">
      <dsp:nvSpPr>
        <dsp:cNvPr id="0" name=""/>
        <dsp:cNvSpPr/>
      </dsp:nvSpPr>
      <dsp:spPr>
        <a:xfrm>
          <a:off x="252752" y="951242"/>
          <a:ext cx="628012" cy="6280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647EAC5-1CC9-4128-9137-E7F60A86D535}">
      <dsp:nvSpPr>
        <dsp:cNvPr id="0" name=""/>
        <dsp:cNvSpPr/>
      </dsp:nvSpPr>
      <dsp:spPr>
        <a:xfrm>
          <a:off x="1340173" y="723858"/>
          <a:ext cx="2552269" cy="108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GB" sz="2400" kern="1200"/>
            <a:t>Disparity of services across North and South of Derbyshire</a:t>
          </a:r>
          <a:endParaRPr lang="en-US" sz="2400" kern="1200"/>
        </a:p>
      </dsp:txBody>
      <dsp:txXfrm>
        <a:off x="1340173" y="723858"/>
        <a:ext cx="2552269" cy="1082781"/>
      </dsp:txXfrm>
    </dsp:sp>
    <dsp:sp modelId="{1C591DD9-E909-4AB1-BCFB-41DD50C30AF8}">
      <dsp:nvSpPr>
        <dsp:cNvPr id="0" name=""/>
        <dsp:cNvSpPr/>
      </dsp:nvSpPr>
      <dsp:spPr>
        <a:xfrm>
          <a:off x="4337156" y="723858"/>
          <a:ext cx="1082781" cy="108278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62643A-377B-4212-8792-D44ED6F695BF}">
      <dsp:nvSpPr>
        <dsp:cNvPr id="0" name=""/>
        <dsp:cNvSpPr/>
      </dsp:nvSpPr>
      <dsp:spPr>
        <a:xfrm>
          <a:off x="4564540" y="951242"/>
          <a:ext cx="628012" cy="6280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F922A1F-A11C-45C1-B562-BDC5CEBFB4B6}">
      <dsp:nvSpPr>
        <dsp:cNvPr id="0" name=""/>
        <dsp:cNvSpPr/>
      </dsp:nvSpPr>
      <dsp:spPr>
        <a:xfrm>
          <a:off x="5651962" y="723858"/>
          <a:ext cx="2552269" cy="108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GB" sz="2400" kern="1200"/>
            <a:t>Funding</a:t>
          </a:r>
          <a:endParaRPr lang="en-US" sz="2400" kern="1200"/>
        </a:p>
      </dsp:txBody>
      <dsp:txXfrm>
        <a:off x="5651962" y="723858"/>
        <a:ext cx="2552269" cy="1082781"/>
      </dsp:txXfrm>
    </dsp:sp>
    <dsp:sp modelId="{827AA84C-60C6-432A-A7BE-0648EE86D170}">
      <dsp:nvSpPr>
        <dsp:cNvPr id="0" name=""/>
        <dsp:cNvSpPr/>
      </dsp:nvSpPr>
      <dsp:spPr>
        <a:xfrm>
          <a:off x="25368" y="2546707"/>
          <a:ext cx="1082781" cy="108278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294A62-D17B-4458-B6DB-6D10D3EDB1D1}">
      <dsp:nvSpPr>
        <dsp:cNvPr id="0" name=""/>
        <dsp:cNvSpPr/>
      </dsp:nvSpPr>
      <dsp:spPr>
        <a:xfrm>
          <a:off x="252752" y="2774092"/>
          <a:ext cx="628012" cy="6280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C0DAC82-E9FE-463F-AA1A-4BF404F56CD5}">
      <dsp:nvSpPr>
        <dsp:cNvPr id="0" name=""/>
        <dsp:cNvSpPr/>
      </dsp:nvSpPr>
      <dsp:spPr>
        <a:xfrm>
          <a:off x="1340173" y="2546707"/>
          <a:ext cx="2552269" cy="108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GB" sz="2400" kern="1200"/>
            <a:t>Workforce</a:t>
          </a:r>
          <a:endParaRPr lang="en-US" sz="2400" kern="1200"/>
        </a:p>
      </dsp:txBody>
      <dsp:txXfrm>
        <a:off x="1340173" y="2546707"/>
        <a:ext cx="2552269" cy="1082781"/>
      </dsp:txXfrm>
    </dsp:sp>
    <dsp:sp modelId="{290539E9-7B56-4CE6-BCCE-DE64DBFFD6D2}">
      <dsp:nvSpPr>
        <dsp:cNvPr id="0" name=""/>
        <dsp:cNvSpPr/>
      </dsp:nvSpPr>
      <dsp:spPr>
        <a:xfrm>
          <a:off x="4337156" y="2546707"/>
          <a:ext cx="1082781" cy="108278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522F10-AB2E-4E7D-AC54-58263A26C6B9}">
      <dsp:nvSpPr>
        <dsp:cNvPr id="0" name=""/>
        <dsp:cNvSpPr/>
      </dsp:nvSpPr>
      <dsp:spPr>
        <a:xfrm>
          <a:off x="4564540" y="2774092"/>
          <a:ext cx="628012" cy="62801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3304E15-DA91-4EFD-880B-A870C5B7E31C}">
      <dsp:nvSpPr>
        <dsp:cNvPr id="0" name=""/>
        <dsp:cNvSpPr/>
      </dsp:nvSpPr>
      <dsp:spPr>
        <a:xfrm>
          <a:off x="5651962" y="2546707"/>
          <a:ext cx="2552269" cy="108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GB" sz="2400" kern="1200"/>
            <a:t>Commissioning not including work with non-birthing parent</a:t>
          </a:r>
          <a:endParaRPr lang="en-US" sz="2400" kern="1200"/>
        </a:p>
      </dsp:txBody>
      <dsp:txXfrm>
        <a:off x="5651962" y="2546707"/>
        <a:ext cx="2552269" cy="108278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EAC3A0-CEB0-4BE5-963F-DBE0A644E57E}">
      <dsp:nvSpPr>
        <dsp:cNvPr id="0" name=""/>
        <dsp:cNvSpPr/>
      </dsp:nvSpPr>
      <dsp:spPr>
        <a:xfrm>
          <a:off x="0" y="1418626"/>
          <a:ext cx="10622280" cy="1891501"/>
        </a:xfrm>
        <a:prstGeom prst="notchedRightArrow">
          <a:avLst/>
        </a:prstGeom>
        <a:solidFill>
          <a:schemeClr val="accent3">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886CE8-C4B3-4192-8C29-69C7578B4579}">
      <dsp:nvSpPr>
        <dsp:cNvPr id="0" name=""/>
        <dsp:cNvSpPr/>
      </dsp:nvSpPr>
      <dsp:spPr>
        <a:xfrm>
          <a:off x="0" y="0"/>
          <a:ext cx="2876123" cy="1891501"/>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1">
          <a:noAutofit/>
        </a:bodyPr>
        <a:lstStyle/>
        <a:p>
          <a:pPr marL="0" lvl="0" indent="0" algn="l" defTabSz="711200">
            <a:lnSpc>
              <a:spcPct val="90000"/>
            </a:lnSpc>
            <a:spcBef>
              <a:spcPct val="0"/>
            </a:spcBef>
            <a:spcAft>
              <a:spcPct val="35000"/>
            </a:spcAft>
            <a:buNone/>
          </a:pPr>
          <a:r>
            <a:rPr lang="en-GB" sz="1600" b="1" kern="1200" dirty="0"/>
            <a:t>Patient admitted</a:t>
          </a:r>
        </a:p>
        <a:p>
          <a:pPr marL="171450" lvl="1" indent="-171450" algn="l" defTabSz="711200">
            <a:lnSpc>
              <a:spcPct val="90000"/>
            </a:lnSpc>
            <a:spcBef>
              <a:spcPct val="0"/>
            </a:spcBef>
            <a:spcAft>
              <a:spcPct val="15000"/>
            </a:spcAft>
            <a:buChar char="•"/>
          </a:pPr>
          <a:r>
            <a:rPr lang="en-GB" sz="1600" b="0" kern="1200" dirty="0"/>
            <a:t>Tobacco addiction assessment completed</a:t>
          </a:r>
        </a:p>
        <a:p>
          <a:pPr marL="171450" lvl="1" indent="-171450" algn="l" defTabSz="711200">
            <a:lnSpc>
              <a:spcPct val="90000"/>
            </a:lnSpc>
            <a:spcBef>
              <a:spcPct val="0"/>
            </a:spcBef>
            <a:spcAft>
              <a:spcPct val="15000"/>
            </a:spcAft>
            <a:buChar char="•"/>
          </a:pPr>
          <a:r>
            <a:rPr lang="en-GB" sz="1600" b="0" kern="1200" dirty="0"/>
            <a:t>NRT prescribed and delivered to patient within 2 hours</a:t>
          </a:r>
        </a:p>
        <a:p>
          <a:pPr marL="171450" lvl="1" indent="-171450" algn="l" defTabSz="711200">
            <a:lnSpc>
              <a:spcPct val="90000"/>
            </a:lnSpc>
            <a:spcBef>
              <a:spcPct val="0"/>
            </a:spcBef>
            <a:spcAft>
              <a:spcPct val="15000"/>
            </a:spcAft>
            <a:buChar char="•"/>
          </a:pPr>
          <a:r>
            <a:rPr lang="en-GB" sz="1600" b="0" kern="1200" dirty="0"/>
            <a:t>Referral made to Tobacco Dependency Team</a:t>
          </a:r>
        </a:p>
      </dsp:txBody>
      <dsp:txXfrm>
        <a:off x="0" y="0"/>
        <a:ext cx="2876123" cy="1891501"/>
      </dsp:txXfrm>
    </dsp:sp>
    <dsp:sp modelId="{C400DB4F-288C-4B9C-ADD6-8E78C5F0108A}">
      <dsp:nvSpPr>
        <dsp:cNvPr id="0" name=""/>
        <dsp:cNvSpPr/>
      </dsp:nvSpPr>
      <dsp:spPr>
        <a:xfrm>
          <a:off x="1036922" y="1970795"/>
          <a:ext cx="802469" cy="787162"/>
        </a:xfrm>
        <a:prstGeom prst="ellipse">
          <a:avLst/>
        </a:prstGeom>
        <a:blipFill rotWithShape="0">
          <a:blip xmlns:r="http://schemas.openxmlformats.org/officeDocument/2006/relationships" r:embed="rId1"/>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F93FBA-17E0-4809-BE0F-AA41436655D4}">
      <dsp:nvSpPr>
        <dsp:cNvPr id="0" name=""/>
        <dsp:cNvSpPr/>
      </dsp:nvSpPr>
      <dsp:spPr>
        <a:xfrm>
          <a:off x="2792932" y="2837252"/>
          <a:ext cx="2232687" cy="1891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1">
          <a:noAutofit/>
        </a:bodyPr>
        <a:lstStyle/>
        <a:p>
          <a:pPr marL="0" lvl="0" indent="0" algn="ctr" defTabSz="711200">
            <a:lnSpc>
              <a:spcPct val="90000"/>
            </a:lnSpc>
            <a:spcBef>
              <a:spcPct val="0"/>
            </a:spcBef>
            <a:spcAft>
              <a:spcPct val="35000"/>
            </a:spcAft>
            <a:buNone/>
          </a:pPr>
          <a:r>
            <a:rPr lang="en-GB" sz="1600" b="1" kern="1200" dirty="0"/>
            <a:t>During Admission</a:t>
          </a:r>
        </a:p>
        <a:p>
          <a:pPr marL="171450" lvl="1" indent="-171450" algn="ctr" defTabSz="711200">
            <a:lnSpc>
              <a:spcPct val="90000"/>
            </a:lnSpc>
            <a:spcBef>
              <a:spcPct val="0"/>
            </a:spcBef>
            <a:spcAft>
              <a:spcPct val="15000"/>
            </a:spcAft>
            <a:buChar char="•"/>
          </a:pPr>
          <a:r>
            <a:rPr lang="en-GB" sz="1600" kern="1200" dirty="0"/>
            <a:t>EXPERT review by tobacco dependency team</a:t>
          </a:r>
        </a:p>
        <a:p>
          <a:pPr marL="171450" lvl="1" indent="-171450" algn="ctr" defTabSz="711200">
            <a:lnSpc>
              <a:spcPct val="90000"/>
            </a:lnSpc>
            <a:spcBef>
              <a:spcPct val="0"/>
            </a:spcBef>
            <a:spcAft>
              <a:spcPct val="15000"/>
            </a:spcAft>
            <a:buChar char="•"/>
          </a:pPr>
          <a:r>
            <a:rPr lang="en-GB" sz="1600" kern="1200" dirty="0"/>
            <a:t>Continue NRT</a:t>
          </a:r>
        </a:p>
      </dsp:txBody>
      <dsp:txXfrm>
        <a:off x="2792932" y="2837252"/>
        <a:ext cx="2232687" cy="1891501"/>
      </dsp:txXfrm>
    </dsp:sp>
    <dsp:sp modelId="{F863C25B-7EFE-4A4B-8C54-767DA2ECC05F}">
      <dsp:nvSpPr>
        <dsp:cNvPr id="0" name=""/>
        <dsp:cNvSpPr/>
      </dsp:nvSpPr>
      <dsp:spPr>
        <a:xfrm>
          <a:off x="3506877" y="1978120"/>
          <a:ext cx="768100" cy="742324"/>
        </a:xfrm>
        <a:prstGeom prst="ellipse">
          <a:avLst/>
        </a:prstGeom>
        <a:blipFill rotWithShape="0">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104F33-7F17-46D7-8F02-CB3E55535A47}">
      <dsp:nvSpPr>
        <dsp:cNvPr id="0" name=""/>
        <dsp:cNvSpPr/>
      </dsp:nvSpPr>
      <dsp:spPr>
        <a:xfrm>
          <a:off x="5315932" y="0"/>
          <a:ext cx="2070255" cy="1891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1">
          <a:noAutofit/>
        </a:bodyPr>
        <a:lstStyle/>
        <a:p>
          <a:pPr marL="0" lvl="0" indent="0" algn="l" defTabSz="711200">
            <a:lnSpc>
              <a:spcPct val="90000"/>
            </a:lnSpc>
            <a:spcBef>
              <a:spcPct val="0"/>
            </a:spcBef>
            <a:spcAft>
              <a:spcPct val="35000"/>
            </a:spcAft>
            <a:buNone/>
          </a:pPr>
          <a:r>
            <a:rPr lang="en-GB" sz="1600" b="1" kern="1200" dirty="0"/>
            <a:t>Discharge</a:t>
          </a:r>
        </a:p>
        <a:p>
          <a:pPr marL="171450" lvl="1" indent="-171450" algn="l" defTabSz="711200">
            <a:lnSpc>
              <a:spcPct val="90000"/>
            </a:lnSpc>
            <a:spcBef>
              <a:spcPct val="0"/>
            </a:spcBef>
            <a:spcAft>
              <a:spcPct val="15000"/>
            </a:spcAft>
            <a:buChar char="•"/>
          </a:pPr>
          <a:r>
            <a:rPr lang="en-GB" sz="1600" kern="1200" dirty="0"/>
            <a:t>2 weeks of NRT prescribed</a:t>
          </a:r>
        </a:p>
        <a:p>
          <a:pPr marL="171450" lvl="1" indent="-171450" algn="l" defTabSz="711200">
            <a:lnSpc>
              <a:spcPct val="90000"/>
            </a:lnSpc>
            <a:spcBef>
              <a:spcPct val="0"/>
            </a:spcBef>
            <a:spcAft>
              <a:spcPct val="15000"/>
            </a:spcAft>
            <a:buChar char="•"/>
          </a:pPr>
          <a:r>
            <a:rPr lang="en-GB" sz="1600" kern="1200" dirty="0"/>
            <a:t>Ongoing care from tobacco dependency team arranged</a:t>
          </a:r>
        </a:p>
      </dsp:txBody>
      <dsp:txXfrm>
        <a:off x="5315932" y="0"/>
        <a:ext cx="2070255" cy="1891501"/>
      </dsp:txXfrm>
    </dsp:sp>
    <dsp:sp modelId="{62919AF8-4E59-4EAC-A39B-02FB57E50ACC}">
      <dsp:nvSpPr>
        <dsp:cNvPr id="0" name=""/>
        <dsp:cNvSpPr/>
      </dsp:nvSpPr>
      <dsp:spPr>
        <a:xfrm>
          <a:off x="5819618" y="1944508"/>
          <a:ext cx="945760" cy="855606"/>
        </a:xfrm>
        <a:prstGeom prst="ellipse">
          <a:avLst/>
        </a:prstGeom>
        <a:blipFill rotWithShape="0">
          <a:blip xmlns:r="http://schemas.openxmlformats.org/officeDocument/2006/relationships" r:embed="rId3"/>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3E1C4F-933A-41F4-B869-98F9D858AAFB}">
      <dsp:nvSpPr>
        <dsp:cNvPr id="0" name=""/>
        <dsp:cNvSpPr/>
      </dsp:nvSpPr>
      <dsp:spPr>
        <a:xfrm>
          <a:off x="7588016" y="2837252"/>
          <a:ext cx="2070255" cy="1891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1">
          <a:noAutofit/>
        </a:bodyPr>
        <a:lstStyle/>
        <a:p>
          <a:pPr marL="0" lvl="0" indent="0" algn="l" defTabSz="711200">
            <a:lnSpc>
              <a:spcPct val="90000"/>
            </a:lnSpc>
            <a:spcBef>
              <a:spcPct val="0"/>
            </a:spcBef>
            <a:spcAft>
              <a:spcPct val="35000"/>
            </a:spcAft>
            <a:buNone/>
          </a:pPr>
          <a:r>
            <a:rPr lang="en-GB" sz="1600" b="1" kern="1200" dirty="0"/>
            <a:t>Post-discharge</a:t>
          </a:r>
        </a:p>
        <a:p>
          <a:pPr marL="171450" lvl="1" indent="-171450" algn="l" defTabSz="711200">
            <a:lnSpc>
              <a:spcPct val="90000"/>
            </a:lnSpc>
            <a:spcBef>
              <a:spcPct val="0"/>
            </a:spcBef>
            <a:spcAft>
              <a:spcPct val="15000"/>
            </a:spcAft>
            <a:buChar char="•"/>
          </a:pPr>
          <a:r>
            <a:rPr lang="en-GB" sz="1600" kern="1200" dirty="0"/>
            <a:t>12 weeks further NRT and support given</a:t>
          </a:r>
        </a:p>
        <a:p>
          <a:pPr marL="171450" lvl="1" indent="-171450" algn="l" defTabSz="711200">
            <a:lnSpc>
              <a:spcPct val="90000"/>
            </a:lnSpc>
            <a:spcBef>
              <a:spcPct val="0"/>
            </a:spcBef>
            <a:spcAft>
              <a:spcPct val="15000"/>
            </a:spcAft>
            <a:buChar char="•"/>
          </a:pPr>
          <a:r>
            <a:rPr lang="en-GB" sz="1600" kern="1200" dirty="0"/>
            <a:t>4 week and 12 week quit rate reported</a:t>
          </a:r>
        </a:p>
      </dsp:txBody>
      <dsp:txXfrm>
        <a:off x="7588016" y="2837252"/>
        <a:ext cx="2070255" cy="1891501"/>
      </dsp:txXfrm>
    </dsp:sp>
    <dsp:sp modelId="{31996B00-34FE-4B73-BB68-3AE9E5B7D824}">
      <dsp:nvSpPr>
        <dsp:cNvPr id="0" name=""/>
        <dsp:cNvSpPr/>
      </dsp:nvSpPr>
      <dsp:spPr>
        <a:xfrm>
          <a:off x="8165357" y="2023209"/>
          <a:ext cx="718940" cy="682335"/>
        </a:xfrm>
        <a:prstGeom prst="ellipse">
          <a:avLst/>
        </a:prstGeom>
        <a:blipFill rotWithShape="0">
          <a:blip xmlns:r="http://schemas.openxmlformats.org/officeDocument/2006/relationships" r:embed="rId4"/>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3B5716-1D11-48F1-A27B-8C7DA2EDD99C}">
      <dsp:nvSpPr>
        <dsp:cNvPr id="0" name=""/>
        <dsp:cNvSpPr/>
      </dsp:nvSpPr>
      <dsp:spPr>
        <a:xfrm>
          <a:off x="1061940" y="1907437"/>
          <a:ext cx="3149743" cy="3179071"/>
        </a:xfrm>
        <a:prstGeom prst="ellipse">
          <a:avLst/>
        </a:prstGeom>
        <a:solidFill>
          <a:srgbClr val="FFB81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BZ" sz="2000" b="1" kern="1200" dirty="0">
              <a:solidFill>
                <a:schemeClr val="tx1"/>
              </a:solidFill>
            </a:rPr>
            <a:t>At least 90% of women and birthing people will have their communication needs met by 2025</a:t>
          </a:r>
          <a:endParaRPr lang="en-GB" sz="2000" b="1" kern="1200" dirty="0">
            <a:solidFill>
              <a:schemeClr val="tx1"/>
            </a:solidFill>
          </a:endParaRPr>
        </a:p>
      </dsp:txBody>
      <dsp:txXfrm>
        <a:off x="1523209" y="2373001"/>
        <a:ext cx="2227205" cy="2247943"/>
      </dsp:txXfrm>
    </dsp:sp>
    <dsp:sp modelId="{0E50E6A8-538F-4EEF-BA07-6B0B7D11CED7}">
      <dsp:nvSpPr>
        <dsp:cNvPr id="0" name=""/>
        <dsp:cNvSpPr/>
      </dsp:nvSpPr>
      <dsp:spPr>
        <a:xfrm rot="13863304">
          <a:off x="555820" y="1474196"/>
          <a:ext cx="1275781" cy="474378"/>
        </a:xfrm>
        <a:prstGeom prst="leftArrow">
          <a:avLst>
            <a:gd name="adj1" fmla="val 60000"/>
            <a:gd name="adj2" fmla="val 50000"/>
          </a:avLst>
        </a:prstGeom>
        <a:solidFill>
          <a:srgbClr val="41B6E6"/>
        </a:solidFill>
        <a:ln>
          <a:noFill/>
        </a:ln>
        <a:effectLst/>
      </dsp:spPr>
      <dsp:style>
        <a:lnRef idx="0">
          <a:scrgbClr r="0" g="0" b="0"/>
        </a:lnRef>
        <a:fillRef idx="1">
          <a:scrgbClr r="0" g="0" b="0"/>
        </a:fillRef>
        <a:effectRef idx="0">
          <a:scrgbClr r="0" g="0" b="0"/>
        </a:effectRef>
        <a:fontRef idx="minor">
          <a:schemeClr val="lt1"/>
        </a:fontRef>
      </dsp:style>
    </dsp:sp>
    <dsp:sp modelId="{119D314F-9339-4410-B480-04B8BE9B48A2}">
      <dsp:nvSpPr>
        <dsp:cNvPr id="0" name=""/>
        <dsp:cNvSpPr/>
      </dsp:nvSpPr>
      <dsp:spPr>
        <a:xfrm>
          <a:off x="2118" y="582760"/>
          <a:ext cx="1581263" cy="1265010"/>
        </a:xfrm>
        <a:prstGeom prst="roundRect">
          <a:avLst>
            <a:gd name="adj" fmla="val 10000"/>
          </a:avLst>
        </a:prstGeom>
        <a:solidFill>
          <a:srgbClr val="41B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BZ" sz="1900" b="1" kern="1200" dirty="0">
              <a:solidFill>
                <a:schemeClr val="tx1"/>
              </a:solidFill>
            </a:rPr>
            <a:t>Provide Exceptional Patient Care</a:t>
          </a:r>
          <a:endParaRPr lang="en-GB" sz="1900" b="1" kern="1200" dirty="0">
            <a:solidFill>
              <a:schemeClr val="tx1"/>
            </a:solidFill>
          </a:endParaRPr>
        </a:p>
      </dsp:txBody>
      <dsp:txXfrm>
        <a:off x="39169" y="619811"/>
        <a:ext cx="1507161" cy="1190908"/>
      </dsp:txXfrm>
    </dsp:sp>
    <dsp:sp modelId="{57956A4D-CCA5-4CBC-B28E-AC27D0DDC12C}">
      <dsp:nvSpPr>
        <dsp:cNvPr id="0" name=""/>
        <dsp:cNvSpPr/>
      </dsp:nvSpPr>
      <dsp:spPr>
        <a:xfrm rot="16200000">
          <a:off x="2179313" y="1159496"/>
          <a:ext cx="914996" cy="474378"/>
        </a:xfrm>
        <a:prstGeom prst="leftArrow">
          <a:avLst>
            <a:gd name="adj1" fmla="val 60000"/>
            <a:gd name="adj2" fmla="val 50000"/>
          </a:avLst>
        </a:prstGeom>
        <a:solidFill>
          <a:srgbClr val="00A499"/>
        </a:solidFill>
        <a:ln>
          <a:noFill/>
        </a:ln>
        <a:effectLst/>
      </dsp:spPr>
      <dsp:style>
        <a:lnRef idx="0">
          <a:scrgbClr r="0" g="0" b="0"/>
        </a:lnRef>
        <a:fillRef idx="1">
          <a:scrgbClr r="0" g="0" b="0"/>
        </a:fillRef>
        <a:effectRef idx="0">
          <a:scrgbClr r="0" g="0" b="0"/>
        </a:effectRef>
        <a:fontRef idx="minor">
          <a:schemeClr val="lt1"/>
        </a:fontRef>
      </dsp:style>
    </dsp:sp>
    <dsp:sp modelId="{D4AFFAEB-2ADD-4113-97BB-6DCC6112F047}">
      <dsp:nvSpPr>
        <dsp:cNvPr id="0" name=""/>
        <dsp:cNvSpPr/>
      </dsp:nvSpPr>
      <dsp:spPr>
        <a:xfrm>
          <a:off x="1846180" y="306682"/>
          <a:ext cx="1581263" cy="1265010"/>
        </a:xfrm>
        <a:prstGeom prst="roundRect">
          <a:avLst>
            <a:gd name="adj" fmla="val 10000"/>
          </a:avLst>
        </a:prstGeom>
        <a:solidFill>
          <a:srgbClr val="00A4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BZ" sz="1900" b="1" kern="1200" dirty="0">
              <a:solidFill>
                <a:schemeClr val="tx1"/>
              </a:solidFill>
            </a:rPr>
            <a:t>Support our Communities</a:t>
          </a:r>
          <a:endParaRPr lang="en-GB" sz="1900" b="1" kern="1200" dirty="0">
            <a:solidFill>
              <a:schemeClr val="tx1"/>
            </a:solidFill>
          </a:endParaRPr>
        </a:p>
      </dsp:txBody>
      <dsp:txXfrm>
        <a:off x="1883231" y="343733"/>
        <a:ext cx="1507161" cy="1190908"/>
      </dsp:txXfrm>
    </dsp:sp>
    <dsp:sp modelId="{C6989415-BADD-42F6-8ABD-9F2ED7C57B4C}">
      <dsp:nvSpPr>
        <dsp:cNvPr id="0" name=""/>
        <dsp:cNvSpPr/>
      </dsp:nvSpPr>
      <dsp:spPr>
        <a:xfrm rot="18559226">
          <a:off x="3456881" y="1493353"/>
          <a:ext cx="1253578" cy="474378"/>
        </a:xfrm>
        <a:prstGeom prst="leftArrow">
          <a:avLst>
            <a:gd name="adj1" fmla="val 60000"/>
            <a:gd name="adj2" fmla="val 50000"/>
          </a:avLst>
        </a:prstGeom>
        <a:solidFill>
          <a:srgbClr val="78BE20"/>
        </a:solidFill>
        <a:ln>
          <a:noFill/>
        </a:ln>
        <a:effectLst/>
      </dsp:spPr>
      <dsp:style>
        <a:lnRef idx="0">
          <a:scrgbClr r="0" g="0" b="0"/>
        </a:lnRef>
        <a:fillRef idx="1">
          <a:scrgbClr r="0" g="0" b="0"/>
        </a:fillRef>
        <a:effectRef idx="0">
          <a:scrgbClr r="0" g="0" b="0"/>
        </a:effectRef>
        <a:fontRef idx="minor">
          <a:schemeClr val="lt1"/>
        </a:fontRef>
      </dsp:style>
    </dsp:sp>
    <dsp:sp modelId="{D1C7222B-7C02-4EF5-AA83-7693006D4164}">
      <dsp:nvSpPr>
        <dsp:cNvPr id="0" name=""/>
        <dsp:cNvSpPr/>
      </dsp:nvSpPr>
      <dsp:spPr>
        <a:xfrm>
          <a:off x="3690208" y="613144"/>
          <a:ext cx="1581263" cy="1265010"/>
        </a:xfrm>
        <a:prstGeom prst="roundRect">
          <a:avLst>
            <a:gd name="adj" fmla="val 10000"/>
          </a:avLst>
        </a:prstGeom>
        <a:solidFill>
          <a:srgbClr val="78BE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BZ" sz="1900" b="1" kern="1200" dirty="0">
              <a:solidFill>
                <a:schemeClr val="tx1"/>
              </a:solidFill>
            </a:rPr>
            <a:t>Bring Improvement to Life</a:t>
          </a:r>
          <a:endParaRPr lang="en-GB" sz="1900" b="1" kern="1200" dirty="0">
            <a:solidFill>
              <a:schemeClr val="tx1"/>
            </a:solidFill>
          </a:endParaRPr>
        </a:p>
      </dsp:txBody>
      <dsp:txXfrm>
        <a:off x="3727259" y="650195"/>
        <a:ext cx="1507161" cy="11909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43533A-DFA1-46EA-8CED-E41CEA842AB9}">
      <dsp:nvSpPr>
        <dsp:cNvPr id="0" name=""/>
        <dsp:cNvSpPr/>
      </dsp:nvSpPr>
      <dsp:spPr>
        <a:xfrm>
          <a:off x="1599066" y="2417890"/>
          <a:ext cx="1836105" cy="1647374"/>
        </a:xfrm>
        <a:prstGeom prst="roundRect">
          <a:avLst>
            <a:gd name="adj" fmla="val 10000"/>
          </a:avLst>
        </a:prstGeom>
        <a:solidFill>
          <a:srgbClr val="41B6E6"/>
        </a:solidFill>
        <a:ln w="12700" cap="flat" cmpd="sng" algn="ctr">
          <a:solidFill>
            <a:srgbClr val="0030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BZ" sz="1600" b="1" kern="1200" dirty="0">
              <a:solidFill>
                <a:schemeClr val="tx1"/>
              </a:solidFill>
            </a:rPr>
            <a:t>90% of women and birthing people will have their communication needs met</a:t>
          </a:r>
          <a:endParaRPr lang="en-GB" sz="1600" b="1" kern="1200" dirty="0">
            <a:solidFill>
              <a:schemeClr val="tx1"/>
            </a:solidFill>
          </a:endParaRPr>
        </a:p>
      </dsp:txBody>
      <dsp:txXfrm>
        <a:off x="1647316" y="2466140"/>
        <a:ext cx="1739605" cy="1550874"/>
      </dsp:txXfrm>
    </dsp:sp>
    <dsp:sp modelId="{B31AFE53-2CCB-4EDB-BA32-4887D14AEB50}">
      <dsp:nvSpPr>
        <dsp:cNvPr id="0" name=""/>
        <dsp:cNvSpPr/>
      </dsp:nvSpPr>
      <dsp:spPr>
        <a:xfrm rot="17108136">
          <a:off x="2639745" y="2192479"/>
          <a:ext cx="2153016" cy="19865"/>
        </a:xfrm>
        <a:custGeom>
          <a:avLst/>
          <a:gdLst/>
          <a:ahLst/>
          <a:cxnLst/>
          <a:rect l="0" t="0" r="0" b="0"/>
          <a:pathLst>
            <a:path>
              <a:moveTo>
                <a:pt x="0" y="9932"/>
              </a:moveTo>
              <a:lnTo>
                <a:pt x="2153016" y="9932"/>
              </a:lnTo>
            </a:path>
          </a:pathLst>
        </a:custGeom>
        <a:noFill/>
        <a:ln w="12700" cap="flat" cmpd="sng" algn="ctr">
          <a:solidFill>
            <a:srgbClr val="003087"/>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3662428" y="2148586"/>
        <a:ext cx="107650" cy="107650"/>
      </dsp:txXfrm>
    </dsp:sp>
    <dsp:sp modelId="{75DA86FB-2D66-44A6-8BC6-C262870ABEC5}">
      <dsp:nvSpPr>
        <dsp:cNvPr id="0" name=""/>
        <dsp:cNvSpPr/>
      </dsp:nvSpPr>
      <dsp:spPr>
        <a:xfrm>
          <a:off x="3997335" y="811896"/>
          <a:ext cx="1405405" cy="702702"/>
        </a:xfrm>
        <a:prstGeom prst="roundRect">
          <a:avLst>
            <a:gd name="adj" fmla="val 10000"/>
          </a:avLst>
        </a:prstGeom>
        <a:solidFill>
          <a:srgbClr val="003087"/>
        </a:solidFill>
        <a:ln w="12700" cap="flat" cmpd="sng" algn="ctr">
          <a:solidFill>
            <a:srgbClr val="0030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BZ" sz="1600" kern="1200" dirty="0"/>
            <a:t>Cultural understanding</a:t>
          </a:r>
          <a:endParaRPr lang="en-GB" sz="1600" kern="1200" dirty="0"/>
        </a:p>
      </dsp:txBody>
      <dsp:txXfrm>
        <a:off x="4017916" y="832477"/>
        <a:ext cx="1364243" cy="661540"/>
      </dsp:txXfrm>
    </dsp:sp>
    <dsp:sp modelId="{1BDC1150-908D-43E4-997B-E31B8066F6F2}">
      <dsp:nvSpPr>
        <dsp:cNvPr id="0" name=""/>
        <dsp:cNvSpPr/>
      </dsp:nvSpPr>
      <dsp:spPr>
        <a:xfrm rot="18289469">
          <a:off x="5191616" y="749260"/>
          <a:ext cx="984410" cy="19865"/>
        </a:xfrm>
        <a:custGeom>
          <a:avLst/>
          <a:gdLst/>
          <a:ahLst/>
          <a:cxnLst/>
          <a:rect l="0" t="0" r="0" b="0"/>
          <a:pathLst>
            <a:path>
              <a:moveTo>
                <a:pt x="0" y="9932"/>
              </a:moveTo>
              <a:lnTo>
                <a:pt x="984410" y="9932"/>
              </a:lnTo>
            </a:path>
          </a:pathLst>
        </a:custGeom>
        <a:noFill/>
        <a:ln w="12700" cap="flat" cmpd="sng" algn="ctr">
          <a:solidFill>
            <a:srgbClr val="003087"/>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659211" y="734583"/>
        <a:ext cx="49220" cy="49220"/>
      </dsp:txXfrm>
    </dsp:sp>
    <dsp:sp modelId="{1C59EDB9-7520-44EB-8BB4-E452AF50CD87}">
      <dsp:nvSpPr>
        <dsp:cNvPr id="0" name=""/>
        <dsp:cNvSpPr/>
      </dsp:nvSpPr>
      <dsp:spPr>
        <a:xfrm>
          <a:off x="5964902" y="3788"/>
          <a:ext cx="1405405" cy="702702"/>
        </a:xfrm>
        <a:prstGeom prst="roundRect">
          <a:avLst>
            <a:gd name="adj" fmla="val 10000"/>
          </a:avLst>
        </a:prstGeom>
        <a:solidFill>
          <a:srgbClr val="FFB81C"/>
        </a:solidFill>
        <a:ln w="12700" cap="flat" cmpd="sng" algn="ctr">
          <a:solidFill>
            <a:srgbClr val="0030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BZ" sz="1400" kern="1200" dirty="0">
              <a:solidFill>
                <a:srgbClr val="003087"/>
              </a:solidFill>
            </a:rPr>
            <a:t>Cultural Awareness training </a:t>
          </a:r>
          <a:endParaRPr lang="en-GB" sz="1400" kern="1200" dirty="0">
            <a:solidFill>
              <a:srgbClr val="003087"/>
            </a:solidFill>
          </a:endParaRPr>
        </a:p>
      </dsp:txBody>
      <dsp:txXfrm>
        <a:off x="5985483" y="24369"/>
        <a:ext cx="1364243" cy="661540"/>
      </dsp:txXfrm>
    </dsp:sp>
    <dsp:sp modelId="{A2A546D4-B7C4-440E-AB71-6175BAE0C57F}">
      <dsp:nvSpPr>
        <dsp:cNvPr id="0" name=""/>
        <dsp:cNvSpPr/>
      </dsp:nvSpPr>
      <dsp:spPr>
        <a:xfrm>
          <a:off x="5402740" y="1153314"/>
          <a:ext cx="562162" cy="19865"/>
        </a:xfrm>
        <a:custGeom>
          <a:avLst/>
          <a:gdLst/>
          <a:ahLst/>
          <a:cxnLst/>
          <a:rect l="0" t="0" r="0" b="0"/>
          <a:pathLst>
            <a:path>
              <a:moveTo>
                <a:pt x="0" y="9932"/>
              </a:moveTo>
              <a:lnTo>
                <a:pt x="562162" y="9932"/>
              </a:lnTo>
            </a:path>
          </a:pathLst>
        </a:custGeom>
        <a:noFill/>
        <a:ln w="12700" cap="flat" cmpd="sng" algn="ctr">
          <a:solidFill>
            <a:srgbClr val="003087"/>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669767" y="1149193"/>
        <a:ext cx="28108" cy="28108"/>
      </dsp:txXfrm>
    </dsp:sp>
    <dsp:sp modelId="{990D628E-A800-4F14-BFA7-A497B00FF52A}">
      <dsp:nvSpPr>
        <dsp:cNvPr id="0" name=""/>
        <dsp:cNvSpPr/>
      </dsp:nvSpPr>
      <dsp:spPr>
        <a:xfrm>
          <a:off x="5964902" y="811896"/>
          <a:ext cx="1405405" cy="702702"/>
        </a:xfrm>
        <a:prstGeom prst="roundRect">
          <a:avLst>
            <a:gd name="adj" fmla="val 10000"/>
          </a:avLst>
        </a:prstGeom>
        <a:solidFill>
          <a:srgbClr val="FFB81C"/>
        </a:solidFill>
        <a:ln w="12700" cap="flat" cmpd="sng" algn="ctr">
          <a:solidFill>
            <a:srgbClr val="0030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BZ" sz="1400" kern="1200" dirty="0">
              <a:solidFill>
                <a:srgbClr val="003087"/>
              </a:solidFill>
            </a:rPr>
            <a:t>15 Steps</a:t>
          </a:r>
          <a:endParaRPr lang="en-GB" sz="1400" kern="1200" dirty="0">
            <a:solidFill>
              <a:srgbClr val="003087"/>
            </a:solidFill>
          </a:endParaRPr>
        </a:p>
      </dsp:txBody>
      <dsp:txXfrm>
        <a:off x="5985483" y="832477"/>
        <a:ext cx="1364243" cy="661540"/>
      </dsp:txXfrm>
    </dsp:sp>
    <dsp:sp modelId="{4AC4299E-03CB-4567-B5C1-7AD49B1F6314}">
      <dsp:nvSpPr>
        <dsp:cNvPr id="0" name=""/>
        <dsp:cNvSpPr/>
      </dsp:nvSpPr>
      <dsp:spPr>
        <a:xfrm rot="3310531">
          <a:off x="5191616" y="1557368"/>
          <a:ext cx="984410" cy="19865"/>
        </a:xfrm>
        <a:custGeom>
          <a:avLst/>
          <a:gdLst/>
          <a:ahLst/>
          <a:cxnLst/>
          <a:rect l="0" t="0" r="0" b="0"/>
          <a:pathLst>
            <a:path>
              <a:moveTo>
                <a:pt x="0" y="9932"/>
              </a:moveTo>
              <a:lnTo>
                <a:pt x="984410" y="9932"/>
              </a:lnTo>
            </a:path>
          </a:pathLst>
        </a:custGeom>
        <a:noFill/>
        <a:ln w="12700" cap="flat" cmpd="sng" algn="ctr">
          <a:solidFill>
            <a:srgbClr val="003087"/>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659211" y="1542691"/>
        <a:ext cx="49220" cy="49220"/>
      </dsp:txXfrm>
    </dsp:sp>
    <dsp:sp modelId="{786478EE-43AF-4CEC-918C-56A68531D9CA}">
      <dsp:nvSpPr>
        <dsp:cNvPr id="0" name=""/>
        <dsp:cNvSpPr/>
      </dsp:nvSpPr>
      <dsp:spPr>
        <a:xfrm>
          <a:off x="5964902" y="1620004"/>
          <a:ext cx="1405405" cy="702702"/>
        </a:xfrm>
        <a:prstGeom prst="roundRect">
          <a:avLst>
            <a:gd name="adj" fmla="val 10000"/>
          </a:avLst>
        </a:prstGeom>
        <a:solidFill>
          <a:srgbClr val="FFB81C"/>
        </a:solidFill>
        <a:ln w="12700" cap="flat" cmpd="sng" algn="ctr">
          <a:solidFill>
            <a:srgbClr val="0030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55625">
            <a:lnSpc>
              <a:spcPct val="90000"/>
            </a:lnSpc>
            <a:spcBef>
              <a:spcPct val="0"/>
            </a:spcBef>
            <a:spcAft>
              <a:spcPct val="35000"/>
            </a:spcAft>
            <a:buNone/>
          </a:pPr>
          <a:r>
            <a:rPr lang="en-BZ" sz="1250" kern="1200" dirty="0">
              <a:solidFill>
                <a:srgbClr val="003087"/>
              </a:solidFill>
            </a:rPr>
            <a:t>Engagement and Co-production – Improvement project(s)</a:t>
          </a:r>
          <a:endParaRPr lang="en-GB" sz="1250" kern="1200" dirty="0">
            <a:solidFill>
              <a:srgbClr val="003087"/>
            </a:solidFill>
          </a:endParaRPr>
        </a:p>
      </dsp:txBody>
      <dsp:txXfrm>
        <a:off x="5985483" y="1640585"/>
        <a:ext cx="1364243" cy="661540"/>
      </dsp:txXfrm>
    </dsp:sp>
    <dsp:sp modelId="{D5DDD8AD-5AD9-4B6D-AAD7-96DA833E8DC4}">
      <dsp:nvSpPr>
        <dsp:cNvPr id="0" name=""/>
        <dsp:cNvSpPr/>
      </dsp:nvSpPr>
      <dsp:spPr>
        <a:xfrm rot="21323978">
          <a:off x="3434277" y="3209364"/>
          <a:ext cx="555575" cy="19865"/>
        </a:xfrm>
        <a:custGeom>
          <a:avLst/>
          <a:gdLst/>
          <a:ahLst/>
          <a:cxnLst/>
          <a:rect l="0" t="0" r="0" b="0"/>
          <a:pathLst>
            <a:path>
              <a:moveTo>
                <a:pt x="0" y="9932"/>
              </a:moveTo>
              <a:lnTo>
                <a:pt x="555575" y="9932"/>
              </a:lnTo>
            </a:path>
          </a:pathLst>
        </a:custGeom>
        <a:noFill/>
        <a:ln w="12700" cap="flat" cmpd="sng" algn="ctr">
          <a:solidFill>
            <a:srgbClr val="003087"/>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698176" y="3205407"/>
        <a:ext cx="27778" cy="27778"/>
      </dsp:txXfrm>
    </dsp:sp>
    <dsp:sp modelId="{E01A50BC-27EA-4D48-A568-F671FFF6F969}">
      <dsp:nvSpPr>
        <dsp:cNvPr id="0" name=""/>
        <dsp:cNvSpPr/>
      </dsp:nvSpPr>
      <dsp:spPr>
        <a:xfrm>
          <a:off x="3988958" y="2845665"/>
          <a:ext cx="1405405" cy="702702"/>
        </a:xfrm>
        <a:prstGeom prst="roundRect">
          <a:avLst>
            <a:gd name="adj" fmla="val 10000"/>
          </a:avLst>
        </a:prstGeom>
        <a:solidFill>
          <a:srgbClr val="003087"/>
        </a:solidFill>
        <a:ln w="12700" cap="flat" cmpd="sng" algn="ctr">
          <a:solidFill>
            <a:srgbClr val="0030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BZ" sz="1600" kern="1200" dirty="0"/>
            <a:t>Interpreting process</a:t>
          </a:r>
          <a:endParaRPr lang="en-GB" sz="1600" kern="1200" dirty="0"/>
        </a:p>
      </dsp:txBody>
      <dsp:txXfrm>
        <a:off x="4009539" y="2866246"/>
        <a:ext cx="1364243" cy="661540"/>
      </dsp:txXfrm>
    </dsp:sp>
    <dsp:sp modelId="{09EFECBE-9D2D-472E-9869-A1BF4141D0FB}">
      <dsp:nvSpPr>
        <dsp:cNvPr id="0" name=""/>
        <dsp:cNvSpPr/>
      </dsp:nvSpPr>
      <dsp:spPr>
        <a:xfrm rot="19428071">
          <a:off x="5326127" y="2978307"/>
          <a:ext cx="707010" cy="19865"/>
        </a:xfrm>
        <a:custGeom>
          <a:avLst/>
          <a:gdLst/>
          <a:ahLst/>
          <a:cxnLst/>
          <a:rect l="0" t="0" r="0" b="0"/>
          <a:pathLst>
            <a:path>
              <a:moveTo>
                <a:pt x="0" y="9932"/>
              </a:moveTo>
              <a:lnTo>
                <a:pt x="707010" y="9932"/>
              </a:lnTo>
            </a:path>
          </a:pathLst>
        </a:custGeom>
        <a:noFill/>
        <a:ln w="12700" cap="flat" cmpd="sng" algn="ctr">
          <a:solidFill>
            <a:srgbClr val="003087"/>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661958" y="2970565"/>
        <a:ext cx="35350" cy="35350"/>
      </dsp:txXfrm>
    </dsp:sp>
    <dsp:sp modelId="{7DEE78E5-A016-443B-832B-0A15C072E80D}">
      <dsp:nvSpPr>
        <dsp:cNvPr id="0" name=""/>
        <dsp:cNvSpPr/>
      </dsp:nvSpPr>
      <dsp:spPr>
        <a:xfrm>
          <a:off x="5964902" y="2428112"/>
          <a:ext cx="1405405" cy="702702"/>
        </a:xfrm>
        <a:prstGeom prst="roundRect">
          <a:avLst>
            <a:gd name="adj" fmla="val 10000"/>
          </a:avLst>
        </a:prstGeom>
        <a:solidFill>
          <a:srgbClr val="FFB81C"/>
        </a:solidFill>
        <a:ln w="12700" cap="flat" cmpd="sng" algn="ctr">
          <a:solidFill>
            <a:srgbClr val="0030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BZ" sz="1400" kern="1200" dirty="0">
              <a:solidFill>
                <a:srgbClr val="003087"/>
              </a:solidFill>
            </a:rPr>
            <a:t>Education and promotion</a:t>
          </a:r>
          <a:endParaRPr lang="en-GB" sz="1400" kern="1200" dirty="0">
            <a:solidFill>
              <a:srgbClr val="003087"/>
            </a:solidFill>
          </a:endParaRPr>
        </a:p>
      </dsp:txBody>
      <dsp:txXfrm>
        <a:off x="5985483" y="2448693"/>
        <a:ext cx="1364243" cy="661540"/>
      </dsp:txXfrm>
    </dsp:sp>
    <dsp:sp modelId="{04D9B6BC-CE86-4C3C-8257-9FEDB6C5FD47}">
      <dsp:nvSpPr>
        <dsp:cNvPr id="0" name=""/>
        <dsp:cNvSpPr/>
      </dsp:nvSpPr>
      <dsp:spPr>
        <a:xfrm rot="2063587">
          <a:off x="5333928" y="3382361"/>
          <a:ext cx="691409" cy="19865"/>
        </a:xfrm>
        <a:custGeom>
          <a:avLst/>
          <a:gdLst/>
          <a:ahLst/>
          <a:cxnLst/>
          <a:rect l="0" t="0" r="0" b="0"/>
          <a:pathLst>
            <a:path>
              <a:moveTo>
                <a:pt x="0" y="9932"/>
              </a:moveTo>
              <a:lnTo>
                <a:pt x="691409" y="9932"/>
              </a:lnTo>
            </a:path>
          </a:pathLst>
        </a:custGeom>
        <a:noFill/>
        <a:ln w="12700" cap="flat" cmpd="sng" algn="ctr">
          <a:solidFill>
            <a:srgbClr val="003087"/>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662348" y="3375009"/>
        <a:ext cx="34570" cy="34570"/>
      </dsp:txXfrm>
    </dsp:sp>
    <dsp:sp modelId="{7F948E52-3BCD-425C-A96D-E4A5E49A9824}">
      <dsp:nvSpPr>
        <dsp:cNvPr id="0" name=""/>
        <dsp:cNvSpPr/>
      </dsp:nvSpPr>
      <dsp:spPr>
        <a:xfrm>
          <a:off x="5964902" y="3236220"/>
          <a:ext cx="1405405" cy="702702"/>
        </a:xfrm>
        <a:prstGeom prst="roundRect">
          <a:avLst>
            <a:gd name="adj" fmla="val 10000"/>
          </a:avLst>
        </a:prstGeom>
        <a:solidFill>
          <a:srgbClr val="FFB81C"/>
        </a:solidFill>
        <a:ln w="12700" cap="flat" cmpd="sng" algn="ctr">
          <a:solidFill>
            <a:srgbClr val="0030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BZ" sz="1300" kern="1200" dirty="0">
              <a:solidFill>
                <a:srgbClr val="003087"/>
              </a:solidFill>
            </a:rPr>
            <a:t>Interpreting and Translation improvement project</a:t>
          </a:r>
          <a:endParaRPr lang="en-GB" sz="1300" kern="1200" dirty="0">
            <a:solidFill>
              <a:srgbClr val="003087"/>
            </a:solidFill>
          </a:endParaRPr>
        </a:p>
      </dsp:txBody>
      <dsp:txXfrm>
        <a:off x="5985483" y="3256801"/>
        <a:ext cx="1364243" cy="661540"/>
      </dsp:txXfrm>
    </dsp:sp>
    <dsp:sp modelId="{FC2EE476-90A6-4288-AFAE-895007650A65}">
      <dsp:nvSpPr>
        <dsp:cNvPr id="0" name=""/>
        <dsp:cNvSpPr/>
      </dsp:nvSpPr>
      <dsp:spPr>
        <a:xfrm rot="4451922">
          <a:off x="2692896" y="4213132"/>
          <a:ext cx="2040067" cy="19865"/>
        </a:xfrm>
        <a:custGeom>
          <a:avLst/>
          <a:gdLst/>
          <a:ahLst/>
          <a:cxnLst/>
          <a:rect l="0" t="0" r="0" b="0"/>
          <a:pathLst>
            <a:path>
              <a:moveTo>
                <a:pt x="0" y="9932"/>
              </a:moveTo>
              <a:lnTo>
                <a:pt x="2040067" y="9932"/>
              </a:lnTo>
            </a:path>
          </a:pathLst>
        </a:custGeom>
        <a:noFill/>
        <a:ln w="12700" cap="flat" cmpd="sng" algn="ctr">
          <a:solidFill>
            <a:srgbClr val="003087"/>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3661928" y="4172063"/>
        <a:ext cx="102003" cy="102003"/>
      </dsp:txXfrm>
    </dsp:sp>
    <dsp:sp modelId="{0699BBFB-C80E-49E3-933E-70D882098CF6}">
      <dsp:nvSpPr>
        <dsp:cNvPr id="0" name=""/>
        <dsp:cNvSpPr/>
      </dsp:nvSpPr>
      <dsp:spPr>
        <a:xfrm>
          <a:off x="3990687" y="4737084"/>
          <a:ext cx="1405405" cy="934938"/>
        </a:xfrm>
        <a:prstGeom prst="roundRect">
          <a:avLst>
            <a:gd name="adj" fmla="val 10000"/>
          </a:avLst>
        </a:prstGeom>
        <a:solidFill>
          <a:srgbClr val="0030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BZ" sz="1600" kern="1200" dirty="0"/>
            <a:t>Information, communication and informed consent</a:t>
          </a:r>
          <a:endParaRPr lang="en-GB" sz="1600" kern="1200" dirty="0"/>
        </a:p>
      </dsp:txBody>
      <dsp:txXfrm>
        <a:off x="4018070" y="4764467"/>
        <a:ext cx="1350639" cy="880172"/>
      </dsp:txXfrm>
    </dsp:sp>
    <dsp:sp modelId="{35417323-09C9-49A7-8A0F-CC80B04E106C}">
      <dsp:nvSpPr>
        <dsp:cNvPr id="0" name=""/>
        <dsp:cNvSpPr/>
      </dsp:nvSpPr>
      <dsp:spPr>
        <a:xfrm rot="18306920">
          <a:off x="5186073" y="4790184"/>
          <a:ext cx="988848" cy="19865"/>
        </a:xfrm>
        <a:custGeom>
          <a:avLst/>
          <a:gdLst/>
          <a:ahLst/>
          <a:cxnLst/>
          <a:rect l="0" t="0" r="0" b="0"/>
          <a:pathLst>
            <a:path>
              <a:moveTo>
                <a:pt x="0" y="9932"/>
              </a:moveTo>
              <a:lnTo>
                <a:pt x="988848" y="9932"/>
              </a:lnTo>
            </a:path>
          </a:pathLst>
        </a:custGeom>
        <a:noFill/>
        <a:ln w="12700" cap="flat" cmpd="sng" algn="ctr">
          <a:solidFill>
            <a:srgbClr val="003087"/>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655776" y="4775395"/>
        <a:ext cx="49442" cy="49442"/>
      </dsp:txXfrm>
    </dsp:sp>
    <dsp:sp modelId="{91418958-FC9C-41BB-AFCD-CBDEB4CAF694}">
      <dsp:nvSpPr>
        <dsp:cNvPr id="0" name=""/>
        <dsp:cNvSpPr/>
      </dsp:nvSpPr>
      <dsp:spPr>
        <a:xfrm>
          <a:off x="5964902" y="4044328"/>
          <a:ext cx="1405405" cy="702702"/>
        </a:xfrm>
        <a:prstGeom prst="roundRect">
          <a:avLst>
            <a:gd name="adj" fmla="val 10000"/>
          </a:avLst>
        </a:prstGeom>
        <a:solidFill>
          <a:srgbClr val="FFB81C"/>
        </a:solidFill>
        <a:ln w="12700" cap="flat" cmpd="sng" algn="ctr">
          <a:solidFill>
            <a:srgbClr val="0030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BZ" sz="1400" kern="1200" dirty="0">
              <a:solidFill>
                <a:srgbClr val="003087"/>
              </a:solidFill>
            </a:rPr>
            <a:t>Deaf Awareness training</a:t>
          </a:r>
          <a:endParaRPr lang="en-GB" sz="1400" kern="1200" dirty="0">
            <a:solidFill>
              <a:srgbClr val="003087"/>
            </a:solidFill>
          </a:endParaRPr>
        </a:p>
      </dsp:txBody>
      <dsp:txXfrm>
        <a:off x="5985483" y="4064909"/>
        <a:ext cx="1364243" cy="661540"/>
      </dsp:txXfrm>
    </dsp:sp>
    <dsp:sp modelId="{D92BCA7A-24FD-47A8-9E75-14E92A57BE00}">
      <dsp:nvSpPr>
        <dsp:cNvPr id="0" name=""/>
        <dsp:cNvSpPr/>
      </dsp:nvSpPr>
      <dsp:spPr>
        <a:xfrm rot="21595371">
          <a:off x="5396092" y="5194238"/>
          <a:ext cx="568810" cy="19865"/>
        </a:xfrm>
        <a:custGeom>
          <a:avLst/>
          <a:gdLst/>
          <a:ahLst/>
          <a:cxnLst/>
          <a:rect l="0" t="0" r="0" b="0"/>
          <a:pathLst>
            <a:path>
              <a:moveTo>
                <a:pt x="0" y="9932"/>
              </a:moveTo>
              <a:lnTo>
                <a:pt x="568810" y="9932"/>
              </a:lnTo>
            </a:path>
          </a:pathLst>
        </a:custGeom>
        <a:noFill/>
        <a:ln w="12700" cap="flat" cmpd="sng" algn="ctr">
          <a:solidFill>
            <a:srgbClr val="003087"/>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666277" y="5189950"/>
        <a:ext cx="28440" cy="28440"/>
      </dsp:txXfrm>
    </dsp:sp>
    <dsp:sp modelId="{5B9C4EF3-45F0-4EBF-9F5A-5D5C9E7D9BAD}">
      <dsp:nvSpPr>
        <dsp:cNvPr id="0" name=""/>
        <dsp:cNvSpPr/>
      </dsp:nvSpPr>
      <dsp:spPr>
        <a:xfrm>
          <a:off x="5964902" y="4852436"/>
          <a:ext cx="1405405" cy="702702"/>
        </a:xfrm>
        <a:prstGeom prst="roundRect">
          <a:avLst>
            <a:gd name="adj" fmla="val 10000"/>
          </a:avLst>
        </a:prstGeom>
        <a:solidFill>
          <a:srgbClr val="FFB81C"/>
        </a:solidFill>
        <a:ln w="12700" cap="flat" cmpd="sng" algn="ctr">
          <a:solidFill>
            <a:srgbClr val="0030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BZ" sz="1400" kern="1200" dirty="0">
              <a:solidFill>
                <a:srgbClr val="003087"/>
              </a:solidFill>
            </a:rPr>
            <a:t>15 Steps</a:t>
          </a:r>
          <a:endParaRPr lang="en-GB" sz="1400" kern="1200" dirty="0">
            <a:solidFill>
              <a:srgbClr val="003087"/>
            </a:solidFill>
          </a:endParaRPr>
        </a:p>
      </dsp:txBody>
      <dsp:txXfrm>
        <a:off x="5985483" y="4873017"/>
        <a:ext cx="1364243" cy="661540"/>
      </dsp:txXfrm>
    </dsp:sp>
    <dsp:sp modelId="{713B67ED-288B-4EDE-AE72-DAE5C85C1FC2}">
      <dsp:nvSpPr>
        <dsp:cNvPr id="0" name=""/>
        <dsp:cNvSpPr/>
      </dsp:nvSpPr>
      <dsp:spPr>
        <a:xfrm rot="3290012">
          <a:off x="5186699" y="5598292"/>
          <a:ext cx="987595" cy="19865"/>
        </a:xfrm>
        <a:custGeom>
          <a:avLst/>
          <a:gdLst/>
          <a:ahLst/>
          <a:cxnLst/>
          <a:rect l="0" t="0" r="0" b="0"/>
          <a:pathLst>
            <a:path>
              <a:moveTo>
                <a:pt x="0" y="9932"/>
              </a:moveTo>
              <a:lnTo>
                <a:pt x="987595" y="9932"/>
              </a:lnTo>
            </a:path>
          </a:pathLst>
        </a:custGeom>
        <a:noFill/>
        <a:ln w="12700" cap="flat" cmpd="sng" algn="ctr">
          <a:solidFill>
            <a:srgbClr val="003087"/>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655807" y="5583535"/>
        <a:ext cx="49379" cy="49379"/>
      </dsp:txXfrm>
    </dsp:sp>
    <dsp:sp modelId="{D5BACC31-C5CD-4B38-B368-C64A25DC3C4C}">
      <dsp:nvSpPr>
        <dsp:cNvPr id="0" name=""/>
        <dsp:cNvSpPr/>
      </dsp:nvSpPr>
      <dsp:spPr>
        <a:xfrm>
          <a:off x="5964902" y="5660544"/>
          <a:ext cx="1405405" cy="702702"/>
        </a:xfrm>
        <a:prstGeom prst="roundRect">
          <a:avLst>
            <a:gd name="adj" fmla="val 10000"/>
          </a:avLst>
        </a:prstGeom>
        <a:solidFill>
          <a:srgbClr val="FFB81C"/>
        </a:solidFill>
        <a:ln w="12700" cap="flat" cmpd="sng" algn="ctr">
          <a:solidFill>
            <a:srgbClr val="0030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55625">
            <a:lnSpc>
              <a:spcPct val="90000"/>
            </a:lnSpc>
            <a:spcBef>
              <a:spcPct val="0"/>
            </a:spcBef>
            <a:spcAft>
              <a:spcPct val="35000"/>
            </a:spcAft>
            <a:buNone/>
          </a:pPr>
          <a:r>
            <a:rPr lang="en-BZ" sz="1250" kern="1200" dirty="0">
              <a:solidFill>
                <a:srgbClr val="003087"/>
              </a:solidFill>
            </a:rPr>
            <a:t>Engagement and Co-production – Improvement project(s)</a:t>
          </a:r>
          <a:endParaRPr lang="en-GB" sz="1250" kern="1200" dirty="0">
            <a:solidFill>
              <a:srgbClr val="003087"/>
            </a:solidFill>
          </a:endParaRPr>
        </a:p>
      </dsp:txBody>
      <dsp:txXfrm>
        <a:off x="5985483" y="5681125"/>
        <a:ext cx="1364243" cy="6615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607BE7-89B5-4CD9-BBF5-6EA8F542BCE2}">
      <dsp:nvSpPr>
        <dsp:cNvPr id="0" name=""/>
        <dsp:cNvSpPr/>
      </dsp:nvSpPr>
      <dsp:spPr>
        <a:xfrm>
          <a:off x="0" y="-150917"/>
          <a:ext cx="4664356" cy="1640387"/>
        </a:xfrm>
        <a:prstGeom prst="rect">
          <a:avLst/>
        </a:prstGeom>
        <a:solidFill>
          <a:srgbClr val="00A9CE"/>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BZ" sz="2000" b="1" kern="1200" dirty="0">
              <a:solidFill>
                <a:schemeClr val="tx1"/>
              </a:solidFill>
            </a:rPr>
            <a:t>Engagement and meaningful co-design with community groups to avoid ‘one size fits all’ solutions</a:t>
          </a:r>
          <a:endParaRPr lang="en-BZ" sz="2000" b="1" kern="1200" dirty="0"/>
        </a:p>
      </dsp:txBody>
      <dsp:txXfrm>
        <a:off x="0" y="-150917"/>
        <a:ext cx="4664356" cy="1640387"/>
      </dsp:txXfrm>
    </dsp:sp>
    <dsp:sp modelId="{992A2E63-3203-4C91-A5C1-4908F2B98D03}">
      <dsp:nvSpPr>
        <dsp:cNvPr id="0" name=""/>
        <dsp:cNvSpPr/>
      </dsp:nvSpPr>
      <dsp:spPr>
        <a:xfrm>
          <a:off x="0" y="1160818"/>
          <a:ext cx="1166089" cy="2102021"/>
        </a:xfrm>
        <a:prstGeom prst="rect">
          <a:avLst/>
        </a:prstGeom>
        <a:solidFill>
          <a:srgbClr val="00A4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BZ" sz="1600" b="1" kern="1200" dirty="0">
              <a:solidFill>
                <a:sysClr val="windowText" lastClr="000000"/>
              </a:solidFill>
            </a:rPr>
            <a:t>Induction of Labour Pathway</a:t>
          </a:r>
        </a:p>
      </dsp:txBody>
      <dsp:txXfrm>
        <a:off x="0" y="1160818"/>
        <a:ext cx="1166089" cy="2102021"/>
      </dsp:txXfrm>
    </dsp:sp>
    <dsp:sp modelId="{61B0A625-6CD3-46A8-BDE7-129756AE0A06}">
      <dsp:nvSpPr>
        <dsp:cNvPr id="0" name=""/>
        <dsp:cNvSpPr/>
      </dsp:nvSpPr>
      <dsp:spPr>
        <a:xfrm>
          <a:off x="1166089" y="1160818"/>
          <a:ext cx="1166089" cy="2102021"/>
        </a:xfrm>
        <a:prstGeom prst="rect">
          <a:avLst/>
        </a:prstGeom>
        <a:solidFill>
          <a:srgbClr val="41B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BZ" sz="1600" b="1" kern="1200" dirty="0">
              <a:solidFill>
                <a:sysClr val="windowText" lastClr="000000"/>
              </a:solidFill>
            </a:rPr>
            <a:t>15 Steps Action Plan</a:t>
          </a:r>
        </a:p>
      </dsp:txBody>
      <dsp:txXfrm>
        <a:off x="1166089" y="1160818"/>
        <a:ext cx="1166089" cy="2102021"/>
      </dsp:txXfrm>
    </dsp:sp>
    <dsp:sp modelId="{22E1C7C6-AC72-403D-82B8-6478D0D199E1}">
      <dsp:nvSpPr>
        <dsp:cNvPr id="0" name=""/>
        <dsp:cNvSpPr/>
      </dsp:nvSpPr>
      <dsp:spPr>
        <a:xfrm>
          <a:off x="2332178" y="1160818"/>
          <a:ext cx="1166089" cy="2102021"/>
        </a:xfrm>
        <a:prstGeom prst="rect">
          <a:avLst/>
        </a:prstGeom>
        <a:solidFill>
          <a:srgbClr val="78BE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BZ" sz="1600" b="1" kern="1200" dirty="0">
              <a:solidFill>
                <a:sysClr val="windowText" lastClr="000000"/>
              </a:solidFill>
            </a:rPr>
            <a:t>Co-produced Information</a:t>
          </a:r>
        </a:p>
      </dsp:txBody>
      <dsp:txXfrm>
        <a:off x="2332178" y="1160818"/>
        <a:ext cx="1166089" cy="2102021"/>
      </dsp:txXfrm>
    </dsp:sp>
    <dsp:sp modelId="{08756DCF-99E3-421D-ACCD-A98DA8038545}">
      <dsp:nvSpPr>
        <dsp:cNvPr id="0" name=""/>
        <dsp:cNvSpPr/>
      </dsp:nvSpPr>
      <dsp:spPr>
        <a:xfrm>
          <a:off x="3498267" y="1160818"/>
          <a:ext cx="1166089" cy="2102021"/>
        </a:xfrm>
        <a:prstGeom prst="rect">
          <a:avLst/>
        </a:prstGeom>
        <a:solidFill>
          <a:srgbClr val="FFB81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BZ" sz="1600" b="1" kern="1200" dirty="0">
              <a:solidFill>
                <a:schemeClr val="tx1"/>
              </a:solidFill>
            </a:rPr>
            <a:t>Lenny’s Legacy</a:t>
          </a:r>
        </a:p>
      </dsp:txBody>
      <dsp:txXfrm>
        <a:off x="3498267" y="1160818"/>
        <a:ext cx="1166089" cy="2102021"/>
      </dsp:txXfrm>
    </dsp:sp>
    <dsp:sp modelId="{9FC82F29-D3BE-4F03-9F4A-00BBDC66496A}">
      <dsp:nvSpPr>
        <dsp:cNvPr id="0" name=""/>
        <dsp:cNvSpPr/>
      </dsp:nvSpPr>
      <dsp:spPr>
        <a:xfrm>
          <a:off x="0" y="3262840"/>
          <a:ext cx="4664356" cy="233557"/>
        </a:xfrm>
        <a:prstGeom prst="rect">
          <a:avLst/>
        </a:prstGeom>
        <a:solidFill>
          <a:srgbClr val="003087"/>
        </a:solidFill>
        <a:ln>
          <a:noFill/>
        </a:ln>
        <a:effectLst/>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170989-D51A-4218-9D92-152EC37138AD}">
      <dsp:nvSpPr>
        <dsp:cNvPr id="0" name=""/>
        <dsp:cNvSpPr/>
      </dsp:nvSpPr>
      <dsp:spPr>
        <a:xfrm>
          <a:off x="3579" y="3696843"/>
          <a:ext cx="6768779" cy="1727095"/>
        </a:xfrm>
        <a:prstGeom prst="roundRect">
          <a:avLst>
            <a:gd name="adj" fmla="val 10000"/>
          </a:avLst>
        </a:prstGeom>
        <a:solidFill>
          <a:srgbClr val="00A9C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solidFill>
                <a:schemeClr val="tx1"/>
              </a:solidFill>
            </a:rPr>
            <a:t>National Maternity Survey 2023, Trust ranked among the top trusts for 5 of the 8 sections; the Trust also scored the highest compared with other trusts in the region for 4 sections. </a:t>
          </a:r>
          <a:endParaRPr lang="en-BZ" sz="2500" kern="1200" dirty="0">
            <a:solidFill>
              <a:schemeClr val="tx1"/>
            </a:solidFill>
          </a:endParaRPr>
        </a:p>
      </dsp:txBody>
      <dsp:txXfrm>
        <a:off x="54164" y="3747428"/>
        <a:ext cx="6667609" cy="1625925"/>
      </dsp:txXfrm>
    </dsp:sp>
    <dsp:sp modelId="{86BEE0F8-788E-4E23-9E4A-E52C62D6022A}">
      <dsp:nvSpPr>
        <dsp:cNvPr id="0" name=""/>
        <dsp:cNvSpPr/>
      </dsp:nvSpPr>
      <dsp:spPr>
        <a:xfrm>
          <a:off x="10186" y="1848945"/>
          <a:ext cx="4691583" cy="1727095"/>
        </a:xfrm>
        <a:prstGeom prst="roundRect">
          <a:avLst>
            <a:gd name="adj" fmla="val 10000"/>
          </a:avLst>
        </a:prstGeom>
        <a:solidFill>
          <a:srgbClr val="00A4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tx1"/>
              </a:solidFill>
            </a:rPr>
            <a:t>92% of FFT respondents reported a positive experience of maternity services.  For protected characteristics it was 93%</a:t>
          </a:r>
          <a:endParaRPr lang="en-BZ" sz="2400" kern="1200" dirty="0">
            <a:solidFill>
              <a:schemeClr val="tx1"/>
            </a:solidFill>
          </a:endParaRPr>
        </a:p>
      </dsp:txBody>
      <dsp:txXfrm>
        <a:off x="60771" y="1899530"/>
        <a:ext cx="4590413" cy="1625925"/>
      </dsp:txXfrm>
    </dsp:sp>
    <dsp:sp modelId="{D8A29A17-3514-4640-A989-5A6253C05682}">
      <dsp:nvSpPr>
        <dsp:cNvPr id="0" name=""/>
        <dsp:cNvSpPr/>
      </dsp:nvSpPr>
      <dsp:spPr>
        <a:xfrm>
          <a:off x="10186" y="1048"/>
          <a:ext cx="1717094" cy="1727095"/>
        </a:xfrm>
        <a:prstGeom prst="roundRect">
          <a:avLst>
            <a:gd name="adj" fmla="val 10000"/>
          </a:avLst>
        </a:prstGeom>
        <a:solidFill>
          <a:srgbClr val="FFB81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BZ" sz="2000" kern="1200" dirty="0">
              <a:solidFill>
                <a:srgbClr val="003087"/>
              </a:solidFill>
            </a:rPr>
            <a:t>12% of Trust interpreting bookings were for maternity in 2023</a:t>
          </a:r>
        </a:p>
      </dsp:txBody>
      <dsp:txXfrm>
        <a:off x="60478" y="51340"/>
        <a:ext cx="1616510" cy="1626511"/>
      </dsp:txXfrm>
    </dsp:sp>
    <dsp:sp modelId="{512D6FE1-579C-4428-90A8-2E175225EEE3}">
      <dsp:nvSpPr>
        <dsp:cNvPr id="0" name=""/>
        <dsp:cNvSpPr/>
      </dsp:nvSpPr>
      <dsp:spPr>
        <a:xfrm>
          <a:off x="1799399" y="1048"/>
          <a:ext cx="2902370" cy="1727095"/>
        </a:xfrm>
        <a:prstGeom prst="roundRect">
          <a:avLst>
            <a:gd name="adj" fmla="val 10000"/>
          </a:avLst>
        </a:prstGeom>
        <a:solidFill>
          <a:srgbClr val="0030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ts val="0"/>
            </a:spcAft>
            <a:buNone/>
          </a:pPr>
          <a:r>
            <a:rPr lang="en-GB" sz="2000" kern="1200" dirty="0"/>
            <a:t>99.6% of respondents from protected characteristic groups said staff spoke in a clear and understandable way </a:t>
          </a:r>
        </a:p>
        <a:p>
          <a:pPr marL="0" lvl="0" indent="0" algn="ctr" defTabSz="889000">
            <a:lnSpc>
              <a:spcPct val="90000"/>
            </a:lnSpc>
            <a:spcBef>
              <a:spcPct val="0"/>
            </a:spcBef>
            <a:spcAft>
              <a:spcPts val="0"/>
            </a:spcAft>
            <a:buNone/>
          </a:pPr>
          <a:r>
            <a:rPr lang="en-GB" sz="2000" kern="1200" dirty="0"/>
            <a:t>(FFT 2023)</a:t>
          </a:r>
          <a:endParaRPr lang="en-BZ" sz="2000" kern="1200" dirty="0"/>
        </a:p>
      </dsp:txBody>
      <dsp:txXfrm>
        <a:off x="1849984" y="51633"/>
        <a:ext cx="2801200" cy="1625925"/>
      </dsp:txXfrm>
    </dsp:sp>
    <dsp:sp modelId="{6DBAA219-E762-4E4D-93DB-D19298CC4911}">
      <dsp:nvSpPr>
        <dsp:cNvPr id="0" name=""/>
        <dsp:cNvSpPr/>
      </dsp:nvSpPr>
      <dsp:spPr>
        <a:xfrm>
          <a:off x="4846006" y="1848945"/>
          <a:ext cx="1919746" cy="1727095"/>
        </a:xfrm>
        <a:prstGeom prst="roundRect">
          <a:avLst>
            <a:gd name="adj" fmla="val 10000"/>
          </a:avLst>
        </a:prstGeom>
        <a:solidFill>
          <a:srgbClr val="78BE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BZ" sz="2100" kern="1200" dirty="0">
              <a:solidFill>
                <a:schemeClr val="tx1"/>
              </a:solidFill>
            </a:rPr>
            <a:t>15 recorded compliments, 12 complaints and 29 concerns</a:t>
          </a:r>
        </a:p>
      </dsp:txBody>
      <dsp:txXfrm>
        <a:off x="4896591" y="1899530"/>
        <a:ext cx="1818576" cy="1625925"/>
      </dsp:txXfrm>
    </dsp:sp>
    <dsp:sp modelId="{401E357D-76B6-477A-BD3D-DF61850C3666}">
      <dsp:nvSpPr>
        <dsp:cNvPr id="0" name=""/>
        <dsp:cNvSpPr/>
      </dsp:nvSpPr>
      <dsp:spPr>
        <a:xfrm>
          <a:off x="4846006" y="1048"/>
          <a:ext cx="1919746" cy="1727095"/>
        </a:xfrm>
        <a:prstGeom prst="roundRect">
          <a:avLst>
            <a:gd name="adj" fmla="val 10000"/>
          </a:avLst>
        </a:prstGeom>
        <a:solidFill>
          <a:srgbClr val="41B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tx1"/>
              </a:solidFill>
            </a:rPr>
            <a:t>National Maternity Survey 2023: 26 questions scored better than expected</a:t>
          </a:r>
          <a:endParaRPr lang="en-BZ" sz="2000" kern="1200" dirty="0">
            <a:solidFill>
              <a:schemeClr val="tx1"/>
            </a:solidFill>
          </a:endParaRPr>
        </a:p>
      </dsp:txBody>
      <dsp:txXfrm>
        <a:off x="4896591" y="51633"/>
        <a:ext cx="1818576" cy="16259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E3B328-7BBB-4F5E-A248-3A751DDF7670}">
      <dsp:nvSpPr>
        <dsp:cNvPr id="0" name=""/>
        <dsp:cNvSpPr/>
      </dsp:nvSpPr>
      <dsp:spPr>
        <a:xfrm rot="5400000">
          <a:off x="3506806" y="130656"/>
          <a:ext cx="2008628" cy="1747506"/>
        </a:xfrm>
        <a:prstGeom prst="hexagon">
          <a:avLst>
            <a:gd name="adj" fmla="val 2500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BZ" sz="1800" kern="1200" dirty="0">
              <a:solidFill>
                <a:schemeClr val="tx1"/>
              </a:solidFill>
            </a:rPr>
            <a:t>Plan</a:t>
          </a:r>
          <a:endParaRPr lang="en-GB" sz="1800" kern="1200" dirty="0">
            <a:solidFill>
              <a:schemeClr val="tx1"/>
            </a:solidFill>
          </a:endParaRPr>
        </a:p>
      </dsp:txBody>
      <dsp:txXfrm rot="-5400000">
        <a:off x="3909687" y="313106"/>
        <a:ext cx="1202866" cy="1382606"/>
      </dsp:txXfrm>
    </dsp:sp>
    <dsp:sp modelId="{59B551B4-C5FE-40BE-9280-21C6B65A9089}">
      <dsp:nvSpPr>
        <dsp:cNvPr id="0" name=""/>
        <dsp:cNvSpPr/>
      </dsp:nvSpPr>
      <dsp:spPr>
        <a:xfrm>
          <a:off x="5437901" y="401821"/>
          <a:ext cx="2241629" cy="1205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BZ" sz="1800" kern="1200" dirty="0"/>
            <a:t>SMART</a:t>
          </a:r>
          <a:endParaRPr lang="en-GB" sz="1800" kern="1200" dirty="0"/>
        </a:p>
      </dsp:txBody>
      <dsp:txXfrm>
        <a:off x="5437901" y="401821"/>
        <a:ext cx="2241629" cy="1205177"/>
      </dsp:txXfrm>
    </dsp:sp>
    <dsp:sp modelId="{5E109960-4C95-48CF-8FB3-28FD276A3520}">
      <dsp:nvSpPr>
        <dsp:cNvPr id="0" name=""/>
        <dsp:cNvSpPr/>
      </dsp:nvSpPr>
      <dsp:spPr>
        <a:xfrm rot="5400000">
          <a:off x="1619499" y="130656"/>
          <a:ext cx="2008628" cy="1747506"/>
        </a:xfrm>
        <a:prstGeom prst="hexagon">
          <a:avLst>
            <a:gd name="adj" fmla="val 25000"/>
            <a:gd name="vf" fmla="val 115470"/>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Use available information to start</a:t>
          </a:r>
        </a:p>
      </dsp:txBody>
      <dsp:txXfrm rot="-5400000">
        <a:off x="2022380" y="313106"/>
        <a:ext cx="1202866" cy="1382606"/>
      </dsp:txXfrm>
    </dsp:sp>
    <dsp:sp modelId="{3FB9A478-0095-469B-BC7B-2A6A52445137}">
      <dsp:nvSpPr>
        <dsp:cNvPr id="0" name=""/>
        <dsp:cNvSpPr/>
      </dsp:nvSpPr>
      <dsp:spPr>
        <a:xfrm rot="5400000">
          <a:off x="2559537" y="1835580"/>
          <a:ext cx="2008628" cy="1747506"/>
        </a:xfrm>
        <a:prstGeom prst="hexagon">
          <a:avLst>
            <a:gd name="adj" fmla="val 25000"/>
            <a:gd name="vf" fmla="val 115470"/>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endParaRPr lang="en-BZ" sz="1300" kern="1200" dirty="0">
            <a:solidFill>
              <a:schemeClr val="tx1"/>
            </a:solidFill>
          </a:endParaRPr>
        </a:p>
        <a:p>
          <a:pPr marL="0" lvl="0" indent="0" algn="ctr" defTabSz="577850">
            <a:lnSpc>
              <a:spcPct val="90000"/>
            </a:lnSpc>
            <a:spcBef>
              <a:spcPct val="0"/>
            </a:spcBef>
            <a:spcAft>
              <a:spcPct val="35000"/>
            </a:spcAft>
            <a:buNone/>
          </a:pPr>
          <a:r>
            <a:rPr lang="en-BZ" sz="1800" kern="1200" dirty="0">
              <a:solidFill>
                <a:schemeClr val="tx1"/>
              </a:solidFill>
            </a:rPr>
            <a:t>Listen to the community and service users</a:t>
          </a:r>
        </a:p>
        <a:p>
          <a:pPr marL="0" lvl="0" indent="0" algn="ctr" defTabSz="577850">
            <a:lnSpc>
              <a:spcPct val="90000"/>
            </a:lnSpc>
            <a:spcBef>
              <a:spcPct val="0"/>
            </a:spcBef>
            <a:spcAft>
              <a:spcPct val="35000"/>
            </a:spcAft>
            <a:buNone/>
          </a:pPr>
          <a:endParaRPr lang="en-GB" sz="1300" kern="1200" dirty="0">
            <a:solidFill>
              <a:schemeClr val="tx1"/>
            </a:solidFill>
          </a:endParaRPr>
        </a:p>
      </dsp:txBody>
      <dsp:txXfrm rot="-5400000">
        <a:off x="2962418" y="2018030"/>
        <a:ext cx="1202866" cy="1382606"/>
      </dsp:txXfrm>
    </dsp:sp>
    <dsp:sp modelId="{FBDE37BA-97A1-476D-93A5-A91F33C8B267}">
      <dsp:nvSpPr>
        <dsp:cNvPr id="0" name=""/>
        <dsp:cNvSpPr/>
      </dsp:nvSpPr>
      <dsp:spPr>
        <a:xfrm>
          <a:off x="448468" y="2106744"/>
          <a:ext cx="2169318" cy="1205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r" defTabSz="800100">
            <a:lnSpc>
              <a:spcPct val="90000"/>
            </a:lnSpc>
            <a:spcBef>
              <a:spcPct val="0"/>
            </a:spcBef>
            <a:spcAft>
              <a:spcPct val="35000"/>
            </a:spcAft>
            <a:buNone/>
          </a:pPr>
          <a:r>
            <a:rPr lang="en-BZ" sz="1800" kern="1200" dirty="0"/>
            <a:t>Time!</a:t>
          </a:r>
          <a:endParaRPr lang="en-GB" sz="1800" kern="1200" dirty="0"/>
        </a:p>
      </dsp:txBody>
      <dsp:txXfrm>
        <a:off x="448468" y="2106744"/>
        <a:ext cx="2169318" cy="1205177"/>
      </dsp:txXfrm>
    </dsp:sp>
    <dsp:sp modelId="{B4CFD458-2DEB-4951-87D3-C9F55C85A077}">
      <dsp:nvSpPr>
        <dsp:cNvPr id="0" name=""/>
        <dsp:cNvSpPr/>
      </dsp:nvSpPr>
      <dsp:spPr>
        <a:xfrm rot="5400000">
          <a:off x="4446844" y="1835580"/>
          <a:ext cx="2008628" cy="1747506"/>
        </a:xfrm>
        <a:prstGeom prst="hexagon">
          <a:avLst>
            <a:gd name="adj" fmla="val 25000"/>
            <a:gd name="vf" fmla="val 115470"/>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BZ" sz="1500" kern="1200" dirty="0">
              <a:solidFill>
                <a:schemeClr val="tx1"/>
              </a:solidFill>
            </a:rPr>
            <a:t>Involve influential staff and public representatives early</a:t>
          </a:r>
          <a:endParaRPr lang="en-GB" sz="1500" kern="1200" dirty="0">
            <a:solidFill>
              <a:schemeClr val="tx1"/>
            </a:solidFill>
          </a:endParaRPr>
        </a:p>
      </dsp:txBody>
      <dsp:txXfrm rot="-5400000">
        <a:off x="4849725" y="2018030"/>
        <a:ext cx="1202866" cy="1382606"/>
      </dsp:txXfrm>
    </dsp:sp>
    <dsp:sp modelId="{6A1C17B0-7026-46E9-A5D3-081CFA80890A}">
      <dsp:nvSpPr>
        <dsp:cNvPr id="0" name=""/>
        <dsp:cNvSpPr/>
      </dsp:nvSpPr>
      <dsp:spPr>
        <a:xfrm rot="5400000">
          <a:off x="3506806" y="3540503"/>
          <a:ext cx="2008628" cy="1747506"/>
        </a:xfrm>
        <a:prstGeom prst="hexagon">
          <a:avLst>
            <a:gd name="adj" fmla="val 25000"/>
            <a:gd name="vf" fmla="val 115470"/>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BZ" sz="1800" kern="1200" dirty="0">
              <a:solidFill>
                <a:schemeClr val="tx1"/>
              </a:solidFill>
            </a:rPr>
            <a:t>Listen to staff</a:t>
          </a:r>
          <a:endParaRPr lang="en-GB" sz="1800" kern="1200" dirty="0">
            <a:solidFill>
              <a:schemeClr val="tx1"/>
            </a:solidFill>
          </a:endParaRPr>
        </a:p>
      </dsp:txBody>
      <dsp:txXfrm rot="-5400000">
        <a:off x="3909687" y="3722953"/>
        <a:ext cx="1202866" cy="1382606"/>
      </dsp:txXfrm>
    </dsp:sp>
    <dsp:sp modelId="{0D911C69-32AD-423F-9F0F-0D08884D9BA6}">
      <dsp:nvSpPr>
        <dsp:cNvPr id="0" name=""/>
        <dsp:cNvSpPr/>
      </dsp:nvSpPr>
      <dsp:spPr>
        <a:xfrm>
          <a:off x="5453055" y="3581829"/>
          <a:ext cx="2241629" cy="1205177"/>
        </a:xfrm>
        <a:prstGeom prst="rect">
          <a:avLst/>
        </a:prstGeom>
        <a:noFill/>
        <a:ln>
          <a:noFill/>
        </a:ln>
        <a:effectLst/>
      </dsp:spPr>
      <dsp:style>
        <a:lnRef idx="0">
          <a:scrgbClr r="0" g="0" b="0"/>
        </a:lnRef>
        <a:fillRef idx="0">
          <a:scrgbClr r="0" g="0" b="0"/>
        </a:fillRef>
        <a:effectRef idx="0">
          <a:scrgbClr r="0" g="0" b="0"/>
        </a:effectRef>
        <a:fontRef idx="minor"/>
      </dsp:style>
    </dsp:sp>
    <dsp:sp modelId="{F220ED67-4A10-4DEB-AA44-4F1C57CD538A}">
      <dsp:nvSpPr>
        <dsp:cNvPr id="0" name=""/>
        <dsp:cNvSpPr/>
      </dsp:nvSpPr>
      <dsp:spPr>
        <a:xfrm rot="5400000">
          <a:off x="1619499" y="3540503"/>
          <a:ext cx="2008628" cy="1747506"/>
        </a:xfrm>
        <a:prstGeom prst="hexagon">
          <a:avLst>
            <a:gd name="adj" fmla="val 25000"/>
            <a:gd name="vf" fmla="val 11547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BZ" sz="1600" kern="1200" dirty="0">
              <a:solidFill>
                <a:schemeClr val="tx1"/>
              </a:solidFill>
            </a:rPr>
            <a:t>Communicate</a:t>
          </a:r>
          <a:endParaRPr lang="en-GB" sz="1600" kern="1200" dirty="0">
            <a:solidFill>
              <a:schemeClr val="tx1"/>
            </a:solidFill>
          </a:endParaRPr>
        </a:p>
      </dsp:txBody>
      <dsp:txXfrm rot="-5400000">
        <a:off x="2022380" y="3722953"/>
        <a:ext cx="1202866" cy="13826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20A29-D846-489C-9A57-7E26697406D6}">
      <dsp:nvSpPr>
        <dsp:cNvPr id="0" name=""/>
        <dsp:cNvSpPr/>
      </dsp:nvSpPr>
      <dsp:spPr>
        <a:xfrm>
          <a:off x="1380048" y="0"/>
          <a:ext cx="1552554" cy="354775"/>
        </a:xfrm>
        <a:prstGeom prst="roundRect">
          <a:avLst/>
        </a:prstGeom>
        <a:gradFill flip="none" rotWithShape="0">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b="1" u="sng" kern="1200" dirty="0"/>
            <a:t>Barriers</a:t>
          </a:r>
          <a:endParaRPr lang="en-GB" sz="2200" b="1" u="sng" kern="1200" dirty="0"/>
        </a:p>
      </dsp:txBody>
      <dsp:txXfrm>
        <a:off x="1397367" y="17319"/>
        <a:ext cx="1517916" cy="320137"/>
      </dsp:txXfrm>
    </dsp:sp>
    <dsp:sp modelId="{CE2E749E-3806-4782-9B65-BCD5E0EE51E8}">
      <dsp:nvSpPr>
        <dsp:cNvPr id="0" name=""/>
        <dsp:cNvSpPr/>
      </dsp:nvSpPr>
      <dsp:spPr>
        <a:xfrm>
          <a:off x="1373357" y="373000"/>
          <a:ext cx="1552554" cy="354775"/>
        </a:xfrm>
        <a:prstGeom prst="roundRect">
          <a:avLst/>
        </a:prstGeom>
        <a:gradFill flip="none" rotWithShape="0">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a:solidFill>
            <a:schemeClr val="tx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GB" sz="1200" b="1" kern="1200" dirty="0">
              <a:solidFill>
                <a:schemeClr val="tx1"/>
              </a:solidFill>
            </a:rPr>
            <a:t>Service Design</a:t>
          </a:r>
          <a:endParaRPr lang="en-US" sz="1200" kern="1200" dirty="0">
            <a:solidFill>
              <a:schemeClr val="tx1"/>
            </a:solidFill>
          </a:endParaRPr>
        </a:p>
      </dsp:txBody>
      <dsp:txXfrm>
        <a:off x="1390676" y="390319"/>
        <a:ext cx="1517916" cy="320137"/>
      </dsp:txXfrm>
    </dsp:sp>
    <dsp:sp modelId="{1675C332-DB76-42DC-BD5C-B26677D78EAE}">
      <dsp:nvSpPr>
        <dsp:cNvPr id="0" name=""/>
        <dsp:cNvSpPr/>
      </dsp:nvSpPr>
      <dsp:spPr>
        <a:xfrm>
          <a:off x="1390776" y="726498"/>
          <a:ext cx="1552554" cy="354775"/>
        </a:xfrm>
        <a:prstGeom prst="roundRect">
          <a:avLst/>
        </a:prstGeom>
        <a:gradFill flip="none" rotWithShape="0">
          <a:gsLst>
            <a:gs pos="0">
              <a:srgbClr val="0083E6">
                <a:shade val="30000"/>
                <a:satMod val="115000"/>
              </a:srgbClr>
            </a:gs>
            <a:gs pos="50000">
              <a:srgbClr val="0083E6">
                <a:shade val="67500"/>
                <a:satMod val="115000"/>
              </a:srgbClr>
            </a:gs>
            <a:gs pos="100000">
              <a:srgbClr val="0083E6">
                <a:shade val="100000"/>
                <a:satMod val="115000"/>
              </a:srgbClr>
            </a:gs>
          </a:gsLst>
          <a:lin ang="5400000" scaled="1"/>
          <a:tileRect/>
        </a:gradFill>
        <a:ln>
          <a:solidFill>
            <a:schemeClr val="tx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66725">
            <a:lnSpc>
              <a:spcPct val="90000"/>
            </a:lnSpc>
            <a:spcBef>
              <a:spcPct val="0"/>
            </a:spcBef>
            <a:spcAft>
              <a:spcPct val="35000"/>
            </a:spcAft>
            <a:buNone/>
          </a:pPr>
          <a:r>
            <a:rPr lang="en-GB" sz="1050" kern="1200" dirty="0">
              <a:solidFill>
                <a:schemeClr val="tx1"/>
              </a:solidFill>
            </a:rPr>
            <a:t>*Service accessibility</a:t>
          </a:r>
          <a:endParaRPr lang="en-US" sz="1050" kern="1200" dirty="0">
            <a:solidFill>
              <a:schemeClr val="tx1"/>
            </a:solidFill>
          </a:endParaRPr>
        </a:p>
      </dsp:txBody>
      <dsp:txXfrm>
        <a:off x="1408095" y="743817"/>
        <a:ext cx="1517916" cy="320137"/>
      </dsp:txXfrm>
    </dsp:sp>
    <dsp:sp modelId="{E91690E7-77C8-4ACE-9D37-9579D0EC9FD8}">
      <dsp:nvSpPr>
        <dsp:cNvPr id="0" name=""/>
        <dsp:cNvSpPr/>
      </dsp:nvSpPr>
      <dsp:spPr>
        <a:xfrm>
          <a:off x="1380048" y="1118539"/>
          <a:ext cx="1552554" cy="354775"/>
        </a:xfrm>
        <a:prstGeom prst="roundRect">
          <a:avLst/>
        </a:prstGeom>
        <a:gradFill flip="none" rotWithShape="0">
          <a:gsLst>
            <a:gs pos="0">
              <a:srgbClr val="3BABFF">
                <a:shade val="30000"/>
                <a:satMod val="115000"/>
              </a:srgbClr>
            </a:gs>
            <a:gs pos="50000">
              <a:srgbClr val="3BABFF">
                <a:shade val="67500"/>
                <a:satMod val="115000"/>
              </a:srgbClr>
            </a:gs>
            <a:gs pos="100000">
              <a:srgbClr val="3BABFF">
                <a:shade val="100000"/>
                <a:satMod val="115000"/>
              </a:srgbClr>
            </a:gs>
          </a:gsLst>
          <a:lin ang="5400000" scaled="1"/>
          <a:tileRect/>
        </a:gradFill>
        <a:ln>
          <a:solidFill>
            <a:schemeClr val="tx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66725">
            <a:lnSpc>
              <a:spcPct val="90000"/>
            </a:lnSpc>
            <a:spcBef>
              <a:spcPct val="0"/>
            </a:spcBef>
            <a:spcAft>
              <a:spcPct val="35000"/>
            </a:spcAft>
            <a:buNone/>
          </a:pPr>
          <a:r>
            <a:rPr lang="en-GB" sz="1050" b="0" kern="1200" dirty="0">
              <a:solidFill>
                <a:schemeClr val="tx1"/>
              </a:solidFill>
            </a:rPr>
            <a:t>*Service provision</a:t>
          </a:r>
          <a:endParaRPr lang="en-US" sz="1050" b="0" kern="1200" dirty="0">
            <a:solidFill>
              <a:schemeClr val="tx1"/>
            </a:solidFill>
          </a:endParaRPr>
        </a:p>
      </dsp:txBody>
      <dsp:txXfrm>
        <a:off x="1397367" y="1135858"/>
        <a:ext cx="1517916" cy="320137"/>
      </dsp:txXfrm>
    </dsp:sp>
    <dsp:sp modelId="{1AB2CFE9-EDD0-43B8-95C6-82C3E9B893B7}">
      <dsp:nvSpPr>
        <dsp:cNvPr id="0" name=""/>
        <dsp:cNvSpPr/>
      </dsp:nvSpPr>
      <dsp:spPr>
        <a:xfrm>
          <a:off x="1380048" y="1484834"/>
          <a:ext cx="1552554" cy="354775"/>
        </a:xfrm>
        <a:prstGeom prst="roundRect">
          <a:avLst/>
        </a:prstGeom>
        <a:gradFill flip="none" rotWithShape="0">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5400000" scaled="1"/>
          <a:tileRect/>
        </a:gradFill>
        <a:ln>
          <a:solidFill>
            <a:schemeClr val="tx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GB" sz="1200" b="1" kern="1200" dirty="0">
              <a:solidFill>
                <a:schemeClr val="tx1"/>
              </a:solidFill>
            </a:rPr>
            <a:t>Individual</a:t>
          </a:r>
          <a:endParaRPr lang="en-US" sz="1200" kern="1200" dirty="0">
            <a:solidFill>
              <a:schemeClr val="tx1"/>
            </a:solidFill>
          </a:endParaRPr>
        </a:p>
      </dsp:txBody>
      <dsp:txXfrm>
        <a:off x="1397367" y="1502153"/>
        <a:ext cx="1517916" cy="320137"/>
      </dsp:txXfrm>
    </dsp:sp>
    <dsp:sp modelId="{166A817E-E0C8-48D6-8B7C-7E3D782029CB}">
      <dsp:nvSpPr>
        <dsp:cNvPr id="0" name=""/>
        <dsp:cNvSpPr/>
      </dsp:nvSpPr>
      <dsp:spPr>
        <a:xfrm>
          <a:off x="1379132" y="1854564"/>
          <a:ext cx="1552554" cy="354775"/>
        </a:xfrm>
        <a:prstGeom prst="roundRect">
          <a:avLst/>
        </a:prstGeom>
        <a:gradFill flip="none" rotWithShape="0">
          <a:gsLst>
            <a:gs pos="0">
              <a:srgbClr val="6B9EDB">
                <a:shade val="30000"/>
                <a:satMod val="115000"/>
              </a:srgbClr>
            </a:gs>
            <a:gs pos="50000">
              <a:srgbClr val="6B9EDB">
                <a:shade val="67500"/>
                <a:satMod val="115000"/>
              </a:srgbClr>
            </a:gs>
            <a:gs pos="100000">
              <a:srgbClr val="6B9EDB">
                <a:shade val="100000"/>
                <a:satMod val="115000"/>
              </a:srgbClr>
            </a:gs>
          </a:gsLst>
          <a:lin ang="5400000" scaled="1"/>
          <a:tileRect/>
        </a:gradFill>
        <a:ln>
          <a:solidFill>
            <a:schemeClr val="tx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66725">
            <a:lnSpc>
              <a:spcPct val="90000"/>
            </a:lnSpc>
            <a:spcBef>
              <a:spcPct val="0"/>
            </a:spcBef>
            <a:spcAft>
              <a:spcPct val="35000"/>
            </a:spcAft>
            <a:buNone/>
          </a:pPr>
          <a:r>
            <a:rPr lang="en-GB" sz="1050" kern="1200" dirty="0">
              <a:solidFill>
                <a:schemeClr val="tx1"/>
              </a:solidFill>
            </a:rPr>
            <a:t>*Fear of baby being removed</a:t>
          </a:r>
          <a:endParaRPr lang="en-US" sz="1050" kern="1200" dirty="0">
            <a:solidFill>
              <a:schemeClr val="tx1"/>
            </a:solidFill>
          </a:endParaRPr>
        </a:p>
      </dsp:txBody>
      <dsp:txXfrm>
        <a:off x="1396451" y="1871883"/>
        <a:ext cx="1517916" cy="320137"/>
      </dsp:txXfrm>
    </dsp:sp>
    <dsp:sp modelId="{2A573D6D-B860-4339-A73F-60E5BED0D18C}">
      <dsp:nvSpPr>
        <dsp:cNvPr id="0" name=""/>
        <dsp:cNvSpPr/>
      </dsp:nvSpPr>
      <dsp:spPr>
        <a:xfrm>
          <a:off x="1380048" y="2236082"/>
          <a:ext cx="1552554" cy="354775"/>
        </a:xfrm>
        <a:prstGeom prst="roundRect">
          <a:avLst/>
        </a:prstGeom>
        <a:gradFill flip="none" rotWithShape="0">
          <a:gsLst>
            <a:gs pos="0">
              <a:srgbClr val="8DB4E3">
                <a:shade val="30000"/>
                <a:satMod val="115000"/>
              </a:srgbClr>
            </a:gs>
            <a:gs pos="50000">
              <a:srgbClr val="8DB4E3">
                <a:shade val="67500"/>
                <a:satMod val="115000"/>
              </a:srgbClr>
            </a:gs>
            <a:gs pos="100000">
              <a:srgbClr val="8DB4E3">
                <a:shade val="100000"/>
                <a:satMod val="115000"/>
              </a:srgbClr>
            </a:gs>
          </a:gsLst>
          <a:lin ang="5400000" scaled="1"/>
          <a:tileRect/>
        </a:gradFill>
        <a:ln>
          <a:solidFill>
            <a:schemeClr val="tx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66725">
            <a:lnSpc>
              <a:spcPct val="90000"/>
            </a:lnSpc>
            <a:spcBef>
              <a:spcPct val="0"/>
            </a:spcBef>
            <a:spcAft>
              <a:spcPct val="35000"/>
            </a:spcAft>
            <a:buNone/>
          </a:pPr>
          <a:r>
            <a:rPr lang="en-GB" sz="1050" kern="1200" dirty="0">
              <a:solidFill>
                <a:schemeClr val="tx1"/>
              </a:solidFill>
            </a:rPr>
            <a:t>*Finances/travel</a:t>
          </a:r>
          <a:endParaRPr lang="en-US" sz="1050" kern="1200" dirty="0">
            <a:solidFill>
              <a:schemeClr val="tx1"/>
            </a:solidFill>
          </a:endParaRPr>
        </a:p>
      </dsp:txBody>
      <dsp:txXfrm>
        <a:off x="1397367" y="2253401"/>
        <a:ext cx="1517916" cy="320137"/>
      </dsp:txXfrm>
    </dsp:sp>
    <dsp:sp modelId="{129A9AA9-F2EF-49ED-948F-771C7D25CF8C}">
      <dsp:nvSpPr>
        <dsp:cNvPr id="0" name=""/>
        <dsp:cNvSpPr/>
      </dsp:nvSpPr>
      <dsp:spPr>
        <a:xfrm>
          <a:off x="1379132" y="2622500"/>
          <a:ext cx="1552554" cy="354775"/>
        </a:xfrm>
        <a:prstGeom prst="roundRect">
          <a:avLst/>
        </a:prstGeom>
        <a:gradFill flip="none" rotWithShape="0">
          <a:gsLst>
            <a:gs pos="0">
              <a:srgbClr val="ACC8EA">
                <a:shade val="30000"/>
                <a:satMod val="115000"/>
              </a:srgbClr>
            </a:gs>
            <a:gs pos="50000">
              <a:srgbClr val="ACC8EA">
                <a:shade val="67500"/>
                <a:satMod val="115000"/>
              </a:srgbClr>
            </a:gs>
            <a:gs pos="100000">
              <a:srgbClr val="ACC8EA">
                <a:shade val="100000"/>
                <a:satMod val="115000"/>
              </a:srgbClr>
            </a:gs>
          </a:gsLst>
          <a:lin ang="5400000" scaled="1"/>
          <a:tileRect/>
        </a:gradFill>
        <a:ln>
          <a:solidFill>
            <a:schemeClr val="tx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66725">
            <a:lnSpc>
              <a:spcPct val="90000"/>
            </a:lnSpc>
            <a:spcBef>
              <a:spcPct val="0"/>
            </a:spcBef>
            <a:spcAft>
              <a:spcPct val="35000"/>
            </a:spcAft>
            <a:buNone/>
          </a:pPr>
          <a:r>
            <a:rPr lang="en-GB" sz="1050" kern="1200" dirty="0">
              <a:solidFill>
                <a:schemeClr val="tx1"/>
              </a:solidFill>
            </a:rPr>
            <a:t>*Digital poverty</a:t>
          </a:r>
          <a:endParaRPr lang="en-US" sz="1050" kern="1200" dirty="0">
            <a:solidFill>
              <a:schemeClr val="tx1"/>
            </a:solidFill>
          </a:endParaRPr>
        </a:p>
      </dsp:txBody>
      <dsp:txXfrm>
        <a:off x="1396451" y="2639819"/>
        <a:ext cx="1517916" cy="320137"/>
      </dsp:txXfrm>
    </dsp:sp>
    <dsp:sp modelId="{FCF431EF-665B-4869-9F36-8596D5F8F952}">
      <dsp:nvSpPr>
        <dsp:cNvPr id="0" name=""/>
        <dsp:cNvSpPr/>
      </dsp:nvSpPr>
      <dsp:spPr>
        <a:xfrm>
          <a:off x="1380048" y="2976013"/>
          <a:ext cx="1552554" cy="354775"/>
        </a:xfrm>
        <a:prstGeom prst="roundRect">
          <a:avLst/>
        </a:prstGeom>
        <a:gradFill flip="none" rotWithShape="0">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5400000" scaled="1"/>
          <a:tileRect/>
        </a:gradFill>
        <a:ln>
          <a:solidFill>
            <a:schemeClr val="tx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GB" sz="1200" b="1" kern="1200" dirty="0">
              <a:solidFill>
                <a:schemeClr val="tx1"/>
              </a:solidFill>
            </a:rPr>
            <a:t>Socio-cultural</a:t>
          </a:r>
          <a:r>
            <a:rPr lang="en-GB" sz="1100" b="1" kern="1200" dirty="0">
              <a:solidFill>
                <a:schemeClr val="tx1"/>
              </a:solidFill>
            </a:rPr>
            <a:t> </a:t>
          </a:r>
          <a:r>
            <a:rPr lang="en-GB" sz="1200" b="1" kern="1200" dirty="0">
              <a:solidFill>
                <a:schemeClr val="tx1"/>
              </a:solidFill>
            </a:rPr>
            <a:t>Factors</a:t>
          </a:r>
          <a:endParaRPr lang="en-US" sz="1200" kern="1200" dirty="0">
            <a:solidFill>
              <a:schemeClr val="tx1"/>
            </a:solidFill>
          </a:endParaRPr>
        </a:p>
      </dsp:txBody>
      <dsp:txXfrm>
        <a:off x="1397367" y="2993332"/>
        <a:ext cx="1517916" cy="320137"/>
      </dsp:txXfrm>
    </dsp:sp>
    <dsp:sp modelId="{6AE9B72A-0224-4AE1-8734-87B9C86532A6}">
      <dsp:nvSpPr>
        <dsp:cNvPr id="0" name=""/>
        <dsp:cNvSpPr/>
      </dsp:nvSpPr>
      <dsp:spPr>
        <a:xfrm>
          <a:off x="1380048" y="3353625"/>
          <a:ext cx="1552554" cy="354775"/>
        </a:xfrm>
        <a:prstGeom prst="roundRect">
          <a:avLst/>
        </a:prstGeom>
        <a:gradFill flip="none" rotWithShape="0">
          <a:gsLst>
            <a:gs pos="0">
              <a:srgbClr val="B1C7E1">
                <a:shade val="30000"/>
                <a:satMod val="115000"/>
              </a:srgbClr>
            </a:gs>
            <a:gs pos="50000">
              <a:srgbClr val="B1C7E1">
                <a:shade val="67500"/>
                <a:satMod val="115000"/>
              </a:srgbClr>
            </a:gs>
            <a:gs pos="100000">
              <a:srgbClr val="B1C7E1">
                <a:shade val="100000"/>
                <a:satMod val="115000"/>
              </a:srgbClr>
            </a:gs>
          </a:gsLst>
          <a:lin ang="5400000" scaled="1"/>
          <a:tileRect/>
        </a:gradFill>
        <a:ln>
          <a:solidFill>
            <a:schemeClr val="tx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66725">
            <a:lnSpc>
              <a:spcPct val="90000"/>
            </a:lnSpc>
            <a:spcBef>
              <a:spcPct val="0"/>
            </a:spcBef>
            <a:spcAft>
              <a:spcPct val="35000"/>
            </a:spcAft>
            <a:buNone/>
          </a:pPr>
          <a:r>
            <a:rPr lang="en-GB" sz="1050" kern="1200" dirty="0">
              <a:solidFill>
                <a:schemeClr val="tx1"/>
              </a:solidFill>
            </a:rPr>
            <a:t>*Stigma surrounding mental health</a:t>
          </a:r>
          <a:endParaRPr lang="en-US" sz="1050" kern="1200" dirty="0">
            <a:solidFill>
              <a:schemeClr val="tx1"/>
            </a:solidFill>
          </a:endParaRPr>
        </a:p>
      </dsp:txBody>
      <dsp:txXfrm>
        <a:off x="1397367" y="3370944"/>
        <a:ext cx="1517916" cy="320137"/>
      </dsp:txXfrm>
    </dsp:sp>
    <dsp:sp modelId="{49EEA345-CA2B-48CA-B785-C5CBB5127778}">
      <dsp:nvSpPr>
        <dsp:cNvPr id="0" name=""/>
        <dsp:cNvSpPr/>
      </dsp:nvSpPr>
      <dsp:spPr>
        <a:xfrm>
          <a:off x="1380048" y="3727136"/>
          <a:ext cx="1552554" cy="354775"/>
        </a:xfrm>
        <a:prstGeom prst="roundRect">
          <a:avLst/>
        </a:prstGeom>
        <a:gradFill flip="none" rotWithShape="0">
          <a:gsLst>
            <a:gs pos="0">
              <a:srgbClr val="C5D5E9">
                <a:shade val="30000"/>
                <a:satMod val="115000"/>
              </a:srgbClr>
            </a:gs>
            <a:gs pos="50000">
              <a:srgbClr val="C5D5E9">
                <a:shade val="67500"/>
                <a:satMod val="115000"/>
              </a:srgbClr>
            </a:gs>
            <a:gs pos="100000">
              <a:srgbClr val="C5D5E9">
                <a:shade val="100000"/>
                <a:satMod val="115000"/>
              </a:srgbClr>
            </a:gs>
          </a:gsLst>
          <a:lin ang="5400000" scaled="1"/>
          <a:tileRect/>
        </a:gradFill>
        <a:ln>
          <a:solidFill>
            <a:schemeClr val="tx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66725">
            <a:lnSpc>
              <a:spcPct val="90000"/>
            </a:lnSpc>
            <a:spcBef>
              <a:spcPct val="0"/>
            </a:spcBef>
            <a:spcAft>
              <a:spcPct val="35000"/>
            </a:spcAft>
            <a:buNone/>
          </a:pPr>
          <a:r>
            <a:rPr lang="en-GB" sz="1050" kern="1200" dirty="0">
              <a:solidFill>
                <a:schemeClr val="tx1"/>
              </a:solidFill>
            </a:rPr>
            <a:t>*Cultural differences &amp; Linguistic barriers</a:t>
          </a:r>
          <a:endParaRPr lang="en-US" sz="1050" kern="1200" dirty="0">
            <a:solidFill>
              <a:schemeClr val="tx1"/>
            </a:solidFill>
          </a:endParaRPr>
        </a:p>
      </dsp:txBody>
      <dsp:txXfrm>
        <a:off x="1397367" y="3744455"/>
        <a:ext cx="1517916" cy="32013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C872FB-1F8D-4A15-9AD9-7E29BA13F6E4}">
      <dsp:nvSpPr>
        <dsp:cNvPr id="0" name=""/>
        <dsp:cNvSpPr/>
      </dsp:nvSpPr>
      <dsp:spPr>
        <a:xfrm>
          <a:off x="636508" y="2741"/>
          <a:ext cx="2173932" cy="1304359"/>
        </a:xfrm>
        <a:prstGeom prst="rect">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Assessment-led clinic.  A change to the model of working. Focused assessments to enable assessments to be offered for almost all women referred. </a:t>
          </a:r>
          <a:endParaRPr lang="en-US" sz="1200" kern="1200" dirty="0"/>
        </a:p>
      </dsp:txBody>
      <dsp:txXfrm>
        <a:off x="636508" y="2741"/>
        <a:ext cx="2173932" cy="1304359"/>
      </dsp:txXfrm>
    </dsp:sp>
    <dsp:sp modelId="{918089EF-9344-4A7E-9E31-9492D00B9A27}">
      <dsp:nvSpPr>
        <dsp:cNvPr id="0" name=""/>
        <dsp:cNvSpPr/>
      </dsp:nvSpPr>
      <dsp:spPr>
        <a:xfrm>
          <a:off x="3027833" y="2741"/>
          <a:ext cx="2173932" cy="1304359"/>
        </a:xfrm>
        <a:prstGeom prst="rect">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Joint Antenatal Clinics</a:t>
          </a:r>
          <a:endParaRPr lang="en-US" sz="1200" kern="1200" dirty="0"/>
        </a:p>
      </dsp:txBody>
      <dsp:txXfrm>
        <a:off x="3027833" y="2741"/>
        <a:ext cx="2173932" cy="1304359"/>
      </dsp:txXfrm>
    </dsp:sp>
    <dsp:sp modelId="{21AA8D85-DBCA-4154-9CE9-88768BA45AD2}">
      <dsp:nvSpPr>
        <dsp:cNvPr id="0" name=""/>
        <dsp:cNvSpPr/>
      </dsp:nvSpPr>
      <dsp:spPr>
        <a:xfrm>
          <a:off x="5419159" y="2741"/>
          <a:ext cx="2173932" cy="1304359"/>
        </a:xfrm>
        <a:prstGeom prst="rect">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Pilot self-referrals into the service June 23-June 24</a:t>
          </a:r>
          <a:endParaRPr lang="en-US" sz="1200" kern="1200"/>
        </a:p>
      </dsp:txBody>
      <dsp:txXfrm>
        <a:off x="5419159" y="2741"/>
        <a:ext cx="2173932" cy="1304359"/>
      </dsp:txXfrm>
    </dsp:sp>
    <dsp:sp modelId="{FC7E47C3-BA56-491B-9666-E14554C67BCC}">
      <dsp:nvSpPr>
        <dsp:cNvPr id="0" name=""/>
        <dsp:cNvSpPr/>
      </dsp:nvSpPr>
      <dsp:spPr>
        <a:xfrm>
          <a:off x="636508" y="1524493"/>
          <a:ext cx="2173932" cy="1304359"/>
        </a:xfrm>
        <a:prstGeom prst="rect">
          <a:avLst/>
        </a:prstGeom>
        <a:solidFill>
          <a:schemeClr val="accent1"/>
        </a:solidFill>
        <a:ln>
          <a:solidFill>
            <a:schemeClr val="accent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Outreach posts and partnership working with Derby City Family Hubs</a:t>
          </a:r>
          <a:endParaRPr lang="en-US" sz="1200" kern="1200"/>
        </a:p>
      </dsp:txBody>
      <dsp:txXfrm>
        <a:off x="636508" y="1524493"/>
        <a:ext cx="2173932" cy="1304359"/>
      </dsp:txXfrm>
    </dsp:sp>
    <dsp:sp modelId="{2AA1D178-0C0D-45C8-88D5-8EE93276D023}">
      <dsp:nvSpPr>
        <dsp:cNvPr id="0" name=""/>
        <dsp:cNvSpPr/>
      </dsp:nvSpPr>
      <dsp:spPr>
        <a:xfrm>
          <a:off x="3027833" y="1524493"/>
          <a:ext cx="2173932" cy="1304359"/>
        </a:xfrm>
        <a:prstGeom prst="rect">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Community Outreach Group- professionals from Community and MBU coming together monthly, utilising HEAT tools to systematically assess health inequalities and formulate actions.</a:t>
          </a:r>
          <a:endParaRPr lang="en-US" sz="1200" kern="1200" dirty="0"/>
        </a:p>
      </dsp:txBody>
      <dsp:txXfrm>
        <a:off x="3027833" y="1524493"/>
        <a:ext cx="2173932" cy="1304359"/>
      </dsp:txXfrm>
    </dsp:sp>
    <dsp:sp modelId="{96DB2FE9-427E-4B4F-A7D3-BBDA51662E74}">
      <dsp:nvSpPr>
        <dsp:cNvPr id="0" name=""/>
        <dsp:cNvSpPr/>
      </dsp:nvSpPr>
      <dsp:spPr>
        <a:xfrm>
          <a:off x="5419159" y="1524493"/>
          <a:ext cx="2173932" cy="1304359"/>
        </a:xfrm>
        <a:prstGeom prst="rect">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Communication Officer recruited on a fixed term basis to support with meeting NHS LTP ambitions. </a:t>
          </a:r>
          <a:endParaRPr lang="en-US" sz="1200" kern="1200"/>
        </a:p>
      </dsp:txBody>
      <dsp:txXfrm>
        <a:off x="5419159" y="1524493"/>
        <a:ext cx="2173932" cy="1304359"/>
      </dsp:txXfrm>
    </dsp:sp>
    <dsp:sp modelId="{F63B4549-4CBC-4A9B-8135-FD3113958ADF}">
      <dsp:nvSpPr>
        <dsp:cNvPr id="0" name=""/>
        <dsp:cNvSpPr/>
      </dsp:nvSpPr>
      <dsp:spPr>
        <a:xfrm>
          <a:off x="636508" y="3046246"/>
          <a:ext cx="2173932" cy="1304359"/>
        </a:xfrm>
        <a:prstGeom prst="rect">
          <a:avLst/>
        </a:prstGeom>
        <a:solidFill>
          <a:schemeClr val="accent1"/>
        </a:solidFill>
        <a:ln>
          <a:solidFill>
            <a:schemeClr val="accent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Building strong connections with the community- VCSE, faith leaders, GP</a:t>
          </a:r>
          <a:endParaRPr lang="en-US" sz="1200" kern="1200"/>
        </a:p>
      </dsp:txBody>
      <dsp:txXfrm>
        <a:off x="636508" y="3046246"/>
        <a:ext cx="2173932" cy="1304359"/>
      </dsp:txXfrm>
    </dsp:sp>
    <dsp:sp modelId="{A6522058-B61D-4FE6-9B1B-5A44D0E88A0C}">
      <dsp:nvSpPr>
        <dsp:cNvPr id="0" name=""/>
        <dsp:cNvSpPr/>
      </dsp:nvSpPr>
      <dsp:spPr>
        <a:xfrm>
          <a:off x="3027833" y="3046246"/>
          <a:ext cx="2173932" cy="1304359"/>
        </a:xfrm>
        <a:prstGeom prst="rect">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Community Engagement Event- held in Derbion shopping centre.</a:t>
          </a:r>
          <a:endParaRPr lang="en-US" sz="1200" kern="1200"/>
        </a:p>
      </dsp:txBody>
      <dsp:txXfrm>
        <a:off x="3027833" y="3046246"/>
        <a:ext cx="2173932" cy="1304359"/>
      </dsp:txXfrm>
    </dsp:sp>
    <dsp:sp modelId="{26EE07F7-248B-4FCF-B9D4-EDC49B9D75E6}">
      <dsp:nvSpPr>
        <dsp:cNvPr id="0" name=""/>
        <dsp:cNvSpPr/>
      </dsp:nvSpPr>
      <dsp:spPr>
        <a:xfrm>
          <a:off x="5419159" y="3046246"/>
          <a:ext cx="2173932" cy="1304359"/>
        </a:xfrm>
        <a:prstGeom prst="rect">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Annual stakeholder event</a:t>
          </a:r>
          <a:endParaRPr lang="en-US" sz="1200" kern="1200"/>
        </a:p>
      </dsp:txBody>
      <dsp:txXfrm>
        <a:off x="5419159" y="3046246"/>
        <a:ext cx="2173932" cy="130435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068952-30AC-4096-A623-F5FAFDFEFDDC}">
      <dsp:nvSpPr>
        <dsp:cNvPr id="0" name=""/>
        <dsp:cNvSpPr/>
      </dsp:nvSpPr>
      <dsp:spPr>
        <a:xfrm>
          <a:off x="0" y="0"/>
          <a:ext cx="7787208" cy="498343"/>
        </a:xfrm>
        <a:prstGeom prst="roundRect">
          <a:avLst/>
        </a:prstGeom>
        <a:solidFill>
          <a:schemeClr val="tx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Satellite clinics</a:t>
          </a:r>
        </a:p>
      </dsp:txBody>
      <dsp:txXfrm>
        <a:off x="24327" y="24327"/>
        <a:ext cx="7738554" cy="449689"/>
      </dsp:txXfrm>
    </dsp:sp>
    <dsp:sp modelId="{1E58F9A2-EF73-4110-8449-A45702DF4283}">
      <dsp:nvSpPr>
        <dsp:cNvPr id="0" name=""/>
        <dsp:cNvSpPr/>
      </dsp:nvSpPr>
      <dsp:spPr>
        <a:xfrm>
          <a:off x="0" y="509572"/>
          <a:ext cx="7787208" cy="498343"/>
        </a:xfrm>
        <a:prstGeom prst="roundRect">
          <a:avLst/>
        </a:prstGeom>
        <a:solidFill>
          <a:schemeClr val="tx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Focused assessments to identify most appropriate pathway of care and for signposting</a:t>
          </a:r>
        </a:p>
      </dsp:txBody>
      <dsp:txXfrm>
        <a:off x="24327" y="533899"/>
        <a:ext cx="7738554" cy="449689"/>
      </dsp:txXfrm>
    </dsp:sp>
    <dsp:sp modelId="{85C8AA24-0525-473D-9E18-9F3A680879C7}">
      <dsp:nvSpPr>
        <dsp:cNvPr id="0" name=""/>
        <dsp:cNvSpPr/>
      </dsp:nvSpPr>
      <dsp:spPr>
        <a:xfrm>
          <a:off x="0" y="1019138"/>
          <a:ext cx="7787208" cy="498343"/>
        </a:xfrm>
        <a:prstGeom prst="roundRect">
          <a:avLst/>
        </a:prstGeom>
        <a:solidFill>
          <a:schemeClr val="tx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Partners self-assessment and signposting</a:t>
          </a:r>
        </a:p>
      </dsp:txBody>
      <dsp:txXfrm>
        <a:off x="24327" y="1043465"/>
        <a:ext cx="7738554" cy="449689"/>
      </dsp:txXfrm>
    </dsp:sp>
    <dsp:sp modelId="{FA8C91CA-9085-4950-B41A-0C6C3CE23E89}">
      <dsp:nvSpPr>
        <dsp:cNvPr id="0" name=""/>
        <dsp:cNvSpPr/>
      </dsp:nvSpPr>
      <dsp:spPr>
        <a:xfrm>
          <a:off x="0" y="1528703"/>
          <a:ext cx="7787208" cy="498343"/>
        </a:xfrm>
        <a:prstGeom prst="roundRect">
          <a:avLst/>
        </a:prstGeom>
        <a:solidFill>
          <a:schemeClr val="tx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Peer Support Worker roles and Experts by Experience Group embedded across the Service</a:t>
          </a:r>
        </a:p>
      </dsp:txBody>
      <dsp:txXfrm>
        <a:off x="24327" y="1553030"/>
        <a:ext cx="7738554" cy="449689"/>
      </dsp:txXfrm>
    </dsp:sp>
    <dsp:sp modelId="{7F7CE518-9CEB-441F-AC5D-40859D56730D}">
      <dsp:nvSpPr>
        <dsp:cNvPr id="0" name=""/>
        <dsp:cNvSpPr/>
      </dsp:nvSpPr>
      <dsp:spPr>
        <a:xfrm>
          <a:off x="0" y="2038268"/>
          <a:ext cx="7787208" cy="498343"/>
        </a:xfrm>
        <a:prstGeom prst="roundRect">
          <a:avLst/>
        </a:prstGeom>
        <a:solidFill>
          <a:schemeClr val="tx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Therapeutic groups developed from patient need- Mums group, Sunshine, Discharge Group</a:t>
          </a:r>
        </a:p>
      </dsp:txBody>
      <dsp:txXfrm>
        <a:off x="24327" y="2062595"/>
        <a:ext cx="7738554" cy="449689"/>
      </dsp:txXfrm>
    </dsp:sp>
    <dsp:sp modelId="{82B20A9A-D56B-4EF3-ABA3-C4F43F8D1F22}">
      <dsp:nvSpPr>
        <dsp:cNvPr id="0" name=""/>
        <dsp:cNvSpPr/>
      </dsp:nvSpPr>
      <dsp:spPr>
        <a:xfrm>
          <a:off x="0" y="2547833"/>
          <a:ext cx="7787208" cy="498343"/>
        </a:xfrm>
        <a:prstGeom prst="roundRect">
          <a:avLst/>
        </a:prstGeom>
        <a:solidFill>
          <a:schemeClr val="tx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Understanding and responding to needs through partnership working. Strong connections with Connected and Family Hubs and developing relationships with other services</a:t>
          </a:r>
          <a:r>
            <a:rPr lang="en-US" sz="1200" kern="1200" dirty="0"/>
            <a:t>.</a:t>
          </a:r>
        </a:p>
      </dsp:txBody>
      <dsp:txXfrm>
        <a:off x="24327" y="2572160"/>
        <a:ext cx="7738554" cy="449689"/>
      </dsp:txXfrm>
    </dsp:sp>
    <dsp:sp modelId="{F1D31288-B53B-4E25-98D3-97EC01CDA53A}">
      <dsp:nvSpPr>
        <dsp:cNvPr id="0" name=""/>
        <dsp:cNvSpPr/>
      </dsp:nvSpPr>
      <dsp:spPr>
        <a:xfrm>
          <a:off x="0" y="3057398"/>
          <a:ext cx="7787208" cy="498343"/>
        </a:xfrm>
        <a:prstGeom prst="roundRect">
          <a:avLst/>
        </a:prstGeom>
        <a:solidFill>
          <a:schemeClr val="tx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Inhouse training- Cultural Competence, LGBT Mummies, PSW, Young Mums</a:t>
          </a:r>
        </a:p>
      </dsp:txBody>
      <dsp:txXfrm>
        <a:off x="24327" y="3081725"/>
        <a:ext cx="7738554" cy="449689"/>
      </dsp:txXfrm>
    </dsp:sp>
    <dsp:sp modelId="{1EABF905-EB4B-41F8-8CDC-9FB02DCCCAF7}">
      <dsp:nvSpPr>
        <dsp:cNvPr id="0" name=""/>
        <dsp:cNvSpPr/>
      </dsp:nvSpPr>
      <dsp:spPr>
        <a:xfrm>
          <a:off x="0" y="3566963"/>
          <a:ext cx="7787208" cy="498343"/>
        </a:xfrm>
        <a:prstGeom prst="roundRect">
          <a:avLst/>
        </a:prstGeom>
        <a:solidFill>
          <a:schemeClr val="tx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DNA pilot to understand reasons for not attending appointments and how we can support women and birthing people to attend future appointments</a:t>
          </a:r>
        </a:p>
      </dsp:txBody>
      <dsp:txXfrm>
        <a:off x="24327" y="3591290"/>
        <a:ext cx="7738554" cy="44968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F600A3-F499-4B1F-9341-19D1D28552D2}" type="datetimeFigureOut">
              <a:rPr lang="en-GB" smtClean="0"/>
              <a:t>28/02/2024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FAAE2F-DC3C-48E0-91EE-11040200B7E4}" type="slidenum">
              <a:rPr lang="en-GB" smtClean="0"/>
              <a:t>‹#›</a:t>
            </a:fld>
            <a:endParaRPr lang="en-GB"/>
          </a:p>
        </p:txBody>
      </p:sp>
    </p:spTree>
    <p:extLst>
      <p:ext uri="{BB962C8B-B14F-4D97-AF65-F5344CB8AC3E}">
        <p14:creationId xmlns:p14="http://schemas.microsoft.com/office/powerpoint/2010/main" val="1171731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5A9612-93D2-AE4C-9894-7DA32E79E9FA}" type="slidenum">
              <a:rPr lang="en-US" smtClean="0"/>
              <a:t>4</a:t>
            </a:fld>
            <a:endParaRPr lang="en-US"/>
          </a:p>
        </p:txBody>
      </p:sp>
    </p:spTree>
    <p:extLst>
      <p:ext uri="{BB962C8B-B14F-4D97-AF65-F5344CB8AC3E}">
        <p14:creationId xmlns:p14="http://schemas.microsoft.com/office/powerpoint/2010/main" val="1008271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5A9612-93D2-AE4C-9894-7DA32E79E9FA}" type="slidenum">
              <a:rPr lang="en-US" smtClean="0"/>
              <a:t>13</a:t>
            </a:fld>
            <a:endParaRPr lang="en-US"/>
          </a:p>
        </p:txBody>
      </p:sp>
    </p:spTree>
    <p:extLst>
      <p:ext uri="{BB962C8B-B14F-4D97-AF65-F5344CB8AC3E}">
        <p14:creationId xmlns:p14="http://schemas.microsoft.com/office/powerpoint/2010/main" val="897551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5A9612-93D2-AE4C-9894-7DA32E79E9FA}" type="slidenum">
              <a:rPr lang="en-US" smtClean="0"/>
              <a:t>14</a:t>
            </a:fld>
            <a:endParaRPr lang="en-US"/>
          </a:p>
        </p:txBody>
      </p:sp>
    </p:spTree>
    <p:extLst>
      <p:ext uri="{BB962C8B-B14F-4D97-AF65-F5344CB8AC3E}">
        <p14:creationId xmlns:p14="http://schemas.microsoft.com/office/powerpoint/2010/main" val="894091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5A9612-93D2-AE4C-9894-7DA32E79E9FA}" type="slidenum">
              <a:rPr lang="en-US" smtClean="0"/>
              <a:t>15</a:t>
            </a:fld>
            <a:endParaRPr lang="en-US"/>
          </a:p>
        </p:txBody>
      </p:sp>
    </p:spTree>
    <p:extLst>
      <p:ext uri="{BB962C8B-B14F-4D97-AF65-F5344CB8AC3E}">
        <p14:creationId xmlns:p14="http://schemas.microsoft.com/office/powerpoint/2010/main" val="545962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Z" dirty="0"/>
          </a:p>
        </p:txBody>
      </p:sp>
      <p:sp>
        <p:nvSpPr>
          <p:cNvPr id="4" name="Slide Number Placeholder 3"/>
          <p:cNvSpPr>
            <a:spLocks noGrp="1"/>
          </p:cNvSpPr>
          <p:nvPr>
            <p:ph type="sldNum" sz="quarter" idx="5"/>
          </p:nvPr>
        </p:nvSpPr>
        <p:spPr/>
        <p:txBody>
          <a:bodyPr/>
          <a:lstStyle/>
          <a:p>
            <a:fld id="{AAFAAE2F-DC3C-48E0-91EE-11040200B7E4}" type="slidenum">
              <a:rPr lang="en-GB" smtClean="0"/>
              <a:t>28</a:t>
            </a:fld>
            <a:endParaRPr lang="en-GB"/>
          </a:p>
        </p:txBody>
      </p:sp>
    </p:spTree>
    <p:extLst>
      <p:ext uri="{BB962C8B-B14F-4D97-AF65-F5344CB8AC3E}">
        <p14:creationId xmlns:p14="http://schemas.microsoft.com/office/powerpoint/2010/main" val="1068192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78A264-203B-44D9-8476-AFD2A27D9E9E}" type="slidenum">
              <a:rPr lang="en-GB" smtClean="0"/>
              <a:t>29</a:t>
            </a:fld>
            <a:endParaRPr lang="en-GB"/>
          </a:p>
        </p:txBody>
      </p:sp>
    </p:spTree>
    <p:extLst>
      <p:ext uri="{BB962C8B-B14F-4D97-AF65-F5344CB8AC3E}">
        <p14:creationId xmlns:p14="http://schemas.microsoft.com/office/powerpoint/2010/main" val="988657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2178A264-203B-44D9-8476-AFD2A27D9E9E}" type="slidenum">
              <a:rPr lang="en-GB" smtClean="0"/>
              <a:t>30</a:t>
            </a:fld>
            <a:endParaRPr lang="en-GB"/>
          </a:p>
        </p:txBody>
      </p:sp>
    </p:spTree>
    <p:extLst>
      <p:ext uri="{BB962C8B-B14F-4D97-AF65-F5344CB8AC3E}">
        <p14:creationId xmlns:p14="http://schemas.microsoft.com/office/powerpoint/2010/main" val="1396824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78A264-203B-44D9-8476-AFD2A27D9E9E}" type="slidenum">
              <a:rPr lang="en-GB" smtClean="0"/>
              <a:t>31</a:t>
            </a:fld>
            <a:endParaRPr lang="en-GB"/>
          </a:p>
        </p:txBody>
      </p:sp>
    </p:spTree>
    <p:extLst>
      <p:ext uri="{BB962C8B-B14F-4D97-AF65-F5344CB8AC3E}">
        <p14:creationId xmlns:p14="http://schemas.microsoft.com/office/powerpoint/2010/main" val="4148663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78A264-203B-44D9-8476-AFD2A27D9E9E}" type="slidenum">
              <a:rPr lang="en-GB" smtClean="0"/>
              <a:t>32</a:t>
            </a:fld>
            <a:endParaRPr lang="en-GB"/>
          </a:p>
        </p:txBody>
      </p:sp>
    </p:spTree>
    <p:extLst>
      <p:ext uri="{BB962C8B-B14F-4D97-AF65-F5344CB8AC3E}">
        <p14:creationId xmlns:p14="http://schemas.microsoft.com/office/powerpoint/2010/main" val="603175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B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178A264-203B-44D9-8476-AFD2A27D9E9E}" type="slidenum">
              <a:rPr lang="en-GB" smtClean="0"/>
              <a:t>33</a:t>
            </a:fld>
            <a:endParaRPr lang="en-GB"/>
          </a:p>
        </p:txBody>
      </p:sp>
    </p:spTree>
    <p:extLst>
      <p:ext uri="{BB962C8B-B14F-4D97-AF65-F5344CB8AC3E}">
        <p14:creationId xmlns:p14="http://schemas.microsoft.com/office/powerpoint/2010/main" val="20268594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B699EA-4099-7140-9A68-260C12E8C2B0}"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446239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5A9612-93D2-AE4C-9894-7DA32E79E9FA}" type="slidenum">
              <a:rPr lang="en-US" smtClean="0"/>
              <a:t>5</a:t>
            </a:fld>
            <a:endParaRPr lang="en-US"/>
          </a:p>
        </p:txBody>
      </p:sp>
    </p:spTree>
    <p:extLst>
      <p:ext uri="{BB962C8B-B14F-4D97-AF65-F5344CB8AC3E}">
        <p14:creationId xmlns:p14="http://schemas.microsoft.com/office/powerpoint/2010/main" val="17128447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B699EA-4099-7140-9A68-260C12E8C2B0}"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28967400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B699EA-4099-7140-9A68-260C12E8C2B0}"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1797562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B699EA-4099-7140-9A68-260C12E8C2B0}"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3480927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B699EA-4099-7140-9A68-260C12E8C2B0}"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466395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B699EA-4099-7140-9A68-260C12E8C2B0}"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2810777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B699EA-4099-7140-9A68-260C12E8C2B0}"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29356526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currently 146 SAS Doctors who work at UHDB across a large number of specialties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A51674-66B3-443B-A17C-5AF2748BB5B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20797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currently 146 SAS Doctors who work at UHDB across a large number of specialties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A51674-66B3-443B-A17C-5AF2748BB5B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20797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currently 146 SAS Doctors who work at UHDB across a large number of specialties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A51674-66B3-443B-A17C-5AF2748BB5B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83635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currently 146 SAS Doctors who work at UHDB across a large number of specialties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A51674-66B3-443B-A17C-5AF2748BB5B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3765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5A9612-93D2-AE4C-9894-7DA32E79E9FA}" type="slidenum">
              <a:rPr lang="en-US" smtClean="0"/>
              <a:t>6</a:t>
            </a:fld>
            <a:endParaRPr lang="en-US"/>
          </a:p>
        </p:txBody>
      </p:sp>
    </p:spTree>
    <p:extLst>
      <p:ext uri="{BB962C8B-B14F-4D97-AF65-F5344CB8AC3E}">
        <p14:creationId xmlns:p14="http://schemas.microsoft.com/office/powerpoint/2010/main" val="28883694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708">
              <a:defRPr/>
            </a:pPr>
            <a:r>
              <a:rPr lang="en-GB" sz="1200" kern="100" dirty="0">
                <a:latin typeface="+mn-lt"/>
                <a:ea typeface="Calibri" panose="020F0502020204030204" pitchFamily="34" charset="0"/>
                <a:cs typeface="Times New Roman" panose="02020603050405020304" pitchFamily="18" charset="0"/>
              </a:rPr>
              <a:t>This is one of the most rewarding things I have done in my time as a consultant. I get feedback daily from patients and staff. </a:t>
            </a:r>
          </a:p>
          <a:p>
            <a:pPr defTabSz="955708">
              <a:defRPr/>
            </a:pPr>
            <a:r>
              <a:rPr lang="en-GB" sz="1200" kern="100" dirty="0">
                <a:latin typeface="+mn-lt"/>
                <a:ea typeface="Calibri" panose="020F0502020204030204" pitchFamily="34" charset="0"/>
                <a:cs typeface="Times New Roman" panose="02020603050405020304" pitchFamily="18" charset="0"/>
              </a:rPr>
              <a:t>The staff love it – at a time when they feel powerless and hopeless this really gives them a sense of purpose</a:t>
            </a:r>
          </a:p>
          <a:p>
            <a:pPr defTabSz="955708">
              <a:defRPr/>
            </a:pPr>
            <a:endParaRPr lang="en-GB" sz="1200" kern="100" dirty="0">
              <a:latin typeface="+mn-lt"/>
              <a:ea typeface="Calibri" panose="020F0502020204030204" pitchFamily="34" charset="0"/>
              <a:cs typeface="Times New Roman" panose="02020603050405020304" pitchFamily="18" charset="0"/>
            </a:endParaRPr>
          </a:p>
          <a:p>
            <a:pPr defTabSz="955708">
              <a:defRPr/>
            </a:pPr>
            <a:r>
              <a:rPr lang="en-GB" sz="1200" kern="100" dirty="0">
                <a:latin typeface="+mn-lt"/>
                <a:ea typeface="Calibri" panose="020F0502020204030204" pitchFamily="34" charset="0"/>
                <a:cs typeface="Times New Roman" panose="02020603050405020304" pitchFamily="18" charset="0"/>
              </a:rPr>
              <a:t>Talk about starting pilot before LTP in COVID on respiratory wards</a:t>
            </a:r>
          </a:p>
          <a:p>
            <a:pPr defTabSz="955708">
              <a:defRPr/>
            </a:pPr>
            <a:endParaRPr lang="en-GB" sz="1200" kern="100" dirty="0">
              <a:latin typeface="+mn-lt"/>
              <a:ea typeface="Calibri" panose="020F0502020204030204" pitchFamily="34" charset="0"/>
              <a:cs typeface="Times New Roman" panose="02020603050405020304" pitchFamily="18" charset="0"/>
            </a:endParaRPr>
          </a:p>
          <a:p>
            <a:pPr defTabSz="955708">
              <a:defRPr/>
            </a:pPr>
            <a:r>
              <a:rPr lang="en-GB" sz="1200" kern="100" dirty="0">
                <a:latin typeface="+mn-lt"/>
                <a:ea typeface="Calibri" panose="020F0502020204030204" pitchFamily="34" charset="0"/>
                <a:cs typeface="Times New Roman" panose="02020603050405020304" pitchFamily="18" charset="0"/>
              </a:rPr>
              <a:t>I’d like to read you the testimony of John – one of your patients</a:t>
            </a:r>
          </a:p>
          <a:p>
            <a:pPr defTabSz="955708">
              <a:defRPr/>
            </a:pPr>
            <a:endParaRPr lang="en-GB" sz="1200" kern="100" dirty="0">
              <a:latin typeface="+mn-lt"/>
              <a:ea typeface="Calibri" panose="020F0502020204030204" pitchFamily="34" charset="0"/>
              <a:cs typeface="Times New Roman" panose="02020603050405020304" pitchFamily="18" charset="0"/>
            </a:endParaRPr>
          </a:p>
          <a:p>
            <a:pPr defTabSz="955708">
              <a:defRPr/>
            </a:pPr>
            <a:r>
              <a:rPr lang="en-GB" sz="1200" kern="100" dirty="0">
                <a:latin typeface="+mn-lt"/>
                <a:ea typeface="Calibri" panose="020F0502020204030204" pitchFamily="34" charset="0"/>
                <a:cs typeface="Times New Roman" panose="02020603050405020304" pitchFamily="18" charset="0"/>
              </a:rPr>
              <a:t>"On January the 16th 2023 I was admitted to QE Burton with a </a:t>
            </a:r>
            <a:r>
              <a:rPr lang="en-GB" sz="1200" b="1" kern="100" dirty="0">
                <a:latin typeface="+mn-lt"/>
                <a:ea typeface="Calibri" panose="020F0502020204030204" pitchFamily="34" charset="0"/>
                <a:cs typeface="Times New Roman" panose="02020603050405020304" pitchFamily="18" charset="0"/>
              </a:rPr>
              <a:t>heart attack</a:t>
            </a:r>
            <a:r>
              <a:rPr lang="en-GB" sz="1200" kern="100" dirty="0">
                <a:latin typeface="+mn-lt"/>
                <a:ea typeface="Calibri" panose="020F0502020204030204" pitchFamily="34" charset="0"/>
                <a:cs typeface="Times New Roman" panose="02020603050405020304" pitchFamily="18" charset="0"/>
              </a:rPr>
              <a:t>, I spent the next 5 days receiving various medication and treatments. Having been wired up to the machines and unable to unplug I was not able to smoke however been a smoker for circa 40 years this was not only difficult but looked like a </a:t>
            </a:r>
            <a:r>
              <a:rPr lang="en-GB" sz="1200" b="1" kern="100" dirty="0">
                <a:latin typeface="+mn-lt"/>
                <a:ea typeface="Calibri" panose="020F0502020204030204" pitchFamily="34" charset="0"/>
                <a:cs typeface="Times New Roman" panose="02020603050405020304" pitchFamily="18" charset="0"/>
              </a:rPr>
              <a:t>lost cause</a:t>
            </a:r>
            <a:r>
              <a:rPr lang="en-GB" sz="1200" kern="100" dirty="0">
                <a:latin typeface="+mn-lt"/>
                <a:ea typeface="Calibri" panose="020F0502020204030204" pitchFamily="34" charset="0"/>
                <a:cs typeface="Times New Roman" panose="02020603050405020304" pitchFamily="18" charset="0"/>
              </a:rPr>
              <a:t>. It was then I was approached by (I now know as Steve) on the ward at first with his cloth bag thought he was coming to sell me religion only to be surprised that it was to see if I would want to quit smoking, after around 20mins I was clearer of the impact that smoking contributes to my health and now heart attack. Steve then took details and said I would receive some support products and regular calls with the friendly Melanie </a:t>
            </a:r>
            <a:r>
              <a:rPr lang="en-GB" sz="1200" b="1" kern="100" dirty="0">
                <a:latin typeface="+mn-lt"/>
                <a:ea typeface="Calibri" panose="020F0502020204030204" pitchFamily="34" charset="0"/>
                <a:cs typeface="Times New Roman" panose="02020603050405020304" pitchFamily="18" charset="0"/>
              </a:rPr>
              <a:t>I am still smoke free and breathing better</a:t>
            </a:r>
            <a:r>
              <a:rPr lang="en-GB" sz="1200" kern="100" dirty="0">
                <a:latin typeface="+mn-lt"/>
                <a:ea typeface="Calibri" panose="020F0502020204030204" pitchFamily="34" charset="0"/>
                <a:cs typeface="Times New Roman" panose="02020603050405020304" pitchFamily="18" charset="0"/>
              </a:rPr>
              <a: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B2EC17-9A64-439E-A7F1-892C1BCC1E2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131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C45A9612-93D2-AE4C-9894-7DA32E79E9FA}" type="slidenum">
              <a:rPr lang="en-US" smtClean="0"/>
              <a:t>7</a:t>
            </a:fld>
            <a:endParaRPr lang="en-US"/>
          </a:p>
        </p:txBody>
      </p:sp>
    </p:spTree>
    <p:extLst>
      <p:ext uri="{BB962C8B-B14F-4D97-AF65-F5344CB8AC3E}">
        <p14:creationId xmlns:p14="http://schemas.microsoft.com/office/powerpoint/2010/main" val="4212412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5A9612-93D2-AE4C-9894-7DA32E79E9FA}" type="slidenum">
              <a:rPr lang="en-US" smtClean="0"/>
              <a:t>8</a:t>
            </a:fld>
            <a:endParaRPr lang="en-US"/>
          </a:p>
        </p:txBody>
      </p:sp>
    </p:spTree>
    <p:extLst>
      <p:ext uri="{BB962C8B-B14F-4D97-AF65-F5344CB8AC3E}">
        <p14:creationId xmlns:p14="http://schemas.microsoft.com/office/powerpoint/2010/main" val="3609135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5A9612-93D2-AE4C-9894-7DA32E79E9FA}" type="slidenum">
              <a:rPr lang="en-US" smtClean="0"/>
              <a:t>9</a:t>
            </a:fld>
            <a:endParaRPr lang="en-US"/>
          </a:p>
        </p:txBody>
      </p:sp>
    </p:spTree>
    <p:extLst>
      <p:ext uri="{BB962C8B-B14F-4D97-AF65-F5344CB8AC3E}">
        <p14:creationId xmlns:p14="http://schemas.microsoft.com/office/powerpoint/2010/main" val="3720416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5A9612-93D2-AE4C-9894-7DA32E79E9FA}" type="slidenum">
              <a:rPr lang="en-US" smtClean="0"/>
              <a:t>10</a:t>
            </a:fld>
            <a:endParaRPr lang="en-US"/>
          </a:p>
        </p:txBody>
      </p:sp>
    </p:spTree>
    <p:extLst>
      <p:ext uri="{BB962C8B-B14F-4D97-AF65-F5344CB8AC3E}">
        <p14:creationId xmlns:p14="http://schemas.microsoft.com/office/powerpoint/2010/main" val="3978401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5A9612-93D2-AE4C-9894-7DA32E79E9FA}" type="slidenum">
              <a:rPr lang="en-US" smtClean="0"/>
              <a:t>11</a:t>
            </a:fld>
            <a:endParaRPr lang="en-US"/>
          </a:p>
        </p:txBody>
      </p:sp>
    </p:spTree>
    <p:extLst>
      <p:ext uri="{BB962C8B-B14F-4D97-AF65-F5344CB8AC3E}">
        <p14:creationId xmlns:p14="http://schemas.microsoft.com/office/powerpoint/2010/main" val="4032277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5A9612-93D2-AE4C-9894-7DA32E79E9FA}" type="slidenum">
              <a:rPr lang="en-US" smtClean="0"/>
              <a:t>12</a:t>
            </a:fld>
            <a:endParaRPr lang="en-US"/>
          </a:p>
        </p:txBody>
      </p:sp>
    </p:spTree>
    <p:extLst>
      <p:ext uri="{BB962C8B-B14F-4D97-AF65-F5344CB8AC3E}">
        <p14:creationId xmlns:p14="http://schemas.microsoft.com/office/powerpoint/2010/main" val="4019465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B5AEF-B6E2-4C55-A5CA-86C3A73540A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112697A-C7B3-4103-B540-DD3AA50D582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D6F2B92-0624-4701-8C7D-1E1CD785FC07}"/>
              </a:ext>
            </a:extLst>
          </p:cNvPr>
          <p:cNvSpPr>
            <a:spLocks noGrp="1"/>
          </p:cNvSpPr>
          <p:nvPr>
            <p:ph type="dt" sz="half" idx="10"/>
          </p:nvPr>
        </p:nvSpPr>
        <p:spPr>
          <a:xfrm>
            <a:off x="838200" y="6356350"/>
            <a:ext cx="2743200" cy="365125"/>
          </a:xfrm>
          <a:prstGeom prst="rect">
            <a:avLst/>
          </a:prstGeom>
        </p:spPr>
        <p:txBody>
          <a:bodyPr/>
          <a:lstStyle/>
          <a:p>
            <a:fld id="{3CF97135-707D-41E1-AF4F-D43A11E12FA9}" type="datetimeFigureOut">
              <a:rPr lang="en-GB" smtClean="0"/>
              <a:t>28/02/2024</a:t>
            </a:fld>
            <a:endParaRPr lang="en-GB"/>
          </a:p>
        </p:txBody>
      </p:sp>
      <p:sp>
        <p:nvSpPr>
          <p:cNvPr id="5" name="Footer Placeholder 4">
            <a:extLst>
              <a:ext uri="{FF2B5EF4-FFF2-40B4-BE49-F238E27FC236}">
                <a16:creationId xmlns:a16="http://schemas.microsoft.com/office/drawing/2014/main" id="{EE75FD62-414B-49A2-A06B-781D48A036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975446-3002-41B8-AF12-79BE07990205}"/>
              </a:ext>
            </a:extLst>
          </p:cNvPr>
          <p:cNvSpPr>
            <a:spLocks noGrp="1"/>
          </p:cNvSpPr>
          <p:nvPr>
            <p:ph type="sldNum" sz="quarter" idx="12"/>
          </p:nvPr>
        </p:nvSpPr>
        <p:spPr>
          <a:xfrm>
            <a:off x="8610600" y="6356350"/>
            <a:ext cx="2743200" cy="365125"/>
          </a:xfrm>
          <a:prstGeom prst="rect">
            <a:avLst/>
          </a:prstGeom>
        </p:spPr>
        <p:txBody>
          <a:bodyPr/>
          <a:lstStyle/>
          <a:p>
            <a:fld id="{06AC590E-5E06-45DD-9CD0-8021651856D2}" type="slidenum">
              <a:rPr lang="en-GB" smtClean="0"/>
              <a:t>‹#›</a:t>
            </a:fld>
            <a:endParaRPr lang="en-GB"/>
          </a:p>
        </p:txBody>
      </p:sp>
    </p:spTree>
    <p:extLst>
      <p:ext uri="{BB962C8B-B14F-4D97-AF65-F5344CB8AC3E}">
        <p14:creationId xmlns:p14="http://schemas.microsoft.com/office/powerpoint/2010/main" val="4064081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DF6EE-BDEF-4C05-BF8E-3DEA418D15B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5826368-C261-4E0C-B6C9-0279AB85FA8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E535F0-65D0-4E7D-815A-737ADD6D19AE}"/>
              </a:ext>
            </a:extLst>
          </p:cNvPr>
          <p:cNvSpPr>
            <a:spLocks noGrp="1"/>
          </p:cNvSpPr>
          <p:nvPr>
            <p:ph type="dt" sz="half" idx="10"/>
          </p:nvPr>
        </p:nvSpPr>
        <p:spPr>
          <a:xfrm>
            <a:off x="838200" y="6356350"/>
            <a:ext cx="2743200" cy="365125"/>
          </a:xfrm>
          <a:prstGeom prst="rect">
            <a:avLst/>
          </a:prstGeom>
        </p:spPr>
        <p:txBody>
          <a:bodyPr/>
          <a:lstStyle/>
          <a:p>
            <a:fld id="{3CF97135-707D-41E1-AF4F-D43A11E12FA9}" type="datetimeFigureOut">
              <a:rPr lang="en-GB" smtClean="0"/>
              <a:t>28/02/2024</a:t>
            </a:fld>
            <a:endParaRPr lang="en-GB"/>
          </a:p>
        </p:txBody>
      </p:sp>
      <p:sp>
        <p:nvSpPr>
          <p:cNvPr id="5" name="Footer Placeholder 4">
            <a:extLst>
              <a:ext uri="{FF2B5EF4-FFF2-40B4-BE49-F238E27FC236}">
                <a16:creationId xmlns:a16="http://schemas.microsoft.com/office/drawing/2014/main" id="{6548E45F-A0F9-4C89-86AE-64FABE5C12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0FBBB3-9A8C-4049-9312-E2D6BD5E8EBC}"/>
              </a:ext>
            </a:extLst>
          </p:cNvPr>
          <p:cNvSpPr>
            <a:spLocks noGrp="1"/>
          </p:cNvSpPr>
          <p:nvPr>
            <p:ph type="sldNum" sz="quarter" idx="12"/>
          </p:nvPr>
        </p:nvSpPr>
        <p:spPr>
          <a:xfrm>
            <a:off x="8610600" y="6356350"/>
            <a:ext cx="2743200" cy="365125"/>
          </a:xfrm>
          <a:prstGeom prst="rect">
            <a:avLst/>
          </a:prstGeom>
        </p:spPr>
        <p:txBody>
          <a:bodyPr/>
          <a:lstStyle/>
          <a:p>
            <a:fld id="{06AC590E-5E06-45DD-9CD0-8021651856D2}" type="slidenum">
              <a:rPr lang="en-GB" smtClean="0"/>
              <a:t>‹#›</a:t>
            </a:fld>
            <a:endParaRPr lang="en-GB"/>
          </a:p>
        </p:txBody>
      </p:sp>
    </p:spTree>
    <p:extLst>
      <p:ext uri="{BB962C8B-B14F-4D97-AF65-F5344CB8AC3E}">
        <p14:creationId xmlns:p14="http://schemas.microsoft.com/office/powerpoint/2010/main" val="222262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3FF0FC-698E-46B8-BBFE-36EBD406C89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D2AA9CB-31DE-4281-955D-70528C60566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B23B65-DCDF-49E8-B1A5-74E680C53A1A}"/>
              </a:ext>
            </a:extLst>
          </p:cNvPr>
          <p:cNvSpPr>
            <a:spLocks noGrp="1"/>
          </p:cNvSpPr>
          <p:nvPr>
            <p:ph type="dt" sz="half" idx="10"/>
          </p:nvPr>
        </p:nvSpPr>
        <p:spPr>
          <a:xfrm>
            <a:off x="838200" y="6356350"/>
            <a:ext cx="2743200" cy="365125"/>
          </a:xfrm>
          <a:prstGeom prst="rect">
            <a:avLst/>
          </a:prstGeom>
        </p:spPr>
        <p:txBody>
          <a:bodyPr/>
          <a:lstStyle/>
          <a:p>
            <a:fld id="{3CF97135-707D-41E1-AF4F-D43A11E12FA9}" type="datetimeFigureOut">
              <a:rPr lang="en-GB" smtClean="0"/>
              <a:t>28/02/2024</a:t>
            </a:fld>
            <a:endParaRPr lang="en-GB"/>
          </a:p>
        </p:txBody>
      </p:sp>
      <p:sp>
        <p:nvSpPr>
          <p:cNvPr id="5" name="Footer Placeholder 4">
            <a:extLst>
              <a:ext uri="{FF2B5EF4-FFF2-40B4-BE49-F238E27FC236}">
                <a16:creationId xmlns:a16="http://schemas.microsoft.com/office/drawing/2014/main" id="{C68B9205-03FB-41E8-A4A2-BDED88AB34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63772E-F697-4C83-957D-4887FCD3F16B}"/>
              </a:ext>
            </a:extLst>
          </p:cNvPr>
          <p:cNvSpPr>
            <a:spLocks noGrp="1"/>
          </p:cNvSpPr>
          <p:nvPr>
            <p:ph type="sldNum" sz="quarter" idx="12"/>
          </p:nvPr>
        </p:nvSpPr>
        <p:spPr>
          <a:xfrm>
            <a:off x="8610600" y="6356350"/>
            <a:ext cx="2743200" cy="365125"/>
          </a:xfrm>
          <a:prstGeom prst="rect">
            <a:avLst/>
          </a:prstGeom>
        </p:spPr>
        <p:txBody>
          <a:bodyPr/>
          <a:lstStyle/>
          <a:p>
            <a:fld id="{06AC590E-5E06-45DD-9CD0-8021651856D2}" type="slidenum">
              <a:rPr lang="en-GB" smtClean="0"/>
              <a:t>‹#›</a:t>
            </a:fld>
            <a:endParaRPr lang="en-GB"/>
          </a:p>
        </p:txBody>
      </p:sp>
    </p:spTree>
    <p:extLst>
      <p:ext uri="{BB962C8B-B14F-4D97-AF65-F5344CB8AC3E}">
        <p14:creationId xmlns:p14="http://schemas.microsoft.com/office/powerpoint/2010/main" val="2075161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solidFill>
                  <a:srgbClr val="00395A"/>
                </a:solidFill>
                <a:latin typeface="Arial"/>
                <a:cs typeface="Arial"/>
              </a:defRPr>
            </a:lvl1pPr>
          </a:lstStyle>
          <a:p>
            <a:r>
              <a:rPr lang="en-US" dirty="0"/>
              <a:t>Click to edit Master title style</a:t>
            </a:r>
            <a:endParaRPr lang="en-GB" dirty="0"/>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b="1">
                <a:solidFill>
                  <a:srgbClr val="007C9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32912104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980728"/>
            <a:ext cx="10972800" cy="648072"/>
          </a:xfrm>
          <a:prstGeom prst="rect">
            <a:avLst/>
          </a:prstGeom>
        </p:spPr>
        <p:txBody>
          <a:bodyPr/>
          <a:lstStyle>
            <a:lvl1pPr algn="l">
              <a:defRPr sz="3600" b="1">
                <a:solidFill>
                  <a:srgbClr val="00395A"/>
                </a:solidFill>
                <a:latin typeface="Arial"/>
                <a:cs typeface="Arial"/>
              </a:defRPr>
            </a:lvl1pPr>
          </a:lstStyle>
          <a:p>
            <a:r>
              <a:rPr lang="en-US" dirty="0"/>
              <a:t>Click to edit Master title style</a:t>
            </a:r>
            <a:endParaRPr lang="en-GB" dirty="0"/>
          </a:p>
        </p:txBody>
      </p:sp>
      <p:sp>
        <p:nvSpPr>
          <p:cNvPr id="3" name="Content Placeholder 2"/>
          <p:cNvSpPr>
            <a:spLocks noGrp="1"/>
          </p:cNvSpPr>
          <p:nvPr>
            <p:ph idx="1"/>
          </p:nvPr>
        </p:nvSpPr>
        <p:spPr>
          <a:xfrm>
            <a:off x="609600" y="1772816"/>
            <a:ext cx="10972800" cy="4353347"/>
          </a:xfrm>
          <a:prstGeom prst="rect">
            <a:avLst/>
          </a:prstGeom>
        </p:spPr>
        <p:txBody>
          <a:bodyPr/>
          <a:lstStyle>
            <a:lvl1pPr>
              <a:defRPr sz="2400" b="1">
                <a:solidFill>
                  <a:srgbClr val="007C92"/>
                </a:solidFill>
                <a:latin typeface="Arial"/>
                <a:cs typeface="Arial"/>
              </a:defRPr>
            </a:lvl1pPr>
            <a:lvl2pPr>
              <a:defRPr sz="2000" b="1">
                <a:solidFill>
                  <a:srgbClr val="007C92"/>
                </a:solidFill>
                <a:latin typeface="Arial"/>
                <a:cs typeface="Arial"/>
              </a:defRPr>
            </a:lvl2pPr>
            <a:lvl3pPr>
              <a:defRPr sz="2000" b="1">
                <a:solidFill>
                  <a:srgbClr val="007C92"/>
                </a:solidFill>
                <a:latin typeface="Arial"/>
                <a:cs typeface="Arial"/>
              </a:defRPr>
            </a:lvl3pPr>
            <a:lvl4pPr>
              <a:defRPr sz="1800" b="1">
                <a:solidFill>
                  <a:srgbClr val="007C92"/>
                </a:solidFill>
                <a:latin typeface="Arial"/>
                <a:cs typeface="Arial"/>
              </a:defRPr>
            </a:lvl4pPr>
            <a:lvl5pPr>
              <a:defRPr sz="1800" b="1">
                <a:solidFill>
                  <a:srgbClr val="007C92"/>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62054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solidFill>
                  <a:srgbClr val="00395A"/>
                </a:solidFill>
                <a:latin typeface="Arial"/>
                <a:cs typeface="Arial"/>
              </a:defRPr>
            </a:lvl1pPr>
          </a:lstStyle>
          <a:p>
            <a:r>
              <a:rPr lang="en-US" dirty="0"/>
              <a:t>Click to edit Master title style</a:t>
            </a:r>
            <a:endParaRPr lang="en-GB" dirty="0"/>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rgbClr val="007C92"/>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194382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a:prstGeom prst="rect">
            <a:avLst/>
          </a:prstGeom>
        </p:spPr>
        <p:txBody>
          <a:bodyPr/>
          <a:lstStyle>
            <a:lvl1pPr>
              <a:defRPr sz="2000" b="1">
                <a:solidFill>
                  <a:srgbClr val="007C92"/>
                </a:solidFill>
                <a:latin typeface="Arial"/>
                <a:cs typeface="Arial"/>
              </a:defRPr>
            </a:lvl1pPr>
            <a:lvl2pPr>
              <a:defRPr sz="2000" b="1">
                <a:solidFill>
                  <a:srgbClr val="007C92"/>
                </a:solidFill>
                <a:latin typeface="Arial"/>
                <a:cs typeface="Arial"/>
              </a:defRPr>
            </a:lvl2pPr>
            <a:lvl3pPr>
              <a:defRPr sz="2000" b="1">
                <a:solidFill>
                  <a:srgbClr val="007C92"/>
                </a:solidFill>
                <a:latin typeface="Arial"/>
                <a:cs typeface="Arial"/>
              </a:defRPr>
            </a:lvl3pPr>
            <a:lvl4pPr>
              <a:defRPr sz="1800" b="1">
                <a:solidFill>
                  <a:srgbClr val="007C92"/>
                </a:solidFill>
                <a:latin typeface="Arial"/>
                <a:cs typeface="Arial"/>
              </a:defRPr>
            </a:lvl4pPr>
            <a:lvl5pPr>
              <a:defRPr sz="1800" b="1">
                <a:solidFill>
                  <a:srgbClr val="007C92"/>
                </a:solidFill>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000" b="1">
                <a:solidFill>
                  <a:srgbClr val="007C92"/>
                </a:solidFill>
                <a:latin typeface="Arial"/>
                <a:cs typeface="Arial"/>
              </a:defRPr>
            </a:lvl1pPr>
            <a:lvl2pPr>
              <a:defRPr sz="2000" b="1">
                <a:solidFill>
                  <a:srgbClr val="007C92"/>
                </a:solidFill>
                <a:latin typeface="Arial"/>
                <a:cs typeface="Arial"/>
              </a:defRPr>
            </a:lvl2pPr>
            <a:lvl3pPr>
              <a:defRPr sz="2000" b="1">
                <a:solidFill>
                  <a:srgbClr val="007C92"/>
                </a:solidFill>
                <a:latin typeface="Arial"/>
                <a:cs typeface="Arial"/>
              </a:defRPr>
            </a:lvl3pPr>
            <a:lvl4pPr>
              <a:defRPr sz="1800" b="1">
                <a:solidFill>
                  <a:srgbClr val="007C92"/>
                </a:solidFill>
                <a:latin typeface="Arial"/>
                <a:cs typeface="Arial"/>
              </a:defRPr>
            </a:lvl4pPr>
            <a:lvl5pPr>
              <a:defRPr sz="1800" b="1">
                <a:solidFill>
                  <a:srgbClr val="007C92"/>
                </a:solidFill>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1"/>
          <p:cNvSpPr>
            <a:spLocks noGrp="1"/>
          </p:cNvSpPr>
          <p:nvPr>
            <p:ph type="title"/>
          </p:nvPr>
        </p:nvSpPr>
        <p:spPr>
          <a:xfrm>
            <a:off x="609600" y="980728"/>
            <a:ext cx="10972800" cy="648072"/>
          </a:xfrm>
          <a:prstGeom prst="rect">
            <a:avLst/>
          </a:prstGeom>
        </p:spPr>
        <p:txBody>
          <a:bodyPr/>
          <a:lstStyle>
            <a:lvl1pPr algn="l">
              <a:defRPr sz="3600" b="1">
                <a:solidFill>
                  <a:srgbClr val="00395A"/>
                </a:solidFill>
                <a:latin typeface="Arial"/>
                <a:cs typeface="Arial"/>
              </a:defRPr>
            </a:lvl1pPr>
          </a:lstStyle>
          <a:p>
            <a:r>
              <a:rPr lang="en-US" dirty="0"/>
              <a:t>Click to edit Master title style</a:t>
            </a:r>
            <a:endParaRPr lang="en-GB" dirty="0"/>
          </a:p>
        </p:txBody>
      </p:sp>
    </p:spTree>
    <p:extLst>
      <p:ext uri="{BB962C8B-B14F-4D97-AF65-F5344CB8AC3E}">
        <p14:creationId xmlns:p14="http://schemas.microsoft.com/office/powerpoint/2010/main" val="4117390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000" b="1">
                <a:solidFill>
                  <a:srgbClr val="00395A"/>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000">
                <a:solidFill>
                  <a:srgbClr val="007C92"/>
                </a:solidFill>
                <a:latin typeface="Arial"/>
                <a:cs typeface="Arial"/>
              </a:defRPr>
            </a:lvl1pPr>
            <a:lvl2pPr>
              <a:defRPr sz="2000">
                <a:solidFill>
                  <a:srgbClr val="007C92"/>
                </a:solidFill>
                <a:latin typeface="Arial"/>
                <a:cs typeface="Arial"/>
              </a:defRPr>
            </a:lvl2pPr>
            <a:lvl3pPr>
              <a:defRPr sz="1800">
                <a:solidFill>
                  <a:srgbClr val="007C92"/>
                </a:solidFill>
                <a:latin typeface="Arial"/>
                <a:cs typeface="Arial"/>
              </a:defRPr>
            </a:lvl3pPr>
            <a:lvl4pPr>
              <a:defRPr sz="1600">
                <a:solidFill>
                  <a:srgbClr val="007C92"/>
                </a:solidFill>
                <a:latin typeface="Arial"/>
                <a:cs typeface="Arial"/>
              </a:defRPr>
            </a:lvl4pPr>
            <a:lvl5pPr>
              <a:defRPr sz="1600">
                <a:solidFill>
                  <a:srgbClr val="007C92"/>
                </a:solidFill>
                <a:latin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000" b="1">
                <a:solidFill>
                  <a:srgbClr val="00395A"/>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000">
                <a:solidFill>
                  <a:srgbClr val="007C92"/>
                </a:solidFill>
                <a:latin typeface="Arial"/>
                <a:cs typeface="Arial"/>
              </a:defRPr>
            </a:lvl1pPr>
            <a:lvl2pPr>
              <a:defRPr sz="2000">
                <a:solidFill>
                  <a:srgbClr val="007C92"/>
                </a:solidFill>
                <a:latin typeface="Arial"/>
                <a:cs typeface="Arial"/>
              </a:defRPr>
            </a:lvl2pPr>
            <a:lvl3pPr>
              <a:defRPr sz="1800">
                <a:solidFill>
                  <a:srgbClr val="007C92"/>
                </a:solidFill>
                <a:latin typeface="Arial"/>
                <a:cs typeface="Arial"/>
              </a:defRPr>
            </a:lvl3pPr>
            <a:lvl4pPr>
              <a:defRPr sz="1600">
                <a:solidFill>
                  <a:srgbClr val="007C92"/>
                </a:solidFill>
                <a:latin typeface="Arial"/>
                <a:cs typeface="Arial"/>
              </a:defRPr>
            </a:lvl4pPr>
            <a:lvl5pPr>
              <a:defRPr sz="1600">
                <a:solidFill>
                  <a:srgbClr val="007C92"/>
                </a:solidFill>
                <a:latin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1"/>
          <p:cNvSpPr>
            <a:spLocks noGrp="1"/>
          </p:cNvSpPr>
          <p:nvPr>
            <p:ph type="title"/>
          </p:nvPr>
        </p:nvSpPr>
        <p:spPr>
          <a:xfrm>
            <a:off x="609600" y="980728"/>
            <a:ext cx="10972800" cy="648072"/>
          </a:xfrm>
          <a:prstGeom prst="rect">
            <a:avLst/>
          </a:prstGeom>
        </p:spPr>
        <p:txBody>
          <a:bodyPr/>
          <a:lstStyle>
            <a:lvl1pPr algn="l">
              <a:defRPr sz="3600" b="1">
                <a:solidFill>
                  <a:srgbClr val="00395A"/>
                </a:solidFill>
                <a:latin typeface="Arial"/>
                <a:cs typeface="Arial"/>
              </a:defRPr>
            </a:lvl1pPr>
          </a:lstStyle>
          <a:p>
            <a:r>
              <a:rPr lang="en-US" dirty="0"/>
              <a:t>Click to edit Master title style</a:t>
            </a:r>
            <a:endParaRPr lang="en-GB" dirty="0"/>
          </a:p>
        </p:txBody>
      </p:sp>
    </p:spTree>
    <p:extLst>
      <p:ext uri="{BB962C8B-B14F-4D97-AF65-F5344CB8AC3E}">
        <p14:creationId xmlns:p14="http://schemas.microsoft.com/office/powerpoint/2010/main" val="24314467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609600" y="980728"/>
            <a:ext cx="10972800" cy="648072"/>
          </a:xfrm>
          <a:prstGeom prst="rect">
            <a:avLst/>
          </a:prstGeom>
        </p:spPr>
        <p:txBody>
          <a:bodyPr/>
          <a:lstStyle>
            <a:lvl1pPr algn="l">
              <a:defRPr sz="3600" b="1">
                <a:solidFill>
                  <a:srgbClr val="00395A"/>
                </a:solidFill>
                <a:latin typeface="Arial"/>
                <a:cs typeface="Arial"/>
              </a:defRPr>
            </a:lvl1pPr>
          </a:lstStyle>
          <a:p>
            <a:r>
              <a:rPr lang="en-US" dirty="0"/>
              <a:t>Click to edit Master title style</a:t>
            </a:r>
            <a:endParaRPr lang="en-GB" dirty="0"/>
          </a:p>
        </p:txBody>
      </p:sp>
    </p:spTree>
    <p:extLst>
      <p:ext uri="{BB962C8B-B14F-4D97-AF65-F5344CB8AC3E}">
        <p14:creationId xmlns:p14="http://schemas.microsoft.com/office/powerpoint/2010/main" val="223086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8897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052736"/>
            <a:ext cx="4011084" cy="720080"/>
          </a:xfrm>
          <a:prstGeom prst="rect">
            <a:avLst/>
          </a:prstGeom>
        </p:spPr>
        <p:txBody>
          <a:bodyPr anchor="b"/>
          <a:lstStyle>
            <a:lvl1pPr algn="l">
              <a:defRPr sz="2000" b="1">
                <a:solidFill>
                  <a:srgbClr val="00395A"/>
                </a:solidFill>
                <a:latin typeface="Arial"/>
                <a:cs typeface="Arial"/>
              </a:defRPr>
            </a:lvl1pPr>
          </a:lstStyle>
          <a:p>
            <a:r>
              <a:rPr lang="en-US" dirty="0"/>
              <a:t>Click to edit Master title style</a:t>
            </a:r>
            <a:endParaRPr lang="en-GB" dirty="0"/>
          </a:p>
        </p:txBody>
      </p:sp>
      <p:sp>
        <p:nvSpPr>
          <p:cNvPr id="3" name="Content Placeholder 2"/>
          <p:cNvSpPr>
            <a:spLocks noGrp="1"/>
          </p:cNvSpPr>
          <p:nvPr>
            <p:ph idx="1"/>
          </p:nvPr>
        </p:nvSpPr>
        <p:spPr>
          <a:xfrm>
            <a:off x="4766733" y="1052737"/>
            <a:ext cx="6815667" cy="5040560"/>
          </a:xfrm>
          <a:prstGeom prst="rect">
            <a:avLst/>
          </a:prstGeom>
        </p:spPr>
        <p:txBody>
          <a:bodyPr/>
          <a:lstStyle>
            <a:lvl1pPr>
              <a:defRPr sz="2400">
                <a:solidFill>
                  <a:srgbClr val="007C92"/>
                </a:solidFill>
                <a:latin typeface="Arial"/>
                <a:cs typeface="Arial"/>
              </a:defRPr>
            </a:lvl1pPr>
            <a:lvl2pPr>
              <a:defRPr sz="2000">
                <a:solidFill>
                  <a:srgbClr val="007C92"/>
                </a:solidFill>
                <a:latin typeface="Arial"/>
                <a:cs typeface="Arial"/>
              </a:defRPr>
            </a:lvl2pPr>
            <a:lvl3pPr>
              <a:defRPr sz="2000">
                <a:solidFill>
                  <a:srgbClr val="007C92"/>
                </a:solidFill>
                <a:latin typeface="Arial"/>
                <a:cs typeface="Arial"/>
              </a:defRPr>
            </a:lvl3pPr>
            <a:lvl4pPr>
              <a:defRPr sz="1800">
                <a:solidFill>
                  <a:srgbClr val="007C92"/>
                </a:solidFill>
                <a:latin typeface="Arial"/>
                <a:cs typeface="Arial"/>
              </a:defRPr>
            </a:lvl4pPr>
            <a:lvl5pPr>
              <a:defRPr sz="1800">
                <a:solidFill>
                  <a:srgbClr val="007C92"/>
                </a:solidFill>
                <a:latin typeface="Arial"/>
                <a:cs typeface="Aria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609601" y="1772818"/>
            <a:ext cx="4011084" cy="4320479"/>
          </a:xfrm>
          <a:prstGeom prst="rect">
            <a:avLst/>
          </a:prstGeom>
        </p:spPr>
        <p:txBody>
          <a:bodyPr/>
          <a:lstStyle>
            <a:lvl1pPr marL="0" indent="0">
              <a:buNone/>
              <a:defRPr sz="1400">
                <a:solidFill>
                  <a:srgbClr val="007C92"/>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569974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D3F10-42F8-436E-B0FF-8ADD05E498C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9AFA2F4-1F26-4DEE-90D9-E05791AA014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8865AD-FA39-4CD6-B315-104B91DFA673}"/>
              </a:ext>
            </a:extLst>
          </p:cNvPr>
          <p:cNvSpPr>
            <a:spLocks noGrp="1"/>
          </p:cNvSpPr>
          <p:nvPr>
            <p:ph type="dt" sz="half" idx="10"/>
          </p:nvPr>
        </p:nvSpPr>
        <p:spPr>
          <a:xfrm>
            <a:off x="838200" y="6356350"/>
            <a:ext cx="2743200" cy="365125"/>
          </a:xfrm>
          <a:prstGeom prst="rect">
            <a:avLst/>
          </a:prstGeom>
        </p:spPr>
        <p:txBody>
          <a:bodyPr/>
          <a:lstStyle/>
          <a:p>
            <a:fld id="{3CF97135-707D-41E1-AF4F-D43A11E12FA9}" type="datetimeFigureOut">
              <a:rPr lang="en-GB" smtClean="0"/>
              <a:t>28/02/2024</a:t>
            </a:fld>
            <a:endParaRPr lang="en-GB"/>
          </a:p>
        </p:txBody>
      </p:sp>
      <p:sp>
        <p:nvSpPr>
          <p:cNvPr id="5" name="Footer Placeholder 4">
            <a:extLst>
              <a:ext uri="{FF2B5EF4-FFF2-40B4-BE49-F238E27FC236}">
                <a16:creationId xmlns:a16="http://schemas.microsoft.com/office/drawing/2014/main" id="{5DD9B4DC-5284-416E-9985-6D24F05A01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B00D34-47E2-41F3-94A4-13846F78A933}"/>
              </a:ext>
            </a:extLst>
          </p:cNvPr>
          <p:cNvSpPr>
            <a:spLocks noGrp="1"/>
          </p:cNvSpPr>
          <p:nvPr>
            <p:ph type="sldNum" sz="quarter" idx="12"/>
          </p:nvPr>
        </p:nvSpPr>
        <p:spPr>
          <a:xfrm>
            <a:off x="8610600" y="6356350"/>
            <a:ext cx="2743200" cy="365125"/>
          </a:xfrm>
          <a:prstGeom prst="rect">
            <a:avLst/>
          </a:prstGeom>
        </p:spPr>
        <p:txBody>
          <a:bodyPr/>
          <a:lstStyle/>
          <a:p>
            <a:fld id="{06AC590E-5E06-45DD-9CD0-8021651856D2}" type="slidenum">
              <a:rPr lang="en-GB" smtClean="0"/>
              <a:t>‹#›</a:t>
            </a:fld>
            <a:endParaRPr lang="en-GB"/>
          </a:p>
        </p:txBody>
      </p:sp>
    </p:spTree>
    <p:extLst>
      <p:ext uri="{BB962C8B-B14F-4D97-AF65-F5344CB8AC3E}">
        <p14:creationId xmlns:p14="http://schemas.microsoft.com/office/powerpoint/2010/main" val="31987004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solidFill>
                  <a:srgbClr val="00395A"/>
                </a:solidFill>
                <a:latin typeface="Arial"/>
                <a:cs typeface="Arial"/>
              </a:defRPr>
            </a:lvl1pPr>
          </a:lstStyle>
          <a:p>
            <a:r>
              <a:rPr lang="en-US" dirty="0"/>
              <a:t>Click to edit Master title style</a:t>
            </a:r>
            <a:endParaRPr lang="en-GB" dirty="0"/>
          </a:p>
        </p:txBody>
      </p:sp>
      <p:sp>
        <p:nvSpPr>
          <p:cNvPr id="3" name="Picture Placeholder 2"/>
          <p:cNvSpPr>
            <a:spLocks noGrp="1"/>
          </p:cNvSpPr>
          <p:nvPr>
            <p:ph type="pic" idx="1"/>
          </p:nvPr>
        </p:nvSpPr>
        <p:spPr>
          <a:xfrm>
            <a:off x="2389717" y="1052736"/>
            <a:ext cx="7315200" cy="3674839"/>
          </a:xfrm>
          <a:prstGeom prst="rect">
            <a:avLst/>
          </a:prstGeom>
        </p:spPr>
        <p:txBody>
          <a:bodyPr/>
          <a:lstStyle>
            <a:lvl1pPr marL="0" indent="0">
              <a:buNone/>
              <a:defRPr sz="3200">
                <a:solidFill>
                  <a:srgbClr val="00395A"/>
                </a:solidFill>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en-GB"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solidFill>
                  <a:srgbClr val="007C92"/>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5190028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lvl1pPr>
              <a:defRPr sz="2400">
                <a:solidFill>
                  <a:srgbClr val="007C92"/>
                </a:solidFill>
                <a:latin typeface="Arial"/>
                <a:cs typeface="Arial"/>
              </a:defRPr>
            </a:lvl1pPr>
            <a:lvl2pPr>
              <a:defRPr sz="2000">
                <a:solidFill>
                  <a:srgbClr val="007C92"/>
                </a:solidFill>
                <a:latin typeface="Arial"/>
                <a:cs typeface="Arial"/>
              </a:defRPr>
            </a:lvl2pPr>
            <a:lvl3pPr>
              <a:defRPr sz="2000">
                <a:solidFill>
                  <a:srgbClr val="007C92"/>
                </a:solidFill>
                <a:latin typeface="Arial"/>
                <a:cs typeface="Arial"/>
              </a:defRPr>
            </a:lvl3pPr>
            <a:lvl4pPr>
              <a:defRPr sz="1800">
                <a:solidFill>
                  <a:srgbClr val="007C92"/>
                </a:solidFill>
                <a:latin typeface="Arial"/>
                <a:cs typeface="Arial"/>
              </a:defRPr>
            </a:lvl4pPr>
            <a:lvl5pPr>
              <a:defRPr sz="1800">
                <a:solidFill>
                  <a:srgbClr val="007C92"/>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1"/>
          <p:cNvSpPr>
            <a:spLocks noGrp="1"/>
          </p:cNvSpPr>
          <p:nvPr>
            <p:ph type="title"/>
          </p:nvPr>
        </p:nvSpPr>
        <p:spPr>
          <a:xfrm>
            <a:off x="609600" y="980728"/>
            <a:ext cx="10972800" cy="648072"/>
          </a:xfrm>
          <a:prstGeom prst="rect">
            <a:avLst/>
          </a:prstGeom>
        </p:spPr>
        <p:txBody>
          <a:bodyPr/>
          <a:lstStyle>
            <a:lvl1pPr algn="l">
              <a:defRPr sz="3600" b="1">
                <a:solidFill>
                  <a:srgbClr val="00395A"/>
                </a:solidFill>
                <a:latin typeface="Arial"/>
                <a:cs typeface="Arial"/>
              </a:defRPr>
            </a:lvl1pPr>
          </a:lstStyle>
          <a:p>
            <a:r>
              <a:rPr lang="en-US" dirty="0"/>
              <a:t>Click to edit Master title style</a:t>
            </a:r>
            <a:endParaRPr lang="en-GB" dirty="0"/>
          </a:p>
        </p:txBody>
      </p:sp>
    </p:spTree>
    <p:extLst>
      <p:ext uri="{BB962C8B-B14F-4D97-AF65-F5344CB8AC3E}">
        <p14:creationId xmlns:p14="http://schemas.microsoft.com/office/powerpoint/2010/main" val="21004117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44405" y="1196753"/>
            <a:ext cx="1837995" cy="4929411"/>
          </a:xfrm>
          <a:prstGeom prst="rect">
            <a:avLst/>
          </a:prstGeom>
        </p:spPr>
        <p:txBody>
          <a:bodyPr vert="eaVert"/>
          <a:lstStyle>
            <a:lvl1pPr>
              <a:defRPr sz="3600">
                <a:solidFill>
                  <a:srgbClr val="00395A"/>
                </a:solidFill>
                <a:latin typeface="Arial"/>
                <a:cs typeface="Arial"/>
              </a:defRPr>
            </a:lvl1pPr>
          </a:lstStyle>
          <a:p>
            <a:r>
              <a:rPr lang="en-US" dirty="0"/>
              <a:t>Click to edit Master title style</a:t>
            </a:r>
            <a:endParaRPr lang="en-GB" dirty="0"/>
          </a:p>
        </p:txBody>
      </p:sp>
      <p:sp>
        <p:nvSpPr>
          <p:cNvPr id="3" name="Vertical Text Placeholder 2"/>
          <p:cNvSpPr>
            <a:spLocks noGrp="1"/>
          </p:cNvSpPr>
          <p:nvPr>
            <p:ph type="body" orient="vert" idx="1"/>
          </p:nvPr>
        </p:nvSpPr>
        <p:spPr>
          <a:xfrm>
            <a:off x="609600" y="1196753"/>
            <a:ext cx="8750763" cy="4929411"/>
          </a:xfrm>
          <a:prstGeom prst="rect">
            <a:avLst/>
          </a:prstGeom>
        </p:spPr>
        <p:txBody>
          <a:bodyPr vert="eaVert"/>
          <a:lstStyle>
            <a:lvl1pPr>
              <a:defRPr sz="2400">
                <a:solidFill>
                  <a:srgbClr val="007C92"/>
                </a:solidFill>
                <a:latin typeface="Arial"/>
                <a:cs typeface="Arial"/>
              </a:defRPr>
            </a:lvl1pPr>
            <a:lvl2pPr>
              <a:defRPr sz="2000">
                <a:solidFill>
                  <a:srgbClr val="007C92"/>
                </a:solidFill>
                <a:latin typeface="Arial"/>
                <a:cs typeface="Arial"/>
              </a:defRPr>
            </a:lvl2pPr>
            <a:lvl3pPr>
              <a:defRPr sz="2000">
                <a:solidFill>
                  <a:srgbClr val="007C92"/>
                </a:solidFill>
                <a:latin typeface="Arial"/>
                <a:cs typeface="Arial"/>
              </a:defRPr>
            </a:lvl3pPr>
            <a:lvl4pPr>
              <a:defRPr sz="1800">
                <a:solidFill>
                  <a:srgbClr val="007C92"/>
                </a:solidFill>
                <a:latin typeface="Arial"/>
                <a:cs typeface="Arial"/>
              </a:defRPr>
            </a:lvl4pPr>
            <a:lvl5pPr>
              <a:defRPr sz="1800">
                <a:solidFill>
                  <a:srgbClr val="007C92"/>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019882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9B4EFB39-C5F2-E545-A5D6-D16E41EF144B}"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B6616C-A317-3F4C-89E7-7CC167EA489A}" type="slidenum">
              <a:rPr lang="en-US" smtClean="0"/>
              <a:pPr/>
              <a:t>‹#›</a:t>
            </a:fld>
            <a:endParaRPr lang="en-US"/>
          </a:p>
        </p:txBody>
      </p:sp>
    </p:spTree>
    <p:extLst>
      <p:ext uri="{BB962C8B-B14F-4D97-AF65-F5344CB8AC3E}">
        <p14:creationId xmlns:p14="http://schemas.microsoft.com/office/powerpoint/2010/main" val="6048831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B4EFB39-C5F2-E545-A5D6-D16E41EF144B}"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B6616C-A317-3F4C-89E7-7CC167EA489A}" type="slidenum">
              <a:rPr lang="en-US" smtClean="0"/>
              <a:pPr/>
              <a:t>‹#›</a:t>
            </a:fld>
            <a:endParaRPr lang="en-US"/>
          </a:p>
        </p:txBody>
      </p:sp>
    </p:spTree>
    <p:extLst>
      <p:ext uri="{BB962C8B-B14F-4D97-AF65-F5344CB8AC3E}">
        <p14:creationId xmlns:p14="http://schemas.microsoft.com/office/powerpoint/2010/main" val="22922846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B4EFB39-C5F2-E545-A5D6-D16E41EF144B}"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B6616C-A317-3F4C-89E7-7CC167EA489A}" type="slidenum">
              <a:rPr lang="en-US" smtClean="0"/>
              <a:pPr/>
              <a:t>‹#›</a:t>
            </a:fld>
            <a:endParaRPr lang="en-US"/>
          </a:p>
        </p:txBody>
      </p:sp>
    </p:spTree>
    <p:extLst>
      <p:ext uri="{BB962C8B-B14F-4D97-AF65-F5344CB8AC3E}">
        <p14:creationId xmlns:p14="http://schemas.microsoft.com/office/powerpoint/2010/main" val="2981748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9B4EFB39-C5F2-E545-A5D6-D16E41EF144B}" type="datetimeFigureOut">
              <a:rPr lang="en-US" smtClean="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B6616C-A317-3F4C-89E7-7CC167EA489A}" type="slidenum">
              <a:rPr lang="en-US" smtClean="0"/>
              <a:pPr/>
              <a:t>‹#›</a:t>
            </a:fld>
            <a:endParaRPr lang="en-US"/>
          </a:p>
        </p:txBody>
      </p:sp>
    </p:spTree>
    <p:extLst>
      <p:ext uri="{BB962C8B-B14F-4D97-AF65-F5344CB8AC3E}">
        <p14:creationId xmlns:p14="http://schemas.microsoft.com/office/powerpoint/2010/main" val="39525953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9B4EFB39-C5F2-E545-A5D6-D16E41EF144B}" type="datetimeFigureOut">
              <a:rPr lang="en-US" smtClean="0"/>
              <a:pPr/>
              <a:t>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B6616C-A317-3F4C-89E7-7CC167EA489A}" type="slidenum">
              <a:rPr lang="en-US" smtClean="0"/>
              <a:pPr/>
              <a:t>‹#›</a:t>
            </a:fld>
            <a:endParaRPr lang="en-US"/>
          </a:p>
        </p:txBody>
      </p:sp>
    </p:spTree>
    <p:extLst>
      <p:ext uri="{BB962C8B-B14F-4D97-AF65-F5344CB8AC3E}">
        <p14:creationId xmlns:p14="http://schemas.microsoft.com/office/powerpoint/2010/main" val="6388660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B4EFB39-C5F2-E545-A5D6-D16E41EF144B}" type="datetimeFigureOut">
              <a:rPr lang="en-US" smtClean="0"/>
              <a:pPr/>
              <a:t>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B6616C-A317-3F4C-89E7-7CC167EA489A}" type="slidenum">
              <a:rPr lang="en-US" smtClean="0"/>
              <a:pPr/>
              <a:t>‹#›</a:t>
            </a:fld>
            <a:endParaRPr lang="en-US"/>
          </a:p>
        </p:txBody>
      </p:sp>
    </p:spTree>
    <p:extLst>
      <p:ext uri="{BB962C8B-B14F-4D97-AF65-F5344CB8AC3E}">
        <p14:creationId xmlns:p14="http://schemas.microsoft.com/office/powerpoint/2010/main" val="34492965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4EFB39-C5F2-E545-A5D6-D16E41EF144B}" type="datetimeFigureOut">
              <a:rPr lang="en-US" smtClean="0"/>
              <a:pPr/>
              <a:t>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B6616C-A317-3F4C-89E7-7CC167EA489A}" type="slidenum">
              <a:rPr lang="en-US" smtClean="0"/>
              <a:pPr/>
              <a:t>‹#›</a:t>
            </a:fld>
            <a:endParaRPr lang="en-US"/>
          </a:p>
        </p:txBody>
      </p:sp>
    </p:spTree>
    <p:extLst>
      <p:ext uri="{BB962C8B-B14F-4D97-AF65-F5344CB8AC3E}">
        <p14:creationId xmlns:p14="http://schemas.microsoft.com/office/powerpoint/2010/main" val="3667623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E7A6-D65F-4A12-9B1C-F101FCBB76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F63E7D7-DCF7-4058-9F9A-1712CD52B05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AB8C77-3AA3-4A1D-9E6E-11543A9C9A2D}"/>
              </a:ext>
            </a:extLst>
          </p:cNvPr>
          <p:cNvSpPr>
            <a:spLocks noGrp="1"/>
          </p:cNvSpPr>
          <p:nvPr>
            <p:ph type="dt" sz="half" idx="10"/>
          </p:nvPr>
        </p:nvSpPr>
        <p:spPr>
          <a:xfrm>
            <a:off x="838200" y="6356350"/>
            <a:ext cx="2743200" cy="365125"/>
          </a:xfrm>
          <a:prstGeom prst="rect">
            <a:avLst/>
          </a:prstGeom>
        </p:spPr>
        <p:txBody>
          <a:bodyPr/>
          <a:lstStyle/>
          <a:p>
            <a:fld id="{3CF97135-707D-41E1-AF4F-D43A11E12FA9}" type="datetimeFigureOut">
              <a:rPr lang="en-GB" smtClean="0"/>
              <a:t>28/02/2024</a:t>
            </a:fld>
            <a:endParaRPr lang="en-GB"/>
          </a:p>
        </p:txBody>
      </p:sp>
      <p:sp>
        <p:nvSpPr>
          <p:cNvPr id="5" name="Footer Placeholder 4">
            <a:extLst>
              <a:ext uri="{FF2B5EF4-FFF2-40B4-BE49-F238E27FC236}">
                <a16:creationId xmlns:a16="http://schemas.microsoft.com/office/drawing/2014/main" id="{38189E8A-57AC-4BBF-B49C-81A0F4E8EC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6F7A76-86D3-48D2-969C-B1EDD70366FC}"/>
              </a:ext>
            </a:extLst>
          </p:cNvPr>
          <p:cNvSpPr>
            <a:spLocks noGrp="1"/>
          </p:cNvSpPr>
          <p:nvPr>
            <p:ph type="sldNum" sz="quarter" idx="12"/>
          </p:nvPr>
        </p:nvSpPr>
        <p:spPr>
          <a:xfrm>
            <a:off x="8610600" y="6356350"/>
            <a:ext cx="2743200" cy="365125"/>
          </a:xfrm>
          <a:prstGeom prst="rect">
            <a:avLst/>
          </a:prstGeom>
        </p:spPr>
        <p:txBody>
          <a:bodyPr/>
          <a:lstStyle/>
          <a:p>
            <a:fld id="{06AC590E-5E06-45DD-9CD0-8021651856D2}" type="slidenum">
              <a:rPr lang="en-GB" smtClean="0"/>
              <a:t>‹#›</a:t>
            </a:fld>
            <a:endParaRPr lang="en-GB"/>
          </a:p>
        </p:txBody>
      </p:sp>
    </p:spTree>
    <p:extLst>
      <p:ext uri="{BB962C8B-B14F-4D97-AF65-F5344CB8AC3E}">
        <p14:creationId xmlns:p14="http://schemas.microsoft.com/office/powerpoint/2010/main" val="30067108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B4EFB39-C5F2-E545-A5D6-D16E41EF144B}" type="datetimeFigureOut">
              <a:rPr lang="en-US" smtClean="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B6616C-A317-3F4C-89E7-7CC167EA489A}" type="slidenum">
              <a:rPr lang="en-US" smtClean="0"/>
              <a:pPr/>
              <a:t>‹#›</a:t>
            </a:fld>
            <a:endParaRPr lang="en-US"/>
          </a:p>
        </p:txBody>
      </p:sp>
    </p:spTree>
    <p:extLst>
      <p:ext uri="{BB962C8B-B14F-4D97-AF65-F5344CB8AC3E}">
        <p14:creationId xmlns:p14="http://schemas.microsoft.com/office/powerpoint/2010/main" val="25649868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B4EFB39-C5F2-E545-A5D6-D16E41EF144B}" type="datetimeFigureOut">
              <a:rPr lang="en-US" smtClean="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B6616C-A317-3F4C-89E7-7CC167EA489A}" type="slidenum">
              <a:rPr lang="en-US" smtClean="0"/>
              <a:pPr/>
              <a:t>‹#›</a:t>
            </a:fld>
            <a:endParaRPr lang="en-US"/>
          </a:p>
        </p:txBody>
      </p:sp>
    </p:spTree>
    <p:extLst>
      <p:ext uri="{BB962C8B-B14F-4D97-AF65-F5344CB8AC3E}">
        <p14:creationId xmlns:p14="http://schemas.microsoft.com/office/powerpoint/2010/main" val="42599134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B4EFB39-C5F2-E545-A5D6-D16E41EF144B}"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B6616C-A317-3F4C-89E7-7CC167EA489A}" type="slidenum">
              <a:rPr lang="en-US" smtClean="0"/>
              <a:pPr/>
              <a:t>‹#›</a:t>
            </a:fld>
            <a:endParaRPr lang="en-US"/>
          </a:p>
        </p:txBody>
      </p:sp>
    </p:spTree>
    <p:extLst>
      <p:ext uri="{BB962C8B-B14F-4D97-AF65-F5344CB8AC3E}">
        <p14:creationId xmlns:p14="http://schemas.microsoft.com/office/powerpoint/2010/main" val="12141557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B4EFB39-C5F2-E545-A5D6-D16E41EF144B}"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B6616C-A317-3F4C-89E7-7CC167EA489A}" type="slidenum">
              <a:rPr lang="en-US" smtClean="0"/>
              <a:pPr/>
              <a:t>‹#›</a:t>
            </a:fld>
            <a:endParaRPr lang="en-US"/>
          </a:p>
        </p:txBody>
      </p:sp>
    </p:spTree>
    <p:extLst>
      <p:ext uri="{BB962C8B-B14F-4D97-AF65-F5344CB8AC3E}">
        <p14:creationId xmlns:p14="http://schemas.microsoft.com/office/powerpoint/2010/main" val="1557561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solidFill>
                  <a:srgbClr val="00395A"/>
                </a:solidFill>
                <a:latin typeface="Arial"/>
                <a:cs typeface="Arial"/>
              </a:defRPr>
            </a:lvl1pPr>
          </a:lstStyle>
          <a:p>
            <a:r>
              <a:rPr lang="en-US" dirty="0"/>
              <a:t>Click to edit Master title style</a:t>
            </a:r>
            <a:endParaRPr lang="en-GB" dirty="0"/>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b="1">
                <a:solidFill>
                  <a:srgbClr val="007C9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10046201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980728"/>
            <a:ext cx="10972800" cy="648072"/>
          </a:xfrm>
          <a:prstGeom prst="rect">
            <a:avLst/>
          </a:prstGeom>
        </p:spPr>
        <p:txBody>
          <a:bodyPr/>
          <a:lstStyle>
            <a:lvl1pPr algn="l">
              <a:defRPr sz="3600" b="1">
                <a:solidFill>
                  <a:srgbClr val="00395A"/>
                </a:solidFill>
                <a:latin typeface="Arial"/>
                <a:cs typeface="Arial"/>
              </a:defRPr>
            </a:lvl1pPr>
          </a:lstStyle>
          <a:p>
            <a:r>
              <a:rPr lang="en-US" dirty="0"/>
              <a:t>Click to edit Master title style</a:t>
            </a:r>
            <a:endParaRPr lang="en-GB" dirty="0"/>
          </a:p>
        </p:txBody>
      </p:sp>
      <p:sp>
        <p:nvSpPr>
          <p:cNvPr id="3" name="Content Placeholder 2"/>
          <p:cNvSpPr>
            <a:spLocks noGrp="1"/>
          </p:cNvSpPr>
          <p:nvPr>
            <p:ph idx="1"/>
          </p:nvPr>
        </p:nvSpPr>
        <p:spPr>
          <a:xfrm>
            <a:off x="609600" y="1772816"/>
            <a:ext cx="10972800" cy="4353347"/>
          </a:xfrm>
          <a:prstGeom prst="rect">
            <a:avLst/>
          </a:prstGeom>
        </p:spPr>
        <p:txBody>
          <a:bodyPr/>
          <a:lstStyle>
            <a:lvl1pPr>
              <a:defRPr sz="2400" b="1">
                <a:solidFill>
                  <a:srgbClr val="007C92"/>
                </a:solidFill>
                <a:latin typeface="Arial"/>
                <a:cs typeface="Arial"/>
              </a:defRPr>
            </a:lvl1pPr>
            <a:lvl2pPr>
              <a:defRPr sz="2000" b="1">
                <a:solidFill>
                  <a:srgbClr val="007C92"/>
                </a:solidFill>
                <a:latin typeface="Arial"/>
                <a:cs typeface="Arial"/>
              </a:defRPr>
            </a:lvl2pPr>
            <a:lvl3pPr>
              <a:defRPr sz="2000" b="1">
                <a:solidFill>
                  <a:srgbClr val="007C92"/>
                </a:solidFill>
                <a:latin typeface="Arial"/>
                <a:cs typeface="Arial"/>
              </a:defRPr>
            </a:lvl3pPr>
            <a:lvl4pPr>
              <a:defRPr sz="1800" b="1">
                <a:solidFill>
                  <a:srgbClr val="007C92"/>
                </a:solidFill>
                <a:latin typeface="Arial"/>
                <a:cs typeface="Arial"/>
              </a:defRPr>
            </a:lvl4pPr>
            <a:lvl5pPr>
              <a:defRPr sz="1800" b="1">
                <a:solidFill>
                  <a:srgbClr val="007C92"/>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802508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solidFill>
                  <a:srgbClr val="00395A"/>
                </a:solidFill>
                <a:latin typeface="Arial"/>
                <a:cs typeface="Arial"/>
              </a:defRPr>
            </a:lvl1pPr>
          </a:lstStyle>
          <a:p>
            <a:r>
              <a:rPr lang="en-US" dirty="0"/>
              <a:t>Click to edit Master title style</a:t>
            </a:r>
            <a:endParaRPr lang="en-GB" dirty="0"/>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rgbClr val="007C92"/>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2980821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a:prstGeom prst="rect">
            <a:avLst/>
          </a:prstGeom>
        </p:spPr>
        <p:txBody>
          <a:bodyPr/>
          <a:lstStyle>
            <a:lvl1pPr>
              <a:defRPr sz="2000" b="1">
                <a:solidFill>
                  <a:srgbClr val="007C92"/>
                </a:solidFill>
                <a:latin typeface="Arial"/>
                <a:cs typeface="Arial"/>
              </a:defRPr>
            </a:lvl1pPr>
            <a:lvl2pPr>
              <a:defRPr sz="2000" b="1">
                <a:solidFill>
                  <a:srgbClr val="007C92"/>
                </a:solidFill>
                <a:latin typeface="Arial"/>
                <a:cs typeface="Arial"/>
              </a:defRPr>
            </a:lvl2pPr>
            <a:lvl3pPr>
              <a:defRPr sz="2000" b="1">
                <a:solidFill>
                  <a:srgbClr val="007C92"/>
                </a:solidFill>
                <a:latin typeface="Arial"/>
                <a:cs typeface="Arial"/>
              </a:defRPr>
            </a:lvl3pPr>
            <a:lvl4pPr>
              <a:defRPr sz="1800" b="1">
                <a:solidFill>
                  <a:srgbClr val="007C92"/>
                </a:solidFill>
                <a:latin typeface="Arial"/>
                <a:cs typeface="Arial"/>
              </a:defRPr>
            </a:lvl4pPr>
            <a:lvl5pPr>
              <a:defRPr sz="1800" b="1">
                <a:solidFill>
                  <a:srgbClr val="007C92"/>
                </a:solidFill>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000" b="1">
                <a:solidFill>
                  <a:srgbClr val="007C92"/>
                </a:solidFill>
                <a:latin typeface="Arial"/>
                <a:cs typeface="Arial"/>
              </a:defRPr>
            </a:lvl1pPr>
            <a:lvl2pPr>
              <a:defRPr sz="2000" b="1">
                <a:solidFill>
                  <a:srgbClr val="007C92"/>
                </a:solidFill>
                <a:latin typeface="Arial"/>
                <a:cs typeface="Arial"/>
              </a:defRPr>
            </a:lvl2pPr>
            <a:lvl3pPr>
              <a:defRPr sz="2000" b="1">
                <a:solidFill>
                  <a:srgbClr val="007C92"/>
                </a:solidFill>
                <a:latin typeface="Arial"/>
                <a:cs typeface="Arial"/>
              </a:defRPr>
            </a:lvl3pPr>
            <a:lvl4pPr>
              <a:defRPr sz="1800" b="1">
                <a:solidFill>
                  <a:srgbClr val="007C92"/>
                </a:solidFill>
                <a:latin typeface="Arial"/>
                <a:cs typeface="Arial"/>
              </a:defRPr>
            </a:lvl4pPr>
            <a:lvl5pPr>
              <a:defRPr sz="1800" b="1">
                <a:solidFill>
                  <a:srgbClr val="007C92"/>
                </a:solidFill>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1"/>
          <p:cNvSpPr>
            <a:spLocks noGrp="1"/>
          </p:cNvSpPr>
          <p:nvPr>
            <p:ph type="title"/>
          </p:nvPr>
        </p:nvSpPr>
        <p:spPr>
          <a:xfrm>
            <a:off x="609600" y="980728"/>
            <a:ext cx="10972800" cy="648072"/>
          </a:xfrm>
          <a:prstGeom prst="rect">
            <a:avLst/>
          </a:prstGeom>
        </p:spPr>
        <p:txBody>
          <a:bodyPr/>
          <a:lstStyle>
            <a:lvl1pPr algn="l">
              <a:defRPr sz="3600" b="1">
                <a:solidFill>
                  <a:srgbClr val="00395A"/>
                </a:solidFill>
                <a:latin typeface="Arial"/>
                <a:cs typeface="Arial"/>
              </a:defRPr>
            </a:lvl1pPr>
          </a:lstStyle>
          <a:p>
            <a:r>
              <a:rPr lang="en-US" dirty="0"/>
              <a:t>Click to edit Master title style</a:t>
            </a:r>
            <a:endParaRPr lang="en-GB" dirty="0"/>
          </a:p>
        </p:txBody>
      </p:sp>
    </p:spTree>
    <p:extLst>
      <p:ext uri="{BB962C8B-B14F-4D97-AF65-F5344CB8AC3E}">
        <p14:creationId xmlns:p14="http://schemas.microsoft.com/office/powerpoint/2010/main" val="40940241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000" b="1">
                <a:solidFill>
                  <a:srgbClr val="00395A"/>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000">
                <a:solidFill>
                  <a:srgbClr val="007C92"/>
                </a:solidFill>
                <a:latin typeface="Arial"/>
                <a:cs typeface="Arial"/>
              </a:defRPr>
            </a:lvl1pPr>
            <a:lvl2pPr>
              <a:defRPr sz="2000">
                <a:solidFill>
                  <a:srgbClr val="007C92"/>
                </a:solidFill>
                <a:latin typeface="Arial"/>
                <a:cs typeface="Arial"/>
              </a:defRPr>
            </a:lvl2pPr>
            <a:lvl3pPr>
              <a:defRPr sz="1800">
                <a:solidFill>
                  <a:srgbClr val="007C92"/>
                </a:solidFill>
                <a:latin typeface="Arial"/>
                <a:cs typeface="Arial"/>
              </a:defRPr>
            </a:lvl3pPr>
            <a:lvl4pPr>
              <a:defRPr sz="1600">
                <a:solidFill>
                  <a:srgbClr val="007C92"/>
                </a:solidFill>
                <a:latin typeface="Arial"/>
                <a:cs typeface="Arial"/>
              </a:defRPr>
            </a:lvl4pPr>
            <a:lvl5pPr>
              <a:defRPr sz="1600">
                <a:solidFill>
                  <a:srgbClr val="007C92"/>
                </a:solidFill>
                <a:latin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000" b="1">
                <a:solidFill>
                  <a:srgbClr val="00395A"/>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000">
                <a:solidFill>
                  <a:srgbClr val="007C92"/>
                </a:solidFill>
                <a:latin typeface="Arial"/>
                <a:cs typeface="Arial"/>
              </a:defRPr>
            </a:lvl1pPr>
            <a:lvl2pPr>
              <a:defRPr sz="2000">
                <a:solidFill>
                  <a:srgbClr val="007C92"/>
                </a:solidFill>
                <a:latin typeface="Arial"/>
                <a:cs typeface="Arial"/>
              </a:defRPr>
            </a:lvl2pPr>
            <a:lvl3pPr>
              <a:defRPr sz="1800">
                <a:solidFill>
                  <a:srgbClr val="007C92"/>
                </a:solidFill>
                <a:latin typeface="Arial"/>
                <a:cs typeface="Arial"/>
              </a:defRPr>
            </a:lvl3pPr>
            <a:lvl4pPr>
              <a:defRPr sz="1600">
                <a:solidFill>
                  <a:srgbClr val="007C92"/>
                </a:solidFill>
                <a:latin typeface="Arial"/>
                <a:cs typeface="Arial"/>
              </a:defRPr>
            </a:lvl4pPr>
            <a:lvl5pPr>
              <a:defRPr sz="1600">
                <a:solidFill>
                  <a:srgbClr val="007C92"/>
                </a:solidFill>
                <a:latin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1"/>
          <p:cNvSpPr>
            <a:spLocks noGrp="1"/>
          </p:cNvSpPr>
          <p:nvPr>
            <p:ph type="title"/>
          </p:nvPr>
        </p:nvSpPr>
        <p:spPr>
          <a:xfrm>
            <a:off x="609600" y="980728"/>
            <a:ext cx="10972800" cy="648072"/>
          </a:xfrm>
          <a:prstGeom prst="rect">
            <a:avLst/>
          </a:prstGeom>
        </p:spPr>
        <p:txBody>
          <a:bodyPr/>
          <a:lstStyle>
            <a:lvl1pPr algn="l">
              <a:defRPr sz="3600" b="1">
                <a:solidFill>
                  <a:srgbClr val="00395A"/>
                </a:solidFill>
                <a:latin typeface="Arial"/>
                <a:cs typeface="Arial"/>
              </a:defRPr>
            </a:lvl1pPr>
          </a:lstStyle>
          <a:p>
            <a:r>
              <a:rPr lang="en-US" dirty="0"/>
              <a:t>Click to edit Master title style</a:t>
            </a:r>
            <a:endParaRPr lang="en-GB" dirty="0"/>
          </a:p>
        </p:txBody>
      </p:sp>
    </p:spTree>
    <p:extLst>
      <p:ext uri="{BB962C8B-B14F-4D97-AF65-F5344CB8AC3E}">
        <p14:creationId xmlns:p14="http://schemas.microsoft.com/office/powerpoint/2010/main" val="28342166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609600" y="980728"/>
            <a:ext cx="10972800" cy="648072"/>
          </a:xfrm>
          <a:prstGeom prst="rect">
            <a:avLst/>
          </a:prstGeom>
        </p:spPr>
        <p:txBody>
          <a:bodyPr/>
          <a:lstStyle>
            <a:lvl1pPr algn="l">
              <a:defRPr sz="3600" b="1">
                <a:solidFill>
                  <a:srgbClr val="00395A"/>
                </a:solidFill>
                <a:latin typeface="Arial"/>
                <a:cs typeface="Arial"/>
              </a:defRPr>
            </a:lvl1pPr>
          </a:lstStyle>
          <a:p>
            <a:r>
              <a:rPr lang="en-US" dirty="0"/>
              <a:t>Click to edit Master title style</a:t>
            </a:r>
            <a:endParaRPr lang="en-GB" dirty="0"/>
          </a:p>
        </p:txBody>
      </p:sp>
    </p:spTree>
    <p:extLst>
      <p:ext uri="{BB962C8B-B14F-4D97-AF65-F5344CB8AC3E}">
        <p14:creationId xmlns:p14="http://schemas.microsoft.com/office/powerpoint/2010/main" val="505645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56EFA-5262-488D-9E03-76D6F61BB0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5883497-7644-4E1A-8493-CE644C9925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EBB7265-4627-48C6-A6FE-BAAFF71B6AD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096E025-3F4D-4DED-9C2D-B3FB4AB11EB3}"/>
              </a:ext>
            </a:extLst>
          </p:cNvPr>
          <p:cNvSpPr>
            <a:spLocks noGrp="1"/>
          </p:cNvSpPr>
          <p:nvPr>
            <p:ph type="dt" sz="half" idx="10"/>
          </p:nvPr>
        </p:nvSpPr>
        <p:spPr>
          <a:xfrm>
            <a:off x="838200" y="6356350"/>
            <a:ext cx="2743200" cy="365125"/>
          </a:xfrm>
          <a:prstGeom prst="rect">
            <a:avLst/>
          </a:prstGeom>
        </p:spPr>
        <p:txBody>
          <a:bodyPr/>
          <a:lstStyle/>
          <a:p>
            <a:fld id="{3CF97135-707D-41E1-AF4F-D43A11E12FA9}" type="datetimeFigureOut">
              <a:rPr lang="en-GB" smtClean="0"/>
              <a:t>28/02/2024</a:t>
            </a:fld>
            <a:endParaRPr lang="en-GB"/>
          </a:p>
        </p:txBody>
      </p:sp>
      <p:sp>
        <p:nvSpPr>
          <p:cNvPr id="6" name="Footer Placeholder 5">
            <a:extLst>
              <a:ext uri="{FF2B5EF4-FFF2-40B4-BE49-F238E27FC236}">
                <a16:creationId xmlns:a16="http://schemas.microsoft.com/office/drawing/2014/main" id="{4642C53F-4826-480F-80BA-21872A7F9EA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964540-5059-47F7-9C37-CA41EF94A44D}"/>
              </a:ext>
            </a:extLst>
          </p:cNvPr>
          <p:cNvSpPr>
            <a:spLocks noGrp="1"/>
          </p:cNvSpPr>
          <p:nvPr>
            <p:ph type="sldNum" sz="quarter" idx="12"/>
          </p:nvPr>
        </p:nvSpPr>
        <p:spPr>
          <a:xfrm>
            <a:off x="8610600" y="6356350"/>
            <a:ext cx="2743200" cy="365125"/>
          </a:xfrm>
          <a:prstGeom prst="rect">
            <a:avLst/>
          </a:prstGeom>
        </p:spPr>
        <p:txBody>
          <a:bodyPr/>
          <a:lstStyle/>
          <a:p>
            <a:fld id="{06AC590E-5E06-45DD-9CD0-8021651856D2}" type="slidenum">
              <a:rPr lang="en-GB" smtClean="0"/>
              <a:t>‹#›</a:t>
            </a:fld>
            <a:endParaRPr lang="en-GB"/>
          </a:p>
        </p:txBody>
      </p:sp>
    </p:spTree>
    <p:extLst>
      <p:ext uri="{BB962C8B-B14F-4D97-AF65-F5344CB8AC3E}">
        <p14:creationId xmlns:p14="http://schemas.microsoft.com/office/powerpoint/2010/main" val="7041140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6592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052736"/>
            <a:ext cx="4011084" cy="720080"/>
          </a:xfrm>
          <a:prstGeom prst="rect">
            <a:avLst/>
          </a:prstGeom>
        </p:spPr>
        <p:txBody>
          <a:bodyPr anchor="b"/>
          <a:lstStyle>
            <a:lvl1pPr algn="l">
              <a:defRPr sz="2000" b="1">
                <a:solidFill>
                  <a:srgbClr val="00395A"/>
                </a:solidFill>
                <a:latin typeface="Arial"/>
                <a:cs typeface="Arial"/>
              </a:defRPr>
            </a:lvl1pPr>
          </a:lstStyle>
          <a:p>
            <a:r>
              <a:rPr lang="en-US" dirty="0"/>
              <a:t>Click to edit Master title style</a:t>
            </a:r>
            <a:endParaRPr lang="en-GB" dirty="0"/>
          </a:p>
        </p:txBody>
      </p:sp>
      <p:sp>
        <p:nvSpPr>
          <p:cNvPr id="3" name="Content Placeholder 2"/>
          <p:cNvSpPr>
            <a:spLocks noGrp="1"/>
          </p:cNvSpPr>
          <p:nvPr>
            <p:ph idx="1"/>
          </p:nvPr>
        </p:nvSpPr>
        <p:spPr>
          <a:xfrm>
            <a:off x="4766733" y="1052737"/>
            <a:ext cx="6815667" cy="5040560"/>
          </a:xfrm>
          <a:prstGeom prst="rect">
            <a:avLst/>
          </a:prstGeom>
        </p:spPr>
        <p:txBody>
          <a:bodyPr/>
          <a:lstStyle>
            <a:lvl1pPr>
              <a:defRPr sz="2400">
                <a:solidFill>
                  <a:srgbClr val="007C92"/>
                </a:solidFill>
                <a:latin typeface="Arial"/>
                <a:cs typeface="Arial"/>
              </a:defRPr>
            </a:lvl1pPr>
            <a:lvl2pPr>
              <a:defRPr sz="2000">
                <a:solidFill>
                  <a:srgbClr val="007C92"/>
                </a:solidFill>
                <a:latin typeface="Arial"/>
                <a:cs typeface="Arial"/>
              </a:defRPr>
            </a:lvl2pPr>
            <a:lvl3pPr>
              <a:defRPr sz="2000">
                <a:solidFill>
                  <a:srgbClr val="007C92"/>
                </a:solidFill>
                <a:latin typeface="Arial"/>
                <a:cs typeface="Arial"/>
              </a:defRPr>
            </a:lvl3pPr>
            <a:lvl4pPr>
              <a:defRPr sz="1800">
                <a:solidFill>
                  <a:srgbClr val="007C92"/>
                </a:solidFill>
                <a:latin typeface="Arial"/>
                <a:cs typeface="Arial"/>
              </a:defRPr>
            </a:lvl4pPr>
            <a:lvl5pPr>
              <a:defRPr sz="1800">
                <a:solidFill>
                  <a:srgbClr val="007C92"/>
                </a:solidFill>
                <a:latin typeface="Arial"/>
                <a:cs typeface="Aria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609601" y="1772818"/>
            <a:ext cx="4011084" cy="4320479"/>
          </a:xfrm>
          <a:prstGeom prst="rect">
            <a:avLst/>
          </a:prstGeom>
        </p:spPr>
        <p:txBody>
          <a:bodyPr/>
          <a:lstStyle>
            <a:lvl1pPr marL="0" indent="0">
              <a:buNone/>
              <a:defRPr sz="1400">
                <a:solidFill>
                  <a:srgbClr val="007C92"/>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9639352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solidFill>
                  <a:srgbClr val="00395A"/>
                </a:solidFill>
                <a:latin typeface="Arial"/>
                <a:cs typeface="Arial"/>
              </a:defRPr>
            </a:lvl1pPr>
          </a:lstStyle>
          <a:p>
            <a:r>
              <a:rPr lang="en-US" dirty="0"/>
              <a:t>Click to edit Master title style</a:t>
            </a:r>
            <a:endParaRPr lang="en-GB" dirty="0"/>
          </a:p>
        </p:txBody>
      </p:sp>
      <p:sp>
        <p:nvSpPr>
          <p:cNvPr id="3" name="Picture Placeholder 2"/>
          <p:cNvSpPr>
            <a:spLocks noGrp="1"/>
          </p:cNvSpPr>
          <p:nvPr>
            <p:ph type="pic" idx="1"/>
          </p:nvPr>
        </p:nvSpPr>
        <p:spPr>
          <a:xfrm>
            <a:off x="2389717" y="1052736"/>
            <a:ext cx="7315200" cy="3674839"/>
          </a:xfrm>
          <a:prstGeom prst="rect">
            <a:avLst/>
          </a:prstGeom>
        </p:spPr>
        <p:txBody>
          <a:bodyPr/>
          <a:lstStyle>
            <a:lvl1pPr marL="0" indent="0">
              <a:buNone/>
              <a:defRPr sz="3200">
                <a:solidFill>
                  <a:srgbClr val="00395A"/>
                </a:solidFill>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en-GB"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solidFill>
                  <a:srgbClr val="007C92"/>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3373292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lvl1pPr>
              <a:defRPr sz="2400">
                <a:solidFill>
                  <a:srgbClr val="007C92"/>
                </a:solidFill>
                <a:latin typeface="Arial"/>
                <a:cs typeface="Arial"/>
              </a:defRPr>
            </a:lvl1pPr>
            <a:lvl2pPr>
              <a:defRPr sz="2000">
                <a:solidFill>
                  <a:srgbClr val="007C92"/>
                </a:solidFill>
                <a:latin typeface="Arial"/>
                <a:cs typeface="Arial"/>
              </a:defRPr>
            </a:lvl2pPr>
            <a:lvl3pPr>
              <a:defRPr sz="2000">
                <a:solidFill>
                  <a:srgbClr val="007C92"/>
                </a:solidFill>
                <a:latin typeface="Arial"/>
                <a:cs typeface="Arial"/>
              </a:defRPr>
            </a:lvl3pPr>
            <a:lvl4pPr>
              <a:defRPr sz="1800">
                <a:solidFill>
                  <a:srgbClr val="007C92"/>
                </a:solidFill>
                <a:latin typeface="Arial"/>
                <a:cs typeface="Arial"/>
              </a:defRPr>
            </a:lvl4pPr>
            <a:lvl5pPr>
              <a:defRPr sz="1800">
                <a:solidFill>
                  <a:srgbClr val="007C92"/>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1"/>
          <p:cNvSpPr>
            <a:spLocks noGrp="1"/>
          </p:cNvSpPr>
          <p:nvPr>
            <p:ph type="title"/>
          </p:nvPr>
        </p:nvSpPr>
        <p:spPr>
          <a:xfrm>
            <a:off x="609600" y="980728"/>
            <a:ext cx="10972800" cy="648072"/>
          </a:xfrm>
          <a:prstGeom prst="rect">
            <a:avLst/>
          </a:prstGeom>
        </p:spPr>
        <p:txBody>
          <a:bodyPr/>
          <a:lstStyle>
            <a:lvl1pPr algn="l">
              <a:defRPr sz="3600" b="1">
                <a:solidFill>
                  <a:srgbClr val="00395A"/>
                </a:solidFill>
                <a:latin typeface="Arial"/>
                <a:cs typeface="Arial"/>
              </a:defRPr>
            </a:lvl1pPr>
          </a:lstStyle>
          <a:p>
            <a:r>
              <a:rPr lang="en-US" dirty="0"/>
              <a:t>Click to edit Master title style</a:t>
            </a:r>
            <a:endParaRPr lang="en-GB" dirty="0"/>
          </a:p>
        </p:txBody>
      </p:sp>
    </p:spTree>
    <p:extLst>
      <p:ext uri="{BB962C8B-B14F-4D97-AF65-F5344CB8AC3E}">
        <p14:creationId xmlns:p14="http://schemas.microsoft.com/office/powerpoint/2010/main" val="26160135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44405" y="1196753"/>
            <a:ext cx="1837995" cy="4929411"/>
          </a:xfrm>
          <a:prstGeom prst="rect">
            <a:avLst/>
          </a:prstGeom>
        </p:spPr>
        <p:txBody>
          <a:bodyPr vert="eaVert"/>
          <a:lstStyle>
            <a:lvl1pPr>
              <a:defRPr sz="3600">
                <a:solidFill>
                  <a:srgbClr val="00395A"/>
                </a:solidFill>
                <a:latin typeface="Arial"/>
                <a:cs typeface="Arial"/>
              </a:defRPr>
            </a:lvl1pPr>
          </a:lstStyle>
          <a:p>
            <a:r>
              <a:rPr lang="en-US" dirty="0"/>
              <a:t>Click to edit Master title style</a:t>
            </a:r>
            <a:endParaRPr lang="en-GB" dirty="0"/>
          </a:p>
        </p:txBody>
      </p:sp>
      <p:sp>
        <p:nvSpPr>
          <p:cNvPr id="3" name="Vertical Text Placeholder 2"/>
          <p:cNvSpPr>
            <a:spLocks noGrp="1"/>
          </p:cNvSpPr>
          <p:nvPr>
            <p:ph type="body" orient="vert" idx="1"/>
          </p:nvPr>
        </p:nvSpPr>
        <p:spPr>
          <a:xfrm>
            <a:off x="609600" y="1196753"/>
            <a:ext cx="8750763" cy="4929411"/>
          </a:xfrm>
          <a:prstGeom prst="rect">
            <a:avLst/>
          </a:prstGeom>
        </p:spPr>
        <p:txBody>
          <a:bodyPr vert="eaVert"/>
          <a:lstStyle>
            <a:lvl1pPr>
              <a:defRPr sz="2400">
                <a:solidFill>
                  <a:srgbClr val="007C92"/>
                </a:solidFill>
                <a:latin typeface="Arial"/>
                <a:cs typeface="Arial"/>
              </a:defRPr>
            </a:lvl1pPr>
            <a:lvl2pPr>
              <a:defRPr sz="2000">
                <a:solidFill>
                  <a:srgbClr val="007C92"/>
                </a:solidFill>
                <a:latin typeface="Arial"/>
                <a:cs typeface="Arial"/>
              </a:defRPr>
            </a:lvl2pPr>
            <a:lvl3pPr>
              <a:defRPr sz="2000">
                <a:solidFill>
                  <a:srgbClr val="007C92"/>
                </a:solidFill>
                <a:latin typeface="Arial"/>
                <a:cs typeface="Arial"/>
              </a:defRPr>
            </a:lvl3pPr>
            <a:lvl4pPr>
              <a:defRPr sz="1800">
                <a:solidFill>
                  <a:srgbClr val="007C92"/>
                </a:solidFill>
                <a:latin typeface="Arial"/>
                <a:cs typeface="Arial"/>
              </a:defRPr>
            </a:lvl4pPr>
            <a:lvl5pPr>
              <a:defRPr sz="1800">
                <a:solidFill>
                  <a:srgbClr val="007C92"/>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177057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solidFill>
                  <a:srgbClr val="00395A"/>
                </a:solidFill>
                <a:latin typeface="Arial"/>
                <a:cs typeface="Arial"/>
              </a:defRPr>
            </a:lvl1pPr>
          </a:lstStyle>
          <a:p>
            <a:r>
              <a:rPr lang="en-US" dirty="0"/>
              <a:t>Click to edit Master title style</a:t>
            </a:r>
            <a:endParaRPr lang="en-GB" dirty="0"/>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b="1">
                <a:solidFill>
                  <a:srgbClr val="007C9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27900809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980728"/>
            <a:ext cx="10972800" cy="648072"/>
          </a:xfrm>
          <a:prstGeom prst="rect">
            <a:avLst/>
          </a:prstGeom>
        </p:spPr>
        <p:txBody>
          <a:bodyPr/>
          <a:lstStyle>
            <a:lvl1pPr algn="l">
              <a:defRPr sz="3600" b="1">
                <a:solidFill>
                  <a:srgbClr val="00395A"/>
                </a:solidFill>
                <a:latin typeface="Arial"/>
                <a:cs typeface="Arial"/>
              </a:defRPr>
            </a:lvl1pPr>
          </a:lstStyle>
          <a:p>
            <a:r>
              <a:rPr lang="en-US" dirty="0"/>
              <a:t>Click to edit Master title style</a:t>
            </a:r>
            <a:endParaRPr lang="en-GB" dirty="0"/>
          </a:p>
        </p:txBody>
      </p:sp>
      <p:sp>
        <p:nvSpPr>
          <p:cNvPr id="3" name="Content Placeholder 2"/>
          <p:cNvSpPr>
            <a:spLocks noGrp="1"/>
          </p:cNvSpPr>
          <p:nvPr>
            <p:ph idx="1"/>
          </p:nvPr>
        </p:nvSpPr>
        <p:spPr>
          <a:xfrm>
            <a:off x="609600" y="1772816"/>
            <a:ext cx="10972800" cy="4353347"/>
          </a:xfrm>
          <a:prstGeom prst="rect">
            <a:avLst/>
          </a:prstGeom>
        </p:spPr>
        <p:txBody>
          <a:bodyPr/>
          <a:lstStyle>
            <a:lvl1pPr>
              <a:defRPr sz="2400" b="1">
                <a:solidFill>
                  <a:srgbClr val="007C92"/>
                </a:solidFill>
                <a:latin typeface="Arial"/>
                <a:cs typeface="Arial"/>
              </a:defRPr>
            </a:lvl1pPr>
            <a:lvl2pPr>
              <a:defRPr sz="2000" b="1">
                <a:solidFill>
                  <a:srgbClr val="007C92"/>
                </a:solidFill>
                <a:latin typeface="Arial"/>
                <a:cs typeface="Arial"/>
              </a:defRPr>
            </a:lvl2pPr>
            <a:lvl3pPr>
              <a:defRPr sz="2000" b="1">
                <a:solidFill>
                  <a:srgbClr val="007C92"/>
                </a:solidFill>
                <a:latin typeface="Arial"/>
                <a:cs typeface="Arial"/>
              </a:defRPr>
            </a:lvl3pPr>
            <a:lvl4pPr>
              <a:defRPr sz="1800" b="1">
                <a:solidFill>
                  <a:srgbClr val="007C92"/>
                </a:solidFill>
                <a:latin typeface="Arial"/>
                <a:cs typeface="Arial"/>
              </a:defRPr>
            </a:lvl4pPr>
            <a:lvl5pPr>
              <a:defRPr sz="1800" b="1">
                <a:solidFill>
                  <a:srgbClr val="007C92"/>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743826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solidFill>
                  <a:srgbClr val="00395A"/>
                </a:solidFill>
                <a:latin typeface="Arial"/>
                <a:cs typeface="Arial"/>
              </a:defRPr>
            </a:lvl1pPr>
          </a:lstStyle>
          <a:p>
            <a:r>
              <a:rPr lang="en-US" dirty="0"/>
              <a:t>Click to edit Master title style</a:t>
            </a:r>
            <a:endParaRPr lang="en-GB" dirty="0"/>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rgbClr val="007C92"/>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8493047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a:prstGeom prst="rect">
            <a:avLst/>
          </a:prstGeom>
        </p:spPr>
        <p:txBody>
          <a:bodyPr/>
          <a:lstStyle>
            <a:lvl1pPr>
              <a:defRPr sz="2000" b="1">
                <a:solidFill>
                  <a:srgbClr val="007C92"/>
                </a:solidFill>
                <a:latin typeface="Arial"/>
                <a:cs typeface="Arial"/>
              </a:defRPr>
            </a:lvl1pPr>
            <a:lvl2pPr>
              <a:defRPr sz="2000" b="1">
                <a:solidFill>
                  <a:srgbClr val="007C92"/>
                </a:solidFill>
                <a:latin typeface="Arial"/>
                <a:cs typeface="Arial"/>
              </a:defRPr>
            </a:lvl2pPr>
            <a:lvl3pPr>
              <a:defRPr sz="2000" b="1">
                <a:solidFill>
                  <a:srgbClr val="007C92"/>
                </a:solidFill>
                <a:latin typeface="Arial"/>
                <a:cs typeface="Arial"/>
              </a:defRPr>
            </a:lvl3pPr>
            <a:lvl4pPr>
              <a:defRPr sz="1800" b="1">
                <a:solidFill>
                  <a:srgbClr val="007C92"/>
                </a:solidFill>
                <a:latin typeface="Arial"/>
                <a:cs typeface="Arial"/>
              </a:defRPr>
            </a:lvl4pPr>
            <a:lvl5pPr>
              <a:defRPr sz="1800" b="1">
                <a:solidFill>
                  <a:srgbClr val="007C92"/>
                </a:solidFill>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000" b="1">
                <a:solidFill>
                  <a:srgbClr val="007C92"/>
                </a:solidFill>
                <a:latin typeface="Arial"/>
                <a:cs typeface="Arial"/>
              </a:defRPr>
            </a:lvl1pPr>
            <a:lvl2pPr>
              <a:defRPr sz="2000" b="1">
                <a:solidFill>
                  <a:srgbClr val="007C92"/>
                </a:solidFill>
                <a:latin typeface="Arial"/>
                <a:cs typeface="Arial"/>
              </a:defRPr>
            </a:lvl2pPr>
            <a:lvl3pPr>
              <a:defRPr sz="2000" b="1">
                <a:solidFill>
                  <a:srgbClr val="007C92"/>
                </a:solidFill>
                <a:latin typeface="Arial"/>
                <a:cs typeface="Arial"/>
              </a:defRPr>
            </a:lvl3pPr>
            <a:lvl4pPr>
              <a:defRPr sz="1800" b="1">
                <a:solidFill>
                  <a:srgbClr val="007C92"/>
                </a:solidFill>
                <a:latin typeface="Arial"/>
                <a:cs typeface="Arial"/>
              </a:defRPr>
            </a:lvl4pPr>
            <a:lvl5pPr>
              <a:defRPr sz="1800" b="1">
                <a:solidFill>
                  <a:srgbClr val="007C92"/>
                </a:solidFill>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1"/>
          <p:cNvSpPr>
            <a:spLocks noGrp="1"/>
          </p:cNvSpPr>
          <p:nvPr>
            <p:ph type="title"/>
          </p:nvPr>
        </p:nvSpPr>
        <p:spPr>
          <a:xfrm>
            <a:off x="609600" y="980728"/>
            <a:ext cx="10972800" cy="648072"/>
          </a:xfrm>
          <a:prstGeom prst="rect">
            <a:avLst/>
          </a:prstGeom>
        </p:spPr>
        <p:txBody>
          <a:bodyPr/>
          <a:lstStyle>
            <a:lvl1pPr algn="l">
              <a:defRPr sz="3600" b="1">
                <a:solidFill>
                  <a:srgbClr val="00395A"/>
                </a:solidFill>
                <a:latin typeface="Arial"/>
                <a:cs typeface="Arial"/>
              </a:defRPr>
            </a:lvl1pPr>
          </a:lstStyle>
          <a:p>
            <a:r>
              <a:rPr lang="en-US" dirty="0"/>
              <a:t>Click to edit Master title style</a:t>
            </a:r>
            <a:endParaRPr lang="en-GB" dirty="0"/>
          </a:p>
        </p:txBody>
      </p:sp>
    </p:spTree>
    <p:extLst>
      <p:ext uri="{BB962C8B-B14F-4D97-AF65-F5344CB8AC3E}">
        <p14:creationId xmlns:p14="http://schemas.microsoft.com/office/powerpoint/2010/main" val="15670676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000" b="1">
                <a:solidFill>
                  <a:srgbClr val="00395A"/>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000">
                <a:solidFill>
                  <a:srgbClr val="007C92"/>
                </a:solidFill>
                <a:latin typeface="Arial"/>
                <a:cs typeface="Arial"/>
              </a:defRPr>
            </a:lvl1pPr>
            <a:lvl2pPr>
              <a:defRPr sz="2000">
                <a:solidFill>
                  <a:srgbClr val="007C92"/>
                </a:solidFill>
                <a:latin typeface="Arial"/>
                <a:cs typeface="Arial"/>
              </a:defRPr>
            </a:lvl2pPr>
            <a:lvl3pPr>
              <a:defRPr sz="1800">
                <a:solidFill>
                  <a:srgbClr val="007C92"/>
                </a:solidFill>
                <a:latin typeface="Arial"/>
                <a:cs typeface="Arial"/>
              </a:defRPr>
            </a:lvl3pPr>
            <a:lvl4pPr>
              <a:defRPr sz="1600">
                <a:solidFill>
                  <a:srgbClr val="007C92"/>
                </a:solidFill>
                <a:latin typeface="Arial"/>
                <a:cs typeface="Arial"/>
              </a:defRPr>
            </a:lvl4pPr>
            <a:lvl5pPr>
              <a:defRPr sz="1600">
                <a:solidFill>
                  <a:srgbClr val="007C92"/>
                </a:solidFill>
                <a:latin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000" b="1">
                <a:solidFill>
                  <a:srgbClr val="00395A"/>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000">
                <a:solidFill>
                  <a:srgbClr val="007C92"/>
                </a:solidFill>
                <a:latin typeface="Arial"/>
                <a:cs typeface="Arial"/>
              </a:defRPr>
            </a:lvl1pPr>
            <a:lvl2pPr>
              <a:defRPr sz="2000">
                <a:solidFill>
                  <a:srgbClr val="007C92"/>
                </a:solidFill>
                <a:latin typeface="Arial"/>
                <a:cs typeface="Arial"/>
              </a:defRPr>
            </a:lvl2pPr>
            <a:lvl3pPr>
              <a:defRPr sz="1800">
                <a:solidFill>
                  <a:srgbClr val="007C92"/>
                </a:solidFill>
                <a:latin typeface="Arial"/>
                <a:cs typeface="Arial"/>
              </a:defRPr>
            </a:lvl3pPr>
            <a:lvl4pPr>
              <a:defRPr sz="1600">
                <a:solidFill>
                  <a:srgbClr val="007C92"/>
                </a:solidFill>
                <a:latin typeface="Arial"/>
                <a:cs typeface="Arial"/>
              </a:defRPr>
            </a:lvl4pPr>
            <a:lvl5pPr>
              <a:defRPr sz="1600">
                <a:solidFill>
                  <a:srgbClr val="007C92"/>
                </a:solidFill>
                <a:latin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1"/>
          <p:cNvSpPr>
            <a:spLocks noGrp="1"/>
          </p:cNvSpPr>
          <p:nvPr>
            <p:ph type="title"/>
          </p:nvPr>
        </p:nvSpPr>
        <p:spPr>
          <a:xfrm>
            <a:off x="609600" y="980728"/>
            <a:ext cx="10972800" cy="648072"/>
          </a:xfrm>
          <a:prstGeom prst="rect">
            <a:avLst/>
          </a:prstGeom>
        </p:spPr>
        <p:txBody>
          <a:bodyPr/>
          <a:lstStyle>
            <a:lvl1pPr algn="l">
              <a:defRPr sz="3600" b="1">
                <a:solidFill>
                  <a:srgbClr val="00395A"/>
                </a:solidFill>
                <a:latin typeface="Arial"/>
                <a:cs typeface="Arial"/>
              </a:defRPr>
            </a:lvl1pPr>
          </a:lstStyle>
          <a:p>
            <a:r>
              <a:rPr lang="en-US" dirty="0"/>
              <a:t>Click to edit Master title style</a:t>
            </a:r>
            <a:endParaRPr lang="en-GB" dirty="0"/>
          </a:p>
        </p:txBody>
      </p:sp>
    </p:spTree>
    <p:extLst>
      <p:ext uri="{BB962C8B-B14F-4D97-AF65-F5344CB8AC3E}">
        <p14:creationId xmlns:p14="http://schemas.microsoft.com/office/powerpoint/2010/main" val="3795721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45085-7EFD-4F82-B3C2-667956CA51F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80A1BD-8656-4300-9D3C-C64806047F8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9B375A-3610-460A-BDC0-5FA1FA57316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BC46873-B37C-4D93-ACF9-2295C9D8BCD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BB782F-1367-43DC-B0ED-D32C32B886E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C83B4FA-18B8-4489-8DAB-47776D7708C9}"/>
              </a:ext>
            </a:extLst>
          </p:cNvPr>
          <p:cNvSpPr>
            <a:spLocks noGrp="1"/>
          </p:cNvSpPr>
          <p:nvPr>
            <p:ph type="dt" sz="half" idx="10"/>
          </p:nvPr>
        </p:nvSpPr>
        <p:spPr>
          <a:xfrm>
            <a:off x="838200" y="6356350"/>
            <a:ext cx="2743200" cy="365125"/>
          </a:xfrm>
          <a:prstGeom prst="rect">
            <a:avLst/>
          </a:prstGeom>
        </p:spPr>
        <p:txBody>
          <a:bodyPr/>
          <a:lstStyle/>
          <a:p>
            <a:fld id="{3CF97135-707D-41E1-AF4F-D43A11E12FA9}" type="datetimeFigureOut">
              <a:rPr lang="en-GB" smtClean="0"/>
              <a:t>28/02/2024</a:t>
            </a:fld>
            <a:endParaRPr lang="en-GB"/>
          </a:p>
        </p:txBody>
      </p:sp>
      <p:sp>
        <p:nvSpPr>
          <p:cNvPr id="8" name="Footer Placeholder 7">
            <a:extLst>
              <a:ext uri="{FF2B5EF4-FFF2-40B4-BE49-F238E27FC236}">
                <a16:creationId xmlns:a16="http://schemas.microsoft.com/office/drawing/2014/main" id="{32B79650-E106-43A3-A584-448144D5DEE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91FC51A-49E9-4525-9E82-583EF286ABDE}"/>
              </a:ext>
            </a:extLst>
          </p:cNvPr>
          <p:cNvSpPr>
            <a:spLocks noGrp="1"/>
          </p:cNvSpPr>
          <p:nvPr>
            <p:ph type="sldNum" sz="quarter" idx="12"/>
          </p:nvPr>
        </p:nvSpPr>
        <p:spPr>
          <a:xfrm>
            <a:off x="8610600" y="6356350"/>
            <a:ext cx="2743200" cy="365125"/>
          </a:xfrm>
          <a:prstGeom prst="rect">
            <a:avLst/>
          </a:prstGeom>
        </p:spPr>
        <p:txBody>
          <a:bodyPr/>
          <a:lstStyle/>
          <a:p>
            <a:fld id="{06AC590E-5E06-45DD-9CD0-8021651856D2}" type="slidenum">
              <a:rPr lang="en-GB" smtClean="0"/>
              <a:t>‹#›</a:t>
            </a:fld>
            <a:endParaRPr lang="en-GB"/>
          </a:p>
        </p:txBody>
      </p:sp>
    </p:spTree>
    <p:extLst>
      <p:ext uri="{BB962C8B-B14F-4D97-AF65-F5344CB8AC3E}">
        <p14:creationId xmlns:p14="http://schemas.microsoft.com/office/powerpoint/2010/main" val="41821675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609600" y="980728"/>
            <a:ext cx="10972800" cy="648072"/>
          </a:xfrm>
          <a:prstGeom prst="rect">
            <a:avLst/>
          </a:prstGeom>
        </p:spPr>
        <p:txBody>
          <a:bodyPr/>
          <a:lstStyle>
            <a:lvl1pPr algn="l">
              <a:defRPr sz="3600" b="1">
                <a:solidFill>
                  <a:srgbClr val="00395A"/>
                </a:solidFill>
                <a:latin typeface="Arial"/>
                <a:cs typeface="Arial"/>
              </a:defRPr>
            </a:lvl1pPr>
          </a:lstStyle>
          <a:p>
            <a:r>
              <a:rPr lang="en-US" dirty="0"/>
              <a:t>Click to edit Master title style</a:t>
            </a:r>
            <a:endParaRPr lang="en-GB" dirty="0"/>
          </a:p>
        </p:txBody>
      </p:sp>
    </p:spTree>
    <p:extLst>
      <p:ext uri="{BB962C8B-B14F-4D97-AF65-F5344CB8AC3E}">
        <p14:creationId xmlns:p14="http://schemas.microsoft.com/office/powerpoint/2010/main" val="14606403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62487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052736"/>
            <a:ext cx="4011084" cy="720080"/>
          </a:xfrm>
          <a:prstGeom prst="rect">
            <a:avLst/>
          </a:prstGeom>
        </p:spPr>
        <p:txBody>
          <a:bodyPr anchor="b"/>
          <a:lstStyle>
            <a:lvl1pPr algn="l">
              <a:defRPr sz="2000" b="1">
                <a:solidFill>
                  <a:srgbClr val="00395A"/>
                </a:solidFill>
                <a:latin typeface="Arial"/>
                <a:cs typeface="Arial"/>
              </a:defRPr>
            </a:lvl1pPr>
          </a:lstStyle>
          <a:p>
            <a:r>
              <a:rPr lang="en-US" dirty="0"/>
              <a:t>Click to edit Master title style</a:t>
            </a:r>
            <a:endParaRPr lang="en-GB" dirty="0"/>
          </a:p>
        </p:txBody>
      </p:sp>
      <p:sp>
        <p:nvSpPr>
          <p:cNvPr id="3" name="Content Placeholder 2"/>
          <p:cNvSpPr>
            <a:spLocks noGrp="1"/>
          </p:cNvSpPr>
          <p:nvPr>
            <p:ph idx="1"/>
          </p:nvPr>
        </p:nvSpPr>
        <p:spPr>
          <a:xfrm>
            <a:off x="4766733" y="1052737"/>
            <a:ext cx="6815667" cy="5040560"/>
          </a:xfrm>
          <a:prstGeom prst="rect">
            <a:avLst/>
          </a:prstGeom>
        </p:spPr>
        <p:txBody>
          <a:bodyPr/>
          <a:lstStyle>
            <a:lvl1pPr>
              <a:defRPr sz="2400">
                <a:solidFill>
                  <a:srgbClr val="007C92"/>
                </a:solidFill>
                <a:latin typeface="Arial"/>
                <a:cs typeface="Arial"/>
              </a:defRPr>
            </a:lvl1pPr>
            <a:lvl2pPr>
              <a:defRPr sz="2000">
                <a:solidFill>
                  <a:srgbClr val="007C92"/>
                </a:solidFill>
                <a:latin typeface="Arial"/>
                <a:cs typeface="Arial"/>
              </a:defRPr>
            </a:lvl2pPr>
            <a:lvl3pPr>
              <a:defRPr sz="2000">
                <a:solidFill>
                  <a:srgbClr val="007C92"/>
                </a:solidFill>
                <a:latin typeface="Arial"/>
                <a:cs typeface="Arial"/>
              </a:defRPr>
            </a:lvl3pPr>
            <a:lvl4pPr>
              <a:defRPr sz="1800">
                <a:solidFill>
                  <a:srgbClr val="007C92"/>
                </a:solidFill>
                <a:latin typeface="Arial"/>
                <a:cs typeface="Arial"/>
              </a:defRPr>
            </a:lvl4pPr>
            <a:lvl5pPr>
              <a:defRPr sz="1800">
                <a:solidFill>
                  <a:srgbClr val="007C92"/>
                </a:solidFill>
                <a:latin typeface="Arial"/>
                <a:cs typeface="Aria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609601" y="1772818"/>
            <a:ext cx="4011084" cy="4320479"/>
          </a:xfrm>
          <a:prstGeom prst="rect">
            <a:avLst/>
          </a:prstGeom>
        </p:spPr>
        <p:txBody>
          <a:bodyPr/>
          <a:lstStyle>
            <a:lvl1pPr marL="0" indent="0">
              <a:buNone/>
              <a:defRPr sz="1400">
                <a:solidFill>
                  <a:srgbClr val="007C92"/>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3675153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solidFill>
                  <a:srgbClr val="00395A"/>
                </a:solidFill>
                <a:latin typeface="Arial"/>
                <a:cs typeface="Arial"/>
              </a:defRPr>
            </a:lvl1pPr>
          </a:lstStyle>
          <a:p>
            <a:r>
              <a:rPr lang="en-US" dirty="0"/>
              <a:t>Click to edit Master title style</a:t>
            </a:r>
            <a:endParaRPr lang="en-GB" dirty="0"/>
          </a:p>
        </p:txBody>
      </p:sp>
      <p:sp>
        <p:nvSpPr>
          <p:cNvPr id="3" name="Picture Placeholder 2"/>
          <p:cNvSpPr>
            <a:spLocks noGrp="1"/>
          </p:cNvSpPr>
          <p:nvPr>
            <p:ph type="pic" idx="1"/>
          </p:nvPr>
        </p:nvSpPr>
        <p:spPr>
          <a:xfrm>
            <a:off x="2389717" y="1052736"/>
            <a:ext cx="7315200" cy="3674839"/>
          </a:xfrm>
          <a:prstGeom prst="rect">
            <a:avLst/>
          </a:prstGeom>
        </p:spPr>
        <p:txBody>
          <a:bodyPr/>
          <a:lstStyle>
            <a:lvl1pPr marL="0" indent="0">
              <a:buNone/>
              <a:defRPr sz="3200">
                <a:solidFill>
                  <a:srgbClr val="00395A"/>
                </a:solidFill>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en-GB"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solidFill>
                  <a:srgbClr val="007C92"/>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2682791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lvl1pPr>
              <a:defRPr sz="2400">
                <a:solidFill>
                  <a:srgbClr val="007C92"/>
                </a:solidFill>
                <a:latin typeface="Arial"/>
                <a:cs typeface="Arial"/>
              </a:defRPr>
            </a:lvl1pPr>
            <a:lvl2pPr>
              <a:defRPr sz="2000">
                <a:solidFill>
                  <a:srgbClr val="007C92"/>
                </a:solidFill>
                <a:latin typeface="Arial"/>
                <a:cs typeface="Arial"/>
              </a:defRPr>
            </a:lvl2pPr>
            <a:lvl3pPr>
              <a:defRPr sz="2000">
                <a:solidFill>
                  <a:srgbClr val="007C92"/>
                </a:solidFill>
                <a:latin typeface="Arial"/>
                <a:cs typeface="Arial"/>
              </a:defRPr>
            </a:lvl3pPr>
            <a:lvl4pPr>
              <a:defRPr sz="1800">
                <a:solidFill>
                  <a:srgbClr val="007C92"/>
                </a:solidFill>
                <a:latin typeface="Arial"/>
                <a:cs typeface="Arial"/>
              </a:defRPr>
            </a:lvl4pPr>
            <a:lvl5pPr>
              <a:defRPr sz="1800">
                <a:solidFill>
                  <a:srgbClr val="007C92"/>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1"/>
          <p:cNvSpPr>
            <a:spLocks noGrp="1"/>
          </p:cNvSpPr>
          <p:nvPr>
            <p:ph type="title"/>
          </p:nvPr>
        </p:nvSpPr>
        <p:spPr>
          <a:xfrm>
            <a:off x="609600" y="980728"/>
            <a:ext cx="10972800" cy="648072"/>
          </a:xfrm>
          <a:prstGeom prst="rect">
            <a:avLst/>
          </a:prstGeom>
        </p:spPr>
        <p:txBody>
          <a:bodyPr/>
          <a:lstStyle>
            <a:lvl1pPr algn="l">
              <a:defRPr sz="3600" b="1">
                <a:solidFill>
                  <a:srgbClr val="00395A"/>
                </a:solidFill>
                <a:latin typeface="Arial"/>
                <a:cs typeface="Arial"/>
              </a:defRPr>
            </a:lvl1pPr>
          </a:lstStyle>
          <a:p>
            <a:r>
              <a:rPr lang="en-US" dirty="0"/>
              <a:t>Click to edit Master title style</a:t>
            </a:r>
            <a:endParaRPr lang="en-GB" dirty="0"/>
          </a:p>
        </p:txBody>
      </p:sp>
    </p:spTree>
    <p:extLst>
      <p:ext uri="{BB962C8B-B14F-4D97-AF65-F5344CB8AC3E}">
        <p14:creationId xmlns:p14="http://schemas.microsoft.com/office/powerpoint/2010/main" val="42764611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44405" y="1196753"/>
            <a:ext cx="1837995" cy="4929411"/>
          </a:xfrm>
          <a:prstGeom prst="rect">
            <a:avLst/>
          </a:prstGeom>
        </p:spPr>
        <p:txBody>
          <a:bodyPr vert="eaVert"/>
          <a:lstStyle>
            <a:lvl1pPr>
              <a:defRPr sz="3600">
                <a:solidFill>
                  <a:srgbClr val="00395A"/>
                </a:solidFill>
                <a:latin typeface="Arial"/>
                <a:cs typeface="Arial"/>
              </a:defRPr>
            </a:lvl1pPr>
          </a:lstStyle>
          <a:p>
            <a:r>
              <a:rPr lang="en-US" dirty="0"/>
              <a:t>Click to edit Master title style</a:t>
            </a:r>
            <a:endParaRPr lang="en-GB" dirty="0"/>
          </a:p>
        </p:txBody>
      </p:sp>
      <p:sp>
        <p:nvSpPr>
          <p:cNvPr id="3" name="Vertical Text Placeholder 2"/>
          <p:cNvSpPr>
            <a:spLocks noGrp="1"/>
          </p:cNvSpPr>
          <p:nvPr>
            <p:ph type="body" orient="vert" idx="1"/>
          </p:nvPr>
        </p:nvSpPr>
        <p:spPr>
          <a:xfrm>
            <a:off x="609600" y="1196753"/>
            <a:ext cx="8750763" cy="4929411"/>
          </a:xfrm>
          <a:prstGeom prst="rect">
            <a:avLst/>
          </a:prstGeom>
        </p:spPr>
        <p:txBody>
          <a:bodyPr vert="eaVert"/>
          <a:lstStyle>
            <a:lvl1pPr>
              <a:defRPr sz="2400">
                <a:solidFill>
                  <a:srgbClr val="007C92"/>
                </a:solidFill>
                <a:latin typeface="Arial"/>
                <a:cs typeface="Arial"/>
              </a:defRPr>
            </a:lvl1pPr>
            <a:lvl2pPr>
              <a:defRPr sz="2000">
                <a:solidFill>
                  <a:srgbClr val="007C92"/>
                </a:solidFill>
                <a:latin typeface="Arial"/>
                <a:cs typeface="Arial"/>
              </a:defRPr>
            </a:lvl2pPr>
            <a:lvl3pPr>
              <a:defRPr sz="2000">
                <a:solidFill>
                  <a:srgbClr val="007C92"/>
                </a:solidFill>
                <a:latin typeface="Arial"/>
                <a:cs typeface="Arial"/>
              </a:defRPr>
            </a:lvl3pPr>
            <a:lvl4pPr>
              <a:defRPr sz="1800">
                <a:solidFill>
                  <a:srgbClr val="007C92"/>
                </a:solidFill>
                <a:latin typeface="Arial"/>
                <a:cs typeface="Arial"/>
              </a:defRPr>
            </a:lvl4pPr>
            <a:lvl5pPr>
              <a:defRPr sz="1800">
                <a:solidFill>
                  <a:srgbClr val="007C92"/>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220210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835143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2A49903-7F5C-4C49-B081-39051A16CFBD}" type="datetimeFigureOut">
              <a:rPr lang="en-GB" smtClean="0"/>
              <a:t>28/02/2024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87EB68E-6BBD-4EAB-ADA6-EBF93DAD21DC}" type="slidenum">
              <a:rPr lang="en-GB" smtClean="0"/>
              <a:t>‹#›</a:t>
            </a:fld>
            <a:endParaRPr lang="en-GB" dirty="0"/>
          </a:p>
        </p:txBody>
      </p:sp>
    </p:spTree>
    <p:extLst>
      <p:ext uri="{BB962C8B-B14F-4D97-AF65-F5344CB8AC3E}">
        <p14:creationId xmlns:p14="http://schemas.microsoft.com/office/powerpoint/2010/main" val="36972516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2A49903-7F5C-4C49-B081-39051A16CFBD}" type="datetimeFigureOut">
              <a:rPr lang="en-GB" smtClean="0"/>
              <a:t>28/02/2024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87EB68E-6BBD-4EAB-ADA6-EBF93DAD21DC}" type="slidenum">
              <a:rPr lang="en-GB" smtClean="0"/>
              <a:t>‹#›</a:t>
            </a:fld>
            <a:endParaRPr lang="en-GB" dirty="0"/>
          </a:p>
        </p:txBody>
      </p:sp>
    </p:spTree>
    <p:extLst>
      <p:ext uri="{BB962C8B-B14F-4D97-AF65-F5344CB8AC3E}">
        <p14:creationId xmlns:p14="http://schemas.microsoft.com/office/powerpoint/2010/main" val="38136498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2A49903-7F5C-4C49-B081-39051A16CFBD}" type="datetimeFigureOut">
              <a:rPr lang="en-GB" smtClean="0"/>
              <a:t>28/02/2024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87EB68E-6BBD-4EAB-ADA6-EBF93DAD21DC}" type="slidenum">
              <a:rPr lang="en-GB" smtClean="0"/>
              <a:t>‹#›</a:t>
            </a:fld>
            <a:endParaRPr lang="en-GB" dirty="0"/>
          </a:p>
        </p:txBody>
      </p:sp>
    </p:spTree>
    <p:extLst>
      <p:ext uri="{BB962C8B-B14F-4D97-AF65-F5344CB8AC3E}">
        <p14:creationId xmlns:p14="http://schemas.microsoft.com/office/powerpoint/2010/main" val="2827981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D419D-2C44-4C60-916D-9507D90538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4BE59C3-DABB-48C5-9B22-B803D8599145}"/>
              </a:ext>
            </a:extLst>
          </p:cNvPr>
          <p:cNvSpPr>
            <a:spLocks noGrp="1"/>
          </p:cNvSpPr>
          <p:nvPr>
            <p:ph type="dt" sz="half" idx="10"/>
          </p:nvPr>
        </p:nvSpPr>
        <p:spPr>
          <a:xfrm>
            <a:off x="838200" y="6356350"/>
            <a:ext cx="2743200" cy="365125"/>
          </a:xfrm>
          <a:prstGeom prst="rect">
            <a:avLst/>
          </a:prstGeom>
        </p:spPr>
        <p:txBody>
          <a:bodyPr/>
          <a:lstStyle/>
          <a:p>
            <a:fld id="{3CF97135-707D-41E1-AF4F-D43A11E12FA9}" type="datetimeFigureOut">
              <a:rPr lang="en-GB" smtClean="0"/>
              <a:t>28/02/2024</a:t>
            </a:fld>
            <a:endParaRPr lang="en-GB"/>
          </a:p>
        </p:txBody>
      </p:sp>
      <p:sp>
        <p:nvSpPr>
          <p:cNvPr id="4" name="Footer Placeholder 3">
            <a:extLst>
              <a:ext uri="{FF2B5EF4-FFF2-40B4-BE49-F238E27FC236}">
                <a16:creationId xmlns:a16="http://schemas.microsoft.com/office/drawing/2014/main" id="{45B64389-70B3-475E-B38F-85C6CB6BEA6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F4FD133-EE21-4CD7-A541-BB7B948F6675}"/>
              </a:ext>
            </a:extLst>
          </p:cNvPr>
          <p:cNvSpPr>
            <a:spLocks noGrp="1"/>
          </p:cNvSpPr>
          <p:nvPr>
            <p:ph type="sldNum" sz="quarter" idx="12"/>
          </p:nvPr>
        </p:nvSpPr>
        <p:spPr>
          <a:xfrm>
            <a:off x="8610600" y="6356350"/>
            <a:ext cx="2743200" cy="365125"/>
          </a:xfrm>
          <a:prstGeom prst="rect">
            <a:avLst/>
          </a:prstGeom>
        </p:spPr>
        <p:txBody>
          <a:bodyPr/>
          <a:lstStyle/>
          <a:p>
            <a:fld id="{06AC590E-5E06-45DD-9CD0-8021651856D2}" type="slidenum">
              <a:rPr lang="en-GB" smtClean="0"/>
              <a:t>‹#›</a:t>
            </a:fld>
            <a:endParaRPr lang="en-GB"/>
          </a:p>
        </p:txBody>
      </p:sp>
    </p:spTree>
    <p:extLst>
      <p:ext uri="{BB962C8B-B14F-4D97-AF65-F5344CB8AC3E}">
        <p14:creationId xmlns:p14="http://schemas.microsoft.com/office/powerpoint/2010/main" val="19997376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2A49903-7F5C-4C49-B081-39051A16CFBD}" type="datetimeFigureOut">
              <a:rPr lang="en-GB" smtClean="0"/>
              <a:t>28/02/2024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87EB68E-6BBD-4EAB-ADA6-EBF93DAD21DC}" type="slidenum">
              <a:rPr lang="en-GB" smtClean="0"/>
              <a:t>‹#›</a:t>
            </a:fld>
            <a:endParaRPr lang="en-GB" dirty="0"/>
          </a:p>
        </p:txBody>
      </p:sp>
    </p:spTree>
    <p:extLst>
      <p:ext uri="{BB962C8B-B14F-4D97-AF65-F5344CB8AC3E}">
        <p14:creationId xmlns:p14="http://schemas.microsoft.com/office/powerpoint/2010/main" val="18512621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2A49903-7F5C-4C49-B081-39051A16CFBD}" type="datetimeFigureOut">
              <a:rPr lang="en-GB" smtClean="0"/>
              <a:t>28/02/2024</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187EB68E-6BBD-4EAB-ADA6-EBF93DAD21DC}" type="slidenum">
              <a:rPr lang="en-GB" smtClean="0"/>
              <a:t>‹#›</a:t>
            </a:fld>
            <a:endParaRPr lang="en-GB" dirty="0"/>
          </a:p>
        </p:txBody>
      </p:sp>
    </p:spTree>
    <p:extLst>
      <p:ext uri="{BB962C8B-B14F-4D97-AF65-F5344CB8AC3E}">
        <p14:creationId xmlns:p14="http://schemas.microsoft.com/office/powerpoint/2010/main" val="13617162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2A49903-7F5C-4C49-B081-39051A16CFBD}" type="datetimeFigureOut">
              <a:rPr lang="en-GB" smtClean="0"/>
              <a:t>28/02/2024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187EB68E-6BBD-4EAB-ADA6-EBF93DAD21DC}" type="slidenum">
              <a:rPr lang="en-GB" smtClean="0"/>
              <a:t>‹#›</a:t>
            </a:fld>
            <a:endParaRPr lang="en-GB" dirty="0"/>
          </a:p>
        </p:txBody>
      </p:sp>
    </p:spTree>
    <p:extLst>
      <p:ext uri="{BB962C8B-B14F-4D97-AF65-F5344CB8AC3E}">
        <p14:creationId xmlns:p14="http://schemas.microsoft.com/office/powerpoint/2010/main" val="21403492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A49903-7F5C-4C49-B081-39051A16CFBD}" type="datetimeFigureOut">
              <a:rPr lang="en-GB" smtClean="0"/>
              <a:t>28/02/2024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187EB68E-6BBD-4EAB-ADA6-EBF93DAD21DC}" type="slidenum">
              <a:rPr lang="en-GB" smtClean="0"/>
              <a:t>‹#›</a:t>
            </a:fld>
            <a:endParaRPr lang="en-GB" dirty="0"/>
          </a:p>
        </p:txBody>
      </p:sp>
    </p:spTree>
    <p:extLst>
      <p:ext uri="{BB962C8B-B14F-4D97-AF65-F5344CB8AC3E}">
        <p14:creationId xmlns:p14="http://schemas.microsoft.com/office/powerpoint/2010/main" val="2611508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A49903-7F5C-4C49-B081-39051A16CFBD}" type="datetimeFigureOut">
              <a:rPr lang="en-GB" smtClean="0"/>
              <a:t>28/02/2024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87EB68E-6BBD-4EAB-ADA6-EBF93DAD21DC}" type="slidenum">
              <a:rPr lang="en-GB" smtClean="0"/>
              <a:t>‹#›</a:t>
            </a:fld>
            <a:endParaRPr lang="en-GB" dirty="0"/>
          </a:p>
        </p:txBody>
      </p:sp>
    </p:spTree>
    <p:extLst>
      <p:ext uri="{BB962C8B-B14F-4D97-AF65-F5344CB8AC3E}">
        <p14:creationId xmlns:p14="http://schemas.microsoft.com/office/powerpoint/2010/main" val="14244106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A49903-7F5C-4C49-B081-39051A16CFBD}" type="datetimeFigureOut">
              <a:rPr lang="en-GB" smtClean="0"/>
              <a:t>28/02/2024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87EB68E-6BBD-4EAB-ADA6-EBF93DAD21DC}" type="slidenum">
              <a:rPr lang="en-GB" smtClean="0"/>
              <a:t>‹#›</a:t>
            </a:fld>
            <a:endParaRPr lang="en-GB" dirty="0"/>
          </a:p>
        </p:txBody>
      </p:sp>
    </p:spTree>
    <p:extLst>
      <p:ext uri="{BB962C8B-B14F-4D97-AF65-F5344CB8AC3E}">
        <p14:creationId xmlns:p14="http://schemas.microsoft.com/office/powerpoint/2010/main" val="35507145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2A49903-7F5C-4C49-B081-39051A16CFBD}" type="datetimeFigureOut">
              <a:rPr lang="en-GB" smtClean="0"/>
              <a:t>28/02/2024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87EB68E-6BBD-4EAB-ADA6-EBF93DAD21DC}" type="slidenum">
              <a:rPr lang="en-GB" smtClean="0"/>
              <a:t>‹#›</a:t>
            </a:fld>
            <a:endParaRPr lang="en-GB" dirty="0"/>
          </a:p>
        </p:txBody>
      </p:sp>
    </p:spTree>
    <p:extLst>
      <p:ext uri="{BB962C8B-B14F-4D97-AF65-F5344CB8AC3E}">
        <p14:creationId xmlns:p14="http://schemas.microsoft.com/office/powerpoint/2010/main" val="30378274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2A49903-7F5C-4C49-B081-39051A16CFBD}" type="datetimeFigureOut">
              <a:rPr lang="en-GB" smtClean="0"/>
              <a:t>28/02/2024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87EB68E-6BBD-4EAB-ADA6-EBF93DAD21DC}" type="slidenum">
              <a:rPr lang="en-GB" smtClean="0"/>
              <a:t>‹#›</a:t>
            </a:fld>
            <a:endParaRPr lang="en-GB" dirty="0"/>
          </a:p>
        </p:txBody>
      </p:sp>
    </p:spTree>
    <p:extLst>
      <p:ext uri="{BB962C8B-B14F-4D97-AF65-F5344CB8AC3E}">
        <p14:creationId xmlns:p14="http://schemas.microsoft.com/office/powerpoint/2010/main" val="2148826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8BC443-45E9-4222-BFA4-88E9F9E90A69}"/>
              </a:ext>
            </a:extLst>
          </p:cNvPr>
          <p:cNvSpPr>
            <a:spLocks noGrp="1"/>
          </p:cNvSpPr>
          <p:nvPr>
            <p:ph type="dt" sz="half" idx="10"/>
          </p:nvPr>
        </p:nvSpPr>
        <p:spPr>
          <a:xfrm>
            <a:off x="838200" y="6356350"/>
            <a:ext cx="2743200" cy="365125"/>
          </a:xfrm>
          <a:prstGeom prst="rect">
            <a:avLst/>
          </a:prstGeom>
        </p:spPr>
        <p:txBody>
          <a:bodyPr/>
          <a:lstStyle/>
          <a:p>
            <a:fld id="{3CF97135-707D-41E1-AF4F-D43A11E12FA9}" type="datetimeFigureOut">
              <a:rPr lang="en-GB" smtClean="0"/>
              <a:t>28/02/2024</a:t>
            </a:fld>
            <a:endParaRPr lang="en-GB"/>
          </a:p>
        </p:txBody>
      </p:sp>
      <p:sp>
        <p:nvSpPr>
          <p:cNvPr id="3" name="Footer Placeholder 2">
            <a:extLst>
              <a:ext uri="{FF2B5EF4-FFF2-40B4-BE49-F238E27FC236}">
                <a16:creationId xmlns:a16="http://schemas.microsoft.com/office/drawing/2014/main" id="{F0737DD8-B12A-4EA0-86A2-CE33983F41A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A8399A4-0CD4-45A6-8048-6FA30E1241B9}"/>
              </a:ext>
            </a:extLst>
          </p:cNvPr>
          <p:cNvSpPr>
            <a:spLocks noGrp="1"/>
          </p:cNvSpPr>
          <p:nvPr>
            <p:ph type="sldNum" sz="quarter" idx="12"/>
          </p:nvPr>
        </p:nvSpPr>
        <p:spPr>
          <a:xfrm>
            <a:off x="8610600" y="6356350"/>
            <a:ext cx="2743200" cy="365125"/>
          </a:xfrm>
          <a:prstGeom prst="rect">
            <a:avLst/>
          </a:prstGeom>
        </p:spPr>
        <p:txBody>
          <a:bodyPr/>
          <a:lstStyle/>
          <a:p>
            <a:fld id="{06AC590E-5E06-45DD-9CD0-8021651856D2}" type="slidenum">
              <a:rPr lang="en-GB" smtClean="0"/>
              <a:t>‹#›</a:t>
            </a:fld>
            <a:endParaRPr lang="en-GB"/>
          </a:p>
        </p:txBody>
      </p:sp>
    </p:spTree>
    <p:extLst>
      <p:ext uri="{BB962C8B-B14F-4D97-AF65-F5344CB8AC3E}">
        <p14:creationId xmlns:p14="http://schemas.microsoft.com/office/powerpoint/2010/main" val="2372045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DC485-F8BE-4685-8A5E-9D0D8E511C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13B970B-FCC1-4AD0-BF68-E625BA3B537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103ADF7-70F5-487F-BB95-3663CA175B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239490-8A31-41D2-B1BA-45EB1C55B796}"/>
              </a:ext>
            </a:extLst>
          </p:cNvPr>
          <p:cNvSpPr>
            <a:spLocks noGrp="1"/>
          </p:cNvSpPr>
          <p:nvPr>
            <p:ph type="dt" sz="half" idx="10"/>
          </p:nvPr>
        </p:nvSpPr>
        <p:spPr>
          <a:xfrm>
            <a:off x="838200" y="6356350"/>
            <a:ext cx="2743200" cy="365125"/>
          </a:xfrm>
          <a:prstGeom prst="rect">
            <a:avLst/>
          </a:prstGeom>
        </p:spPr>
        <p:txBody>
          <a:bodyPr/>
          <a:lstStyle/>
          <a:p>
            <a:fld id="{3CF97135-707D-41E1-AF4F-D43A11E12FA9}" type="datetimeFigureOut">
              <a:rPr lang="en-GB" smtClean="0"/>
              <a:t>28/02/2024</a:t>
            </a:fld>
            <a:endParaRPr lang="en-GB"/>
          </a:p>
        </p:txBody>
      </p:sp>
      <p:sp>
        <p:nvSpPr>
          <p:cNvPr id="6" name="Footer Placeholder 5">
            <a:extLst>
              <a:ext uri="{FF2B5EF4-FFF2-40B4-BE49-F238E27FC236}">
                <a16:creationId xmlns:a16="http://schemas.microsoft.com/office/drawing/2014/main" id="{46134523-63A4-4BB8-B913-2C3E71EFA7F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BE0175-46AD-41D6-9A37-BB86D6BF11CA}"/>
              </a:ext>
            </a:extLst>
          </p:cNvPr>
          <p:cNvSpPr>
            <a:spLocks noGrp="1"/>
          </p:cNvSpPr>
          <p:nvPr>
            <p:ph type="sldNum" sz="quarter" idx="12"/>
          </p:nvPr>
        </p:nvSpPr>
        <p:spPr>
          <a:xfrm>
            <a:off x="8610600" y="6356350"/>
            <a:ext cx="2743200" cy="365125"/>
          </a:xfrm>
          <a:prstGeom prst="rect">
            <a:avLst/>
          </a:prstGeom>
        </p:spPr>
        <p:txBody>
          <a:bodyPr/>
          <a:lstStyle/>
          <a:p>
            <a:fld id="{06AC590E-5E06-45DD-9CD0-8021651856D2}" type="slidenum">
              <a:rPr lang="en-GB" smtClean="0"/>
              <a:t>‹#›</a:t>
            </a:fld>
            <a:endParaRPr lang="en-GB"/>
          </a:p>
        </p:txBody>
      </p:sp>
    </p:spTree>
    <p:extLst>
      <p:ext uri="{BB962C8B-B14F-4D97-AF65-F5344CB8AC3E}">
        <p14:creationId xmlns:p14="http://schemas.microsoft.com/office/powerpoint/2010/main" val="1688154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F7BB6-B2E9-4DF6-9C1E-ABA974D2DD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6E9AF04-CFF5-45C8-BC97-1A8A475EEAA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F27DA5D-3FFE-432C-8CDC-331F4EC2D56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6151EF-446F-470C-A16E-781A61BF6A88}"/>
              </a:ext>
            </a:extLst>
          </p:cNvPr>
          <p:cNvSpPr>
            <a:spLocks noGrp="1"/>
          </p:cNvSpPr>
          <p:nvPr>
            <p:ph type="dt" sz="half" idx="10"/>
          </p:nvPr>
        </p:nvSpPr>
        <p:spPr>
          <a:xfrm>
            <a:off x="838200" y="6356350"/>
            <a:ext cx="2743200" cy="365125"/>
          </a:xfrm>
          <a:prstGeom prst="rect">
            <a:avLst/>
          </a:prstGeom>
        </p:spPr>
        <p:txBody>
          <a:bodyPr/>
          <a:lstStyle/>
          <a:p>
            <a:fld id="{3CF97135-707D-41E1-AF4F-D43A11E12FA9}" type="datetimeFigureOut">
              <a:rPr lang="en-GB" smtClean="0"/>
              <a:t>28/02/2024</a:t>
            </a:fld>
            <a:endParaRPr lang="en-GB"/>
          </a:p>
        </p:txBody>
      </p:sp>
      <p:sp>
        <p:nvSpPr>
          <p:cNvPr id="6" name="Footer Placeholder 5">
            <a:extLst>
              <a:ext uri="{FF2B5EF4-FFF2-40B4-BE49-F238E27FC236}">
                <a16:creationId xmlns:a16="http://schemas.microsoft.com/office/drawing/2014/main" id="{4C405AF9-4264-4E55-9F1A-3D7165CF5B2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7A0C58-140E-4383-B62F-66443F2EC38F}"/>
              </a:ext>
            </a:extLst>
          </p:cNvPr>
          <p:cNvSpPr>
            <a:spLocks noGrp="1"/>
          </p:cNvSpPr>
          <p:nvPr>
            <p:ph type="sldNum" sz="quarter" idx="12"/>
          </p:nvPr>
        </p:nvSpPr>
        <p:spPr>
          <a:xfrm>
            <a:off x="8610600" y="6356350"/>
            <a:ext cx="2743200" cy="365125"/>
          </a:xfrm>
          <a:prstGeom prst="rect">
            <a:avLst/>
          </a:prstGeom>
        </p:spPr>
        <p:txBody>
          <a:bodyPr/>
          <a:lstStyle/>
          <a:p>
            <a:fld id="{06AC590E-5E06-45DD-9CD0-8021651856D2}" type="slidenum">
              <a:rPr lang="en-GB" smtClean="0"/>
              <a:t>‹#›</a:t>
            </a:fld>
            <a:endParaRPr lang="en-GB"/>
          </a:p>
        </p:txBody>
      </p:sp>
    </p:spTree>
    <p:extLst>
      <p:ext uri="{BB962C8B-B14F-4D97-AF65-F5344CB8AC3E}">
        <p14:creationId xmlns:p14="http://schemas.microsoft.com/office/powerpoint/2010/main" val="3910769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6.png"/><Relationship Id="rId2" Type="http://schemas.openxmlformats.org/officeDocument/2006/relationships/slideLayout" Target="../slideLayouts/slideLayout13.xml"/><Relationship Id="rId16"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7.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17" Type="http://schemas.openxmlformats.org/officeDocument/2006/relationships/image" Target="../media/image6.png"/><Relationship Id="rId2" Type="http://schemas.openxmlformats.org/officeDocument/2006/relationships/slideLayout" Target="../slideLayouts/slideLayout35.xml"/><Relationship Id="rId16" Type="http://schemas.openxmlformats.org/officeDocument/2006/relationships/image" Target="../media/image5.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4.jpe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18" Type="http://schemas.openxmlformats.org/officeDocument/2006/relationships/image" Target="../media/image6.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image" Target="../media/image5.png"/><Relationship Id="rId2" Type="http://schemas.openxmlformats.org/officeDocument/2006/relationships/slideLayout" Target="../slideLayouts/slideLayout46.xml"/><Relationship Id="rId16" Type="http://schemas.openxmlformats.org/officeDocument/2006/relationships/image" Target="../media/image4.jpe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jpe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B3A0A1-39D3-4F13-BFEB-B4CAEB93E4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BAAF636-3271-42C5-8C3B-69BD133C31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3F75C3-CE4A-4CBD-8751-D92BC58B3B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F97135-707D-41E1-AF4F-D43A11E12FA9}" type="datetimeFigureOut">
              <a:rPr lang="en-GB" smtClean="0"/>
              <a:t>28/02/2024</a:t>
            </a:fld>
            <a:endParaRPr lang="en-GB"/>
          </a:p>
        </p:txBody>
      </p:sp>
      <p:sp>
        <p:nvSpPr>
          <p:cNvPr id="5" name="Footer Placeholder 4">
            <a:extLst>
              <a:ext uri="{FF2B5EF4-FFF2-40B4-BE49-F238E27FC236}">
                <a16:creationId xmlns:a16="http://schemas.microsoft.com/office/drawing/2014/main" id="{C4E9AB2B-1A45-479C-BE6D-B9C299A96A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4FDF32F-A152-4DDF-A7A1-FFCC72736D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AC590E-5E06-45DD-9CD0-8021651856D2}" type="slidenum">
              <a:rPr lang="en-GB" smtClean="0"/>
              <a:t>‹#›</a:t>
            </a:fld>
            <a:endParaRPr lang="en-GB"/>
          </a:p>
        </p:txBody>
      </p:sp>
      <p:pic>
        <p:nvPicPr>
          <p:cNvPr id="12" name="Picture 11">
            <a:extLst>
              <a:ext uri="{FF2B5EF4-FFF2-40B4-BE49-F238E27FC236}">
                <a16:creationId xmlns:a16="http://schemas.microsoft.com/office/drawing/2014/main" id="{4A51A6E3-35F3-4E9F-9C41-8E672635BF03}"/>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27862" r="787" b="34233"/>
          <a:stretch/>
        </p:blipFill>
        <p:spPr>
          <a:xfrm>
            <a:off x="0" y="6608351"/>
            <a:ext cx="12192000" cy="277033"/>
          </a:xfrm>
          <a:prstGeom prst="rect">
            <a:avLst/>
          </a:prstGeom>
        </p:spPr>
      </p:pic>
    </p:spTree>
    <p:extLst>
      <p:ext uri="{BB962C8B-B14F-4D97-AF65-F5344CB8AC3E}">
        <p14:creationId xmlns:p14="http://schemas.microsoft.com/office/powerpoint/2010/main" val="3409059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152117" y="1"/>
            <a:ext cx="5039883" cy="1698409"/>
          </a:xfrm>
          <a:prstGeom prst="rect">
            <a:avLst/>
          </a:prstGeom>
        </p:spPr>
      </p:pic>
      <p:pic>
        <p:nvPicPr>
          <p:cNvPr id="4" name="Picture 3"/>
          <p:cNvPicPr>
            <a:picLocks noChangeAspect="1"/>
          </p:cNvPicPr>
          <p:nvPr userDrawn="1"/>
        </p:nvPicPr>
        <p:blipFill rotWithShape="1">
          <a:blip r:embed="rId14" cstate="print">
            <a:extLst>
              <a:ext uri="{28A0092B-C50C-407E-A947-70E740481C1C}">
                <a14:useLocalDpi xmlns:a14="http://schemas.microsoft.com/office/drawing/2010/main" val="0"/>
              </a:ext>
            </a:extLst>
          </a:blip>
          <a:srcRect l="23567" r="11319" b="72277"/>
          <a:stretch/>
        </p:blipFill>
        <p:spPr>
          <a:xfrm>
            <a:off x="-1598" y="1484784"/>
            <a:ext cx="12218049" cy="5445224"/>
          </a:xfrm>
          <a:prstGeom prst="rect">
            <a:avLst/>
          </a:prstGeom>
        </p:spPr>
      </p:pic>
      <p:sp>
        <p:nvSpPr>
          <p:cNvPr id="6" name="Oval 5"/>
          <p:cNvSpPr/>
          <p:nvPr userDrawn="1"/>
        </p:nvSpPr>
        <p:spPr>
          <a:xfrm rot="21302474">
            <a:off x="8880310" y="5589240"/>
            <a:ext cx="5088565" cy="23762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840416" y="5957368"/>
            <a:ext cx="2112235" cy="805195"/>
          </a:xfrm>
          <a:prstGeom prst="rect">
            <a:avLst/>
          </a:prstGeom>
        </p:spPr>
      </p:pic>
      <p:pic>
        <p:nvPicPr>
          <p:cNvPr id="8" name="Picture 7"/>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76629" y="6184886"/>
            <a:ext cx="394240" cy="240386"/>
          </a:xfrm>
          <a:prstGeom prst="rect">
            <a:avLst/>
          </a:prstGeom>
        </p:spPr>
      </p:pic>
      <p:pic>
        <p:nvPicPr>
          <p:cNvPr id="9" name="Picture 8"/>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88296" y="6165304"/>
            <a:ext cx="372733" cy="279550"/>
          </a:xfrm>
          <a:prstGeom prst="rect">
            <a:avLst/>
          </a:prstGeom>
        </p:spPr>
      </p:pic>
      <p:sp>
        <p:nvSpPr>
          <p:cNvPr id="10" name="TextBox 9"/>
          <p:cNvSpPr txBox="1"/>
          <p:nvPr userDrawn="1"/>
        </p:nvSpPr>
        <p:spPr>
          <a:xfrm>
            <a:off x="623392" y="6165304"/>
            <a:ext cx="4704523" cy="338554"/>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DHCFT         @</a:t>
            </a:r>
            <a:r>
              <a:rPr lang="en-GB" sz="1600" dirty="0" err="1">
                <a:solidFill>
                  <a:schemeClr val="bg1"/>
                </a:solidFill>
                <a:latin typeface="Arial" panose="020B0604020202020204" pitchFamily="34" charset="0"/>
                <a:cs typeface="Arial" panose="020B0604020202020204" pitchFamily="34" charset="0"/>
              </a:rPr>
              <a:t>derbyshcft</a:t>
            </a:r>
            <a:endParaRPr lang="en-GB" sz="1600" dirty="0">
              <a:solidFill>
                <a:schemeClr val="bg1"/>
              </a:solidFill>
              <a:latin typeface="Arial" panose="020B0604020202020204" pitchFamily="34" charset="0"/>
              <a:cs typeface="Arial" panose="020B0604020202020204" pitchFamily="34" charset="0"/>
            </a:endParaRPr>
          </a:p>
        </p:txBody>
      </p:sp>
      <p:sp>
        <p:nvSpPr>
          <p:cNvPr id="11" name="TextBox 10"/>
          <p:cNvSpPr txBox="1"/>
          <p:nvPr userDrawn="1"/>
        </p:nvSpPr>
        <p:spPr>
          <a:xfrm>
            <a:off x="190037" y="6485203"/>
            <a:ext cx="4704523" cy="338554"/>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www.derbyshirehealthcareft.nhs.uk</a:t>
            </a:r>
          </a:p>
        </p:txBody>
      </p:sp>
    </p:spTree>
    <p:extLst>
      <p:ext uri="{BB962C8B-B14F-4D97-AF65-F5344CB8AC3E}">
        <p14:creationId xmlns:p14="http://schemas.microsoft.com/office/powerpoint/2010/main" val="1809015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4EFB39-C5F2-E545-A5D6-D16E41EF144B}" type="datetimeFigureOut">
              <a:rPr lang="en-US" smtClean="0"/>
              <a:pPr/>
              <a:t>2/28/2024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B6616C-A317-3F4C-89E7-7CC167EA489A}" type="slidenum">
              <a:rPr lang="en-US" smtClean="0"/>
              <a:pPr/>
              <a:t>‹#›</a:t>
            </a:fld>
            <a:endParaRPr lang="en-US"/>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007811" y="5998794"/>
            <a:ext cx="2136861" cy="814583"/>
          </a:xfrm>
          <a:prstGeom prst="rect">
            <a:avLst/>
          </a:prstGeom>
        </p:spPr>
      </p:pic>
    </p:spTree>
    <p:extLst>
      <p:ext uri="{BB962C8B-B14F-4D97-AF65-F5344CB8AC3E}">
        <p14:creationId xmlns:p14="http://schemas.microsoft.com/office/powerpoint/2010/main" val="172918025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152117" y="1"/>
            <a:ext cx="5039883" cy="1698409"/>
          </a:xfrm>
          <a:prstGeom prst="rect">
            <a:avLst/>
          </a:prstGeom>
        </p:spPr>
      </p:pic>
      <p:pic>
        <p:nvPicPr>
          <p:cNvPr id="4" name="Picture 3"/>
          <p:cNvPicPr>
            <a:picLocks noChangeAspect="1"/>
          </p:cNvPicPr>
          <p:nvPr userDrawn="1"/>
        </p:nvPicPr>
        <p:blipFill rotWithShape="1">
          <a:blip r:embed="rId14" cstate="print">
            <a:extLst>
              <a:ext uri="{28A0092B-C50C-407E-A947-70E740481C1C}">
                <a14:useLocalDpi xmlns:a14="http://schemas.microsoft.com/office/drawing/2010/main" val="0"/>
              </a:ext>
            </a:extLst>
          </a:blip>
          <a:srcRect l="23567" r="11319" b="72277"/>
          <a:stretch/>
        </p:blipFill>
        <p:spPr>
          <a:xfrm>
            <a:off x="-1598" y="1484784"/>
            <a:ext cx="12218049" cy="5445224"/>
          </a:xfrm>
          <a:prstGeom prst="rect">
            <a:avLst/>
          </a:prstGeom>
        </p:spPr>
      </p:pic>
      <p:sp>
        <p:nvSpPr>
          <p:cNvPr id="6" name="Oval 5"/>
          <p:cNvSpPr/>
          <p:nvPr userDrawn="1"/>
        </p:nvSpPr>
        <p:spPr>
          <a:xfrm rot="21302474">
            <a:off x="8880310" y="5589240"/>
            <a:ext cx="5088565" cy="23762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840416" y="5957368"/>
            <a:ext cx="2112235" cy="805195"/>
          </a:xfrm>
          <a:prstGeom prst="rect">
            <a:avLst/>
          </a:prstGeom>
        </p:spPr>
      </p:pic>
      <p:pic>
        <p:nvPicPr>
          <p:cNvPr id="8" name="Picture 7"/>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76629" y="6184886"/>
            <a:ext cx="394240" cy="240386"/>
          </a:xfrm>
          <a:prstGeom prst="rect">
            <a:avLst/>
          </a:prstGeom>
        </p:spPr>
      </p:pic>
      <p:pic>
        <p:nvPicPr>
          <p:cNvPr id="9" name="Picture 8"/>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88296" y="6165304"/>
            <a:ext cx="372733" cy="279550"/>
          </a:xfrm>
          <a:prstGeom prst="rect">
            <a:avLst/>
          </a:prstGeom>
        </p:spPr>
      </p:pic>
      <p:sp>
        <p:nvSpPr>
          <p:cNvPr id="10" name="TextBox 9"/>
          <p:cNvSpPr txBox="1"/>
          <p:nvPr userDrawn="1"/>
        </p:nvSpPr>
        <p:spPr>
          <a:xfrm>
            <a:off x="623392" y="6165304"/>
            <a:ext cx="4704523" cy="338554"/>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DHCFT         @</a:t>
            </a:r>
            <a:r>
              <a:rPr lang="en-GB" sz="1600" dirty="0" err="1">
                <a:solidFill>
                  <a:schemeClr val="bg1"/>
                </a:solidFill>
                <a:latin typeface="Arial" panose="020B0604020202020204" pitchFamily="34" charset="0"/>
                <a:cs typeface="Arial" panose="020B0604020202020204" pitchFamily="34" charset="0"/>
              </a:rPr>
              <a:t>derbyshcft</a:t>
            </a:r>
            <a:endParaRPr lang="en-GB" sz="1600" dirty="0">
              <a:solidFill>
                <a:schemeClr val="bg1"/>
              </a:solidFill>
              <a:latin typeface="Arial" panose="020B0604020202020204" pitchFamily="34" charset="0"/>
              <a:cs typeface="Arial" panose="020B0604020202020204" pitchFamily="34" charset="0"/>
            </a:endParaRPr>
          </a:p>
        </p:txBody>
      </p:sp>
      <p:sp>
        <p:nvSpPr>
          <p:cNvPr id="11" name="TextBox 10"/>
          <p:cNvSpPr txBox="1"/>
          <p:nvPr userDrawn="1"/>
        </p:nvSpPr>
        <p:spPr>
          <a:xfrm>
            <a:off x="190037" y="6485203"/>
            <a:ext cx="4704523" cy="338554"/>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www.derbyshirehealthcareft.nhs.uk</a:t>
            </a:r>
          </a:p>
        </p:txBody>
      </p:sp>
    </p:spTree>
    <p:extLst>
      <p:ext uri="{BB962C8B-B14F-4D97-AF65-F5344CB8AC3E}">
        <p14:creationId xmlns:p14="http://schemas.microsoft.com/office/powerpoint/2010/main" val="195985382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152117" y="1"/>
            <a:ext cx="5039883" cy="1698409"/>
          </a:xfrm>
          <a:prstGeom prst="rect">
            <a:avLst/>
          </a:prstGeom>
        </p:spPr>
      </p:pic>
      <p:pic>
        <p:nvPicPr>
          <p:cNvPr id="4" name="Picture 3"/>
          <p:cNvPicPr>
            <a:picLocks noChangeAspect="1"/>
          </p:cNvPicPr>
          <p:nvPr userDrawn="1"/>
        </p:nvPicPr>
        <p:blipFill rotWithShape="1">
          <a:blip r:embed="rId15" cstate="print">
            <a:extLst>
              <a:ext uri="{28A0092B-C50C-407E-A947-70E740481C1C}">
                <a14:useLocalDpi xmlns:a14="http://schemas.microsoft.com/office/drawing/2010/main" val="0"/>
              </a:ext>
            </a:extLst>
          </a:blip>
          <a:srcRect l="23567" r="11319" b="72277"/>
          <a:stretch/>
        </p:blipFill>
        <p:spPr>
          <a:xfrm>
            <a:off x="-1598" y="1484784"/>
            <a:ext cx="12218049" cy="5445224"/>
          </a:xfrm>
          <a:prstGeom prst="rect">
            <a:avLst/>
          </a:prstGeom>
        </p:spPr>
      </p:pic>
      <p:sp>
        <p:nvSpPr>
          <p:cNvPr id="6" name="Oval 5"/>
          <p:cNvSpPr/>
          <p:nvPr userDrawn="1"/>
        </p:nvSpPr>
        <p:spPr>
          <a:xfrm rot="21302474">
            <a:off x="8880310" y="5589240"/>
            <a:ext cx="5088565" cy="23762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pic>
        <p:nvPicPr>
          <p:cNvPr id="7" name="Picture 6"/>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40416" y="5957368"/>
            <a:ext cx="2112235" cy="805195"/>
          </a:xfrm>
          <a:prstGeom prst="rect">
            <a:avLst/>
          </a:prstGeom>
        </p:spPr>
      </p:pic>
      <p:pic>
        <p:nvPicPr>
          <p:cNvPr id="8" name="Picture 7"/>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876629" y="6184886"/>
            <a:ext cx="394240" cy="240386"/>
          </a:xfrm>
          <a:prstGeom prst="rect">
            <a:avLst/>
          </a:prstGeom>
        </p:spPr>
      </p:pic>
      <p:pic>
        <p:nvPicPr>
          <p:cNvPr id="9" name="Picture 8"/>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88296" y="6165304"/>
            <a:ext cx="372733" cy="279550"/>
          </a:xfrm>
          <a:prstGeom prst="rect">
            <a:avLst/>
          </a:prstGeom>
        </p:spPr>
      </p:pic>
      <p:sp>
        <p:nvSpPr>
          <p:cNvPr id="10" name="TextBox 9"/>
          <p:cNvSpPr txBox="1"/>
          <p:nvPr userDrawn="1"/>
        </p:nvSpPr>
        <p:spPr>
          <a:xfrm>
            <a:off x="623392" y="6165304"/>
            <a:ext cx="4704523" cy="338554"/>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DHCFT         @derbyshcft</a:t>
            </a:r>
          </a:p>
        </p:txBody>
      </p:sp>
      <p:sp>
        <p:nvSpPr>
          <p:cNvPr id="11" name="TextBox 10"/>
          <p:cNvSpPr txBox="1"/>
          <p:nvPr userDrawn="1"/>
        </p:nvSpPr>
        <p:spPr>
          <a:xfrm>
            <a:off x="190037" y="6485203"/>
            <a:ext cx="4704523" cy="338554"/>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www.derbyshirehealthcareft.nhs.uk</a:t>
            </a:r>
          </a:p>
        </p:txBody>
      </p:sp>
    </p:spTree>
    <p:extLst>
      <p:ext uri="{BB962C8B-B14F-4D97-AF65-F5344CB8AC3E}">
        <p14:creationId xmlns:p14="http://schemas.microsoft.com/office/powerpoint/2010/main" val="94238223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A49903-7F5C-4C49-B081-39051A16CFBD}" type="datetimeFigureOut">
              <a:rPr lang="en-GB" smtClean="0"/>
              <a:t>28/02/2024</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7EB68E-6BBD-4EAB-ADA6-EBF93DAD21DC}" type="slidenum">
              <a:rPr lang="en-GB" smtClean="0"/>
              <a:t>‹#›</a:t>
            </a:fld>
            <a:endParaRPr lang="en-GB" dirty="0"/>
          </a:p>
        </p:txBody>
      </p:sp>
    </p:spTree>
    <p:extLst>
      <p:ext uri="{BB962C8B-B14F-4D97-AF65-F5344CB8AC3E}">
        <p14:creationId xmlns:p14="http://schemas.microsoft.com/office/powerpoint/2010/main" val="24925969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3.xml"/></Relationships>
</file>

<file path=ppt/slides/_rels/slide10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3.xml"/></Relationships>
</file>

<file path=ppt/slides/_rels/slide10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3.xml"/></Relationships>
</file>

<file path=ppt/slides/_rels/slide10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3.xml"/></Relationships>
</file>

<file path=ppt/slides/_rels/slide10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3.xml"/></Relationships>
</file>

<file path=ppt/slides/_rels/slide10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3.xml"/></Relationships>
</file>

<file path=ppt/slides/_rels/slide10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3.xml"/></Relationships>
</file>

<file path=ppt/slides/_rels/slide10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58.xml"/><Relationship Id="rId4" Type="http://schemas.openxmlformats.org/officeDocument/2006/relationships/image" Target="../media/image69.png"/></Relationships>
</file>

<file path=ppt/slides/_rels/slide10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0.png"/><Relationship Id="rId1" Type="http://schemas.openxmlformats.org/officeDocument/2006/relationships/slideLayout" Target="../slideLayouts/slideLayout58.xml"/><Relationship Id="rId4" Type="http://schemas.openxmlformats.org/officeDocument/2006/relationships/image" Target="../media/image71.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hyperlink" Target="https://joinedupcarederbyshire.co.uk/"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8.png"/><Relationship Id="rId7" Type="http://schemas.openxmlformats.org/officeDocument/2006/relationships/diagramData" Target="../diagrams/data1.xm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22.jpeg"/><Relationship Id="rId11" Type="http://schemas.microsoft.com/office/2007/relationships/diagramDrawing" Target="../diagrams/drawing1.xml"/><Relationship Id="rId5" Type="http://schemas.openxmlformats.org/officeDocument/2006/relationships/image" Target="../media/image21.png"/><Relationship Id="rId10" Type="http://schemas.openxmlformats.org/officeDocument/2006/relationships/diagramColors" Target="../diagrams/colors1.xml"/><Relationship Id="rId4" Type="http://schemas.openxmlformats.org/officeDocument/2006/relationships/image" Target="../media/image20.png"/><Relationship Id="rId9"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8.png"/><Relationship Id="rId7" Type="http://schemas.openxmlformats.org/officeDocument/2006/relationships/diagramQuickStyle" Target="../diagrams/quickStyle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0.png"/><Relationship Id="rId9" Type="http://schemas.microsoft.com/office/2007/relationships/diagramDrawing" Target="../diagrams/drawing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diagramColors" Target="../diagrams/colors4.xm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diagramQuickStyle" Target="../diagrams/quickStyle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Layout" Target="../diagrams/layout4.xml"/><Relationship Id="rId5" Type="http://schemas.openxmlformats.org/officeDocument/2006/relationships/diagramQuickStyle" Target="../diagrams/quickStyle3.xml"/><Relationship Id="rId10" Type="http://schemas.openxmlformats.org/officeDocument/2006/relationships/diagramData" Target="../diagrams/data4.xml"/><Relationship Id="rId4" Type="http://schemas.openxmlformats.org/officeDocument/2006/relationships/diagramLayout" Target="../diagrams/layout3.xml"/><Relationship Id="rId9" Type="http://schemas.openxmlformats.org/officeDocument/2006/relationships/image" Target="../media/image20.png"/><Relationship Id="rId14" Type="http://schemas.microsoft.com/office/2007/relationships/diagramDrawing" Target="../diagrams/drawing4.xml"/></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8.png"/><Relationship Id="rId7" Type="http://schemas.openxmlformats.org/officeDocument/2006/relationships/diagramQuickStyle" Target="../diagrams/quickStyle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23.png"/><Relationship Id="rId4" Type="http://schemas.openxmlformats.org/officeDocument/2006/relationships/image" Target="../media/image20.png"/><Relationship Id="rId9" Type="http://schemas.microsoft.com/office/2007/relationships/diagramDrawing" Target="../diagrams/drawing5.xml"/></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18.png"/><Relationship Id="rId7" Type="http://schemas.openxmlformats.org/officeDocument/2006/relationships/diagramQuickStyle" Target="../diagrams/quickStyle6.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24.jpeg"/><Relationship Id="rId4" Type="http://schemas.openxmlformats.org/officeDocument/2006/relationships/image" Target="../media/image20.png"/><Relationship Id="rId9" Type="http://schemas.microsoft.com/office/2007/relationships/diagramDrawing" Target="../diagrams/drawing6.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32.png"/><Relationship Id="rId7" Type="http://schemas.openxmlformats.org/officeDocument/2006/relationships/diagramColors" Target="../diagrams/colors7.xml"/><Relationship Id="rId2" Type="http://schemas.openxmlformats.org/officeDocument/2006/relationships/notesSlide" Target="../notesSlides/notesSlide19.xml"/><Relationship Id="rId1" Type="http://schemas.openxmlformats.org/officeDocument/2006/relationships/slideLayout" Target="../slideLayouts/slideLayout5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53.xml"/><Relationship Id="rId4" Type="http://schemas.openxmlformats.org/officeDocument/2006/relationships/image" Target="../media/image34.svg"/></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4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53.xml"/><Relationship Id="rId4" Type="http://schemas.openxmlformats.org/officeDocument/2006/relationships/image" Target="../media/image43.svg"/></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2.xml"/><Relationship Id="rId1" Type="http://schemas.openxmlformats.org/officeDocument/2006/relationships/slideLayout" Target="../slideLayouts/slideLayout4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53.xml"/><Relationship Id="rId5" Type="http://schemas.openxmlformats.org/officeDocument/2006/relationships/chart" Target="../charts/chart4.xml"/><Relationship Id="rId4" Type="http://schemas.openxmlformats.org/officeDocument/2006/relationships/chart" Target="../charts/chart3.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4.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4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hyperlink" Target="https://joinedupcarederbyshire.co.uk/"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57.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57.xml"/><Relationship Id="rId4" Type="http://schemas.openxmlformats.org/officeDocument/2006/relationships/image" Target="../media/image55.jpeg"/></Relationships>
</file>

<file path=ppt/slides/_rels/slide6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3.xml"/></Relationships>
</file>

<file path=ppt/slides/_rels/slide6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3.xml"/></Relationships>
</file>

<file path=ppt/slides/_rels/slide7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3.xml"/></Relationships>
</file>

<file path=ppt/slides/_rels/slide7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3.xml"/></Relationships>
</file>

<file path=ppt/slides/_rels/slide7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3.xml"/></Relationships>
</file>

<file path=ppt/slides/_rels/slide7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3.xml"/></Relationships>
</file>

<file path=ppt/slides/_rels/slide7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3.xml"/></Relationships>
</file>

<file path=ppt/slides/_rels/slide7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3.xml"/></Relationships>
</file>

<file path=ppt/slides/_rels/slide7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3.xml"/></Relationships>
</file>

<file path=ppt/slides/_rels/slide7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3.xml"/></Relationships>
</file>

<file path=ppt/slides/_rels/slide7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3.xml"/></Relationships>
</file>

<file path=ppt/slides/_rels/slide8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3.xml"/></Relationships>
</file>

<file path=ppt/slides/_rels/slide8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3.xml"/></Relationships>
</file>

<file path=ppt/slides/_rels/slide8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57.xml"/></Relationships>
</file>

<file path=ppt/slides/_rels/slide8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57.xml"/><Relationship Id="rId5" Type="http://schemas.openxmlformats.org/officeDocument/2006/relationships/image" Target="../media/image56.png"/><Relationship Id="rId4" Type="http://schemas.openxmlformats.org/officeDocument/2006/relationships/image" Target="../media/image55.jpeg"/></Relationships>
</file>

<file path=ppt/slides/_rels/slide8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57.xml"/><Relationship Id="rId4" Type="http://schemas.openxmlformats.org/officeDocument/2006/relationships/image" Target="../media/image55.jpeg"/></Relationships>
</file>

<file path=ppt/slides/_rels/slide86.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54.png"/><Relationship Id="rId7" Type="http://schemas.openxmlformats.org/officeDocument/2006/relationships/diagramQuickStyle" Target="../diagrams/quickStyle11.xml"/><Relationship Id="rId2" Type="http://schemas.openxmlformats.org/officeDocument/2006/relationships/notesSlide" Target="../notesSlides/notesSlide29.xml"/><Relationship Id="rId1" Type="http://schemas.openxmlformats.org/officeDocument/2006/relationships/slideLayout" Target="../slideLayouts/slideLayout57.xml"/><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image" Target="../media/image55.jpeg"/><Relationship Id="rId9" Type="http://schemas.microsoft.com/office/2007/relationships/diagramDrawing" Target="../diagrams/drawing11.xml"/></Relationships>
</file>

<file path=ppt/slides/_rels/slide8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3.xml"/></Relationships>
</file>

<file path=ppt/slides/_rels/slide8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5.jpeg"/><Relationship Id="rId1" Type="http://schemas.openxmlformats.org/officeDocument/2006/relationships/slideLayout" Target="../slideLayouts/slideLayout63.xml"/></Relationships>
</file>

<file path=ppt/slides/_rels/slide8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3.xml"/></Relationships>
</file>

<file path=ppt/slides/_rels/slide9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3.xml"/></Relationships>
</file>

<file path=ppt/slides/_rels/slide9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5.jpeg"/><Relationship Id="rId1" Type="http://schemas.openxmlformats.org/officeDocument/2006/relationships/slideLayout" Target="../slideLayouts/slideLayout63.xml"/><Relationship Id="rId4" Type="http://schemas.openxmlformats.org/officeDocument/2006/relationships/image" Target="../media/image63.png"/></Relationships>
</file>

<file path=ppt/slides/_rels/slide93.xml.rels><?xml version="1.0" encoding="UTF-8" standalone="yes"?>
<Relationships xmlns="http://schemas.openxmlformats.org/package/2006/relationships"><Relationship Id="rId3" Type="http://schemas.openxmlformats.org/officeDocument/2006/relationships/hyperlink" Target="https://gbr01.safelinks.protection.outlook.com/?url=https%3A%2F%2Ftabanalytics.data.england.nhs.uk%2F%23%2Fviews%2FTobaccoDependenceServicesDashboardLIVE%2FHealthInequalities&amp;data=05%7C02%7Ccaroline.white15%40nhs.net%7Cafbf48c134b946c2b18708dc2e573321%7C37c354b285b047f5b22207b48d774ee3%7C0%7C0%7C638436199259717837%7CUnknown%7CTWFpbGZsb3d8eyJWIjoiMC4wLjAwMDAiLCJQIjoiV2luMzIiLCJBTiI6Ik1haWwiLCJXVCI6Mn0%3D%7C0%7C%7C%7C&amp;sdata=mu08gjde2PH7un%2FhtXmftjgYQlIJnfolnh5jLOglTLw%3D&amp;reserved=0" TargetMode="External"/><Relationship Id="rId2" Type="http://schemas.openxmlformats.org/officeDocument/2006/relationships/image" Target="../media/image55.jpeg"/><Relationship Id="rId1" Type="http://schemas.openxmlformats.org/officeDocument/2006/relationships/slideLayout" Target="../slideLayouts/slideLayout63.xml"/><Relationship Id="rId4" Type="http://schemas.openxmlformats.org/officeDocument/2006/relationships/image" Target="../media/image64.png"/></Relationships>
</file>

<file path=ppt/slides/_rels/slide94.xml.rels><?xml version="1.0" encoding="UTF-8" standalone="yes"?>
<Relationships xmlns="http://schemas.openxmlformats.org/package/2006/relationships"><Relationship Id="rId3" Type="http://schemas.openxmlformats.org/officeDocument/2006/relationships/hyperlink" Target="https://gbr01.safelinks.protection.outlook.com/?url=https%3A%2F%2Ftabanalytics.data.england.nhs.uk%2F%23%2Fviews%2FTobaccoDependenceServicesDashboardLIVE%2FHealthInequalities&amp;data=05%7C02%7Ccaroline.white15%40nhs.net%7Cafbf48c134b946c2b18708dc2e573321%7C37c354b285b047f5b22207b48d774ee3%7C0%7C0%7C638436199259717837%7CUnknown%7CTWFpbGZsb3d8eyJWIjoiMC4wLjAwMDAiLCJQIjoiV2luMzIiLCJBTiI6Ik1haWwiLCJXVCI6Mn0%3D%7C0%7C%7C%7C&amp;sdata=mu08gjde2PH7un%2FhtXmftjgYQlIJnfolnh5jLOglTLw%3D&amp;reserved=0" TargetMode="External"/><Relationship Id="rId2" Type="http://schemas.openxmlformats.org/officeDocument/2006/relationships/image" Target="../media/image55.jpeg"/><Relationship Id="rId1" Type="http://schemas.openxmlformats.org/officeDocument/2006/relationships/slideLayout" Target="../slideLayouts/slideLayout63.xml"/><Relationship Id="rId4" Type="http://schemas.openxmlformats.org/officeDocument/2006/relationships/image" Target="../media/image65.png"/></Relationships>
</file>

<file path=ppt/slides/_rels/slide9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5.jpeg"/><Relationship Id="rId1" Type="http://schemas.openxmlformats.org/officeDocument/2006/relationships/slideLayout" Target="../slideLayouts/slideLayout63.xml"/><Relationship Id="rId4" Type="http://schemas.openxmlformats.org/officeDocument/2006/relationships/image" Target="../media/image67.png"/></Relationships>
</file>

<file path=ppt/slides/_rels/slide9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3.xml"/></Relationships>
</file>

<file path=ppt/slides/_rels/slide9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3.xml"/></Relationships>
</file>

<file path=ppt/slides/_rels/slide9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3.xml"/></Relationships>
</file>

<file path=ppt/slides/_rels/slide9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C894F10-CE7A-45D9-B152-B3812A5067C8}"/>
              </a:ext>
            </a:extLst>
          </p:cNvPr>
          <p:cNvSpPr>
            <a:spLocks noGrp="1"/>
          </p:cNvSpPr>
          <p:nvPr>
            <p:ph type="subTitle" idx="1"/>
          </p:nvPr>
        </p:nvSpPr>
        <p:spPr/>
        <p:txBody>
          <a:bodyPr/>
          <a:lstStyle/>
          <a:p>
            <a:endParaRPr lang="en-GB"/>
          </a:p>
        </p:txBody>
      </p:sp>
      <p:sp>
        <p:nvSpPr>
          <p:cNvPr id="4" name="TextBox 3">
            <a:extLst>
              <a:ext uri="{FF2B5EF4-FFF2-40B4-BE49-F238E27FC236}">
                <a16:creationId xmlns:a16="http://schemas.microsoft.com/office/drawing/2014/main" id="{8B604A04-BA98-411F-8384-50EB88C07E5A}"/>
              </a:ext>
            </a:extLst>
          </p:cNvPr>
          <p:cNvSpPr txBox="1"/>
          <p:nvPr/>
        </p:nvSpPr>
        <p:spPr>
          <a:xfrm>
            <a:off x="1271464" y="1484784"/>
            <a:ext cx="10191499" cy="1938992"/>
          </a:xfrm>
          <a:prstGeom prst="rect">
            <a:avLst/>
          </a:prstGeom>
          <a:noFill/>
        </p:spPr>
        <p:txBody>
          <a:bodyPr wrap="square" rtlCol="0">
            <a:spAutoFit/>
          </a:bodyPr>
          <a:lstStyle/>
          <a:p>
            <a:pPr algn="ctr"/>
            <a:r>
              <a:rPr lang="en-GB" sz="4000" b="1" dirty="0">
                <a:latin typeface="Arial" pitchFamily="34" charset="0"/>
                <a:cs typeface="Arial" pitchFamily="34" charset="0"/>
              </a:rPr>
              <a:t>The Derby and Derbyshire</a:t>
            </a:r>
          </a:p>
          <a:p>
            <a:pPr algn="ctr"/>
            <a:r>
              <a:rPr lang="en-GB" sz="4000" b="1" dirty="0">
                <a:latin typeface="Arial" pitchFamily="34" charset="0"/>
                <a:cs typeface="Arial" pitchFamily="34" charset="0"/>
              </a:rPr>
              <a:t>Equality Delivery System</a:t>
            </a:r>
          </a:p>
          <a:p>
            <a:pPr algn="ctr"/>
            <a:r>
              <a:rPr lang="en-GB" sz="4000" b="1" dirty="0">
                <a:latin typeface="Arial" pitchFamily="34" charset="0"/>
                <a:cs typeface="Arial" pitchFamily="34" charset="0"/>
              </a:rPr>
              <a:t>2023-2024</a:t>
            </a:r>
          </a:p>
        </p:txBody>
      </p:sp>
      <p:pic>
        <p:nvPicPr>
          <p:cNvPr id="5" name="Picture 4" descr="A picture containing text&#10;&#10;Description automatically generated">
            <a:extLst>
              <a:ext uri="{FF2B5EF4-FFF2-40B4-BE49-F238E27FC236}">
                <a16:creationId xmlns:a16="http://schemas.microsoft.com/office/drawing/2014/main" id="{5CDA8D7A-A9CA-4588-AEFD-043BE10019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647"/>
          <a:stretch/>
        </p:blipFill>
        <p:spPr>
          <a:xfrm>
            <a:off x="0" y="3501008"/>
            <a:ext cx="12192000" cy="2394892"/>
          </a:xfrm>
          <a:prstGeom prst="rect">
            <a:avLst/>
          </a:prstGeom>
        </p:spPr>
      </p:pic>
      <p:pic>
        <p:nvPicPr>
          <p:cNvPr id="7" name="Picture 6" descr="A picture containing timeline&#10;&#10;Description automatically generated">
            <a:extLst>
              <a:ext uri="{FF2B5EF4-FFF2-40B4-BE49-F238E27FC236}">
                <a16:creationId xmlns:a16="http://schemas.microsoft.com/office/drawing/2014/main" id="{685F1AB9-2347-4F25-A6DC-495E7F7EBE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8368" y="301064"/>
            <a:ext cx="2430000" cy="972000"/>
          </a:xfrm>
          <a:prstGeom prst="rect">
            <a:avLst/>
          </a:prstGeom>
        </p:spPr>
      </p:pic>
      <p:grpSp>
        <p:nvGrpSpPr>
          <p:cNvPr id="10" name="Group 9">
            <a:extLst>
              <a:ext uri="{FF2B5EF4-FFF2-40B4-BE49-F238E27FC236}">
                <a16:creationId xmlns:a16="http://schemas.microsoft.com/office/drawing/2014/main" id="{DC2C1E0C-DCB8-4E1C-867B-04EA3B9C32FC}"/>
              </a:ext>
            </a:extLst>
          </p:cNvPr>
          <p:cNvGrpSpPr/>
          <p:nvPr/>
        </p:nvGrpSpPr>
        <p:grpSpPr>
          <a:xfrm>
            <a:off x="0" y="5835851"/>
            <a:ext cx="12192000" cy="1145974"/>
            <a:chOff x="0" y="5835851"/>
            <a:chExt cx="12192000" cy="1145974"/>
          </a:xfrm>
        </p:grpSpPr>
        <p:sp>
          <p:nvSpPr>
            <p:cNvPr id="9" name="Rectangle 8">
              <a:extLst>
                <a:ext uri="{FF2B5EF4-FFF2-40B4-BE49-F238E27FC236}">
                  <a16:creationId xmlns:a16="http://schemas.microsoft.com/office/drawing/2014/main" id="{3878AA03-D1D2-4BCD-A36E-C8CDC783EC2F}"/>
                </a:ext>
              </a:extLst>
            </p:cNvPr>
            <p:cNvSpPr/>
            <p:nvPr/>
          </p:nvSpPr>
          <p:spPr>
            <a:xfrm>
              <a:off x="0" y="5895900"/>
              <a:ext cx="12192000" cy="10859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 application&#10;&#10;Description automatically generated">
              <a:extLst>
                <a:ext uri="{FF2B5EF4-FFF2-40B4-BE49-F238E27FC236}">
                  <a16:creationId xmlns:a16="http://schemas.microsoft.com/office/drawing/2014/main" id="{EFE1A21B-C924-4AA2-A4DB-A872850D32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2829" y="5835851"/>
              <a:ext cx="6155999" cy="972000"/>
            </a:xfrm>
            <a:prstGeom prst="rect">
              <a:avLst/>
            </a:prstGeom>
          </p:spPr>
        </p:pic>
      </p:grpSp>
    </p:spTree>
    <p:extLst>
      <p:ext uri="{BB962C8B-B14F-4D97-AF65-F5344CB8AC3E}">
        <p14:creationId xmlns:p14="http://schemas.microsoft.com/office/powerpoint/2010/main" val="2524733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1A6FCC8-D3CE-094A-BDEB-72E24BA79CA7}"/>
              </a:ext>
            </a:extLst>
          </p:cNvPr>
          <p:cNvSpPr txBox="1">
            <a:spLocks/>
          </p:cNvSpPr>
          <p:nvPr/>
        </p:nvSpPr>
        <p:spPr>
          <a:xfrm>
            <a:off x="693219" y="1039409"/>
            <a:ext cx="10515600" cy="8339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0070C0"/>
                </a:solidFill>
                <a:latin typeface="Arial" panose="020B0604020202020204" pitchFamily="34" charset="0"/>
                <a:cs typeface="Arial" panose="020B0604020202020204" pitchFamily="34" charset="0"/>
              </a:rPr>
              <a:t>Older adults are under-represented</a:t>
            </a:r>
          </a:p>
        </p:txBody>
      </p:sp>
      <p:sp>
        <p:nvSpPr>
          <p:cNvPr id="2" name="TextBox 1">
            <a:extLst>
              <a:ext uri="{FF2B5EF4-FFF2-40B4-BE49-F238E27FC236}">
                <a16:creationId xmlns:a16="http://schemas.microsoft.com/office/drawing/2014/main" id="{72797B18-4937-0A4E-BF60-C632A6873A0E}"/>
              </a:ext>
            </a:extLst>
          </p:cNvPr>
          <p:cNvSpPr txBox="1"/>
          <p:nvPr/>
        </p:nvSpPr>
        <p:spPr>
          <a:xfrm>
            <a:off x="1077685" y="1995824"/>
            <a:ext cx="10624457" cy="3431709"/>
          </a:xfrm>
          <a:prstGeom prst="rect">
            <a:avLst/>
          </a:prstGeom>
          <a:noFill/>
        </p:spPr>
        <p:txBody>
          <a:bodyPr wrap="square" rtlCol="0">
            <a:spAutoFit/>
          </a:bodyPr>
          <a:lstStyle>
            <a:defPPr>
              <a:defRPr lang="en-US"/>
            </a:defPPr>
            <a:lvl1pPr>
              <a:spcBef>
                <a:spcPts val="1200"/>
              </a:spcBef>
            </a:lvl1pPr>
            <a:lvl2pPr marL="631825" lvl="1" indent="-457200">
              <a:spcBef>
                <a:spcPts val="1200"/>
              </a:spcBef>
              <a:buFont typeface="Arial" panose="020B0604020202020204" pitchFamily="34" charset="0"/>
              <a:buChar char="•"/>
              <a:defRPr sz="3600"/>
            </a:lvl2pPr>
          </a:lstStyle>
          <a:p>
            <a:pPr lvl="1">
              <a:spcBef>
                <a:spcPts val="600"/>
              </a:spcBef>
            </a:pPr>
            <a:r>
              <a:rPr lang="en-GB" sz="3200" dirty="0"/>
              <a:t>Less likely to be referred </a:t>
            </a:r>
          </a:p>
          <a:p>
            <a:pPr lvl="1">
              <a:spcBef>
                <a:spcPts val="600"/>
              </a:spcBef>
            </a:pPr>
            <a:r>
              <a:rPr lang="en-GB" sz="3200" dirty="0"/>
              <a:t>Affects gender differently</a:t>
            </a:r>
          </a:p>
          <a:p>
            <a:pPr lvl="1">
              <a:spcBef>
                <a:spcPts val="600"/>
              </a:spcBef>
            </a:pPr>
            <a:r>
              <a:rPr lang="en-GB" sz="3200" dirty="0"/>
              <a:t>GP perceptions around weight loss &amp; frailty</a:t>
            </a:r>
            <a:endParaRPr lang="en-GB" sz="3200" dirty="0">
              <a:solidFill>
                <a:srgbClr val="FF0000"/>
              </a:solidFill>
            </a:endParaRPr>
          </a:p>
          <a:p>
            <a:pPr lvl="1">
              <a:spcBef>
                <a:spcPts val="600"/>
              </a:spcBef>
            </a:pPr>
            <a:r>
              <a:rPr lang="en-GB" sz="3200" dirty="0"/>
              <a:t>Perceived as inevitable/ acceptable?</a:t>
            </a:r>
          </a:p>
          <a:p>
            <a:pPr lvl="1">
              <a:spcBef>
                <a:spcPts val="600"/>
              </a:spcBef>
            </a:pPr>
            <a:r>
              <a:rPr lang="en-GB" sz="3200" dirty="0"/>
              <a:t>Belief that service cannot help OAs? (GPs &amp; patients)</a:t>
            </a:r>
          </a:p>
          <a:p>
            <a:pPr lvl="1">
              <a:spcBef>
                <a:spcPts val="600"/>
              </a:spcBef>
            </a:pPr>
            <a:r>
              <a:rPr lang="en-GB" sz="3200" dirty="0"/>
              <a:t>Above average BMI reduction in service</a:t>
            </a:r>
          </a:p>
        </p:txBody>
      </p:sp>
    </p:spTree>
    <p:extLst>
      <p:ext uri="{BB962C8B-B14F-4D97-AF65-F5344CB8AC3E}">
        <p14:creationId xmlns:p14="http://schemas.microsoft.com/office/powerpoint/2010/main" val="156624974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3FDAC-74C4-62AD-DC9F-E89F5C74E1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22433"/>
            <a:ext cx="121920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CA3CB3E-E1F6-0638-A7CD-B4C3D1B7283F}"/>
              </a:ext>
            </a:extLst>
          </p:cNvPr>
          <p:cNvSpPr txBox="1"/>
          <p:nvPr/>
        </p:nvSpPr>
        <p:spPr>
          <a:xfrm>
            <a:off x="338264" y="609575"/>
            <a:ext cx="11515471"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1b. Individual patients’ (service users’) health needs are met – future opportunities</a:t>
            </a:r>
          </a:p>
        </p:txBody>
      </p:sp>
      <p:sp>
        <p:nvSpPr>
          <p:cNvPr id="6" name="TextBox 5">
            <a:extLst>
              <a:ext uri="{FF2B5EF4-FFF2-40B4-BE49-F238E27FC236}">
                <a16:creationId xmlns:a16="http://schemas.microsoft.com/office/drawing/2014/main" id="{3BFF450A-990E-5604-0E20-73718476F696}"/>
              </a:ext>
            </a:extLst>
          </p:cNvPr>
          <p:cNvSpPr txBox="1"/>
          <p:nvPr/>
        </p:nvSpPr>
        <p:spPr>
          <a:xfrm>
            <a:off x="425936" y="1519342"/>
            <a:ext cx="11152094" cy="412420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Cytisine</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pilot – acute inpatients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Community pharmacy offer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Development of healthcare support workers – secondment role in TDT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Maternity - National  incentive scheme being developed and rolled out from April 2024, accompanied by national awareness.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Wider HI agenda: weight management, smoking, housing, exercise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Portal under development to refer patients to a range of community services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16562865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3FDAC-74C4-62AD-DC9F-E89F5C74E1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22433"/>
            <a:ext cx="121920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CA3CB3E-E1F6-0638-A7CD-B4C3D1B7283F}"/>
              </a:ext>
            </a:extLst>
          </p:cNvPr>
          <p:cNvSpPr txBox="1"/>
          <p:nvPr/>
        </p:nvSpPr>
        <p:spPr>
          <a:xfrm>
            <a:off x="424995" y="1858565"/>
            <a:ext cx="11515471"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EDS Domain 1:Commissioned or Provided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1c. When patients (service users) use the service, they are free from harm</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185276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3FDAC-74C4-62AD-DC9F-E89F5C74E1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22433"/>
            <a:ext cx="121920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CA3CB3E-E1F6-0638-A7CD-B4C3D1B7283F}"/>
              </a:ext>
            </a:extLst>
          </p:cNvPr>
          <p:cNvSpPr txBox="1"/>
          <p:nvPr/>
        </p:nvSpPr>
        <p:spPr>
          <a:xfrm>
            <a:off x="338264" y="609575"/>
            <a:ext cx="11515471"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1c. When patients (service users) use the service, they are free from harm</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BFF450A-990E-5604-0E20-73718476F696}"/>
              </a:ext>
            </a:extLst>
          </p:cNvPr>
          <p:cNvSpPr txBox="1"/>
          <p:nvPr/>
        </p:nvSpPr>
        <p:spPr>
          <a:xfrm>
            <a:off x="425937" y="1985625"/>
            <a:ext cx="11152094" cy="433965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To prepare for these changes, we have been working closely with Integrated Care System (ICS) and Local Authority (LA) partners who currently provide tobacco dependency treatment services within the wider population (Livewell and Live Life Better Derbyshire and Everyone Health Staffordshire) so that they provide an on-site in-reach service across our sites. This is a new, integrated way of working for UHDB.</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Each person is also offered in depth support from an on-site tobacco dependency advisor and supported for up to 12 weeks in their quit attempt and provide important continuity post discharge.  We have made changes within our clinical systems to ensure a straightforward referral process and to track the success of the change as it is embedded.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Respiratory Consultant available for any staff member if they need any urgent advice or support with more complex patients to facilitate supportive conversations with colleagues.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212028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3FDAC-74C4-62AD-DC9F-E89F5C74E1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22433"/>
            <a:ext cx="121920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CA3CB3E-E1F6-0638-A7CD-B4C3D1B7283F}"/>
              </a:ext>
            </a:extLst>
          </p:cNvPr>
          <p:cNvSpPr txBox="1"/>
          <p:nvPr/>
        </p:nvSpPr>
        <p:spPr>
          <a:xfrm>
            <a:off x="338264" y="560165"/>
            <a:ext cx="11515471"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1c. When patients (service users) use the service, they are free from harm</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BFF450A-990E-5604-0E20-73718476F696}"/>
              </a:ext>
            </a:extLst>
          </p:cNvPr>
          <p:cNvSpPr txBox="1"/>
          <p:nvPr/>
        </p:nvSpPr>
        <p:spPr>
          <a:xfrm>
            <a:off x="267651" y="1705881"/>
            <a:ext cx="11152094" cy="429348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work is currently undertaken in inpatient areas where access to any emergency equipment is available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Training package is available on My Learning Passport and is also accessible to clinicians via their ward representatives. Further work to be undertaken around roll out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very brief advice (VBA) video has been produced to further support awareness of the service amongst UHDB staff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Adjustments are made when patients need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required staff safeguarding trained and safeguarding team available should they be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Datix process to record any incidents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012322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3FDAC-74C4-62AD-DC9F-E89F5C74E1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22433"/>
            <a:ext cx="121920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CA3CB3E-E1F6-0638-A7CD-B4C3D1B7283F}"/>
              </a:ext>
            </a:extLst>
          </p:cNvPr>
          <p:cNvSpPr txBox="1"/>
          <p:nvPr/>
        </p:nvSpPr>
        <p:spPr>
          <a:xfrm>
            <a:off x="338264" y="560165"/>
            <a:ext cx="11515471"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1c. When patients (service users) use the service, they are free from harm</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BFF450A-990E-5604-0E20-73718476F696}"/>
              </a:ext>
            </a:extLst>
          </p:cNvPr>
          <p:cNvSpPr txBox="1"/>
          <p:nvPr/>
        </p:nvSpPr>
        <p:spPr>
          <a:xfrm>
            <a:off x="230687" y="1748292"/>
            <a:ext cx="11152094" cy="235449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Staff have received diversity and inclusivity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 and development of Business Intelligence dashboards to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Regular mentoring sessions for the TDT advisors with Lead Respiratory Consultant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677108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3FDAC-74C4-62AD-DC9F-E89F5C74E1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22433"/>
            <a:ext cx="121920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CA3CB3E-E1F6-0638-A7CD-B4C3D1B7283F}"/>
              </a:ext>
            </a:extLst>
          </p:cNvPr>
          <p:cNvSpPr txBox="1"/>
          <p:nvPr/>
        </p:nvSpPr>
        <p:spPr>
          <a:xfrm>
            <a:off x="424995" y="1858565"/>
            <a:ext cx="11515471"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EDS Domain 1:Commissioned or Provided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1d. Patients (service users) report positive experiences of the service</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34346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3FDAC-74C4-62AD-DC9F-E89F5C74E1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22433"/>
            <a:ext cx="121920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CA3CB3E-E1F6-0638-A7CD-B4C3D1B7283F}"/>
              </a:ext>
            </a:extLst>
          </p:cNvPr>
          <p:cNvSpPr txBox="1"/>
          <p:nvPr/>
        </p:nvSpPr>
        <p:spPr>
          <a:xfrm>
            <a:off x="338264" y="560165"/>
            <a:ext cx="11515471"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1d. Patients (service users) report positive experiences of the service</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BFF450A-990E-5604-0E20-73718476F696}"/>
              </a:ext>
            </a:extLst>
          </p:cNvPr>
          <p:cNvSpPr txBox="1"/>
          <p:nvPr/>
        </p:nvSpPr>
        <p:spPr>
          <a:xfrm>
            <a:off x="338264" y="1730795"/>
            <a:ext cx="11152094" cy="36009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TDT programme is currently reporting a 50% 4 week and a 30% 12 week QUIT rate across both acute sites of UHDB.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process to obtain patient feedback is due to be implemented as part of this process to inform future 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have been no complaints received to date, however all complaints regarding the service would be processed via the Trusts formal complaints process.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Patients report the service being accessible because of telephone support and NRT being delivered to their homes.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Patients are favourable with the service being free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Bedside consultations are being welcomed: 80% of those referred take up the service.</a:t>
            </a:r>
          </a:p>
        </p:txBody>
      </p:sp>
    </p:spTree>
    <p:extLst>
      <p:ext uri="{BB962C8B-B14F-4D97-AF65-F5344CB8AC3E}">
        <p14:creationId xmlns:p14="http://schemas.microsoft.com/office/powerpoint/2010/main" val="37513432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E191A3E8-2F5F-6292-D68F-9FF9225F86C4}"/>
              </a:ext>
            </a:extLst>
          </p:cNvPr>
          <p:cNvPicPr>
            <a:picLocks noChangeAspect="1"/>
          </p:cNvPicPr>
          <p:nvPr/>
        </p:nvPicPr>
        <p:blipFill rotWithShape="1">
          <a:blip r:embed="rId3">
            <a:extLst>
              <a:ext uri="{28A0092B-C50C-407E-A947-70E740481C1C}">
                <a14:useLocalDpi xmlns:a14="http://schemas.microsoft.com/office/drawing/2010/main" val="0"/>
              </a:ext>
            </a:extLst>
          </a:blip>
          <a:srcRect t="24181" b="24745"/>
          <a:stretch/>
        </p:blipFill>
        <p:spPr>
          <a:xfrm>
            <a:off x="8713605" y="141395"/>
            <a:ext cx="3346694" cy="1208867"/>
          </a:xfrm>
          <a:prstGeom prst="rect">
            <a:avLst/>
          </a:prstGeom>
        </p:spPr>
      </p:pic>
      <p:sp>
        <p:nvSpPr>
          <p:cNvPr id="8" name="TextBox 11">
            <a:extLst>
              <a:ext uri="{FF2B5EF4-FFF2-40B4-BE49-F238E27FC236}">
                <a16:creationId xmlns:a16="http://schemas.microsoft.com/office/drawing/2014/main" id="{FFE38583-8F5C-5A0C-16A1-34819E401196}"/>
              </a:ext>
            </a:extLst>
          </p:cNvPr>
          <p:cNvSpPr txBox="1">
            <a:spLocks noChangeArrowheads="1"/>
          </p:cNvSpPr>
          <p:nvPr/>
        </p:nvSpPr>
        <p:spPr bwMode="auto">
          <a:xfrm>
            <a:off x="478401" y="207219"/>
            <a:ext cx="815387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200" b="1" i="0" u="none" strike="noStrike" kern="1200" cap="none" spc="0" normalizeH="0" baseline="0" noProof="0" dirty="0">
                <a:ln>
                  <a:noFill/>
                </a:ln>
                <a:solidFill>
                  <a:srgbClr val="009CA7"/>
                </a:solidFill>
                <a:effectLst/>
                <a:uLnTx/>
                <a:uFillTx/>
                <a:latin typeface="Arial" panose="020B0604020202020204" pitchFamily="34" charset="0"/>
                <a:ea typeface="+mn-ea"/>
                <a:cs typeface="Arial" panose="020B0604020202020204" pitchFamily="34" charset="0"/>
              </a:rPr>
              <a:t>How are we doing? Patient and Staff Feedback</a:t>
            </a:r>
            <a:endParaRPr kumimoji="0" lang="en-GB" altLang="en-US" sz="3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7" name="Speech Bubble: Oval 6">
            <a:extLst>
              <a:ext uri="{FF2B5EF4-FFF2-40B4-BE49-F238E27FC236}">
                <a16:creationId xmlns:a16="http://schemas.microsoft.com/office/drawing/2014/main" id="{8ED41EE9-CFD0-AE1F-7F60-9C8B9182D357}"/>
              </a:ext>
            </a:extLst>
          </p:cNvPr>
          <p:cNvSpPr/>
          <p:nvPr/>
        </p:nvSpPr>
        <p:spPr>
          <a:xfrm>
            <a:off x="8294096" y="1369684"/>
            <a:ext cx="3258544" cy="1893454"/>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I wish I had known about it the service sooner, would highly recommend the service in the future.</a:t>
            </a: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Speech Bubble: Oval 8">
            <a:extLst>
              <a:ext uri="{FF2B5EF4-FFF2-40B4-BE49-F238E27FC236}">
                <a16:creationId xmlns:a16="http://schemas.microsoft.com/office/drawing/2014/main" id="{A7A3415F-10FF-85CD-B36E-5E581B821BA1}"/>
              </a:ext>
            </a:extLst>
          </p:cNvPr>
          <p:cNvSpPr/>
          <p:nvPr/>
        </p:nvSpPr>
        <p:spPr>
          <a:xfrm>
            <a:off x="6113568" y="3854951"/>
            <a:ext cx="5200073" cy="2444249"/>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Found the help and support given by Stop Smoking staff at the hospital very helpful, they were  understanding and supportive and non-judgemental. I would highly recommend the service to friends and family.</a:t>
            </a:r>
          </a:p>
        </p:txBody>
      </p:sp>
      <p:sp>
        <p:nvSpPr>
          <p:cNvPr id="10" name="Speech Bubble: Oval 9">
            <a:extLst>
              <a:ext uri="{FF2B5EF4-FFF2-40B4-BE49-F238E27FC236}">
                <a16:creationId xmlns:a16="http://schemas.microsoft.com/office/drawing/2014/main" id="{EE1C584C-7922-A906-76B8-790405866D26}"/>
              </a:ext>
            </a:extLst>
          </p:cNvPr>
          <p:cNvSpPr/>
          <p:nvPr/>
        </p:nvSpPr>
        <p:spPr>
          <a:xfrm>
            <a:off x="4851071" y="2227265"/>
            <a:ext cx="3097895" cy="1371940"/>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I am better off with my breathing now and can taste my food a lot better. </a:t>
            </a:r>
          </a:p>
        </p:txBody>
      </p:sp>
      <p:pic>
        <p:nvPicPr>
          <p:cNvPr id="2" name="Picture 1">
            <a:extLst>
              <a:ext uri="{FF2B5EF4-FFF2-40B4-BE49-F238E27FC236}">
                <a16:creationId xmlns:a16="http://schemas.microsoft.com/office/drawing/2014/main" id="{2E08939B-3AB1-BA2F-05FC-0A6A76B7A8AA}"/>
              </a:ext>
            </a:extLst>
          </p:cNvPr>
          <p:cNvPicPr>
            <a:picLocks noChangeAspect="1"/>
          </p:cNvPicPr>
          <p:nvPr/>
        </p:nvPicPr>
        <p:blipFill>
          <a:blip r:embed="rId4"/>
          <a:stretch>
            <a:fillRect/>
          </a:stretch>
        </p:blipFill>
        <p:spPr>
          <a:xfrm>
            <a:off x="689514" y="1284437"/>
            <a:ext cx="3816427" cy="5432007"/>
          </a:xfrm>
          <a:prstGeom prst="rect">
            <a:avLst/>
          </a:prstGeom>
        </p:spPr>
      </p:pic>
    </p:spTree>
    <p:extLst>
      <p:ext uri="{BB962C8B-B14F-4D97-AF65-F5344CB8AC3E}">
        <p14:creationId xmlns:p14="http://schemas.microsoft.com/office/powerpoint/2010/main" val="10256697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06FA5CF-A8B6-9C8E-B75A-0F559AA8F6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4818" y="5427814"/>
            <a:ext cx="2720217" cy="134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Graphical user interface, application&#10;&#10;Description automatically generated">
            <a:extLst>
              <a:ext uri="{FF2B5EF4-FFF2-40B4-BE49-F238E27FC236}">
                <a16:creationId xmlns:a16="http://schemas.microsoft.com/office/drawing/2014/main" id="{E191A3E8-2F5F-6292-D68F-9FF9225F86C4}"/>
              </a:ext>
            </a:extLst>
          </p:cNvPr>
          <p:cNvPicPr>
            <a:picLocks noChangeAspect="1"/>
          </p:cNvPicPr>
          <p:nvPr/>
        </p:nvPicPr>
        <p:blipFill rotWithShape="1">
          <a:blip r:embed="rId3">
            <a:extLst>
              <a:ext uri="{28A0092B-C50C-407E-A947-70E740481C1C}">
                <a14:useLocalDpi xmlns:a14="http://schemas.microsoft.com/office/drawing/2010/main" val="0"/>
              </a:ext>
            </a:extLst>
          </a:blip>
          <a:srcRect t="24181" b="24745"/>
          <a:stretch/>
        </p:blipFill>
        <p:spPr>
          <a:xfrm>
            <a:off x="8845306" y="20416"/>
            <a:ext cx="3346694" cy="1208867"/>
          </a:xfrm>
          <a:prstGeom prst="rect">
            <a:avLst/>
          </a:prstGeom>
        </p:spPr>
      </p:pic>
      <p:sp>
        <p:nvSpPr>
          <p:cNvPr id="8" name="TextBox 11">
            <a:extLst>
              <a:ext uri="{FF2B5EF4-FFF2-40B4-BE49-F238E27FC236}">
                <a16:creationId xmlns:a16="http://schemas.microsoft.com/office/drawing/2014/main" id="{FFE38583-8F5C-5A0C-16A1-34819E401196}"/>
              </a:ext>
            </a:extLst>
          </p:cNvPr>
          <p:cNvSpPr txBox="1">
            <a:spLocks noChangeArrowheads="1"/>
          </p:cNvSpPr>
          <p:nvPr/>
        </p:nvSpPr>
        <p:spPr bwMode="auto">
          <a:xfrm>
            <a:off x="344383" y="558800"/>
            <a:ext cx="90304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200" b="1" i="0" u="none" strike="noStrike" kern="1200" cap="none" spc="0" normalizeH="0" baseline="0" noProof="0" dirty="0">
                <a:ln>
                  <a:noFill/>
                </a:ln>
                <a:solidFill>
                  <a:srgbClr val="009CA7"/>
                </a:solidFill>
                <a:effectLst/>
                <a:uLnTx/>
                <a:uFillTx/>
                <a:latin typeface="Arial" panose="020B0604020202020204" pitchFamily="34" charset="0"/>
                <a:ea typeface="+mn-ea"/>
                <a:cs typeface="Arial" panose="020B0604020202020204" pitchFamily="34" charset="0"/>
              </a:rPr>
              <a:t>Tobacco Dependency Treatment Programme</a:t>
            </a:r>
            <a:endParaRPr kumimoji="0" lang="en-GB" altLang="en-US" sz="3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F388415A-D6F9-ADD9-4DBE-DD4A2596A1ED}"/>
              </a:ext>
            </a:extLst>
          </p:cNvPr>
          <p:cNvPicPr>
            <a:picLocks noChangeAspect="1"/>
          </p:cNvPicPr>
          <p:nvPr/>
        </p:nvPicPr>
        <p:blipFill>
          <a:blip r:embed="rId4"/>
          <a:stretch>
            <a:fillRect/>
          </a:stretch>
        </p:blipFill>
        <p:spPr>
          <a:xfrm>
            <a:off x="593470" y="1681959"/>
            <a:ext cx="5839080" cy="4377831"/>
          </a:xfrm>
          <a:prstGeom prst="rect">
            <a:avLst/>
          </a:prstGeom>
        </p:spPr>
      </p:pic>
      <p:sp>
        <p:nvSpPr>
          <p:cNvPr id="3" name="TextBox 2">
            <a:extLst>
              <a:ext uri="{FF2B5EF4-FFF2-40B4-BE49-F238E27FC236}">
                <a16:creationId xmlns:a16="http://schemas.microsoft.com/office/drawing/2014/main" id="{37B9A7A1-F05C-F5F9-7FB1-ABB321161CDA}"/>
              </a:ext>
            </a:extLst>
          </p:cNvPr>
          <p:cNvSpPr txBox="1"/>
          <p:nvPr/>
        </p:nvSpPr>
        <p:spPr>
          <a:xfrm>
            <a:off x="6909359" y="1143575"/>
            <a:ext cx="3193962" cy="59093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70C0"/>
                </a:solidFill>
                <a:effectLst/>
                <a:uLnTx/>
                <a:uFillTx/>
                <a:latin typeface="Calibri" panose="020F0502020204030204"/>
                <a:ea typeface="+mn-ea"/>
                <a:cs typeface="+mn-cs"/>
              </a:rPr>
              <a:t>JUCD: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Sam Knight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Angela Deakin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70C0"/>
                </a:solidFill>
                <a:effectLst/>
                <a:uLnTx/>
                <a:uFillTx/>
                <a:latin typeface="Calibri" panose="020F0502020204030204"/>
                <a:ea typeface="+mn-ea"/>
                <a:cs typeface="+mn-cs"/>
              </a:rPr>
              <a:t>Maternity: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Lisa Adams – champion midwife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70C0"/>
                </a:solidFill>
                <a:effectLst/>
                <a:uLnTx/>
                <a:uFillTx/>
                <a:latin typeface="Calibri"/>
                <a:ea typeface="+mn-ea"/>
                <a:cs typeface="+mn-cs"/>
              </a:rPr>
              <a:t>Tobacco dependency team: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Dee Thornhill – team leader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Steven Tranter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Simon, Tom, Anju, Ani, Sam, Izzy, Natasha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70C0"/>
                </a:solidFill>
                <a:effectLst/>
                <a:uLnTx/>
                <a:uFillTx/>
                <a:latin typeface="Calibri"/>
                <a:ea typeface="+mn-ea"/>
                <a:cs typeface="+mn-cs"/>
              </a:rPr>
              <a:t>Consultants: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Gillian Lowrey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Jude Hampson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Elspeth Spencer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70C0"/>
                </a:solidFill>
                <a:effectLst/>
                <a:uLnTx/>
                <a:uFillTx/>
                <a:latin typeface="Calibri"/>
                <a:ea typeface="+mn-ea"/>
                <a:cs typeface="+mn-cs"/>
              </a:rPr>
              <a:t>Junior Doctors</a:t>
            </a:r>
            <a:r>
              <a:rPr kumimoji="0" lang="en-GB" sz="14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prstClr val="black"/>
                </a:solidFill>
                <a:effectLst/>
                <a:uLnTx/>
                <a:uFillTx/>
                <a:latin typeface="Calibri"/>
                <a:ea typeface="+mn-ea"/>
                <a:cs typeface="+mn-cs"/>
              </a:rPr>
              <a:t>Chinichem</a:t>
            </a:r>
            <a:r>
              <a:rPr kumimoji="0" lang="en-GB" sz="1400" b="0" i="0" u="none" strike="noStrike" kern="1200" cap="none" spc="0" normalizeH="0" baseline="0" noProof="0" dirty="0">
                <a:ln>
                  <a:noFill/>
                </a:ln>
                <a:solidFill>
                  <a:prstClr val="black"/>
                </a:solidFill>
                <a:effectLst/>
                <a:uLnTx/>
                <a:uFillTx/>
                <a:latin typeface="Calibri"/>
                <a:ea typeface="+mn-ea"/>
                <a:cs typeface="+mn-cs"/>
              </a:rPr>
              <a:t> </a:t>
            </a:r>
            <a:r>
              <a:rPr kumimoji="0" lang="en-GB" sz="1400" b="0" i="0" u="none" strike="noStrike" kern="1200" cap="none" spc="0" normalizeH="0" baseline="0" noProof="0" dirty="0" err="1">
                <a:ln>
                  <a:noFill/>
                </a:ln>
                <a:solidFill>
                  <a:prstClr val="black"/>
                </a:solidFill>
                <a:effectLst/>
                <a:uLnTx/>
                <a:uFillTx/>
                <a:latin typeface="Calibri"/>
                <a:ea typeface="+mn-ea"/>
                <a:cs typeface="+mn-cs"/>
              </a:rPr>
              <a:t>Okoyezu</a:t>
            </a:r>
            <a:r>
              <a:rPr kumimoji="0" lang="en-GB" sz="1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Wai Lam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70C0"/>
                </a:solidFill>
                <a:effectLst/>
                <a:uLnTx/>
                <a:uFillTx/>
                <a:latin typeface="Calibri"/>
                <a:ea typeface="+mn-ea"/>
                <a:cs typeface="+mn-cs"/>
              </a:rPr>
              <a:t>Pharmacy: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Paul Thornley and Lauren </a:t>
            </a:r>
            <a:r>
              <a:rPr kumimoji="0" lang="en-GB" sz="1400" b="0" i="0" u="none" strike="noStrike" kern="1200" cap="none" spc="0" normalizeH="0" baseline="0" noProof="0" dirty="0" err="1">
                <a:ln>
                  <a:noFill/>
                </a:ln>
                <a:solidFill>
                  <a:prstClr val="black"/>
                </a:solidFill>
                <a:effectLst/>
                <a:uLnTx/>
                <a:uFillTx/>
                <a:latin typeface="Calibri"/>
                <a:ea typeface="+mn-ea"/>
                <a:cs typeface="+mn-cs"/>
              </a:rPr>
              <a:t>Docksey</a:t>
            </a:r>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70C0"/>
                </a:solidFill>
                <a:effectLst/>
                <a:uLnTx/>
                <a:uFillTx/>
                <a:latin typeface="Calibri"/>
                <a:ea typeface="+mn-ea"/>
                <a:cs typeface="+mn-cs"/>
              </a:rPr>
              <a:t>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Tracey Pickles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70C0"/>
                </a:solidFill>
                <a:effectLst/>
                <a:uLnTx/>
                <a:uFillTx/>
                <a:latin typeface="Calibri"/>
                <a:ea typeface="+mn-ea"/>
                <a:cs typeface="+mn-cs"/>
              </a:rPr>
              <a:t>Health inequalities project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Caroline White, Mic Heaton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70C0"/>
                </a:solidFill>
                <a:effectLst/>
                <a:uLnTx/>
                <a:uFillTx/>
                <a:latin typeface="Calibri"/>
                <a:ea typeface="+mn-ea"/>
                <a:cs typeface="+mn-cs"/>
              </a:rPr>
              <a:t>ACP: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Emma </a:t>
            </a:r>
            <a:r>
              <a:rPr kumimoji="0" lang="en-GB" sz="1400" b="0" i="0" u="none" strike="noStrike" kern="1200" cap="none" spc="0" normalizeH="0" baseline="0" noProof="0" dirty="0" err="1">
                <a:ln>
                  <a:noFill/>
                </a:ln>
                <a:solidFill>
                  <a:prstClr val="black"/>
                </a:solidFill>
                <a:effectLst/>
                <a:uLnTx/>
                <a:uFillTx/>
                <a:latin typeface="Calibri"/>
                <a:ea typeface="+mn-ea"/>
                <a:cs typeface="+mn-cs"/>
              </a:rPr>
              <a:t>Toplis</a:t>
            </a:r>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70C0"/>
                </a:solidFill>
                <a:effectLst/>
                <a:uLnTx/>
                <a:uFillTx/>
                <a:latin typeface="Calibri"/>
                <a:ea typeface="+mn-ea"/>
                <a:cs typeface="+mn-cs"/>
              </a:rPr>
              <a:t>Business Intelligence: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Vicky Pro</a:t>
            </a:r>
            <a:r>
              <a:rPr kumimoji="0" lang="en-GB" sz="1400" b="0" i="0" u="none" strike="noStrike" kern="1200" cap="none" spc="0" normalizeH="0" baseline="0" noProof="0" dirty="0" err="1">
                <a:ln>
                  <a:noFill/>
                </a:ln>
                <a:solidFill>
                  <a:prstClr val="black"/>
                </a:solidFill>
                <a:effectLst/>
                <a:uLnTx/>
                <a:uFillTx/>
                <a:latin typeface="Calibri"/>
                <a:ea typeface="+mn-ea"/>
                <a:cs typeface="+mn-cs"/>
              </a:rPr>
              <a:t>ctor</a:t>
            </a:r>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199964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a:solidFill>
                  <a:srgbClr val="00AED9"/>
                </a:solidFill>
                <a:latin typeface="Arial" pitchFamily="34" charset="0"/>
                <a:cs typeface="Arial" pitchFamily="34" charset="0"/>
              </a:rPr>
              <a:t>Next steps</a:t>
            </a:r>
          </a:p>
        </p:txBody>
      </p:sp>
      <p:sp>
        <p:nvSpPr>
          <p:cNvPr id="3" name="Content Placeholder 2"/>
          <p:cNvSpPr>
            <a:spLocks noGrp="1"/>
          </p:cNvSpPr>
          <p:nvPr>
            <p:ph idx="1"/>
          </p:nvPr>
        </p:nvSpPr>
        <p:spPr>
          <a:xfrm>
            <a:off x="736847" y="1600200"/>
            <a:ext cx="9473953" cy="4709120"/>
          </a:xfrm>
        </p:spPr>
        <p:txBody>
          <a:bodyPr>
            <a:noAutofit/>
          </a:bodyPr>
          <a:lstStyle/>
          <a:p>
            <a:r>
              <a:rPr lang="en-GB" sz="3600" dirty="0">
                <a:latin typeface="Arial" panose="020B0604020202020204" pitchFamily="34" charset="0"/>
                <a:cs typeface="Arial" panose="020B0604020202020204" pitchFamily="34" charset="0"/>
              </a:rPr>
              <a:t>Publish results on ICB and provider websites</a:t>
            </a:r>
          </a:p>
          <a:p>
            <a:r>
              <a:rPr lang="en-GB" sz="3600" dirty="0">
                <a:latin typeface="Arial" panose="020B0604020202020204" pitchFamily="34" charset="0"/>
                <a:cs typeface="Arial" panose="020B0604020202020204" pitchFamily="34" charset="0"/>
              </a:rPr>
              <a:t>Update ICB and Provider Governance Committees</a:t>
            </a:r>
          </a:p>
          <a:p>
            <a:r>
              <a:rPr lang="en-GB" sz="3600" dirty="0">
                <a:latin typeface="Arial" panose="020B0604020202020204" pitchFamily="34" charset="0"/>
                <a:cs typeface="Arial" panose="020B0604020202020204" pitchFamily="34" charset="0"/>
              </a:rPr>
              <a:t>Finalise and changes to websites</a:t>
            </a:r>
          </a:p>
          <a:p>
            <a:r>
              <a:rPr lang="en-GB" sz="3600" dirty="0">
                <a:latin typeface="Arial" panose="020B0604020202020204" pitchFamily="34" charset="0"/>
                <a:cs typeface="Arial" panose="020B0604020202020204" pitchFamily="34" charset="0"/>
              </a:rPr>
              <a:t>Set timeline and action plan for the next year</a:t>
            </a:r>
          </a:p>
          <a:p>
            <a:r>
              <a:rPr lang="en-GB" sz="3600" dirty="0">
                <a:latin typeface="Arial" panose="020B0604020202020204" pitchFamily="34" charset="0"/>
                <a:cs typeface="Arial" panose="020B0604020202020204" pitchFamily="34" charset="0"/>
              </a:rPr>
              <a:t>Continue joint working</a:t>
            </a:r>
          </a:p>
        </p:txBody>
      </p:sp>
    </p:spTree>
    <p:extLst>
      <p:ext uri="{BB962C8B-B14F-4D97-AF65-F5344CB8AC3E}">
        <p14:creationId xmlns:p14="http://schemas.microsoft.com/office/powerpoint/2010/main" val="1981185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1A6FCC8-D3CE-094A-BDEB-72E24BA79CA7}"/>
              </a:ext>
            </a:extLst>
          </p:cNvPr>
          <p:cNvSpPr txBox="1">
            <a:spLocks/>
          </p:cNvSpPr>
          <p:nvPr/>
        </p:nvSpPr>
        <p:spPr>
          <a:xfrm>
            <a:off x="693219" y="1039409"/>
            <a:ext cx="10515600" cy="8339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0070C0"/>
                </a:solidFill>
                <a:latin typeface="Arial" panose="020B0604020202020204" pitchFamily="34" charset="0"/>
                <a:cs typeface="Arial" panose="020B0604020202020204" pitchFamily="34" charset="0"/>
              </a:rPr>
              <a:t>Impact of deprivation</a:t>
            </a:r>
          </a:p>
        </p:txBody>
      </p:sp>
      <p:sp>
        <p:nvSpPr>
          <p:cNvPr id="2" name="TextBox 1">
            <a:extLst>
              <a:ext uri="{FF2B5EF4-FFF2-40B4-BE49-F238E27FC236}">
                <a16:creationId xmlns:a16="http://schemas.microsoft.com/office/drawing/2014/main" id="{72797B18-4937-0A4E-BF60-C632A6873A0E}"/>
              </a:ext>
            </a:extLst>
          </p:cNvPr>
          <p:cNvSpPr txBox="1"/>
          <p:nvPr/>
        </p:nvSpPr>
        <p:spPr>
          <a:xfrm>
            <a:off x="262132" y="2082323"/>
            <a:ext cx="6941850" cy="4185761"/>
          </a:xfrm>
          <a:prstGeom prst="rect">
            <a:avLst/>
          </a:prstGeom>
          <a:noFill/>
        </p:spPr>
        <p:txBody>
          <a:bodyPr wrap="square" rtlCol="0">
            <a:spAutoFit/>
          </a:bodyPr>
          <a:lstStyle>
            <a:defPPr>
              <a:defRPr lang="en-US"/>
            </a:defPPr>
            <a:lvl1pPr>
              <a:spcBef>
                <a:spcPts val="1200"/>
              </a:spcBef>
            </a:lvl1pPr>
            <a:lvl2pPr marL="631825" lvl="1" indent="-457200">
              <a:spcBef>
                <a:spcPts val="600"/>
              </a:spcBef>
              <a:buFont typeface="Arial" panose="020B0604020202020204" pitchFamily="34" charset="0"/>
              <a:buChar char="•"/>
              <a:defRPr sz="3200"/>
            </a:lvl2pPr>
          </a:lstStyle>
          <a:p>
            <a:pPr lvl="1"/>
            <a:r>
              <a:rPr lang="en-GB" dirty="0"/>
              <a:t>Over-representation of lower deciles (1&amp;2) at referral, less likely to opt-in</a:t>
            </a:r>
          </a:p>
          <a:p>
            <a:pPr lvl="1"/>
            <a:r>
              <a:rPr lang="en-GB" dirty="0"/>
              <a:t>Lower deciles (1&amp;2) have a BMI reduction below average at 24wks but above at 52</a:t>
            </a:r>
          </a:p>
          <a:p>
            <a:pPr lvl="1"/>
            <a:r>
              <a:rPr lang="en-GB" dirty="0"/>
              <a:t>Greater barriers &amp; complexity that are overcome in time (reflected in mental health and wellbeing scores)</a:t>
            </a:r>
          </a:p>
        </p:txBody>
      </p:sp>
      <p:pic>
        <p:nvPicPr>
          <p:cNvPr id="3" name="Content Placeholder 4">
            <a:extLst>
              <a:ext uri="{FF2B5EF4-FFF2-40B4-BE49-F238E27FC236}">
                <a16:creationId xmlns:a16="http://schemas.microsoft.com/office/drawing/2014/main" id="{598461E6-B55E-1E2D-AC52-F680BED37B95}"/>
              </a:ext>
            </a:extLst>
          </p:cNvPr>
          <p:cNvPicPr>
            <a:picLocks noGrp="1" noChangeAspect="1"/>
          </p:cNvPicPr>
          <p:nvPr>
            <p:ph sz="half" idx="1"/>
          </p:nvPr>
        </p:nvPicPr>
        <p:blipFill>
          <a:blip r:embed="rId3"/>
          <a:stretch>
            <a:fillRect/>
          </a:stretch>
        </p:blipFill>
        <p:spPr>
          <a:xfrm>
            <a:off x="7224591" y="2669061"/>
            <a:ext cx="4637893" cy="2693772"/>
          </a:xfrm>
          <a:prstGeom prst="rect">
            <a:avLst/>
          </a:prstGeom>
        </p:spPr>
      </p:pic>
    </p:spTree>
    <p:extLst>
      <p:ext uri="{BB962C8B-B14F-4D97-AF65-F5344CB8AC3E}">
        <p14:creationId xmlns:p14="http://schemas.microsoft.com/office/powerpoint/2010/main" val="310422043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D5CFC8D7-37EB-43D5-861F-79D372FC0E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7486"/>
            <a:ext cx="12192000" cy="2564904"/>
          </a:xfrm>
          <a:prstGeom prst="rect">
            <a:avLst/>
          </a:prstGeom>
        </p:spPr>
      </p:pic>
      <p:pic>
        <p:nvPicPr>
          <p:cNvPr id="11" name="Picture 10" descr="A picture containing timeline&#10;&#10;Description automatically generated">
            <a:extLst>
              <a:ext uri="{FF2B5EF4-FFF2-40B4-BE49-F238E27FC236}">
                <a16:creationId xmlns:a16="http://schemas.microsoft.com/office/drawing/2014/main" id="{8116EB2D-2597-4A68-9C4B-C70B87C294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8368" y="301064"/>
            <a:ext cx="2430000" cy="972000"/>
          </a:xfrm>
          <a:prstGeom prst="rect">
            <a:avLst/>
          </a:prstGeom>
        </p:spPr>
      </p:pic>
      <p:sp>
        <p:nvSpPr>
          <p:cNvPr id="6" name="Content Placeholder 2">
            <a:extLst>
              <a:ext uri="{FF2B5EF4-FFF2-40B4-BE49-F238E27FC236}">
                <a16:creationId xmlns:a16="http://schemas.microsoft.com/office/drawing/2014/main" id="{DEA6A645-396E-41E8-B814-922FF6E8C902}"/>
              </a:ext>
            </a:extLst>
          </p:cNvPr>
          <p:cNvSpPr txBox="1">
            <a:spLocks/>
          </p:cNvSpPr>
          <p:nvPr/>
        </p:nvSpPr>
        <p:spPr>
          <a:xfrm>
            <a:off x="1842356" y="1049585"/>
            <a:ext cx="8507288" cy="45259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GB" dirty="0">
              <a:latin typeface="Arial" pitchFamily="34" charset="0"/>
              <a:cs typeface="Arial" pitchFamily="34" charset="0"/>
            </a:endParaRPr>
          </a:p>
          <a:p>
            <a:pPr algn="l"/>
            <a:r>
              <a:rPr lang="en-GB" b="1" dirty="0">
                <a:solidFill>
                  <a:srgbClr val="00AED9"/>
                </a:solidFill>
                <a:latin typeface="Arial" pitchFamily="34" charset="0"/>
                <a:cs typeface="Arial" pitchFamily="34" charset="0"/>
              </a:rPr>
              <a:t>Name:</a:t>
            </a:r>
            <a:r>
              <a:rPr lang="en-GB" dirty="0">
                <a:latin typeface="Arial" pitchFamily="34" charset="0"/>
                <a:cs typeface="Arial" pitchFamily="34" charset="0"/>
              </a:rPr>
              <a:t>	</a:t>
            </a:r>
            <a:r>
              <a:rPr lang="en-GB" dirty="0">
                <a:solidFill>
                  <a:schemeClr val="tx1"/>
                </a:solidFill>
                <a:latin typeface="Arial" pitchFamily="34" charset="0"/>
                <a:cs typeface="Arial" pitchFamily="34" charset="0"/>
              </a:rPr>
              <a:t>Claire Haynes</a:t>
            </a:r>
          </a:p>
          <a:p>
            <a:pPr algn="l"/>
            <a:r>
              <a:rPr lang="en-GB" b="1" dirty="0">
                <a:solidFill>
                  <a:srgbClr val="00AED9"/>
                </a:solidFill>
                <a:latin typeface="Arial" pitchFamily="34" charset="0"/>
                <a:cs typeface="Arial" pitchFamily="34" charset="0"/>
              </a:rPr>
              <a:t>Title:</a:t>
            </a:r>
            <a:r>
              <a:rPr lang="en-GB" dirty="0">
                <a:latin typeface="Arial" pitchFamily="34" charset="0"/>
                <a:cs typeface="Arial" pitchFamily="34" charset="0"/>
              </a:rPr>
              <a:t>	</a:t>
            </a:r>
            <a:r>
              <a:rPr lang="en-GB" dirty="0">
                <a:solidFill>
                  <a:schemeClr val="tx1"/>
                </a:solidFill>
                <a:latin typeface="Arial" pitchFamily="34" charset="0"/>
                <a:cs typeface="Arial" pitchFamily="34" charset="0"/>
              </a:rPr>
              <a:t>Senior Public Equality and Diversity 		Manager</a:t>
            </a:r>
          </a:p>
          <a:p>
            <a:pPr algn="l"/>
            <a:r>
              <a:rPr lang="en-GB" b="1" dirty="0">
                <a:solidFill>
                  <a:srgbClr val="00AED9"/>
                </a:solidFill>
                <a:latin typeface="Arial" pitchFamily="34" charset="0"/>
                <a:cs typeface="Arial" pitchFamily="34" charset="0"/>
              </a:rPr>
              <a:t>Email:	Claire.Haynes2@nhs.net</a:t>
            </a:r>
            <a:endParaRPr lang="en-GB" dirty="0">
              <a:solidFill>
                <a:schemeClr val="tx1"/>
              </a:solidFill>
              <a:latin typeface="Arial" pitchFamily="34" charset="0"/>
              <a:cs typeface="Arial" pitchFamily="34" charset="0"/>
            </a:endParaRPr>
          </a:p>
          <a:p>
            <a:pPr algn="l"/>
            <a:r>
              <a:rPr lang="en-GB" b="1" dirty="0">
                <a:solidFill>
                  <a:srgbClr val="00AED9"/>
                </a:solidFill>
                <a:latin typeface="Arial" pitchFamily="34" charset="0"/>
                <a:cs typeface="Arial" pitchFamily="34" charset="0"/>
              </a:rPr>
              <a:t>Web: </a:t>
            </a:r>
            <a:r>
              <a:rPr lang="en-GB" b="1" dirty="0">
                <a:solidFill>
                  <a:srgbClr val="0072C6"/>
                </a:solidFill>
                <a:latin typeface="Arial" pitchFamily="34" charset="0"/>
                <a:cs typeface="Arial" pitchFamily="34" charset="0"/>
              </a:rPr>
              <a:t>	</a:t>
            </a:r>
            <a:r>
              <a:rPr lang="en-GB" sz="2800" dirty="0">
                <a:solidFill>
                  <a:srgbClr val="00AED9"/>
                </a:solidFill>
                <a:latin typeface="Arial" pitchFamily="34" charset="0"/>
                <a:cs typeface="Arial" pitchFamily="34" charset="0"/>
                <a:hlinkClick r:id="rId4">
                  <a:extLst>
                    <a:ext uri="{A12FA001-AC4F-418D-AE19-62706E023703}">
                      <ahyp:hlinkClr xmlns:ahyp="http://schemas.microsoft.com/office/drawing/2018/hyperlinkcolor" val="tx"/>
                    </a:ext>
                  </a:extLst>
                </a:hlinkClick>
              </a:rPr>
              <a:t>https://joinedupcarederbyshire.co.uk</a:t>
            </a:r>
            <a:r>
              <a:rPr lang="en-GB" sz="2800" dirty="0">
                <a:solidFill>
                  <a:srgbClr val="00AED9"/>
                </a:solidFill>
                <a:latin typeface="Arial" pitchFamily="34" charset="0"/>
                <a:cs typeface="Arial" pitchFamily="34" charset="0"/>
              </a:rPr>
              <a:t> </a:t>
            </a:r>
            <a:endParaRPr lang="en-GB" dirty="0">
              <a:solidFill>
                <a:srgbClr val="00AED9"/>
              </a:solidFill>
              <a:latin typeface="Arial" pitchFamily="34" charset="0"/>
              <a:cs typeface="Arial" pitchFamily="34" charset="0"/>
            </a:endParaRPr>
          </a:p>
        </p:txBody>
      </p:sp>
      <p:sp>
        <p:nvSpPr>
          <p:cNvPr id="7" name="Title 1">
            <a:extLst>
              <a:ext uri="{FF2B5EF4-FFF2-40B4-BE49-F238E27FC236}">
                <a16:creationId xmlns:a16="http://schemas.microsoft.com/office/drawing/2014/main" id="{54A1C7A9-2443-474D-B013-34A147DA397A}"/>
              </a:ext>
            </a:extLst>
          </p:cNvPr>
          <p:cNvSpPr txBox="1">
            <a:spLocks/>
          </p:cNvSpPr>
          <p:nvPr/>
        </p:nvSpPr>
        <p:spPr>
          <a:xfrm>
            <a:off x="609600" y="27463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a:solidFill>
                  <a:srgbClr val="00AED9"/>
                </a:solidFill>
                <a:latin typeface="Arial" pitchFamily="34" charset="0"/>
                <a:cs typeface="Arial" pitchFamily="34" charset="0"/>
              </a:rPr>
              <a:t>Contact Details</a:t>
            </a:r>
            <a:endParaRPr lang="en-GB" b="1" dirty="0">
              <a:solidFill>
                <a:srgbClr val="00AED9"/>
              </a:solidFill>
              <a:latin typeface="Arial" pitchFamily="34" charset="0"/>
              <a:cs typeface="Arial" pitchFamily="34" charset="0"/>
            </a:endParaRPr>
          </a:p>
        </p:txBody>
      </p:sp>
    </p:spTree>
    <p:extLst>
      <p:ext uri="{BB962C8B-B14F-4D97-AF65-F5344CB8AC3E}">
        <p14:creationId xmlns:p14="http://schemas.microsoft.com/office/powerpoint/2010/main" val="396578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1A6FCC8-D3CE-094A-BDEB-72E24BA79CA7}"/>
              </a:ext>
            </a:extLst>
          </p:cNvPr>
          <p:cNvSpPr txBox="1">
            <a:spLocks/>
          </p:cNvSpPr>
          <p:nvPr/>
        </p:nvSpPr>
        <p:spPr>
          <a:xfrm>
            <a:off x="693219" y="1039409"/>
            <a:ext cx="10515600" cy="8339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0070C0"/>
                </a:solidFill>
                <a:latin typeface="Arial" panose="020B0604020202020204" pitchFamily="34" charset="0"/>
                <a:cs typeface="Arial" panose="020B0604020202020204" pitchFamily="34" charset="0"/>
              </a:rPr>
              <a:t>Disabilities</a:t>
            </a:r>
          </a:p>
        </p:txBody>
      </p:sp>
      <p:sp>
        <p:nvSpPr>
          <p:cNvPr id="2" name="TextBox 1">
            <a:extLst>
              <a:ext uri="{FF2B5EF4-FFF2-40B4-BE49-F238E27FC236}">
                <a16:creationId xmlns:a16="http://schemas.microsoft.com/office/drawing/2014/main" id="{72797B18-4937-0A4E-BF60-C632A6873A0E}"/>
              </a:ext>
            </a:extLst>
          </p:cNvPr>
          <p:cNvSpPr txBox="1"/>
          <p:nvPr/>
        </p:nvSpPr>
        <p:spPr>
          <a:xfrm>
            <a:off x="1398392" y="1930508"/>
            <a:ext cx="9810427" cy="4447371"/>
          </a:xfrm>
          <a:prstGeom prst="rect">
            <a:avLst/>
          </a:prstGeom>
          <a:noFill/>
        </p:spPr>
        <p:txBody>
          <a:bodyPr wrap="square" rtlCol="0">
            <a:spAutoFit/>
          </a:bodyPr>
          <a:lstStyle/>
          <a:p>
            <a:pPr marL="457200" indent="-457200">
              <a:spcBef>
                <a:spcPts val="600"/>
              </a:spcBef>
              <a:buFont typeface="Arial" panose="020B0604020202020204" pitchFamily="34" charset="0"/>
              <a:buChar char="•"/>
            </a:pPr>
            <a:r>
              <a:rPr lang="en-US" sz="3000" dirty="0">
                <a:latin typeface="Arial" panose="020B0604020202020204" pitchFamily="34" charset="0"/>
                <a:cs typeface="Arial" panose="020B0604020202020204" pitchFamily="34" charset="0"/>
              </a:rPr>
              <a:t>Physical disabilities</a:t>
            </a:r>
          </a:p>
          <a:p>
            <a:pPr marL="457200" indent="-457200">
              <a:spcBef>
                <a:spcPts val="600"/>
              </a:spcBef>
              <a:buFont typeface="Arial" panose="020B0604020202020204" pitchFamily="34" charset="0"/>
              <a:buChar char="•"/>
            </a:pPr>
            <a:r>
              <a:rPr lang="en-US" sz="3000" dirty="0">
                <a:latin typeface="Arial" panose="020B0604020202020204" pitchFamily="34" charset="0"/>
                <a:cs typeface="Arial" panose="020B0604020202020204" pitchFamily="34" charset="0"/>
              </a:rPr>
              <a:t>Adaptations are made on an individual basis</a:t>
            </a:r>
          </a:p>
          <a:p>
            <a:pPr marL="457200" indent="-457200">
              <a:spcBef>
                <a:spcPts val="600"/>
              </a:spcBef>
              <a:buFont typeface="Arial" panose="020B0604020202020204" pitchFamily="34" charset="0"/>
              <a:buChar char="•"/>
            </a:pPr>
            <a:r>
              <a:rPr lang="en-US" sz="3000" dirty="0">
                <a:latin typeface="Arial" panose="020B0604020202020204" pitchFamily="34" charset="0"/>
                <a:cs typeface="Arial" panose="020B0604020202020204" pitchFamily="34" charset="0"/>
              </a:rPr>
              <a:t>Learning Disabilities appear under-represented in our service </a:t>
            </a:r>
          </a:p>
          <a:p>
            <a:pPr marL="457200" indent="-457200">
              <a:spcBef>
                <a:spcPts val="600"/>
              </a:spcBef>
              <a:buFont typeface="Arial" panose="020B0604020202020204" pitchFamily="34" charset="0"/>
              <a:buChar char="•"/>
            </a:pPr>
            <a:r>
              <a:rPr lang="en-US" sz="3000" dirty="0">
                <a:latin typeface="Arial" panose="020B0604020202020204" pitchFamily="34" charset="0"/>
                <a:cs typeface="Arial" panose="020B0604020202020204" pitchFamily="34" charset="0"/>
              </a:rPr>
              <a:t>Lower referrals of people with LD (GP perceptions / Tier 2 service)</a:t>
            </a:r>
          </a:p>
          <a:p>
            <a:pPr marL="457200" indent="-457200">
              <a:spcBef>
                <a:spcPts val="600"/>
              </a:spcBef>
              <a:buFont typeface="Arial" panose="020B0604020202020204" pitchFamily="34" charset="0"/>
              <a:buChar char="•"/>
            </a:pPr>
            <a:r>
              <a:rPr lang="en-US" sz="3000" dirty="0">
                <a:latin typeface="Arial" panose="020B0604020202020204" pitchFamily="34" charset="0"/>
                <a:cs typeface="Arial" panose="020B0604020202020204" pitchFamily="34" charset="0"/>
              </a:rPr>
              <a:t>Challenges of working through </a:t>
            </a:r>
            <a:r>
              <a:rPr lang="en-US" sz="3000" dirty="0" err="1">
                <a:latin typeface="Arial" panose="020B0604020202020204" pitchFamily="34" charset="0"/>
                <a:cs typeface="Arial" panose="020B0604020202020204" pitchFamily="34" charset="0"/>
              </a:rPr>
              <a:t>carers</a:t>
            </a:r>
            <a:r>
              <a:rPr lang="en-US" sz="3000" dirty="0">
                <a:latin typeface="Arial" panose="020B0604020202020204" pitchFamily="34" charset="0"/>
                <a:cs typeface="Arial" panose="020B0604020202020204" pitchFamily="34" charset="0"/>
              </a:rPr>
              <a:t> highlighted in both literature and staff interviews</a:t>
            </a:r>
            <a:endParaRPr lang="en-GB" dirty="0"/>
          </a:p>
          <a:p>
            <a:pPr>
              <a:spcBef>
                <a:spcPts val="600"/>
              </a:spcBef>
            </a:pPr>
            <a:endParaRPr lang="en-US" dirty="0"/>
          </a:p>
        </p:txBody>
      </p:sp>
    </p:spTree>
    <p:extLst>
      <p:ext uri="{BB962C8B-B14F-4D97-AF65-F5344CB8AC3E}">
        <p14:creationId xmlns:p14="http://schemas.microsoft.com/office/powerpoint/2010/main" val="3434677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1A6FCC8-D3CE-094A-BDEB-72E24BA79CA7}"/>
              </a:ext>
            </a:extLst>
          </p:cNvPr>
          <p:cNvSpPr txBox="1">
            <a:spLocks/>
          </p:cNvSpPr>
          <p:nvPr/>
        </p:nvSpPr>
        <p:spPr>
          <a:xfrm>
            <a:off x="693219" y="1039409"/>
            <a:ext cx="10515600" cy="8339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0070C0"/>
                </a:solidFill>
                <a:latin typeface="Arial" panose="020B0604020202020204" pitchFamily="34" charset="0"/>
                <a:cs typeface="Arial" panose="020B0604020202020204" pitchFamily="34" charset="0"/>
              </a:rPr>
              <a:t>Ethnicity</a:t>
            </a:r>
          </a:p>
        </p:txBody>
      </p:sp>
      <p:sp>
        <p:nvSpPr>
          <p:cNvPr id="2" name="TextBox 1">
            <a:extLst>
              <a:ext uri="{FF2B5EF4-FFF2-40B4-BE49-F238E27FC236}">
                <a16:creationId xmlns:a16="http://schemas.microsoft.com/office/drawing/2014/main" id="{72797B18-4937-0A4E-BF60-C632A6873A0E}"/>
              </a:ext>
            </a:extLst>
          </p:cNvPr>
          <p:cNvSpPr txBox="1"/>
          <p:nvPr/>
        </p:nvSpPr>
        <p:spPr>
          <a:xfrm>
            <a:off x="1398392" y="1930508"/>
            <a:ext cx="9810427" cy="3908762"/>
          </a:xfrm>
          <a:prstGeom prst="rect">
            <a:avLst/>
          </a:prstGeom>
          <a:noFill/>
        </p:spPr>
        <p:txBody>
          <a:bodyPr wrap="square" rtlCol="0">
            <a:spAutoFit/>
          </a:bodyPr>
          <a:lstStyle/>
          <a:p>
            <a:pPr marL="457200" indent="-457200">
              <a:spcBef>
                <a:spcPts val="600"/>
              </a:spcBef>
              <a:buFont typeface="Arial" panose="020B0604020202020204" pitchFamily="34" charset="0"/>
              <a:buChar char="•"/>
            </a:pPr>
            <a:r>
              <a:rPr lang="en-US" sz="3000" dirty="0">
                <a:latin typeface="Arial" panose="020B0604020202020204" pitchFamily="34" charset="0"/>
                <a:cs typeface="Arial" panose="020B0604020202020204" pitchFamily="34" charset="0"/>
              </a:rPr>
              <a:t>Service is predominantly White (as is local population)</a:t>
            </a:r>
          </a:p>
          <a:p>
            <a:pPr marL="457200" indent="-457200">
              <a:spcBef>
                <a:spcPts val="600"/>
              </a:spcBef>
              <a:buFont typeface="Arial" panose="020B0604020202020204" pitchFamily="34" charset="0"/>
              <a:buChar char="•"/>
            </a:pPr>
            <a:r>
              <a:rPr lang="en-US" sz="3000" dirty="0">
                <a:latin typeface="Arial" panose="020B0604020202020204" pitchFamily="34" charset="0"/>
                <a:cs typeface="Arial" panose="020B0604020202020204" pitchFamily="34" charset="0"/>
              </a:rPr>
              <a:t>Potentially a slight under-representation of people of Asian ethnicity (not statistically significant)</a:t>
            </a:r>
          </a:p>
          <a:p>
            <a:pPr marL="457200" indent="-457200">
              <a:spcBef>
                <a:spcPts val="600"/>
              </a:spcBef>
              <a:buFont typeface="Arial" panose="020B0604020202020204" pitchFamily="34" charset="0"/>
              <a:buChar char="•"/>
            </a:pPr>
            <a:r>
              <a:rPr lang="en-US" sz="3000" dirty="0">
                <a:latin typeface="Arial" panose="020B0604020202020204" pitchFamily="34" charset="0"/>
                <a:cs typeface="Arial" panose="020B0604020202020204" pitchFamily="34" charset="0"/>
              </a:rPr>
              <a:t>Literature indicates that medical mistrust could be a barrier for ethnic minorities</a:t>
            </a:r>
          </a:p>
          <a:p>
            <a:pPr marL="457200" indent="-457200">
              <a:spcBef>
                <a:spcPts val="600"/>
              </a:spcBef>
              <a:buFont typeface="Arial" panose="020B0604020202020204" pitchFamily="34" charset="0"/>
              <a:buChar char="•"/>
            </a:pPr>
            <a:r>
              <a:rPr lang="en-US" sz="3000" dirty="0">
                <a:latin typeface="Arial" panose="020B0604020202020204" pitchFamily="34" charset="0"/>
                <a:cs typeface="Arial" panose="020B0604020202020204" pitchFamily="34" charset="0"/>
              </a:rPr>
              <a:t>Evidence to indicate that ethnic minorities would benefit from adaptations to service (e.g., interpreters)</a:t>
            </a:r>
            <a:endParaRPr lang="en-GB" dirty="0"/>
          </a:p>
          <a:p>
            <a:pPr>
              <a:spcBef>
                <a:spcPts val="600"/>
              </a:spcBef>
            </a:pPr>
            <a:endParaRPr lang="en-US" dirty="0"/>
          </a:p>
        </p:txBody>
      </p:sp>
    </p:spTree>
    <p:extLst>
      <p:ext uri="{BB962C8B-B14F-4D97-AF65-F5344CB8AC3E}">
        <p14:creationId xmlns:p14="http://schemas.microsoft.com/office/powerpoint/2010/main" val="503784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1A6FCC8-D3CE-094A-BDEB-72E24BA79CA7}"/>
              </a:ext>
            </a:extLst>
          </p:cNvPr>
          <p:cNvSpPr txBox="1">
            <a:spLocks/>
          </p:cNvSpPr>
          <p:nvPr/>
        </p:nvSpPr>
        <p:spPr>
          <a:xfrm>
            <a:off x="693219" y="1039409"/>
            <a:ext cx="10515600" cy="8339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0070C0"/>
                </a:solidFill>
                <a:latin typeface="Arial" panose="020B0604020202020204" pitchFamily="34" charset="0"/>
                <a:cs typeface="Arial" panose="020B0604020202020204" pitchFamily="34" charset="0"/>
              </a:rPr>
              <a:t>Actions taken</a:t>
            </a:r>
          </a:p>
        </p:txBody>
      </p:sp>
      <p:sp>
        <p:nvSpPr>
          <p:cNvPr id="2" name="TextBox 1">
            <a:extLst>
              <a:ext uri="{FF2B5EF4-FFF2-40B4-BE49-F238E27FC236}">
                <a16:creationId xmlns:a16="http://schemas.microsoft.com/office/drawing/2014/main" id="{72797B18-4937-0A4E-BF60-C632A6873A0E}"/>
              </a:ext>
            </a:extLst>
          </p:cNvPr>
          <p:cNvSpPr txBox="1"/>
          <p:nvPr/>
        </p:nvSpPr>
        <p:spPr>
          <a:xfrm>
            <a:off x="1296366" y="1930508"/>
            <a:ext cx="10046824" cy="3877985"/>
          </a:xfrm>
          <a:prstGeom prst="rect">
            <a:avLst/>
          </a:prstGeom>
          <a:noFill/>
        </p:spPr>
        <p:txBody>
          <a:bodyPr wrap="square" rtlCol="0">
            <a:spAutoFit/>
          </a:bodyPr>
          <a:lstStyle/>
          <a:p>
            <a:pPr marL="457200" indent="-457200">
              <a:spcBef>
                <a:spcPts val="600"/>
              </a:spcBef>
              <a:buFont typeface="Arial" panose="020B0604020202020204" pitchFamily="34" charset="0"/>
              <a:buChar char="•"/>
            </a:pPr>
            <a:r>
              <a:rPr lang="en-GB" sz="3000" dirty="0">
                <a:latin typeface="Arial" panose="020B0604020202020204" pitchFamily="34" charset="0"/>
                <a:cs typeface="Arial" panose="020B0604020202020204" pitchFamily="34" charset="0"/>
              </a:rPr>
              <a:t>Increased awareness of inequalities within team</a:t>
            </a:r>
          </a:p>
          <a:p>
            <a:pPr marL="457200" indent="-457200">
              <a:spcBef>
                <a:spcPts val="600"/>
              </a:spcBef>
              <a:buFont typeface="Arial" panose="020B0604020202020204" pitchFamily="34" charset="0"/>
              <a:buChar char="•"/>
            </a:pPr>
            <a:r>
              <a:rPr lang="en-GB" sz="3000" dirty="0">
                <a:latin typeface="Arial" panose="020B0604020202020204" pitchFamily="34" charset="0"/>
                <a:cs typeface="Arial" panose="020B0604020202020204" pitchFamily="34" charset="0"/>
              </a:rPr>
              <a:t>Significant work on health literacy (website &amp; materials)</a:t>
            </a:r>
          </a:p>
          <a:p>
            <a:pPr marL="457200" indent="-457200">
              <a:spcBef>
                <a:spcPts val="600"/>
              </a:spcBef>
              <a:buFont typeface="Arial" panose="020B0604020202020204" pitchFamily="34" charset="0"/>
              <a:buChar char="•"/>
            </a:pPr>
            <a:r>
              <a:rPr lang="en-GB" sz="3000" dirty="0">
                <a:latin typeface="Arial" panose="020B0604020202020204" pitchFamily="34" charset="0"/>
                <a:cs typeface="Arial" panose="020B0604020202020204" pitchFamily="34" charset="0"/>
              </a:rPr>
              <a:t>Training on working with interpreters for Tier 3 staff</a:t>
            </a:r>
          </a:p>
          <a:p>
            <a:pPr marL="457200" indent="-457200">
              <a:spcBef>
                <a:spcPts val="600"/>
              </a:spcBef>
              <a:buFont typeface="Arial" panose="020B0604020202020204" pitchFamily="34" charset="0"/>
              <a:buChar char="•"/>
            </a:pPr>
            <a:r>
              <a:rPr lang="en-GB" sz="3000" dirty="0">
                <a:latin typeface="Arial" panose="020B0604020202020204" pitchFamily="34" charset="0"/>
                <a:cs typeface="Arial" panose="020B0604020202020204" pitchFamily="34" charset="0"/>
              </a:rPr>
              <a:t>Training on working with people with LD / Autism</a:t>
            </a:r>
          </a:p>
          <a:p>
            <a:pPr marL="457200" indent="-457200">
              <a:spcBef>
                <a:spcPts val="600"/>
              </a:spcBef>
              <a:buFont typeface="Arial" panose="020B0604020202020204" pitchFamily="34" charset="0"/>
              <a:buChar char="•"/>
            </a:pPr>
            <a:r>
              <a:rPr lang="en-GB" sz="3000" dirty="0">
                <a:latin typeface="Arial" panose="020B0604020202020204" pitchFamily="34" charset="0"/>
                <a:cs typeface="Arial" panose="020B0604020202020204" pitchFamily="34" charset="0"/>
              </a:rPr>
              <a:t>Trialled induction for people who are under-represented in our service</a:t>
            </a:r>
          </a:p>
          <a:p>
            <a:pPr marL="457200" indent="-457200">
              <a:spcBef>
                <a:spcPts val="600"/>
              </a:spcBef>
              <a:buFont typeface="Arial" panose="020B0604020202020204" pitchFamily="34" charset="0"/>
              <a:buChar char="•"/>
            </a:pPr>
            <a:endParaRPr lang="en-GB" dirty="0"/>
          </a:p>
          <a:p>
            <a:pPr>
              <a:spcBef>
                <a:spcPts val="600"/>
              </a:spcBef>
            </a:pPr>
            <a:endParaRPr lang="en-US" dirty="0"/>
          </a:p>
        </p:txBody>
      </p:sp>
    </p:spTree>
    <p:extLst>
      <p:ext uri="{BB962C8B-B14F-4D97-AF65-F5344CB8AC3E}">
        <p14:creationId xmlns:p14="http://schemas.microsoft.com/office/powerpoint/2010/main" val="3955434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1A6FCC8-D3CE-094A-BDEB-72E24BA79CA7}"/>
              </a:ext>
            </a:extLst>
          </p:cNvPr>
          <p:cNvSpPr txBox="1">
            <a:spLocks/>
          </p:cNvSpPr>
          <p:nvPr/>
        </p:nvSpPr>
        <p:spPr>
          <a:xfrm>
            <a:off x="693219" y="1039409"/>
            <a:ext cx="10515600" cy="8339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0070C0"/>
                </a:solidFill>
                <a:latin typeface="Arial" panose="020B0604020202020204" pitchFamily="34" charset="0"/>
                <a:cs typeface="Arial" panose="020B0604020202020204" pitchFamily="34" charset="0"/>
              </a:rPr>
              <a:t>Next Steps…</a:t>
            </a:r>
          </a:p>
        </p:txBody>
      </p:sp>
      <p:sp>
        <p:nvSpPr>
          <p:cNvPr id="2" name="TextBox 1">
            <a:extLst>
              <a:ext uri="{FF2B5EF4-FFF2-40B4-BE49-F238E27FC236}">
                <a16:creationId xmlns:a16="http://schemas.microsoft.com/office/drawing/2014/main" id="{72797B18-4937-0A4E-BF60-C632A6873A0E}"/>
              </a:ext>
            </a:extLst>
          </p:cNvPr>
          <p:cNvSpPr txBox="1"/>
          <p:nvPr/>
        </p:nvSpPr>
        <p:spPr>
          <a:xfrm>
            <a:off x="1296366" y="1930508"/>
            <a:ext cx="10046824" cy="3154710"/>
          </a:xfrm>
          <a:prstGeom prst="rect">
            <a:avLst/>
          </a:prstGeom>
          <a:noFill/>
        </p:spPr>
        <p:txBody>
          <a:bodyPr wrap="square" rtlCol="0">
            <a:spAutoFit/>
          </a:bodyPr>
          <a:lstStyle/>
          <a:p>
            <a:pPr marL="457200" indent="-457200">
              <a:spcBef>
                <a:spcPts val="600"/>
              </a:spcBef>
              <a:buFont typeface="Arial" panose="020B0604020202020204" pitchFamily="34" charset="0"/>
              <a:buChar char="•"/>
            </a:pPr>
            <a:r>
              <a:rPr lang="en-GB" sz="3000" dirty="0">
                <a:latin typeface="Arial" panose="020B0604020202020204" pitchFamily="34" charset="0"/>
                <a:cs typeface="Arial" panose="020B0604020202020204" pitchFamily="34" charset="0"/>
              </a:rPr>
              <a:t>Service review due to recent NICE guidance</a:t>
            </a:r>
          </a:p>
          <a:p>
            <a:pPr marL="457200" indent="-457200">
              <a:spcBef>
                <a:spcPts val="600"/>
              </a:spcBef>
              <a:buFont typeface="Arial" panose="020B0604020202020204" pitchFamily="34" charset="0"/>
              <a:buChar char="•"/>
            </a:pPr>
            <a:r>
              <a:rPr lang="en-GB" sz="3000" dirty="0">
                <a:latin typeface="Arial" panose="020B0604020202020204" pitchFamily="34" charset="0"/>
                <a:cs typeface="Arial" panose="020B0604020202020204" pitchFamily="34" charset="0"/>
              </a:rPr>
              <a:t>Opportunity to design with inequalities in mind</a:t>
            </a:r>
          </a:p>
          <a:p>
            <a:pPr marL="457200" indent="-457200">
              <a:spcBef>
                <a:spcPts val="600"/>
              </a:spcBef>
              <a:buFont typeface="Arial" panose="020B0604020202020204" pitchFamily="34" charset="0"/>
              <a:buChar char="•"/>
            </a:pPr>
            <a:r>
              <a:rPr lang="en-GB" sz="3000" dirty="0">
                <a:latin typeface="Arial" panose="020B0604020202020204" pitchFamily="34" charset="0"/>
                <a:cs typeface="Arial" panose="020B0604020202020204" pitchFamily="34" charset="0"/>
              </a:rPr>
              <a:t>Future work could involve</a:t>
            </a:r>
          </a:p>
          <a:p>
            <a:pPr marL="914400" lvl="1" indent="-457200">
              <a:spcBef>
                <a:spcPts val="600"/>
              </a:spcBef>
              <a:buFont typeface="Arial" panose="020B0604020202020204" pitchFamily="34" charset="0"/>
              <a:buChar char="•"/>
            </a:pPr>
            <a:r>
              <a:rPr lang="en-GB" sz="2800" dirty="0">
                <a:latin typeface="Arial" panose="020B0604020202020204" pitchFamily="34" charset="0"/>
                <a:cs typeface="Arial" panose="020B0604020202020204" pitchFamily="34" charset="0"/>
              </a:rPr>
              <a:t>Reaching out to GPs</a:t>
            </a:r>
          </a:p>
          <a:p>
            <a:pPr marL="914400" lvl="1" indent="-457200">
              <a:spcBef>
                <a:spcPts val="600"/>
              </a:spcBef>
              <a:buFont typeface="Arial" panose="020B0604020202020204" pitchFamily="34" charset="0"/>
              <a:buChar char="•"/>
            </a:pPr>
            <a:r>
              <a:rPr lang="en-GB" sz="2800" dirty="0">
                <a:latin typeface="Arial" panose="020B0604020202020204" pitchFamily="34" charset="0"/>
                <a:cs typeface="Arial" panose="020B0604020202020204" pitchFamily="34" charset="0"/>
              </a:rPr>
              <a:t>Reaching out to specific populations</a:t>
            </a:r>
          </a:p>
          <a:p>
            <a:pPr marL="914400" lvl="1" indent="-457200">
              <a:spcBef>
                <a:spcPts val="600"/>
              </a:spcBef>
              <a:buFont typeface="Arial" panose="020B0604020202020204" pitchFamily="34" charset="0"/>
              <a:buChar char="•"/>
            </a:pPr>
            <a:r>
              <a:rPr lang="en-GB" sz="2800" dirty="0">
                <a:latin typeface="Arial" panose="020B0604020202020204" pitchFamily="34" charset="0"/>
                <a:cs typeface="Arial" panose="020B0604020202020204" pitchFamily="34" charset="0"/>
              </a:rPr>
              <a:t>Collaborative working (e.g. Tier 2, CAB, Welfare Rights)</a:t>
            </a:r>
          </a:p>
        </p:txBody>
      </p:sp>
    </p:spTree>
    <p:extLst>
      <p:ext uri="{BB962C8B-B14F-4D97-AF65-F5344CB8AC3E}">
        <p14:creationId xmlns:p14="http://schemas.microsoft.com/office/powerpoint/2010/main" val="2884831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2AA39-2657-C745-90E1-11A0A8564778}"/>
              </a:ext>
            </a:extLst>
          </p:cNvPr>
          <p:cNvSpPr>
            <a:spLocks noGrp="1"/>
          </p:cNvSpPr>
          <p:nvPr>
            <p:ph type="ctrTitle"/>
          </p:nvPr>
        </p:nvSpPr>
        <p:spPr>
          <a:xfrm>
            <a:off x="1524000" y="1590449"/>
            <a:ext cx="9144000" cy="2387600"/>
          </a:xfrm>
        </p:spPr>
        <p:txBody>
          <a:bodyPr>
            <a:normAutofit fontScale="90000"/>
          </a:bodyPr>
          <a:lstStyle/>
          <a:p>
            <a:r>
              <a:rPr lang="en-US" b="1">
                <a:solidFill>
                  <a:srgbClr val="0070C0"/>
                </a:solidFill>
                <a:latin typeface="Arial" panose="020B0604020202020204" pitchFamily="34" charset="0"/>
                <a:cs typeface="Arial" panose="020B0604020202020204" pitchFamily="34" charset="0"/>
              </a:rPr>
              <a:t>DCHS Community Podiatry</a:t>
            </a:r>
            <a:br>
              <a:rPr lang="en-US" b="1">
                <a:solidFill>
                  <a:srgbClr val="0070C0"/>
                </a:solidFill>
                <a:latin typeface="Arial" panose="020B0604020202020204" pitchFamily="34" charset="0"/>
                <a:cs typeface="Arial" panose="020B0604020202020204" pitchFamily="34" charset="0"/>
              </a:rPr>
            </a:br>
            <a:r>
              <a:rPr lang="en-US" b="1">
                <a:solidFill>
                  <a:srgbClr val="0070C0"/>
                </a:solidFill>
                <a:latin typeface="Arial" panose="020B0604020202020204" pitchFamily="34" charset="0"/>
                <a:cs typeface="Arial" panose="020B0604020202020204" pitchFamily="34" charset="0"/>
              </a:rPr>
              <a:t>Inequalities Evaluation</a:t>
            </a:r>
          </a:p>
        </p:txBody>
      </p:sp>
    </p:spTree>
    <p:extLst>
      <p:ext uri="{BB962C8B-B14F-4D97-AF65-F5344CB8AC3E}">
        <p14:creationId xmlns:p14="http://schemas.microsoft.com/office/powerpoint/2010/main" val="2273505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1A6FCC8-D3CE-094A-BDEB-72E24BA79CA7}"/>
              </a:ext>
            </a:extLst>
          </p:cNvPr>
          <p:cNvSpPr txBox="1">
            <a:spLocks/>
          </p:cNvSpPr>
          <p:nvPr/>
        </p:nvSpPr>
        <p:spPr>
          <a:xfrm>
            <a:off x="693219" y="1039409"/>
            <a:ext cx="10515600" cy="8339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0070C0"/>
                </a:solidFill>
                <a:latin typeface="Arial" panose="020B0604020202020204" pitchFamily="34" charset="0"/>
                <a:cs typeface="Arial" panose="020B0604020202020204" pitchFamily="34" charset="0"/>
              </a:rPr>
              <a:t>About the Community Podiatry service</a:t>
            </a:r>
          </a:p>
        </p:txBody>
      </p:sp>
      <p:sp>
        <p:nvSpPr>
          <p:cNvPr id="2" name="TextBox 1">
            <a:extLst>
              <a:ext uri="{FF2B5EF4-FFF2-40B4-BE49-F238E27FC236}">
                <a16:creationId xmlns:a16="http://schemas.microsoft.com/office/drawing/2014/main" id="{72797B18-4937-0A4E-BF60-C632A6873A0E}"/>
              </a:ext>
            </a:extLst>
          </p:cNvPr>
          <p:cNvSpPr txBox="1"/>
          <p:nvPr/>
        </p:nvSpPr>
        <p:spPr>
          <a:xfrm>
            <a:off x="1034230" y="2006707"/>
            <a:ext cx="10515600" cy="3231654"/>
          </a:xfrm>
          <a:prstGeom prst="rect">
            <a:avLst/>
          </a:prstGeom>
          <a:noFill/>
        </p:spPr>
        <p:txBody>
          <a:bodyPr wrap="square" rtlCol="0">
            <a:spAutoFit/>
          </a:bodyPr>
          <a:lstStyle>
            <a:defPPr>
              <a:defRPr lang="en-US"/>
            </a:defPPr>
            <a:lvl1pPr>
              <a:spcBef>
                <a:spcPts val="1200"/>
              </a:spcBef>
            </a:lvl1pPr>
            <a:lvl2pPr marL="631825" lvl="1" indent="-457200">
              <a:spcBef>
                <a:spcPts val="600"/>
              </a:spcBef>
              <a:buFont typeface="Arial" panose="020B0604020202020204" pitchFamily="34" charset="0"/>
              <a:buChar char="•"/>
              <a:defRPr sz="3200"/>
            </a:lvl2pPr>
          </a:lstStyle>
          <a:p>
            <a:pPr marL="342900" lvl="1" indent="-342900">
              <a:spcBef>
                <a:spcPts val="1200"/>
              </a:spcBef>
            </a:pPr>
            <a:r>
              <a:rPr lang="en-US" sz="2400">
                <a:latin typeface="Arial" panose="020B0604020202020204" pitchFamily="34" charset="0"/>
                <a:cs typeface="Arial" panose="020B0604020202020204" pitchFamily="34" charset="0"/>
              </a:rPr>
              <a:t>The provides assessment, diagnosis and treatment to a range of patients with lower limb and foot problems, including people:</a:t>
            </a:r>
          </a:p>
          <a:p>
            <a:pPr marL="974725" lvl="1" indent="-342900"/>
            <a:r>
              <a:rPr lang="en-US" sz="1800">
                <a:latin typeface="Arial" panose="020B0604020202020204" pitchFamily="34" charset="0"/>
                <a:cs typeface="Arial" panose="020B0604020202020204" pitchFamily="34" charset="0"/>
              </a:rPr>
              <a:t>with long term conditions such as diabetes, vascular disease, amputees, connective tissue disorders, stroke, Parkinson's disease</a:t>
            </a:r>
          </a:p>
          <a:p>
            <a:pPr marL="974725" lvl="1" indent="-342900"/>
            <a:r>
              <a:rPr lang="en-US" sz="1800">
                <a:latin typeface="Arial" panose="020B0604020202020204" pitchFamily="34" charset="0"/>
                <a:cs typeface="Arial" panose="020B0604020202020204" pitchFamily="34" charset="0"/>
              </a:rPr>
              <a:t>with multiple and complex needs e.g. dementia, falls</a:t>
            </a:r>
          </a:p>
          <a:p>
            <a:pPr marL="974725" lvl="1" indent="-342900"/>
            <a:r>
              <a:rPr lang="en-US" sz="1800">
                <a:latin typeface="Arial" panose="020B0604020202020204" pitchFamily="34" charset="0"/>
                <a:cs typeface="Arial" panose="020B0604020202020204" pitchFamily="34" charset="0"/>
              </a:rPr>
              <a:t>with biomechanical problems e.g. gait /postural problems</a:t>
            </a:r>
          </a:p>
          <a:p>
            <a:pPr marL="974725" lvl="1" indent="-342900"/>
            <a:r>
              <a:rPr lang="en-US" sz="1800">
                <a:latin typeface="Arial" panose="020B0604020202020204" pitchFamily="34" charset="0"/>
                <a:cs typeface="Arial" panose="020B0604020202020204" pitchFamily="34" charset="0"/>
              </a:rPr>
              <a:t>requiring wound care to the foot</a:t>
            </a:r>
          </a:p>
          <a:p>
            <a:pPr marL="974725" lvl="1" indent="-342900"/>
            <a:r>
              <a:rPr lang="en-US" sz="1800">
                <a:latin typeface="Arial" panose="020B0604020202020204" pitchFamily="34" charset="0"/>
                <a:cs typeface="Arial" panose="020B0604020202020204" pitchFamily="34" charset="0"/>
              </a:rPr>
              <a:t>requiring nail surgery</a:t>
            </a:r>
          </a:p>
          <a:p>
            <a:pPr marL="974725" lvl="1" indent="-342900"/>
            <a:r>
              <a:rPr lang="en-US" sz="1800">
                <a:latin typeface="Arial" panose="020B0604020202020204" pitchFamily="34" charset="0"/>
                <a:cs typeface="Arial" panose="020B0604020202020204" pitchFamily="34" charset="0"/>
              </a:rPr>
              <a:t>with severe foot and ankle problems and conditions.</a:t>
            </a:r>
            <a:endParaRPr lang="en-GB"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0021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1A6FCC8-D3CE-094A-BDEB-72E24BA79CA7}"/>
              </a:ext>
            </a:extLst>
          </p:cNvPr>
          <p:cNvSpPr txBox="1">
            <a:spLocks/>
          </p:cNvSpPr>
          <p:nvPr/>
        </p:nvSpPr>
        <p:spPr>
          <a:xfrm>
            <a:off x="2883877" y="96145"/>
            <a:ext cx="8965222" cy="8339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0070C0"/>
                </a:solidFill>
                <a:latin typeface="Arial" panose="020B0604020202020204" pitchFamily="34" charset="0"/>
                <a:cs typeface="Arial" panose="020B0604020202020204" pitchFamily="34" charset="0"/>
              </a:rPr>
              <a:t>Aims of this work</a:t>
            </a:r>
          </a:p>
        </p:txBody>
      </p:sp>
      <p:sp>
        <p:nvSpPr>
          <p:cNvPr id="2" name="TextBox 1">
            <a:extLst>
              <a:ext uri="{FF2B5EF4-FFF2-40B4-BE49-F238E27FC236}">
                <a16:creationId xmlns:a16="http://schemas.microsoft.com/office/drawing/2014/main" id="{72797B18-4937-0A4E-BF60-C632A6873A0E}"/>
              </a:ext>
            </a:extLst>
          </p:cNvPr>
          <p:cNvSpPr txBox="1"/>
          <p:nvPr/>
        </p:nvSpPr>
        <p:spPr>
          <a:xfrm>
            <a:off x="102244" y="930094"/>
            <a:ext cx="11746855" cy="5847755"/>
          </a:xfrm>
          <a:prstGeom prst="rect">
            <a:avLst/>
          </a:prstGeom>
          <a:noFill/>
        </p:spPr>
        <p:txBody>
          <a:bodyPr wrap="square" rtlCol="0">
            <a:spAutoFit/>
          </a:bodyPr>
          <a:lstStyle>
            <a:defPPr>
              <a:defRPr lang="en-US"/>
            </a:defPPr>
            <a:lvl1pPr>
              <a:spcBef>
                <a:spcPts val="1200"/>
              </a:spcBef>
            </a:lvl1pPr>
            <a:lvl2pPr marL="631825" lvl="1" indent="-457200">
              <a:spcBef>
                <a:spcPts val="600"/>
              </a:spcBef>
              <a:buFont typeface="Arial" panose="020B0604020202020204" pitchFamily="34" charset="0"/>
              <a:buChar char="•"/>
              <a:defRPr sz="3200"/>
            </a:lvl2pPr>
          </a:lstStyle>
          <a:p>
            <a:pPr lvl="1"/>
            <a:r>
              <a:rPr lang="en-US" sz="2400">
                <a:latin typeface="Arial" panose="020B0604020202020204" pitchFamily="34" charset="0"/>
                <a:cs typeface="Arial" panose="020B0604020202020204" pitchFamily="34" charset="0"/>
              </a:rPr>
              <a:t>During 2023-24 the service was identified as an outlier in terms of:</a:t>
            </a:r>
          </a:p>
          <a:p>
            <a:pPr marL="1085850" lvl="2" indent="-171450">
              <a:buFont typeface="Arial" panose="020B0604020202020204" pitchFamily="34" charset="0"/>
              <a:buChar char="•"/>
            </a:pPr>
            <a:r>
              <a:rPr lang="en-US">
                <a:latin typeface="Arial" panose="020B0604020202020204" pitchFamily="34" charset="0"/>
                <a:cs typeface="Arial" panose="020B0604020202020204" pitchFamily="34" charset="0"/>
              </a:rPr>
              <a:t>the volume of people waiting overall </a:t>
            </a:r>
          </a:p>
          <a:p>
            <a:pPr marL="1085850" lvl="2" indent="-171450">
              <a:buFont typeface="Arial" panose="020B0604020202020204" pitchFamily="34" charset="0"/>
              <a:buChar char="•"/>
            </a:pPr>
            <a:r>
              <a:rPr lang="en-US">
                <a:latin typeface="Arial" panose="020B0604020202020204" pitchFamily="34" charset="0"/>
                <a:cs typeface="Arial" panose="020B0604020202020204" pitchFamily="34" charset="0"/>
              </a:rPr>
              <a:t>Variation in average waiting times between ethnicities</a:t>
            </a:r>
          </a:p>
          <a:p>
            <a:pPr marL="1085850" lvl="2" indent="-171450">
              <a:buFont typeface="Arial" panose="020B0604020202020204" pitchFamily="34" charset="0"/>
              <a:buChar char="•"/>
            </a:pPr>
            <a:r>
              <a:rPr lang="en-US">
                <a:latin typeface="Arial" panose="020B0604020202020204" pitchFamily="34" charset="0"/>
                <a:cs typeface="Arial" panose="020B0604020202020204" pitchFamily="34" charset="0"/>
              </a:rPr>
              <a:t>Therefore the focus was on access into the service for this work.</a:t>
            </a:r>
          </a:p>
          <a:p>
            <a:pPr lvl="1"/>
            <a:r>
              <a:rPr lang="en-GB" sz="2400">
                <a:latin typeface="Arial" panose="020B0604020202020204" pitchFamily="34" charset="0"/>
                <a:cs typeface="Arial" panose="020B0604020202020204" pitchFamily="34" charset="0"/>
              </a:rPr>
              <a:t>A subsequent deep dive analysis took place to </a:t>
            </a:r>
            <a:r>
              <a:rPr lang="en-US" sz="2400">
                <a:latin typeface="Arial" panose="020B0604020202020204" pitchFamily="34" charset="0"/>
                <a:cs typeface="Arial" panose="020B0604020202020204" pitchFamily="34" charset="0"/>
              </a:rPr>
              <a:t>support the team to identify possible patient groups to </a:t>
            </a:r>
            <a:r>
              <a:rPr lang="en-US" sz="2400" err="1">
                <a:latin typeface="Arial" panose="020B0604020202020204" pitchFamily="34" charset="0"/>
                <a:cs typeface="Arial" panose="020B0604020202020204" pitchFamily="34" charset="0"/>
              </a:rPr>
              <a:t>prioritise</a:t>
            </a:r>
            <a:r>
              <a:rPr lang="en-US" sz="2400">
                <a:latin typeface="Arial" panose="020B0604020202020204" pitchFamily="34" charset="0"/>
                <a:cs typeface="Arial" panose="020B0604020202020204" pitchFamily="34" charset="0"/>
              </a:rPr>
              <a:t>, that could improve the position in relation to current inequalities on the waiting list.</a:t>
            </a:r>
          </a:p>
          <a:p>
            <a:pPr lvl="1"/>
            <a:r>
              <a:rPr lang="en-US" sz="2400">
                <a:latin typeface="Arial" panose="020B0604020202020204" pitchFamily="34" charset="0"/>
                <a:cs typeface="Arial" panose="020B0604020202020204" pitchFamily="34" charset="0"/>
              </a:rPr>
              <a:t>This work considered looked at both closed and open waits by the following demographic characteristics:</a:t>
            </a:r>
          </a:p>
          <a:p>
            <a:pPr marL="1200150" lvl="2" indent="-285750">
              <a:buFont typeface="Arial" panose="020B0604020202020204" pitchFamily="34" charset="0"/>
              <a:buChar char="•"/>
            </a:pPr>
            <a:r>
              <a:rPr lang="en-US">
                <a:latin typeface="Arial" panose="020B0604020202020204" pitchFamily="34" charset="0"/>
                <a:cs typeface="Arial" panose="020B0604020202020204" pitchFamily="34" charset="0"/>
              </a:rPr>
              <a:t>Geography </a:t>
            </a:r>
          </a:p>
          <a:p>
            <a:pPr marL="1200150" lvl="2" indent="-285750">
              <a:buFont typeface="Arial" panose="020B0604020202020204" pitchFamily="34" charset="0"/>
              <a:buChar char="•"/>
            </a:pPr>
            <a:r>
              <a:rPr lang="en-US">
                <a:latin typeface="Arial" panose="020B0604020202020204" pitchFamily="34" charset="0"/>
                <a:cs typeface="Arial" panose="020B0604020202020204" pitchFamily="34" charset="0"/>
              </a:rPr>
              <a:t>Deprivation</a:t>
            </a:r>
          </a:p>
          <a:p>
            <a:pPr marL="1200150" lvl="2" indent="-285750">
              <a:buFont typeface="Arial" panose="020B0604020202020204" pitchFamily="34" charset="0"/>
              <a:buChar char="•"/>
            </a:pPr>
            <a:r>
              <a:rPr lang="en-US">
                <a:latin typeface="Arial" panose="020B0604020202020204" pitchFamily="34" charset="0"/>
                <a:cs typeface="Arial" panose="020B0604020202020204" pitchFamily="34" charset="0"/>
              </a:rPr>
              <a:t>Gender</a:t>
            </a:r>
          </a:p>
          <a:p>
            <a:pPr marL="1200150" lvl="2" indent="-285750">
              <a:buFont typeface="Arial" panose="020B0604020202020204" pitchFamily="34" charset="0"/>
              <a:buChar char="•"/>
            </a:pPr>
            <a:r>
              <a:rPr lang="en-US">
                <a:latin typeface="Arial" panose="020B0604020202020204" pitchFamily="34" charset="0"/>
                <a:cs typeface="Arial" panose="020B0604020202020204" pitchFamily="34" charset="0"/>
              </a:rPr>
              <a:t>Ethnicity</a:t>
            </a:r>
          </a:p>
          <a:p>
            <a:pPr marL="1200150" lvl="2" indent="-285750">
              <a:buFont typeface="Arial" panose="020B0604020202020204" pitchFamily="34" charset="0"/>
              <a:buChar char="•"/>
            </a:pPr>
            <a:r>
              <a:rPr lang="en-US">
                <a:latin typeface="Arial" panose="020B0604020202020204" pitchFamily="34" charset="0"/>
                <a:cs typeface="Arial" panose="020B0604020202020204" pitchFamily="34" charset="0"/>
              </a:rPr>
              <a:t>Disability</a:t>
            </a:r>
          </a:p>
          <a:p>
            <a:pPr marL="1200150" lvl="2" indent="-285750">
              <a:buFont typeface="Arial" panose="020B0604020202020204" pitchFamily="34" charset="0"/>
              <a:buChar char="•"/>
            </a:pPr>
            <a:r>
              <a:rPr lang="en-US">
                <a:latin typeface="Arial" panose="020B0604020202020204" pitchFamily="34" charset="0"/>
                <a:cs typeface="Arial" panose="020B0604020202020204" pitchFamily="34" charset="0"/>
              </a:rPr>
              <a:t>Age</a:t>
            </a:r>
          </a:p>
          <a:p>
            <a:pPr lvl="1"/>
            <a:r>
              <a:rPr lang="en-US" sz="2400">
                <a:latin typeface="Arial" panose="020B0604020202020204" pitchFamily="34" charset="0"/>
                <a:cs typeface="Arial" panose="020B0604020202020204" pitchFamily="34" charset="0"/>
              </a:rPr>
              <a:t>patient experience (Friends and Family Test) data was </a:t>
            </a:r>
            <a:r>
              <a:rPr lang="en-US" sz="2400" err="1">
                <a:latin typeface="Arial" panose="020B0604020202020204" pitchFamily="34" charset="0"/>
                <a:cs typeface="Arial" panose="020B0604020202020204" pitchFamily="34" charset="0"/>
              </a:rPr>
              <a:t>analysed</a:t>
            </a:r>
            <a:r>
              <a:rPr lang="en-US" sz="2400">
                <a:latin typeface="Arial" panose="020B0604020202020204" pitchFamily="34" charset="0"/>
                <a:cs typeface="Arial" panose="020B0604020202020204" pitchFamily="34" charset="0"/>
              </a:rPr>
              <a:t> by demography</a:t>
            </a:r>
          </a:p>
          <a:p>
            <a:pPr lvl="1"/>
            <a:r>
              <a:rPr lang="en-US" sz="2400">
                <a:latin typeface="Arial" panose="020B0604020202020204" pitchFamily="34" charset="0"/>
                <a:cs typeface="Arial" panose="020B0604020202020204" pitchFamily="34" charset="0"/>
              </a:rPr>
              <a:t>A Health Equity Audit was undertaken by ethnicity, age, deprivation, and gender</a:t>
            </a:r>
          </a:p>
        </p:txBody>
      </p:sp>
    </p:spTree>
    <p:extLst>
      <p:ext uri="{BB962C8B-B14F-4D97-AF65-F5344CB8AC3E}">
        <p14:creationId xmlns:p14="http://schemas.microsoft.com/office/powerpoint/2010/main" val="774487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1A6FCC8-D3CE-094A-BDEB-72E24BA79CA7}"/>
              </a:ext>
            </a:extLst>
          </p:cNvPr>
          <p:cNvSpPr txBox="1">
            <a:spLocks/>
          </p:cNvSpPr>
          <p:nvPr/>
        </p:nvSpPr>
        <p:spPr>
          <a:xfrm>
            <a:off x="2793999" y="182229"/>
            <a:ext cx="8788401" cy="83394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a:solidFill>
                  <a:srgbClr val="0070C0"/>
                </a:solidFill>
                <a:latin typeface="Arial" panose="020B0604020202020204" pitchFamily="34" charset="0"/>
                <a:cs typeface="Arial" panose="020B0604020202020204" pitchFamily="34" charset="0"/>
              </a:rPr>
              <a:t>Health Equity Audit findings, compared to the Derbyshire population:</a:t>
            </a:r>
          </a:p>
        </p:txBody>
      </p:sp>
      <p:sp>
        <p:nvSpPr>
          <p:cNvPr id="4" name="TextBox 3">
            <a:extLst>
              <a:ext uri="{FF2B5EF4-FFF2-40B4-BE49-F238E27FC236}">
                <a16:creationId xmlns:a16="http://schemas.microsoft.com/office/drawing/2014/main" id="{9FB972DF-04B9-B070-A8A3-507A5337EC4F}"/>
              </a:ext>
            </a:extLst>
          </p:cNvPr>
          <p:cNvSpPr txBox="1"/>
          <p:nvPr/>
        </p:nvSpPr>
        <p:spPr>
          <a:xfrm>
            <a:off x="203200" y="1564533"/>
            <a:ext cx="5892800" cy="2492990"/>
          </a:xfrm>
          <a:prstGeom prst="rect">
            <a:avLst/>
          </a:prstGeom>
          <a:noFill/>
        </p:spPr>
        <p:txBody>
          <a:bodyPr wrap="square" rtlCol="0">
            <a:spAutoFit/>
          </a:bodyPr>
          <a:lstStyle>
            <a:defPPr>
              <a:defRPr lang="en-US"/>
            </a:defPPr>
            <a:lvl1pPr>
              <a:spcBef>
                <a:spcPts val="1200"/>
              </a:spcBef>
            </a:lvl1pPr>
            <a:lvl2pPr marL="631825" lvl="1" indent="-457200">
              <a:spcBef>
                <a:spcPts val="600"/>
              </a:spcBef>
              <a:buFont typeface="Arial" panose="020B0604020202020204" pitchFamily="34" charset="0"/>
              <a:buChar char="•"/>
              <a:defRPr sz="3200"/>
            </a:lvl2pPr>
          </a:lstStyle>
          <a:p>
            <a:r>
              <a:rPr lang="en-US" b="1"/>
              <a:t>Gender, compared to the population and by referral reason:</a:t>
            </a:r>
          </a:p>
          <a:p>
            <a:r>
              <a:rPr lang="en-US" sz="1800" b="0" i="0" u="none" strike="noStrike" baseline="0">
                <a:solidFill>
                  <a:srgbClr val="000000"/>
                </a:solidFill>
                <a:latin typeface="Calibri" panose="020F0502020204030204" pitchFamily="34" charset="0"/>
              </a:rPr>
              <a:t>Significant gender differences exist for the following referral reasons: </a:t>
            </a:r>
          </a:p>
          <a:p>
            <a:pPr marL="285750" indent="-285750">
              <a:buFont typeface="Arial" panose="020B0604020202020204" pitchFamily="34" charset="0"/>
              <a:buChar char="•"/>
            </a:pPr>
            <a:r>
              <a:rPr lang="en-US" sz="1800" b="0" i="0" u="none" strike="noStrike" baseline="0">
                <a:solidFill>
                  <a:srgbClr val="000000"/>
                </a:solidFill>
                <a:latin typeface="Calibri" panose="020F0502020204030204" pitchFamily="34" charset="0"/>
              </a:rPr>
              <a:t>Rheumatology - highest gender imbalance, with &gt;70% female. </a:t>
            </a:r>
          </a:p>
          <a:p>
            <a:pPr marL="285750" indent="-285750">
              <a:buFont typeface="Arial" panose="020B0604020202020204" pitchFamily="34" charset="0"/>
              <a:buChar char="•"/>
            </a:pPr>
            <a:r>
              <a:rPr lang="en-US" sz="1800" b="0" i="0" u="none" strike="noStrike" baseline="0">
                <a:solidFill>
                  <a:srgbClr val="000000"/>
                </a:solidFill>
                <a:latin typeface="Calibri" panose="020F0502020204030204" pitchFamily="34" charset="0"/>
              </a:rPr>
              <a:t>Statistically greater proportion of female patients presenting for Biomechanics and General Care. </a:t>
            </a:r>
          </a:p>
        </p:txBody>
      </p:sp>
      <p:pic>
        <p:nvPicPr>
          <p:cNvPr id="7" name="Picture 6">
            <a:extLst>
              <a:ext uri="{FF2B5EF4-FFF2-40B4-BE49-F238E27FC236}">
                <a16:creationId xmlns:a16="http://schemas.microsoft.com/office/drawing/2014/main" id="{42C9CAF3-8DB6-6E05-C2D4-51F55F021705}"/>
              </a:ext>
            </a:extLst>
          </p:cNvPr>
          <p:cNvPicPr>
            <a:picLocks noChangeAspect="1"/>
          </p:cNvPicPr>
          <p:nvPr/>
        </p:nvPicPr>
        <p:blipFill>
          <a:blip r:embed="rId2"/>
          <a:stretch>
            <a:fillRect/>
          </a:stretch>
        </p:blipFill>
        <p:spPr>
          <a:xfrm>
            <a:off x="6217140" y="1674110"/>
            <a:ext cx="5365260" cy="3076348"/>
          </a:xfrm>
          <a:prstGeom prst="rect">
            <a:avLst/>
          </a:prstGeom>
        </p:spPr>
      </p:pic>
      <p:sp>
        <p:nvSpPr>
          <p:cNvPr id="8" name="TextBox 7">
            <a:extLst>
              <a:ext uri="{FF2B5EF4-FFF2-40B4-BE49-F238E27FC236}">
                <a16:creationId xmlns:a16="http://schemas.microsoft.com/office/drawing/2014/main" id="{D9ECF0F9-F526-D24E-7BBC-FFB23F7848D3}"/>
              </a:ext>
            </a:extLst>
          </p:cNvPr>
          <p:cNvSpPr txBox="1"/>
          <p:nvPr/>
        </p:nvSpPr>
        <p:spPr>
          <a:xfrm>
            <a:off x="203200" y="4267200"/>
            <a:ext cx="5892800" cy="1077218"/>
          </a:xfrm>
          <a:prstGeom prst="rect">
            <a:avLst/>
          </a:prstGeom>
          <a:noFill/>
        </p:spPr>
        <p:txBody>
          <a:bodyPr wrap="square" rtlCol="0">
            <a:spAutoFit/>
          </a:bodyPr>
          <a:lstStyle>
            <a:defPPr>
              <a:defRPr lang="en-US"/>
            </a:defPPr>
            <a:lvl1pPr>
              <a:spcBef>
                <a:spcPts val="1200"/>
              </a:spcBef>
            </a:lvl1pPr>
            <a:lvl2pPr marL="631825" lvl="1" indent="-457200">
              <a:spcBef>
                <a:spcPts val="600"/>
              </a:spcBef>
              <a:buFont typeface="Arial" panose="020B0604020202020204" pitchFamily="34" charset="0"/>
              <a:buChar char="•"/>
              <a:defRPr sz="3200"/>
            </a:lvl2pPr>
          </a:lstStyle>
          <a:p>
            <a:r>
              <a:rPr lang="en-US" b="1"/>
              <a:t>Analysis of waiting times by Gender</a:t>
            </a:r>
          </a:p>
          <a:p>
            <a:r>
              <a:rPr lang="en-US" sz="1800" b="0" i="0" u="none" strike="noStrike" baseline="0">
                <a:solidFill>
                  <a:srgbClr val="000000"/>
                </a:solidFill>
                <a:latin typeface="Calibri" panose="020F0502020204030204" pitchFamily="34" charset="0"/>
              </a:rPr>
              <a:t>The distribution of patients waiting by gender is consistent across open and closed waits (see chart)</a:t>
            </a:r>
          </a:p>
        </p:txBody>
      </p:sp>
    </p:spTree>
    <p:extLst>
      <p:ext uri="{BB962C8B-B14F-4D97-AF65-F5344CB8AC3E}">
        <p14:creationId xmlns:p14="http://schemas.microsoft.com/office/powerpoint/2010/main" val="501164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a:solidFill>
                  <a:srgbClr val="00AED9"/>
                </a:solidFill>
                <a:latin typeface="Arial" pitchFamily="34" charset="0"/>
                <a:cs typeface="Arial" pitchFamily="34" charset="0"/>
              </a:rPr>
              <a:t>Introduction</a:t>
            </a:r>
          </a:p>
        </p:txBody>
      </p:sp>
      <p:sp>
        <p:nvSpPr>
          <p:cNvPr id="3" name="Content Placeholder 2"/>
          <p:cNvSpPr>
            <a:spLocks noGrp="1"/>
          </p:cNvSpPr>
          <p:nvPr>
            <p:ph idx="1"/>
          </p:nvPr>
        </p:nvSpPr>
        <p:spPr>
          <a:xfrm>
            <a:off x="736847" y="1600200"/>
            <a:ext cx="9473953" cy="4709120"/>
          </a:xfrm>
        </p:spPr>
        <p:txBody>
          <a:bodyPr>
            <a:noAutofit/>
          </a:bodyPr>
          <a:lstStyle/>
          <a:p>
            <a:pPr marL="0" indent="0">
              <a:buNone/>
            </a:pPr>
            <a:br>
              <a:rPr lang="en-GB" sz="2800" dirty="0">
                <a:latin typeface="Arial" pitchFamily="34" charset="0"/>
                <a:cs typeface="Arial" pitchFamily="34" charset="0"/>
              </a:rPr>
            </a:br>
            <a:endParaRPr lang="en-GB" sz="2800" dirty="0">
              <a:latin typeface="Arial" pitchFamily="34" charset="0"/>
              <a:cs typeface="Arial" pitchFamily="34" charset="0"/>
            </a:endParaRPr>
          </a:p>
          <a:p>
            <a:endParaRPr lang="en-GB" sz="2800" dirty="0"/>
          </a:p>
        </p:txBody>
      </p:sp>
      <p:sp>
        <p:nvSpPr>
          <p:cNvPr id="4" name="TextBox 3">
            <a:extLst>
              <a:ext uri="{FF2B5EF4-FFF2-40B4-BE49-F238E27FC236}">
                <a16:creationId xmlns:a16="http://schemas.microsoft.com/office/drawing/2014/main" id="{6B699D76-A8D4-5EDC-7B80-734FB987F9F8}"/>
              </a:ext>
            </a:extLst>
          </p:cNvPr>
          <p:cNvSpPr txBox="1"/>
          <p:nvPr/>
        </p:nvSpPr>
        <p:spPr>
          <a:xfrm>
            <a:off x="1004656" y="1506022"/>
            <a:ext cx="10182687" cy="4401205"/>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Welcome- Claire </a:t>
            </a:r>
            <a:r>
              <a:rPr lang="en-GB" sz="2800" dirty="0" err="1">
                <a:latin typeface="Arial" panose="020B0604020202020204" pitchFamily="34" charset="0"/>
                <a:cs typeface="Arial" panose="020B0604020202020204" pitchFamily="34" charset="0"/>
              </a:rPr>
              <a:t>Warner,</a:t>
            </a:r>
            <a:r>
              <a:rPr lang="en-GB" sz="2800" dirty="0">
                <a:latin typeface="Arial" panose="020B0604020202020204" pitchFamily="34" charset="0"/>
                <a:cs typeface="Arial" panose="020B0604020202020204" pitchFamily="34" charset="0"/>
              </a:rPr>
              <a:t> Senior Public Equality and Diversity Manager, NHS Derby and Derbyshire Integrated Care Board</a:t>
            </a:r>
          </a:p>
          <a:p>
            <a:endParaRPr lang="en-GB" sz="28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What is EDS?</a:t>
            </a:r>
          </a:p>
          <a:p>
            <a:endParaRPr lang="en-GB" sz="28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Reporting process- 3 areas linked to CORE20Plus5- approach to reducing Health Inequalities</a:t>
            </a:r>
          </a:p>
          <a:p>
            <a:endParaRPr lang="en-GB" sz="28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Agenda</a:t>
            </a:r>
          </a:p>
          <a:p>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1785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1A6FCC8-D3CE-094A-BDEB-72E24BA79CA7}"/>
              </a:ext>
            </a:extLst>
          </p:cNvPr>
          <p:cNvSpPr txBox="1">
            <a:spLocks/>
          </p:cNvSpPr>
          <p:nvPr/>
        </p:nvSpPr>
        <p:spPr>
          <a:xfrm>
            <a:off x="2793999" y="182229"/>
            <a:ext cx="8788401" cy="83394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a:solidFill>
                  <a:srgbClr val="0070C0"/>
                </a:solidFill>
                <a:latin typeface="Arial" panose="020B0604020202020204" pitchFamily="34" charset="0"/>
                <a:cs typeface="Arial" panose="020B0604020202020204" pitchFamily="34" charset="0"/>
              </a:rPr>
              <a:t>Health Equity Audit findings, compared to the Derbyshire population:</a:t>
            </a:r>
          </a:p>
        </p:txBody>
      </p:sp>
      <p:sp>
        <p:nvSpPr>
          <p:cNvPr id="5" name="TextBox 4">
            <a:extLst>
              <a:ext uri="{FF2B5EF4-FFF2-40B4-BE49-F238E27FC236}">
                <a16:creationId xmlns:a16="http://schemas.microsoft.com/office/drawing/2014/main" id="{9D80AAC3-AA60-E4E6-A9AD-D5AAE7B0CF1D}"/>
              </a:ext>
            </a:extLst>
          </p:cNvPr>
          <p:cNvSpPr txBox="1"/>
          <p:nvPr/>
        </p:nvSpPr>
        <p:spPr>
          <a:xfrm>
            <a:off x="203200" y="1144617"/>
            <a:ext cx="5892800" cy="4247317"/>
          </a:xfrm>
          <a:prstGeom prst="rect">
            <a:avLst/>
          </a:prstGeom>
          <a:noFill/>
        </p:spPr>
        <p:txBody>
          <a:bodyPr wrap="square" rtlCol="0">
            <a:spAutoFit/>
          </a:bodyPr>
          <a:lstStyle>
            <a:defPPr>
              <a:defRPr lang="en-US"/>
            </a:defPPr>
            <a:lvl1pPr>
              <a:spcBef>
                <a:spcPts val="1200"/>
              </a:spcBef>
            </a:lvl1pPr>
            <a:lvl2pPr marL="631825" lvl="1" indent="-457200">
              <a:spcBef>
                <a:spcPts val="600"/>
              </a:spcBef>
              <a:buFont typeface="Arial" panose="020B0604020202020204" pitchFamily="34" charset="0"/>
              <a:buChar char="•"/>
              <a:defRPr sz="3200"/>
            </a:lvl2pPr>
          </a:lstStyle>
          <a:p>
            <a:r>
              <a:rPr lang="en-US" sz="2000" b="1"/>
              <a:t>Age:</a:t>
            </a:r>
          </a:p>
          <a:p>
            <a:pPr marL="285750" indent="-285750">
              <a:buFont typeface="Arial" panose="020B0604020202020204" pitchFamily="34" charset="0"/>
              <a:buChar char="•"/>
            </a:pPr>
            <a:r>
              <a:rPr lang="en-US" sz="2000" b="0" i="0" u="none" strike="noStrike" baseline="0">
                <a:solidFill>
                  <a:srgbClr val="000000"/>
                </a:solidFill>
                <a:latin typeface="Calibri" panose="020F0502020204030204" pitchFamily="34" charset="0"/>
              </a:rPr>
              <a:t>Except for nail surgery, the service sees a significantly greater proportion of people in the 69–85-year-old age groups, compared to the population, for all referral reasons. </a:t>
            </a:r>
          </a:p>
          <a:p>
            <a:pPr marL="285750" indent="-285750">
              <a:buFont typeface="Arial" panose="020B0604020202020204" pitchFamily="34" charset="0"/>
              <a:buChar char="•"/>
            </a:pPr>
            <a:r>
              <a:rPr lang="en-US" sz="2000" b="0" i="0" u="none" strike="noStrike" baseline="0">
                <a:solidFill>
                  <a:srgbClr val="000000"/>
                </a:solidFill>
                <a:latin typeface="Calibri" panose="020F0502020204030204" pitchFamily="34" charset="0"/>
              </a:rPr>
              <a:t>A significantly greater proportion are seen in the 52-68 age group for wound care, diabetes, and biomechanics related referral reasons. </a:t>
            </a:r>
          </a:p>
          <a:p>
            <a:pPr marL="285750" indent="-285750">
              <a:buFont typeface="Arial" panose="020B0604020202020204" pitchFamily="34" charset="0"/>
              <a:buChar char="•"/>
            </a:pPr>
            <a:r>
              <a:rPr lang="en-US" sz="2000" b="0" i="0" u="none" strike="noStrike" baseline="0">
                <a:solidFill>
                  <a:srgbClr val="000000"/>
                </a:solidFill>
                <a:latin typeface="Calibri" panose="020F0502020204030204" pitchFamily="34" charset="0"/>
              </a:rPr>
              <a:t>The opposite is true for Nail Surgery. A significantly greater proportion of patients referred to the service for Nail Surgery are aged 1-34 compared to the population. </a:t>
            </a:r>
          </a:p>
        </p:txBody>
      </p:sp>
      <p:pic>
        <p:nvPicPr>
          <p:cNvPr id="7" name="Picture 6">
            <a:extLst>
              <a:ext uri="{FF2B5EF4-FFF2-40B4-BE49-F238E27FC236}">
                <a16:creationId xmlns:a16="http://schemas.microsoft.com/office/drawing/2014/main" id="{46EFD39E-64BD-027D-42C7-C636100B709D}"/>
              </a:ext>
            </a:extLst>
          </p:cNvPr>
          <p:cNvPicPr>
            <a:picLocks noChangeAspect="1"/>
          </p:cNvPicPr>
          <p:nvPr/>
        </p:nvPicPr>
        <p:blipFill>
          <a:blip r:embed="rId2"/>
          <a:stretch>
            <a:fillRect/>
          </a:stretch>
        </p:blipFill>
        <p:spPr>
          <a:xfrm>
            <a:off x="6499860" y="1626269"/>
            <a:ext cx="4754880" cy="3765665"/>
          </a:xfrm>
          <a:prstGeom prst="rect">
            <a:avLst/>
          </a:prstGeom>
        </p:spPr>
      </p:pic>
    </p:spTree>
    <p:extLst>
      <p:ext uri="{BB962C8B-B14F-4D97-AF65-F5344CB8AC3E}">
        <p14:creationId xmlns:p14="http://schemas.microsoft.com/office/powerpoint/2010/main" val="11666849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1A6FCC8-D3CE-094A-BDEB-72E24BA79CA7}"/>
              </a:ext>
            </a:extLst>
          </p:cNvPr>
          <p:cNvSpPr txBox="1">
            <a:spLocks/>
          </p:cNvSpPr>
          <p:nvPr/>
        </p:nvSpPr>
        <p:spPr>
          <a:xfrm>
            <a:off x="2793999" y="182229"/>
            <a:ext cx="8788401" cy="83394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a:solidFill>
                  <a:srgbClr val="0070C0"/>
                </a:solidFill>
                <a:latin typeface="Arial" panose="020B0604020202020204" pitchFamily="34" charset="0"/>
                <a:cs typeface="Arial" panose="020B0604020202020204" pitchFamily="34" charset="0"/>
              </a:rPr>
              <a:t>Health Equity Audit findings, compared to the Derbyshire population:</a:t>
            </a:r>
          </a:p>
        </p:txBody>
      </p:sp>
      <p:sp>
        <p:nvSpPr>
          <p:cNvPr id="3" name="TextBox 2">
            <a:extLst>
              <a:ext uri="{FF2B5EF4-FFF2-40B4-BE49-F238E27FC236}">
                <a16:creationId xmlns:a16="http://schemas.microsoft.com/office/drawing/2014/main" id="{3B165A1D-0C03-9819-4B52-F0A9CA5DD2E3}"/>
              </a:ext>
            </a:extLst>
          </p:cNvPr>
          <p:cNvSpPr txBox="1"/>
          <p:nvPr/>
        </p:nvSpPr>
        <p:spPr>
          <a:xfrm>
            <a:off x="336062" y="1125086"/>
            <a:ext cx="4629343" cy="4770537"/>
          </a:xfrm>
          <a:prstGeom prst="rect">
            <a:avLst/>
          </a:prstGeom>
          <a:noFill/>
        </p:spPr>
        <p:txBody>
          <a:bodyPr wrap="square" rtlCol="0">
            <a:spAutoFit/>
          </a:bodyPr>
          <a:lstStyle>
            <a:defPPr>
              <a:defRPr lang="en-US"/>
            </a:defPPr>
            <a:lvl1pPr>
              <a:spcBef>
                <a:spcPts val="1200"/>
              </a:spcBef>
            </a:lvl1pPr>
            <a:lvl2pPr marL="631825" lvl="1" indent="-457200">
              <a:spcBef>
                <a:spcPts val="600"/>
              </a:spcBef>
              <a:buFont typeface="Arial" panose="020B0604020202020204" pitchFamily="34" charset="0"/>
              <a:buChar char="•"/>
              <a:defRPr sz="3200"/>
            </a:lvl2pPr>
          </a:lstStyle>
          <a:p>
            <a:r>
              <a:rPr lang="en-US" sz="2400" b="1"/>
              <a:t>Deprivation:</a:t>
            </a:r>
          </a:p>
          <a:p>
            <a:pPr marL="342900" indent="-342900">
              <a:buFont typeface="Arial" panose="020B0604020202020204" pitchFamily="34" charset="0"/>
              <a:buChar char="•"/>
            </a:pPr>
            <a:r>
              <a:rPr lang="en-US" sz="2400" b="0" i="0" u="none" strike="noStrike" baseline="0">
                <a:solidFill>
                  <a:srgbClr val="000000"/>
                </a:solidFill>
                <a:latin typeface="Calibri" panose="020F0502020204030204" pitchFamily="34" charset="0"/>
              </a:rPr>
              <a:t>the distribution of waiting times between deprivation quintiles was broadly consistent.</a:t>
            </a:r>
          </a:p>
          <a:p>
            <a:r>
              <a:rPr lang="en-US" sz="2400" b="0" i="0" u="none" strike="noStrike" baseline="0">
                <a:solidFill>
                  <a:srgbClr val="000000"/>
                </a:solidFill>
                <a:latin typeface="Calibri" panose="020F0502020204030204" pitchFamily="34" charset="0"/>
              </a:rPr>
              <a:t>Considering referral reason </a:t>
            </a:r>
            <a:r>
              <a:rPr lang="en-US" sz="2400" b="0" i="1" u="none" strike="noStrike" baseline="0">
                <a:solidFill>
                  <a:srgbClr val="000000"/>
                </a:solidFill>
                <a:latin typeface="Calibri" panose="020F0502020204030204" pitchFamily="34" charset="0"/>
              </a:rPr>
              <a:t>and </a:t>
            </a:r>
            <a:r>
              <a:rPr lang="en-US" sz="2400" b="0" u="none" strike="noStrike" baseline="0">
                <a:solidFill>
                  <a:srgbClr val="000000"/>
                </a:solidFill>
                <a:latin typeface="Calibri" panose="020F0502020204030204" pitchFamily="34" charset="0"/>
              </a:rPr>
              <a:t>deprivation, s</a:t>
            </a:r>
            <a:r>
              <a:rPr lang="en-US" sz="2400" b="0" i="0" u="none" strike="noStrike" baseline="0">
                <a:solidFill>
                  <a:srgbClr val="000000"/>
                </a:solidFill>
                <a:latin typeface="Calibri" panose="020F0502020204030204" pitchFamily="34" charset="0"/>
              </a:rPr>
              <a:t>ignificantly greater proportion of: </a:t>
            </a:r>
          </a:p>
          <a:p>
            <a:pPr marL="285750" indent="-285750">
              <a:buFont typeface="Arial" panose="020B0604020202020204" pitchFamily="34" charset="0"/>
              <a:buChar char="•"/>
            </a:pPr>
            <a:r>
              <a:rPr lang="en-US" sz="2400" b="0" i="0" u="none" strike="noStrike" baseline="0">
                <a:solidFill>
                  <a:srgbClr val="000000"/>
                </a:solidFill>
                <a:latin typeface="Calibri" panose="020F0502020204030204" pitchFamily="34" charset="0"/>
              </a:rPr>
              <a:t>Diabetes referrals in the most deprived 30% vs. population </a:t>
            </a:r>
          </a:p>
          <a:p>
            <a:pPr marL="285750" indent="-285750">
              <a:buFont typeface="Arial" panose="020B0604020202020204" pitchFamily="34" charset="0"/>
              <a:buChar char="•"/>
            </a:pPr>
            <a:r>
              <a:rPr lang="en-US" sz="2400" b="0" i="0" u="none" strike="noStrike" baseline="0">
                <a:solidFill>
                  <a:srgbClr val="000000"/>
                </a:solidFill>
                <a:latin typeface="Calibri" panose="020F0502020204030204" pitchFamily="34" charset="0"/>
              </a:rPr>
              <a:t>Nail Surgery referrals in the most deprived 20% vs. population </a:t>
            </a:r>
          </a:p>
        </p:txBody>
      </p:sp>
      <p:pic>
        <p:nvPicPr>
          <p:cNvPr id="7" name="Picture 6">
            <a:extLst>
              <a:ext uri="{FF2B5EF4-FFF2-40B4-BE49-F238E27FC236}">
                <a16:creationId xmlns:a16="http://schemas.microsoft.com/office/drawing/2014/main" id="{66DFF820-2439-8E26-C61C-28FDB78C072B}"/>
              </a:ext>
            </a:extLst>
          </p:cNvPr>
          <p:cNvPicPr>
            <a:picLocks noChangeAspect="1"/>
          </p:cNvPicPr>
          <p:nvPr/>
        </p:nvPicPr>
        <p:blipFill>
          <a:blip r:embed="rId2"/>
          <a:stretch>
            <a:fillRect/>
          </a:stretch>
        </p:blipFill>
        <p:spPr>
          <a:xfrm>
            <a:off x="5597950" y="1799866"/>
            <a:ext cx="6257988" cy="3739696"/>
          </a:xfrm>
          <a:prstGeom prst="rect">
            <a:avLst/>
          </a:prstGeom>
        </p:spPr>
      </p:pic>
    </p:spTree>
    <p:extLst>
      <p:ext uri="{BB962C8B-B14F-4D97-AF65-F5344CB8AC3E}">
        <p14:creationId xmlns:p14="http://schemas.microsoft.com/office/powerpoint/2010/main" val="287891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1A6FCC8-D3CE-094A-BDEB-72E24BA79CA7}"/>
              </a:ext>
            </a:extLst>
          </p:cNvPr>
          <p:cNvSpPr txBox="1">
            <a:spLocks/>
          </p:cNvSpPr>
          <p:nvPr/>
        </p:nvSpPr>
        <p:spPr>
          <a:xfrm>
            <a:off x="2793999" y="182229"/>
            <a:ext cx="8788401" cy="83394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a:solidFill>
                  <a:srgbClr val="0070C0"/>
                </a:solidFill>
                <a:latin typeface="Arial" panose="020B0604020202020204" pitchFamily="34" charset="0"/>
                <a:cs typeface="Arial" panose="020B0604020202020204" pitchFamily="34" charset="0"/>
              </a:rPr>
              <a:t>Health Equity Audit findings, compared to the Derbyshire population:</a:t>
            </a:r>
          </a:p>
        </p:txBody>
      </p:sp>
      <p:sp>
        <p:nvSpPr>
          <p:cNvPr id="2" name="TextBox 1">
            <a:extLst>
              <a:ext uri="{FF2B5EF4-FFF2-40B4-BE49-F238E27FC236}">
                <a16:creationId xmlns:a16="http://schemas.microsoft.com/office/drawing/2014/main" id="{72797B18-4937-0A4E-BF60-C632A6873A0E}"/>
              </a:ext>
            </a:extLst>
          </p:cNvPr>
          <p:cNvSpPr txBox="1"/>
          <p:nvPr/>
        </p:nvSpPr>
        <p:spPr>
          <a:xfrm>
            <a:off x="203201" y="1060539"/>
            <a:ext cx="5892800" cy="2616101"/>
          </a:xfrm>
          <a:prstGeom prst="rect">
            <a:avLst/>
          </a:prstGeom>
          <a:noFill/>
        </p:spPr>
        <p:txBody>
          <a:bodyPr wrap="square" rtlCol="0">
            <a:spAutoFit/>
          </a:bodyPr>
          <a:lstStyle>
            <a:defPPr>
              <a:defRPr lang="en-US"/>
            </a:defPPr>
            <a:lvl1pPr>
              <a:spcBef>
                <a:spcPts val="1200"/>
              </a:spcBef>
            </a:lvl1pPr>
            <a:lvl2pPr marL="631825" lvl="1" indent="-457200">
              <a:spcBef>
                <a:spcPts val="600"/>
              </a:spcBef>
              <a:buFont typeface="Arial" panose="020B0604020202020204" pitchFamily="34" charset="0"/>
              <a:buChar char="•"/>
              <a:defRPr sz="3200"/>
            </a:lvl2pPr>
          </a:lstStyle>
          <a:p>
            <a:r>
              <a:rPr lang="en-US" b="1"/>
              <a:t>Ethnicity, when compared to the population:</a:t>
            </a:r>
          </a:p>
          <a:p>
            <a:pPr marL="285750" indent="-285750">
              <a:buFont typeface="Arial" panose="020B0604020202020204" pitchFamily="34" charset="0"/>
              <a:buChar char="•"/>
            </a:pPr>
            <a:r>
              <a:rPr lang="en-US" sz="1800" b="0" i="0" u="none" strike="noStrike" baseline="0">
                <a:solidFill>
                  <a:srgbClr val="000000"/>
                </a:solidFill>
                <a:latin typeface="Calibri" panose="020F0502020204030204" pitchFamily="34" charset="0"/>
              </a:rPr>
              <a:t>greater proportion of patients from white ethnicities and fewer patients from Asian or Asian British, and Mixed or Multiple ethnic groups, presenting for all referral reasons except nail surgery and biomechanics. </a:t>
            </a:r>
          </a:p>
          <a:p>
            <a:pPr marL="285750" indent="-285750">
              <a:buFont typeface="Arial" panose="020B0604020202020204" pitchFamily="34" charset="0"/>
              <a:buChar char="•"/>
            </a:pPr>
            <a:r>
              <a:rPr lang="en-US" sz="1800" b="0" i="0" u="none" strike="noStrike" baseline="0">
                <a:solidFill>
                  <a:srgbClr val="000000"/>
                </a:solidFill>
                <a:latin typeface="Calibri" panose="020F0502020204030204" pitchFamily="34" charset="0"/>
              </a:rPr>
              <a:t>General care and Nail surgery saw significantly fewer patients presenting from black, or black British, Caribbean or African ethnicities. </a:t>
            </a:r>
          </a:p>
        </p:txBody>
      </p:sp>
      <p:pic>
        <p:nvPicPr>
          <p:cNvPr id="7" name="Picture 6">
            <a:extLst>
              <a:ext uri="{FF2B5EF4-FFF2-40B4-BE49-F238E27FC236}">
                <a16:creationId xmlns:a16="http://schemas.microsoft.com/office/drawing/2014/main" id="{2D90381B-EC19-AD31-89AB-F68838B7B466}"/>
              </a:ext>
            </a:extLst>
          </p:cNvPr>
          <p:cNvPicPr>
            <a:picLocks noChangeAspect="1"/>
          </p:cNvPicPr>
          <p:nvPr/>
        </p:nvPicPr>
        <p:blipFill>
          <a:blip r:embed="rId2"/>
          <a:stretch>
            <a:fillRect/>
          </a:stretch>
        </p:blipFill>
        <p:spPr>
          <a:xfrm>
            <a:off x="6411563" y="3215401"/>
            <a:ext cx="5453149" cy="2784764"/>
          </a:xfrm>
          <a:prstGeom prst="rect">
            <a:avLst/>
          </a:prstGeom>
        </p:spPr>
      </p:pic>
      <p:sp>
        <p:nvSpPr>
          <p:cNvPr id="8" name="TextBox 7">
            <a:extLst>
              <a:ext uri="{FF2B5EF4-FFF2-40B4-BE49-F238E27FC236}">
                <a16:creationId xmlns:a16="http://schemas.microsoft.com/office/drawing/2014/main" id="{60305CCE-A553-70CF-C4B9-A5204CDA0AB6}"/>
              </a:ext>
            </a:extLst>
          </p:cNvPr>
          <p:cNvSpPr txBox="1"/>
          <p:nvPr/>
        </p:nvSpPr>
        <p:spPr>
          <a:xfrm>
            <a:off x="203201" y="3674415"/>
            <a:ext cx="5892800" cy="2062103"/>
          </a:xfrm>
          <a:prstGeom prst="rect">
            <a:avLst/>
          </a:prstGeom>
          <a:noFill/>
        </p:spPr>
        <p:txBody>
          <a:bodyPr wrap="square" rtlCol="0">
            <a:spAutoFit/>
          </a:bodyPr>
          <a:lstStyle>
            <a:defPPr>
              <a:defRPr lang="en-US"/>
            </a:defPPr>
            <a:lvl1pPr>
              <a:spcBef>
                <a:spcPts val="1200"/>
              </a:spcBef>
            </a:lvl1pPr>
            <a:lvl2pPr marL="631825" lvl="1" indent="-457200">
              <a:spcBef>
                <a:spcPts val="600"/>
              </a:spcBef>
              <a:buFont typeface="Arial" panose="020B0604020202020204" pitchFamily="34" charset="0"/>
              <a:buChar char="•"/>
              <a:defRPr sz="3200"/>
            </a:lvl2pPr>
          </a:lstStyle>
          <a:p>
            <a:r>
              <a:rPr lang="en-US" b="1"/>
              <a:t>Comparing average waiting times between ethnicities:</a:t>
            </a:r>
          </a:p>
          <a:p>
            <a:pPr marL="285750" indent="-285750">
              <a:buFont typeface="Arial" panose="020B0604020202020204" pitchFamily="34" charset="0"/>
              <a:buChar char="•"/>
            </a:pPr>
            <a:r>
              <a:rPr lang="en-US" sz="1800" b="0" i="0" u="none" strike="noStrike" baseline="0">
                <a:solidFill>
                  <a:srgbClr val="000000"/>
                </a:solidFill>
                <a:latin typeface="Calibri" panose="020F0502020204030204" pitchFamily="34" charset="0"/>
              </a:rPr>
              <a:t>all ethnicities have a right-skewed distribution except “Black or Black British” which shows a left-skew</a:t>
            </a:r>
          </a:p>
          <a:p>
            <a:pPr marL="285750" indent="-285750">
              <a:buFont typeface="Arial" panose="020B0604020202020204" pitchFamily="34" charset="0"/>
              <a:buChar char="•"/>
            </a:pPr>
            <a:r>
              <a:rPr lang="en-US">
                <a:solidFill>
                  <a:srgbClr val="000000"/>
                </a:solidFill>
                <a:latin typeface="Calibri" panose="020F0502020204030204" pitchFamily="34" charset="0"/>
              </a:rPr>
              <a:t>This means </a:t>
            </a:r>
            <a:r>
              <a:rPr lang="en-US" sz="1800" b="0" i="0" u="none" strike="noStrike" baseline="0">
                <a:solidFill>
                  <a:srgbClr val="000000"/>
                </a:solidFill>
                <a:latin typeface="Calibri" panose="020F0502020204030204" pitchFamily="34" charset="0"/>
              </a:rPr>
              <a:t>the majority of Black or Black British people have longer waiting times, compared to other ethnicities present in the data</a:t>
            </a:r>
          </a:p>
        </p:txBody>
      </p:sp>
    </p:spTree>
    <p:extLst>
      <p:ext uri="{BB962C8B-B14F-4D97-AF65-F5344CB8AC3E}">
        <p14:creationId xmlns:p14="http://schemas.microsoft.com/office/powerpoint/2010/main" val="445941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1A6FCC8-D3CE-094A-BDEB-72E24BA79CA7}"/>
              </a:ext>
            </a:extLst>
          </p:cNvPr>
          <p:cNvSpPr txBox="1">
            <a:spLocks/>
          </p:cNvSpPr>
          <p:nvPr/>
        </p:nvSpPr>
        <p:spPr>
          <a:xfrm>
            <a:off x="2793999" y="182229"/>
            <a:ext cx="8788401" cy="8339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a:solidFill>
                  <a:srgbClr val="0070C0"/>
                </a:solidFill>
                <a:latin typeface="Arial" panose="020B0604020202020204" pitchFamily="34" charset="0"/>
                <a:cs typeface="Arial" panose="020B0604020202020204" pitchFamily="34" charset="0"/>
              </a:rPr>
              <a:t>Analysis of waiting times by demographics</a:t>
            </a:r>
          </a:p>
        </p:txBody>
      </p:sp>
      <p:pic>
        <p:nvPicPr>
          <p:cNvPr id="5" name="Picture 4">
            <a:extLst>
              <a:ext uri="{FF2B5EF4-FFF2-40B4-BE49-F238E27FC236}">
                <a16:creationId xmlns:a16="http://schemas.microsoft.com/office/drawing/2014/main" id="{A097A094-4D48-FC62-83FE-FE2A389E1270}"/>
              </a:ext>
            </a:extLst>
          </p:cNvPr>
          <p:cNvPicPr>
            <a:picLocks noChangeAspect="1"/>
          </p:cNvPicPr>
          <p:nvPr/>
        </p:nvPicPr>
        <p:blipFill>
          <a:blip r:embed="rId2"/>
          <a:stretch>
            <a:fillRect/>
          </a:stretch>
        </p:blipFill>
        <p:spPr>
          <a:xfrm>
            <a:off x="3876934" y="939977"/>
            <a:ext cx="4042314" cy="5326433"/>
          </a:xfrm>
          <a:prstGeom prst="rect">
            <a:avLst/>
          </a:prstGeom>
        </p:spPr>
      </p:pic>
      <p:pic>
        <p:nvPicPr>
          <p:cNvPr id="7" name="Picture 6">
            <a:extLst>
              <a:ext uri="{FF2B5EF4-FFF2-40B4-BE49-F238E27FC236}">
                <a16:creationId xmlns:a16="http://schemas.microsoft.com/office/drawing/2014/main" id="{8AC712FA-DC39-176D-00A7-D6F0C10BA062}"/>
              </a:ext>
            </a:extLst>
          </p:cNvPr>
          <p:cNvPicPr>
            <a:picLocks noChangeAspect="1"/>
          </p:cNvPicPr>
          <p:nvPr/>
        </p:nvPicPr>
        <p:blipFill>
          <a:blip r:embed="rId3"/>
          <a:stretch>
            <a:fillRect/>
          </a:stretch>
        </p:blipFill>
        <p:spPr>
          <a:xfrm>
            <a:off x="7919248" y="1016176"/>
            <a:ext cx="4051090" cy="5326432"/>
          </a:xfrm>
          <a:prstGeom prst="rect">
            <a:avLst/>
          </a:prstGeom>
        </p:spPr>
      </p:pic>
      <p:sp>
        <p:nvSpPr>
          <p:cNvPr id="9" name="TextBox 8">
            <a:extLst>
              <a:ext uri="{FF2B5EF4-FFF2-40B4-BE49-F238E27FC236}">
                <a16:creationId xmlns:a16="http://schemas.microsoft.com/office/drawing/2014/main" id="{FEBFD707-5339-82C6-FA6A-741E5F15A548}"/>
              </a:ext>
            </a:extLst>
          </p:cNvPr>
          <p:cNvSpPr txBox="1"/>
          <p:nvPr/>
        </p:nvSpPr>
        <p:spPr>
          <a:xfrm>
            <a:off x="123825" y="1390472"/>
            <a:ext cx="3638550" cy="3785652"/>
          </a:xfrm>
          <a:prstGeom prst="rect">
            <a:avLst/>
          </a:prstGeom>
          <a:noFill/>
        </p:spPr>
        <p:txBody>
          <a:bodyPr wrap="square">
            <a:spAutoFit/>
          </a:bodyPr>
          <a:lstStyle/>
          <a:p>
            <a:r>
              <a:rPr lang="en-US" sz="2000" b="1" i="0" u="none" strike="noStrike" baseline="0" err="1">
                <a:solidFill>
                  <a:srgbClr val="000000"/>
                </a:solidFill>
                <a:latin typeface="Calibri" panose="020F0502020204030204" pitchFamily="34" charset="0"/>
              </a:rPr>
              <a:t>Analysing</a:t>
            </a:r>
            <a:r>
              <a:rPr lang="en-US" sz="2000" b="1" i="0" u="none" strike="noStrike" baseline="0">
                <a:solidFill>
                  <a:srgbClr val="000000"/>
                </a:solidFill>
                <a:latin typeface="Calibri" panose="020F0502020204030204" pitchFamily="34" charset="0"/>
              </a:rPr>
              <a:t> closed waiting times by geographic area:</a:t>
            </a:r>
          </a:p>
          <a:p>
            <a:pPr marL="285750" indent="-285750">
              <a:buFont typeface="Arial" panose="020B0604020202020204" pitchFamily="34" charset="0"/>
              <a:buChar char="•"/>
            </a:pPr>
            <a:r>
              <a:rPr lang="en-US" sz="2000" b="0" i="0" u="none" strike="noStrike" baseline="0">
                <a:solidFill>
                  <a:srgbClr val="000000"/>
                </a:solidFill>
                <a:latin typeface="Calibri" panose="020F0502020204030204" pitchFamily="34" charset="0"/>
              </a:rPr>
              <a:t>The South/City locality had longer waiting times, generally (based on mean closed waiting times) </a:t>
            </a:r>
          </a:p>
          <a:p>
            <a:pPr marL="285750" indent="-285750">
              <a:buFont typeface="Arial" panose="020B0604020202020204" pitchFamily="34" charset="0"/>
              <a:buChar char="•"/>
            </a:pPr>
            <a:r>
              <a:rPr lang="en-US" sz="2000" b="0" i="0" u="none" strike="noStrike" baseline="0">
                <a:solidFill>
                  <a:srgbClr val="000000"/>
                </a:solidFill>
                <a:latin typeface="Calibri" panose="020F0502020204030204" pitchFamily="34" charset="0"/>
              </a:rPr>
              <a:t>the darker shaded areas that are present in both maps, regardless of locality (this is because in this scenario it suggests waiting times are longer and less variable). </a:t>
            </a:r>
          </a:p>
        </p:txBody>
      </p:sp>
    </p:spTree>
    <p:extLst>
      <p:ext uri="{BB962C8B-B14F-4D97-AF65-F5344CB8AC3E}">
        <p14:creationId xmlns:p14="http://schemas.microsoft.com/office/powerpoint/2010/main" val="33234595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1A6FCC8-D3CE-094A-BDEB-72E24BA79CA7}"/>
              </a:ext>
            </a:extLst>
          </p:cNvPr>
          <p:cNvSpPr txBox="1">
            <a:spLocks/>
          </p:cNvSpPr>
          <p:nvPr/>
        </p:nvSpPr>
        <p:spPr>
          <a:xfrm>
            <a:off x="2793999" y="182229"/>
            <a:ext cx="8788401" cy="8339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070C0"/>
                </a:solidFill>
                <a:latin typeface="Arial" panose="020B0604020202020204" pitchFamily="34" charset="0"/>
                <a:cs typeface="Arial" panose="020B0604020202020204" pitchFamily="34" charset="0"/>
              </a:rPr>
              <a:t>Patient experience findings (FFT):</a:t>
            </a:r>
          </a:p>
        </p:txBody>
      </p:sp>
      <p:sp>
        <p:nvSpPr>
          <p:cNvPr id="2" name="TextBox 1">
            <a:extLst>
              <a:ext uri="{FF2B5EF4-FFF2-40B4-BE49-F238E27FC236}">
                <a16:creationId xmlns:a16="http://schemas.microsoft.com/office/drawing/2014/main" id="{72797B18-4937-0A4E-BF60-C632A6873A0E}"/>
              </a:ext>
            </a:extLst>
          </p:cNvPr>
          <p:cNvSpPr txBox="1"/>
          <p:nvPr/>
        </p:nvSpPr>
        <p:spPr>
          <a:xfrm>
            <a:off x="203200" y="1060539"/>
            <a:ext cx="11531599" cy="3139321"/>
          </a:xfrm>
          <a:prstGeom prst="rect">
            <a:avLst/>
          </a:prstGeom>
          <a:noFill/>
        </p:spPr>
        <p:txBody>
          <a:bodyPr wrap="square" rtlCol="0">
            <a:spAutoFit/>
          </a:bodyPr>
          <a:lstStyle>
            <a:defPPr>
              <a:defRPr lang="en-US"/>
            </a:defPPr>
            <a:lvl1pPr>
              <a:spcBef>
                <a:spcPts val="1200"/>
              </a:spcBef>
            </a:lvl1pPr>
            <a:lvl2pPr marL="631825" lvl="1" indent="-457200">
              <a:spcBef>
                <a:spcPts val="600"/>
              </a:spcBef>
              <a:buFont typeface="Arial" panose="020B0604020202020204" pitchFamily="34" charset="0"/>
              <a:buChar char="•"/>
              <a:defRPr sz="3200"/>
            </a:lvl2pPr>
          </a:lstStyle>
          <a:p>
            <a:pPr marL="342900" indent="-342900">
              <a:buFont typeface="Arial" panose="020B0604020202020204" pitchFamily="34" charset="0"/>
              <a:buChar char="•"/>
            </a:pPr>
            <a:r>
              <a:rPr lang="en-US" sz="2400" b="0" i="0" u="none" strike="noStrike" baseline="0" dirty="0">
                <a:solidFill>
                  <a:srgbClr val="000000"/>
                </a:solidFill>
                <a:latin typeface="Calibri" panose="020F0502020204030204" pitchFamily="34" charset="0"/>
              </a:rPr>
              <a:t>Of those patients completing Friends and Family feedback, patients aged 20-29 are less likely than all other patients to report positive feedback. </a:t>
            </a:r>
          </a:p>
          <a:p>
            <a:pPr marL="342900" indent="-342900">
              <a:buFont typeface="Arial" panose="020B0604020202020204" pitchFamily="34" charset="0"/>
              <a:buChar char="•"/>
            </a:pPr>
            <a:r>
              <a:rPr lang="en-US" sz="2400" dirty="0">
                <a:solidFill>
                  <a:srgbClr val="000000"/>
                </a:solidFill>
                <a:latin typeface="Calibri" panose="020F0502020204030204" pitchFamily="34" charset="0"/>
              </a:rPr>
              <a:t>It was unknown what was driving this finding</a:t>
            </a:r>
          </a:p>
          <a:p>
            <a:pPr marL="342900" indent="-342900">
              <a:buFont typeface="Arial" panose="020B0604020202020204" pitchFamily="34" charset="0"/>
              <a:buChar char="•"/>
            </a:pPr>
            <a:r>
              <a:rPr lang="en-US" sz="2400" b="0" i="0" u="none" strike="noStrike" baseline="0" dirty="0">
                <a:solidFill>
                  <a:srgbClr val="000000"/>
                </a:solidFill>
                <a:latin typeface="Calibri" panose="020F0502020204030204" pitchFamily="34" charset="0"/>
              </a:rPr>
              <a:t>Future work could involve patient engagement activity with this cohort to gain insight as to what may be driving this finding. </a:t>
            </a:r>
          </a:p>
          <a:p>
            <a:pPr marL="342900" indent="-342900">
              <a:buFont typeface="Arial" panose="020B0604020202020204" pitchFamily="34" charset="0"/>
              <a:buChar char="•"/>
            </a:pPr>
            <a:r>
              <a:rPr lang="en-US" sz="2400" b="0" i="0" u="none" strike="noStrike" baseline="0" dirty="0">
                <a:solidFill>
                  <a:srgbClr val="000000"/>
                </a:solidFill>
                <a:latin typeface="Calibri" panose="020F0502020204030204" pitchFamily="34" charset="0"/>
              </a:rPr>
              <a:t>No other significant variance in reported experience by demographic group was identified. </a:t>
            </a:r>
          </a:p>
        </p:txBody>
      </p:sp>
    </p:spTree>
    <p:extLst>
      <p:ext uri="{BB962C8B-B14F-4D97-AF65-F5344CB8AC3E}">
        <p14:creationId xmlns:p14="http://schemas.microsoft.com/office/powerpoint/2010/main" val="4089000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1A6FCC8-D3CE-094A-BDEB-72E24BA79CA7}"/>
              </a:ext>
            </a:extLst>
          </p:cNvPr>
          <p:cNvSpPr txBox="1">
            <a:spLocks/>
          </p:cNvSpPr>
          <p:nvPr/>
        </p:nvSpPr>
        <p:spPr>
          <a:xfrm>
            <a:off x="693219" y="1039409"/>
            <a:ext cx="10515600" cy="8339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0070C0"/>
                </a:solidFill>
                <a:latin typeface="Arial" panose="020B0604020202020204" pitchFamily="34" charset="0"/>
                <a:cs typeface="Arial" panose="020B0604020202020204" pitchFamily="34" charset="0"/>
              </a:rPr>
              <a:t>Actions taken</a:t>
            </a:r>
          </a:p>
        </p:txBody>
      </p:sp>
      <p:sp>
        <p:nvSpPr>
          <p:cNvPr id="2" name="TextBox 1">
            <a:extLst>
              <a:ext uri="{FF2B5EF4-FFF2-40B4-BE49-F238E27FC236}">
                <a16:creationId xmlns:a16="http://schemas.microsoft.com/office/drawing/2014/main" id="{72797B18-4937-0A4E-BF60-C632A6873A0E}"/>
              </a:ext>
            </a:extLst>
          </p:cNvPr>
          <p:cNvSpPr txBox="1"/>
          <p:nvPr/>
        </p:nvSpPr>
        <p:spPr>
          <a:xfrm>
            <a:off x="1161995" y="1710375"/>
            <a:ext cx="10046824" cy="4154984"/>
          </a:xfrm>
          <a:prstGeom prst="rect">
            <a:avLst/>
          </a:prstGeom>
          <a:noFill/>
        </p:spPr>
        <p:txBody>
          <a:bodyPr wrap="square" rtlCol="0">
            <a:spAutoFit/>
          </a:bodyPr>
          <a:lstStyle/>
          <a:p>
            <a:pPr>
              <a:spcBef>
                <a:spcPts val="600"/>
              </a:spcBef>
            </a:pPr>
            <a:endParaRPr lang="en-GB" sz="3000" dirty="0">
              <a:latin typeface="Arial" panose="020B0604020202020204" pitchFamily="34" charset="0"/>
              <a:cs typeface="Arial" panose="020B0604020202020204" pitchFamily="34" charset="0"/>
            </a:endParaRPr>
          </a:p>
          <a:p>
            <a:pPr>
              <a:spcBef>
                <a:spcPts val="600"/>
              </a:spcBef>
            </a:pPr>
            <a:r>
              <a:rPr lang="en-GB" sz="2800" dirty="0">
                <a:latin typeface="Arial" panose="020B0604020202020204" pitchFamily="34" charset="0"/>
                <a:cs typeface="Arial" panose="020B0604020202020204" pitchFamily="34" charset="0"/>
              </a:rPr>
              <a:t>Developing an inclusive website  - </a:t>
            </a:r>
            <a:r>
              <a:rPr lang="en-GB" sz="2400" dirty="0">
                <a:latin typeface="Calibri" panose="020F0502020204030204" pitchFamily="34" charset="0"/>
                <a:cs typeface="Calibri" panose="020F0502020204030204" pitchFamily="34" charset="0"/>
              </a:rPr>
              <a:t>So that its appearance, layout, and resources are friendly to all users, regardless of location, language, education level, background, beliefs, or abilities. </a:t>
            </a:r>
          </a:p>
          <a:p>
            <a:pPr>
              <a:spcBef>
                <a:spcPts val="600"/>
              </a:spcBef>
            </a:pPr>
            <a:endParaRPr lang="en-GB" sz="3000" dirty="0">
              <a:highlight>
                <a:srgbClr val="FFFF00"/>
              </a:highlight>
              <a:latin typeface="Arial" panose="020B0604020202020204" pitchFamily="34" charset="0"/>
              <a:cs typeface="Arial" panose="020B0604020202020204" pitchFamily="34" charset="0"/>
            </a:endParaRPr>
          </a:p>
          <a:p>
            <a:pPr>
              <a:spcBef>
                <a:spcPts val="600"/>
              </a:spcBef>
            </a:pPr>
            <a:r>
              <a:rPr lang="en-GB" sz="2800" dirty="0">
                <a:latin typeface="Arial" panose="020B0604020202020204" pitchFamily="34" charset="0"/>
                <a:cs typeface="Arial" panose="020B0604020202020204" pitchFamily="34" charset="0"/>
              </a:rPr>
              <a:t>Sprint initiative  </a:t>
            </a:r>
            <a:r>
              <a:rPr lang="en-GB" sz="3000" dirty="0">
                <a:latin typeface="Arial" panose="020B0604020202020204" pitchFamily="34" charset="0"/>
                <a:cs typeface="Arial" panose="020B0604020202020204" pitchFamily="34" charset="0"/>
              </a:rPr>
              <a:t>- </a:t>
            </a:r>
            <a:r>
              <a:rPr lang="en-GB" sz="2400" dirty="0">
                <a:effectLst/>
                <a:latin typeface="Calibri" panose="020F0502020204030204" pitchFamily="34" charset="0"/>
                <a:ea typeface="Calibri" panose="020F0502020204030204" pitchFamily="34" charset="0"/>
                <a:cs typeface="Times New Roman" panose="02020603050405020304" pitchFamily="18" charset="0"/>
              </a:rPr>
              <a:t>To manage the Community Podiatry waiting list to enable high risk patients to receive timely care by offering alternative care solutions to lower risk patients. Class  / group settings and service model changes </a:t>
            </a:r>
          </a:p>
          <a:p>
            <a:pPr>
              <a:spcBef>
                <a:spcPts val="600"/>
              </a:spcBef>
            </a:pPr>
            <a:endParaRPr lang="en-GB" sz="3000" dirty="0">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9967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1A6FCC8-D3CE-094A-BDEB-72E24BA79CA7}"/>
              </a:ext>
            </a:extLst>
          </p:cNvPr>
          <p:cNvSpPr txBox="1">
            <a:spLocks/>
          </p:cNvSpPr>
          <p:nvPr/>
        </p:nvSpPr>
        <p:spPr>
          <a:xfrm>
            <a:off x="693219" y="1039409"/>
            <a:ext cx="10515600" cy="8339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0070C0"/>
                </a:solidFill>
                <a:latin typeface="Arial" panose="020B0604020202020204" pitchFamily="34" charset="0"/>
                <a:cs typeface="Arial" panose="020B0604020202020204" pitchFamily="34" charset="0"/>
              </a:rPr>
              <a:t>Next Steps…</a:t>
            </a:r>
          </a:p>
        </p:txBody>
      </p:sp>
      <p:sp>
        <p:nvSpPr>
          <p:cNvPr id="2" name="TextBox 1">
            <a:extLst>
              <a:ext uri="{FF2B5EF4-FFF2-40B4-BE49-F238E27FC236}">
                <a16:creationId xmlns:a16="http://schemas.microsoft.com/office/drawing/2014/main" id="{72797B18-4937-0A4E-BF60-C632A6873A0E}"/>
              </a:ext>
            </a:extLst>
          </p:cNvPr>
          <p:cNvSpPr txBox="1"/>
          <p:nvPr/>
        </p:nvSpPr>
        <p:spPr>
          <a:xfrm>
            <a:off x="1296366" y="1930507"/>
            <a:ext cx="9912453" cy="5309146"/>
          </a:xfrm>
          <a:prstGeom prst="rect">
            <a:avLst/>
          </a:prstGeom>
          <a:noFill/>
        </p:spPr>
        <p:txBody>
          <a:bodyPr wrap="square" rtlCol="0">
            <a:spAutoFit/>
          </a:bodyPr>
          <a:lstStyle/>
          <a:p>
            <a:pPr marL="457200" indent="-457200">
              <a:spcBef>
                <a:spcPts val="600"/>
              </a:spcBef>
              <a:buFont typeface="Arial" panose="020B0604020202020204" pitchFamily="34" charset="0"/>
              <a:buChar char="•"/>
            </a:pPr>
            <a:r>
              <a:rPr lang="en-GB" sz="2800" dirty="0">
                <a:latin typeface="Arial" panose="020B0604020202020204" pitchFamily="34" charset="0"/>
                <a:cs typeface="Arial" panose="020B0604020202020204" pitchFamily="34" charset="0"/>
              </a:rPr>
              <a:t>Consolidation of clinic sites – </a:t>
            </a:r>
            <a:r>
              <a:rPr lang="en-GB" sz="2400" dirty="0">
                <a:latin typeface="Calibri" panose="020F0502020204030204" pitchFamily="34" charset="0"/>
                <a:cs typeface="Calibri" panose="020F0502020204030204" pitchFamily="34" charset="0"/>
              </a:rPr>
              <a:t>to focus resources to provide greater access and expertise to patients and improve overall costs directed by the incorporation of geographical accessibility into the decision – making process </a:t>
            </a:r>
          </a:p>
          <a:p>
            <a:pPr>
              <a:spcBef>
                <a:spcPts val="600"/>
              </a:spcBef>
            </a:pPr>
            <a:endParaRPr lang="en-GB" sz="3000" dirty="0">
              <a:highlight>
                <a:srgbClr val="FFFF00"/>
              </a:highlight>
              <a:latin typeface="Arial" panose="020B0604020202020204" pitchFamily="34" charset="0"/>
              <a:cs typeface="Arial" panose="020B0604020202020204" pitchFamily="34" charset="0"/>
            </a:endParaRPr>
          </a:p>
          <a:p>
            <a:pPr marL="457200" indent="-457200">
              <a:spcBef>
                <a:spcPts val="600"/>
              </a:spcBef>
              <a:buFont typeface="Arial" panose="020B0604020202020204" pitchFamily="34" charset="0"/>
              <a:buChar char="•"/>
            </a:pPr>
            <a:r>
              <a:rPr lang="en-GB" sz="2800" dirty="0">
                <a:latin typeface="Arial" panose="020B0604020202020204" pitchFamily="34" charset="0"/>
                <a:cs typeface="Arial" panose="020B0604020202020204" pitchFamily="34" charset="0"/>
              </a:rPr>
              <a:t>Patient engagement planning now commencing </a:t>
            </a:r>
            <a:r>
              <a:rPr lang="en-GB" sz="3000" dirty="0">
                <a:latin typeface="Arial" panose="020B0604020202020204" pitchFamily="34" charset="0"/>
                <a:cs typeface="Arial" panose="020B0604020202020204" pitchFamily="34" charset="0"/>
              </a:rPr>
              <a:t>- </a:t>
            </a:r>
            <a:r>
              <a:rPr lang="en-GB" sz="2400" dirty="0">
                <a:effectLst/>
                <a:latin typeface="Calibri" panose="020F0502020204030204" pitchFamily="34" charset="0"/>
                <a:ea typeface="Calibri" panose="020F0502020204030204" pitchFamily="34" charset="0"/>
                <a:cs typeface="Times New Roman" panose="02020603050405020304" pitchFamily="18" charset="0"/>
              </a:rPr>
              <a:t>to gain patient insight as to possible barriers experienced / service improvement opportunities from a patient’s perspective (supported by the analysis from deep dive &amp; health equity audit work)</a:t>
            </a:r>
          </a:p>
          <a:p>
            <a:pPr marL="457200" indent="-457200">
              <a:spcBef>
                <a:spcPts val="600"/>
              </a:spcBef>
              <a:buFont typeface="Arial" panose="020B0604020202020204" pitchFamily="34" charset="0"/>
              <a:buChar char="•"/>
            </a:pPr>
            <a:endParaRPr lang="en-GB" dirty="0">
              <a:latin typeface="Calibri" panose="020F0502020204030204" pitchFamily="34" charset="0"/>
              <a:cs typeface="Times New Roman" panose="02020603050405020304" pitchFamily="18" charset="0"/>
            </a:endParaRPr>
          </a:p>
          <a:p>
            <a:pPr marL="457200" indent="-457200">
              <a:spcBef>
                <a:spcPts val="600"/>
              </a:spcBef>
              <a:buFont typeface="Arial" panose="020B0604020202020204" pitchFamily="34" charset="0"/>
              <a:buChar char="•"/>
            </a:pPr>
            <a:endParaRPr lang="en-GB" sz="3200" dirty="0">
              <a:latin typeface="Calibri" panose="020F0502020204030204" pitchFamily="34" charset="0"/>
              <a:cs typeface="Times New Roman" panose="02020603050405020304" pitchFamily="18" charset="0"/>
            </a:endParaRPr>
          </a:p>
          <a:p>
            <a:pPr marL="457200" indent="-457200">
              <a:spcBef>
                <a:spcPts val="600"/>
              </a:spcBef>
              <a:buFont typeface="Arial" panose="020B0604020202020204" pitchFamily="34" charset="0"/>
              <a:buChar char="•"/>
            </a:pPr>
            <a:endParaRPr lang="en-US" sz="3200" dirty="0"/>
          </a:p>
        </p:txBody>
      </p:sp>
    </p:spTree>
    <p:extLst>
      <p:ext uri="{BB962C8B-B14F-4D97-AF65-F5344CB8AC3E}">
        <p14:creationId xmlns:p14="http://schemas.microsoft.com/office/powerpoint/2010/main" val="3655151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E8140E6-7570-460A-FD1D-A077ACC12D0E}"/>
              </a:ext>
            </a:extLst>
          </p:cNvPr>
          <p:cNvPicPr>
            <a:picLocks noChangeAspect="1"/>
          </p:cNvPicPr>
          <p:nvPr/>
        </p:nvPicPr>
        <p:blipFill>
          <a:blip r:embed="rId2"/>
          <a:stretch>
            <a:fillRect/>
          </a:stretch>
        </p:blipFill>
        <p:spPr>
          <a:xfrm>
            <a:off x="9583948" y="3382"/>
            <a:ext cx="2613803" cy="1704142"/>
          </a:xfrm>
          <a:prstGeom prst="rect">
            <a:avLst/>
          </a:prstGeom>
        </p:spPr>
      </p:pic>
      <p:pic>
        <p:nvPicPr>
          <p:cNvPr id="6" name="Picture 6">
            <a:extLst>
              <a:ext uri="{FF2B5EF4-FFF2-40B4-BE49-F238E27FC236}">
                <a16:creationId xmlns:a16="http://schemas.microsoft.com/office/drawing/2014/main" id="{8EB0A415-3F97-73B1-63F4-E489327FA09F}"/>
              </a:ext>
            </a:extLst>
          </p:cNvPr>
          <p:cNvPicPr>
            <a:picLocks noChangeAspect="1"/>
          </p:cNvPicPr>
          <p:nvPr/>
        </p:nvPicPr>
        <p:blipFill rotWithShape="1">
          <a:blip r:embed="rId3"/>
          <a:srcRect l="8900" t="12820" r="8377" b="13461"/>
          <a:stretch/>
        </p:blipFill>
        <p:spPr>
          <a:xfrm>
            <a:off x="66135" y="4988763"/>
            <a:ext cx="2528040" cy="1829971"/>
          </a:xfrm>
          <a:prstGeom prst="rect">
            <a:avLst/>
          </a:prstGeom>
        </p:spPr>
      </p:pic>
      <p:pic>
        <p:nvPicPr>
          <p:cNvPr id="9" name="Picture 10" descr="A picture containing diagram&#10;&#10;Description automatically generated">
            <a:extLst>
              <a:ext uri="{FF2B5EF4-FFF2-40B4-BE49-F238E27FC236}">
                <a16:creationId xmlns:a16="http://schemas.microsoft.com/office/drawing/2014/main" id="{222BC830-C872-1E55-475E-4D8900554D63}"/>
              </a:ext>
            </a:extLst>
          </p:cNvPr>
          <p:cNvPicPr>
            <a:picLocks noChangeAspect="1"/>
          </p:cNvPicPr>
          <p:nvPr/>
        </p:nvPicPr>
        <p:blipFill rotWithShape="1">
          <a:blip r:embed="rId4"/>
          <a:srcRect t="19235" r="203" b="29496"/>
          <a:stretch/>
        </p:blipFill>
        <p:spPr>
          <a:xfrm>
            <a:off x="5840074" y="4990224"/>
            <a:ext cx="6351926" cy="1828510"/>
          </a:xfrm>
          <a:prstGeom prst="rect">
            <a:avLst/>
          </a:prstGeom>
        </p:spPr>
      </p:pic>
      <p:sp>
        <p:nvSpPr>
          <p:cNvPr id="11" name="TextBox 10">
            <a:extLst>
              <a:ext uri="{FF2B5EF4-FFF2-40B4-BE49-F238E27FC236}">
                <a16:creationId xmlns:a16="http://schemas.microsoft.com/office/drawing/2014/main" id="{3A4CE3D5-4418-099F-27B1-C660BBF574A6}"/>
              </a:ext>
            </a:extLst>
          </p:cNvPr>
          <p:cNvSpPr txBox="1"/>
          <p:nvPr/>
        </p:nvSpPr>
        <p:spPr>
          <a:xfrm>
            <a:off x="337869" y="2290227"/>
            <a:ext cx="1151338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Calibri" panose="020F0502020204030204"/>
                <a:ea typeface="+mn-ea"/>
                <a:cs typeface="+mn-cs"/>
              </a:rPr>
              <a:t>Maternity Services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162FB07-CEEF-637C-062D-9D4CB6B69C9D}"/>
              </a:ext>
            </a:extLst>
          </p:cNvPr>
          <p:cNvSpPr txBox="1"/>
          <p:nvPr/>
        </p:nvSpPr>
        <p:spPr>
          <a:xfrm>
            <a:off x="1174636" y="3103762"/>
            <a:ext cx="933087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The Provision of Safe and Personalised Care: Achieving Equity and Reducing Health Inequalities</a:t>
            </a:r>
          </a:p>
        </p:txBody>
      </p:sp>
    </p:spTree>
    <p:extLst>
      <p:ext uri="{BB962C8B-B14F-4D97-AF65-F5344CB8AC3E}">
        <p14:creationId xmlns:p14="http://schemas.microsoft.com/office/powerpoint/2010/main" val="1098572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E8140E6-7570-460A-FD1D-A077ACC12D0E}"/>
              </a:ext>
            </a:extLst>
          </p:cNvPr>
          <p:cNvPicPr>
            <a:picLocks noChangeAspect="1"/>
          </p:cNvPicPr>
          <p:nvPr/>
        </p:nvPicPr>
        <p:blipFill>
          <a:blip r:embed="rId3"/>
          <a:stretch>
            <a:fillRect/>
          </a:stretch>
        </p:blipFill>
        <p:spPr>
          <a:xfrm>
            <a:off x="10299699" y="3383"/>
            <a:ext cx="1898051" cy="1234520"/>
          </a:xfrm>
          <a:prstGeom prst="rect">
            <a:avLst/>
          </a:prstGeom>
        </p:spPr>
      </p:pic>
      <p:pic>
        <p:nvPicPr>
          <p:cNvPr id="9" name="Picture 10" descr="A picture containing diagram&#10;&#10;Description automatically generated">
            <a:extLst>
              <a:ext uri="{FF2B5EF4-FFF2-40B4-BE49-F238E27FC236}">
                <a16:creationId xmlns:a16="http://schemas.microsoft.com/office/drawing/2014/main" id="{222BC830-C872-1E55-475E-4D8900554D63}"/>
              </a:ext>
            </a:extLst>
          </p:cNvPr>
          <p:cNvPicPr>
            <a:picLocks noChangeAspect="1"/>
          </p:cNvPicPr>
          <p:nvPr/>
        </p:nvPicPr>
        <p:blipFill rotWithShape="1">
          <a:blip r:embed="rId4"/>
          <a:srcRect t="19235" r="203" b="29496"/>
          <a:stretch/>
        </p:blipFill>
        <p:spPr>
          <a:xfrm>
            <a:off x="7404100" y="5399134"/>
            <a:ext cx="4787900" cy="1399034"/>
          </a:xfrm>
          <a:prstGeom prst="rect">
            <a:avLst/>
          </a:prstGeom>
        </p:spPr>
      </p:pic>
      <p:sp>
        <p:nvSpPr>
          <p:cNvPr id="11" name="TextBox 10">
            <a:extLst>
              <a:ext uri="{FF2B5EF4-FFF2-40B4-BE49-F238E27FC236}">
                <a16:creationId xmlns:a16="http://schemas.microsoft.com/office/drawing/2014/main" id="{3A4CE3D5-4418-099F-27B1-C660BBF574A6}"/>
              </a:ext>
            </a:extLst>
          </p:cNvPr>
          <p:cNvSpPr txBox="1"/>
          <p:nvPr/>
        </p:nvSpPr>
        <p:spPr>
          <a:xfrm>
            <a:off x="180577" y="110246"/>
            <a:ext cx="891539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3087"/>
                </a:solidFill>
                <a:effectLst/>
                <a:uLnTx/>
                <a:uFillTx/>
                <a:latin typeface="Calibri" panose="020F0502020204030204"/>
                <a:ea typeface="+mn-ea"/>
                <a:cs typeface="+mn-cs"/>
              </a:rPr>
              <a:t>Maternity Services</a:t>
            </a:r>
            <a:endParaRPr kumimoji="0" lang="en-US" sz="3600" b="0" i="0" u="none" strike="noStrike" kern="1200" cap="none" spc="0" normalizeH="0" baseline="0" noProof="0" dirty="0">
              <a:ln>
                <a:noFill/>
              </a:ln>
              <a:solidFill>
                <a:srgbClr val="003087"/>
              </a:solidFill>
              <a:effectLst/>
              <a:uLnTx/>
              <a:uFillTx/>
              <a:latin typeface="Calibri" panose="020F0502020204030204"/>
              <a:ea typeface="Calibri" panose="020F0502020204030204"/>
              <a:cs typeface="Calibri" panose="020F0502020204030204"/>
            </a:endParaRPr>
          </a:p>
        </p:txBody>
      </p:sp>
      <p:pic>
        <p:nvPicPr>
          <p:cNvPr id="6" name="Picture 5">
            <a:extLst>
              <a:ext uri="{FF2B5EF4-FFF2-40B4-BE49-F238E27FC236}">
                <a16:creationId xmlns:a16="http://schemas.microsoft.com/office/drawing/2014/main" id="{2FA824EA-BD4F-4C84-9DBC-922E49979B04}"/>
              </a:ext>
            </a:extLst>
          </p:cNvPr>
          <p:cNvPicPr>
            <a:picLocks noChangeAspect="1"/>
          </p:cNvPicPr>
          <p:nvPr/>
        </p:nvPicPr>
        <p:blipFill>
          <a:blip r:embed="rId5"/>
          <a:stretch>
            <a:fillRect/>
          </a:stretch>
        </p:blipFill>
        <p:spPr>
          <a:xfrm>
            <a:off x="5260553" y="1866227"/>
            <a:ext cx="6781372" cy="3125545"/>
          </a:xfrm>
          <a:prstGeom prst="rect">
            <a:avLst/>
          </a:prstGeom>
        </p:spPr>
      </p:pic>
      <p:pic>
        <p:nvPicPr>
          <p:cNvPr id="17" name="Picture 16" descr="Hand holding baby feet">
            <a:extLst>
              <a:ext uri="{FF2B5EF4-FFF2-40B4-BE49-F238E27FC236}">
                <a16:creationId xmlns:a16="http://schemas.microsoft.com/office/drawing/2014/main" id="{835BAB77-D2ED-40EB-A555-F10609F15694}"/>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180609" y="867968"/>
            <a:ext cx="3457667" cy="20442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20" name="Diagram 19">
            <a:extLst>
              <a:ext uri="{FF2B5EF4-FFF2-40B4-BE49-F238E27FC236}">
                <a16:creationId xmlns:a16="http://schemas.microsoft.com/office/drawing/2014/main" id="{4C496048-FFED-42B3-ACFD-992656E82C0E}"/>
              </a:ext>
            </a:extLst>
          </p:cNvPr>
          <p:cNvGraphicFramePr/>
          <p:nvPr/>
        </p:nvGraphicFramePr>
        <p:xfrm>
          <a:off x="150073" y="2499360"/>
          <a:ext cx="4924845" cy="411567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1" name="TextBox 20">
            <a:extLst>
              <a:ext uri="{FF2B5EF4-FFF2-40B4-BE49-F238E27FC236}">
                <a16:creationId xmlns:a16="http://schemas.microsoft.com/office/drawing/2014/main" id="{D330158B-E0BE-4E38-9B86-8B449AC54A9A}"/>
              </a:ext>
            </a:extLst>
          </p:cNvPr>
          <p:cNvSpPr txBox="1"/>
          <p:nvPr/>
        </p:nvSpPr>
        <p:spPr>
          <a:xfrm>
            <a:off x="318641" y="6367281"/>
            <a:ext cx="2590802" cy="430887"/>
          </a:xfrm>
          <a:prstGeom prst="rect">
            <a:avLst/>
          </a:prstGeom>
          <a:noFill/>
        </p:spPr>
        <p:txBody>
          <a:bodyPr wrap="square" rtlCol="0">
            <a:spAutoFit/>
          </a:bodyPr>
          <a:lstStyle/>
          <a:p>
            <a:r>
              <a:rPr lang="en-BZ" sz="1100" dirty="0"/>
              <a:t>1: 2021 Census</a:t>
            </a:r>
          </a:p>
          <a:p>
            <a:r>
              <a:rPr lang="en-BZ" sz="1100" dirty="0"/>
              <a:t>2: 2019 Index of Multiple Deprivation</a:t>
            </a:r>
          </a:p>
        </p:txBody>
      </p:sp>
    </p:spTree>
    <p:extLst>
      <p:ext uri="{BB962C8B-B14F-4D97-AF65-F5344CB8AC3E}">
        <p14:creationId xmlns:p14="http://schemas.microsoft.com/office/powerpoint/2010/main" val="30992418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E8140E6-7570-460A-FD1D-A077ACC12D0E}"/>
              </a:ext>
            </a:extLst>
          </p:cNvPr>
          <p:cNvPicPr>
            <a:picLocks noChangeAspect="1"/>
          </p:cNvPicPr>
          <p:nvPr/>
        </p:nvPicPr>
        <p:blipFill>
          <a:blip r:embed="rId3"/>
          <a:stretch>
            <a:fillRect/>
          </a:stretch>
        </p:blipFill>
        <p:spPr>
          <a:xfrm>
            <a:off x="10130287" y="3382"/>
            <a:ext cx="2067464" cy="1344709"/>
          </a:xfrm>
          <a:prstGeom prst="rect">
            <a:avLst/>
          </a:prstGeom>
        </p:spPr>
      </p:pic>
      <p:pic>
        <p:nvPicPr>
          <p:cNvPr id="9" name="Picture 10" descr="A picture containing diagram&#10;&#10;Description automatically generated">
            <a:extLst>
              <a:ext uri="{FF2B5EF4-FFF2-40B4-BE49-F238E27FC236}">
                <a16:creationId xmlns:a16="http://schemas.microsoft.com/office/drawing/2014/main" id="{222BC830-C872-1E55-475E-4D8900554D63}"/>
              </a:ext>
            </a:extLst>
          </p:cNvPr>
          <p:cNvPicPr>
            <a:picLocks noChangeAspect="1"/>
          </p:cNvPicPr>
          <p:nvPr/>
        </p:nvPicPr>
        <p:blipFill rotWithShape="1">
          <a:blip r:embed="rId4"/>
          <a:srcRect t="19235" r="203" b="29496"/>
          <a:stretch/>
        </p:blipFill>
        <p:spPr>
          <a:xfrm>
            <a:off x="6931424" y="5324104"/>
            <a:ext cx="5273624" cy="1540964"/>
          </a:xfrm>
          <a:prstGeom prst="rect">
            <a:avLst/>
          </a:prstGeom>
        </p:spPr>
      </p:pic>
      <p:sp>
        <p:nvSpPr>
          <p:cNvPr id="3" name="Title 2">
            <a:extLst>
              <a:ext uri="{FF2B5EF4-FFF2-40B4-BE49-F238E27FC236}">
                <a16:creationId xmlns:a16="http://schemas.microsoft.com/office/drawing/2014/main" id="{FF7A4419-BEE9-4E52-8343-326650014B9A}"/>
              </a:ext>
            </a:extLst>
          </p:cNvPr>
          <p:cNvSpPr>
            <a:spLocks noGrp="1"/>
          </p:cNvSpPr>
          <p:nvPr>
            <p:ph type="title"/>
          </p:nvPr>
        </p:nvSpPr>
        <p:spPr>
          <a:xfrm>
            <a:off x="239631" y="22528"/>
            <a:ext cx="4988883" cy="1325563"/>
          </a:xfrm>
        </p:spPr>
        <p:txBody>
          <a:bodyPr/>
          <a:lstStyle/>
          <a:p>
            <a:r>
              <a:rPr lang="en-BZ" sz="3600" b="1" dirty="0">
                <a:solidFill>
                  <a:srgbClr val="003087"/>
                </a:solidFill>
                <a:latin typeface="Calibri" panose="020F0502020204030204"/>
                <a:ea typeface="+mn-ea"/>
                <a:cs typeface="+mn-cs"/>
              </a:rPr>
              <a:t>Defining</a:t>
            </a:r>
            <a:r>
              <a:rPr lang="en-BZ" dirty="0"/>
              <a:t> </a:t>
            </a:r>
            <a:r>
              <a:rPr lang="en-BZ" sz="3600" b="1" dirty="0">
                <a:solidFill>
                  <a:srgbClr val="003087"/>
                </a:solidFill>
                <a:latin typeface="Calibri" panose="020F0502020204030204"/>
                <a:ea typeface="+mn-ea"/>
                <a:cs typeface="+mn-cs"/>
              </a:rPr>
              <a:t>the Problem</a:t>
            </a:r>
            <a:endParaRPr lang="en-GB" sz="3600" b="1" dirty="0">
              <a:solidFill>
                <a:srgbClr val="003087"/>
              </a:solidFill>
              <a:latin typeface="Calibri" panose="020F0502020204030204"/>
              <a:ea typeface="+mn-ea"/>
              <a:cs typeface="+mn-cs"/>
            </a:endParaRPr>
          </a:p>
        </p:txBody>
      </p:sp>
      <p:sp>
        <p:nvSpPr>
          <p:cNvPr id="5" name="Content Placeholder 4">
            <a:extLst>
              <a:ext uri="{FF2B5EF4-FFF2-40B4-BE49-F238E27FC236}">
                <a16:creationId xmlns:a16="http://schemas.microsoft.com/office/drawing/2014/main" id="{2EAB8920-8F6E-4988-866D-526EB9BB3C5F}"/>
              </a:ext>
            </a:extLst>
          </p:cNvPr>
          <p:cNvSpPr>
            <a:spLocks noGrp="1"/>
          </p:cNvSpPr>
          <p:nvPr>
            <p:ph idx="1"/>
          </p:nvPr>
        </p:nvSpPr>
        <p:spPr>
          <a:xfrm>
            <a:off x="6678745" y="1695335"/>
            <a:ext cx="4979428" cy="3790208"/>
          </a:xfrm>
        </p:spPr>
        <p:txBody>
          <a:bodyPr>
            <a:normAutofit/>
          </a:bodyPr>
          <a:lstStyle/>
          <a:p>
            <a:pPr marL="0" indent="0">
              <a:buNone/>
            </a:pPr>
            <a:r>
              <a:rPr lang="en-BZ" b="1" dirty="0">
                <a:solidFill>
                  <a:srgbClr val="003087"/>
                </a:solidFill>
              </a:rPr>
              <a:t>What do we need to do better?</a:t>
            </a:r>
          </a:p>
          <a:p>
            <a:endParaRPr lang="en-BZ" sz="400" b="1" dirty="0">
              <a:solidFill>
                <a:srgbClr val="003087"/>
              </a:solidFill>
            </a:endParaRPr>
          </a:p>
          <a:p>
            <a:r>
              <a:rPr lang="en-BZ" dirty="0">
                <a:solidFill>
                  <a:srgbClr val="003087"/>
                </a:solidFill>
              </a:rPr>
              <a:t>Choice and personalisation</a:t>
            </a:r>
          </a:p>
          <a:p>
            <a:r>
              <a:rPr lang="en-BZ" dirty="0">
                <a:solidFill>
                  <a:srgbClr val="003087"/>
                </a:solidFill>
              </a:rPr>
              <a:t>Communication</a:t>
            </a:r>
          </a:p>
          <a:p>
            <a:r>
              <a:rPr lang="en-BZ" dirty="0">
                <a:solidFill>
                  <a:srgbClr val="003087"/>
                </a:solidFill>
              </a:rPr>
              <a:t>Cultural Sensitivity</a:t>
            </a:r>
          </a:p>
          <a:p>
            <a:r>
              <a:rPr lang="en-BZ" dirty="0">
                <a:solidFill>
                  <a:srgbClr val="003087"/>
                </a:solidFill>
              </a:rPr>
              <a:t>Equal Access</a:t>
            </a:r>
          </a:p>
          <a:p>
            <a:r>
              <a:rPr lang="en-BZ" dirty="0">
                <a:solidFill>
                  <a:srgbClr val="003087"/>
                </a:solidFill>
              </a:rPr>
              <a:t>Information and explanations</a:t>
            </a:r>
          </a:p>
        </p:txBody>
      </p:sp>
      <p:grpSp>
        <p:nvGrpSpPr>
          <p:cNvPr id="10" name="Group 9">
            <a:extLst>
              <a:ext uri="{FF2B5EF4-FFF2-40B4-BE49-F238E27FC236}">
                <a16:creationId xmlns:a16="http://schemas.microsoft.com/office/drawing/2014/main" id="{1CB080E9-D820-4027-BE71-50928F333604}"/>
              </a:ext>
            </a:extLst>
          </p:cNvPr>
          <p:cNvGrpSpPr/>
          <p:nvPr/>
        </p:nvGrpSpPr>
        <p:grpSpPr>
          <a:xfrm>
            <a:off x="822376" y="936392"/>
            <a:ext cx="5273624" cy="5525104"/>
            <a:chOff x="7783513" y="924592"/>
            <a:chExt cx="4102100" cy="4901090"/>
          </a:xfrm>
        </p:grpSpPr>
        <p:graphicFrame>
          <p:nvGraphicFramePr>
            <p:cNvPr id="11" name="Diagram 10">
              <a:extLst>
                <a:ext uri="{FF2B5EF4-FFF2-40B4-BE49-F238E27FC236}">
                  <a16:creationId xmlns:a16="http://schemas.microsoft.com/office/drawing/2014/main" id="{226308B6-16C1-4B7F-8C0B-37A5D892E2A5}"/>
                </a:ext>
              </a:extLst>
            </p:cNvPr>
            <p:cNvGraphicFramePr/>
            <p:nvPr/>
          </p:nvGraphicFramePr>
          <p:xfrm>
            <a:off x="7783513" y="924592"/>
            <a:ext cx="4102100" cy="45120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Rectangle: Rounded Corners 11">
              <a:extLst>
                <a:ext uri="{FF2B5EF4-FFF2-40B4-BE49-F238E27FC236}">
                  <a16:creationId xmlns:a16="http://schemas.microsoft.com/office/drawing/2014/main" id="{029C77AF-EC1E-464F-90E7-D6049E38BFB9}"/>
                </a:ext>
              </a:extLst>
            </p:cNvPr>
            <p:cNvSpPr/>
            <p:nvPr/>
          </p:nvSpPr>
          <p:spPr>
            <a:xfrm>
              <a:off x="8998744" y="5169923"/>
              <a:ext cx="1671638" cy="655759"/>
            </a:xfrm>
            <a:prstGeom prst="roundRect">
              <a:avLst/>
            </a:prstGeom>
            <a:gradFill flip="none" rotWithShape="1">
              <a:gsLst>
                <a:gs pos="0">
                  <a:srgbClr val="41B6E6">
                    <a:tint val="66000"/>
                    <a:satMod val="160000"/>
                  </a:srgbClr>
                </a:gs>
                <a:gs pos="50000">
                  <a:srgbClr val="41B6E6">
                    <a:tint val="44500"/>
                    <a:satMod val="160000"/>
                  </a:srgbClr>
                </a:gs>
                <a:gs pos="100000">
                  <a:srgbClr val="41B6E6">
                    <a:tint val="23500"/>
                    <a:satMod val="160000"/>
                  </a:srgbClr>
                </a:gs>
              </a:gsLst>
              <a:lin ang="16200000" scaled="1"/>
              <a:tileRect/>
            </a:gradFill>
            <a:ln>
              <a:solidFill>
                <a:srgbClr val="003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Z" sz="1600" b="1" dirty="0">
                  <a:solidFill>
                    <a:srgbClr val="003087"/>
                  </a:solidFill>
                </a:rPr>
                <a:t>Improved experience of choice and personalised care</a:t>
              </a:r>
              <a:endParaRPr lang="en-GB" sz="1600" b="1" dirty="0">
                <a:solidFill>
                  <a:srgbClr val="003087"/>
                </a:solidFill>
              </a:endParaRPr>
            </a:p>
          </p:txBody>
        </p:sp>
      </p:grpSp>
      <p:sp>
        <p:nvSpPr>
          <p:cNvPr id="13" name="Content Placeholder 4">
            <a:extLst>
              <a:ext uri="{FF2B5EF4-FFF2-40B4-BE49-F238E27FC236}">
                <a16:creationId xmlns:a16="http://schemas.microsoft.com/office/drawing/2014/main" id="{EA6CBEB2-A50C-4702-B2AF-0CA1C629ABBD}"/>
              </a:ext>
            </a:extLst>
          </p:cNvPr>
          <p:cNvSpPr txBox="1">
            <a:spLocks/>
          </p:cNvSpPr>
          <p:nvPr/>
        </p:nvSpPr>
        <p:spPr>
          <a:xfrm>
            <a:off x="6269252" y="3590439"/>
            <a:ext cx="5639721" cy="17336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BZ" dirty="0"/>
          </a:p>
        </p:txBody>
      </p:sp>
    </p:spTree>
    <p:extLst>
      <p:ext uri="{BB962C8B-B14F-4D97-AF65-F5344CB8AC3E}">
        <p14:creationId xmlns:p14="http://schemas.microsoft.com/office/powerpoint/2010/main" val="1534789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17" y="98795"/>
            <a:ext cx="10515600" cy="1325563"/>
          </a:xfrm>
        </p:spPr>
        <p:txBody>
          <a:bodyPr/>
          <a:lstStyle/>
          <a:p>
            <a:pPr algn="l"/>
            <a:r>
              <a:rPr lang="en-GB" b="1" dirty="0">
                <a:solidFill>
                  <a:srgbClr val="00AED9"/>
                </a:solidFill>
                <a:latin typeface="Arial" pitchFamily="34" charset="0"/>
                <a:cs typeface="Arial" pitchFamily="34" charset="0"/>
              </a:rPr>
              <a:t>Agenda</a:t>
            </a:r>
          </a:p>
        </p:txBody>
      </p:sp>
      <p:graphicFrame>
        <p:nvGraphicFramePr>
          <p:cNvPr id="7" name="Content Placeholder 6">
            <a:extLst>
              <a:ext uri="{FF2B5EF4-FFF2-40B4-BE49-F238E27FC236}">
                <a16:creationId xmlns:a16="http://schemas.microsoft.com/office/drawing/2014/main" id="{70D868C1-346C-77A8-2546-C41A47ED0E78}"/>
              </a:ext>
            </a:extLst>
          </p:cNvPr>
          <p:cNvGraphicFramePr>
            <a:graphicFrameLocks noGrp="1"/>
          </p:cNvGraphicFramePr>
          <p:nvPr>
            <p:ph idx="1"/>
            <p:extLst>
              <p:ext uri="{D42A27DB-BD31-4B8C-83A1-F6EECF244321}">
                <p14:modId xmlns:p14="http://schemas.microsoft.com/office/powerpoint/2010/main" val="280551719"/>
              </p:ext>
            </p:extLst>
          </p:nvPr>
        </p:nvGraphicFramePr>
        <p:xfrm>
          <a:off x="834501" y="1044194"/>
          <a:ext cx="10790067" cy="5788794"/>
        </p:xfrm>
        <a:graphic>
          <a:graphicData uri="http://schemas.openxmlformats.org/drawingml/2006/table">
            <a:tbl>
              <a:tblPr firstRow="1" firstCol="1" bandRow="1"/>
              <a:tblGrid>
                <a:gridCol w="867058">
                  <a:extLst>
                    <a:ext uri="{9D8B030D-6E8A-4147-A177-3AD203B41FA5}">
                      <a16:colId xmlns:a16="http://schemas.microsoft.com/office/drawing/2014/main" val="256045229"/>
                    </a:ext>
                  </a:extLst>
                </a:gridCol>
                <a:gridCol w="6001384">
                  <a:extLst>
                    <a:ext uri="{9D8B030D-6E8A-4147-A177-3AD203B41FA5}">
                      <a16:colId xmlns:a16="http://schemas.microsoft.com/office/drawing/2014/main" val="2377713936"/>
                    </a:ext>
                  </a:extLst>
                </a:gridCol>
                <a:gridCol w="3921625">
                  <a:extLst>
                    <a:ext uri="{9D8B030D-6E8A-4147-A177-3AD203B41FA5}">
                      <a16:colId xmlns:a16="http://schemas.microsoft.com/office/drawing/2014/main" val="1390575911"/>
                    </a:ext>
                  </a:extLst>
                </a:gridCol>
              </a:tblGrid>
              <a:tr h="419671">
                <a:tc>
                  <a:txBody>
                    <a:bodyPr/>
                    <a:lstStyle/>
                    <a:p>
                      <a:pPr algn="ctr">
                        <a:lnSpc>
                          <a:spcPct val="107000"/>
                        </a:lnSpc>
                        <a:spcAft>
                          <a:spcPts val="800"/>
                        </a:spcAft>
                      </a:pPr>
                      <a:r>
                        <a:rPr lang="en-GB" sz="1050" b="1">
                          <a:effectLst/>
                          <a:latin typeface="Arial" panose="020B0604020202020204" pitchFamily="34" charset="0"/>
                          <a:ea typeface="Calibri" panose="020F0502020204030204" pitchFamily="34" charset="0"/>
                          <a:cs typeface="Times New Roman" panose="02020603050405020304" pitchFamily="18" charset="0"/>
                        </a:rPr>
                        <a:t>2.05pm</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50" b="1" dirty="0">
                          <a:effectLst/>
                          <a:latin typeface="Arial" panose="020B0604020202020204" pitchFamily="34" charset="0"/>
                          <a:ea typeface="Calibri" panose="020F0502020204030204" pitchFamily="34" charset="0"/>
                          <a:cs typeface="Times New Roman" panose="02020603050405020304" pitchFamily="18" charset="0"/>
                        </a:rPr>
                        <a:t>Derbyshire Community Health Services</a:t>
                      </a:r>
                      <a:endParaRPr lang="en-GB" sz="105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050" dirty="0">
                          <a:solidFill>
                            <a:srgbClr val="242424"/>
                          </a:solidFill>
                          <a:effectLst/>
                          <a:latin typeface="Arial" panose="020B0604020202020204" pitchFamily="34" charset="0"/>
                          <a:ea typeface="Calibri" panose="020F0502020204030204" pitchFamily="34" charset="0"/>
                          <a:cs typeface="Arial" panose="020B0604020202020204" pitchFamily="34" charset="0"/>
                        </a:rPr>
                        <a:t>Weight management inequalities</a:t>
                      </a:r>
                      <a:endParaRPr lang="en-GB" sz="1050" dirty="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50" b="1">
                          <a:solidFill>
                            <a:srgbClr val="242424"/>
                          </a:solidFill>
                          <a:effectLst/>
                          <a:latin typeface="Arial" panose="020B0604020202020204" pitchFamily="34" charset="0"/>
                          <a:ea typeface="Calibri" panose="020F0502020204030204" pitchFamily="34" charset="0"/>
                          <a:cs typeface="Arial" panose="020B0604020202020204" pitchFamily="34" charset="0"/>
                        </a:rPr>
                        <a:t>Caitlin Sorrell</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4834950"/>
                  </a:ext>
                </a:extLst>
              </a:tr>
              <a:tr h="154382">
                <a:tc>
                  <a:txBody>
                    <a:bodyPr/>
                    <a:lstStyle/>
                    <a:p>
                      <a:pPr algn="ctr">
                        <a:lnSpc>
                          <a:spcPct val="107000"/>
                        </a:lnSpc>
                        <a:spcAft>
                          <a:spcPts val="800"/>
                        </a:spcAft>
                      </a:pPr>
                      <a:r>
                        <a:rPr lang="en-GB" sz="105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2.10pm</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800"/>
                        </a:spcAft>
                      </a:pPr>
                      <a:r>
                        <a:rPr lang="en-GB" sz="105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Scoring</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800"/>
                        </a:spcAft>
                      </a:pPr>
                      <a:r>
                        <a:rPr lang="en-GB" sz="1050" b="1">
                          <a:effectLst/>
                          <a:latin typeface="Arial" panose="020B0604020202020204" pitchFamily="34" charset="0"/>
                          <a:ea typeface="Calibri" panose="020F0502020204030204" pitchFamily="34" charset="0"/>
                          <a:cs typeface="Times New Roman" panose="02020603050405020304" pitchFamily="18" charset="0"/>
                        </a:rPr>
                        <a:t> </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440460238"/>
                  </a:ext>
                </a:extLst>
              </a:tr>
              <a:tr h="419671">
                <a:tc>
                  <a:txBody>
                    <a:bodyPr/>
                    <a:lstStyle/>
                    <a:p>
                      <a:pPr algn="ctr">
                        <a:lnSpc>
                          <a:spcPct val="107000"/>
                        </a:lnSpc>
                        <a:spcAft>
                          <a:spcPts val="800"/>
                        </a:spcAft>
                      </a:pPr>
                      <a:r>
                        <a:rPr lang="en-GB" sz="1050" b="1">
                          <a:effectLst/>
                          <a:latin typeface="Arial" panose="020B0604020202020204" pitchFamily="34" charset="0"/>
                          <a:ea typeface="Calibri" panose="020F0502020204030204" pitchFamily="34" charset="0"/>
                          <a:cs typeface="Times New Roman" panose="02020603050405020304" pitchFamily="18" charset="0"/>
                        </a:rPr>
                        <a:t>2.15pm</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50" b="1">
                          <a:effectLst/>
                          <a:latin typeface="Arial" panose="020B0604020202020204" pitchFamily="34" charset="0"/>
                          <a:ea typeface="Calibri" panose="020F0502020204030204" pitchFamily="34" charset="0"/>
                          <a:cs typeface="Times New Roman" panose="02020603050405020304" pitchFamily="18" charset="0"/>
                        </a:rPr>
                        <a:t>Derbyshire Community Health Services</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050">
                          <a:solidFill>
                            <a:srgbClr val="242424"/>
                          </a:solidFill>
                          <a:effectLst/>
                          <a:latin typeface="Arial" panose="020B0604020202020204" pitchFamily="34" charset="0"/>
                          <a:ea typeface="Calibri" panose="020F0502020204030204" pitchFamily="34" charset="0"/>
                          <a:cs typeface="Arial" panose="020B0604020202020204" pitchFamily="34" charset="0"/>
                        </a:rPr>
                        <a:t>Community Podiatry Inequalities Evaluation</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50" b="1">
                          <a:effectLst/>
                          <a:latin typeface="Arial" panose="020B0604020202020204" pitchFamily="34" charset="0"/>
                          <a:ea typeface="Calibri" panose="020F0502020204030204" pitchFamily="34" charset="0"/>
                          <a:cs typeface="Times New Roman" panose="02020603050405020304" pitchFamily="18" charset="0"/>
                        </a:rPr>
                        <a:t>Danny Connor</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619182"/>
                  </a:ext>
                </a:extLst>
              </a:tr>
              <a:tr h="154382">
                <a:tc>
                  <a:txBody>
                    <a:bodyPr/>
                    <a:lstStyle/>
                    <a:p>
                      <a:pPr algn="ctr">
                        <a:lnSpc>
                          <a:spcPct val="107000"/>
                        </a:lnSpc>
                        <a:spcAft>
                          <a:spcPts val="800"/>
                        </a:spcAft>
                      </a:pPr>
                      <a:r>
                        <a:rPr lang="en-GB" sz="105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2.20pm</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800"/>
                        </a:spcAft>
                      </a:pPr>
                      <a:r>
                        <a:rPr lang="en-GB" sz="105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Scoring</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800"/>
                        </a:spcAft>
                      </a:pPr>
                      <a:r>
                        <a:rPr lang="en-GB" sz="1050" b="1">
                          <a:effectLst/>
                          <a:latin typeface="Arial" panose="020B0604020202020204" pitchFamily="34" charset="0"/>
                          <a:ea typeface="Calibri" panose="020F0502020204030204" pitchFamily="34" charset="0"/>
                          <a:cs typeface="Times New Roman" panose="02020603050405020304" pitchFamily="18" charset="0"/>
                        </a:rPr>
                        <a:t> </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264377763"/>
                  </a:ext>
                </a:extLst>
              </a:tr>
              <a:tr h="586156">
                <a:tc>
                  <a:txBody>
                    <a:bodyPr/>
                    <a:lstStyle/>
                    <a:p>
                      <a:pPr algn="ctr">
                        <a:lnSpc>
                          <a:spcPct val="107000"/>
                        </a:lnSpc>
                        <a:spcAft>
                          <a:spcPts val="800"/>
                        </a:spcAft>
                      </a:pPr>
                      <a:r>
                        <a:rPr lang="en-GB" sz="1050" b="1">
                          <a:effectLst/>
                          <a:latin typeface="Arial" panose="020B0604020202020204" pitchFamily="34" charset="0"/>
                          <a:ea typeface="Calibri" panose="020F0502020204030204" pitchFamily="34" charset="0"/>
                          <a:cs typeface="Times New Roman" panose="02020603050405020304" pitchFamily="18" charset="0"/>
                        </a:rPr>
                        <a:t>2.25pm </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50" b="1">
                          <a:effectLst/>
                          <a:latin typeface="Arial" panose="020B0604020202020204" pitchFamily="34" charset="0"/>
                          <a:ea typeface="Calibri" panose="020F0502020204030204" pitchFamily="34" charset="0"/>
                          <a:cs typeface="Times New Roman" panose="02020603050405020304" pitchFamily="18" charset="0"/>
                        </a:rPr>
                        <a:t>Chesterfield Royal Hospital</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050">
                          <a:solidFill>
                            <a:srgbClr val="242424"/>
                          </a:solidFill>
                          <a:effectLst/>
                          <a:latin typeface="Arial" panose="020B0604020202020204" pitchFamily="34" charset="0"/>
                          <a:ea typeface="Calibri" panose="020F0502020204030204" pitchFamily="34" charset="0"/>
                          <a:cs typeface="Arial" panose="020B0604020202020204" pitchFamily="34" charset="0"/>
                        </a:rPr>
                        <a:t>Maternity Services - The Provision of Safe and Personalised Care: Achieving Equity and Reducing Health Inequalities</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50" b="1">
                          <a:effectLst/>
                          <a:latin typeface="Arial" panose="020B0604020202020204" pitchFamily="34" charset="0"/>
                          <a:ea typeface="Calibri" panose="020F0502020204030204" pitchFamily="34" charset="0"/>
                          <a:cs typeface="Times New Roman" panose="02020603050405020304" pitchFamily="18" charset="0"/>
                        </a:rPr>
                        <a:t>Julie Mycock</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1650506"/>
                  </a:ext>
                </a:extLst>
              </a:tr>
              <a:tr h="154382">
                <a:tc>
                  <a:txBody>
                    <a:bodyPr/>
                    <a:lstStyle/>
                    <a:p>
                      <a:pPr algn="ctr">
                        <a:lnSpc>
                          <a:spcPct val="107000"/>
                        </a:lnSpc>
                        <a:spcAft>
                          <a:spcPts val="800"/>
                        </a:spcAft>
                      </a:pPr>
                      <a:r>
                        <a:rPr lang="en-GB" sz="105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2.35pm</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800"/>
                        </a:spcAft>
                      </a:pPr>
                      <a:r>
                        <a:rPr lang="en-GB" sz="105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Scoring</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800"/>
                        </a:spcAft>
                      </a:pPr>
                      <a:r>
                        <a:rPr lang="en-GB" sz="1050" b="1">
                          <a:effectLst/>
                          <a:latin typeface="Arial" panose="020B0604020202020204" pitchFamily="34" charset="0"/>
                          <a:ea typeface="Calibri" panose="020F0502020204030204" pitchFamily="34" charset="0"/>
                          <a:cs typeface="Times New Roman" panose="02020603050405020304" pitchFamily="18" charset="0"/>
                        </a:rPr>
                        <a:t> </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77711881"/>
                  </a:ext>
                </a:extLst>
              </a:tr>
              <a:tr h="586156">
                <a:tc>
                  <a:txBody>
                    <a:bodyPr/>
                    <a:lstStyle/>
                    <a:p>
                      <a:pPr algn="ctr">
                        <a:lnSpc>
                          <a:spcPct val="107000"/>
                        </a:lnSpc>
                        <a:spcAft>
                          <a:spcPts val="800"/>
                        </a:spcAft>
                      </a:pPr>
                      <a:r>
                        <a:rPr lang="en-GB" sz="1050" b="1">
                          <a:effectLst/>
                          <a:latin typeface="Arial" panose="020B0604020202020204" pitchFamily="34" charset="0"/>
                          <a:ea typeface="Calibri" panose="020F0502020204030204" pitchFamily="34" charset="0"/>
                          <a:cs typeface="Times New Roman" panose="02020603050405020304" pitchFamily="18" charset="0"/>
                        </a:rPr>
                        <a:t>2.45pm</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50" b="1">
                          <a:effectLst/>
                          <a:latin typeface="Arial" panose="020B0604020202020204" pitchFamily="34" charset="0"/>
                          <a:ea typeface="Calibri" panose="020F0502020204030204" pitchFamily="34" charset="0"/>
                          <a:cs typeface="Times New Roman" panose="02020603050405020304" pitchFamily="18" charset="0"/>
                        </a:rPr>
                        <a:t>Chesterfield Royal Hospital</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050">
                          <a:solidFill>
                            <a:srgbClr val="242424"/>
                          </a:solidFill>
                          <a:effectLst/>
                          <a:latin typeface="Arial" panose="020B0604020202020204" pitchFamily="34" charset="0"/>
                          <a:ea typeface="Calibri" panose="020F0502020204030204" pitchFamily="34" charset="0"/>
                          <a:cs typeface="Arial" panose="020B0604020202020204" pitchFamily="34" charset="0"/>
                        </a:rPr>
                        <a:t>Early Diagnosis for Bowel Cancer: Reducing Inequalities for those who are living with a learning disability</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50" b="1">
                          <a:solidFill>
                            <a:srgbClr val="242424"/>
                          </a:solidFill>
                          <a:effectLst/>
                          <a:latin typeface="Arial" panose="020B0604020202020204" pitchFamily="34" charset="0"/>
                          <a:ea typeface="Calibri" panose="020F0502020204030204" pitchFamily="34" charset="0"/>
                          <a:cs typeface="Arial" panose="020B0604020202020204" pitchFamily="34" charset="0"/>
                        </a:rPr>
                        <a:t>Luke Jenkinson – MacMillan Programme Lead </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050" b="1">
                          <a:solidFill>
                            <a:srgbClr val="242424"/>
                          </a:solidFill>
                          <a:effectLst/>
                          <a:latin typeface="Arial" panose="020B0604020202020204" pitchFamily="34" charset="0"/>
                          <a:ea typeface="Calibri" panose="020F0502020204030204" pitchFamily="34" charset="0"/>
                          <a:cs typeface="Arial" panose="020B0604020202020204" pitchFamily="34" charset="0"/>
                        </a:rPr>
                        <a:t>Netty Richards – Bowel Cancer Screening Lead</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2591336"/>
                  </a:ext>
                </a:extLst>
              </a:tr>
              <a:tr h="154382">
                <a:tc>
                  <a:txBody>
                    <a:bodyPr/>
                    <a:lstStyle/>
                    <a:p>
                      <a:pPr algn="ctr">
                        <a:lnSpc>
                          <a:spcPct val="107000"/>
                        </a:lnSpc>
                        <a:spcAft>
                          <a:spcPts val="800"/>
                        </a:spcAft>
                      </a:pPr>
                      <a:r>
                        <a:rPr lang="en-GB" sz="105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2.55pm</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800"/>
                        </a:spcAft>
                      </a:pPr>
                      <a:r>
                        <a:rPr lang="en-GB" sz="105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Scoring</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800"/>
                        </a:spcAft>
                      </a:pPr>
                      <a:r>
                        <a:rPr lang="en-GB" sz="1050" b="1">
                          <a:effectLst/>
                          <a:latin typeface="Arial" panose="020B0604020202020204" pitchFamily="34" charset="0"/>
                          <a:ea typeface="Calibri" panose="020F0502020204030204" pitchFamily="34" charset="0"/>
                          <a:cs typeface="Times New Roman" panose="02020603050405020304" pitchFamily="18" charset="0"/>
                        </a:rPr>
                        <a:t> </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670095956"/>
                  </a:ext>
                </a:extLst>
              </a:tr>
              <a:tr h="419671">
                <a:tc>
                  <a:txBody>
                    <a:bodyPr/>
                    <a:lstStyle/>
                    <a:p>
                      <a:pPr algn="ctr">
                        <a:lnSpc>
                          <a:spcPct val="107000"/>
                        </a:lnSpc>
                        <a:spcAft>
                          <a:spcPts val="800"/>
                        </a:spcAft>
                      </a:pPr>
                      <a:r>
                        <a:rPr lang="en-GB" sz="1050" b="1">
                          <a:effectLst/>
                          <a:latin typeface="Arial" panose="020B0604020202020204" pitchFamily="34" charset="0"/>
                          <a:ea typeface="Calibri" panose="020F0502020204030204" pitchFamily="34" charset="0"/>
                          <a:cs typeface="Times New Roman" panose="02020603050405020304" pitchFamily="18" charset="0"/>
                        </a:rPr>
                        <a:t>3.05pm</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50" b="1">
                          <a:effectLst/>
                          <a:latin typeface="Arial" panose="020B0604020202020204" pitchFamily="34" charset="0"/>
                          <a:ea typeface="Calibri" panose="020F0502020204030204" pitchFamily="34" charset="0"/>
                          <a:cs typeface="Times New Roman" panose="02020603050405020304" pitchFamily="18" charset="0"/>
                        </a:rPr>
                        <a:t>Derbyshire Healthcare NHS Foundation Trust</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050">
                          <a:solidFill>
                            <a:srgbClr val="000000"/>
                          </a:solidFill>
                          <a:effectLst/>
                          <a:latin typeface="Arial" panose="020B0604020202020204" pitchFamily="34" charset="0"/>
                          <a:ea typeface="Calibri" panose="020F0502020204030204" pitchFamily="34" charset="0"/>
                          <a:cs typeface="Arial" panose="020B0604020202020204" pitchFamily="34" charset="0"/>
                        </a:rPr>
                        <a:t>Derbyshire Perinatal Community Mental Health Service</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50" b="1">
                          <a:effectLst/>
                          <a:latin typeface="Arial" panose="020B0604020202020204" pitchFamily="34" charset="0"/>
                          <a:ea typeface="Calibri" panose="020F0502020204030204" pitchFamily="34" charset="0"/>
                          <a:cs typeface="Times New Roman" panose="02020603050405020304" pitchFamily="18" charset="0"/>
                        </a:rPr>
                        <a:t>Kerby Walker</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050" b="1">
                          <a:effectLst/>
                          <a:latin typeface="Arial" panose="020B0604020202020204" pitchFamily="34" charset="0"/>
                          <a:ea typeface="Calibri" panose="020F0502020204030204" pitchFamily="34" charset="0"/>
                          <a:cs typeface="Times New Roman" panose="02020603050405020304" pitchFamily="18" charset="0"/>
                        </a:rPr>
                        <a:t>Anita Patel</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3101358"/>
                  </a:ext>
                </a:extLst>
              </a:tr>
              <a:tr h="154382">
                <a:tc>
                  <a:txBody>
                    <a:bodyPr/>
                    <a:lstStyle/>
                    <a:p>
                      <a:pPr algn="ctr">
                        <a:lnSpc>
                          <a:spcPct val="107000"/>
                        </a:lnSpc>
                        <a:spcAft>
                          <a:spcPts val="800"/>
                        </a:spcAft>
                      </a:pPr>
                      <a:r>
                        <a:rPr lang="en-GB" sz="105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3.15pm</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800"/>
                        </a:spcAft>
                      </a:pPr>
                      <a:r>
                        <a:rPr lang="en-GB" sz="105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Scoring</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800"/>
                        </a:spcAft>
                      </a:pPr>
                      <a:r>
                        <a:rPr lang="en-GB" sz="1050" b="1">
                          <a:effectLst/>
                          <a:latin typeface="Arial" panose="020B0604020202020204" pitchFamily="34" charset="0"/>
                          <a:ea typeface="Calibri" panose="020F0502020204030204" pitchFamily="34" charset="0"/>
                          <a:cs typeface="Times New Roman" panose="02020603050405020304" pitchFamily="18" charset="0"/>
                        </a:rPr>
                        <a:t> </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935570967"/>
                  </a:ext>
                </a:extLst>
              </a:tr>
              <a:tr h="154382">
                <a:tc>
                  <a:txBody>
                    <a:bodyPr/>
                    <a:lstStyle/>
                    <a:p>
                      <a:pPr algn="ctr">
                        <a:lnSpc>
                          <a:spcPct val="107000"/>
                        </a:lnSpc>
                        <a:spcAft>
                          <a:spcPts val="800"/>
                        </a:spcAft>
                      </a:pPr>
                      <a:r>
                        <a:rPr lang="en-GB" sz="1050" b="1">
                          <a:effectLst/>
                          <a:latin typeface="Arial" panose="020B0604020202020204" pitchFamily="34" charset="0"/>
                          <a:ea typeface="Calibri" panose="020F0502020204030204" pitchFamily="34" charset="0"/>
                          <a:cs typeface="Times New Roman" panose="02020603050405020304" pitchFamily="18" charset="0"/>
                        </a:rPr>
                        <a:t>3.25pm</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50" b="1">
                          <a:effectLst/>
                          <a:latin typeface="Arial" panose="020B0604020202020204" pitchFamily="34" charset="0"/>
                          <a:ea typeface="Calibri" panose="020F0502020204030204" pitchFamily="34" charset="0"/>
                          <a:cs typeface="Times New Roman" panose="02020603050405020304" pitchFamily="18" charset="0"/>
                        </a:rPr>
                        <a:t>Catch up time if needed</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50" b="1">
                          <a:effectLst/>
                          <a:latin typeface="Arial" panose="020B0604020202020204" pitchFamily="34" charset="0"/>
                          <a:ea typeface="Calibri" panose="020F0502020204030204" pitchFamily="34" charset="0"/>
                          <a:cs typeface="Times New Roman" panose="02020603050405020304" pitchFamily="18" charset="0"/>
                        </a:rPr>
                        <a:t> </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7237171"/>
                  </a:ext>
                </a:extLst>
              </a:tr>
              <a:tr h="154382">
                <a:tc>
                  <a:txBody>
                    <a:bodyPr/>
                    <a:lstStyle/>
                    <a:p>
                      <a:pPr algn="ctr">
                        <a:lnSpc>
                          <a:spcPct val="107000"/>
                        </a:lnSpc>
                        <a:spcAft>
                          <a:spcPts val="800"/>
                        </a:spcAft>
                      </a:pPr>
                      <a:r>
                        <a:rPr lang="en-GB" sz="105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3.35pm</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800"/>
                        </a:spcAft>
                      </a:pPr>
                      <a:r>
                        <a:rPr lang="en-GB" sz="105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Short break</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800"/>
                        </a:spcAft>
                      </a:pPr>
                      <a:r>
                        <a:rPr lang="en-GB" sz="1050" b="1">
                          <a:effectLst/>
                          <a:latin typeface="Arial" panose="020B0604020202020204" pitchFamily="34" charset="0"/>
                          <a:ea typeface="Calibri" panose="020F0502020204030204" pitchFamily="34" charset="0"/>
                          <a:cs typeface="Times New Roman" panose="02020603050405020304" pitchFamily="18" charset="0"/>
                        </a:rPr>
                        <a:t> </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79586069"/>
                  </a:ext>
                </a:extLst>
              </a:tr>
              <a:tr h="419671">
                <a:tc>
                  <a:txBody>
                    <a:bodyPr/>
                    <a:lstStyle/>
                    <a:p>
                      <a:pPr algn="ctr">
                        <a:lnSpc>
                          <a:spcPct val="107000"/>
                        </a:lnSpc>
                        <a:spcAft>
                          <a:spcPts val="800"/>
                        </a:spcAft>
                      </a:pPr>
                      <a:r>
                        <a:rPr lang="en-GB" sz="1050" b="1">
                          <a:effectLst/>
                          <a:latin typeface="Arial" panose="020B0604020202020204" pitchFamily="34" charset="0"/>
                          <a:ea typeface="Calibri" panose="020F0502020204030204" pitchFamily="34" charset="0"/>
                          <a:cs typeface="Times New Roman" panose="02020603050405020304" pitchFamily="18" charset="0"/>
                        </a:rPr>
                        <a:t>3.45pm</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50" b="1">
                          <a:effectLst/>
                          <a:latin typeface="Arial" panose="020B0604020202020204" pitchFamily="34" charset="0"/>
                          <a:ea typeface="Calibri" panose="020F0502020204030204" pitchFamily="34" charset="0"/>
                          <a:cs typeface="Times New Roman" panose="02020603050405020304" pitchFamily="18" charset="0"/>
                        </a:rPr>
                        <a:t>Derby and Derbyshire ICB/Joined up Care Derbyshire</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050">
                          <a:effectLst/>
                          <a:latin typeface="Arial" panose="020B0604020202020204" pitchFamily="34" charset="0"/>
                          <a:ea typeface="Calibri" panose="020F0502020204030204" pitchFamily="34" charset="0"/>
                          <a:cs typeface="Times New Roman" panose="02020603050405020304" pitchFamily="18" charset="0"/>
                        </a:rPr>
                        <a:t>A collaborative approach to Hypertension</a:t>
                      </a: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50" b="1">
                          <a:effectLst/>
                          <a:latin typeface="Arial" panose="020B0604020202020204" pitchFamily="34" charset="0"/>
                          <a:ea typeface="Calibri" panose="020F0502020204030204" pitchFamily="34" charset="0"/>
                          <a:cs typeface="Times New Roman" panose="02020603050405020304" pitchFamily="18" charset="0"/>
                        </a:rPr>
                        <a:t>Claire Warner</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050" b="1">
                          <a:effectLst/>
                          <a:latin typeface="Arial" panose="020B0604020202020204" pitchFamily="34" charset="0"/>
                          <a:ea typeface="Calibri" panose="020F0502020204030204" pitchFamily="34" charset="0"/>
                          <a:cs typeface="Times New Roman" panose="02020603050405020304" pitchFamily="18" charset="0"/>
                        </a:rPr>
                        <a:t>Senior Public Equality and Diversity Manager</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8265119"/>
                  </a:ext>
                </a:extLst>
              </a:tr>
              <a:tr h="154382">
                <a:tc>
                  <a:txBody>
                    <a:bodyPr/>
                    <a:lstStyle/>
                    <a:p>
                      <a:pPr algn="ctr">
                        <a:lnSpc>
                          <a:spcPct val="107000"/>
                        </a:lnSpc>
                        <a:spcAft>
                          <a:spcPts val="800"/>
                        </a:spcAft>
                      </a:pPr>
                      <a:r>
                        <a:rPr lang="en-GB" sz="105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3.55pm</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800"/>
                        </a:spcAft>
                      </a:pPr>
                      <a:r>
                        <a:rPr lang="en-GB" sz="105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Scoring</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800"/>
                        </a:spcAft>
                      </a:pPr>
                      <a:r>
                        <a:rPr lang="en-GB" sz="1050" b="1">
                          <a:effectLst/>
                          <a:latin typeface="Arial" panose="020B0604020202020204" pitchFamily="34" charset="0"/>
                          <a:ea typeface="Calibri" panose="020F0502020204030204" pitchFamily="34" charset="0"/>
                          <a:cs typeface="Times New Roman" panose="02020603050405020304" pitchFamily="18" charset="0"/>
                        </a:rPr>
                        <a:t> </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15000300"/>
                  </a:ext>
                </a:extLst>
              </a:tr>
              <a:tr h="419671">
                <a:tc>
                  <a:txBody>
                    <a:bodyPr/>
                    <a:lstStyle/>
                    <a:p>
                      <a:pPr algn="ctr">
                        <a:lnSpc>
                          <a:spcPct val="107000"/>
                        </a:lnSpc>
                        <a:spcAft>
                          <a:spcPts val="800"/>
                        </a:spcAft>
                      </a:pPr>
                      <a:r>
                        <a:rPr lang="en-GB" sz="105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4.05pm</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GB" sz="105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University Hospitals of Derby and Burton NHS Foundation Trust</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05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Alcohol Care</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GB" sz="105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Denise Garton/Dr Kaanthan Jawahar</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050" b="1">
                          <a:effectLst/>
                          <a:latin typeface="Arial" panose="020B0604020202020204" pitchFamily="34" charset="0"/>
                          <a:ea typeface="Calibri" panose="020F0502020204030204" pitchFamily="34" charset="0"/>
                          <a:cs typeface="Times New Roman" panose="02020603050405020304" pitchFamily="18" charset="0"/>
                        </a:rPr>
                        <a:t> </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18078783"/>
                  </a:ext>
                </a:extLst>
              </a:tr>
              <a:tr h="154382">
                <a:tc>
                  <a:txBody>
                    <a:bodyPr/>
                    <a:lstStyle/>
                    <a:p>
                      <a:pPr algn="ctr">
                        <a:lnSpc>
                          <a:spcPct val="107000"/>
                        </a:lnSpc>
                        <a:spcAft>
                          <a:spcPts val="800"/>
                        </a:spcAft>
                      </a:pPr>
                      <a:r>
                        <a:rPr lang="en-GB" sz="105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4.15pm</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800"/>
                        </a:spcAft>
                      </a:pPr>
                      <a:r>
                        <a:rPr lang="en-GB" sz="105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Scoring</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800"/>
                        </a:spcAft>
                      </a:pPr>
                      <a:r>
                        <a:rPr lang="en-GB" sz="1050" b="1">
                          <a:effectLst/>
                          <a:latin typeface="Arial" panose="020B0604020202020204" pitchFamily="34" charset="0"/>
                          <a:ea typeface="Calibri" panose="020F0502020204030204" pitchFamily="34" charset="0"/>
                          <a:cs typeface="Times New Roman" panose="02020603050405020304" pitchFamily="18" charset="0"/>
                        </a:rPr>
                        <a:t> </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082792682"/>
                  </a:ext>
                </a:extLst>
              </a:tr>
              <a:tr h="419671">
                <a:tc>
                  <a:txBody>
                    <a:bodyPr/>
                    <a:lstStyle/>
                    <a:p>
                      <a:pPr algn="ctr">
                        <a:lnSpc>
                          <a:spcPct val="107000"/>
                        </a:lnSpc>
                        <a:spcAft>
                          <a:spcPts val="800"/>
                        </a:spcAft>
                      </a:pPr>
                      <a:r>
                        <a:rPr lang="en-GB" sz="105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4.25pm </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GB" sz="105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University Hospitals of Derby and Burton NHS Foundation Trust</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05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Tobacco Dependency</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GB" sz="105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Gill Lowery</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6891469"/>
                  </a:ext>
                </a:extLst>
              </a:tr>
              <a:tr h="154382">
                <a:tc>
                  <a:txBody>
                    <a:bodyPr/>
                    <a:lstStyle/>
                    <a:p>
                      <a:pPr algn="ctr">
                        <a:lnSpc>
                          <a:spcPct val="107000"/>
                        </a:lnSpc>
                        <a:spcAft>
                          <a:spcPts val="800"/>
                        </a:spcAft>
                      </a:pPr>
                      <a:r>
                        <a:rPr lang="en-GB" sz="105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4.35pm</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800"/>
                        </a:spcAft>
                      </a:pPr>
                      <a:r>
                        <a:rPr lang="en-GB" sz="105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Scoring</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800"/>
                        </a:spcAft>
                      </a:pPr>
                      <a:r>
                        <a:rPr lang="en-GB" sz="1050" b="1">
                          <a:effectLst/>
                          <a:latin typeface="Arial" panose="020B0604020202020204" pitchFamily="34" charset="0"/>
                          <a:ea typeface="Calibri" panose="020F0502020204030204" pitchFamily="34" charset="0"/>
                          <a:cs typeface="Times New Roman" panose="02020603050405020304" pitchFamily="18" charset="0"/>
                        </a:rPr>
                        <a:t> </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976131270"/>
                  </a:ext>
                </a:extLst>
              </a:tr>
              <a:tr h="406534">
                <a:tc>
                  <a:txBody>
                    <a:bodyPr/>
                    <a:lstStyle/>
                    <a:p>
                      <a:pPr algn="ctr">
                        <a:lnSpc>
                          <a:spcPct val="107000"/>
                        </a:lnSpc>
                        <a:spcAft>
                          <a:spcPts val="800"/>
                        </a:spcAft>
                      </a:pPr>
                      <a:r>
                        <a:rPr lang="en-GB" sz="105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4.45pm</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GB" sz="105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Event close and next steps</a:t>
                      </a:r>
                      <a:endParaRPr lang="en-GB" sz="105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GB" sz="105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Claire Warner</a:t>
                      </a:r>
                      <a:r>
                        <a:rPr lang="en-GB" sz="105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r>
                        <a:rPr lang="en-GB" sz="105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Senior Public Equality and Diversity Manager</a:t>
                      </a:r>
                      <a:endParaRPr lang="en-GB" sz="1050" dirty="0">
                        <a:effectLst/>
                        <a:latin typeface="Arial" panose="020B0604020202020204" pitchFamily="34" charset="0"/>
                        <a:ea typeface="Calibri" panose="020F0502020204030204" pitchFamily="34" charset="0"/>
                        <a:cs typeface="Times New Roman" panose="02020603050405020304" pitchFamily="18" charset="0"/>
                      </a:endParaRPr>
                    </a:p>
                  </a:txBody>
                  <a:tcPr marL="36049" marR="36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62487322"/>
                  </a:ext>
                </a:extLst>
              </a:tr>
            </a:tbl>
          </a:graphicData>
        </a:graphic>
      </p:graphicFrame>
    </p:spTree>
    <p:extLst>
      <p:ext uri="{BB962C8B-B14F-4D97-AF65-F5344CB8AC3E}">
        <p14:creationId xmlns:p14="http://schemas.microsoft.com/office/powerpoint/2010/main" val="13822578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ontent Placeholder 6">
            <a:extLst>
              <a:ext uri="{FF2B5EF4-FFF2-40B4-BE49-F238E27FC236}">
                <a16:creationId xmlns:a16="http://schemas.microsoft.com/office/drawing/2014/main" id="{12C9394F-21A2-4DA9-979F-E758A9EA95E6}"/>
              </a:ext>
            </a:extLst>
          </p:cNvPr>
          <p:cNvGraphicFramePr>
            <a:graphicFrameLocks/>
          </p:cNvGraphicFramePr>
          <p:nvPr/>
        </p:nvGraphicFramePr>
        <p:xfrm>
          <a:off x="-1036888" y="245482"/>
          <a:ext cx="8969375" cy="63670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4">
            <a:extLst>
              <a:ext uri="{FF2B5EF4-FFF2-40B4-BE49-F238E27FC236}">
                <a16:creationId xmlns:a16="http://schemas.microsoft.com/office/drawing/2014/main" id="{5E8140E6-7570-460A-FD1D-A077ACC12D0E}"/>
              </a:ext>
            </a:extLst>
          </p:cNvPr>
          <p:cNvPicPr>
            <a:picLocks noChangeAspect="1"/>
          </p:cNvPicPr>
          <p:nvPr/>
        </p:nvPicPr>
        <p:blipFill>
          <a:blip r:embed="rId8"/>
          <a:stretch>
            <a:fillRect/>
          </a:stretch>
        </p:blipFill>
        <p:spPr>
          <a:xfrm>
            <a:off x="10130287" y="3382"/>
            <a:ext cx="2067464" cy="1344709"/>
          </a:xfrm>
          <a:prstGeom prst="rect">
            <a:avLst/>
          </a:prstGeom>
        </p:spPr>
      </p:pic>
      <p:pic>
        <p:nvPicPr>
          <p:cNvPr id="9" name="Picture 10" descr="A picture containing diagram&#10;&#10;Description automatically generated">
            <a:extLst>
              <a:ext uri="{FF2B5EF4-FFF2-40B4-BE49-F238E27FC236}">
                <a16:creationId xmlns:a16="http://schemas.microsoft.com/office/drawing/2014/main" id="{222BC830-C872-1E55-475E-4D8900554D63}"/>
              </a:ext>
            </a:extLst>
          </p:cNvPr>
          <p:cNvPicPr>
            <a:picLocks noChangeAspect="1"/>
          </p:cNvPicPr>
          <p:nvPr/>
        </p:nvPicPr>
        <p:blipFill rotWithShape="1">
          <a:blip r:embed="rId9"/>
          <a:srcRect t="19235" r="203" b="29496"/>
          <a:stretch/>
        </p:blipFill>
        <p:spPr>
          <a:xfrm>
            <a:off x="6931424" y="5324104"/>
            <a:ext cx="5273624" cy="1540964"/>
          </a:xfrm>
          <a:prstGeom prst="rect">
            <a:avLst/>
          </a:prstGeom>
        </p:spPr>
      </p:pic>
      <p:sp>
        <p:nvSpPr>
          <p:cNvPr id="13" name="Content Placeholder 4">
            <a:extLst>
              <a:ext uri="{FF2B5EF4-FFF2-40B4-BE49-F238E27FC236}">
                <a16:creationId xmlns:a16="http://schemas.microsoft.com/office/drawing/2014/main" id="{EA6CBEB2-A50C-4702-B2AF-0CA1C629ABBD}"/>
              </a:ext>
            </a:extLst>
          </p:cNvPr>
          <p:cNvSpPr txBox="1">
            <a:spLocks/>
          </p:cNvSpPr>
          <p:nvPr/>
        </p:nvSpPr>
        <p:spPr>
          <a:xfrm>
            <a:off x="6269252" y="3590439"/>
            <a:ext cx="5639721" cy="17336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BZ" dirty="0"/>
          </a:p>
        </p:txBody>
      </p:sp>
      <p:sp>
        <p:nvSpPr>
          <p:cNvPr id="15" name="Title 1">
            <a:extLst>
              <a:ext uri="{FF2B5EF4-FFF2-40B4-BE49-F238E27FC236}">
                <a16:creationId xmlns:a16="http://schemas.microsoft.com/office/drawing/2014/main" id="{A19551E7-C899-4733-BF39-C18C4BB9BF50}"/>
              </a:ext>
            </a:extLst>
          </p:cNvPr>
          <p:cNvSpPr>
            <a:spLocks noGrp="1"/>
          </p:cNvSpPr>
          <p:nvPr>
            <p:ph type="title"/>
          </p:nvPr>
        </p:nvSpPr>
        <p:spPr>
          <a:xfrm>
            <a:off x="283027" y="195459"/>
            <a:ext cx="2322725" cy="2030681"/>
          </a:xfrm>
        </p:spPr>
        <p:txBody>
          <a:bodyPr>
            <a:normAutofit fontScale="90000"/>
          </a:bodyPr>
          <a:lstStyle/>
          <a:p>
            <a:r>
              <a:rPr lang="en-BZ" sz="3600" b="1" dirty="0">
                <a:solidFill>
                  <a:srgbClr val="003087"/>
                </a:solidFill>
                <a:latin typeface="+mn-lt"/>
              </a:rPr>
              <a:t>Maternity Equity Driver Diagram</a:t>
            </a:r>
            <a:endParaRPr lang="en-GB" sz="3600" b="1" dirty="0">
              <a:solidFill>
                <a:srgbClr val="003087"/>
              </a:solidFill>
              <a:latin typeface="+mn-lt"/>
            </a:endParaRPr>
          </a:p>
        </p:txBody>
      </p:sp>
      <p:graphicFrame>
        <p:nvGraphicFramePr>
          <p:cNvPr id="2" name="Diagram 1">
            <a:extLst>
              <a:ext uri="{FF2B5EF4-FFF2-40B4-BE49-F238E27FC236}">
                <a16:creationId xmlns:a16="http://schemas.microsoft.com/office/drawing/2014/main" id="{710EA1F6-3980-4A2D-8A0D-C3CA41275F4E}"/>
              </a:ext>
            </a:extLst>
          </p:cNvPr>
          <p:cNvGraphicFramePr/>
          <p:nvPr/>
        </p:nvGraphicFramePr>
        <p:xfrm>
          <a:off x="7244617" y="1841100"/>
          <a:ext cx="4664356" cy="333654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5" name="Speech Bubble: Rectangle with Corners Rounded 4">
            <a:extLst>
              <a:ext uri="{FF2B5EF4-FFF2-40B4-BE49-F238E27FC236}">
                <a16:creationId xmlns:a16="http://schemas.microsoft.com/office/drawing/2014/main" id="{5B9422C2-07DA-4F8F-95F0-9C2D73595D45}"/>
              </a:ext>
            </a:extLst>
          </p:cNvPr>
          <p:cNvSpPr/>
          <p:nvPr/>
        </p:nvSpPr>
        <p:spPr>
          <a:xfrm>
            <a:off x="6838317" y="722601"/>
            <a:ext cx="2505025" cy="1045268"/>
          </a:xfrm>
          <a:prstGeom prst="wedgeRoundRectCallout">
            <a:avLst>
              <a:gd name="adj1" fmla="val 40321"/>
              <a:gd name="adj2" fmla="val 70454"/>
              <a:gd name="adj3" fmla="val 16667"/>
            </a:avLst>
          </a:prstGeom>
          <a:solidFill>
            <a:srgbClr val="005EB8">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Z" dirty="0">
                <a:solidFill>
                  <a:schemeClr val="tx1"/>
                </a:solidFill>
              </a:rPr>
              <a:t>Derbyshire Maternity and Neonatal Voices Partnership (DMNVP)</a:t>
            </a:r>
          </a:p>
        </p:txBody>
      </p:sp>
    </p:spTree>
    <p:extLst>
      <p:ext uri="{BB962C8B-B14F-4D97-AF65-F5344CB8AC3E}">
        <p14:creationId xmlns:p14="http://schemas.microsoft.com/office/powerpoint/2010/main" val="1222388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E8140E6-7570-460A-FD1D-A077ACC12D0E}"/>
              </a:ext>
            </a:extLst>
          </p:cNvPr>
          <p:cNvPicPr>
            <a:picLocks noChangeAspect="1"/>
          </p:cNvPicPr>
          <p:nvPr/>
        </p:nvPicPr>
        <p:blipFill>
          <a:blip r:embed="rId3"/>
          <a:stretch>
            <a:fillRect/>
          </a:stretch>
        </p:blipFill>
        <p:spPr>
          <a:xfrm>
            <a:off x="10130287" y="3382"/>
            <a:ext cx="2067464" cy="1344709"/>
          </a:xfrm>
          <a:prstGeom prst="rect">
            <a:avLst/>
          </a:prstGeom>
        </p:spPr>
      </p:pic>
      <p:pic>
        <p:nvPicPr>
          <p:cNvPr id="9" name="Picture 10" descr="A picture containing diagram&#10;&#10;Description automatically generated">
            <a:extLst>
              <a:ext uri="{FF2B5EF4-FFF2-40B4-BE49-F238E27FC236}">
                <a16:creationId xmlns:a16="http://schemas.microsoft.com/office/drawing/2014/main" id="{222BC830-C872-1E55-475E-4D8900554D63}"/>
              </a:ext>
            </a:extLst>
          </p:cNvPr>
          <p:cNvPicPr>
            <a:picLocks noChangeAspect="1"/>
          </p:cNvPicPr>
          <p:nvPr/>
        </p:nvPicPr>
        <p:blipFill rotWithShape="1">
          <a:blip r:embed="rId4"/>
          <a:srcRect t="19235" r="203" b="29496"/>
          <a:stretch/>
        </p:blipFill>
        <p:spPr>
          <a:xfrm>
            <a:off x="6931424" y="5324104"/>
            <a:ext cx="5273624" cy="1540964"/>
          </a:xfrm>
          <a:prstGeom prst="rect">
            <a:avLst/>
          </a:prstGeom>
        </p:spPr>
      </p:pic>
      <p:sp>
        <p:nvSpPr>
          <p:cNvPr id="15" name="Title 1">
            <a:extLst>
              <a:ext uri="{FF2B5EF4-FFF2-40B4-BE49-F238E27FC236}">
                <a16:creationId xmlns:a16="http://schemas.microsoft.com/office/drawing/2014/main" id="{A19551E7-C899-4733-BF39-C18C4BB9BF50}"/>
              </a:ext>
            </a:extLst>
          </p:cNvPr>
          <p:cNvSpPr>
            <a:spLocks noGrp="1"/>
          </p:cNvSpPr>
          <p:nvPr>
            <p:ph type="title"/>
          </p:nvPr>
        </p:nvSpPr>
        <p:spPr>
          <a:xfrm>
            <a:off x="408600" y="245481"/>
            <a:ext cx="8509769" cy="942051"/>
          </a:xfrm>
        </p:spPr>
        <p:txBody>
          <a:bodyPr>
            <a:normAutofit/>
          </a:bodyPr>
          <a:lstStyle/>
          <a:p>
            <a:r>
              <a:rPr lang="en-BZ" b="1" dirty="0">
                <a:solidFill>
                  <a:srgbClr val="003087"/>
                </a:solidFill>
                <a:latin typeface="+mn-lt"/>
              </a:rPr>
              <a:t>Service User Insight</a:t>
            </a:r>
            <a:endParaRPr lang="en-GB" b="1" dirty="0">
              <a:solidFill>
                <a:srgbClr val="003087"/>
              </a:solidFill>
              <a:latin typeface="+mn-lt"/>
            </a:endParaRPr>
          </a:p>
        </p:txBody>
      </p:sp>
      <p:graphicFrame>
        <p:nvGraphicFramePr>
          <p:cNvPr id="12" name="Diagram 11">
            <a:extLst>
              <a:ext uri="{FF2B5EF4-FFF2-40B4-BE49-F238E27FC236}">
                <a16:creationId xmlns:a16="http://schemas.microsoft.com/office/drawing/2014/main" id="{21830510-340B-4D15-9C68-C2AC4DC41F92}"/>
              </a:ext>
            </a:extLst>
          </p:cNvPr>
          <p:cNvGraphicFramePr/>
          <p:nvPr/>
        </p:nvGraphicFramePr>
        <p:xfrm>
          <a:off x="497058" y="1187532"/>
          <a:ext cx="6775939" cy="54249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6" name="Picture 15" descr="A close up of words&#10;&#10;Description automatically generated">
            <a:extLst>
              <a:ext uri="{FF2B5EF4-FFF2-40B4-BE49-F238E27FC236}">
                <a16:creationId xmlns:a16="http://schemas.microsoft.com/office/drawing/2014/main" id="{D7BCDC43-B9AE-41BD-94AE-C5B20B27CA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35875" y="1616450"/>
            <a:ext cx="4606294" cy="3625100"/>
          </a:xfrm>
          <a:prstGeom prst="rect">
            <a:avLst/>
          </a:prstGeom>
        </p:spPr>
      </p:pic>
    </p:spTree>
    <p:extLst>
      <p:ext uri="{BB962C8B-B14F-4D97-AF65-F5344CB8AC3E}">
        <p14:creationId xmlns:p14="http://schemas.microsoft.com/office/powerpoint/2010/main" val="1237097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E8140E6-7570-460A-FD1D-A077ACC12D0E}"/>
              </a:ext>
            </a:extLst>
          </p:cNvPr>
          <p:cNvPicPr>
            <a:picLocks noChangeAspect="1"/>
          </p:cNvPicPr>
          <p:nvPr/>
        </p:nvPicPr>
        <p:blipFill>
          <a:blip r:embed="rId3"/>
          <a:stretch>
            <a:fillRect/>
          </a:stretch>
        </p:blipFill>
        <p:spPr>
          <a:xfrm>
            <a:off x="10130287" y="3382"/>
            <a:ext cx="2067464" cy="1344709"/>
          </a:xfrm>
          <a:prstGeom prst="rect">
            <a:avLst/>
          </a:prstGeom>
        </p:spPr>
      </p:pic>
      <p:pic>
        <p:nvPicPr>
          <p:cNvPr id="9" name="Picture 10" descr="A picture containing diagram&#10;&#10;Description automatically generated">
            <a:extLst>
              <a:ext uri="{FF2B5EF4-FFF2-40B4-BE49-F238E27FC236}">
                <a16:creationId xmlns:a16="http://schemas.microsoft.com/office/drawing/2014/main" id="{222BC830-C872-1E55-475E-4D8900554D63}"/>
              </a:ext>
            </a:extLst>
          </p:cNvPr>
          <p:cNvPicPr>
            <a:picLocks noChangeAspect="1"/>
          </p:cNvPicPr>
          <p:nvPr/>
        </p:nvPicPr>
        <p:blipFill rotWithShape="1">
          <a:blip r:embed="rId4"/>
          <a:srcRect t="19235" r="203" b="29496"/>
          <a:stretch/>
        </p:blipFill>
        <p:spPr>
          <a:xfrm>
            <a:off x="6931424" y="5324104"/>
            <a:ext cx="5273624" cy="1540964"/>
          </a:xfrm>
          <a:prstGeom prst="rect">
            <a:avLst/>
          </a:prstGeom>
        </p:spPr>
      </p:pic>
      <p:sp>
        <p:nvSpPr>
          <p:cNvPr id="3" name="Content Placeholder 2">
            <a:extLst>
              <a:ext uri="{FF2B5EF4-FFF2-40B4-BE49-F238E27FC236}">
                <a16:creationId xmlns:a16="http://schemas.microsoft.com/office/drawing/2014/main" id="{2375E47E-6FAD-4618-808C-97F07D43B69A}"/>
              </a:ext>
            </a:extLst>
          </p:cNvPr>
          <p:cNvSpPr>
            <a:spLocks noGrp="1"/>
          </p:cNvSpPr>
          <p:nvPr>
            <p:ph idx="1"/>
          </p:nvPr>
        </p:nvSpPr>
        <p:spPr>
          <a:xfrm>
            <a:off x="165100" y="1508125"/>
            <a:ext cx="11480800" cy="4351338"/>
          </a:xfrm>
        </p:spPr>
        <p:txBody>
          <a:bodyPr>
            <a:normAutofit/>
          </a:bodyPr>
          <a:lstStyle/>
          <a:p>
            <a:pPr marL="800100" lvl="1" indent="-342900">
              <a:lnSpc>
                <a:spcPct val="100000"/>
              </a:lnSpc>
              <a:buFont typeface="Symbol" panose="05050102010706020507" pitchFamily="18" charset="2"/>
              <a:buChar char=""/>
            </a:pPr>
            <a:endParaRPr lang="en-GB" sz="2800" kern="1400" dirty="0">
              <a:latin typeface="Arial" panose="020B0604020202020204" pitchFamily="34" charset="0"/>
              <a:ea typeface="Times New Roman" panose="02020603050405020304" pitchFamily="18" charset="0"/>
              <a:cs typeface="Arial" panose="020B0604020202020204" pitchFamily="34" charset="0"/>
            </a:endParaRPr>
          </a:p>
          <a:p>
            <a:pPr marL="800100" lvl="1" indent="-342900">
              <a:lnSpc>
                <a:spcPct val="100000"/>
              </a:lnSpc>
              <a:buFont typeface="Symbol" panose="05050102010706020507" pitchFamily="18" charset="2"/>
              <a:buChar char=""/>
            </a:pPr>
            <a:endParaRPr lang="en-GB" sz="2800" kern="1400" dirty="0">
              <a:latin typeface="Arial" panose="020B0604020202020204" pitchFamily="34" charset="0"/>
              <a:ea typeface="Times New Roman" panose="02020603050405020304" pitchFamily="18" charset="0"/>
              <a:cs typeface="Arial" panose="020B0604020202020204" pitchFamily="34" charset="0"/>
            </a:endParaRPr>
          </a:p>
          <a:p>
            <a:endParaRPr lang="en-GB" dirty="0"/>
          </a:p>
        </p:txBody>
      </p:sp>
      <p:grpSp>
        <p:nvGrpSpPr>
          <p:cNvPr id="12" name="Group 11">
            <a:extLst>
              <a:ext uri="{FF2B5EF4-FFF2-40B4-BE49-F238E27FC236}">
                <a16:creationId xmlns:a16="http://schemas.microsoft.com/office/drawing/2014/main" id="{1922BFD0-6597-48E5-8610-B14F38C721A5}"/>
              </a:ext>
            </a:extLst>
          </p:cNvPr>
          <p:cNvGrpSpPr/>
          <p:nvPr/>
        </p:nvGrpSpPr>
        <p:grpSpPr>
          <a:xfrm>
            <a:off x="546100" y="719666"/>
            <a:ext cx="10340542" cy="5418667"/>
            <a:chOff x="546100" y="719666"/>
            <a:chExt cx="10340542" cy="5418667"/>
          </a:xfrm>
        </p:grpSpPr>
        <p:graphicFrame>
          <p:nvGraphicFramePr>
            <p:cNvPr id="5" name="Diagram 4">
              <a:extLst>
                <a:ext uri="{FF2B5EF4-FFF2-40B4-BE49-F238E27FC236}">
                  <a16:creationId xmlns:a16="http://schemas.microsoft.com/office/drawing/2014/main" id="{92694142-78EF-4D91-9F62-27B8228B9A85}"/>
                </a:ext>
              </a:extLst>
            </p:cNvPr>
            <p:cNvGraphicFramePr/>
            <p:nvPr/>
          </p:nvGraphicFramePr>
          <p:xfrm>
            <a:off x="1440236" y="719666"/>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descr="Stopwatch on white background">
              <a:extLst>
                <a:ext uri="{FF2B5EF4-FFF2-40B4-BE49-F238E27FC236}">
                  <a16:creationId xmlns:a16="http://schemas.microsoft.com/office/drawing/2014/main" id="{11E29876-9C39-4B0F-BA94-58430738B5A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74438" y="2613025"/>
              <a:ext cx="1298652" cy="1577622"/>
            </a:xfrm>
            <a:prstGeom prst="rect">
              <a:avLst/>
            </a:prstGeom>
          </p:spPr>
        </p:pic>
        <p:sp>
          <p:nvSpPr>
            <p:cNvPr id="10" name="Rectangle: Diagonal Corners Snipped 9">
              <a:extLst>
                <a:ext uri="{FF2B5EF4-FFF2-40B4-BE49-F238E27FC236}">
                  <a16:creationId xmlns:a16="http://schemas.microsoft.com/office/drawing/2014/main" id="{22932A4F-2C2D-470E-98F0-318DEB4D1CFF}"/>
                </a:ext>
              </a:extLst>
            </p:cNvPr>
            <p:cNvSpPr/>
            <p:nvPr/>
          </p:nvSpPr>
          <p:spPr>
            <a:xfrm>
              <a:off x="8156142" y="2640188"/>
              <a:ext cx="2730500" cy="1577622"/>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Z" sz="2800" dirty="0"/>
                <a:t>Build relationships and trust</a:t>
              </a:r>
              <a:endParaRPr lang="en-GB" sz="2800" dirty="0"/>
            </a:p>
          </p:txBody>
        </p:sp>
        <p:sp>
          <p:nvSpPr>
            <p:cNvPr id="11" name="Rectangle: Diagonal Corners Snipped 10">
              <a:extLst>
                <a:ext uri="{FF2B5EF4-FFF2-40B4-BE49-F238E27FC236}">
                  <a16:creationId xmlns:a16="http://schemas.microsoft.com/office/drawing/2014/main" id="{09A3CA7B-52E3-4690-95C5-26F3F5FC0566}"/>
                </a:ext>
              </a:extLst>
            </p:cNvPr>
            <p:cNvSpPr/>
            <p:nvPr/>
          </p:nvSpPr>
          <p:spPr>
            <a:xfrm>
              <a:off x="546100" y="4495237"/>
              <a:ext cx="1976064" cy="1325563"/>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Z" sz="2800" dirty="0"/>
                <a:t>Measure</a:t>
              </a:r>
              <a:endParaRPr lang="en-GB" dirty="0"/>
            </a:p>
          </p:txBody>
        </p:sp>
      </p:grpSp>
      <p:sp>
        <p:nvSpPr>
          <p:cNvPr id="13" name="Title 1">
            <a:extLst>
              <a:ext uri="{FF2B5EF4-FFF2-40B4-BE49-F238E27FC236}">
                <a16:creationId xmlns:a16="http://schemas.microsoft.com/office/drawing/2014/main" id="{7853941C-9A8A-4D0A-AD68-05EC8FA93045}"/>
              </a:ext>
            </a:extLst>
          </p:cNvPr>
          <p:cNvSpPr>
            <a:spLocks noGrp="1"/>
          </p:cNvSpPr>
          <p:nvPr>
            <p:ph type="title"/>
          </p:nvPr>
        </p:nvSpPr>
        <p:spPr>
          <a:xfrm>
            <a:off x="246436" y="374418"/>
            <a:ext cx="2853024" cy="1325563"/>
          </a:xfrm>
        </p:spPr>
        <p:txBody>
          <a:bodyPr>
            <a:normAutofit/>
          </a:bodyPr>
          <a:lstStyle/>
          <a:p>
            <a:r>
              <a:rPr lang="en-BZ" b="1" dirty="0">
                <a:solidFill>
                  <a:srgbClr val="003087"/>
                </a:solidFill>
                <a:latin typeface="+mn-lt"/>
              </a:rPr>
              <a:t>Reflections</a:t>
            </a:r>
            <a:endParaRPr lang="en-GB" b="1" dirty="0">
              <a:solidFill>
                <a:srgbClr val="003087"/>
              </a:solidFill>
              <a:latin typeface="+mn-lt"/>
            </a:endParaRPr>
          </a:p>
        </p:txBody>
      </p:sp>
    </p:spTree>
    <p:extLst>
      <p:ext uri="{BB962C8B-B14F-4D97-AF65-F5344CB8AC3E}">
        <p14:creationId xmlns:p14="http://schemas.microsoft.com/office/powerpoint/2010/main" val="37900098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E8140E6-7570-460A-FD1D-A077ACC12D0E}"/>
              </a:ext>
            </a:extLst>
          </p:cNvPr>
          <p:cNvPicPr>
            <a:picLocks noChangeAspect="1"/>
          </p:cNvPicPr>
          <p:nvPr/>
        </p:nvPicPr>
        <p:blipFill>
          <a:blip r:embed="rId3"/>
          <a:stretch>
            <a:fillRect/>
          </a:stretch>
        </p:blipFill>
        <p:spPr>
          <a:xfrm>
            <a:off x="10130287" y="3382"/>
            <a:ext cx="2067464" cy="1344709"/>
          </a:xfrm>
          <a:prstGeom prst="rect">
            <a:avLst/>
          </a:prstGeom>
        </p:spPr>
      </p:pic>
      <p:pic>
        <p:nvPicPr>
          <p:cNvPr id="9" name="Picture 10" descr="A picture containing diagram&#10;&#10;Description automatically generated">
            <a:extLst>
              <a:ext uri="{FF2B5EF4-FFF2-40B4-BE49-F238E27FC236}">
                <a16:creationId xmlns:a16="http://schemas.microsoft.com/office/drawing/2014/main" id="{222BC830-C872-1E55-475E-4D8900554D63}"/>
              </a:ext>
            </a:extLst>
          </p:cNvPr>
          <p:cNvPicPr>
            <a:picLocks noChangeAspect="1"/>
          </p:cNvPicPr>
          <p:nvPr/>
        </p:nvPicPr>
        <p:blipFill rotWithShape="1">
          <a:blip r:embed="rId4"/>
          <a:srcRect t="19235" r="203" b="29496"/>
          <a:stretch/>
        </p:blipFill>
        <p:spPr>
          <a:xfrm>
            <a:off x="6931424" y="5324104"/>
            <a:ext cx="5273624" cy="1540964"/>
          </a:xfrm>
          <a:prstGeom prst="rect">
            <a:avLst/>
          </a:prstGeom>
        </p:spPr>
      </p:pic>
      <p:sp>
        <p:nvSpPr>
          <p:cNvPr id="13" name="Content Placeholder 4">
            <a:extLst>
              <a:ext uri="{FF2B5EF4-FFF2-40B4-BE49-F238E27FC236}">
                <a16:creationId xmlns:a16="http://schemas.microsoft.com/office/drawing/2014/main" id="{EA6CBEB2-A50C-4702-B2AF-0CA1C629ABBD}"/>
              </a:ext>
            </a:extLst>
          </p:cNvPr>
          <p:cNvSpPr txBox="1">
            <a:spLocks/>
          </p:cNvSpPr>
          <p:nvPr/>
        </p:nvSpPr>
        <p:spPr>
          <a:xfrm>
            <a:off x="6269252" y="3590439"/>
            <a:ext cx="5639721" cy="17336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BZ" dirty="0"/>
          </a:p>
        </p:txBody>
      </p:sp>
      <p:sp>
        <p:nvSpPr>
          <p:cNvPr id="15" name="Title 1">
            <a:extLst>
              <a:ext uri="{FF2B5EF4-FFF2-40B4-BE49-F238E27FC236}">
                <a16:creationId xmlns:a16="http://schemas.microsoft.com/office/drawing/2014/main" id="{A19551E7-C899-4733-BF39-C18C4BB9BF50}"/>
              </a:ext>
            </a:extLst>
          </p:cNvPr>
          <p:cNvSpPr>
            <a:spLocks noGrp="1"/>
          </p:cNvSpPr>
          <p:nvPr>
            <p:ph type="title"/>
          </p:nvPr>
        </p:nvSpPr>
        <p:spPr>
          <a:xfrm>
            <a:off x="408600" y="245481"/>
            <a:ext cx="8509769" cy="942051"/>
          </a:xfrm>
        </p:spPr>
        <p:txBody>
          <a:bodyPr>
            <a:normAutofit/>
          </a:bodyPr>
          <a:lstStyle/>
          <a:p>
            <a:r>
              <a:rPr lang="en-BZ" b="1">
                <a:solidFill>
                  <a:srgbClr val="003087"/>
                </a:solidFill>
                <a:latin typeface="+mn-lt"/>
              </a:rPr>
              <a:t>What next?</a:t>
            </a:r>
            <a:endParaRPr lang="en-GB" b="1" dirty="0">
              <a:solidFill>
                <a:srgbClr val="003087"/>
              </a:solidFill>
              <a:latin typeface="+mn-lt"/>
            </a:endParaRPr>
          </a:p>
        </p:txBody>
      </p:sp>
      <p:sp>
        <p:nvSpPr>
          <p:cNvPr id="6" name="TextBox 5">
            <a:extLst>
              <a:ext uri="{FF2B5EF4-FFF2-40B4-BE49-F238E27FC236}">
                <a16:creationId xmlns:a16="http://schemas.microsoft.com/office/drawing/2014/main" id="{BC28C087-3542-4FC0-BF61-BDD9CD7FD617}"/>
              </a:ext>
            </a:extLst>
          </p:cNvPr>
          <p:cNvSpPr txBox="1"/>
          <p:nvPr/>
        </p:nvSpPr>
        <p:spPr>
          <a:xfrm>
            <a:off x="714436" y="1286431"/>
            <a:ext cx="11109632" cy="4127925"/>
          </a:xfrm>
          <a:prstGeom prst="rect">
            <a:avLst/>
          </a:prstGeom>
          <a:noFill/>
        </p:spPr>
        <p:txBody>
          <a:bodyPr wrap="square">
            <a:spAutoFit/>
          </a:bodyPr>
          <a:lstStyle/>
          <a:p>
            <a:pPr marL="285750" indent="-285750">
              <a:lnSpc>
                <a:spcPct val="120000"/>
              </a:lnSpc>
              <a:buFont typeface="Wingdings" panose="05000000000000000000" pitchFamily="2" charset="2"/>
              <a:buChar char="Ø"/>
            </a:pPr>
            <a:r>
              <a:rPr lang="en-GB" sz="2200" dirty="0"/>
              <a:t>Improve efficient discharge for all service users</a:t>
            </a:r>
          </a:p>
          <a:p>
            <a:pPr marL="285750" indent="-285750">
              <a:lnSpc>
                <a:spcPct val="120000"/>
              </a:lnSpc>
              <a:buFont typeface="Wingdings" panose="05000000000000000000" pitchFamily="2" charset="2"/>
              <a:buChar char="Ø"/>
            </a:pPr>
            <a:r>
              <a:rPr lang="en-GB" sz="2200" dirty="0"/>
              <a:t>Strengthen experience of informed consent and personalised care</a:t>
            </a:r>
          </a:p>
          <a:p>
            <a:pPr marL="285750" indent="-285750">
              <a:lnSpc>
                <a:spcPct val="120000"/>
              </a:lnSpc>
              <a:buFont typeface="Wingdings" panose="05000000000000000000" pitchFamily="2" charset="2"/>
              <a:buChar char="Ø"/>
            </a:pPr>
            <a:r>
              <a:rPr lang="en-GB" sz="2200" dirty="0"/>
              <a:t>Develop transitional care</a:t>
            </a:r>
          </a:p>
          <a:p>
            <a:pPr marL="285750" indent="-285750">
              <a:lnSpc>
                <a:spcPct val="120000"/>
              </a:lnSpc>
              <a:spcBef>
                <a:spcPts val="0"/>
              </a:spcBef>
              <a:buFont typeface="Wingdings" panose="05000000000000000000" pitchFamily="2" charset="2"/>
              <a:buChar char="Ø"/>
            </a:pPr>
            <a:r>
              <a:rPr lang="en-GB" sz="2200" dirty="0"/>
              <a:t>Work with Deaf-</a:t>
            </a:r>
            <a:r>
              <a:rPr lang="en-GB" sz="2200" dirty="0" err="1"/>
              <a:t>Initely</a:t>
            </a:r>
            <a:r>
              <a:rPr lang="en-GB" sz="2200" dirty="0"/>
              <a:t> Women to develop BSL information videos and deliver staff training</a:t>
            </a:r>
          </a:p>
          <a:p>
            <a:pPr marL="285750" indent="-285750">
              <a:lnSpc>
                <a:spcPct val="120000"/>
              </a:lnSpc>
              <a:spcBef>
                <a:spcPts val="0"/>
              </a:spcBef>
              <a:buFont typeface="Wingdings" panose="05000000000000000000" pitchFamily="2" charset="2"/>
              <a:buChar char="Ø"/>
            </a:pPr>
            <a:r>
              <a:rPr lang="en-GB" sz="2200" dirty="0"/>
              <a:t>Review DMNVP birth debrief feedback to identify improvements</a:t>
            </a:r>
          </a:p>
          <a:p>
            <a:pPr marL="285750" indent="-285750">
              <a:lnSpc>
                <a:spcPct val="120000"/>
              </a:lnSpc>
              <a:spcBef>
                <a:spcPts val="0"/>
              </a:spcBef>
              <a:buFont typeface="Wingdings" panose="05000000000000000000" pitchFamily="2" charset="2"/>
              <a:buChar char="Ø"/>
            </a:pPr>
            <a:r>
              <a:rPr lang="en-GB" sz="2200" dirty="0"/>
              <a:t>Focused engagement with community groups to explore equity and equality in maternity services</a:t>
            </a:r>
          </a:p>
          <a:p>
            <a:pPr marL="285750" indent="-285750">
              <a:lnSpc>
                <a:spcPct val="120000"/>
              </a:lnSpc>
              <a:spcBef>
                <a:spcPts val="0"/>
              </a:spcBef>
              <a:buFont typeface="Wingdings" panose="05000000000000000000" pitchFamily="2" charset="2"/>
              <a:buChar char="Ø"/>
            </a:pPr>
            <a:r>
              <a:rPr lang="en-GB" sz="2200" dirty="0"/>
              <a:t>Continued collaboration with DMNVP and Healthwatch Derbyshire to ensure women and birthing peoples’ experiences are at the heart of everything we do</a:t>
            </a:r>
          </a:p>
          <a:p>
            <a:pPr marL="285750" indent="-285750">
              <a:lnSpc>
                <a:spcPct val="120000"/>
              </a:lnSpc>
              <a:spcBef>
                <a:spcPts val="0"/>
              </a:spcBef>
              <a:buFont typeface="Wingdings" panose="05000000000000000000" pitchFamily="2" charset="2"/>
              <a:buChar char="Ø"/>
            </a:pPr>
            <a:endParaRPr lang="en-GB" sz="2200" dirty="0"/>
          </a:p>
        </p:txBody>
      </p:sp>
    </p:spTree>
    <p:extLst>
      <p:ext uri="{BB962C8B-B14F-4D97-AF65-F5344CB8AC3E}">
        <p14:creationId xmlns:p14="http://schemas.microsoft.com/office/powerpoint/2010/main" val="2513631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5F35F274-787B-C044-53B9-EA6B4EAE3CE9}"/>
              </a:ext>
            </a:extLst>
          </p:cNvPr>
          <p:cNvPicPr>
            <a:picLocks noChangeAspect="1"/>
          </p:cNvPicPr>
          <p:nvPr/>
        </p:nvPicPr>
        <p:blipFill rotWithShape="1">
          <a:blip r:embed="rId2"/>
          <a:srcRect l="1422" t="10304" r="7997" b="7416"/>
          <a:stretch/>
        </p:blipFill>
        <p:spPr>
          <a:xfrm>
            <a:off x="265318" y="224440"/>
            <a:ext cx="3841943" cy="1081846"/>
          </a:xfrm>
          <a:prstGeom prst="rect">
            <a:avLst/>
          </a:prstGeom>
        </p:spPr>
      </p:pic>
      <p:pic>
        <p:nvPicPr>
          <p:cNvPr id="5" name="Picture 2" descr="A picture containing text&#10;&#10;Description automatically generated">
            <a:extLst>
              <a:ext uri="{FF2B5EF4-FFF2-40B4-BE49-F238E27FC236}">
                <a16:creationId xmlns:a16="http://schemas.microsoft.com/office/drawing/2014/main" id="{26957A45-E0BA-DBC9-4176-F2CF2818417A}"/>
              </a:ext>
            </a:extLst>
          </p:cNvPr>
          <p:cNvPicPr>
            <a:picLocks noChangeAspect="1"/>
          </p:cNvPicPr>
          <p:nvPr/>
        </p:nvPicPr>
        <p:blipFill rotWithShape="1">
          <a:blip r:embed="rId3"/>
          <a:srcRect l="71857" t="7013" r="2174" b="63988"/>
          <a:stretch/>
        </p:blipFill>
        <p:spPr>
          <a:xfrm>
            <a:off x="10226350" y="224441"/>
            <a:ext cx="1700331" cy="1067752"/>
          </a:xfrm>
          <a:prstGeom prst="rect">
            <a:avLst/>
          </a:prstGeom>
        </p:spPr>
      </p:pic>
      <p:grpSp>
        <p:nvGrpSpPr>
          <p:cNvPr id="6" name="Group 5">
            <a:extLst>
              <a:ext uri="{FF2B5EF4-FFF2-40B4-BE49-F238E27FC236}">
                <a16:creationId xmlns:a16="http://schemas.microsoft.com/office/drawing/2014/main" id="{000C4AE6-E517-2AA1-65F1-5AEF7C86167B}"/>
              </a:ext>
            </a:extLst>
          </p:cNvPr>
          <p:cNvGrpSpPr/>
          <p:nvPr/>
        </p:nvGrpSpPr>
        <p:grpSpPr>
          <a:xfrm>
            <a:off x="-102064" y="6479975"/>
            <a:ext cx="12988593" cy="2457880"/>
            <a:chOff x="-149603" y="9295220"/>
            <a:chExt cx="19492022" cy="3231115"/>
          </a:xfrm>
        </p:grpSpPr>
        <p:grpSp>
          <p:nvGrpSpPr>
            <p:cNvPr id="7" name="Group 3">
              <a:extLst>
                <a:ext uri="{FF2B5EF4-FFF2-40B4-BE49-F238E27FC236}">
                  <a16:creationId xmlns:a16="http://schemas.microsoft.com/office/drawing/2014/main" id="{EFDAB933-123B-FFC0-07DC-E66CEB5BD6AD}"/>
                </a:ext>
              </a:extLst>
            </p:cNvPr>
            <p:cNvGrpSpPr/>
            <p:nvPr/>
          </p:nvGrpSpPr>
          <p:grpSpPr>
            <a:xfrm>
              <a:off x="14227493" y="9295567"/>
              <a:ext cx="4186303" cy="3230768"/>
              <a:chOff x="0" y="-38100"/>
              <a:chExt cx="1102565" cy="850900"/>
            </a:xfrm>
          </p:grpSpPr>
          <p:sp>
            <p:nvSpPr>
              <p:cNvPr id="32" name="Freeform 4">
                <a:extLst>
                  <a:ext uri="{FF2B5EF4-FFF2-40B4-BE49-F238E27FC236}">
                    <a16:creationId xmlns:a16="http://schemas.microsoft.com/office/drawing/2014/main" id="{72EA0613-A4FB-B1A8-637E-31285309E3A3}"/>
                  </a:ext>
                </a:extLst>
              </p:cNvPr>
              <p:cNvSpPr/>
              <p:nvPr/>
            </p:nvSpPr>
            <p:spPr>
              <a:xfrm>
                <a:off x="523990" y="111"/>
                <a:ext cx="578575" cy="110380"/>
              </a:xfrm>
              <a:custGeom>
                <a:avLst/>
                <a:gdLst/>
                <a:ahLst/>
                <a:cxnLst/>
                <a:rect l="l" t="t" r="r" b="b"/>
                <a:pathLst>
                  <a:path w="535093" h="110380">
                    <a:moveTo>
                      <a:pt x="0" y="0"/>
                    </a:moveTo>
                    <a:lnTo>
                      <a:pt x="535093" y="0"/>
                    </a:lnTo>
                    <a:lnTo>
                      <a:pt x="535093" y="110380"/>
                    </a:lnTo>
                    <a:lnTo>
                      <a:pt x="0" y="110380"/>
                    </a:lnTo>
                    <a:close/>
                  </a:path>
                </a:pathLst>
              </a:custGeom>
              <a:solidFill>
                <a:srgbClr val="2F0070"/>
              </a:solidFill>
            </p:spPr>
            <p:txBody>
              <a:bodyPr/>
              <a:lstStyle/>
              <a:p>
                <a:endParaRPr lang="en-GB"/>
              </a:p>
            </p:txBody>
          </p:sp>
          <p:sp>
            <p:nvSpPr>
              <p:cNvPr id="33" name="TextBox 5">
                <a:extLst>
                  <a:ext uri="{FF2B5EF4-FFF2-40B4-BE49-F238E27FC236}">
                    <a16:creationId xmlns:a16="http://schemas.microsoft.com/office/drawing/2014/main" id="{709ADF53-4D22-1221-4209-5C19BEB52AB7}"/>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6">
              <a:extLst>
                <a:ext uri="{FF2B5EF4-FFF2-40B4-BE49-F238E27FC236}">
                  <a16:creationId xmlns:a16="http://schemas.microsoft.com/office/drawing/2014/main" id="{68B9A163-E630-6CEB-5143-EADF00D87556}"/>
                </a:ext>
              </a:extLst>
            </p:cNvPr>
            <p:cNvGrpSpPr/>
            <p:nvPr/>
          </p:nvGrpSpPr>
          <p:grpSpPr>
            <a:xfrm>
              <a:off x="8105769" y="9295220"/>
              <a:ext cx="3108491" cy="3230768"/>
              <a:chOff x="-5897" y="-38100"/>
              <a:chExt cx="818697" cy="850900"/>
            </a:xfrm>
          </p:grpSpPr>
          <p:sp>
            <p:nvSpPr>
              <p:cNvPr id="30" name="Freeform 7">
                <a:extLst>
                  <a:ext uri="{FF2B5EF4-FFF2-40B4-BE49-F238E27FC236}">
                    <a16:creationId xmlns:a16="http://schemas.microsoft.com/office/drawing/2014/main" id="{5CD7568C-ED23-4401-8110-1286CF27E027}"/>
                  </a:ext>
                </a:extLst>
              </p:cNvPr>
              <p:cNvSpPr/>
              <p:nvPr/>
            </p:nvSpPr>
            <p:spPr>
              <a:xfrm>
                <a:off x="-5897" y="92"/>
                <a:ext cx="535093" cy="110380"/>
              </a:xfrm>
              <a:custGeom>
                <a:avLst/>
                <a:gdLst/>
                <a:ahLst/>
                <a:cxnLst/>
                <a:rect l="l" t="t" r="r" b="b"/>
                <a:pathLst>
                  <a:path w="535093" h="110380">
                    <a:moveTo>
                      <a:pt x="0" y="0"/>
                    </a:moveTo>
                    <a:lnTo>
                      <a:pt x="535093" y="0"/>
                    </a:lnTo>
                    <a:lnTo>
                      <a:pt x="535093" y="110380"/>
                    </a:lnTo>
                    <a:lnTo>
                      <a:pt x="0" y="110380"/>
                    </a:lnTo>
                    <a:close/>
                  </a:path>
                </a:pathLst>
              </a:custGeom>
              <a:solidFill>
                <a:srgbClr val="049E9E"/>
              </a:solidFill>
            </p:spPr>
            <p:txBody>
              <a:bodyPr/>
              <a:lstStyle/>
              <a:p>
                <a:endParaRPr lang="en-GB"/>
              </a:p>
            </p:txBody>
          </p:sp>
          <p:sp>
            <p:nvSpPr>
              <p:cNvPr id="31" name="TextBox 8">
                <a:extLst>
                  <a:ext uri="{FF2B5EF4-FFF2-40B4-BE49-F238E27FC236}">
                    <a16:creationId xmlns:a16="http://schemas.microsoft.com/office/drawing/2014/main" id="{0EA23E67-8A26-6DE5-0617-C4EF40B29655}"/>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9" name="Group 9">
              <a:extLst>
                <a:ext uri="{FF2B5EF4-FFF2-40B4-BE49-F238E27FC236}">
                  <a16:creationId xmlns:a16="http://schemas.microsoft.com/office/drawing/2014/main" id="{C08F6597-BC1C-EE73-EEDF-68393E48392B}"/>
                </a:ext>
              </a:extLst>
            </p:cNvPr>
            <p:cNvGrpSpPr/>
            <p:nvPr/>
          </p:nvGrpSpPr>
          <p:grpSpPr>
            <a:xfrm>
              <a:off x="2020708" y="9295220"/>
              <a:ext cx="3094219" cy="3230768"/>
              <a:chOff x="-2138" y="-38100"/>
              <a:chExt cx="814938" cy="850900"/>
            </a:xfrm>
          </p:grpSpPr>
          <p:sp>
            <p:nvSpPr>
              <p:cNvPr id="28" name="Freeform 10">
                <a:extLst>
                  <a:ext uri="{FF2B5EF4-FFF2-40B4-BE49-F238E27FC236}">
                    <a16:creationId xmlns:a16="http://schemas.microsoft.com/office/drawing/2014/main" id="{E4FB3D50-1127-665C-2DEE-0801B054464E}"/>
                  </a:ext>
                </a:extLst>
              </p:cNvPr>
              <p:cNvSpPr/>
              <p:nvPr/>
            </p:nvSpPr>
            <p:spPr>
              <a:xfrm>
                <a:off x="-2138" y="0"/>
                <a:ext cx="537231" cy="110380"/>
              </a:xfrm>
              <a:custGeom>
                <a:avLst/>
                <a:gdLst/>
                <a:ahLst/>
                <a:cxnLst/>
                <a:rect l="l" t="t" r="r" b="b"/>
                <a:pathLst>
                  <a:path w="535093" h="110380">
                    <a:moveTo>
                      <a:pt x="0" y="0"/>
                    </a:moveTo>
                    <a:lnTo>
                      <a:pt x="535093" y="0"/>
                    </a:lnTo>
                    <a:lnTo>
                      <a:pt x="535093" y="110380"/>
                    </a:lnTo>
                    <a:lnTo>
                      <a:pt x="0" y="110380"/>
                    </a:lnTo>
                    <a:close/>
                  </a:path>
                </a:pathLst>
              </a:custGeom>
              <a:solidFill>
                <a:srgbClr val="00A5CD"/>
              </a:solidFill>
            </p:spPr>
            <p:txBody>
              <a:bodyPr/>
              <a:lstStyle/>
              <a:p>
                <a:endParaRPr lang="en-GB"/>
              </a:p>
            </p:txBody>
          </p:sp>
          <p:sp>
            <p:nvSpPr>
              <p:cNvPr id="29" name="TextBox 11">
                <a:extLst>
                  <a:ext uri="{FF2B5EF4-FFF2-40B4-BE49-F238E27FC236}">
                    <a16:creationId xmlns:a16="http://schemas.microsoft.com/office/drawing/2014/main" id="{23FE6A6A-34D8-DF01-8709-665756993557}"/>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0" name="Group 12">
              <a:extLst>
                <a:ext uri="{FF2B5EF4-FFF2-40B4-BE49-F238E27FC236}">
                  <a16:creationId xmlns:a16="http://schemas.microsoft.com/office/drawing/2014/main" id="{F9732DF2-9DB1-1034-851E-300FF1B8DEF2}"/>
                </a:ext>
              </a:extLst>
            </p:cNvPr>
            <p:cNvGrpSpPr/>
            <p:nvPr/>
          </p:nvGrpSpPr>
          <p:grpSpPr>
            <a:xfrm>
              <a:off x="12166274" y="9295567"/>
              <a:ext cx="3115637" cy="3230768"/>
              <a:chOff x="-7779" y="-38100"/>
              <a:chExt cx="820579" cy="850900"/>
            </a:xfrm>
          </p:grpSpPr>
          <p:sp>
            <p:nvSpPr>
              <p:cNvPr id="26" name="Freeform 13">
                <a:extLst>
                  <a:ext uri="{FF2B5EF4-FFF2-40B4-BE49-F238E27FC236}">
                    <a16:creationId xmlns:a16="http://schemas.microsoft.com/office/drawing/2014/main" id="{AFED7900-41B8-5283-1DBC-D1AE63248020}"/>
                  </a:ext>
                </a:extLst>
              </p:cNvPr>
              <p:cNvSpPr/>
              <p:nvPr/>
            </p:nvSpPr>
            <p:spPr>
              <a:xfrm>
                <a:off x="-7779" y="2"/>
                <a:ext cx="540429" cy="110380"/>
              </a:xfrm>
              <a:custGeom>
                <a:avLst/>
                <a:gdLst/>
                <a:ahLst/>
                <a:cxnLst/>
                <a:rect l="l" t="t" r="r" b="b"/>
                <a:pathLst>
                  <a:path w="535093" h="110380">
                    <a:moveTo>
                      <a:pt x="0" y="0"/>
                    </a:moveTo>
                    <a:lnTo>
                      <a:pt x="535093" y="0"/>
                    </a:lnTo>
                    <a:lnTo>
                      <a:pt x="535093" y="110380"/>
                    </a:lnTo>
                    <a:lnTo>
                      <a:pt x="0" y="110380"/>
                    </a:lnTo>
                    <a:close/>
                  </a:path>
                </a:pathLst>
              </a:custGeom>
              <a:solidFill>
                <a:srgbClr val="F08A03"/>
              </a:solidFill>
            </p:spPr>
            <p:txBody>
              <a:bodyPr/>
              <a:lstStyle/>
              <a:p>
                <a:endParaRPr lang="en-GB"/>
              </a:p>
            </p:txBody>
          </p:sp>
          <p:sp>
            <p:nvSpPr>
              <p:cNvPr id="27" name="TextBox 14">
                <a:extLst>
                  <a:ext uri="{FF2B5EF4-FFF2-40B4-BE49-F238E27FC236}">
                    <a16:creationId xmlns:a16="http://schemas.microsoft.com/office/drawing/2014/main" id="{6402EE45-9F80-E77D-9791-582DE601FC5E}"/>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1" name="Group 15">
              <a:extLst>
                <a:ext uri="{FF2B5EF4-FFF2-40B4-BE49-F238E27FC236}">
                  <a16:creationId xmlns:a16="http://schemas.microsoft.com/office/drawing/2014/main" id="{D3B45666-B34E-C322-BB1E-962D4DFCC48B}"/>
                </a:ext>
              </a:extLst>
            </p:cNvPr>
            <p:cNvGrpSpPr/>
            <p:nvPr/>
          </p:nvGrpSpPr>
          <p:grpSpPr>
            <a:xfrm>
              <a:off x="-149603" y="9295220"/>
              <a:ext cx="3227134" cy="3230768"/>
              <a:chOff x="-37144" y="-38100"/>
              <a:chExt cx="849944" cy="850900"/>
            </a:xfrm>
          </p:grpSpPr>
          <p:sp>
            <p:nvSpPr>
              <p:cNvPr id="24" name="Freeform 16">
                <a:extLst>
                  <a:ext uri="{FF2B5EF4-FFF2-40B4-BE49-F238E27FC236}">
                    <a16:creationId xmlns:a16="http://schemas.microsoft.com/office/drawing/2014/main" id="{35D5ABEE-11D3-9A58-07FF-154EEAC806A9}"/>
                  </a:ext>
                </a:extLst>
              </p:cNvPr>
              <p:cNvSpPr/>
              <p:nvPr/>
            </p:nvSpPr>
            <p:spPr>
              <a:xfrm>
                <a:off x="-37144" y="0"/>
                <a:ext cx="572237" cy="110380"/>
              </a:xfrm>
              <a:custGeom>
                <a:avLst/>
                <a:gdLst/>
                <a:ahLst/>
                <a:cxnLst/>
                <a:rect l="l" t="t" r="r" b="b"/>
                <a:pathLst>
                  <a:path w="535093" h="110380">
                    <a:moveTo>
                      <a:pt x="0" y="0"/>
                    </a:moveTo>
                    <a:lnTo>
                      <a:pt x="535093" y="0"/>
                    </a:lnTo>
                    <a:lnTo>
                      <a:pt x="535093" y="110380"/>
                    </a:lnTo>
                    <a:lnTo>
                      <a:pt x="0" y="110380"/>
                    </a:lnTo>
                    <a:close/>
                  </a:path>
                </a:pathLst>
              </a:custGeom>
              <a:solidFill>
                <a:srgbClr val="002F87"/>
              </a:solidFill>
            </p:spPr>
            <p:txBody>
              <a:bodyPr/>
              <a:lstStyle/>
              <a:p>
                <a:endParaRPr lang="en-GB"/>
              </a:p>
            </p:txBody>
          </p:sp>
          <p:sp>
            <p:nvSpPr>
              <p:cNvPr id="25" name="TextBox 17">
                <a:extLst>
                  <a:ext uri="{FF2B5EF4-FFF2-40B4-BE49-F238E27FC236}">
                    <a16:creationId xmlns:a16="http://schemas.microsoft.com/office/drawing/2014/main" id="{C8693FD7-07CB-F886-E9BC-05F344B08FD7}"/>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2" name="Group 18">
              <a:extLst>
                <a:ext uri="{FF2B5EF4-FFF2-40B4-BE49-F238E27FC236}">
                  <a16:creationId xmlns:a16="http://schemas.microsoft.com/office/drawing/2014/main" id="{E2D4AD91-AF70-6D69-84FC-77AC0FA6E8DA}"/>
                </a:ext>
              </a:extLst>
            </p:cNvPr>
            <p:cNvGrpSpPr/>
            <p:nvPr/>
          </p:nvGrpSpPr>
          <p:grpSpPr>
            <a:xfrm>
              <a:off x="4058106" y="9439881"/>
              <a:ext cx="2031682" cy="419100"/>
              <a:chOff x="0" y="0"/>
              <a:chExt cx="535093" cy="110380"/>
            </a:xfrm>
          </p:grpSpPr>
          <p:sp>
            <p:nvSpPr>
              <p:cNvPr id="22" name="Freeform 19">
                <a:extLst>
                  <a:ext uri="{FF2B5EF4-FFF2-40B4-BE49-F238E27FC236}">
                    <a16:creationId xmlns:a16="http://schemas.microsoft.com/office/drawing/2014/main" id="{1404608E-F352-358F-3CFC-DB0F8A7DD6A4}"/>
                  </a:ext>
                </a:extLst>
              </p:cNvPr>
              <p:cNvSpPr/>
              <p:nvPr/>
            </p:nvSpPr>
            <p:spPr>
              <a:xfrm>
                <a:off x="0" y="0"/>
                <a:ext cx="535093" cy="110380"/>
              </a:xfrm>
              <a:custGeom>
                <a:avLst/>
                <a:gdLst/>
                <a:ahLst/>
                <a:cxnLst/>
                <a:rect l="l" t="t" r="r" b="b"/>
                <a:pathLst>
                  <a:path w="535093" h="110380">
                    <a:moveTo>
                      <a:pt x="0" y="0"/>
                    </a:moveTo>
                    <a:lnTo>
                      <a:pt x="535093" y="0"/>
                    </a:lnTo>
                    <a:lnTo>
                      <a:pt x="535093" y="110380"/>
                    </a:lnTo>
                    <a:lnTo>
                      <a:pt x="0" y="110380"/>
                    </a:lnTo>
                    <a:close/>
                  </a:path>
                </a:pathLst>
              </a:custGeom>
              <a:solidFill>
                <a:srgbClr val="006448"/>
              </a:solidFill>
            </p:spPr>
            <p:txBody>
              <a:bodyPr/>
              <a:lstStyle/>
              <a:p>
                <a:endParaRPr lang="en-GB"/>
              </a:p>
            </p:txBody>
          </p:sp>
          <p:sp>
            <p:nvSpPr>
              <p:cNvPr id="23" name="TextBox 20">
                <a:extLst>
                  <a:ext uri="{FF2B5EF4-FFF2-40B4-BE49-F238E27FC236}">
                    <a16:creationId xmlns:a16="http://schemas.microsoft.com/office/drawing/2014/main" id="{AE8FB5FE-7334-77E9-34F7-E8BEFA04E344}"/>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3" name="Group 21">
              <a:extLst>
                <a:ext uri="{FF2B5EF4-FFF2-40B4-BE49-F238E27FC236}">
                  <a16:creationId xmlns:a16="http://schemas.microsoft.com/office/drawing/2014/main" id="{604F0EC4-B926-0B28-FBE0-546660D6CA13}"/>
                </a:ext>
              </a:extLst>
            </p:cNvPr>
            <p:cNvGrpSpPr/>
            <p:nvPr/>
          </p:nvGrpSpPr>
          <p:grpSpPr>
            <a:xfrm>
              <a:off x="6088360" y="9439881"/>
              <a:ext cx="2031682" cy="419100"/>
              <a:chOff x="0" y="0"/>
              <a:chExt cx="535093" cy="110380"/>
            </a:xfrm>
          </p:grpSpPr>
          <p:sp>
            <p:nvSpPr>
              <p:cNvPr id="20" name="Freeform 22">
                <a:extLst>
                  <a:ext uri="{FF2B5EF4-FFF2-40B4-BE49-F238E27FC236}">
                    <a16:creationId xmlns:a16="http://schemas.microsoft.com/office/drawing/2014/main" id="{F6457026-5498-A3FD-9D57-14669EAEAB7E}"/>
                  </a:ext>
                </a:extLst>
              </p:cNvPr>
              <p:cNvSpPr/>
              <p:nvPr/>
            </p:nvSpPr>
            <p:spPr>
              <a:xfrm>
                <a:off x="0" y="0"/>
                <a:ext cx="535093" cy="110380"/>
              </a:xfrm>
              <a:custGeom>
                <a:avLst/>
                <a:gdLst/>
                <a:ahLst/>
                <a:cxnLst/>
                <a:rect l="l" t="t" r="r" b="b"/>
                <a:pathLst>
                  <a:path w="535093" h="110380">
                    <a:moveTo>
                      <a:pt x="0" y="0"/>
                    </a:moveTo>
                    <a:lnTo>
                      <a:pt x="535093" y="0"/>
                    </a:lnTo>
                    <a:lnTo>
                      <a:pt x="535093" y="110380"/>
                    </a:lnTo>
                    <a:lnTo>
                      <a:pt x="0" y="110380"/>
                    </a:lnTo>
                    <a:close/>
                  </a:path>
                </a:pathLst>
              </a:custGeom>
              <a:solidFill>
                <a:srgbClr val="74BA23"/>
              </a:solidFill>
            </p:spPr>
            <p:txBody>
              <a:bodyPr/>
              <a:lstStyle/>
              <a:p>
                <a:endParaRPr lang="en-GB"/>
              </a:p>
            </p:txBody>
          </p:sp>
          <p:sp>
            <p:nvSpPr>
              <p:cNvPr id="21" name="TextBox 23">
                <a:extLst>
                  <a:ext uri="{FF2B5EF4-FFF2-40B4-BE49-F238E27FC236}">
                    <a16:creationId xmlns:a16="http://schemas.microsoft.com/office/drawing/2014/main" id="{408D41B1-4A49-1ED4-28A6-4409D5D26B51}"/>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4" name="Group 24">
              <a:extLst>
                <a:ext uri="{FF2B5EF4-FFF2-40B4-BE49-F238E27FC236}">
                  <a16:creationId xmlns:a16="http://schemas.microsoft.com/office/drawing/2014/main" id="{0A7EC6CA-DAA2-5FAB-3073-D2F6558822E0}"/>
                </a:ext>
              </a:extLst>
            </p:cNvPr>
            <p:cNvGrpSpPr/>
            <p:nvPr/>
          </p:nvGrpSpPr>
          <p:grpSpPr>
            <a:xfrm>
              <a:off x="10136024" y="9295220"/>
              <a:ext cx="3114205" cy="3230768"/>
              <a:chOff x="-7402" y="-38100"/>
              <a:chExt cx="820202" cy="850900"/>
            </a:xfrm>
          </p:grpSpPr>
          <p:sp>
            <p:nvSpPr>
              <p:cNvPr id="18" name="Freeform 25">
                <a:extLst>
                  <a:ext uri="{FF2B5EF4-FFF2-40B4-BE49-F238E27FC236}">
                    <a16:creationId xmlns:a16="http://schemas.microsoft.com/office/drawing/2014/main" id="{D8BD66E5-59D5-8307-543C-31240B88E3B7}"/>
                  </a:ext>
                </a:extLst>
              </p:cNvPr>
              <p:cNvSpPr/>
              <p:nvPr/>
            </p:nvSpPr>
            <p:spPr>
              <a:xfrm>
                <a:off x="-7402" y="93"/>
                <a:ext cx="537607" cy="110380"/>
              </a:xfrm>
              <a:custGeom>
                <a:avLst/>
                <a:gdLst/>
                <a:ahLst/>
                <a:cxnLst/>
                <a:rect l="l" t="t" r="r" b="b"/>
                <a:pathLst>
                  <a:path w="535093" h="110380">
                    <a:moveTo>
                      <a:pt x="0" y="0"/>
                    </a:moveTo>
                    <a:lnTo>
                      <a:pt x="535093" y="0"/>
                    </a:lnTo>
                    <a:lnTo>
                      <a:pt x="535093" y="110380"/>
                    </a:lnTo>
                    <a:lnTo>
                      <a:pt x="0" y="110380"/>
                    </a:lnTo>
                    <a:close/>
                  </a:path>
                </a:pathLst>
              </a:custGeom>
              <a:solidFill>
                <a:srgbClr val="B02673"/>
              </a:solidFill>
            </p:spPr>
            <p:txBody>
              <a:bodyPr/>
              <a:lstStyle/>
              <a:p>
                <a:endParaRPr lang="en-GB"/>
              </a:p>
            </p:txBody>
          </p:sp>
          <p:sp>
            <p:nvSpPr>
              <p:cNvPr id="19" name="TextBox 26">
                <a:extLst>
                  <a:ext uri="{FF2B5EF4-FFF2-40B4-BE49-F238E27FC236}">
                    <a16:creationId xmlns:a16="http://schemas.microsoft.com/office/drawing/2014/main" id="{3666878B-1E34-665F-A904-7F658685FF4B}"/>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5" name="Group 27">
              <a:extLst>
                <a:ext uri="{FF2B5EF4-FFF2-40B4-BE49-F238E27FC236}">
                  <a16:creationId xmlns:a16="http://schemas.microsoft.com/office/drawing/2014/main" id="{5B1423AF-A3DD-B913-BD15-EDA35A6CCA29}"/>
                </a:ext>
              </a:extLst>
            </p:cNvPr>
            <p:cNvGrpSpPr/>
            <p:nvPr/>
          </p:nvGrpSpPr>
          <p:grpSpPr>
            <a:xfrm>
              <a:off x="14199387" y="9295567"/>
              <a:ext cx="5143032" cy="3230768"/>
              <a:chOff x="-541743" y="-38100"/>
              <a:chExt cx="1354543" cy="850900"/>
            </a:xfrm>
          </p:grpSpPr>
          <p:sp>
            <p:nvSpPr>
              <p:cNvPr id="16" name="Freeform 28">
                <a:extLst>
                  <a:ext uri="{FF2B5EF4-FFF2-40B4-BE49-F238E27FC236}">
                    <a16:creationId xmlns:a16="http://schemas.microsoft.com/office/drawing/2014/main" id="{3309BA34-E7FD-00A6-B400-2AB0A53EACB3}"/>
                  </a:ext>
                </a:extLst>
              </p:cNvPr>
              <p:cNvSpPr/>
              <p:nvPr/>
            </p:nvSpPr>
            <p:spPr>
              <a:xfrm>
                <a:off x="-541743" y="111"/>
                <a:ext cx="535093" cy="110380"/>
              </a:xfrm>
              <a:custGeom>
                <a:avLst/>
                <a:gdLst/>
                <a:ahLst/>
                <a:cxnLst/>
                <a:rect l="l" t="t" r="r" b="b"/>
                <a:pathLst>
                  <a:path w="535093" h="110380">
                    <a:moveTo>
                      <a:pt x="0" y="0"/>
                    </a:moveTo>
                    <a:lnTo>
                      <a:pt x="535093" y="0"/>
                    </a:lnTo>
                    <a:lnTo>
                      <a:pt x="535093" y="110380"/>
                    </a:lnTo>
                    <a:lnTo>
                      <a:pt x="0" y="110380"/>
                    </a:lnTo>
                    <a:close/>
                  </a:path>
                </a:pathLst>
              </a:custGeom>
              <a:solidFill>
                <a:srgbClr val="FEDB04"/>
              </a:solidFill>
            </p:spPr>
            <p:txBody>
              <a:bodyPr/>
              <a:lstStyle/>
              <a:p>
                <a:endParaRPr lang="en-GB"/>
              </a:p>
            </p:txBody>
          </p:sp>
          <p:sp>
            <p:nvSpPr>
              <p:cNvPr id="17" name="TextBox 29">
                <a:extLst>
                  <a:ext uri="{FF2B5EF4-FFF2-40B4-BE49-F238E27FC236}">
                    <a16:creationId xmlns:a16="http://schemas.microsoft.com/office/drawing/2014/main" id="{4832E052-154F-945E-991F-08D70A468719}"/>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sp>
        <p:nvSpPr>
          <p:cNvPr id="34" name="TextBox 33">
            <a:extLst>
              <a:ext uri="{FF2B5EF4-FFF2-40B4-BE49-F238E27FC236}">
                <a16:creationId xmlns:a16="http://schemas.microsoft.com/office/drawing/2014/main" id="{A37E0E3A-9D12-B3AC-7A49-3BD9DC0711EC}"/>
              </a:ext>
            </a:extLst>
          </p:cNvPr>
          <p:cNvSpPr txBox="1"/>
          <p:nvPr/>
        </p:nvSpPr>
        <p:spPr>
          <a:xfrm>
            <a:off x="1370791" y="2468426"/>
            <a:ext cx="9480551" cy="830997"/>
          </a:xfrm>
          <a:prstGeom prst="rect">
            <a:avLst/>
          </a:prstGeom>
          <a:noFill/>
        </p:spPr>
        <p:txBody>
          <a:bodyPr wrap="square" rtlCol="0">
            <a:spAutoFit/>
          </a:bodyPr>
          <a:lstStyle/>
          <a:p>
            <a:pPr algn="ctr"/>
            <a:r>
              <a:rPr lang="en-GB" sz="4800" b="1" dirty="0">
                <a:solidFill>
                  <a:srgbClr val="002060"/>
                </a:solidFill>
              </a:rPr>
              <a:t>Early Diagnosis for Bowel Cancer</a:t>
            </a:r>
          </a:p>
        </p:txBody>
      </p:sp>
      <p:sp>
        <p:nvSpPr>
          <p:cNvPr id="2" name="TextBox 1">
            <a:extLst>
              <a:ext uri="{FF2B5EF4-FFF2-40B4-BE49-F238E27FC236}">
                <a16:creationId xmlns:a16="http://schemas.microsoft.com/office/drawing/2014/main" id="{E10352AF-D350-F4F5-AEFF-DCB491A486B7}"/>
              </a:ext>
            </a:extLst>
          </p:cNvPr>
          <p:cNvSpPr txBox="1"/>
          <p:nvPr/>
        </p:nvSpPr>
        <p:spPr>
          <a:xfrm>
            <a:off x="1332716" y="3409465"/>
            <a:ext cx="9480551" cy="461665"/>
          </a:xfrm>
          <a:prstGeom prst="rect">
            <a:avLst/>
          </a:prstGeom>
          <a:noFill/>
        </p:spPr>
        <p:txBody>
          <a:bodyPr wrap="square" rtlCol="0">
            <a:spAutoFit/>
          </a:bodyPr>
          <a:lstStyle/>
          <a:p>
            <a:pPr algn="ctr"/>
            <a:r>
              <a:rPr lang="en-GB" sz="2400" b="1" i="1" dirty="0">
                <a:solidFill>
                  <a:srgbClr val="002060"/>
                </a:solidFill>
              </a:rPr>
              <a:t>Reducing Inequalities for those who are living with a learning disability</a:t>
            </a:r>
          </a:p>
        </p:txBody>
      </p:sp>
      <p:sp>
        <p:nvSpPr>
          <p:cNvPr id="3" name="TextBox 2">
            <a:extLst>
              <a:ext uri="{FF2B5EF4-FFF2-40B4-BE49-F238E27FC236}">
                <a16:creationId xmlns:a16="http://schemas.microsoft.com/office/drawing/2014/main" id="{C6C6D2E6-CEF7-E754-17D9-F3DA32947615}"/>
              </a:ext>
            </a:extLst>
          </p:cNvPr>
          <p:cNvSpPr txBox="1"/>
          <p:nvPr/>
        </p:nvSpPr>
        <p:spPr>
          <a:xfrm>
            <a:off x="265318" y="5833328"/>
            <a:ext cx="9480551" cy="646331"/>
          </a:xfrm>
          <a:prstGeom prst="rect">
            <a:avLst/>
          </a:prstGeom>
          <a:noFill/>
        </p:spPr>
        <p:txBody>
          <a:bodyPr wrap="square" rtlCol="0">
            <a:spAutoFit/>
          </a:bodyPr>
          <a:lstStyle/>
          <a:p>
            <a:r>
              <a:rPr lang="en-GB" dirty="0">
                <a:solidFill>
                  <a:srgbClr val="002060"/>
                </a:solidFill>
              </a:rPr>
              <a:t>Luke Jenkinson – MacMillan Programme Lead</a:t>
            </a:r>
          </a:p>
          <a:p>
            <a:r>
              <a:rPr lang="en-GB" dirty="0">
                <a:solidFill>
                  <a:srgbClr val="002060"/>
                </a:solidFill>
              </a:rPr>
              <a:t>Netty Richards – Bowel Cancer Screening Lead</a:t>
            </a:r>
          </a:p>
        </p:txBody>
      </p:sp>
    </p:spTree>
    <p:extLst>
      <p:ext uri="{BB962C8B-B14F-4D97-AF65-F5344CB8AC3E}">
        <p14:creationId xmlns:p14="http://schemas.microsoft.com/office/powerpoint/2010/main" val="9488750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5F35F274-787B-C044-53B9-EA6B4EAE3CE9}"/>
              </a:ext>
            </a:extLst>
          </p:cNvPr>
          <p:cNvPicPr>
            <a:picLocks noChangeAspect="1"/>
          </p:cNvPicPr>
          <p:nvPr/>
        </p:nvPicPr>
        <p:blipFill rotWithShape="1">
          <a:blip r:embed="rId2"/>
          <a:srcRect l="1422" t="10304" r="7997" b="7416"/>
          <a:stretch/>
        </p:blipFill>
        <p:spPr>
          <a:xfrm>
            <a:off x="215027" y="6028530"/>
            <a:ext cx="1603203" cy="451443"/>
          </a:xfrm>
          <a:prstGeom prst="rect">
            <a:avLst/>
          </a:prstGeom>
        </p:spPr>
      </p:pic>
      <p:grpSp>
        <p:nvGrpSpPr>
          <p:cNvPr id="6" name="Group 5">
            <a:extLst>
              <a:ext uri="{FF2B5EF4-FFF2-40B4-BE49-F238E27FC236}">
                <a16:creationId xmlns:a16="http://schemas.microsoft.com/office/drawing/2014/main" id="{000C4AE6-E517-2AA1-65F1-5AEF7C86167B}"/>
              </a:ext>
            </a:extLst>
          </p:cNvPr>
          <p:cNvGrpSpPr/>
          <p:nvPr/>
        </p:nvGrpSpPr>
        <p:grpSpPr>
          <a:xfrm>
            <a:off x="-102064" y="6479975"/>
            <a:ext cx="12988593" cy="2457880"/>
            <a:chOff x="-149603" y="9295220"/>
            <a:chExt cx="19492022" cy="3231115"/>
          </a:xfrm>
        </p:grpSpPr>
        <p:grpSp>
          <p:nvGrpSpPr>
            <p:cNvPr id="7" name="Group 3">
              <a:extLst>
                <a:ext uri="{FF2B5EF4-FFF2-40B4-BE49-F238E27FC236}">
                  <a16:creationId xmlns:a16="http://schemas.microsoft.com/office/drawing/2014/main" id="{EFDAB933-123B-FFC0-07DC-E66CEB5BD6AD}"/>
                </a:ext>
              </a:extLst>
            </p:cNvPr>
            <p:cNvGrpSpPr/>
            <p:nvPr/>
          </p:nvGrpSpPr>
          <p:grpSpPr>
            <a:xfrm>
              <a:off x="14227493" y="9295567"/>
              <a:ext cx="4186303" cy="3230768"/>
              <a:chOff x="0" y="-38100"/>
              <a:chExt cx="1102565" cy="850900"/>
            </a:xfrm>
          </p:grpSpPr>
          <p:sp>
            <p:nvSpPr>
              <p:cNvPr id="32" name="Freeform 4">
                <a:extLst>
                  <a:ext uri="{FF2B5EF4-FFF2-40B4-BE49-F238E27FC236}">
                    <a16:creationId xmlns:a16="http://schemas.microsoft.com/office/drawing/2014/main" id="{72EA0613-A4FB-B1A8-637E-31285309E3A3}"/>
                  </a:ext>
                </a:extLst>
              </p:cNvPr>
              <p:cNvSpPr/>
              <p:nvPr/>
            </p:nvSpPr>
            <p:spPr>
              <a:xfrm>
                <a:off x="523990" y="111"/>
                <a:ext cx="578575" cy="110380"/>
              </a:xfrm>
              <a:custGeom>
                <a:avLst/>
                <a:gdLst/>
                <a:ahLst/>
                <a:cxnLst/>
                <a:rect l="l" t="t" r="r" b="b"/>
                <a:pathLst>
                  <a:path w="535093" h="110380">
                    <a:moveTo>
                      <a:pt x="0" y="0"/>
                    </a:moveTo>
                    <a:lnTo>
                      <a:pt x="535093" y="0"/>
                    </a:lnTo>
                    <a:lnTo>
                      <a:pt x="535093" y="110380"/>
                    </a:lnTo>
                    <a:lnTo>
                      <a:pt x="0" y="110380"/>
                    </a:lnTo>
                    <a:close/>
                  </a:path>
                </a:pathLst>
              </a:custGeom>
              <a:solidFill>
                <a:srgbClr val="2F0070"/>
              </a:solidFill>
            </p:spPr>
            <p:txBody>
              <a:bodyPr/>
              <a:lstStyle/>
              <a:p>
                <a:endParaRPr lang="en-GB"/>
              </a:p>
            </p:txBody>
          </p:sp>
          <p:sp>
            <p:nvSpPr>
              <p:cNvPr id="33" name="TextBox 5">
                <a:extLst>
                  <a:ext uri="{FF2B5EF4-FFF2-40B4-BE49-F238E27FC236}">
                    <a16:creationId xmlns:a16="http://schemas.microsoft.com/office/drawing/2014/main" id="{709ADF53-4D22-1221-4209-5C19BEB52AB7}"/>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6">
              <a:extLst>
                <a:ext uri="{FF2B5EF4-FFF2-40B4-BE49-F238E27FC236}">
                  <a16:creationId xmlns:a16="http://schemas.microsoft.com/office/drawing/2014/main" id="{68B9A163-E630-6CEB-5143-EADF00D87556}"/>
                </a:ext>
              </a:extLst>
            </p:cNvPr>
            <p:cNvGrpSpPr/>
            <p:nvPr/>
          </p:nvGrpSpPr>
          <p:grpSpPr>
            <a:xfrm>
              <a:off x="8105769" y="9295220"/>
              <a:ext cx="3108491" cy="3230768"/>
              <a:chOff x="-5897" y="-38100"/>
              <a:chExt cx="818697" cy="850900"/>
            </a:xfrm>
          </p:grpSpPr>
          <p:sp>
            <p:nvSpPr>
              <p:cNvPr id="30" name="Freeform 7">
                <a:extLst>
                  <a:ext uri="{FF2B5EF4-FFF2-40B4-BE49-F238E27FC236}">
                    <a16:creationId xmlns:a16="http://schemas.microsoft.com/office/drawing/2014/main" id="{5CD7568C-ED23-4401-8110-1286CF27E027}"/>
                  </a:ext>
                </a:extLst>
              </p:cNvPr>
              <p:cNvSpPr/>
              <p:nvPr/>
            </p:nvSpPr>
            <p:spPr>
              <a:xfrm>
                <a:off x="-5897" y="92"/>
                <a:ext cx="535093" cy="110380"/>
              </a:xfrm>
              <a:custGeom>
                <a:avLst/>
                <a:gdLst/>
                <a:ahLst/>
                <a:cxnLst/>
                <a:rect l="l" t="t" r="r" b="b"/>
                <a:pathLst>
                  <a:path w="535093" h="110380">
                    <a:moveTo>
                      <a:pt x="0" y="0"/>
                    </a:moveTo>
                    <a:lnTo>
                      <a:pt x="535093" y="0"/>
                    </a:lnTo>
                    <a:lnTo>
                      <a:pt x="535093" y="110380"/>
                    </a:lnTo>
                    <a:lnTo>
                      <a:pt x="0" y="110380"/>
                    </a:lnTo>
                    <a:close/>
                  </a:path>
                </a:pathLst>
              </a:custGeom>
              <a:solidFill>
                <a:srgbClr val="049E9E"/>
              </a:solidFill>
            </p:spPr>
            <p:txBody>
              <a:bodyPr/>
              <a:lstStyle/>
              <a:p>
                <a:endParaRPr lang="en-GB"/>
              </a:p>
            </p:txBody>
          </p:sp>
          <p:sp>
            <p:nvSpPr>
              <p:cNvPr id="31" name="TextBox 8">
                <a:extLst>
                  <a:ext uri="{FF2B5EF4-FFF2-40B4-BE49-F238E27FC236}">
                    <a16:creationId xmlns:a16="http://schemas.microsoft.com/office/drawing/2014/main" id="{0EA23E67-8A26-6DE5-0617-C4EF40B29655}"/>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9" name="Group 9">
              <a:extLst>
                <a:ext uri="{FF2B5EF4-FFF2-40B4-BE49-F238E27FC236}">
                  <a16:creationId xmlns:a16="http://schemas.microsoft.com/office/drawing/2014/main" id="{C08F6597-BC1C-EE73-EEDF-68393E48392B}"/>
                </a:ext>
              </a:extLst>
            </p:cNvPr>
            <p:cNvGrpSpPr/>
            <p:nvPr/>
          </p:nvGrpSpPr>
          <p:grpSpPr>
            <a:xfrm>
              <a:off x="2020708" y="9295220"/>
              <a:ext cx="3094219" cy="3230768"/>
              <a:chOff x="-2138" y="-38100"/>
              <a:chExt cx="814938" cy="850900"/>
            </a:xfrm>
          </p:grpSpPr>
          <p:sp>
            <p:nvSpPr>
              <p:cNvPr id="28" name="Freeform 10">
                <a:extLst>
                  <a:ext uri="{FF2B5EF4-FFF2-40B4-BE49-F238E27FC236}">
                    <a16:creationId xmlns:a16="http://schemas.microsoft.com/office/drawing/2014/main" id="{E4FB3D50-1127-665C-2DEE-0801B054464E}"/>
                  </a:ext>
                </a:extLst>
              </p:cNvPr>
              <p:cNvSpPr/>
              <p:nvPr/>
            </p:nvSpPr>
            <p:spPr>
              <a:xfrm>
                <a:off x="-2138" y="0"/>
                <a:ext cx="537231" cy="110380"/>
              </a:xfrm>
              <a:custGeom>
                <a:avLst/>
                <a:gdLst/>
                <a:ahLst/>
                <a:cxnLst/>
                <a:rect l="l" t="t" r="r" b="b"/>
                <a:pathLst>
                  <a:path w="535093" h="110380">
                    <a:moveTo>
                      <a:pt x="0" y="0"/>
                    </a:moveTo>
                    <a:lnTo>
                      <a:pt x="535093" y="0"/>
                    </a:lnTo>
                    <a:lnTo>
                      <a:pt x="535093" y="110380"/>
                    </a:lnTo>
                    <a:lnTo>
                      <a:pt x="0" y="110380"/>
                    </a:lnTo>
                    <a:close/>
                  </a:path>
                </a:pathLst>
              </a:custGeom>
              <a:solidFill>
                <a:srgbClr val="00A5CD"/>
              </a:solidFill>
            </p:spPr>
            <p:txBody>
              <a:bodyPr/>
              <a:lstStyle/>
              <a:p>
                <a:endParaRPr lang="en-GB"/>
              </a:p>
            </p:txBody>
          </p:sp>
          <p:sp>
            <p:nvSpPr>
              <p:cNvPr id="29" name="TextBox 11">
                <a:extLst>
                  <a:ext uri="{FF2B5EF4-FFF2-40B4-BE49-F238E27FC236}">
                    <a16:creationId xmlns:a16="http://schemas.microsoft.com/office/drawing/2014/main" id="{23FE6A6A-34D8-DF01-8709-665756993557}"/>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0" name="Group 12">
              <a:extLst>
                <a:ext uri="{FF2B5EF4-FFF2-40B4-BE49-F238E27FC236}">
                  <a16:creationId xmlns:a16="http://schemas.microsoft.com/office/drawing/2014/main" id="{F9732DF2-9DB1-1034-851E-300FF1B8DEF2}"/>
                </a:ext>
              </a:extLst>
            </p:cNvPr>
            <p:cNvGrpSpPr/>
            <p:nvPr/>
          </p:nvGrpSpPr>
          <p:grpSpPr>
            <a:xfrm>
              <a:off x="12166274" y="9295567"/>
              <a:ext cx="3115637" cy="3230768"/>
              <a:chOff x="-7779" y="-38100"/>
              <a:chExt cx="820579" cy="850900"/>
            </a:xfrm>
          </p:grpSpPr>
          <p:sp>
            <p:nvSpPr>
              <p:cNvPr id="26" name="Freeform 13">
                <a:extLst>
                  <a:ext uri="{FF2B5EF4-FFF2-40B4-BE49-F238E27FC236}">
                    <a16:creationId xmlns:a16="http://schemas.microsoft.com/office/drawing/2014/main" id="{AFED7900-41B8-5283-1DBC-D1AE63248020}"/>
                  </a:ext>
                </a:extLst>
              </p:cNvPr>
              <p:cNvSpPr/>
              <p:nvPr/>
            </p:nvSpPr>
            <p:spPr>
              <a:xfrm>
                <a:off x="-7779" y="2"/>
                <a:ext cx="540429" cy="110380"/>
              </a:xfrm>
              <a:custGeom>
                <a:avLst/>
                <a:gdLst/>
                <a:ahLst/>
                <a:cxnLst/>
                <a:rect l="l" t="t" r="r" b="b"/>
                <a:pathLst>
                  <a:path w="535093" h="110380">
                    <a:moveTo>
                      <a:pt x="0" y="0"/>
                    </a:moveTo>
                    <a:lnTo>
                      <a:pt x="535093" y="0"/>
                    </a:lnTo>
                    <a:lnTo>
                      <a:pt x="535093" y="110380"/>
                    </a:lnTo>
                    <a:lnTo>
                      <a:pt x="0" y="110380"/>
                    </a:lnTo>
                    <a:close/>
                  </a:path>
                </a:pathLst>
              </a:custGeom>
              <a:solidFill>
                <a:srgbClr val="F08A03"/>
              </a:solidFill>
            </p:spPr>
            <p:txBody>
              <a:bodyPr/>
              <a:lstStyle/>
              <a:p>
                <a:endParaRPr lang="en-GB"/>
              </a:p>
            </p:txBody>
          </p:sp>
          <p:sp>
            <p:nvSpPr>
              <p:cNvPr id="27" name="TextBox 14">
                <a:extLst>
                  <a:ext uri="{FF2B5EF4-FFF2-40B4-BE49-F238E27FC236}">
                    <a16:creationId xmlns:a16="http://schemas.microsoft.com/office/drawing/2014/main" id="{6402EE45-9F80-E77D-9791-582DE601FC5E}"/>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1" name="Group 15">
              <a:extLst>
                <a:ext uri="{FF2B5EF4-FFF2-40B4-BE49-F238E27FC236}">
                  <a16:creationId xmlns:a16="http://schemas.microsoft.com/office/drawing/2014/main" id="{D3B45666-B34E-C322-BB1E-962D4DFCC48B}"/>
                </a:ext>
              </a:extLst>
            </p:cNvPr>
            <p:cNvGrpSpPr/>
            <p:nvPr/>
          </p:nvGrpSpPr>
          <p:grpSpPr>
            <a:xfrm>
              <a:off x="-149603" y="9295220"/>
              <a:ext cx="3227134" cy="3230768"/>
              <a:chOff x="-37144" y="-38100"/>
              <a:chExt cx="849944" cy="850900"/>
            </a:xfrm>
          </p:grpSpPr>
          <p:sp>
            <p:nvSpPr>
              <p:cNvPr id="24" name="Freeform 16">
                <a:extLst>
                  <a:ext uri="{FF2B5EF4-FFF2-40B4-BE49-F238E27FC236}">
                    <a16:creationId xmlns:a16="http://schemas.microsoft.com/office/drawing/2014/main" id="{35D5ABEE-11D3-9A58-07FF-154EEAC806A9}"/>
                  </a:ext>
                </a:extLst>
              </p:cNvPr>
              <p:cNvSpPr/>
              <p:nvPr/>
            </p:nvSpPr>
            <p:spPr>
              <a:xfrm>
                <a:off x="-37144" y="0"/>
                <a:ext cx="572237" cy="110380"/>
              </a:xfrm>
              <a:custGeom>
                <a:avLst/>
                <a:gdLst/>
                <a:ahLst/>
                <a:cxnLst/>
                <a:rect l="l" t="t" r="r" b="b"/>
                <a:pathLst>
                  <a:path w="535093" h="110380">
                    <a:moveTo>
                      <a:pt x="0" y="0"/>
                    </a:moveTo>
                    <a:lnTo>
                      <a:pt x="535093" y="0"/>
                    </a:lnTo>
                    <a:lnTo>
                      <a:pt x="535093" y="110380"/>
                    </a:lnTo>
                    <a:lnTo>
                      <a:pt x="0" y="110380"/>
                    </a:lnTo>
                    <a:close/>
                  </a:path>
                </a:pathLst>
              </a:custGeom>
              <a:solidFill>
                <a:srgbClr val="002F87"/>
              </a:solidFill>
            </p:spPr>
            <p:txBody>
              <a:bodyPr/>
              <a:lstStyle/>
              <a:p>
                <a:endParaRPr lang="en-GB"/>
              </a:p>
            </p:txBody>
          </p:sp>
          <p:sp>
            <p:nvSpPr>
              <p:cNvPr id="25" name="TextBox 17">
                <a:extLst>
                  <a:ext uri="{FF2B5EF4-FFF2-40B4-BE49-F238E27FC236}">
                    <a16:creationId xmlns:a16="http://schemas.microsoft.com/office/drawing/2014/main" id="{C8693FD7-07CB-F886-E9BC-05F344B08FD7}"/>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2" name="Group 18">
              <a:extLst>
                <a:ext uri="{FF2B5EF4-FFF2-40B4-BE49-F238E27FC236}">
                  <a16:creationId xmlns:a16="http://schemas.microsoft.com/office/drawing/2014/main" id="{E2D4AD91-AF70-6D69-84FC-77AC0FA6E8DA}"/>
                </a:ext>
              </a:extLst>
            </p:cNvPr>
            <p:cNvGrpSpPr/>
            <p:nvPr/>
          </p:nvGrpSpPr>
          <p:grpSpPr>
            <a:xfrm>
              <a:off x="4058106" y="9439881"/>
              <a:ext cx="2031682" cy="419100"/>
              <a:chOff x="0" y="0"/>
              <a:chExt cx="535093" cy="110380"/>
            </a:xfrm>
          </p:grpSpPr>
          <p:sp>
            <p:nvSpPr>
              <p:cNvPr id="22" name="Freeform 19">
                <a:extLst>
                  <a:ext uri="{FF2B5EF4-FFF2-40B4-BE49-F238E27FC236}">
                    <a16:creationId xmlns:a16="http://schemas.microsoft.com/office/drawing/2014/main" id="{1404608E-F352-358F-3CFC-DB0F8A7DD6A4}"/>
                  </a:ext>
                </a:extLst>
              </p:cNvPr>
              <p:cNvSpPr/>
              <p:nvPr/>
            </p:nvSpPr>
            <p:spPr>
              <a:xfrm>
                <a:off x="0" y="0"/>
                <a:ext cx="535093" cy="110380"/>
              </a:xfrm>
              <a:custGeom>
                <a:avLst/>
                <a:gdLst/>
                <a:ahLst/>
                <a:cxnLst/>
                <a:rect l="l" t="t" r="r" b="b"/>
                <a:pathLst>
                  <a:path w="535093" h="110380">
                    <a:moveTo>
                      <a:pt x="0" y="0"/>
                    </a:moveTo>
                    <a:lnTo>
                      <a:pt x="535093" y="0"/>
                    </a:lnTo>
                    <a:lnTo>
                      <a:pt x="535093" y="110380"/>
                    </a:lnTo>
                    <a:lnTo>
                      <a:pt x="0" y="110380"/>
                    </a:lnTo>
                    <a:close/>
                  </a:path>
                </a:pathLst>
              </a:custGeom>
              <a:solidFill>
                <a:srgbClr val="006448"/>
              </a:solidFill>
            </p:spPr>
            <p:txBody>
              <a:bodyPr/>
              <a:lstStyle/>
              <a:p>
                <a:endParaRPr lang="en-GB"/>
              </a:p>
            </p:txBody>
          </p:sp>
          <p:sp>
            <p:nvSpPr>
              <p:cNvPr id="23" name="TextBox 20">
                <a:extLst>
                  <a:ext uri="{FF2B5EF4-FFF2-40B4-BE49-F238E27FC236}">
                    <a16:creationId xmlns:a16="http://schemas.microsoft.com/office/drawing/2014/main" id="{AE8FB5FE-7334-77E9-34F7-E8BEFA04E344}"/>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3" name="Group 21">
              <a:extLst>
                <a:ext uri="{FF2B5EF4-FFF2-40B4-BE49-F238E27FC236}">
                  <a16:creationId xmlns:a16="http://schemas.microsoft.com/office/drawing/2014/main" id="{604F0EC4-B926-0B28-FBE0-546660D6CA13}"/>
                </a:ext>
              </a:extLst>
            </p:cNvPr>
            <p:cNvGrpSpPr/>
            <p:nvPr/>
          </p:nvGrpSpPr>
          <p:grpSpPr>
            <a:xfrm>
              <a:off x="6088360" y="9439881"/>
              <a:ext cx="2031682" cy="419100"/>
              <a:chOff x="0" y="0"/>
              <a:chExt cx="535093" cy="110380"/>
            </a:xfrm>
          </p:grpSpPr>
          <p:sp>
            <p:nvSpPr>
              <p:cNvPr id="20" name="Freeform 22">
                <a:extLst>
                  <a:ext uri="{FF2B5EF4-FFF2-40B4-BE49-F238E27FC236}">
                    <a16:creationId xmlns:a16="http://schemas.microsoft.com/office/drawing/2014/main" id="{F6457026-5498-A3FD-9D57-14669EAEAB7E}"/>
                  </a:ext>
                </a:extLst>
              </p:cNvPr>
              <p:cNvSpPr/>
              <p:nvPr/>
            </p:nvSpPr>
            <p:spPr>
              <a:xfrm>
                <a:off x="0" y="0"/>
                <a:ext cx="535093" cy="110380"/>
              </a:xfrm>
              <a:custGeom>
                <a:avLst/>
                <a:gdLst/>
                <a:ahLst/>
                <a:cxnLst/>
                <a:rect l="l" t="t" r="r" b="b"/>
                <a:pathLst>
                  <a:path w="535093" h="110380">
                    <a:moveTo>
                      <a:pt x="0" y="0"/>
                    </a:moveTo>
                    <a:lnTo>
                      <a:pt x="535093" y="0"/>
                    </a:lnTo>
                    <a:lnTo>
                      <a:pt x="535093" y="110380"/>
                    </a:lnTo>
                    <a:lnTo>
                      <a:pt x="0" y="110380"/>
                    </a:lnTo>
                    <a:close/>
                  </a:path>
                </a:pathLst>
              </a:custGeom>
              <a:solidFill>
                <a:srgbClr val="74BA23"/>
              </a:solidFill>
            </p:spPr>
            <p:txBody>
              <a:bodyPr/>
              <a:lstStyle/>
              <a:p>
                <a:endParaRPr lang="en-GB"/>
              </a:p>
            </p:txBody>
          </p:sp>
          <p:sp>
            <p:nvSpPr>
              <p:cNvPr id="21" name="TextBox 23">
                <a:extLst>
                  <a:ext uri="{FF2B5EF4-FFF2-40B4-BE49-F238E27FC236}">
                    <a16:creationId xmlns:a16="http://schemas.microsoft.com/office/drawing/2014/main" id="{408D41B1-4A49-1ED4-28A6-4409D5D26B51}"/>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4" name="Group 24">
              <a:extLst>
                <a:ext uri="{FF2B5EF4-FFF2-40B4-BE49-F238E27FC236}">
                  <a16:creationId xmlns:a16="http://schemas.microsoft.com/office/drawing/2014/main" id="{0A7EC6CA-DAA2-5FAB-3073-D2F6558822E0}"/>
                </a:ext>
              </a:extLst>
            </p:cNvPr>
            <p:cNvGrpSpPr/>
            <p:nvPr/>
          </p:nvGrpSpPr>
          <p:grpSpPr>
            <a:xfrm>
              <a:off x="10136024" y="9295220"/>
              <a:ext cx="3114205" cy="3230768"/>
              <a:chOff x="-7402" y="-38100"/>
              <a:chExt cx="820202" cy="850900"/>
            </a:xfrm>
          </p:grpSpPr>
          <p:sp>
            <p:nvSpPr>
              <p:cNvPr id="18" name="Freeform 25">
                <a:extLst>
                  <a:ext uri="{FF2B5EF4-FFF2-40B4-BE49-F238E27FC236}">
                    <a16:creationId xmlns:a16="http://schemas.microsoft.com/office/drawing/2014/main" id="{D8BD66E5-59D5-8307-543C-31240B88E3B7}"/>
                  </a:ext>
                </a:extLst>
              </p:cNvPr>
              <p:cNvSpPr/>
              <p:nvPr/>
            </p:nvSpPr>
            <p:spPr>
              <a:xfrm>
                <a:off x="-7402" y="93"/>
                <a:ext cx="537607" cy="110380"/>
              </a:xfrm>
              <a:custGeom>
                <a:avLst/>
                <a:gdLst/>
                <a:ahLst/>
                <a:cxnLst/>
                <a:rect l="l" t="t" r="r" b="b"/>
                <a:pathLst>
                  <a:path w="535093" h="110380">
                    <a:moveTo>
                      <a:pt x="0" y="0"/>
                    </a:moveTo>
                    <a:lnTo>
                      <a:pt x="535093" y="0"/>
                    </a:lnTo>
                    <a:lnTo>
                      <a:pt x="535093" y="110380"/>
                    </a:lnTo>
                    <a:lnTo>
                      <a:pt x="0" y="110380"/>
                    </a:lnTo>
                    <a:close/>
                  </a:path>
                </a:pathLst>
              </a:custGeom>
              <a:solidFill>
                <a:srgbClr val="B02673"/>
              </a:solidFill>
            </p:spPr>
            <p:txBody>
              <a:bodyPr/>
              <a:lstStyle/>
              <a:p>
                <a:endParaRPr lang="en-GB"/>
              </a:p>
            </p:txBody>
          </p:sp>
          <p:sp>
            <p:nvSpPr>
              <p:cNvPr id="19" name="TextBox 26">
                <a:extLst>
                  <a:ext uri="{FF2B5EF4-FFF2-40B4-BE49-F238E27FC236}">
                    <a16:creationId xmlns:a16="http://schemas.microsoft.com/office/drawing/2014/main" id="{3666878B-1E34-665F-A904-7F658685FF4B}"/>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5" name="Group 27">
              <a:extLst>
                <a:ext uri="{FF2B5EF4-FFF2-40B4-BE49-F238E27FC236}">
                  <a16:creationId xmlns:a16="http://schemas.microsoft.com/office/drawing/2014/main" id="{5B1423AF-A3DD-B913-BD15-EDA35A6CCA29}"/>
                </a:ext>
              </a:extLst>
            </p:cNvPr>
            <p:cNvGrpSpPr/>
            <p:nvPr/>
          </p:nvGrpSpPr>
          <p:grpSpPr>
            <a:xfrm>
              <a:off x="14199387" y="9295567"/>
              <a:ext cx="5143032" cy="3230768"/>
              <a:chOff x="-541743" y="-38100"/>
              <a:chExt cx="1354543" cy="850900"/>
            </a:xfrm>
          </p:grpSpPr>
          <p:sp>
            <p:nvSpPr>
              <p:cNvPr id="16" name="Freeform 28">
                <a:extLst>
                  <a:ext uri="{FF2B5EF4-FFF2-40B4-BE49-F238E27FC236}">
                    <a16:creationId xmlns:a16="http://schemas.microsoft.com/office/drawing/2014/main" id="{3309BA34-E7FD-00A6-B400-2AB0A53EACB3}"/>
                  </a:ext>
                </a:extLst>
              </p:cNvPr>
              <p:cNvSpPr/>
              <p:nvPr/>
            </p:nvSpPr>
            <p:spPr>
              <a:xfrm>
                <a:off x="-541743" y="111"/>
                <a:ext cx="535093" cy="110380"/>
              </a:xfrm>
              <a:custGeom>
                <a:avLst/>
                <a:gdLst/>
                <a:ahLst/>
                <a:cxnLst/>
                <a:rect l="l" t="t" r="r" b="b"/>
                <a:pathLst>
                  <a:path w="535093" h="110380">
                    <a:moveTo>
                      <a:pt x="0" y="0"/>
                    </a:moveTo>
                    <a:lnTo>
                      <a:pt x="535093" y="0"/>
                    </a:lnTo>
                    <a:lnTo>
                      <a:pt x="535093" y="110380"/>
                    </a:lnTo>
                    <a:lnTo>
                      <a:pt x="0" y="110380"/>
                    </a:lnTo>
                    <a:close/>
                  </a:path>
                </a:pathLst>
              </a:custGeom>
              <a:solidFill>
                <a:srgbClr val="FEDB04"/>
              </a:solidFill>
            </p:spPr>
            <p:txBody>
              <a:bodyPr/>
              <a:lstStyle/>
              <a:p>
                <a:endParaRPr lang="en-GB"/>
              </a:p>
            </p:txBody>
          </p:sp>
          <p:sp>
            <p:nvSpPr>
              <p:cNvPr id="17" name="TextBox 29">
                <a:extLst>
                  <a:ext uri="{FF2B5EF4-FFF2-40B4-BE49-F238E27FC236}">
                    <a16:creationId xmlns:a16="http://schemas.microsoft.com/office/drawing/2014/main" id="{4832E052-154F-945E-991F-08D70A468719}"/>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sp>
        <p:nvSpPr>
          <p:cNvPr id="37" name="TextBox 36">
            <a:extLst>
              <a:ext uri="{FF2B5EF4-FFF2-40B4-BE49-F238E27FC236}">
                <a16:creationId xmlns:a16="http://schemas.microsoft.com/office/drawing/2014/main" id="{00481FC0-0473-3932-3031-69B8E78EB94F}"/>
              </a:ext>
            </a:extLst>
          </p:cNvPr>
          <p:cNvSpPr txBox="1"/>
          <p:nvPr/>
        </p:nvSpPr>
        <p:spPr>
          <a:xfrm>
            <a:off x="215027" y="147140"/>
            <a:ext cx="5363652" cy="646331"/>
          </a:xfrm>
          <a:prstGeom prst="rect">
            <a:avLst/>
          </a:prstGeom>
          <a:noFill/>
        </p:spPr>
        <p:txBody>
          <a:bodyPr wrap="square" rtlCol="0">
            <a:spAutoFit/>
          </a:bodyPr>
          <a:lstStyle/>
          <a:p>
            <a:r>
              <a:rPr lang="en-GB" sz="3600" b="1" dirty="0">
                <a:solidFill>
                  <a:srgbClr val="002060"/>
                </a:solidFill>
              </a:rPr>
              <a:t>Service and Demographics</a:t>
            </a:r>
          </a:p>
        </p:txBody>
      </p:sp>
      <p:sp>
        <p:nvSpPr>
          <p:cNvPr id="2" name="TextBox 1">
            <a:extLst>
              <a:ext uri="{FF2B5EF4-FFF2-40B4-BE49-F238E27FC236}">
                <a16:creationId xmlns:a16="http://schemas.microsoft.com/office/drawing/2014/main" id="{53947394-98F6-5BA8-9E54-1953E1F52E28}"/>
              </a:ext>
            </a:extLst>
          </p:cNvPr>
          <p:cNvSpPr txBox="1"/>
          <p:nvPr/>
        </p:nvSpPr>
        <p:spPr>
          <a:xfrm>
            <a:off x="215027" y="870800"/>
            <a:ext cx="9583314" cy="3542636"/>
          </a:xfrm>
          <a:prstGeom prst="rect">
            <a:avLst/>
          </a:prstGeom>
          <a:noFill/>
        </p:spPr>
        <p:txBody>
          <a:bodyPr wrap="square" lIns="91440" tIns="45720" rIns="91440" bIns="45720" rtlCol="0" anchor="t">
            <a:spAutoFit/>
          </a:bodyPr>
          <a:lstStyle/>
          <a:p>
            <a:pPr marL="285750" indent="-285750">
              <a:lnSpc>
                <a:spcPct val="200000"/>
              </a:lnSpc>
              <a:buFont typeface="Wingdings" panose="05000000000000000000" pitchFamily="2" charset="2"/>
              <a:buChar char="Ø"/>
            </a:pPr>
            <a:r>
              <a:rPr lang="en-GB" sz="1600" dirty="0">
                <a:solidFill>
                  <a:srgbClr val="002060"/>
                </a:solidFill>
              </a:rPr>
              <a:t>The below process map demonstrates the high-level pathway</a:t>
            </a:r>
            <a:endParaRPr lang="en-GB" sz="1600" dirty="0">
              <a:solidFill>
                <a:srgbClr val="002060"/>
              </a:solidFill>
              <a:cs typeface="Calibri"/>
            </a:endParaRPr>
          </a:p>
          <a:p>
            <a:pPr marL="285750" indent="-285750">
              <a:lnSpc>
                <a:spcPct val="200000"/>
              </a:lnSpc>
              <a:buFont typeface="Wingdings" panose="05000000000000000000" pitchFamily="2" charset="2"/>
              <a:buChar char="Ø"/>
            </a:pPr>
            <a:r>
              <a:rPr lang="en-GB" sz="1600" dirty="0">
                <a:solidFill>
                  <a:srgbClr val="002060"/>
                </a:solidFill>
                <a:cs typeface="Calibri"/>
              </a:rPr>
              <a:t>Patients of eligible age (60-74y) but expanding to 50y.  Over 74 able to request kit</a:t>
            </a:r>
          </a:p>
          <a:p>
            <a:pPr marL="742950" lvl="1" indent="-285750">
              <a:lnSpc>
                <a:spcPct val="200000"/>
              </a:lnSpc>
              <a:buFont typeface="Wingdings" panose="05000000000000000000" pitchFamily="2" charset="2"/>
              <a:buChar char="Ø"/>
            </a:pPr>
            <a:r>
              <a:rPr lang="en-GB" sz="1600" dirty="0">
                <a:solidFill>
                  <a:srgbClr val="002060"/>
                </a:solidFill>
                <a:cs typeface="Calibri"/>
              </a:rPr>
              <a:t>North Derbyshire now live for patients aged 54. After April 2024, plan to reduce to age of 52. By end of 2025, plan to reduce to age of 50</a:t>
            </a:r>
          </a:p>
          <a:p>
            <a:pPr marL="285750" indent="-285750">
              <a:lnSpc>
                <a:spcPct val="200000"/>
              </a:lnSpc>
              <a:buFont typeface="Wingdings" panose="05000000000000000000" pitchFamily="2" charset="2"/>
              <a:buChar char="Ø"/>
            </a:pPr>
            <a:r>
              <a:rPr lang="en-GB" sz="1600" dirty="0">
                <a:solidFill>
                  <a:srgbClr val="002060"/>
                </a:solidFill>
                <a:cs typeface="Calibri"/>
              </a:rPr>
              <a:t>Patients invited to participate in screening every 2 years. </a:t>
            </a:r>
          </a:p>
          <a:p>
            <a:pPr marL="285750" indent="-285750">
              <a:lnSpc>
                <a:spcPct val="200000"/>
              </a:lnSpc>
              <a:buFont typeface="Wingdings" panose="05000000000000000000" pitchFamily="2" charset="2"/>
              <a:buChar char="Ø"/>
            </a:pPr>
            <a:r>
              <a:rPr lang="en-GB" sz="1600" dirty="0">
                <a:solidFill>
                  <a:srgbClr val="002060"/>
                </a:solidFill>
                <a:cs typeface="Calibri"/>
              </a:rPr>
              <a:t>Jointly delivered by CRH and Regional Bowel Screening Hub at Nottingham (QMC)</a:t>
            </a:r>
          </a:p>
          <a:p>
            <a:pPr marL="285750" indent="-285750">
              <a:lnSpc>
                <a:spcPct val="150000"/>
              </a:lnSpc>
              <a:buFont typeface="Wingdings" panose="05000000000000000000" pitchFamily="2" charset="2"/>
              <a:buChar char="Ø"/>
            </a:pPr>
            <a:endParaRPr lang="en-GB" dirty="0">
              <a:solidFill>
                <a:srgbClr val="002060"/>
              </a:solidFill>
              <a:cs typeface="Calibri"/>
            </a:endParaRPr>
          </a:p>
        </p:txBody>
      </p:sp>
      <p:grpSp>
        <p:nvGrpSpPr>
          <p:cNvPr id="86" name="Group 85">
            <a:extLst>
              <a:ext uri="{FF2B5EF4-FFF2-40B4-BE49-F238E27FC236}">
                <a16:creationId xmlns:a16="http://schemas.microsoft.com/office/drawing/2014/main" id="{203A0D28-A853-9CD5-389E-D2E495C6D9CD}"/>
              </a:ext>
            </a:extLst>
          </p:cNvPr>
          <p:cNvGrpSpPr/>
          <p:nvPr/>
        </p:nvGrpSpPr>
        <p:grpSpPr>
          <a:xfrm>
            <a:off x="343949" y="3888386"/>
            <a:ext cx="11707765" cy="2083969"/>
            <a:chOff x="343949" y="3888386"/>
            <a:chExt cx="11707765" cy="2083969"/>
          </a:xfrm>
        </p:grpSpPr>
        <p:sp>
          <p:nvSpPr>
            <p:cNvPr id="47" name="Rectangle 46">
              <a:extLst>
                <a:ext uri="{FF2B5EF4-FFF2-40B4-BE49-F238E27FC236}">
                  <a16:creationId xmlns:a16="http://schemas.microsoft.com/office/drawing/2014/main" id="{B7F21A61-01FF-348F-073C-03035329388A}"/>
                </a:ext>
              </a:extLst>
            </p:cNvPr>
            <p:cNvSpPr/>
            <p:nvPr/>
          </p:nvSpPr>
          <p:spPr>
            <a:xfrm>
              <a:off x="343949" y="4639112"/>
              <a:ext cx="1446117" cy="74746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Invitation and kit sent</a:t>
              </a:r>
            </a:p>
          </p:txBody>
        </p:sp>
        <p:sp>
          <p:nvSpPr>
            <p:cNvPr id="48" name="Rectangle 47">
              <a:extLst>
                <a:ext uri="{FF2B5EF4-FFF2-40B4-BE49-F238E27FC236}">
                  <a16:creationId xmlns:a16="http://schemas.microsoft.com/office/drawing/2014/main" id="{A1EB4F09-70C6-D9C8-40E3-D6BDB7DD2D0E}"/>
                </a:ext>
              </a:extLst>
            </p:cNvPr>
            <p:cNvSpPr/>
            <p:nvPr/>
          </p:nvSpPr>
          <p:spPr>
            <a:xfrm>
              <a:off x="2025021" y="4639112"/>
              <a:ext cx="1446117" cy="74746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Sample obtained and returned</a:t>
              </a:r>
            </a:p>
          </p:txBody>
        </p:sp>
        <p:sp>
          <p:nvSpPr>
            <p:cNvPr id="52" name="Diamond 51">
              <a:extLst>
                <a:ext uri="{FF2B5EF4-FFF2-40B4-BE49-F238E27FC236}">
                  <a16:creationId xmlns:a16="http://schemas.microsoft.com/office/drawing/2014/main" id="{9E241100-D506-3289-9D0B-A5D316A194BC}"/>
                </a:ext>
              </a:extLst>
            </p:cNvPr>
            <p:cNvSpPr/>
            <p:nvPr/>
          </p:nvSpPr>
          <p:spPr>
            <a:xfrm>
              <a:off x="3650778" y="4298371"/>
              <a:ext cx="1551963" cy="1426129"/>
            </a:xfrm>
            <a:prstGeom prst="diamond">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a:t>
              </a:r>
              <a:r>
                <a:rPr lang="en-GB" sz="1200" dirty="0" err="1"/>
                <a:t>ve</a:t>
              </a:r>
              <a:r>
                <a:rPr lang="en-GB" sz="1200" dirty="0"/>
                <a:t> or -</a:t>
              </a:r>
              <a:r>
                <a:rPr lang="en-GB" sz="1200" dirty="0" err="1"/>
                <a:t>ve</a:t>
              </a:r>
              <a:endParaRPr lang="en-GB" sz="1200" dirty="0"/>
            </a:p>
          </p:txBody>
        </p:sp>
        <p:sp>
          <p:nvSpPr>
            <p:cNvPr id="54" name="Rectangle 53">
              <a:extLst>
                <a:ext uri="{FF2B5EF4-FFF2-40B4-BE49-F238E27FC236}">
                  <a16:creationId xmlns:a16="http://schemas.microsoft.com/office/drawing/2014/main" id="{646F9703-5168-37E4-6916-41B65E80C9D3}"/>
                </a:ext>
              </a:extLst>
            </p:cNvPr>
            <p:cNvSpPr/>
            <p:nvPr/>
          </p:nvSpPr>
          <p:spPr>
            <a:xfrm>
              <a:off x="5382381" y="4618975"/>
              <a:ext cx="1446117" cy="74746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Colonoscopy</a:t>
              </a:r>
            </a:p>
          </p:txBody>
        </p:sp>
        <p:sp>
          <p:nvSpPr>
            <p:cNvPr id="56" name="Diamond 55">
              <a:extLst>
                <a:ext uri="{FF2B5EF4-FFF2-40B4-BE49-F238E27FC236}">
                  <a16:creationId xmlns:a16="http://schemas.microsoft.com/office/drawing/2014/main" id="{28FA9562-BC6B-EEB6-D7EE-A9D7543B6275}"/>
                </a:ext>
              </a:extLst>
            </p:cNvPr>
            <p:cNvSpPr/>
            <p:nvPr/>
          </p:nvSpPr>
          <p:spPr>
            <a:xfrm>
              <a:off x="7057261" y="4274612"/>
              <a:ext cx="1551963" cy="1426129"/>
            </a:xfrm>
            <a:prstGeom prst="diamond">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a:t>
              </a:r>
              <a:r>
                <a:rPr lang="en-GB" sz="1200" dirty="0" err="1"/>
                <a:t>ve</a:t>
              </a:r>
              <a:r>
                <a:rPr lang="en-GB" sz="1200" dirty="0"/>
                <a:t> or -</a:t>
              </a:r>
              <a:r>
                <a:rPr lang="en-GB" sz="1200" dirty="0" err="1"/>
                <a:t>ve</a:t>
              </a:r>
              <a:endParaRPr lang="en-GB" sz="1200" dirty="0"/>
            </a:p>
          </p:txBody>
        </p:sp>
        <p:sp>
          <p:nvSpPr>
            <p:cNvPr id="57" name="Rectangle 56">
              <a:extLst>
                <a:ext uri="{FF2B5EF4-FFF2-40B4-BE49-F238E27FC236}">
                  <a16:creationId xmlns:a16="http://schemas.microsoft.com/office/drawing/2014/main" id="{F57B488F-2721-BF27-AD7B-6807B4F2E436}"/>
                </a:ext>
              </a:extLst>
            </p:cNvPr>
            <p:cNvSpPr/>
            <p:nvPr/>
          </p:nvSpPr>
          <p:spPr>
            <a:xfrm>
              <a:off x="8926870" y="4210667"/>
              <a:ext cx="1446117" cy="74746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Treatment discussion</a:t>
              </a:r>
            </a:p>
          </p:txBody>
        </p:sp>
        <p:sp>
          <p:nvSpPr>
            <p:cNvPr id="58" name="Rectangle 57">
              <a:extLst>
                <a:ext uri="{FF2B5EF4-FFF2-40B4-BE49-F238E27FC236}">
                  <a16:creationId xmlns:a16="http://schemas.microsoft.com/office/drawing/2014/main" id="{07E28E36-B808-2BF3-0CE0-DFEA05261762}"/>
                </a:ext>
              </a:extLst>
            </p:cNvPr>
            <p:cNvSpPr/>
            <p:nvPr/>
          </p:nvSpPr>
          <p:spPr>
            <a:xfrm>
              <a:off x="8926870" y="5224890"/>
              <a:ext cx="1446117" cy="74746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Discharged</a:t>
              </a:r>
            </a:p>
          </p:txBody>
        </p:sp>
        <p:sp>
          <p:nvSpPr>
            <p:cNvPr id="59" name="Rectangle 58">
              <a:extLst>
                <a:ext uri="{FF2B5EF4-FFF2-40B4-BE49-F238E27FC236}">
                  <a16:creationId xmlns:a16="http://schemas.microsoft.com/office/drawing/2014/main" id="{4F4DBC0E-D7FB-DCE0-D404-AE274F2A9690}"/>
                </a:ext>
              </a:extLst>
            </p:cNvPr>
            <p:cNvSpPr/>
            <p:nvPr/>
          </p:nvSpPr>
          <p:spPr>
            <a:xfrm>
              <a:off x="10605597" y="5224046"/>
              <a:ext cx="1446117" cy="74746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Invited for bowel screening in 2 years</a:t>
              </a:r>
            </a:p>
          </p:txBody>
        </p:sp>
        <p:cxnSp>
          <p:nvCxnSpPr>
            <p:cNvPr id="63" name="Connector: Elbow 62">
              <a:extLst>
                <a:ext uri="{FF2B5EF4-FFF2-40B4-BE49-F238E27FC236}">
                  <a16:creationId xmlns:a16="http://schemas.microsoft.com/office/drawing/2014/main" id="{1E90F575-B95A-8887-5A09-27D9C67C7BCB}"/>
                </a:ext>
              </a:extLst>
            </p:cNvPr>
            <p:cNvCxnSpPr>
              <a:stCxn id="52" idx="2"/>
              <a:endCxn id="58" idx="2"/>
            </p:cNvCxnSpPr>
            <p:nvPr/>
          </p:nvCxnSpPr>
          <p:spPr>
            <a:xfrm rot="16200000" flipH="1">
              <a:off x="6914417" y="3236842"/>
              <a:ext cx="247855" cy="5223169"/>
            </a:xfrm>
            <a:prstGeom prst="bentConnector3">
              <a:avLst>
                <a:gd name="adj1" fmla="val 19223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onnector: Elbow 64">
              <a:extLst>
                <a:ext uri="{FF2B5EF4-FFF2-40B4-BE49-F238E27FC236}">
                  <a16:creationId xmlns:a16="http://schemas.microsoft.com/office/drawing/2014/main" id="{0788CDA1-80FB-138F-9BD5-90AE83B7C477}"/>
                </a:ext>
              </a:extLst>
            </p:cNvPr>
            <p:cNvCxnSpPr>
              <a:stCxn id="52" idx="0"/>
              <a:endCxn id="54" idx="0"/>
            </p:cNvCxnSpPr>
            <p:nvPr/>
          </p:nvCxnSpPr>
          <p:spPr>
            <a:xfrm rot="16200000" flipH="1">
              <a:off x="5105798" y="3619333"/>
              <a:ext cx="320604" cy="1678680"/>
            </a:xfrm>
            <a:prstGeom prst="bentConnector3">
              <a:avLst>
                <a:gd name="adj1" fmla="val -71303"/>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onnector: Elbow 66">
              <a:extLst>
                <a:ext uri="{FF2B5EF4-FFF2-40B4-BE49-F238E27FC236}">
                  <a16:creationId xmlns:a16="http://schemas.microsoft.com/office/drawing/2014/main" id="{DAB0926D-D306-E2CF-5550-2DA319BB66C4}"/>
                </a:ext>
              </a:extLst>
            </p:cNvPr>
            <p:cNvCxnSpPr>
              <a:stCxn id="56" idx="0"/>
              <a:endCxn id="57" idx="0"/>
            </p:cNvCxnSpPr>
            <p:nvPr/>
          </p:nvCxnSpPr>
          <p:spPr>
            <a:xfrm rot="5400000" flipH="1" flipV="1">
              <a:off x="8709614" y="3334297"/>
              <a:ext cx="63945" cy="1816686"/>
            </a:xfrm>
            <a:prstGeom prst="bentConnector3">
              <a:avLst>
                <a:gd name="adj1" fmla="val 457495"/>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9272F2DE-0B41-FC41-D84C-AFDD35DAEC95}"/>
                </a:ext>
              </a:extLst>
            </p:cNvPr>
            <p:cNvCxnSpPr>
              <a:stCxn id="56" idx="2"/>
              <a:endCxn id="58" idx="2"/>
            </p:cNvCxnSpPr>
            <p:nvPr/>
          </p:nvCxnSpPr>
          <p:spPr>
            <a:xfrm rot="16200000" flipH="1">
              <a:off x="8605779" y="4928205"/>
              <a:ext cx="271614" cy="1816686"/>
            </a:xfrm>
            <a:prstGeom prst="bentConnector3">
              <a:avLst>
                <a:gd name="adj1" fmla="val 184164"/>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098D11B9-BA3C-E283-5C2D-5AB7CD582B67}"/>
                </a:ext>
              </a:extLst>
            </p:cNvPr>
            <p:cNvCxnSpPr>
              <a:stCxn id="47" idx="3"/>
              <a:endCxn id="48" idx="1"/>
            </p:cNvCxnSpPr>
            <p:nvPr/>
          </p:nvCxnSpPr>
          <p:spPr>
            <a:xfrm>
              <a:off x="1790066" y="5012845"/>
              <a:ext cx="234955" cy="0"/>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C90C50D4-AB3E-C164-ECC3-03C892382825}"/>
                </a:ext>
              </a:extLst>
            </p:cNvPr>
            <p:cNvCxnSpPr>
              <a:stCxn id="48" idx="3"/>
              <a:endCxn id="52" idx="1"/>
            </p:cNvCxnSpPr>
            <p:nvPr/>
          </p:nvCxnSpPr>
          <p:spPr>
            <a:xfrm flipV="1">
              <a:off x="3471138" y="5011436"/>
              <a:ext cx="179640" cy="1409"/>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574CE0EB-7AAF-263C-0D36-BB2E1719CC42}"/>
                </a:ext>
              </a:extLst>
            </p:cNvPr>
            <p:cNvCxnSpPr>
              <a:stCxn id="54" idx="3"/>
              <a:endCxn id="56" idx="1"/>
            </p:cNvCxnSpPr>
            <p:nvPr/>
          </p:nvCxnSpPr>
          <p:spPr>
            <a:xfrm flipV="1">
              <a:off x="6828498" y="4987677"/>
              <a:ext cx="228763" cy="5031"/>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E9923E73-77DB-CF06-39BF-5B17236BC9A1}"/>
                </a:ext>
              </a:extLst>
            </p:cNvPr>
            <p:cNvCxnSpPr>
              <a:stCxn id="58" idx="3"/>
              <a:endCxn id="59" idx="1"/>
            </p:cNvCxnSpPr>
            <p:nvPr/>
          </p:nvCxnSpPr>
          <p:spPr>
            <a:xfrm flipV="1">
              <a:off x="10372987" y="5597779"/>
              <a:ext cx="232610" cy="844"/>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FF979115-D626-DDB9-0D0D-100EB296BA59}"/>
                </a:ext>
              </a:extLst>
            </p:cNvPr>
            <p:cNvSpPr txBox="1"/>
            <p:nvPr/>
          </p:nvSpPr>
          <p:spPr>
            <a:xfrm>
              <a:off x="4426759" y="3952965"/>
              <a:ext cx="436730" cy="409984"/>
            </a:xfrm>
            <a:prstGeom prst="rect">
              <a:avLst/>
            </a:prstGeom>
            <a:noFill/>
          </p:spPr>
          <p:txBody>
            <a:bodyPr wrap="square">
              <a:spAutoFit/>
            </a:bodyPr>
            <a:lstStyle/>
            <a:p>
              <a:pPr>
                <a:lnSpc>
                  <a:spcPct val="200000"/>
                </a:lnSpc>
              </a:pPr>
              <a:r>
                <a:rPr lang="en-GB" sz="1200" dirty="0">
                  <a:solidFill>
                    <a:srgbClr val="002060"/>
                  </a:solidFill>
                </a:rPr>
                <a:t>+</a:t>
              </a:r>
              <a:r>
                <a:rPr lang="en-GB" sz="1200" dirty="0" err="1">
                  <a:solidFill>
                    <a:srgbClr val="002060"/>
                  </a:solidFill>
                </a:rPr>
                <a:t>ve</a:t>
              </a:r>
              <a:endParaRPr lang="en-GB" sz="1200" dirty="0">
                <a:solidFill>
                  <a:srgbClr val="002060"/>
                </a:solidFill>
              </a:endParaRPr>
            </a:p>
          </p:txBody>
        </p:sp>
        <p:sp>
          <p:nvSpPr>
            <p:cNvPr id="83" name="TextBox 82">
              <a:extLst>
                <a:ext uri="{FF2B5EF4-FFF2-40B4-BE49-F238E27FC236}">
                  <a16:creationId xmlns:a16="http://schemas.microsoft.com/office/drawing/2014/main" id="{A2878579-A344-E080-437E-B358A1F86694}"/>
                </a:ext>
              </a:extLst>
            </p:cNvPr>
            <p:cNvSpPr txBox="1"/>
            <p:nvPr/>
          </p:nvSpPr>
          <p:spPr>
            <a:xfrm>
              <a:off x="7872217" y="3888386"/>
              <a:ext cx="436730" cy="409984"/>
            </a:xfrm>
            <a:prstGeom prst="rect">
              <a:avLst/>
            </a:prstGeom>
            <a:noFill/>
          </p:spPr>
          <p:txBody>
            <a:bodyPr wrap="square">
              <a:spAutoFit/>
            </a:bodyPr>
            <a:lstStyle/>
            <a:p>
              <a:pPr>
                <a:lnSpc>
                  <a:spcPct val="200000"/>
                </a:lnSpc>
              </a:pPr>
              <a:r>
                <a:rPr lang="en-GB" sz="1200" dirty="0">
                  <a:solidFill>
                    <a:srgbClr val="002060"/>
                  </a:solidFill>
                </a:rPr>
                <a:t>+</a:t>
              </a:r>
              <a:r>
                <a:rPr lang="en-GB" sz="1200" dirty="0" err="1">
                  <a:solidFill>
                    <a:srgbClr val="002060"/>
                  </a:solidFill>
                </a:rPr>
                <a:t>ve</a:t>
              </a:r>
              <a:endParaRPr lang="en-GB" sz="1200" dirty="0">
                <a:solidFill>
                  <a:srgbClr val="002060"/>
                </a:solidFill>
              </a:endParaRPr>
            </a:p>
          </p:txBody>
        </p:sp>
        <p:sp>
          <p:nvSpPr>
            <p:cNvPr id="84" name="TextBox 83">
              <a:extLst>
                <a:ext uri="{FF2B5EF4-FFF2-40B4-BE49-F238E27FC236}">
                  <a16:creationId xmlns:a16="http://schemas.microsoft.com/office/drawing/2014/main" id="{BEC395A0-8228-DDB1-596B-B9F6D684F356}"/>
                </a:ext>
              </a:extLst>
            </p:cNvPr>
            <p:cNvSpPr txBox="1"/>
            <p:nvPr/>
          </p:nvSpPr>
          <p:spPr>
            <a:xfrm>
              <a:off x="7862463" y="5464350"/>
              <a:ext cx="436730" cy="409984"/>
            </a:xfrm>
            <a:prstGeom prst="rect">
              <a:avLst/>
            </a:prstGeom>
            <a:noFill/>
          </p:spPr>
          <p:txBody>
            <a:bodyPr wrap="square">
              <a:spAutoFit/>
            </a:bodyPr>
            <a:lstStyle/>
            <a:p>
              <a:pPr>
                <a:lnSpc>
                  <a:spcPct val="200000"/>
                </a:lnSpc>
              </a:pPr>
              <a:r>
                <a:rPr lang="en-GB" sz="1200" dirty="0">
                  <a:solidFill>
                    <a:srgbClr val="002060"/>
                  </a:solidFill>
                </a:rPr>
                <a:t>-</a:t>
              </a:r>
              <a:r>
                <a:rPr lang="en-GB" sz="1200" dirty="0" err="1">
                  <a:solidFill>
                    <a:srgbClr val="002060"/>
                  </a:solidFill>
                </a:rPr>
                <a:t>ve</a:t>
              </a:r>
              <a:endParaRPr lang="en-GB" sz="1200" dirty="0">
                <a:solidFill>
                  <a:srgbClr val="002060"/>
                </a:solidFill>
              </a:endParaRPr>
            </a:p>
          </p:txBody>
        </p:sp>
        <p:sp>
          <p:nvSpPr>
            <p:cNvPr id="85" name="TextBox 84">
              <a:extLst>
                <a:ext uri="{FF2B5EF4-FFF2-40B4-BE49-F238E27FC236}">
                  <a16:creationId xmlns:a16="http://schemas.microsoft.com/office/drawing/2014/main" id="{0DB0ABBB-743C-6289-AD07-016BDA293BEF}"/>
                </a:ext>
              </a:extLst>
            </p:cNvPr>
            <p:cNvSpPr txBox="1"/>
            <p:nvPr/>
          </p:nvSpPr>
          <p:spPr>
            <a:xfrm>
              <a:off x="4426759" y="5495749"/>
              <a:ext cx="436730" cy="409984"/>
            </a:xfrm>
            <a:prstGeom prst="rect">
              <a:avLst/>
            </a:prstGeom>
            <a:noFill/>
          </p:spPr>
          <p:txBody>
            <a:bodyPr wrap="square">
              <a:spAutoFit/>
            </a:bodyPr>
            <a:lstStyle/>
            <a:p>
              <a:pPr>
                <a:lnSpc>
                  <a:spcPct val="200000"/>
                </a:lnSpc>
              </a:pPr>
              <a:r>
                <a:rPr lang="en-GB" sz="1200" dirty="0">
                  <a:solidFill>
                    <a:srgbClr val="002060"/>
                  </a:solidFill>
                </a:rPr>
                <a:t>-</a:t>
              </a:r>
              <a:r>
                <a:rPr lang="en-GB" sz="1200" dirty="0" err="1">
                  <a:solidFill>
                    <a:srgbClr val="002060"/>
                  </a:solidFill>
                </a:rPr>
                <a:t>ve</a:t>
              </a:r>
              <a:endParaRPr lang="en-GB" sz="1200" dirty="0">
                <a:solidFill>
                  <a:srgbClr val="002060"/>
                </a:solidFill>
              </a:endParaRPr>
            </a:p>
          </p:txBody>
        </p:sp>
      </p:grpSp>
    </p:spTree>
    <p:extLst>
      <p:ext uri="{BB962C8B-B14F-4D97-AF65-F5344CB8AC3E}">
        <p14:creationId xmlns:p14="http://schemas.microsoft.com/office/powerpoint/2010/main" val="31386592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5F35F274-787B-C044-53B9-EA6B4EAE3CE9}"/>
              </a:ext>
            </a:extLst>
          </p:cNvPr>
          <p:cNvPicPr>
            <a:picLocks noChangeAspect="1"/>
          </p:cNvPicPr>
          <p:nvPr/>
        </p:nvPicPr>
        <p:blipFill rotWithShape="1">
          <a:blip r:embed="rId2"/>
          <a:srcRect l="1422" t="10304" r="7997" b="7416"/>
          <a:stretch/>
        </p:blipFill>
        <p:spPr>
          <a:xfrm>
            <a:off x="215027" y="6028530"/>
            <a:ext cx="1603203" cy="451443"/>
          </a:xfrm>
          <a:prstGeom prst="rect">
            <a:avLst/>
          </a:prstGeom>
        </p:spPr>
      </p:pic>
      <p:grpSp>
        <p:nvGrpSpPr>
          <p:cNvPr id="6" name="Group 5">
            <a:extLst>
              <a:ext uri="{FF2B5EF4-FFF2-40B4-BE49-F238E27FC236}">
                <a16:creationId xmlns:a16="http://schemas.microsoft.com/office/drawing/2014/main" id="{000C4AE6-E517-2AA1-65F1-5AEF7C86167B}"/>
              </a:ext>
            </a:extLst>
          </p:cNvPr>
          <p:cNvGrpSpPr/>
          <p:nvPr/>
        </p:nvGrpSpPr>
        <p:grpSpPr>
          <a:xfrm>
            <a:off x="-102064" y="6479975"/>
            <a:ext cx="12988593" cy="2457880"/>
            <a:chOff x="-149603" y="9295220"/>
            <a:chExt cx="19492022" cy="3231115"/>
          </a:xfrm>
        </p:grpSpPr>
        <p:grpSp>
          <p:nvGrpSpPr>
            <p:cNvPr id="7" name="Group 3">
              <a:extLst>
                <a:ext uri="{FF2B5EF4-FFF2-40B4-BE49-F238E27FC236}">
                  <a16:creationId xmlns:a16="http://schemas.microsoft.com/office/drawing/2014/main" id="{EFDAB933-123B-FFC0-07DC-E66CEB5BD6AD}"/>
                </a:ext>
              </a:extLst>
            </p:cNvPr>
            <p:cNvGrpSpPr/>
            <p:nvPr/>
          </p:nvGrpSpPr>
          <p:grpSpPr>
            <a:xfrm>
              <a:off x="14227493" y="9295567"/>
              <a:ext cx="4186303" cy="3230768"/>
              <a:chOff x="0" y="-38100"/>
              <a:chExt cx="1102565" cy="850900"/>
            </a:xfrm>
          </p:grpSpPr>
          <p:sp>
            <p:nvSpPr>
              <p:cNvPr id="32" name="Freeform 4">
                <a:extLst>
                  <a:ext uri="{FF2B5EF4-FFF2-40B4-BE49-F238E27FC236}">
                    <a16:creationId xmlns:a16="http://schemas.microsoft.com/office/drawing/2014/main" id="{72EA0613-A4FB-B1A8-637E-31285309E3A3}"/>
                  </a:ext>
                </a:extLst>
              </p:cNvPr>
              <p:cNvSpPr/>
              <p:nvPr/>
            </p:nvSpPr>
            <p:spPr>
              <a:xfrm>
                <a:off x="523990" y="111"/>
                <a:ext cx="578575" cy="110380"/>
              </a:xfrm>
              <a:custGeom>
                <a:avLst/>
                <a:gdLst/>
                <a:ahLst/>
                <a:cxnLst/>
                <a:rect l="l" t="t" r="r" b="b"/>
                <a:pathLst>
                  <a:path w="535093" h="110380">
                    <a:moveTo>
                      <a:pt x="0" y="0"/>
                    </a:moveTo>
                    <a:lnTo>
                      <a:pt x="535093" y="0"/>
                    </a:lnTo>
                    <a:lnTo>
                      <a:pt x="535093" y="110380"/>
                    </a:lnTo>
                    <a:lnTo>
                      <a:pt x="0" y="110380"/>
                    </a:lnTo>
                    <a:close/>
                  </a:path>
                </a:pathLst>
              </a:custGeom>
              <a:solidFill>
                <a:srgbClr val="2F0070"/>
              </a:solidFill>
            </p:spPr>
            <p:txBody>
              <a:bodyPr/>
              <a:lstStyle/>
              <a:p>
                <a:endParaRPr lang="en-GB"/>
              </a:p>
            </p:txBody>
          </p:sp>
          <p:sp>
            <p:nvSpPr>
              <p:cNvPr id="33" name="TextBox 5">
                <a:extLst>
                  <a:ext uri="{FF2B5EF4-FFF2-40B4-BE49-F238E27FC236}">
                    <a16:creationId xmlns:a16="http://schemas.microsoft.com/office/drawing/2014/main" id="{709ADF53-4D22-1221-4209-5C19BEB52AB7}"/>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6">
              <a:extLst>
                <a:ext uri="{FF2B5EF4-FFF2-40B4-BE49-F238E27FC236}">
                  <a16:creationId xmlns:a16="http://schemas.microsoft.com/office/drawing/2014/main" id="{68B9A163-E630-6CEB-5143-EADF00D87556}"/>
                </a:ext>
              </a:extLst>
            </p:cNvPr>
            <p:cNvGrpSpPr/>
            <p:nvPr/>
          </p:nvGrpSpPr>
          <p:grpSpPr>
            <a:xfrm>
              <a:off x="8105769" y="9295220"/>
              <a:ext cx="3108491" cy="3230768"/>
              <a:chOff x="-5897" y="-38100"/>
              <a:chExt cx="818697" cy="850900"/>
            </a:xfrm>
          </p:grpSpPr>
          <p:sp>
            <p:nvSpPr>
              <p:cNvPr id="30" name="Freeform 7">
                <a:extLst>
                  <a:ext uri="{FF2B5EF4-FFF2-40B4-BE49-F238E27FC236}">
                    <a16:creationId xmlns:a16="http://schemas.microsoft.com/office/drawing/2014/main" id="{5CD7568C-ED23-4401-8110-1286CF27E027}"/>
                  </a:ext>
                </a:extLst>
              </p:cNvPr>
              <p:cNvSpPr/>
              <p:nvPr/>
            </p:nvSpPr>
            <p:spPr>
              <a:xfrm>
                <a:off x="-5897" y="92"/>
                <a:ext cx="535093" cy="110380"/>
              </a:xfrm>
              <a:custGeom>
                <a:avLst/>
                <a:gdLst/>
                <a:ahLst/>
                <a:cxnLst/>
                <a:rect l="l" t="t" r="r" b="b"/>
                <a:pathLst>
                  <a:path w="535093" h="110380">
                    <a:moveTo>
                      <a:pt x="0" y="0"/>
                    </a:moveTo>
                    <a:lnTo>
                      <a:pt x="535093" y="0"/>
                    </a:lnTo>
                    <a:lnTo>
                      <a:pt x="535093" y="110380"/>
                    </a:lnTo>
                    <a:lnTo>
                      <a:pt x="0" y="110380"/>
                    </a:lnTo>
                    <a:close/>
                  </a:path>
                </a:pathLst>
              </a:custGeom>
              <a:solidFill>
                <a:srgbClr val="049E9E"/>
              </a:solidFill>
            </p:spPr>
            <p:txBody>
              <a:bodyPr/>
              <a:lstStyle/>
              <a:p>
                <a:endParaRPr lang="en-GB"/>
              </a:p>
            </p:txBody>
          </p:sp>
          <p:sp>
            <p:nvSpPr>
              <p:cNvPr id="31" name="TextBox 8">
                <a:extLst>
                  <a:ext uri="{FF2B5EF4-FFF2-40B4-BE49-F238E27FC236}">
                    <a16:creationId xmlns:a16="http://schemas.microsoft.com/office/drawing/2014/main" id="{0EA23E67-8A26-6DE5-0617-C4EF40B29655}"/>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9" name="Group 9">
              <a:extLst>
                <a:ext uri="{FF2B5EF4-FFF2-40B4-BE49-F238E27FC236}">
                  <a16:creationId xmlns:a16="http://schemas.microsoft.com/office/drawing/2014/main" id="{C08F6597-BC1C-EE73-EEDF-68393E48392B}"/>
                </a:ext>
              </a:extLst>
            </p:cNvPr>
            <p:cNvGrpSpPr/>
            <p:nvPr/>
          </p:nvGrpSpPr>
          <p:grpSpPr>
            <a:xfrm>
              <a:off x="2020708" y="9295220"/>
              <a:ext cx="3094219" cy="3230768"/>
              <a:chOff x="-2138" y="-38100"/>
              <a:chExt cx="814938" cy="850900"/>
            </a:xfrm>
          </p:grpSpPr>
          <p:sp>
            <p:nvSpPr>
              <p:cNvPr id="28" name="Freeform 10">
                <a:extLst>
                  <a:ext uri="{FF2B5EF4-FFF2-40B4-BE49-F238E27FC236}">
                    <a16:creationId xmlns:a16="http://schemas.microsoft.com/office/drawing/2014/main" id="{E4FB3D50-1127-665C-2DEE-0801B054464E}"/>
                  </a:ext>
                </a:extLst>
              </p:cNvPr>
              <p:cNvSpPr/>
              <p:nvPr/>
            </p:nvSpPr>
            <p:spPr>
              <a:xfrm>
                <a:off x="-2138" y="0"/>
                <a:ext cx="537231" cy="110380"/>
              </a:xfrm>
              <a:custGeom>
                <a:avLst/>
                <a:gdLst/>
                <a:ahLst/>
                <a:cxnLst/>
                <a:rect l="l" t="t" r="r" b="b"/>
                <a:pathLst>
                  <a:path w="535093" h="110380">
                    <a:moveTo>
                      <a:pt x="0" y="0"/>
                    </a:moveTo>
                    <a:lnTo>
                      <a:pt x="535093" y="0"/>
                    </a:lnTo>
                    <a:lnTo>
                      <a:pt x="535093" y="110380"/>
                    </a:lnTo>
                    <a:lnTo>
                      <a:pt x="0" y="110380"/>
                    </a:lnTo>
                    <a:close/>
                  </a:path>
                </a:pathLst>
              </a:custGeom>
              <a:solidFill>
                <a:srgbClr val="00A5CD"/>
              </a:solidFill>
            </p:spPr>
            <p:txBody>
              <a:bodyPr/>
              <a:lstStyle/>
              <a:p>
                <a:endParaRPr lang="en-GB"/>
              </a:p>
            </p:txBody>
          </p:sp>
          <p:sp>
            <p:nvSpPr>
              <p:cNvPr id="29" name="TextBox 11">
                <a:extLst>
                  <a:ext uri="{FF2B5EF4-FFF2-40B4-BE49-F238E27FC236}">
                    <a16:creationId xmlns:a16="http://schemas.microsoft.com/office/drawing/2014/main" id="{23FE6A6A-34D8-DF01-8709-665756993557}"/>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0" name="Group 12">
              <a:extLst>
                <a:ext uri="{FF2B5EF4-FFF2-40B4-BE49-F238E27FC236}">
                  <a16:creationId xmlns:a16="http://schemas.microsoft.com/office/drawing/2014/main" id="{F9732DF2-9DB1-1034-851E-300FF1B8DEF2}"/>
                </a:ext>
              </a:extLst>
            </p:cNvPr>
            <p:cNvGrpSpPr/>
            <p:nvPr/>
          </p:nvGrpSpPr>
          <p:grpSpPr>
            <a:xfrm>
              <a:off x="12166274" y="9295567"/>
              <a:ext cx="3115637" cy="3230768"/>
              <a:chOff x="-7779" y="-38100"/>
              <a:chExt cx="820579" cy="850900"/>
            </a:xfrm>
          </p:grpSpPr>
          <p:sp>
            <p:nvSpPr>
              <p:cNvPr id="26" name="Freeform 13">
                <a:extLst>
                  <a:ext uri="{FF2B5EF4-FFF2-40B4-BE49-F238E27FC236}">
                    <a16:creationId xmlns:a16="http://schemas.microsoft.com/office/drawing/2014/main" id="{AFED7900-41B8-5283-1DBC-D1AE63248020}"/>
                  </a:ext>
                </a:extLst>
              </p:cNvPr>
              <p:cNvSpPr/>
              <p:nvPr/>
            </p:nvSpPr>
            <p:spPr>
              <a:xfrm>
                <a:off x="-7779" y="2"/>
                <a:ext cx="540429" cy="110380"/>
              </a:xfrm>
              <a:custGeom>
                <a:avLst/>
                <a:gdLst/>
                <a:ahLst/>
                <a:cxnLst/>
                <a:rect l="l" t="t" r="r" b="b"/>
                <a:pathLst>
                  <a:path w="535093" h="110380">
                    <a:moveTo>
                      <a:pt x="0" y="0"/>
                    </a:moveTo>
                    <a:lnTo>
                      <a:pt x="535093" y="0"/>
                    </a:lnTo>
                    <a:lnTo>
                      <a:pt x="535093" y="110380"/>
                    </a:lnTo>
                    <a:lnTo>
                      <a:pt x="0" y="110380"/>
                    </a:lnTo>
                    <a:close/>
                  </a:path>
                </a:pathLst>
              </a:custGeom>
              <a:solidFill>
                <a:srgbClr val="F08A03"/>
              </a:solidFill>
            </p:spPr>
            <p:txBody>
              <a:bodyPr/>
              <a:lstStyle/>
              <a:p>
                <a:endParaRPr lang="en-GB"/>
              </a:p>
            </p:txBody>
          </p:sp>
          <p:sp>
            <p:nvSpPr>
              <p:cNvPr id="27" name="TextBox 14">
                <a:extLst>
                  <a:ext uri="{FF2B5EF4-FFF2-40B4-BE49-F238E27FC236}">
                    <a16:creationId xmlns:a16="http://schemas.microsoft.com/office/drawing/2014/main" id="{6402EE45-9F80-E77D-9791-582DE601FC5E}"/>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1" name="Group 15">
              <a:extLst>
                <a:ext uri="{FF2B5EF4-FFF2-40B4-BE49-F238E27FC236}">
                  <a16:creationId xmlns:a16="http://schemas.microsoft.com/office/drawing/2014/main" id="{D3B45666-B34E-C322-BB1E-962D4DFCC48B}"/>
                </a:ext>
              </a:extLst>
            </p:cNvPr>
            <p:cNvGrpSpPr/>
            <p:nvPr/>
          </p:nvGrpSpPr>
          <p:grpSpPr>
            <a:xfrm>
              <a:off x="-149603" y="9295220"/>
              <a:ext cx="3227134" cy="3230768"/>
              <a:chOff x="-37144" y="-38100"/>
              <a:chExt cx="849944" cy="850900"/>
            </a:xfrm>
          </p:grpSpPr>
          <p:sp>
            <p:nvSpPr>
              <p:cNvPr id="24" name="Freeform 16">
                <a:extLst>
                  <a:ext uri="{FF2B5EF4-FFF2-40B4-BE49-F238E27FC236}">
                    <a16:creationId xmlns:a16="http://schemas.microsoft.com/office/drawing/2014/main" id="{35D5ABEE-11D3-9A58-07FF-154EEAC806A9}"/>
                  </a:ext>
                </a:extLst>
              </p:cNvPr>
              <p:cNvSpPr/>
              <p:nvPr/>
            </p:nvSpPr>
            <p:spPr>
              <a:xfrm>
                <a:off x="-37144" y="0"/>
                <a:ext cx="572237" cy="110380"/>
              </a:xfrm>
              <a:custGeom>
                <a:avLst/>
                <a:gdLst/>
                <a:ahLst/>
                <a:cxnLst/>
                <a:rect l="l" t="t" r="r" b="b"/>
                <a:pathLst>
                  <a:path w="535093" h="110380">
                    <a:moveTo>
                      <a:pt x="0" y="0"/>
                    </a:moveTo>
                    <a:lnTo>
                      <a:pt x="535093" y="0"/>
                    </a:lnTo>
                    <a:lnTo>
                      <a:pt x="535093" y="110380"/>
                    </a:lnTo>
                    <a:lnTo>
                      <a:pt x="0" y="110380"/>
                    </a:lnTo>
                    <a:close/>
                  </a:path>
                </a:pathLst>
              </a:custGeom>
              <a:solidFill>
                <a:srgbClr val="002F87"/>
              </a:solidFill>
            </p:spPr>
            <p:txBody>
              <a:bodyPr/>
              <a:lstStyle/>
              <a:p>
                <a:endParaRPr lang="en-GB"/>
              </a:p>
            </p:txBody>
          </p:sp>
          <p:sp>
            <p:nvSpPr>
              <p:cNvPr id="25" name="TextBox 17">
                <a:extLst>
                  <a:ext uri="{FF2B5EF4-FFF2-40B4-BE49-F238E27FC236}">
                    <a16:creationId xmlns:a16="http://schemas.microsoft.com/office/drawing/2014/main" id="{C8693FD7-07CB-F886-E9BC-05F344B08FD7}"/>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2" name="Group 18">
              <a:extLst>
                <a:ext uri="{FF2B5EF4-FFF2-40B4-BE49-F238E27FC236}">
                  <a16:creationId xmlns:a16="http://schemas.microsoft.com/office/drawing/2014/main" id="{E2D4AD91-AF70-6D69-84FC-77AC0FA6E8DA}"/>
                </a:ext>
              </a:extLst>
            </p:cNvPr>
            <p:cNvGrpSpPr/>
            <p:nvPr/>
          </p:nvGrpSpPr>
          <p:grpSpPr>
            <a:xfrm>
              <a:off x="4058106" y="9439881"/>
              <a:ext cx="2031682" cy="419100"/>
              <a:chOff x="0" y="0"/>
              <a:chExt cx="535093" cy="110380"/>
            </a:xfrm>
          </p:grpSpPr>
          <p:sp>
            <p:nvSpPr>
              <p:cNvPr id="22" name="Freeform 19">
                <a:extLst>
                  <a:ext uri="{FF2B5EF4-FFF2-40B4-BE49-F238E27FC236}">
                    <a16:creationId xmlns:a16="http://schemas.microsoft.com/office/drawing/2014/main" id="{1404608E-F352-358F-3CFC-DB0F8A7DD6A4}"/>
                  </a:ext>
                </a:extLst>
              </p:cNvPr>
              <p:cNvSpPr/>
              <p:nvPr/>
            </p:nvSpPr>
            <p:spPr>
              <a:xfrm>
                <a:off x="0" y="0"/>
                <a:ext cx="535093" cy="110380"/>
              </a:xfrm>
              <a:custGeom>
                <a:avLst/>
                <a:gdLst/>
                <a:ahLst/>
                <a:cxnLst/>
                <a:rect l="l" t="t" r="r" b="b"/>
                <a:pathLst>
                  <a:path w="535093" h="110380">
                    <a:moveTo>
                      <a:pt x="0" y="0"/>
                    </a:moveTo>
                    <a:lnTo>
                      <a:pt x="535093" y="0"/>
                    </a:lnTo>
                    <a:lnTo>
                      <a:pt x="535093" y="110380"/>
                    </a:lnTo>
                    <a:lnTo>
                      <a:pt x="0" y="110380"/>
                    </a:lnTo>
                    <a:close/>
                  </a:path>
                </a:pathLst>
              </a:custGeom>
              <a:solidFill>
                <a:srgbClr val="006448"/>
              </a:solidFill>
            </p:spPr>
            <p:txBody>
              <a:bodyPr/>
              <a:lstStyle/>
              <a:p>
                <a:endParaRPr lang="en-GB"/>
              </a:p>
            </p:txBody>
          </p:sp>
          <p:sp>
            <p:nvSpPr>
              <p:cNvPr id="23" name="TextBox 20">
                <a:extLst>
                  <a:ext uri="{FF2B5EF4-FFF2-40B4-BE49-F238E27FC236}">
                    <a16:creationId xmlns:a16="http://schemas.microsoft.com/office/drawing/2014/main" id="{AE8FB5FE-7334-77E9-34F7-E8BEFA04E344}"/>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3" name="Group 21">
              <a:extLst>
                <a:ext uri="{FF2B5EF4-FFF2-40B4-BE49-F238E27FC236}">
                  <a16:creationId xmlns:a16="http://schemas.microsoft.com/office/drawing/2014/main" id="{604F0EC4-B926-0B28-FBE0-546660D6CA13}"/>
                </a:ext>
              </a:extLst>
            </p:cNvPr>
            <p:cNvGrpSpPr/>
            <p:nvPr/>
          </p:nvGrpSpPr>
          <p:grpSpPr>
            <a:xfrm>
              <a:off x="6088360" y="9439881"/>
              <a:ext cx="2031682" cy="419100"/>
              <a:chOff x="0" y="0"/>
              <a:chExt cx="535093" cy="110380"/>
            </a:xfrm>
          </p:grpSpPr>
          <p:sp>
            <p:nvSpPr>
              <p:cNvPr id="20" name="Freeform 22">
                <a:extLst>
                  <a:ext uri="{FF2B5EF4-FFF2-40B4-BE49-F238E27FC236}">
                    <a16:creationId xmlns:a16="http://schemas.microsoft.com/office/drawing/2014/main" id="{F6457026-5498-A3FD-9D57-14669EAEAB7E}"/>
                  </a:ext>
                </a:extLst>
              </p:cNvPr>
              <p:cNvSpPr/>
              <p:nvPr/>
            </p:nvSpPr>
            <p:spPr>
              <a:xfrm>
                <a:off x="0" y="0"/>
                <a:ext cx="535093" cy="110380"/>
              </a:xfrm>
              <a:custGeom>
                <a:avLst/>
                <a:gdLst/>
                <a:ahLst/>
                <a:cxnLst/>
                <a:rect l="l" t="t" r="r" b="b"/>
                <a:pathLst>
                  <a:path w="535093" h="110380">
                    <a:moveTo>
                      <a:pt x="0" y="0"/>
                    </a:moveTo>
                    <a:lnTo>
                      <a:pt x="535093" y="0"/>
                    </a:lnTo>
                    <a:lnTo>
                      <a:pt x="535093" y="110380"/>
                    </a:lnTo>
                    <a:lnTo>
                      <a:pt x="0" y="110380"/>
                    </a:lnTo>
                    <a:close/>
                  </a:path>
                </a:pathLst>
              </a:custGeom>
              <a:solidFill>
                <a:srgbClr val="74BA23"/>
              </a:solidFill>
            </p:spPr>
            <p:txBody>
              <a:bodyPr/>
              <a:lstStyle/>
              <a:p>
                <a:endParaRPr lang="en-GB"/>
              </a:p>
            </p:txBody>
          </p:sp>
          <p:sp>
            <p:nvSpPr>
              <p:cNvPr id="21" name="TextBox 23">
                <a:extLst>
                  <a:ext uri="{FF2B5EF4-FFF2-40B4-BE49-F238E27FC236}">
                    <a16:creationId xmlns:a16="http://schemas.microsoft.com/office/drawing/2014/main" id="{408D41B1-4A49-1ED4-28A6-4409D5D26B51}"/>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4" name="Group 24">
              <a:extLst>
                <a:ext uri="{FF2B5EF4-FFF2-40B4-BE49-F238E27FC236}">
                  <a16:creationId xmlns:a16="http://schemas.microsoft.com/office/drawing/2014/main" id="{0A7EC6CA-DAA2-5FAB-3073-D2F6558822E0}"/>
                </a:ext>
              </a:extLst>
            </p:cNvPr>
            <p:cNvGrpSpPr/>
            <p:nvPr/>
          </p:nvGrpSpPr>
          <p:grpSpPr>
            <a:xfrm>
              <a:off x="10136024" y="9295220"/>
              <a:ext cx="3114205" cy="3230768"/>
              <a:chOff x="-7402" y="-38100"/>
              <a:chExt cx="820202" cy="850900"/>
            </a:xfrm>
          </p:grpSpPr>
          <p:sp>
            <p:nvSpPr>
              <p:cNvPr id="18" name="Freeform 25">
                <a:extLst>
                  <a:ext uri="{FF2B5EF4-FFF2-40B4-BE49-F238E27FC236}">
                    <a16:creationId xmlns:a16="http://schemas.microsoft.com/office/drawing/2014/main" id="{D8BD66E5-59D5-8307-543C-31240B88E3B7}"/>
                  </a:ext>
                </a:extLst>
              </p:cNvPr>
              <p:cNvSpPr/>
              <p:nvPr/>
            </p:nvSpPr>
            <p:spPr>
              <a:xfrm>
                <a:off x="-7402" y="93"/>
                <a:ext cx="537607" cy="110380"/>
              </a:xfrm>
              <a:custGeom>
                <a:avLst/>
                <a:gdLst/>
                <a:ahLst/>
                <a:cxnLst/>
                <a:rect l="l" t="t" r="r" b="b"/>
                <a:pathLst>
                  <a:path w="535093" h="110380">
                    <a:moveTo>
                      <a:pt x="0" y="0"/>
                    </a:moveTo>
                    <a:lnTo>
                      <a:pt x="535093" y="0"/>
                    </a:lnTo>
                    <a:lnTo>
                      <a:pt x="535093" y="110380"/>
                    </a:lnTo>
                    <a:lnTo>
                      <a:pt x="0" y="110380"/>
                    </a:lnTo>
                    <a:close/>
                  </a:path>
                </a:pathLst>
              </a:custGeom>
              <a:solidFill>
                <a:srgbClr val="B02673"/>
              </a:solidFill>
            </p:spPr>
            <p:txBody>
              <a:bodyPr/>
              <a:lstStyle/>
              <a:p>
                <a:endParaRPr lang="en-GB"/>
              </a:p>
            </p:txBody>
          </p:sp>
          <p:sp>
            <p:nvSpPr>
              <p:cNvPr id="19" name="TextBox 26">
                <a:extLst>
                  <a:ext uri="{FF2B5EF4-FFF2-40B4-BE49-F238E27FC236}">
                    <a16:creationId xmlns:a16="http://schemas.microsoft.com/office/drawing/2014/main" id="{3666878B-1E34-665F-A904-7F658685FF4B}"/>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5" name="Group 27">
              <a:extLst>
                <a:ext uri="{FF2B5EF4-FFF2-40B4-BE49-F238E27FC236}">
                  <a16:creationId xmlns:a16="http://schemas.microsoft.com/office/drawing/2014/main" id="{5B1423AF-A3DD-B913-BD15-EDA35A6CCA29}"/>
                </a:ext>
              </a:extLst>
            </p:cNvPr>
            <p:cNvGrpSpPr/>
            <p:nvPr/>
          </p:nvGrpSpPr>
          <p:grpSpPr>
            <a:xfrm>
              <a:off x="14199387" y="9295567"/>
              <a:ext cx="5143032" cy="3230768"/>
              <a:chOff x="-541743" y="-38100"/>
              <a:chExt cx="1354543" cy="850900"/>
            </a:xfrm>
          </p:grpSpPr>
          <p:sp>
            <p:nvSpPr>
              <p:cNvPr id="16" name="Freeform 28">
                <a:extLst>
                  <a:ext uri="{FF2B5EF4-FFF2-40B4-BE49-F238E27FC236}">
                    <a16:creationId xmlns:a16="http://schemas.microsoft.com/office/drawing/2014/main" id="{3309BA34-E7FD-00A6-B400-2AB0A53EACB3}"/>
                  </a:ext>
                </a:extLst>
              </p:cNvPr>
              <p:cNvSpPr/>
              <p:nvPr/>
            </p:nvSpPr>
            <p:spPr>
              <a:xfrm>
                <a:off x="-541743" y="111"/>
                <a:ext cx="535093" cy="110380"/>
              </a:xfrm>
              <a:custGeom>
                <a:avLst/>
                <a:gdLst/>
                <a:ahLst/>
                <a:cxnLst/>
                <a:rect l="l" t="t" r="r" b="b"/>
                <a:pathLst>
                  <a:path w="535093" h="110380">
                    <a:moveTo>
                      <a:pt x="0" y="0"/>
                    </a:moveTo>
                    <a:lnTo>
                      <a:pt x="535093" y="0"/>
                    </a:lnTo>
                    <a:lnTo>
                      <a:pt x="535093" y="110380"/>
                    </a:lnTo>
                    <a:lnTo>
                      <a:pt x="0" y="110380"/>
                    </a:lnTo>
                    <a:close/>
                  </a:path>
                </a:pathLst>
              </a:custGeom>
              <a:solidFill>
                <a:srgbClr val="FEDB04"/>
              </a:solidFill>
            </p:spPr>
            <p:txBody>
              <a:bodyPr/>
              <a:lstStyle/>
              <a:p>
                <a:endParaRPr lang="en-GB"/>
              </a:p>
            </p:txBody>
          </p:sp>
          <p:sp>
            <p:nvSpPr>
              <p:cNvPr id="17" name="TextBox 29">
                <a:extLst>
                  <a:ext uri="{FF2B5EF4-FFF2-40B4-BE49-F238E27FC236}">
                    <a16:creationId xmlns:a16="http://schemas.microsoft.com/office/drawing/2014/main" id="{4832E052-154F-945E-991F-08D70A468719}"/>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sp>
        <p:nvSpPr>
          <p:cNvPr id="2" name="TextBox 1">
            <a:extLst>
              <a:ext uri="{FF2B5EF4-FFF2-40B4-BE49-F238E27FC236}">
                <a16:creationId xmlns:a16="http://schemas.microsoft.com/office/drawing/2014/main" id="{8A0047E2-174D-C24B-A626-B6072C550F95}"/>
              </a:ext>
            </a:extLst>
          </p:cNvPr>
          <p:cNvSpPr txBox="1"/>
          <p:nvPr/>
        </p:nvSpPr>
        <p:spPr>
          <a:xfrm>
            <a:off x="215027" y="147140"/>
            <a:ext cx="4543171" cy="646331"/>
          </a:xfrm>
          <a:prstGeom prst="rect">
            <a:avLst/>
          </a:prstGeom>
          <a:noFill/>
        </p:spPr>
        <p:txBody>
          <a:bodyPr wrap="square" rtlCol="0">
            <a:spAutoFit/>
          </a:bodyPr>
          <a:lstStyle/>
          <a:p>
            <a:r>
              <a:rPr lang="en-GB" sz="3600" b="1" dirty="0">
                <a:solidFill>
                  <a:srgbClr val="002060"/>
                </a:solidFill>
              </a:rPr>
              <a:t>Problem Identified</a:t>
            </a:r>
          </a:p>
        </p:txBody>
      </p:sp>
      <p:sp>
        <p:nvSpPr>
          <p:cNvPr id="5" name="TextBox 4">
            <a:extLst>
              <a:ext uri="{FF2B5EF4-FFF2-40B4-BE49-F238E27FC236}">
                <a16:creationId xmlns:a16="http://schemas.microsoft.com/office/drawing/2014/main" id="{586A9C80-2E16-F579-1A20-4231940AED4D}"/>
              </a:ext>
            </a:extLst>
          </p:cNvPr>
          <p:cNvSpPr txBox="1"/>
          <p:nvPr/>
        </p:nvSpPr>
        <p:spPr>
          <a:xfrm>
            <a:off x="215027" y="903513"/>
            <a:ext cx="11062574" cy="3870547"/>
          </a:xfrm>
          <a:prstGeom prst="rect">
            <a:avLst/>
          </a:prstGeom>
          <a:noFill/>
        </p:spPr>
        <p:txBody>
          <a:bodyPr wrap="square">
            <a:spAutoFit/>
          </a:bodyPr>
          <a:lstStyle/>
          <a:p>
            <a:pPr marL="285750" indent="-285750">
              <a:lnSpc>
                <a:spcPct val="200000"/>
              </a:lnSpc>
              <a:buFont typeface="Wingdings" panose="05000000000000000000" pitchFamily="2" charset="2"/>
              <a:buChar char="Ø"/>
            </a:pPr>
            <a:r>
              <a:rPr lang="en-GB" sz="1600" dirty="0">
                <a:solidFill>
                  <a:srgbClr val="002060"/>
                </a:solidFill>
              </a:rPr>
              <a:t>General observation that patients living with a learning disability do not regularly access the service</a:t>
            </a:r>
          </a:p>
          <a:p>
            <a:pPr marL="742950" lvl="1" indent="-285750">
              <a:lnSpc>
                <a:spcPct val="200000"/>
              </a:lnSpc>
              <a:buFont typeface="Wingdings" panose="05000000000000000000" pitchFamily="2" charset="2"/>
              <a:buChar char="Ø"/>
            </a:pPr>
            <a:r>
              <a:rPr lang="en-GB" sz="1600" dirty="0">
                <a:solidFill>
                  <a:srgbClr val="002060"/>
                </a:solidFill>
              </a:rPr>
              <a:t>Is this due to life expectancy or is this due to other factors?</a:t>
            </a:r>
          </a:p>
          <a:p>
            <a:pPr marL="285750" indent="-285750">
              <a:lnSpc>
                <a:spcPct val="200000"/>
              </a:lnSpc>
              <a:buFont typeface="Wingdings" panose="05000000000000000000" pitchFamily="2" charset="2"/>
              <a:buChar char="Ø"/>
            </a:pPr>
            <a:r>
              <a:rPr lang="en-GB" sz="1600" dirty="0">
                <a:solidFill>
                  <a:srgbClr val="002060"/>
                </a:solidFill>
              </a:rPr>
              <a:t>There is a lack of support and personalisation for those patients who may require additional support</a:t>
            </a:r>
          </a:p>
          <a:p>
            <a:pPr marL="285750" indent="-285750">
              <a:lnSpc>
                <a:spcPct val="200000"/>
              </a:lnSpc>
              <a:buFont typeface="Wingdings" panose="05000000000000000000" pitchFamily="2" charset="2"/>
              <a:buChar char="Ø"/>
            </a:pPr>
            <a:r>
              <a:rPr lang="en-GB" sz="1600" dirty="0">
                <a:solidFill>
                  <a:srgbClr val="002060"/>
                </a:solidFill>
              </a:rPr>
              <a:t>Is there thorough understanding of the consent process and best interest decision making?</a:t>
            </a:r>
          </a:p>
          <a:p>
            <a:pPr marL="285750" indent="-285750">
              <a:lnSpc>
                <a:spcPct val="200000"/>
              </a:lnSpc>
              <a:buFont typeface="Wingdings" panose="05000000000000000000" pitchFamily="2" charset="2"/>
              <a:buChar char="Ø"/>
            </a:pPr>
            <a:r>
              <a:rPr lang="en-GB" sz="1600" dirty="0">
                <a:solidFill>
                  <a:srgbClr val="002060"/>
                </a:solidFill>
              </a:rPr>
              <a:t>The pathway is delivered by the national programme and Chesterfield Royal Hospital</a:t>
            </a:r>
          </a:p>
          <a:p>
            <a:pPr marL="285750" indent="-285750">
              <a:lnSpc>
                <a:spcPct val="200000"/>
              </a:lnSpc>
              <a:buFont typeface="Wingdings" panose="05000000000000000000" pitchFamily="2" charset="2"/>
              <a:buChar char="Ø"/>
            </a:pPr>
            <a:r>
              <a:rPr lang="en-GB" sz="1600" dirty="0">
                <a:solidFill>
                  <a:srgbClr val="002060"/>
                </a:solidFill>
              </a:rPr>
              <a:t>Most frequently reported cancerous cause of death for people with a learning disability is Bowel (15.8% in 2022, general population 10%; </a:t>
            </a:r>
            <a:r>
              <a:rPr lang="en-GB" sz="1600" dirty="0" err="1">
                <a:solidFill>
                  <a:srgbClr val="002060"/>
                </a:solidFill>
              </a:rPr>
              <a:t>LeDeR</a:t>
            </a:r>
            <a:r>
              <a:rPr lang="en-GB" sz="1600">
                <a:solidFill>
                  <a:srgbClr val="002060"/>
                </a:solidFill>
              </a:rPr>
              <a:t> 2022)</a:t>
            </a:r>
            <a:endParaRPr lang="en-GB" sz="1600" dirty="0">
              <a:solidFill>
                <a:srgbClr val="002060"/>
              </a:solidFill>
            </a:endParaRPr>
          </a:p>
          <a:p>
            <a:pPr marL="285750" indent="-285750">
              <a:lnSpc>
                <a:spcPct val="150000"/>
              </a:lnSpc>
              <a:buFont typeface="Arial" panose="020B0604020202020204" pitchFamily="34" charset="0"/>
              <a:buChar char="•"/>
            </a:pPr>
            <a:endParaRPr lang="en-GB" sz="1600" dirty="0">
              <a:solidFill>
                <a:srgbClr val="002060"/>
              </a:solidFill>
            </a:endParaRPr>
          </a:p>
        </p:txBody>
      </p:sp>
      <p:sp>
        <p:nvSpPr>
          <p:cNvPr id="35" name="TextBox 34">
            <a:extLst>
              <a:ext uri="{FF2B5EF4-FFF2-40B4-BE49-F238E27FC236}">
                <a16:creationId xmlns:a16="http://schemas.microsoft.com/office/drawing/2014/main" id="{06BAF7E5-6C31-3F21-9767-1B822DB662BB}"/>
              </a:ext>
            </a:extLst>
          </p:cNvPr>
          <p:cNvSpPr txBox="1"/>
          <p:nvPr/>
        </p:nvSpPr>
        <p:spPr>
          <a:xfrm>
            <a:off x="373986" y="4472681"/>
            <a:ext cx="11403725" cy="1500667"/>
          </a:xfrm>
          <a:prstGeom prst="rect">
            <a:avLst/>
          </a:prstGeom>
          <a:noFill/>
        </p:spPr>
        <p:txBody>
          <a:bodyPr wrap="square">
            <a:spAutoFit/>
          </a:bodyPr>
          <a:lstStyle/>
          <a:p>
            <a:pPr algn="ctr">
              <a:lnSpc>
                <a:spcPct val="200000"/>
              </a:lnSpc>
            </a:pPr>
            <a:r>
              <a:rPr lang="en-GB" sz="1600" i="1" dirty="0">
                <a:solidFill>
                  <a:srgbClr val="002060"/>
                </a:solidFill>
              </a:rPr>
              <a:t>“To identify those who are living with a learning disability and who are eligible for bowel cancer screening, to allow for an additional personalised approach where required. Aiming to Implement the identification and 6-week targeted support offer by August 2024 across the catchment for Chesterfield Royal Hospital.”</a:t>
            </a:r>
          </a:p>
        </p:txBody>
      </p:sp>
    </p:spTree>
    <p:extLst>
      <p:ext uri="{BB962C8B-B14F-4D97-AF65-F5344CB8AC3E}">
        <p14:creationId xmlns:p14="http://schemas.microsoft.com/office/powerpoint/2010/main" val="25052442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5F35F274-787B-C044-53B9-EA6B4EAE3CE9}"/>
              </a:ext>
            </a:extLst>
          </p:cNvPr>
          <p:cNvPicPr>
            <a:picLocks noChangeAspect="1"/>
          </p:cNvPicPr>
          <p:nvPr/>
        </p:nvPicPr>
        <p:blipFill rotWithShape="1">
          <a:blip r:embed="rId2"/>
          <a:srcRect l="1422" t="10304" r="7997" b="7416"/>
          <a:stretch/>
        </p:blipFill>
        <p:spPr>
          <a:xfrm>
            <a:off x="215027" y="6028530"/>
            <a:ext cx="1603203" cy="451443"/>
          </a:xfrm>
          <a:prstGeom prst="rect">
            <a:avLst/>
          </a:prstGeom>
        </p:spPr>
      </p:pic>
      <p:grpSp>
        <p:nvGrpSpPr>
          <p:cNvPr id="6" name="Group 5">
            <a:extLst>
              <a:ext uri="{FF2B5EF4-FFF2-40B4-BE49-F238E27FC236}">
                <a16:creationId xmlns:a16="http://schemas.microsoft.com/office/drawing/2014/main" id="{000C4AE6-E517-2AA1-65F1-5AEF7C86167B}"/>
              </a:ext>
            </a:extLst>
          </p:cNvPr>
          <p:cNvGrpSpPr/>
          <p:nvPr/>
        </p:nvGrpSpPr>
        <p:grpSpPr>
          <a:xfrm>
            <a:off x="-102064" y="6479975"/>
            <a:ext cx="12988593" cy="2457880"/>
            <a:chOff x="-149603" y="9295220"/>
            <a:chExt cx="19492022" cy="3231115"/>
          </a:xfrm>
        </p:grpSpPr>
        <p:grpSp>
          <p:nvGrpSpPr>
            <p:cNvPr id="7" name="Group 3">
              <a:extLst>
                <a:ext uri="{FF2B5EF4-FFF2-40B4-BE49-F238E27FC236}">
                  <a16:creationId xmlns:a16="http://schemas.microsoft.com/office/drawing/2014/main" id="{EFDAB933-123B-FFC0-07DC-E66CEB5BD6AD}"/>
                </a:ext>
              </a:extLst>
            </p:cNvPr>
            <p:cNvGrpSpPr/>
            <p:nvPr/>
          </p:nvGrpSpPr>
          <p:grpSpPr>
            <a:xfrm>
              <a:off x="14227493" y="9295567"/>
              <a:ext cx="4186303" cy="3230768"/>
              <a:chOff x="0" y="-38100"/>
              <a:chExt cx="1102565" cy="850900"/>
            </a:xfrm>
          </p:grpSpPr>
          <p:sp>
            <p:nvSpPr>
              <p:cNvPr id="32" name="Freeform 4">
                <a:extLst>
                  <a:ext uri="{FF2B5EF4-FFF2-40B4-BE49-F238E27FC236}">
                    <a16:creationId xmlns:a16="http://schemas.microsoft.com/office/drawing/2014/main" id="{72EA0613-A4FB-B1A8-637E-31285309E3A3}"/>
                  </a:ext>
                </a:extLst>
              </p:cNvPr>
              <p:cNvSpPr/>
              <p:nvPr/>
            </p:nvSpPr>
            <p:spPr>
              <a:xfrm>
                <a:off x="523990" y="111"/>
                <a:ext cx="578575" cy="110380"/>
              </a:xfrm>
              <a:custGeom>
                <a:avLst/>
                <a:gdLst/>
                <a:ahLst/>
                <a:cxnLst/>
                <a:rect l="l" t="t" r="r" b="b"/>
                <a:pathLst>
                  <a:path w="535093" h="110380">
                    <a:moveTo>
                      <a:pt x="0" y="0"/>
                    </a:moveTo>
                    <a:lnTo>
                      <a:pt x="535093" y="0"/>
                    </a:lnTo>
                    <a:lnTo>
                      <a:pt x="535093" y="110380"/>
                    </a:lnTo>
                    <a:lnTo>
                      <a:pt x="0" y="110380"/>
                    </a:lnTo>
                    <a:close/>
                  </a:path>
                </a:pathLst>
              </a:custGeom>
              <a:solidFill>
                <a:srgbClr val="2F0070"/>
              </a:solidFill>
            </p:spPr>
            <p:txBody>
              <a:bodyPr/>
              <a:lstStyle/>
              <a:p>
                <a:endParaRPr lang="en-GB"/>
              </a:p>
            </p:txBody>
          </p:sp>
          <p:sp>
            <p:nvSpPr>
              <p:cNvPr id="33" name="TextBox 5">
                <a:extLst>
                  <a:ext uri="{FF2B5EF4-FFF2-40B4-BE49-F238E27FC236}">
                    <a16:creationId xmlns:a16="http://schemas.microsoft.com/office/drawing/2014/main" id="{709ADF53-4D22-1221-4209-5C19BEB52AB7}"/>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6">
              <a:extLst>
                <a:ext uri="{FF2B5EF4-FFF2-40B4-BE49-F238E27FC236}">
                  <a16:creationId xmlns:a16="http://schemas.microsoft.com/office/drawing/2014/main" id="{68B9A163-E630-6CEB-5143-EADF00D87556}"/>
                </a:ext>
              </a:extLst>
            </p:cNvPr>
            <p:cNvGrpSpPr/>
            <p:nvPr/>
          </p:nvGrpSpPr>
          <p:grpSpPr>
            <a:xfrm>
              <a:off x="8105769" y="9295220"/>
              <a:ext cx="3108491" cy="3230768"/>
              <a:chOff x="-5897" y="-38100"/>
              <a:chExt cx="818697" cy="850900"/>
            </a:xfrm>
          </p:grpSpPr>
          <p:sp>
            <p:nvSpPr>
              <p:cNvPr id="30" name="Freeform 7">
                <a:extLst>
                  <a:ext uri="{FF2B5EF4-FFF2-40B4-BE49-F238E27FC236}">
                    <a16:creationId xmlns:a16="http://schemas.microsoft.com/office/drawing/2014/main" id="{5CD7568C-ED23-4401-8110-1286CF27E027}"/>
                  </a:ext>
                </a:extLst>
              </p:cNvPr>
              <p:cNvSpPr/>
              <p:nvPr/>
            </p:nvSpPr>
            <p:spPr>
              <a:xfrm>
                <a:off x="-5897" y="92"/>
                <a:ext cx="535093" cy="110380"/>
              </a:xfrm>
              <a:custGeom>
                <a:avLst/>
                <a:gdLst/>
                <a:ahLst/>
                <a:cxnLst/>
                <a:rect l="l" t="t" r="r" b="b"/>
                <a:pathLst>
                  <a:path w="535093" h="110380">
                    <a:moveTo>
                      <a:pt x="0" y="0"/>
                    </a:moveTo>
                    <a:lnTo>
                      <a:pt x="535093" y="0"/>
                    </a:lnTo>
                    <a:lnTo>
                      <a:pt x="535093" y="110380"/>
                    </a:lnTo>
                    <a:lnTo>
                      <a:pt x="0" y="110380"/>
                    </a:lnTo>
                    <a:close/>
                  </a:path>
                </a:pathLst>
              </a:custGeom>
              <a:solidFill>
                <a:srgbClr val="049E9E"/>
              </a:solidFill>
            </p:spPr>
            <p:txBody>
              <a:bodyPr/>
              <a:lstStyle/>
              <a:p>
                <a:endParaRPr lang="en-GB"/>
              </a:p>
            </p:txBody>
          </p:sp>
          <p:sp>
            <p:nvSpPr>
              <p:cNvPr id="31" name="TextBox 8">
                <a:extLst>
                  <a:ext uri="{FF2B5EF4-FFF2-40B4-BE49-F238E27FC236}">
                    <a16:creationId xmlns:a16="http://schemas.microsoft.com/office/drawing/2014/main" id="{0EA23E67-8A26-6DE5-0617-C4EF40B29655}"/>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9" name="Group 9">
              <a:extLst>
                <a:ext uri="{FF2B5EF4-FFF2-40B4-BE49-F238E27FC236}">
                  <a16:creationId xmlns:a16="http://schemas.microsoft.com/office/drawing/2014/main" id="{C08F6597-BC1C-EE73-EEDF-68393E48392B}"/>
                </a:ext>
              </a:extLst>
            </p:cNvPr>
            <p:cNvGrpSpPr/>
            <p:nvPr/>
          </p:nvGrpSpPr>
          <p:grpSpPr>
            <a:xfrm>
              <a:off x="2020708" y="9295220"/>
              <a:ext cx="3094219" cy="3230768"/>
              <a:chOff x="-2138" y="-38100"/>
              <a:chExt cx="814938" cy="850900"/>
            </a:xfrm>
          </p:grpSpPr>
          <p:sp>
            <p:nvSpPr>
              <p:cNvPr id="28" name="Freeform 10">
                <a:extLst>
                  <a:ext uri="{FF2B5EF4-FFF2-40B4-BE49-F238E27FC236}">
                    <a16:creationId xmlns:a16="http://schemas.microsoft.com/office/drawing/2014/main" id="{E4FB3D50-1127-665C-2DEE-0801B054464E}"/>
                  </a:ext>
                </a:extLst>
              </p:cNvPr>
              <p:cNvSpPr/>
              <p:nvPr/>
            </p:nvSpPr>
            <p:spPr>
              <a:xfrm>
                <a:off x="-2138" y="0"/>
                <a:ext cx="537231" cy="110380"/>
              </a:xfrm>
              <a:custGeom>
                <a:avLst/>
                <a:gdLst/>
                <a:ahLst/>
                <a:cxnLst/>
                <a:rect l="l" t="t" r="r" b="b"/>
                <a:pathLst>
                  <a:path w="535093" h="110380">
                    <a:moveTo>
                      <a:pt x="0" y="0"/>
                    </a:moveTo>
                    <a:lnTo>
                      <a:pt x="535093" y="0"/>
                    </a:lnTo>
                    <a:lnTo>
                      <a:pt x="535093" y="110380"/>
                    </a:lnTo>
                    <a:lnTo>
                      <a:pt x="0" y="110380"/>
                    </a:lnTo>
                    <a:close/>
                  </a:path>
                </a:pathLst>
              </a:custGeom>
              <a:solidFill>
                <a:srgbClr val="00A5CD"/>
              </a:solidFill>
            </p:spPr>
            <p:txBody>
              <a:bodyPr/>
              <a:lstStyle/>
              <a:p>
                <a:endParaRPr lang="en-GB"/>
              </a:p>
            </p:txBody>
          </p:sp>
          <p:sp>
            <p:nvSpPr>
              <p:cNvPr id="29" name="TextBox 11">
                <a:extLst>
                  <a:ext uri="{FF2B5EF4-FFF2-40B4-BE49-F238E27FC236}">
                    <a16:creationId xmlns:a16="http://schemas.microsoft.com/office/drawing/2014/main" id="{23FE6A6A-34D8-DF01-8709-665756993557}"/>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0" name="Group 12">
              <a:extLst>
                <a:ext uri="{FF2B5EF4-FFF2-40B4-BE49-F238E27FC236}">
                  <a16:creationId xmlns:a16="http://schemas.microsoft.com/office/drawing/2014/main" id="{F9732DF2-9DB1-1034-851E-300FF1B8DEF2}"/>
                </a:ext>
              </a:extLst>
            </p:cNvPr>
            <p:cNvGrpSpPr/>
            <p:nvPr/>
          </p:nvGrpSpPr>
          <p:grpSpPr>
            <a:xfrm>
              <a:off x="12166274" y="9295567"/>
              <a:ext cx="3115637" cy="3230768"/>
              <a:chOff x="-7779" y="-38100"/>
              <a:chExt cx="820579" cy="850900"/>
            </a:xfrm>
          </p:grpSpPr>
          <p:sp>
            <p:nvSpPr>
              <p:cNvPr id="26" name="Freeform 13">
                <a:extLst>
                  <a:ext uri="{FF2B5EF4-FFF2-40B4-BE49-F238E27FC236}">
                    <a16:creationId xmlns:a16="http://schemas.microsoft.com/office/drawing/2014/main" id="{AFED7900-41B8-5283-1DBC-D1AE63248020}"/>
                  </a:ext>
                </a:extLst>
              </p:cNvPr>
              <p:cNvSpPr/>
              <p:nvPr/>
            </p:nvSpPr>
            <p:spPr>
              <a:xfrm>
                <a:off x="-7779" y="2"/>
                <a:ext cx="540429" cy="110380"/>
              </a:xfrm>
              <a:custGeom>
                <a:avLst/>
                <a:gdLst/>
                <a:ahLst/>
                <a:cxnLst/>
                <a:rect l="l" t="t" r="r" b="b"/>
                <a:pathLst>
                  <a:path w="535093" h="110380">
                    <a:moveTo>
                      <a:pt x="0" y="0"/>
                    </a:moveTo>
                    <a:lnTo>
                      <a:pt x="535093" y="0"/>
                    </a:lnTo>
                    <a:lnTo>
                      <a:pt x="535093" y="110380"/>
                    </a:lnTo>
                    <a:lnTo>
                      <a:pt x="0" y="110380"/>
                    </a:lnTo>
                    <a:close/>
                  </a:path>
                </a:pathLst>
              </a:custGeom>
              <a:solidFill>
                <a:srgbClr val="F08A03"/>
              </a:solidFill>
            </p:spPr>
            <p:txBody>
              <a:bodyPr/>
              <a:lstStyle/>
              <a:p>
                <a:endParaRPr lang="en-GB"/>
              </a:p>
            </p:txBody>
          </p:sp>
          <p:sp>
            <p:nvSpPr>
              <p:cNvPr id="27" name="TextBox 14">
                <a:extLst>
                  <a:ext uri="{FF2B5EF4-FFF2-40B4-BE49-F238E27FC236}">
                    <a16:creationId xmlns:a16="http://schemas.microsoft.com/office/drawing/2014/main" id="{6402EE45-9F80-E77D-9791-582DE601FC5E}"/>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1" name="Group 15">
              <a:extLst>
                <a:ext uri="{FF2B5EF4-FFF2-40B4-BE49-F238E27FC236}">
                  <a16:creationId xmlns:a16="http://schemas.microsoft.com/office/drawing/2014/main" id="{D3B45666-B34E-C322-BB1E-962D4DFCC48B}"/>
                </a:ext>
              </a:extLst>
            </p:cNvPr>
            <p:cNvGrpSpPr/>
            <p:nvPr/>
          </p:nvGrpSpPr>
          <p:grpSpPr>
            <a:xfrm>
              <a:off x="-149603" y="9295220"/>
              <a:ext cx="3227134" cy="3230768"/>
              <a:chOff x="-37144" y="-38100"/>
              <a:chExt cx="849944" cy="850900"/>
            </a:xfrm>
          </p:grpSpPr>
          <p:sp>
            <p:nvSpPr>
              <p:cNvPr id="24" name="Freeform 16">
                <a:extLst>
                  <a:ext uri="{FF2B5EF4-FFF2-40B4-BE49-F238E27FC236}">
                    <a16:creationId xmlns:a16="http://schemas.microsoft.com/office/drawing/2014/main" id="{35D5ABEE-11D3-9A58-07FF-154EEAC806A9}"/>
                  </a:ext>
                </a:extLst>
              </p:cNvPr>
              <p:cNvSpPr/>
              <p:nvPr/>
            </p:nvSpPr>
            <p:spPr>
              <a:xfrm>
                <a:off x="-37144" y="0"/>
                <a:ext cx="572237" cy="110380"/>
              </a:xfrm>
              <a:custGeom>
                <a:avLst/>
                <a:gdLst/>
                <a:ahLst/>
                <a:cxnLst/>
                <a:rect l="l" t="t" r="r" b="b"/>
                <a:pathLst>
                  <a:path w="535093" h="110380">
                    <a:moveTo>
                      <a:pt x="0" y="0"/>
                    </a:moveTo>
                    <a:lnTo>
                      <a:pt x="535093" y="0"/>
                    </a:lnTo>
                    <a:lnTo>
                      <a:pt x="535093" y="110380"/>
                    </a:lnTo>
                    <a:lnTo>
                      <a:pt x="0" y="110380"/>
                    </a:lnTo>
                    <a:close/>
                  </a:path>
                </a:pathLst>
              </a:custGeom>
              <a:solidFill>
                <a:srgbClr val="002F87"/>
              </a:solidFill>
            </p:spPr>
            <p:txBody>
              <a:bodyPr/>
              <a:lstStyle/>
              <a:p>
                <a:endParaRPr lang="en-GB"/>
              </a:p>
            </p:txBody>
          </p:sp>
          <p:sp>
            <p:nvSpPr>
              <p:cNvPr id="25" name="TextBox 17">
                <a:extLst>
                  <a:ext uri="{FF2B5EF4-FFF2-40B4-BE49-F238E27FC236}">
                    <a16:creationId xmlns:a16="http://schemas.microsoft.com/office/drawing/2014/main" id="{C8693FD7-07CB-F886-E9BC-05F344B08FD7}"/>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2" name="Group 18">
              <a:extLst>
                <a:ext uri="{FF2B5EF4-FFF2-40B4-BE49-F238E27FC236}">
                  <a16:creationId xmlns:a16="http://schemas.microsoft.com/office/drawing/2014/main" id="{E2D4AD91-AF70-6D69-84FC-77AC0FA6E8DA}"/>
                </a:ext>
              </a:extLst>
            </p:cNvPr>
            <p:cNvGrpSpPr/>
            <p:nvPr/>
          </p:nvGrpSpPr>
          <p:grpSpPr>
            <a:xfrm>
              <a:off x="4058106" y="9439881"/>
              <a:ext cx="2031682" cy="419100"/>
              <a:chOff x="0" y="0"/>
              <a:chExt cx="535093" cy="110380"/>
            </a:xfrm>
          </p:grpSpPr>
          <p:sp>
            <p:nvSpPr>
              <p:cNvPr id="22" name="Freeform 19">
                <a:extLst>
                  <a:ext uri="{FF2B5EF4-FFF2-40B4-BE49-F238E27FC236}">
                    <a16:creationId xmlns:a16="http://schemas.microsoft.com/office/drawing/2014/main" id="{1404608E-F352-358F-3CFC-DB0F8A7DD6A4}"/>
                  </a:ext>
                </a:extLst>
              </p:cNvPr>
              <p:cNvSpPr/>
              <p:nvPr/>
            </p:nvSpPr>
            <p:spPr>
              <a:xfrm>
                <a:off x="0" y="0"/>
                <a:ext cx="535093" cy="110380"/>
              </a:xfrm>
              <a:custGeom>
                <a:avLst/>
                <a:gdLst/>
                <a:ahLst/>
                <a:cxnLst/>
                <a:rect l="l" t="t" r="r" b="b"/>
                <a:pathLst>
                  <a:path w="535093" h="110380">
                    <a:moveTo>
                      <a:pt x="0" y="0"/>
                    </a:moveTo>
                    <a:lnTo>
                      <a:pt x="535093" y="0"/>
                    </a:lnTo>
                    <a:lnTo>
                      <a:pt x="535093" y="110380"/>
                    </a:lnTo>
                    <a:lnTo>
                      <a:pt x="0" y="110380"/>
                    </a:lnTo>
                    <a:close/>
                  </a:path>
                </a:pathLst>
              </a:custGeom>
              <a:solidFill>
                <a:srgbClr val="006448"/>
              </a:solidFill>
            </p:spPr>
            <p:txBody>
              <a:bodyPr/>
              <a:lstStyle/>
              <a:p>
                <a:endParaRPr lang="en-GB"/>
              </a:p>
            </p:txBody>
          </p:sp>
          <p:sp>
            <p:nvSpPr>
              <p:cNvPr id="23" name="TextBox 20">
                <a:extLst>
                  <a:ext uri="{FF2B5EF4-FFF2-40B4-BE49-F238E27FC236}">
                    <a16:creationId xmlns:a16="http://schemas.microsoft.com/office/drawing/2014/main" id="{AE8FB5FE-7334-77E9-34F7-E8BEFA04E344}"/>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3" name="Group 21">
              <a:extLst>
                <a:ext uri="{FF2B5EF4-FFF2-40B4-BE49-F238E27FC236}">
                  <a16:creationId xmlns:a16="http://schemas.microsoft.com/office/drawing/2014/main" id="{604F0EC4-B926-0B28-FBE0-546660D6CA13}"/>
                </a:ext>
              </a:extLst>
            </p:cNvPr>
            <p:cNvGrpSpPr/>
            <p:nvPr/>
          </p:nvGrpSpPr>
          <p:grpSpPr>
            <a:xfrm>
              <a:off x="6088360" y="9439881"/>
              <a:ext cx="2031682" cy="419100"/>
              <a:chOff x="0" y="0"/>
              <a:chExt cx="535093" cy="110380"/>
            </a:xfrm>
          </p:grpSpPr>
          <p:sp>
            <p:nvSpPr>
              <p:cNvPr id="20" name="Freeform 22">
                <a:extLst>
                  <a:ext uri="{FF2B5EF4-FFF2-40B4-BE49-F238E27FC236}">
                    <a16:creationId xmlns:a16="http://schemas.microsoft.com/office/drawing/2014/main" id="{F6457026-5498-A3FD-9D57-14669EAEAB7E}"/>
                  </a:ext>
                </a:extLst>
              </p:cNvPr>
              <p:cNvSpPr/>
              <p:nvPr/>
            </p:nvSpPr>
            <p:spPr>
              <a:xfrm>
                <a:off x="0" y="0"/>
                <a:ext cx="535093" cy="110380"/>
              </a:xfrm>
              <a:custGeom>
                <a:avLst/>
                <a:gdLst/>
                <a:ahLst/>
                <a:cxnLst/>
                <a:rect l="l" t="t" r="r" b="b"/>
                <a:pathLst>
                  <a:path w="535093" h="110380">
                    <a:moveTo>
                      <a:pt x="0" y="0"/>
                    </a:moveTo>
                    <a:lnTo>
                      <a:pt x="535093" y="0"/>
                    </a:lnTo>
                    <a:lnTo>
                      <a:pt x="535093" y="110380"/>
                    </a:lnTo>
                    <a:lnTo>
                      <a:pt x="0" y="110380"/>
                    </a:lnTo>
                    <a:close/>
                  </a:path>
                </a:pathLst>
              </a:custGeom>
              <a:solidFill>
                <a:srgbClr val="74BA23"/>
              </a:solidFill>
            </p:spPr>
            <p:txBody>
              <a:bodyPr/>
              <a:lstStyle/>
              <a:p>
                <a:endParaRPr lang="en-GB"/>
              </a:p>
            </p:txBody>
          </p:sp>
          <p:sp>
            <p:nvSpPr>
              <p:cNvPr id="21" name="TextBox 23">
                <a:extLst>
                  <a:ext uri="{FF2B5EF4-FFF2-40B4-BE49-F238E27FC236}">
                    <a16:creationId xmlns:a16="http://schemas.microsoft.com/office/drawing/2014/main" id="{408D41B1-4A49-1ED4-28A6-4409D5D26B51}"/>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4" name="Group 24">
              <a:extLst>
                <a:ext uri="{FF2B5EF4-FFF2-40B4-BE49-F238E27FC236}">
                  <a16:creationId xmlns:a16="http://schemas.microsoft.com/office/drawing/2014/main" id="{0A7EC6CA-DAA2-5FAB-3073-D2F6558822E0}"/>
                </a:ext>
              </a:extLst>
            </p:cNvPr>
            <p:cNvGrpSpPr/>
            <p:nvPr/>
          </p:nvGrpSpPr>
          <p:grpSpPr>
            <a:xfrm>
              <a:off x="10136024" y="9295220"/>
              <a:ext cx="3114205" cy="3230768"/>
              <a:chOff x="-7402" y="-38100"/>
              <a:chExt cx="820202" cy="850900"/>
            </a:xfrm>
          </p:grpSpPr>
          <p:sp>
            <p:nvSpPr>
              <p:cNvPr id="18" name="Freeform 25">
                <a:extLst>
                  <a:ext uri="{FF2B5EF4-FFF2-40B4-BE49-F238E27FC236}">
                    <a16:creationId xmlns:a16="http://schemas.microsoft.com/office/drawing/2014/main" id="{D8BD66E5-59D5-8307-543C-31240B88E3B7}"/>
                  </a:ext>
                </a:extLst>
              </p:cNvPr>
              <p:cNvSpPr/>
              <p:nvPr/>
            </p:nvSpPr>
            <p:spPr>
              <a:xfrm>
                <a:off x="-7402" y="93"/>
                <a:ext cx="537607" cy="110380"/>
              </a:xfrm>
              <a:custGeom>
                <a:avLst/>
                <a:gdLst/>
                <a:ahLst/>
                <a:cxnLst/>
                <a:rect l="l" t="t" r="r" b="b"/>
                <a:pathLst>
                  <a:path w="535093" h="110380">
                    <a:moveTo>
                      <a:pt x="0" y="0"/>
                    </a:moveTo>
                    <a:lnTo>
                      <a:pt x="535093" y="0"/>
                    </a:lnTo>
                    <a:lnTo>
                      <a:pt x="535093" y="110380"/>
                    </a:lnTo>
                    <a:lnTo>
                      <a:pt x="0" y="110380"/>
                    </a:lnTo>
                    <a:close/>
                  </a:path>
                </a:pathLst>
              </a:custGeom>
              <a:solidFill>
                <a:srgbClr val="B02673"/>
              </a:solidFill>
            </p:spPr>
            <p:txBody>
              <a:bodyPr/>
              <a:lstStyle/>
              <a:p>
                <a:endParaRPr lang="en-GB"/>
              </a:p>
            </p:txBody>
          </p:sp>
          <p:sp>
            <p:nvSpPr>
              <p:cNvPr id="19" name="TextBox 26">
                <a:extLst>
                  <a:ext uri="{FF2B5EF4-FFF2-40B4-BE49-F238E27FC236}">
                    <a16:creationId xmlns:a16="http://schemas.microsoft.com/office/drawing/2014/main" id="{3666878B-1E34-665F-A904-7F658685FF4B}"/>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5" name="Group 27">
              <a:extLst>
                <a:ext uri="{FF2B5EF4-FFF2-40B4-BE49-F238E27FC236}">
                  <a16:creationId xmlns:a16="http://schemas.microsoft.com/office/drawing/2014/main" id="{5B1423AF-A3DD-B913-BD15-EDA35A6CCA29}"/>
                </a:ext>
              </a:extLst>
            </p:cNvPr>
            <p:cNvGrpSpPr/>
            <p:nvPr/>
          </p:nvGrpSpPr>
          <p:grpSpPr>
            <a:xfrm>
              <a:off x="14199387" y="9295567"/>
              <a:ext cx="5143032" cy="3230768"/>
              <a:chOff x="-541743" y="-38100"/>
              <a:chExt cx="1354543" cy="850900"/>
            </a:xfrm>
          </p:grpSpPr>
          <p:sp>
            <p:nvSpPr>
              <p:cNvPr id="16" name="Freeform 28">
                <a:extLst>
                  <a:ext uri="{FF2B5EF4-FFF2-40B4-BE49-F238E27FC236}">
                    <a16:creationId xmlns:a16="http://schemas.microsoft.com/office/drawing/2014/main" id="{3309BA34-E7FD-00A6-B400-2AB0A53EACB3}"/>
                  </a:ext>
                </a:extLst>
              </p:cNvPr>
              <p:cNvSpPr/>
              <p:nvPr/>
            </p:nvSpPr>
            <p:spPr>
              <a:xfrm>
                <a:off x="-541743" y="111"/>
                <a:ext cx="535093" cy="110380"/>
              </a:xfrm>
              <a:custGeom>
                <a:avLst/>
                <a:gdLst/>
                <a:ahLst/>
                <a:cxnLst/>
                <a:rect l="l" t="t" r="r" b="b"/>
                <a:pathLst>
                  <a:path w="535093" h="110380">
                    <a:moveTo>
                      <a:pt x="0" y="0"/>
                    </a:moveTo>
                    <a:lnTo>
                      <a:pt x="535093" y="0"/>
                    </a:lnTo>
                    <a:lnTo>
                      <a:pt x="535093" y="110380"/>
                    </a:lnTo>
                    <a:lnTo>
                      <a:pt x="0" y="110380"/>
                    </a:lnTo>
                    <a:close/>
                  </a:path>
                </a:pathLst>
              </a:custGeom>
              <a:solidFill>
                <a:srgbClr val="FEDB04"/>
              </a:solidFill>
            </p:spPr>
            <p:txBody>
              <a:bodyPr/>
              <a:lstStyle/>
              <a:p>
                <a:endParaRPr lang="en-GB"/>
              </a:p>
            </p:txBody>
          </p:sp>
          <p:sp>
            <p:nvSpPr>
              <p:cNvPr id="17" name="TextBox 29">
                <a:extLst>
                  <a:ext uri="{FF2B5EF4-FFF2-40B4-BE49-F238E27FC236}">
                    <a16:creationId xmlns:a16="http://schemas.microsoft.com/office/drawing/2014/main" id="{4832E052-154F-945E-991F-08D70A468719}"/>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sp>
        <p:nvSpPr>
          <p:cNvPr id="2" name="TextBox 1">
            <a:extLst>
              <a:ext uri="{FF2B5EF4-FFF2-40B4-BE49-F238E27FC236}">
                <a16:creationId xmlns:a16="http://schemas.microsoft.com/office/drawing/2014/main" id="{8A0047E2-174D-C24B-A626-B6072C550F95}"/>
              </a:ext>
            </a:extLst>
          </p:cNvPr>
          <p:cNvSpPr txBox="1"/>
          <p:nvPr/>
        </p:nvSpPr>
        <p:spPr>
          <a:xfrm>
            <a:off x="215027" y="147140"/>
            <a:ext cx="4700922" cy="646331"/>
          </a:xfrm>
          <a:prstGeom prst="rect">
            <a:avLst/>
          </a:prstGeom>
          <a:noFill/>
        </p:spPr>
        <p:txBody>
          <a:bodyPr wrap="square" rtlCol="0">
            <a:spAutoFit/>
          </a:bodyPr>
          <a:lstStyle/>
          <a:p>
            <a:r>
              <a:rPr lang="en-GB" sz="3600" b="1" dirty="0">
                <a:solidFill>
                  <a:srgbClr val="002060"/>
                </a:solidFill>
              </a:rPr>
              <a:t>Future Service Model</a:t>
            </a:r>
          </a:p>
        </p:txBody>
      </p:sp>
      <p:grpSp>
        <p:nvGrpSpPr>
          <p:cNvPr id="3" name="Group 2">
            <a:extLst>
              <a:ext uri="{FF2B5EF4-FFF2-40B4-BE49-F238E27FC236}">
                <a16:creationId xmlns:a16="http://schemas.microsoft.com/office/drawing/2014/main" id="{EB1CC2F9-4A51-48FE-2713-55F0C32FCB4F}"/>
              </a:ext>
            </a:extLst>
          </p:cNvPr>
          <p:cNvGrpSpPr/>
          <p:nvPr/>
        </p:nvGrpSpPr>
        <p:grpSpPr>
          <a:xfrm>
            <a:off x="215027" y="793471"/>
            <a:ext cx="11707765" cy="2083969"/>
            <a:chOff x="343949" y="3888386"/>
            <a:chExt cx="11707765" cy="2083969"/>
          </a:xfrm>
        </p:grpSpPr>
        <p:sp>
          <p:nvSpPr>
            <p:cNvPr id="5" name="Rectangle 4">
              <a:extLst>
                <a:ext uri="{FF2B5EF4-FFF2-40B4-BE49-F238E27FC236}">
                  <a16:creationId xmlns:a16="http://schemas.microsoft.com/office/drawing/2014/main" id="{110A51AB-0CCA-0D33-28C4-4C927B22B118}"/>
                </a:ext>
              </a:extLst>
            </p:cNvPr>
            <p:cNvSpPr/>
            <p:nvPr/>
          </p:nvSpPr>
          <p:spPr>
            <a:xfrm>
              <a:off x="343949" y="4639112"/>
              <a:ext cx="1446117" cy="74746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Invitation and kit sent</a:t>
              </a:r>
            </a:p>
          </p:txBody>
        </p:sp>
        <p:sp>
          <p:nvSpPr>
            <p:cNvPr id="34" name="Rectangle 33">
              <a:extLst>
                <a:ext uri="{FF2B5EF4-FFF2-40B4-BE49-F238E27FC236}">
                  <a16:creationId xmlns:a16="http://schemas.microsoft.com/office/drawing/2014/main" id="{168E012F-1939-5E3E-9D95-26FA1DAD309C}"/>
                </a:ext>
              </a:extLst>
            </p:cNvPr>
            <p:cNvSpPr/>
            <p:nvPr/>
          </p:nvSpPr>
          <p:spPr>
            <a:xfrm>
              <a:off x="2025021" y="4639112"/>
              <a:ext cx="1446117" cy="74746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Sample obtained and returned</a:t>
              </a:r>
            </a:p>
          </p:txBody>
        </p:sp>
        <p:sp>
          <p:nvSpPr>
            <p:cNvPr id="35" name="Diamond 34">
              <a:extLst>
                <a:ext uri="{FF2B5EF4-FFF2-40B4-BE49-F238E27FC236}">
                  <a16:creationId xmlns:a16="http://schemas.microsoft.com/office/drawing/2014/main" id="{42271C85-32CE-1FA3-FEFD-2C3F5DCC6ED5}"/>
                </a:ext>
              </a:extLst>
            </p:cNvPr>
            <p:cNvSpPr/>
            <p:nvPr/>
          </p:nvSpPr>
          <p:spPr>
            <a:xfrm>
              <a:off x="3650778" y="4298371"/>
              <a:ext cx="1551963" cy="1426129"/>
            </a:xfrm>
            <a:prstGeom prst="diamond">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a:t>
              </a:r>
              <a:r>
                <a:rPr lang="en-GB" sz="1200" dirty="0" err="1"/>
                <a:t>ve</a:t>
              </a:r>
              <a:r>
                <a:rPr lang="en-GB" sz="1200" dirty="0"/>
                <a:t> or -</a:t>
              </a:r>
              <a:r>
                <a:rPr lang="en-GB" sz="1200" dirty="0" err="1"/>
                <a:t>ve</a:t>
              </a:r>
              <a:endParaRPr lang="en-GB" sz="1200" dirty="0"/>
            </a:p>
          </p:txBody>
        </p:sp>
        <p:sp>
          <p:nvSpPr>
            <p:cNvPr id="36" name="Rectangle 35">
              <a:extLst>
                <a:ext uri="{FF2B5EF4-FFF2-40B4-BE49-F238E27FC236}">
                  <a16:creationId xmlns:a16="http://schemas.microsoft.com/office/drawing/2014/main" id="{C25B27F0-CA5E-99F2-C108-6E2D956C1C96}"/>
                </a:ext>
              </a:extLst>
            </p:cNvPr>
            <p:cNvSpPr/>
            <p:nvPr/>
          </p:nvSpPr>
          <p:spPr>
            <a:xfrm>
              <a:off x="5382381" y="4618975"/>
              <a:ext cx="1446117" cy="74746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Colonoscopy</a:t>
              </a:r>
            </a:p>
          </p:txBody>
        </p:sp>
        <p:sp>
          <p:nvSpPr>
            <p:cNvPr id="37" name="Diamond 36">
              <a:extLst>
                <a:ext uri="{FF2B5EF4-FFF2-40B4-BE49-F238E27FC236}">
                  <a16:creationId xmlns:a16="http://schemas.microsoft.com/office/drawing/2014/main" id="{DABC870E-AF26-7270-F853-615C98F1C4EC}"/>
                </a:ext>
              </a:extLst>
            </p:cNvPr>
            <p:cNvSpPr/>
            <p:nvPr/>
          </p:nvSpPr>
          <p:spPr>
            <a:xfrm>
              <a:off x="7057261" y="4274612"/>
              <a:ext cx="1551963" cy="1426129"/>
            </a:xfrm>
            <a:prstGeom prst="diamond">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a:t>
              </a:r>
              <a:r>
                <a:rPr lang="en-GB" sz="1200" dirty="0" err="1"/>
                <a:t>ve</a:t>
              </a:r>
              <a:r>
                <a:rPr lang="en-GB" sz="1200" dirty="0"/>
                <a:t> or -</a:t>
              </a:r>
              <a:r>
                <a:rPr lang="en-GB" sz="1200" dirty="0" err="1"/>
                <a:t>ve</a:t>
              </a:r>
              <a:endParaRPr lang="en-GB" sz="1200" dirty="0"/>
            </a:p>
          </p:txBody>
        </p:sp>
        <p:sp>
          <p:nvSpPr>
            <p:cNvPr id="38" name="Rectangle 37">
              <a:extLst>
                <a:ext uri="{FF2B5EF4-FFF2-40B4-BE49-F238E27FC236}">
                  <a16:creationId xmlns:a16="http://schemas.microsoft.com/office/drawing/2014/main" id="{389DF577-B111-11B8-B29D-14E447DF6ADD}"/>
                </a:ext>
              </a:extLst>
            </p:cNvPr>
            <p:cNvSpPr/>
            <p:nvPr/>
          </p:nvSpPr>
          <p:spPr>
            <a:xfrm>
              <a:off x="8926870" y="4210667"/>
              <a:ext cx="1446117" cy="74746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Treatment discussion</a:t>
              </a:r>
            </a:p>
          </p:txBody>
        </p:sp>
        <p:sp>
          <p:nvSpPr>
            <p:cNvPr id="39" name="Rectangle 38">
              <a:extLst>
                <a:ext uri="{FF2B5EF4-FFF2-40B4-BE49-F238E27FC236}">
                  <a16:creationId xmlns:a16="http://schemas.microsoft.com/office/drawing/2014/main" id="{4A13E6E6-1D77-3FC2-971D-923CF73F920A}"/>
                </a:ext>
              </a:extLst>
            </p:cNvPr>
            <p:cNvSpPr/>
            <p:nvPr/>
          </p:nvSpPr>
          <p:spPr>
            <a:xfrm>
              <a:off x="8926870" y="5224890"/>
              <a:ext cx="1446117" cy="74746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Discharged</a:t>
              </a:r>
            </a:p>
          </p:txBody>
        </p:sp>
        <p:sp>
          <p:nvSpPr>
            <p:cNvPr id="40" name="Rectangle 39">
              <a:extLst>
                <a:ext uri="{FF2B5EF4-FFF2-40B4-BE49-F238E27FC236}">
                  <a16:creationId xmlns:a16="http://schemas.microsoft.com/office/drawing/2014/main" id="{F0A609FA-F715-FB4D-033A-753198226F65}"/>
                </a:ext>
              </a:extLst>
            </p:cNvPr>
            <p:cNvSpPr/>
            <p:nvPr/>
          </p:nvSpPr>
          <p:spPr>
            <a:xfrm>
              <a:off x="10605597" y="5224046"/>
              <a:ext cx="1446117" cy="74746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Invited for bowel screening in 2 years</a:t>
              </a:r>
            </a:p>
          </p:txBody>
        </p:sp>
        <p:cxnSp>
          <p:nvCxnSpPr>
            <p:cNvPr id="41" name="Connector: Elbow 40">
              <a:extLst>
                <a:ext uri="{FF2B5EF4-FFF2-40B4-BE49-F238E27FC236}">
                  <a16:creationId xmlns:a16="http://schemas.microsoft.com/office/drawing/2014/main" id="{5CC7A1B5-DBED-842B-22D7-4EE2E95A6527}"/>
                </a:ext>
              </a:extLst>
            </p:cNvPr>
            <p:cNvCxnSpPr>
              <a:stCxn id="35" idx="2"/>
              <a:endCxn id="39" idx="2"/>
            </p:cNvCxnSpPr>
            <p:nvPr/>
          </p:nvCxnSpPr>
          <p:spPr>
            <a:xfrm rot="16200000" flipH="1">
              <a:off x="6914417" y="3236842"/>
              <a:ext cx="247855" cy="5223169"/>
            </a:xfrm>
            <a:prstGeom prst="bentConnector3">
              <a:avLst>
                <a:gd name="adj1" fmla="val 19223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C12A5D93-89C8-47CB-985D-4BCC516A6C13}"/>
                </a:ext>
              </a:extLst>
            </p:cNvPr>
            <p:cNvCxnSpPr>
              <a:stCxn id="35" idx="0"/>
              <a:endCxn id="36" idx="0"/>
            </p:cNvCxnSpPr>
            <p:nvPr/>
          </p:nvCxnSpPr>
          <p:spPr>
            <a:xfrm rot="16200000" flipH="1">
              <a:off x="5105798" y="3619333"/>
              <a:ext cx="320604" cy="1678680"/>
            </a:xfrm>
            <a:prstGeom prst="bentConnector3">
              <a:avLst>
                <a:gd name="adj1" fmla="val -71303"/>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E66E4239-2BBE-731A-14D7-D6E3EDF2963C}"/>
                </a:ext>
              </a:extLst>
            </p:cNvPr>
            <p:cNvCxnSpPr>
              <a:stCxn id="37" idx="0"/>
              <a:endCxn id="38" idx="0"/>
            </p:cNvCxnSpPr>
            <p:nvPr/>
          </p:nvCxnSpPr>
          <p:spPr>
            <a:xfrm rot="5400000" flipH="1" flipV="1">
              <a:off x="8709614" y="3334297"/>
              <a:ext cx="63945" cy="1816686"/>
            </a:xfrm>
            <a:prstGeom prst="bentConnector3">
              <a:avLst>
                <a:gd name="adj1" fmla="val 457495"/>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A689B261-DB9E-0CEC-73CF-592BA6FF0D00}"/>
                </a:ext>
              </a:extLst>
            </p:cNvPr>
            <p:cNvCxnSpPr>
              <a:stCxn id="37" idx="2"/>
              <a:endCxn id="39" idx="2"/>
            </p:cNvCxnSpPr>
            <p:nvPr/>
          </p:nvCxnSpPr>
          <p:spPr>
            <a:xfrm rot="16200000" flipH="1">
              <a:off x="8605779" y="4928205"/>
              <a:ext cx="271614" cy="1816686"/>
            </a:xfrm>
            <a:prstGeom prst="bentConnector3">
              <a:avLst>
                <a:gd name="adj1" fmla="val 184164"/>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09695478-30FD-79D6-BA4A-D732E3C330F9}"/>
                </a:ext>
              </a:extLst>
            </p:cNvPr>
            <p:cNvCxnSpPr>
              <a:stCxn id="5" idx="3"/>
              <a:endCxn id="34" idx="1"/>
            </p:cNvCxnSpPr>
            <p:nvPr/>
          </p:nvCxnSpPr>
          <p:spPr>
            <a:xfrm>
              <a:off x="1790066" y="5012845"/>
              <a:ext cx="234955" cy="0"/>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FBFEF583-82E8-5DFC-A09A-65AD5309C351}"/>
                </a:ext>
              </a:extLst>
            </p:cNvPr>
            <p:cNvCxnSpPr>
              <a:stCxn id="34" idx="3"/>
              <a:endCxn id="35" idx="1"/>
            </p:cNvCxnSpPr>
            <p:nvPr/>
          </p:nvCxnSpPr>
          <p:spPr>
            <a:xfrm flipV="1">
              <a:off x="3471138" y="5011436"/>
              <a:ext cx="179640" cy="1409"/>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86F33B00-0BEB-2534-BC48-B27EA110BA5D}"/>
                </a:ext>
              </a:extLst>
            </p:cNvPr>
            <p:cNvCxnSpPr>
              <a:stCxn id="36" idx="3"/>
              <a:endCxn id="37" idx="1"/>
            </p:cNvCxnSpPr>
            <p:nvPr/>
          </p:nvCxnSpPr>
          <p:spPr>
            <a:xfrm flipV="1">
              <a:off x="6828498" y="4987677"/>
              <a:ext cx="228763" cy="5031"/>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61341362-5FFC-07D5-24C1-296A4B1A1112}"/>
                </a:ext>
              </a:extLst>
            </p:cNvPr>
            <p:cNvCxnSpPr>
              <a:stCxn id="39" idx="3"/>
              <a:endCxn id="40" idx="1"/>
            </p:cNvCxnSpPr>
            <p:nvPr/>
          </p:nvCxnSpPr>
          <p:spPr>
            <a:xfrm flipV="1">
              <a:off x="10372987" y="5597779"/>
              <a:ext cx="232610" cy="844"/>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2421BC63-E4B9-BCF7-989E-1E3D20AD5E7F}"/>
                </a:ext>
              </a:extLst>
            </p:cNvPr>
            <p:cNvSpPr txBox="1"/>
            <p:nvPr/>
          </p:nvSpPr>
          <p:spPr>
            <a:xfrm>
              <a:off x="4426759" y="3952965"/>
              <a:ext cx="436730" cy="409984"/>
            </a:xfrm>
            <a:prstGeom prst="rect">
              <a:avLst/>
            </a:prstGeom>
            <a:noFill/>
          </p:spPr>
          <p:txBody>
            <a:bodyPr wrap="square">
              <a:spAutoFit/>
            </a:bodyPr>
            <a:lstStyle/>
            <a:p>
              <a:pPr>
                <a:lnSpc>
                  <a:spcPct val="200000"/>
                </a:lnSpc>
              </a:pPr>
              <a:r>
                <a:rPr lang="en-GB" sz="1200" dirty="0">
                  <a:solidFill>
                    <a:srgbClr val="002060"/>
                  </a:solidFill>
                </a:rPr>
                <a:t>+</a:t>
              </a:r>
              <a:r>
                <a:rPr lang="en-GB" sz="1200" dirty="0" err="1">
                  <a:solidFill>
                    <a:srgbClr val="002060"/>
                  </a:solidFill>
                </a:rPr>
                <a:t>ve</a:t>
              </a:r>
              <a:endParaRPr lang="en-GB" sz="1200" dirty="0">
                <a:solidFill>
                  <a:srgbClr val="002060"/>
                </a:solidFill>
              </a:endParaRPr>
            </a:p>
          </p:txBody>
        </p:sp>
        <p:sp>
          <p:nvSpPr>
            <p:cNvPr id="50" name="TextBox 49">
              <a:extLst>
                <a:ext uri="{FF2B5EF4-FFF2-40B4-BE49-F238E27FC236}">
                  <a16:creationId xmlns:a16="http://schemas.microsoft.com/office/drawing/2014/main" id="{ADCEF609-D566-9947-FE62-CB1A768EA654}"/>
                </a:ext>
              </a:extLst>
            </p:cNvPr>
            <p:cNvSpPr txBox="1"/>
            <p:nvPr/>
          </p:nvSpPr>
          <p:spPr>
            <a:xfrm>
              <a:off x="7872217" y="3888386"/>
              <a:ext cx="436730" cy="409984"/>
            </a:xfrm>
            <a:prstGeom prst="rect">
              <a:avLst/>
            </a:prstGeom>
            <a:noFill/>
          </p:spPr>
          <p:txBody>
            <a:bodyPr wrap="square">
              <a:spAutoFit/>
            </a:bodyPr>
            <a:lstStyle/>
            <a:p>
              <a:pPr>
                <a:lnSpc>
                  <a:spcPct val="200000"/>
                </a:lnSpc>
              </a:pPr>
              <a:r>
                <a:rPr lang="en-GB" sz="1200" dirty="0">
                  <a:solidFill>
                    <a:srgbClr val="002060"/>
                  </a:solidFill>
                </a:rPr>
                <a:t>+</a:t>
              </a:r>
              <a:r>
                <a:rPr lang="en-GB" sz="1200" dirty="0" err="1">
                  <a:solidFill>
                    <a:srgbClr val="002060"/>
                  </a:solidFill>
                </a:rPr>
                <a:t>ve</a:t>
              </a:r>
              <a:endParaRPr lang="en-GB" sz="1200" dirty="0">
                <a:solidFill>
                  <a:srgbClr val="002060"/>
                </a:solidFill>
              </a:endParaRPr>
            </a:p>
          </p:txBody>
        </p:sp>
        <p:sp>
          <p:nvSpPr>
            <p:cNvPr id="51" name="TextBox 50">
              <a:extLst>
                <a:ext uri="{FF2B5EF4-FFF2-40B4-BE49-F238E27FC236}">
                  <a16:creationId xmlns:a16="http://schemas.microsoft.com/office/drawing/2014/main" id="{2843792F-00C9-EB5C-8B12-63E8708510CC}"/>
                </a:ext>
              </a:extLst>
            </p:cNvPr>
            <p:cNvSpPr txBox="1"/>
            <p:nvPr/>
          </p:nvSpPr>
          <p:spPr>
            <a:xfrm>
              <a:off x="7862463" y="5464350"/>
              <a:ext cx="436730" cy="409984"/>
            </a:xfrm>
            <a:prstGeom prst="rect">
              <a:avLst/>
            </a:prstGeom>
            <a:noFill/>
          </p:spPr>
          <p:txBody>
            <a:bodyPr wrap="square">
              <a:spAutoFit/>
            </a:bodyPr>
            <a:lstStyle/>
            <a:p>
              <a:pPr>
                <a:lnSpc>
                  <a:spcPct val="200000"/>
                </a:lnSpc>
              </a:pPr>
              <a:r>
                <a:rPr lang="en-GB" sz="1200" dirty="0">
                  <a:solidFill>
                    <a:srgbClr val="002060"/>
                  </a:solidFill>
                </a:rPr>
                <a:t>-</a:t>
              </a:r>
              <a:r>
                <a:rPr lang="en-GB" sz="1200" dirty="0" err="1">
                  <a:solidFill>
                    <a:srgbClr val="002060"/>
                  </a:solidFill>
                </a:rPr>
                <a:t>ve</a:t>
              </a:r>
              <a:endParaRPr lang="en-GB" sz="1200" dirty="0">
                <a:solidFill>
                  <a:srgbClr val="002060"/>
                </a:solidFill>
              </a:endParaRPr>
            </a:p>
          </p:txBody>
        </p:sp>
        <p:sp>
          <p:nvSpPr>
            <p:cNvPr id="52" name="TextBox 51">
              <a:extLst>
                <a:ext uri="{FF2B5EF4-FFF2-40B4-BE49-F238E27FC236}">
                  <a16:creationId xmlns:a16="http://schemas.microsoft.com/office/drawing/2014/main" id="{9AFE48A8-936E-C2CE-461E-5FDBDB7DEE52}"/>
                </a:ext>
              </a:extLst>
            </p:cNvPr>
            <p:cNvSpPr txBox="1"/>
            <p:nvPr/>
          </p:nvSpPr>
          <p:spPr>
            <a:xfrm>
              <a:off x="4426759" y="5495749"/>
              <a:ext cx="436730" cy="409984"/>
            </a:xfrm>
            <a:prstGeom prst="rect">
              <a:avLst/>
            </a:prstGeom>
            <a:noFill/>
          </p:spPr>
          <p:txBody>
            <a:bodyPr wrap="square">
              <a:spAutoFit/>
            </a:bodyPr>
            <a:lstStyle/>
            <a:p>
              <a:pPr>
                <a:lnSpc>
                  <a:spcPct val="200000"/>
                </a:lnSpc>
              </a:pPr>
              <a:r>
                <a:rPr lang="en-GB" sz="1200" dirty="0">
                  <a:solidFill>
                    <a:srgbClr val="002060"/>
                  </a:solidFill>
                </a:rPr>
                <a:t>-</a:t>
              </a:r>
              <a:r>
                <a:rPr lang="en-GB" sz="1200" dirty="0" err="1">
                  <a:solidFill>
                    <a:srgbClr val="002060"/>
                  </a:solidFill>
                </a:rPr>
                <a:t>ve</a:t>
              </a:r>
              <a:endParaRPr lang="en-GB" sz="1200" dirty="0">
                <a:solidFill>
                  <a:srgbClr val="002060"/>
                </a:solidFill>
              </a:endParaRPr>
            </a:p>
          </p:txBody>
        </p:sp>
      </p:grpSp>
      <p:sp>
        <p:nvSpPr>
          <p:cNvPr id="53" name="Star: 5 Points 52">
            <a:extLst>
              <a:ext uri="{FF2B5EF4-FFF2-40B4-BE49-F238E27FC236}">
                <a16:creationId xmlns:a16="http://schemas.microsoft.com/office/drawing/2014/main" id="{7B5AEFA0-558A-3E93-1E9D-E24CAA6F7947}"/>
              </a:ext>
            </a:extLst>
          </p:cNvPr>
          <p:cNvSpPr/>
          <p:nvPr/>
        </p:nvSpPr>
        <p:spPr>
          <a:xfrm>
            <a:off x="41419" y="1250032"/>
            <a:ext cx="484770" cy="535151"/>
          </a:xfrm>
          <a:prstGeom prst="star5">
            <a:avLst/>
          </a:prstGeom>
          <a:solidFill>
            <a:srgbClr val="FEDB04"/>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Star: 5 Points 53">
            <a:extLst>
              <a:ext uri="{FF2B5EF4-FFF2-40B4-BE49-F238E27FC236}">
                <a16:creationId xmlns:a16="http://schemas.microsoft.com/office/drawing/2014/main" id="{2655064E-1816-5131-CC4D-439C6AFB69FB}"/>
              </a:ext>
            </a:extLst>
          </p:cNvPr>
          <p:cNvSpPr/>
          <p:nvPr/>
        </p:nvSpPr>
        <p:spPr>
          <a:xfrm>
            <a:off x="215027" y="3705655"/>
            <a:ext cx="484770" cy="535151"/>
          </a:xfrm>
          <a:prstGeom prst="star5">
            <a:avLst/>
          </a:prstGeom>
          <a:solidFill>
            <a:srgbClr val="FEDB04"/>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Star: 5 Points 54">
            <a:extLst>
              <a:ext uri="{FF2B5EF4-FFF2-40B4-BE49-F238E27FC236}">
                <a16:creationId xmlns:a16="http://schemas.microsoft.com/office/drawing/2014/main" id="{8EF947B6-1EAB-BF70-33FB-7C7D2A316EEB}"/>
              </a:ext>
            </a:extLst>
          </p:cNvPr>
          <p:cNvSpPr/>
          <p:nvPr/>
        </p:nvSpPr>
        <p:spPr>
          <a:xfrm>
            <a:off x="4931966" y="685524"/>
            <a:ext cx="484770" cy="535151"/>
          </a:xfrm>
          <a:prstGeom prst="star5">
            <a:avLst/>
          </a:prstGeom>
          <a:solidFill>
            <a:srgbClr val="74BA23"/>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Star: 5 Points 55">
            <a:extLst>
              <a:ext uri="{FF2B5EF4-FFF2-40B4-BE49-F238E27FC236}">
                <a16:creationId xmlns:a16="http://schemas.microsoft.com/office/drawing/2014/main" id="{86B655B6-DA25-6307-5A9C-030015D054FB}"/>
              </a:ext>
            </a:extLst>
          </p:cNvPr>
          <p:cNvSpPr/>
          <p:nvPr/>
        </p:nvSpPr>
        <p:spPr>
          <a:xfrm>
            <a:off x="215027" y="5045768"/>
            <a:ext cx="484770" cy="535151"/>
          </a:xfrm>
          <a:prstGeom prst="star5">
            <a:avLst/>
          </a:prstGeom>
          <a:solidFill>
            <a:srgbClr val="74BA23"/>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a:extLst>
              <a:ext uri="{FF2B5EF4-FFF2-40B4-BE49-F238E27FC236}">
                <a16:creationId xmlns:a16="http://schemas.microsoft.com/office/drawing/2014/main" id="{BFD4B66E-DCA5-8043-45E0-BE7EC2270638}"/>
              </a:ext>
            </a:extLst>
          </p:cNvPr>
          <p:cNvSpPr txBox="1"/>
          <p:nvPr/>
        </p:nvSpPr>
        <p:spPr>
          <a:xfrm>
            <a:off x="766783" y="3509826"/>
            <a:ext cx="10684581" cy="1295868"/>
          </a:xfrm>
          <a:prstGeom prst="rect">
            <a:avLst/>
          </a:prstGeom>
          <a:noFill/>
        </p:spPr>
        <p:txBody>
          <a:bodyPr wrap="square">
            <a:spAutoFit/>
          </a:bodyPr>
          <a:lstStyle/>
          <a:p>
            <a:pPr>
              <a:lnSpc>
                <a:spcPct val="150000"/>
              </a:lnSpc>
            </a:pPr>
            <a:r>
              <a:rPr lang="en-GB" dirty="0">
                <a:solidFill>
                  <a:srgbClr val="002060"/>
                </a:solidFill>
              </a:rPr>
              <a:t>Patients living with LD are identified and prompted 6 weeks after invitation. Discussion offered to understand why patient is not returning sample. Best interest guidance and assistance offered plus advice on personalised appointments.</a:t>
            </a:r>
          </a:p>
        </p:txBody>
      </p:sp>
      <p:sp>
        <p:nvSpPr>
          <p:cNvPr id="58" name="TextBox 57">
            <a:extLst>
              <a:ext uri="{FF2B5EF4-FFF2-40B4-BE49-F238E27FC236}">
                <a16:creationId xmlns:a16="http://schemas.microsoft.com/office/drawing/2014/main" id="{51FD67D5-2F0D-1B4A-3775-FC3BC1242014}"/>
              </a:ext>
            </a:extLst>
          </p:cNvPr>
          <p:cNvSpPr txBox="1"/>
          <p:nvPr/>
        </p:nvSpPr>
        <p:spPr>
          <a:xfrm>
            <a:off x="733558" y="5080909"/>
            <a:ext cx="10684581" cy="464871"/>
          </a:xfrm>
          <a:prstGeom prst="rect">
            <a:avLst/>
          </a:prstGeom>
          <a:noFill/>
        </p:spPr>
        <p:txBody>
          <a:bodyPr wrap="square">
            <a:spAutoFit/>
          </a:bodyPr>
          <a:lstStyle/>
          <a:p>
            <a:pPr>
              <a:lnSpc>
                <a:spcPct val="150000"/>
              </a:lnSpc>
            </a:pPr>
            <a:r>
              <a:rPr lang="en-GB" dirty="0">
                <a:solidFill>
                  <a:srgbClr val="002060"/>
                </a:solidFill>
              </a:rPr>
              <a:t>Personalised appointment offered and alternative investigations discussed</a:t>
            </a:r>
          </a:p>
        </p:txBody>
      </p:sp>
    </p:spTree>
    <p:extLst>
      <p:ext uri="{BB962C8B-B14F-4D97-AF65-F5344CB8AC3E}">
        <p14:creationId xmlns:p14="http://schemas.microsoft.com/office/powerpoint/2010/main" val="19169869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5F35F274-787B-C044-53B9-EA6B4EAE3CE9}"/>
              </a:ext>
            </a:extLst>
          </p:cNvPr>
          <p:cNvPicPr>
            <a:picLocks noChangeAspect="1"/>
          </p:cNvPicPr>
          <p:nvPr/>
        </p:nvPicPr>
        <p:blipFill rotWithShape="1">
          <a:blip r:embed="rId2"/>
          <a:srcRect l="1422" t="10304" r="7997" b="7416"/>
          <a:stretch/>
        </p:blipFill>
        <p:spPr>
          <a:xfrm>
            <a:off x="215027" y="6028530"/>
            <a:ext cx="1603203" cy="451443"/>
          </a:xfrm>
          <a:prstGeom prst="rect">
            <a:avLst/>
          </a:prstGeom>
        </p:spPr>
      </p:pic>
      <p:grpSp>
        <p:nvGrpSpPr>
          <p:cNvPr id="6" name="Group 5">
            <a:extLst>
              <a:ext uri="{FF2B5EF4-FFF2-40B4-BE49-F238E27FC236}">
                <a16:creationId xmlns:a16="http://schemas.microsoft.com/office/drawing/2014/main" id="{000C4AE6-E517-2AA1-65F1-5AEF7C86167B}"/>
              </a:ext>
            </a:extLst>
          </p:cNvPr>
          <p:cNvGrpSpPr/>
          <p:nvPr/>
        </p:nvGrpSpPr>
        <p:grpSpPr>
          <a:xfrm>
            <a:off x="-102064" y="6479975"/>
            <a:ext cx="12988593" cy="2457880"/>
            <a:chOff x="-149603" y="9295220"/>
            <a:chExt cx="19492022" cy="3231115"/>
          </a:xfrm>
        </p:grpSpPr>
        <p:grpSp>
          <p:nvGrpSpPr>
            <p:cNvPr id="7" name="Group 3">
              <a:extLst>
                <a:ext uri="{FF2B5EF4-FFF2-40B4-BE49-F238E27FC236}">
                  <a16:creationId xmlns:a16="http://schemas.microsoft.com/office/drawing/2014/main" id="{EFDAB933-123B-FFC0-07DC-E66CEB5BD6AD}"/>
                </a:ext>
              </a:extLst>
            </p:cNvPr>
            <p:cNvGrpSpPr/>
            <p:nvPr/>
          </p:nvGrpSpPr>
          <p:grpSpPr>
            <a:xfrm>
              <a:off x="14227493" y="9295567"/>
              <a:ext cx="4186303" cy="3230768"/>
              <a:chOff x="0" y="-38100"/>
              <a:chExt cx="1102565" cy="850900"/>
            </a:xfrm>
          </p:grpSpPr>
          <p:sp>
            <p:nvSpPr>
              <p:cNvPr id="32" name="Freeform 4">
                <a:extLst>
                  <a:ext uri="{FF2B5EF4-FFF2-40B4-BE49-F238E27FC236}">
                    <a16:creationId xmlns:a16="http://schemas.microsoft.com/office/drawing/2014/main" id="{72EA0613-A4FB-B1A8-637E-31285309E3A3}"/>
                  </a:ext>
                </a:extLst>
              </p:cNvPr>
              <p:cNvSpPr/>
              <p:nvPr/>
            </p:nvSpPr>
            <p:spPr>
              <a:xfrm>
                <a:off x="523990" y="111"/>
                <a:ext cx="578575" cy="110380"/>
              </a:xfrm>
              <a:custGeom>
                <a:avLst/>
                <a:gdLst/>
                <a:ahLst/>
                <a:cxnLst/>
                <a:rect l="l" t="t" r="r" b="b"/>
                <a:pathLst>
                  <a:path w="535093" h="110380">
                    <a:moveTo>
                      <a:pt x="0" y="0"/>
                    </a:moveTo>
                    <a:lnTo>
                      <a:pt x="535093" y="0"/>
                    </a:lnTo>
                    <a:lnTo>
                      <a:pt x="535093" y="110380"/>
                    </a:lnTo>
                    <a:lnTo>
                      <a:pt x="0" y="110380"/>
                    </a:lnTo>
                    <a:close/>
                  </a:path>
                </a:pathLst>
              </a:custGeom>
              <a:solidFill>
                <a:srgbClr val="2F0070"/>
              </a:solidFill>
            </p:spPr>
            <p:txBody>
              <a:bodyPr/>
              <a:lstStyle/>
              <a:p>
                <a:endParaRPr lang="en-GB"/>
              </a:p>
            </p:txBody>
          </p:sp>
          <p:sp>
            <p:nvSpPr>
              <p:cNvPr id="33" name="TextBox 5">
                <a:extLst>
                  <a:ext uri="{FF2B5EF4-FFF2-40B4-BE49-F238E27FC236}">
                    <a16:creationId xmlns:a16="http://schemas.microsoft.com/office/drawing/2014/main" id="{709ADF53-4D22-1221-4209-5C19BEB52AB7}"/>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6">
              <a:extLst>
                <a:ext uri="{FF2B5EF4-FFF2-40B4-BE49-F238E27FC236}">
                  <a16:creationId xmlns:a16="http://schemas.microsoft.com/office/drawing/2014/main" id="{68B9A163-E630-6CEB-5143-EADF00D87556}"/>
                </a:ext>
              </a:extLst>
            </p:cNvPr>
            <p:cNvGrpSpPr/>
            <p:nvPr/>
          </p:nvGrpSpPr>
          <p:grpSpPr>
            <a:xfrm>
              <a:off x="8105769" y="9295220"/>
              <a:ext cx="3108491" cy="3230768"/>
              <a:chOff x="-5897" y="-38100"/>
              <a:chExt cx="818697" cy="850900"/>
            </a:xfrm>
          </p:grpSpPr>
          <p:sp>
            <p:nvSpPr>
              <p:cNvPr id="30" name="Freeform 7">
                <a:extLst>
                  <a:ext uri="{FF2B5EF4-FFF2-40B4-BE49-F238E27FC236}">
                    <a16:creationId xmlns:a16="http://schemas.microsoft.com/office/drawing/2014/main" id="{5CD7568C-ED23-4401-8110-1286CF27E027}"/>
                  </a:ext>
                </a:extLst>
              </p:cNvPr>
              <p:cNvSpPr/>
              <p:nvPr/>
            </p:nvSpPr>
            <p:spPr>
              <a:xfrm>
                <a:off x="-5897" y="92"/>
                <a:ext cx="535093" cy="110380"/>
              </a:xfrm>
              <a:custGeom>
                <a:avLst/>
                <a:gdLst/>
                <a:ahLst/>
                <a:cxnLst/>
                <a:rect l="l" t="t" r="r" b="b"/>
                <a:pathLst>
                  <a:path w="535093" h="110380">
                    <a:moveTo>
                      <a:pt x="0" y="0"/>
                    </a:moveTo>
                    <a:lnTo>
                      <a:pt x="535093" y="0"/>
                    </a:lnTo>
                    <a:lnTo>
                      <a:pt x="535093" y="110380"/>
                    </a:lnTo>
                    <a:lnTo>
                      <a:pt x="0" y="110380"/>
                    </a:lnTo>
                    <a:close/>
                  </a:path>
                </a:pathLst>
              </a:custGeom>
              <a:solidFill>
                <a:srgbClr val="049E9E"/>
              </a:solidFill>
            </p:spPr>
            <p:txBody>
              <a:bodyPr/>
              <a:lstStyle/>
              <a:p>
                <a:endParaRPr lang="en-GB"/>
              </a:p>
            </p:txBody>
          </p:sp>
          <p:sp>
            <p:nvSpPr>
              <p:cNvPr id="31" name="TextBox 8">
                <a:extLst>
                  <a:ext uri="{FF2B5EF4-FFF2-40B4-BE49-F238E27FC236}">
                    <a16:creationId xmlns:a16="http://schemas.microsoft.com/office/drawing/2014/main" id="{0EA23E67-8A26-6DE5-0617-C4EF40B29655}"/>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9" name="Group 9">
              <a:extLst>
                <a:ext uri="{FF2B5EF4-FFF2-40B4-BE49-F238E27FC236}">
                  <a16:creationId xmlns:a16="http://schemas.microsoft.com/office/drawing/2014/main" id="{C08F6597-BC1C-EE73-EEDF-68393E48392B}"/>
                </a:ext>
              </a:extLst>
            </p:cNvPr>
            <p:cNvGrpSpPr/>
            <p:nvPr/>
          </p:nvGrpSpPr>
          <p:grpSpPr>
            <a:xfrm>
              <a:off x="2020708" y="9295220"/>
              <a:ext cx="3094219" cy="3230768"/>
              <a:chOff x="-2138" y="-38100"/>
              <a:chExt cx="814938" cy="850900"/>
            </a:xfrm>
          </p:grpSpPr>
          <p:sp>
            <p:nvSpPr>
              <p:cNvPr id="28" name="Freeform 10">
                <a:extLst>
                  <a:ext uri="{FF2B5EF4-FFF2-40B4-BE49-F238E27FC236}">
                    <a16:creationId xmlns:a16="http://schemas.microsoft.com/office/drawing/2014/main" id="{E4FB3D50-1127-665C-2DEE-0801B054464E}"/>
                  </a:ext>
                </a:extLst>
              </p:cNvPr>
              <p:cNvSpPr/>
              <p:nvPr/>
            </p:nvSpPr>
            <p:spPr>
              <a:xfrm>
                <a:off x="-2138" y="0"/>
                <a:ext cx="537231" cy="110380"/>
              </a:xfrm>
              <a:custGeom>
                <a:avLst/>
                <a:gdLst/>
                <a:ahLst/>
                <a:cxnLst/>
                <a:rect l="l" t="t" r="r" b="b"/>
                <a:pathLst>
                  <a:path w="535093" h="110380">
                    <a:moveTo>
                      <a:pt x="0" y="0"/>
                    </a:moveTo>
                    <a:lnTo>
                      <a:pt x="535093" y="0"/>
                    </a:lnTo>
                    <a:lnTo>
                      <a:pt x="535093" y="110380"/>
                    </a:lnTo>
                    <a:lnTo>
                      <a:pt x="0" y="110380"/>
                    </a:lnTo>
                    <a:close/>
                  </a:path>
                </a:pathLst>
              </a:custGeom>
              <a:solidFill>
                <a:srgbClr val="00A5CD"/>
              </a:solidFill>
            </p:spPr>
            <p:txBody>
              <a:bodyPr/>
              <a:lstStyle/>
              <a:p>
                <a:endParaRPr lang="en-GB"/>
              </a:p>
            </p:txBody>
          </p:sp>
          <p:sp>
            <p:nvSpPr>
              <p:cNvPr id="29" name="TextBox 11">
                <a:extLst>
                  <a:ext uri="{FF2B5EF4-FFF2-40B4-BE49-F238E27FC236}">
                    <a16:creationId xmlns:a16="http://schemas.microsoft.com/office/drawing/2014/main" id="{23FE6A6A-34D8-DF01-8709-665756993557}"/>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0" name="Group 12">
              <a:extLst>
                <a:ext uri="{FF2B5EF4-FFF2-40B4-BE49-F238E27FC236}">
                  <a16:creationId xmlns:a16="http://schemas.microsoft.com/office/drawing/2014/main" id="{F9732DF2-9DB1-1034-851E-300FF1B8DEF2}"/>
                </a:ext>
              </a:extLst>
            </p:cNvPr>
            <p:cNvGrpSpPr/>
            <p:nvPr/>
          </p:nvGrpSpPr>
          <p:grpSpPr>
            <a:xfrm>
              <a:off x="12166274" y="9295567"/>
              <a:ext cx="3115637" cy="3230768"/>
              <a:chOff x="-7779" y="-38100"/>
              <a:chExt cx="820579" cy="850900"/>
            </a:xfrm>
          </p:grpSpPr>
          <p:sp>
            <p:nvSpPr>
              <p:cNvPr id="26" name="Freeform 13">
                <a:extLst>
                  <a:ext uri="{FF2B5EF4-FFF2-40B4-BE49-F238E27FC236}">
                    <a16:creationId xmlns:a16="http://schemas.microsoft.com/office/drawing/2014/main" id="{AFED7900-41B8-5283-1DBC-D1AE63248020}"/>
                  </a:ext>
                </a:extLst>
              </p:cNvPr>
              <p:cNvSpPr/>
              <p:nvPr/>
            </p:nvSpPr>
            <p:spPr>
              <a:xfrm>
                <a:off x="-7779" y="2"/>
                <a:ext cx="540429" cy="110380"/>
              </a:xfrm>
              <a:custGeom>
                <a:avLst/>
                <a:gdLst/>
                <a:ahLst/>
                <a:cxnLst/>
                <a:rect l="l" t="t" r="r" b="b"/>
                <a:pathLst>
                  <a:path w="535093" h="110380">
                    <a:moveTo>
                      <a:pt x="0" y="0"/>
                    </a:moveTo>
                    <a:lnTo>
                      <a:pt x="535093" y="0"/>
                    </a:lnTo>
                    <a:lnTo>
                      <a:pt x="535093" y="110380"/>
                    </a:lnTo>
                    <a:lnTo>
                      <a:pt x="0" y="110380"/>
                    </a:lnTo>
                    <a:close/>
                  </a:path>
                </a:pathLst>
              </a:custGeom>
              <a:solidFill>
                <a:srgbClr val="F08A03"/>
              </a:solidFill>
            </p:spPr>
            <p:txBody>
              <a:bodyPr/>
              <a:lstStyle/>
              <a:p>
                <a:endParaRPr lang="en-GB"/>
              </a:p>
            </p:txBody>
          </p:sp>
          <p:sp>
            <p:nvSpPr>
              <p:cNvPr id="27" name="TextBox 14">
                <a:extLst>
                  <a:ext uri="{FF2B5EF4-FFF2-40B4-BE49-F238E27FC236}">
                    <a16:creationId xmlns:a16="http://schemas.microsoft.com/office/drawing/2014/main" id="{6402EE45-9F80-E77D-9791-582DE601FC5E}"/>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1" name="Group 15">
              <a:extLst>
                <a:ext uri="{FF2B5EF4-FFF2-40B4-BE49-F238E27FC236}">
                  <a16:creationId xmlns:a16="http://schemas.microsoft.com/office/drawing/2014/main" id="{D3B45666-B34E-C322-BB1E-962D4DFCC48B}"/>
                </a:ext>
              </a:extLst>
            </p:cNvPr>
            <p:cNvGrpSpPr/>
            <p:nvPr/>
          </p:nvGrpSpPr>
          <p:grpSpPr>
            <a:xfrm>
              <a:off x="-149603" y="9295220"/>
              <a:ext cx="3227134" cy="3230768"/>
              <a:chOff x="-37144" y="-38100"/>
              <a:chExt cx="849944" cy="850900"/>
            </a:xfrm>
          </p:grpSpPr>
          <p:sp>
            <p:nvSpPr>
              <p:cNvPr id="24" name="Freeform 16">
                <a:extLst>
                  <a:ext uri="{FF2B5EF4-FFF2-40B4-BE49-F238E27FC236}">
                    <a16:creationId xmlns:a16="http://schemas.microsoft.com/office/drawing/2014/main" id="{35D5ABEE-11D3-9A58-07FF-154EEAC806A9}"/>
                  </a:ext>
                </a:extLst>
              </p:cNvPr>
              <p:cNvSpPr/>
              <p:nvPr/>
            </p:nvSpPr>
            <p:spPr>
              <a:xfrm>
                <a:off x="-37144" y="0"/>
                <a:ext cx="572237" cy="110380"/>
              </a:xfrm>
              <a:custGeom>
                <a:avLst/>
                <a:gdLst/>
                <a:ahLst/>
                <a:cxnLst/>
                <a:rect l="l" t="t" r="r" b="b"/>
                <a:pathLst>
                  <a:path w="535093" h="110380">
                    <a:moveTo>
                      <a:pt x="0" y="0"/>
                    </a:moveTo>
                    <a:lnTo>
                      <a:pt x="535093" y="0"/>
                    </a:lnTo>
                    <a:lnTo>
                      <a:pt x="535093" y="110380"/>
                    </a:lnTo>
                    <a:lnTo>
                      <a:pt x="0" y="110380"/>
                    </a:lnTo>
                    <a:close/>
                  </a:path>
                </a:pathLst>
              </a:custGeom>
              <a:solidFill>
                <a:srgbClr val="002F87"/>
              </a:solidFill>
            </p:spPr>
            <p:txBody>
              <a:bodyPr/>
              <a:lstStyle/>
              <a:p>
                <a:endParaRPr lang="en-GB"/>
              </a:p>
            </p:txBody>
          </p:sp>
          <p:sp>
            <p:nvSpPr>
              <p:cNvPr id="25" name="TextBox 17">
                <a:extLst>
                  <a:ext uri="{FF2B5EF4-FFF2-40B4-BE49-F238E27FC236}">
                    <a16:creationId xmlns:a16="http://schemas.microsoft.com/office/drawing/2014/main" id="{C8693FD7-07CB-F886-E9BC-05F344B08FD7}"/>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2" name="Group 18">
              <a:extLst>
                <a:ext uri="{FF2B5EF4-FFF2-40B4-BE49-F238E27FC236}">
                  <a16:creationId xmlns:a16="http://schemas.microsoft.com/office/drawing/2014/main" id="{E2D4AD91-AF70-6D69-84FC-77AC0FA6E8DA}"/>
                </a:ext>
              </a:extLst>
            </p:cNvPr>
            <p:cNvGrpSpPr/>
            <p:nvPr/>
          </p:nvGrpSpPr>
          <p:grpSpPr>
            <a:xfrm>
              <a:off x="4058106" y="9439881"/>
              <a:ext cx="2031682" cy="419100"/>
              <a:chOff x="0" y="0"/>
              <a:chExt cx="535093" cy="110380"/>
            </a:xfrm>
          </p:grpSpPr>
          <p:sp>
            <p:nvSpPr>
              <p:cNvPr id="22" name="Freeform 19">
                <a:extLst>
                  <a:ext uri="{FF2B5EF4-FFF2-40B4-BE49-F238E27FC236}">
                    <a16:creationId xmlns:a16="http://schemas.microsoft.com/office/drawing/2014/main" id="{1404608E-F352-358F-3CFC-DB0F8A7DD6A4}"/>
                  </a:ext>
                </a:extLst>
              </p:cNvPr>
              <p:cNvSpPr/>
              <p:nvPr/>
            </p:nvSpPr>
            <p:spPr>
              <a:xfrm>
                <a:off x="0" y="0"/>
                <a:ext cx="535093" cy="110380"/>
              </a:xfrm>
              <a:custGeom>
                <a:avLst/>
                <a:gdLst/>
                <a:ahLst/>
                <a:cxnLst/>
                <a:rect l="l" t="t" r="r" b="b"/>
                <a:pathLst>
                  <a:path w="535093" h="110380">
                    <a:moveTo>
                      <a:pt x="0" y="0"/>
                    </a:moveTo>
                    <a:lnTo>
                      <a:pt x="535093" y="0"/>
                    </a:lnTo>
                    <a:lnTo>
                      <a:pt x="535093" y="110380"/>
                    </a:lnTo>
                    <a:lnTo>
                      <a:pt x="0" y="110380"/>
                    </a:lnTo>
                    <a:close/>
                  </a:path>
                </a:pathLst>
              </a:custGeom>
              <a:solidFill>
                <a:srgbClr val="006448"/>
              </a:solidFill>
            </p:spPr>
            <p:txBody>
              <a:bodyPr/>
              <a:lstStyle/>
              <a:p>
                <a:endParaRPr lang="en-GB"/>
              </a:p>
            </p:txBody>
          </p:sp>
          <p:sp>
            <p:nvSpPr>
              <p:cNvPr id="23" name="TextBox 20">
                <a:extLst>
                  <a:ext uri="{FF2B5EF4-FFF2-40B4-BE49-F238E27FC236}">
                    <a16:creationId xmlns:a16="http://schemas.microsoft.com/office/drawing/2014/main" id="{AE8FB5FE-7334-77E9-34F7-E8BEFA04E344}"/>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3" name="Group 21">
              <a:extLst>
                <a:ext uri="{FF2B5EF4-FFF2-40B4-BE49-F238E27FC236}">
                  <a16:creationId xmlns:a16="http://schemas.microsoft.com/office/drawing/2014/main" id="{604F0EC4-B926-0B28-FBE0-546660D6CA13}"/>
                </a:ext>
              </a:extLst>
            </p:cNvPr>
            <p:cNvGrpSpPr/>
            <p:nvPr/>
          </p:nvGrpSpPr>
          <p:grpSpPr>
            <a:xfrm>
              <a:off x="6088360" y="9439881"/>
              <a:ext cx="2031682" cy="419100"/>
              <a:chOff x="0" y="0"/>
              <a:chExt cx="535093" cy="110380"/>
            </a:xfrm>
          </p:grpSpPr>
          <p:sp>
            <p:nvSpPr>
              <p:cNvPr id="20" name="Freeform 22">
                <a:extLst>
                  <a:ext uri="{FF2B5EF4-FFF2-40B4-BE49-F238E27FC236}">
                    <a16:creationId xmlns:a16="http://schemas.microsoft.com/office/drawing/2014/main" id="{F6457026-5498-A3FD-9D57-14669EAEAB7E}"/>
                  </a:ext>
                </a:extLst>
              </p:cNvPr>
              <p:cNvSpPr/>
              <p:nvPr/>
            </p:nvSpPr>
            <p:spPr>
              <a:xfrm>
                <a:off x="0" y="0"/>
                <a:ext cx="535093" cy="110380"/>
              </a:xfrm>
              <a:custGeom>
                <a:avLst/>
                <a:gdLst/>
                <a:ahLst/>
                <a:cxnLst/>
                <a:rect l="l" t="t" r="r" b="b"/>
                <a:pathLst>
                  <a:path w="535093" h="110380">
                    <a:moveTo>
                      <a:pt x="0" y="0"/>
                    </a:moveTo>
                    <a:lnTo>
                      <a:pt x="535093" y="0"/>
                    </a:lnTo>
                    <a:lnTo>
                      <a:pt x="535093" y="110380"/>
                    </a:lnTo>
                    <a:lnTo>
                      <a:pt x="0" y="110380"/>
                    </a:lnTo>
                    <a:close/>
                  </a:path>
                </a:pathLst>
              </a:custGeom>
              <a:solidFill>
                <a:srgbClr val="74BA23"/>
              </a:solidFill>
            </p:spPr>
            <p:txBody>
              <a:bodyPr/>
              <a:lstStyle/>
              <a:p>
                <a:endParaRPr lang="en-GB"/>
              </a:p>
            </p:txBody>
          </p:sp>
          <p:sp>
            <p:nvSpPr>
              <p:cNvPr id="21" name="TextBox 23">
                <a:extLst>
                  <a:ext uri="{FF2B5EF4-FFF2-40B4-BE49-F238E27FC236}">
                    <a16:creationId xmlns:a16="http://schemas.microsoft.com/office/drawing/2014/main" id="{408D41B1-4A49-1ED4-28A6-4409D5D26B51}"/>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4" name="Group 24">
              <a:extLst>
                <a:ext uri="{FF2B5EF4-FFF2-40B4-BE49-F238E27FC236}">
                  <a16:creationId xmlns:a16="http://schemas.microsoft.com/office/drawing/2014/main" id="{0A7EC6CA-DAA2-5FAB-3073-D2F6558822E0}"/>
                </a:ext>
              </a:extLst>
            </p:cNvPr>
            <p:cNvGrpSpPr/>
            <p:nvPr/>
          </p:nvGrpSpPr>
          <p:grpSpPr>
            <a:xfrm>
              <a:off x="10136024" y="9295220"/>
              <a:ext cx="3114205" cy="3230768"/>
              <a:chOff x="-7402" y="-38100"/>
              <a:chExt cx="820202" cy="850900"/>
            </a:xfrm>
          </p:grpSpPr>
          <p:sp>
            <p:nvSpPr>
              <p:cNvPr id="18" name="Freeform 25">
                <a:extLst>
                  <a:ext uri="{FF2B5EF4-FFF2-40B4-BE49-F238E27FC236}">
                    <a16:creationId xmlns:a16="http://schemas.microsoft.com/office/drawing/2014/main" id="{D8BD66E5-59D5-8307-543C-31240B88E3B7}"/>
                  </a:ext>
                </a:extLst>
              </p:cNvPr>
              <p:cNvSpPr/>
              <p:nvPr/>
            </p:nvSpPr>
            <p:spPr>
              <a:xfrm>
                <a:off x="-7402" y="93"/>
                <a:ext cx="537607" cy="110380"/>
              </a:xfrm>
              <a:custGeom>
                <a:avLst/>
                <a:gdLst/>
                <a:ahLst/>
                <a:cxnLst/>
                <a:rect l="l" t="t" r="r" b="b"/>
                <a:pathLst>
                  <a:path w="535093" h="110380">
                    <a:moveTo>
                      <a:pt x="0" y="0"/>
                    </a:moveTo>
                    <a:lnTo>
                      <a:pt x="535093" y="0"/>
                    </a:lnTo>
                    <a:lnTo>
                      <a:pt x="535093" y="110380"/>
                    </a:lnTo>
                    <a:lnTo>
                      <a:pt x="0" y="110380"/>
                    </a:lnTo>
                    <a:close/>
                  </a:path>
                </a:pathLst>
              </a:custGeom>
              <a:solidFill>
                <a:srgbClr val="B02673"/>
              </a:solidFill>
            </p:spPr>
            <p:txBody>
              <a:bodyPr/>
              <a:lstStyle/>
              <a:p>
                <a:endParaRPr lang="en-GB"/>
              </a:p>
            </p:txBody>
          </p:sp>
          <p:sp>
            <p:nvSpPr>
              <p:cNvPr id="19" name="TextBox 26">
                <a:extLst>
                  <a:ext uri="{FF2B5EF4-FFF2-40B4-BE49-F238E27FC236}">
                    <a16:creationId xmlns:a16="http://schemas.microsoft.com/office/drawing/2014/main" id="{3666878B-1E34-665F-A904-7F658685FF4B}"/>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5" name="Group 27">
              <a:extLst>
                <a:ext uri="{FF2B5EF4-FFF2-40B4-BE49-F238E27FC236}">
                  <a16:creationId xmlns:a16="http://schemas.microsoft.com/office/drawing/2014/main" id="{5B1423AF-A3DD-B913-BD15-EDA35A6CCA29}"/>
                </a:ext>
              </a:extLst>
            </p:cNvPr>
            <p:cNvGrpSpPr/>
            <p:nvPr/>
          </p:nvGrpSpPr>
          <p:grpSpPr>
            <a:xfrm>
              <a:off x="14199387" y="9295567"/>
              <a:ext cx="5143032" cy="3230768"/>
              <a:chOff x="-541743" y="-38100"/>
              <a:chExt cx="1354543" cy="850900"/>
            </a:xfrm>
          </p:grpSpPr>
          <p:sp>
            <p:nvSpPr>
              <p:cNvPr id="16" name="Freeform 28">
                <a:extLst>
                  <a:ext uri="{FF2B5EF4-FFF2-40B4-BE49-F238E27FC236}">
                    <a16:creationId xmlns:a16="http://schemas.microsoft.com/office/drawing/2014/main" id="{3309BA34-E7FD-00A6-B400-2AB0A53EACB3}"/>
                  </a:ext>
                </a:extLst>
              </p:cNvPr>
              <p:cNvSpPr/>
              <p:nvPr/>
            </p:nvSpPr>
            <p:spPr>
              <a:xfrm>
                <a:off x="-541743" y="111"/>
                <a:ext cx="535093" cy="110380"/>
              </a:xfrm>
              <a:custGeom>
                <a:avLst/>
                <a:gdLst/>
                <a:ahLst/>
                <a:cxnLst/>
                <a:rect l="l" t="t" r="r" b="b"/>
                <a:pathLst>
                  <a:path w="535093" h="110380">
                    <a:moveTo>
                      <a:pt x="0" y="0"/>
                    </a:moveTo>
                    <a:lnTo>
                      <a:pt x="535093" y="0"/>
                    </a:lnTo>
                    <a:lnTo>
                      <a:pt x="535093" y="110380"/>
                    </a:lnTo>
                    <a:lnTo>
                      <a:pt x="0" y="110380"/>
                    </a:lnTo>
                    <a:close/>
                  </a:path>
                </a:pathLst>
              </a:custGeom>
              <a:solidFill>
                <a:srgbClr val="FEDB04"/>
              </a:solidFill>
            </p:spPr>
            <p:txBody>
              <a:bodyPr/>
              <a:lstStyle/>
              <a:p>
                <a:endParaRPr lang="en-GB"/>
              </a:p>
            </p:txBody>
          </p:sp>
          <p:sp>
            <p:nvSpPr>
              <p:cNvPr id="17" name="TextBox 29">
                <a:extLst>
                  <a:ext uri="{FF2B5EF4-FFF2-40B4-BE49-F238E27FC236}">
                    <a16:creationId xmlns:a16="http://schemas.microsoft.com/office/drawing/2014/main" id="{4832E052-154F-945E-991F-08D70A468719}"/>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sp>
        <p:nvSpPr>
          <p:cNvPr id="2" name="TextBox 1">
            <a:extLst>
              <a:ext uri="{FF2B5EF4-FFF2-40B4-BE49-F238E27FC236}">
                <a16:creationId xmlns:a16="http://schemas.microsoft.com/office/drawing/2014/main" id="{8A0047E2-174D-C24B-A626-B6072C550F95}"/>
              </a:ext>
            </a:extLst>
          </p:cNvPr>
          <p:cNvSpPr txBox="1"/>
          <p:nvPr/>
        </p:nvSpPr>
        <p:spPr>
          <a:xfrm>
            <a:off x="215027" y="147140"/>
            <a:ext cx="5481098" cy="646331"/>
          </a:xfrm>
          <a:prstGeom prst="rect">
            <a:avLst/>
          </a:prstGeom>
          <a:noFill/>
        </p:spPr>
        <p:txBody>
          <a:bodyPr wrap="square" rtlCol="0">
            <a:spAutoFit/>
          </a:bodyPr>
          <a:lstStyle/>
          <a:p>
            <a:r>
              <a:rPr lang="en-GB" sz="3600" b="1" dirty="0">
                <a:solidFill>
                  <a:srgbClr val="002060"/>
                </a:solidFill>
              </a:rPr>
              <a:t>Improvement Methodology</a:t>
            </a:r>
          </a:p>
        </p:txBody>
      </p:sp>
      <p:sp>
        <p:nvSpPr>
          <p:cNvPr id="3" name="TextBox 2">
            <a:extLst>
              <a:ext uri="{FF2B5EF4-FFF2-40B4-BE49-F238E27FC236}">
                <a16:creationId xmlns:a16="http://schemas.microsoft.com/office/drawing/2014/main" id="{0B148815-C174-8464-E587-7E9B73963E83}"/>
              </a:ext>
            </a:extLst>
          </p:cNvPr>
          <p:cNvSpPr txBox="1"/>
          <p:nvPr/>
        </p:nvSpPr>
        <p:spPr>
          <a:xfrm>
            <a:off x="215026" y="903513"/>
            <a:ext cx="11403725" cy="4896853"/>
          </a:xfrm>
          <a:prstGeom prst="rect">
            <a:avLst/>
          </a:prstGeom>
          <a:noFill/>
        </p:spPr>
        <p:txBody>
          <a:bodyPr wrap="square">
            <a:spAutoFit/>
          </a:bodyPr>
          <a:lstStyle/>
          <a:p>
            <a:pPr marL="285750" indent="-285750">
              <a:lnSpc>
                <a:spcPct val="200000"/>
              </a:lnSpc>
              <a:buFont typeface="Wingdings" panose="05000000000000000000" pitchFamily="2" charset="2"/>
              <a:buChar char="Ø"/>
            </a:pPr>
            <a:r>
              <a:rPr lang="en-GB" dirty="0">
                <a:solidFill>
                  <a:srgbClr val="002060"/>
                </a:solidFill>
              </a:rPr>
              <a:t>Plan, Do, Study Act</a:t>
            </a:r>
          </a:p>
          <a:p>
            <a:pPr marL="285750" indent="-285750">
              <a:lnSpc>
                <a:spcPct val="200000"/>
              </a:lnSpc>
              <a:buFont typeface="Wingdings" panose="05000000000000000000" pitchFamily="2" charset="2"/>
              <a:buChar char="Ø"/>
            </a:pPr>
            <a:r>
              <a:rPr lang="en-GB" dirty="0">
                <a:solidFill>
                  <a:srgbClr val="002060"/>
                </a:solidFill>
              </a:rPr>
              <a:t>Co-designed services with patient/carer experts</a:t>
            </a:r>
          </a:p>
          <a:p>
            <a:pPr marL="742950" lvl="1" indent="-285750">
              <a:lnSpc>
                <a:spcPct val="200000"/>
              </a:lnSpc>
              <a:buFont typeface="Wingdings" panose="05000000000000000000" pitchFamily="2" charset="2"/>
              <a:buChar char="Ø"/>
            </a:pPr>
            <a:r>
              <a:rPr lang="en-GB" dirty="0">
                <a:solidFill>
                  <a:srgbClr val="002060"/>
                </a:solidFill>
              </a:rPr>
              <a:t>Engagement sessions online and face to face in community centres</a:t>
            </a:r>
          </a:p>
          <a:p>
            <a:pPr marL="285750" indent="-285750">
              <a:lnSpc>
                <a:spcPct val="200000"/>
              </a:lnSpc>
              <a:buFont typeface="Wingdings" panose="05000000000000000000" pitchFamily="2" charset="2"/>
              <a:buChar char="Ø"/>
            </a:pPr>
            <a:r>
              <a:rPr lang="en-GB" dirty="0">
                <a:solidFill>
                  <a:srgbClr val="002060"/>
                </a:solidFill>
              </a:rPr>
              <a:t>Data Protection Impact Assessment and Quality &amp; Equality Impact Assessment</a:t>
            </a:r>
          </a:p>
          <a:p>
            <a:pPr marL="285750" indent="-285750">
              <a:lnSpc>
                <a:spcPct val="200000"/>
              </a:lnSpc>
              <a:buFont typeface="Wingdings" panose="05000000000000000000" pitchFamily="2" charset="2"/>
              <a:buChar char="Ø"/>
            </a:pPr>
            <a:r>
              <a:rPr lang="en-GB" dirty="0">
                <a:solidFill>
                  <a:srgbClr val="002060"/>
                </a:solidFill>
              </a:rPr>
              <a:t>Key measures:</a:t>
            </a:r>
          </a:p>
          <a:p>
            <a:pPr marL="742950" lvl="1" indent="-285750">
              <a:lnSpc>
                <a:spcPct val="200000"/>
              </a:lnSpc>
              <a:buFont typeface="Wingdings" panose="05000000000000000000" pitchFamily="2" charset="2"/>
              <a:buChar char="Ø"/>
            </a:pPr>
            <a:r>
              <a:rPr lang="en-GB" dirty="0">
                <a:solidFill>
                  <a:srgbClr val="002060"/>
                </a:solidFill>
              </a:rPr>
              <a:t>Uptake of bowel cancer screening (patients living with learning disabilities) at GP level</a:t>
            </a:r>
          </a:p>
          <a:p>
            <a:pPr marL="742950" lvl="1" indent="-285750">
              <a:lnSpc>
                <a:spcPct val="200000"/>
              </a:lnSpc>
              <a:buFont typeface="Wingdings" panose="05000000000000000000" pitchFamily="2" charset="2"/>
              <a:buChar char="Ø"/>
            </a:pPr>
            <a:r>
              <a:rPr lang="en-GB" dirty="0">
                <a:solidFill>
                  <a:srgbClr val="002060"/>
                </a:solidFill>
              </a:rPr>
              <a:t>Number of bowel cancers identified (patients living with learning disabilities)</a:t>
            </a:r>
          </a:p>
          <a:p>
            <a:pPr marL="742950" lvl="1" indent="-285750">
              <a:lnSpc>
                <a:spcPct val="200000"/>
              </a:lnSpc>
              <a:buFont typeface="Wingdings" panose="05000000000000000000" pitchFamily="2" charset="2"/>
              <a:buChar char="Ø"/>
            </a:pPr>
            <a:r>
              <a:rPr lang="en-GB" dirty="0">
                <a:solidFill>
                  <a:srgbClr val="002060"/>
                </a:solidFill>
              </a:rPr>
              <a:t>Patient, carer &amp; staff experience</a:t>
            </a:r>
          </a:p>
          <a:p>
            <a:pPr marL="285750" indent="-285750">
              <a:lnSpc>
                <a:spcPct val="150000"/>
              </a:lnSpc>
              <a:buFont typeface="Arial" panose="020B0604020202020204" pitchFamily="34" charset="0"/>
              <a:buChar char="•"/>
            </a:pPr>
            <a:endParaRPr lang="en-GB" dirty="0">
              <a:solidFill>
                <a:srgbClr val="002060"/>
              </a:solidFill>
            </a:endParaRPr>
          </a:p>
        </p:txBody>
      </p:sp>
    </p:spTree>
    <p:extLst>
      <p:ext uri="{BB962C8B-B14F-4D97-AF65-F5344CB8AC3E}">
        <p14:creationId xmlns:p14="http://schemas.microsoft.com/office/powerpoint/2010/main" val="1110571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5F35F274-787B-C044-53B9-EA6B4EAE3CE9}"/>
              </a:ext>
            </a:extLst>
          </p:cNvPr>
          <p:cNvPicPr>
            <a:picLocks noChangeAspect="1"/>
          </p:cNvPicPr>
          <p:nvPr/>
        </p:nvPicPr>
        <p:blipFill rotWithShape="1">
          <a:blip r:embed="rId2"/>
          <a:srcRect l="1422" t="10304" r="7997" b="7416"/>
          <a:stretch/>
        </p:blipFill>
        <p:spPr>
          <a:xfrm>
            <a:off x="215027" y="6028530"/>
            <a:ext cx="1603203" cy="451443"/>
          </a:xfrm>
          <a:prstGeom prst="rect">
            <a:avLst/>
          </a:prstGeom>
        </p:spPr>
      </p:pic>
      <p:grpSp>
        <p:nvGrpSpPr>
          <p:cNvPr id="6" name="Group 5">
            <a:extLst>
              <a:ext uri="{FF2B5EF4-FFF2-40B4-BE49-F238E27FC236}">
                <a16:creationId xmlns:a16="http://schemas.microsoft.com/office/drawing/2014/main" id="{000C4AE6-E517-2AA1-65F1-5AEF7C86167B}"/>
              </a:ext>
            </a:extLst>
          </p:cNvPr>
          <p:cNvGrpSpPr/>
          <p:nvPr/>
        </p:nvGrpSpPr>
        <p:grpSpPr>
          <a:xfrm>
            <a:off x="-102064" y="6479975"/>
            <a:ext cx="12988593" cy="2457880"/>
            <a:chOff x="-149603" y="9295220"/>
            <a:chExt cx="19492022" cy="3231115"/>
          </a:xfrm>
        </p:grpSpPr>
        <p:grpSp>
          <p:nvGrpSpPr>
            <p:cNvPr id="7" name="Group 3">
              <a:extLst>
                <a:ext uri="{FF2B5EF4-FFF2-40B4-BE49-F238E27FC236}">
                  <a16:creationId xmlns:a16="http://schemas.microsoft.com/office/drawing/2014/main" id="{EFDAB933-123B-FFC0-07DC-E66CEB5BD6AD}"/>
                </a:ext>
              </a:extLst>
            </p:cNvPr>
            <p:cNvGrpSpPr/>
            <p:nvPr/>
          </p:nvGrpSpPr>
          <p:grpSpPr>
            <a:xfrm>
              <a:off x="14227493" y="9295567"/>
              <a:ext cx="4186303" cy="3230768"/>
              <a:chOff x="0" y="-38100"/>
              <a:chExt cx="1102565" cy="850900"/>
            </a:xfrm>
          </p:grpSpPr>
          <p:sp>
            <p:nvSpPr>
              <p:cNvPr id="32" name="Freeform 4">
                <a:extLst>
                  <a:ext uri="{FF2B5EF4-FFF2-40B4-BE49-F238E27FC236}">
                    <a16:creationId xmlns:a16="http://schemas.microsoft.com/office/drawing/2014/main" id="{72EA0613-A4FB-B1A8-637E-31285309E3A3}"/>
                  </a:ext>
                </a:extLst>
              </p:cNvPr>
              <p:cNvSpPr/>
              <p:nvPr/>
            </p:nvSpPr>
            <p:spPr>
              <a:xfrm>
                <a:off x="523990" y="111"/>
                <a:ext cx="578575" cy="110380"/>
              </a:xfrm>
              <a:custGeom>
                <a:avLst/>
                <a:gdLst/>
                <a:ahLst/>
                <a:cxnLst/>
                <a:rect l="l" t="t" r="r" b="b"/>
                <a:pathLst>
                  <a:path w="535093" h="110380">
                    <a:moveTo>
                      <a:pt x="0" y="0"/>
                    </a:moveTo>
                    <a:lnTo>
                      <a:pt x="535093" y="0"/>
                    </a:lnTo>
                    <a:lnTo>
                      <a:pt x="535093" y="110380"/>
                    </a:lnTo>
                    <a:lnTo>
                      <a:pt x="0" y="110380"/>
                    </a:lnTo>
                    <a:close/>
                  </a:path>
                </a:pathLst>
              </a:custGeom>
              <a:solidFill>
                <a:srgbClr val="2F0070"/>
              </a:solidFill>
            </p:spPr>
            <p:txBody>
              <a:bodyPr/>
              <a:lstStyle/>
              <a:p>
                <a:endParaRPr lang="en-GB"/>
              </a:p>
            </p:txBody>
          </p:sp>
          <p:sp>
            <p:nvSpPr>
              <p:cNvPr id="33" name="TextBox 5">
                <a:extLst>
                  <a:ext uri="{FF2B5EF4-FFF2-40B4-BE49-F238E27FC236}">
                    <a16:creationId xmlns:a16="http://schemas.microsoft.com/office/drawing/2014/main" id="{709ADF53-4D22-1221-4209-5C19BEB52AB7}"/>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6">
              <a:extLst>
                <a:ext uri="{FF2B5EF4-FFF2-40B4-BE49-F238E27FC236}">
                  <a16:creationId xmlns:a16="http://schemas.microsoft.com/office/drawing/2014/main" id="{68B9A163-E630-6CEB-5143-EADF00D87556}"/>
                </a:ext>
              </a:extLst>
            </p:cNvPr>
            <p:cNvGrpSpPr/>
            <p:nvPr/>
          </p:nvGrpSpPr>
          <p:grpSpPr>
            <a:xfrm>
              <a:off x="8105769" y="9295220"/>
              <a:ext cx="3108491" cy="3230768"/>
              <a:chOff x="-5897" y="-38100"/>
              <a:chExt cx="818697" cy="850900"/>
            </a:xfrm>
          </p:grpSpPr>
          <p:sp>
            <p:nvSpPr>
              <p:cNvPr id="30" name="Freeform 7">
                <a:extLst>
                  <a:ext uri="{FF2B5EF4-FFF2-40B4-BE49-F238E27FC236}">
                    <a16:creationId xmlns:a16="http://schemas.microsoft.com/office/drawing/2014/main" id="{5CD7568C-ED23-4401-8110-1286CF27E027}"/>
                  </a:ext>
                </a:extLst>
              </p:cNvPr>
              <p:cNvSpPr/>
              <p:nvPr/>
            </p:nvSpPr>
            <p:spPr>
              <a:xfrm>
                <a:off x="-5897" y="92"/>
                <a:ext cx="535093" cy="110380"/>
              </a:xfrm>
              <a:custGeom>
                <a:avLst/>
                <a:gdLst/>
                <a:ahLst/>
                <a:cxnLst/>
                <a:rect l="l" t="t" r="r" b="b"/>
                <a:pathLst>
                  <a:path w="535093" h="110380">
                    <a:moveTo>
                      <a:pt x="0" y="0"/>
                    </a:moveTo>
                    <a:lnTo>
                      <a:pt x="535093" y="0"/>
                    </a:lnTo>
                    <a:lnTo>
                      <a:pt x="535093" y="110380"/>
                    </a:lnTo>
                    <a:lnTo>
                      <a:pt x="0" y="110380"/>
                    </a:lnTo>
                    <a:close/>
                  </a:path>
                </a:pathLst>
              </a:custGeom>
              <a:solidFill>
                <a:srgbClr val="049E9E"/>
              </a:solidFill>
            </p:spPr>
            <p:txBody>
              <a:bodyPr/>
              <a:lstStyle/>
              <a:p>
                <a:endParaRPr lang="en-GB"/>
              </a:p>
            </p:txBody>
          </p:sp>
          <p:sp>
            <p:nvSpPr>
              <p:cNvPr id="31" name="TextBox 8">
                <a:extLst>
                  <a:ext uri="{FF2B5EF4-FFF2-40B4-BE49-F238E27FC236}">
                    <a16:creationId xmlns:a16="http://schemas.microsoft.com/office/drawing/2014/main" id="{0EA23E67-8A26-6DE5-0617-C4EF40B29655}"/>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9" name="Group 9">
              <a:extLst>
                <a:ext uri="{FF2B5EF4-FFF2-40B4-BE49-F238E27FC236}">
                  <a16:creationId xmlns:a16="http://schemas.microsoft.com/office/drawing/2014/main" id="{C08F6597-BC1C-EE73-EEDF-68393E48392B}"/>
                </a:ext>
              </a:extLst>
            </p:cNvPr>
            <p:cNvGrpSpPr/>
            <p:nvPr/>
          </p:nvGrpSpPr>
          <p:grpSpPr>
            <a:xfrm>
              <a:off x="2020708" y="9295220"/>
              <a:ext cx="3094219" cy="3230768"/>
              <a:chOff x="-2138" y="-38100"/>
              <a:chExt cx="814938" cy="850900"/>
            </a:xfrm>
          </p:grpSpPr>
          <p:sp>
            <p:nvSpPr>
              <p:cNvPr id="28" name="Freeform 10">
                <a:extLst>
                  <a:ext uri="{FF2B5EF4-FFF2-40B4-BE49-F238E27FC236}">
                    <a16:creationId xmlns:a16="http://schemas.microsoft.com/office/drawing/2014/main" id="{E4FB3D50-1127-665C-2DEE-0801B054464E}"/>
                  </a:ext>
                </a:extLst>
              </p:cNvPr>
              <p:cNvSpPr/>
              <p:nvPr/>
            </p:nvSpPr>
            <p:spPr>
              <a:xfrm>
                <a:off x="-2138" y="0"/>
                <a:ext cx="537231" cy="110380"/>
              </a:xfrm>
              <a:custGeom>
                <a:avLst/>
                <a:gdLst/>
                <a:ahLst/>
                <a:cxnLst/>
                <a:rect l="l" t="t" r="r" b="b"/>
                <a:pathLst>
                  <a:path w="535093" h="110380">
                    <a:moveTo>
                      <a:pt x="0" y="0"/>
                    </a:moveTo>
                    <a:lnTo>
                      <a:pt x="535093" y="0"/>
                    </a:lnTo>
                    <a:lnTo>
                      <a:pt x="535093" y="110380"/>
                    </a:lnTo>
                    <a:lnTo>
                      <a:pt x="0" y="110380"/>
                    </a:lnTo>
                    <a:close/>
                  </a:path>
                </a:pathLst>
              </a:custGeom>
              <a:solidFill>
                <a:srgbClr val="00A5CD"/>
              </a:solidFill>
            </p:spPr>
            <p:txBody>
              <a:bodyPr/>
              <a:lstStyle/>
              <a:p>
                <a:endParaRPr lang="en-GB"/>
              </a:p>
            </p:txBody>
          </p:sp>
          <p:sp>
            <p:nvSpPr>
              <p:cNvPr id="29" name="TextBox 11">
                <a:extLst>
                  <a:ext uri="{FF2B5EF4-FFF2-40B4-BE49-F238E27FC236}">
                    <a16:creationId xmlns:a16="http://schemas.microsoft.com/office/drawing/2014/main" id="{23FE6A6A-34D8-DF01-8709-665756993557}"/>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0" name="Group 12">
              <a:extLst>
                <a:ext uri="{FF2B5EF4-FFF2-40B4-BE49-F238E27FC236}">
                  <a16:creationId xmlns:a16="http://schemas.microsoft.com/office/drawing/2014/main" id="{F9732DF2-9DB1-1034-851E-300FF1B8DEF2}"/>
                </a:ext>
              </a:extLst>
            </p:cNvPr>
            <p:cNvGrpSpPr/>
            <p:nvPr/>
          </p:nvGrpSpPr>
          <p:grpSpPr>
            <a:xfrm>
              <a:off x="12166274" y="9295567"/>
              <a:ext cx="3115637" cy="3230768"/>
              <a:chOff x="-7779" y="-38100"/>
              <a:chExt cx="820579" cy="850900"/>
            </a:xfrm>
          </p:grpSpPr>
          <p:sp>
            <p:nvSpPr>
              <p:cNvPr id="26" name="Freeform 13">
                <a:extLst>
                  <a:ext uri="{FF2B5EF4-FFF2-40B4-BE49-F238E27FC236}">
                    <a16:creationId xmlns:a16="http://schemas.microsoft.com/office/drawing/2014/main" id="{AFED7900-41B8-5283-1DBC-D1AE63248020}"/>
                  </a:ext>
                </a:extLst>
              </p:cNvPr>
              <p:cNvSpPr/>
              <p:nvPr/>
            </p:nvSpPr>
            <p:spPr>
              <a:xfrm>
                <a:off x="-7779" y="2"/>
                <a:ext cx="540429" cy="110380"/>
              </a:xfrm>
              <a:custGeom>
                <a:avLst/>
                <a:gdLst/>
                <a:ahLst/>
                <a:cxnLst/>
                <a:rect l="l" t="t" r="r" b="b"/>
                <a:pathLst>
                  <a:path w="535093" h="110380">
                    <a:moveTo>
                      <a:pt x="0" y="0"/>
                    </a:moveTo>
                    <a:lnTo>
                      <a:pt x="535093" y="0"/>
                    </a:lnTo>
                    <a:lnTo>
                      <a:pt x="535093" y="110380"/>
                    </a:lnTo>
                    <a:lnTo>
                      <a:pt x="0" y="110380"/>
                    </a:lnTo>
                    <a:close/>
                  </a:path>
                </a:pathLst>
              </a:custGeom>
              <a:solidFill>
                <a:srgbClr val="F08A03"/>
              </a:solidFill>
            </p:spPr>
            <p:txBody>
              <a:bodyPr/>
              <a:lstStyle/>
              <a:p>
                <a:endParaRPr lang="en-GB"/>
              </a:p>
            </p:txBody>
          </p:sp>
          <p:sp>
            <p:nvSpPr>
              <p:cNvPr id="27" name="TextBox 14">
                <a:extLst>
                  <a:ext uri="{FF2B5EF4-FFF2-40B4-BE49-F238E27FC236}">
                    <a16:creationId xmlns:a16="http://schemas.microsoft.com/office/drawing/2014/main" id="{6402EE45-9F80-E77D-9791-582DE601FC5E}"/>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1" name="Group 15">
              <a:extLst>
                <a:ext uri="{FF2B5EF4-FFF2-40B4-BE49-F238E27FC236}">
                  <a16:creationId xmlns:a16="http://schemas.microsoft.com/office/drawing/2014/main" id="{D3B45666-B34E-C322-BB1E-962D4DFCC48B}"/>
                </a:ext>
              </a:extLst>
            </p:cNvPr>
            <p:cNvGrpSpPr/>
            <p:nvPr/>
          </p:nvGrpSpPr>
          <p:grpSpPr>
            <a:xfrm>
              <a:off x="-149603" y="9295220"/>
              <a:ext cx="3227134" cy="3230768"/>
              <a:chOff x="-37144" y="-38100"/>
              <a:chExt cx="849944" cy="850900"/>
            </a:xfrm>
          </p:grpSpPr>
          <p:sp>
            <p:nvSpPr>
              <p:cNvPr id="24" name="Freeform 16">
                <a:extLst>
                  <a:ext uri="{FF2B5EF4-FFF2-40B4-BE49-F238E27FC236}">
                    <a16:creationId xmlns:a16="http://schemas.microsoft.com/office/drawing/2014/main" id="{35D5ABEE-11D3-9A58-07FF-154EEAC806A9}"/>
                  </a:ext>
                </a:extLst>
              </p:cNvPr>
              <p:cNvSpPr/>
              <p:nvPr/>
            </p:nvSpPr>
            <p:spPr>
              <a:xfrm>
                <a:off x="-37144" y="0"/>
                <a:ext cx="572237" cy="110380"/>
              </a:xfrm>
              <a:custGeom>
                <a:avLst/>
                <a:gdLst/>
                <a:ahLst/>
                <a:cxnLst/>
                <a:rect l="l" t="t" r="r" b="b"/>
                <a:pathLst>
                  <a:path w="535093" h="110380">
                    <a:moveTo>
                      <a:pt x="0" y="0"/>
                    </a:moveTo>
                    <a:lnTo>
                      <a:pt x="535093" y="0"/>
                    </a:lnTo>
                    <a:lnTo>
                      <a:pt x="535093" y="110380"/>
                    </a:lnTo>
                    <a:lnTo>
                      <a:pt x="0" y="110380"/>
                    </a:lnTo>
                    <a:close/>
                  </a:path>
                </a:pathLst>
              </a:custGeom>
              <a:solidFill>
                <a:srgbClr val="002F87"/>
              </a:solidFill>
            </p:spPr>
            <p:txBody>
              <a:bodyPr/>
              <a:lstStyle/>
              <a:p>
                <a:endParaRPr lang="en-GB"/>
              </a:p>
            </p:txBody>
          </p:sp>
          <p:sp>
            <p:nvSpPr>
              <p:cNvPr id="25" name="TextBox 17">
                <a:extLst>
                  <a:ext uri="{FF2B5EF4-FFF2-40B4-BE49-F238E27FC236}">
                    <a16:creationId xmlns:a16="http://schemas.microsoft.com/office/drawing/2014/main" id="{C8693FD7-07CB-F886-E9BC-05F344B08FD7}"/>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2" name="Group 18">
              <a:extLst>
                <a:ext uri="{FF2B5EF4-FFF2-40B4-BE49-F238E27FC236}">
                  <a16:creationId xmlns:a16="http://schemas.microsoft.com/office/drawing/2014/main" id="{E2D4AD91-AF70-6D69-84FC-77AC0FA6E8DA}"/>
                </a:ext>
              </a:extLst>
            </p:cNvPr>
            <p:cNvGrpSpPr/>
            <p:nvPr/>
          </p:nvGrpSpPr>
          <p:grpSpPr>
            <a:xfrm>
              <a:off x="4058106" y="9439881"/>
              <a:ext cx="2031682" cy="419100"/>
              <a:chOff x="0" y="0"/>
              <a:chExt cx="535093" cy="110380"/>
            </a:xfrm>
          </p:grpSpPr>
          <p:sp>
            <p:nvSpPr>
              <p:cNvPr id="22" name="Freeform 19">
                <a:extLst>
                  <a:ext uri="{FF2B5EF4-FFF2-40B4-BE49-F238E27FC236}">
                    <a16:creationId xmlns:a16="http://schemas.microsoft.com/office/drawing/2014/main" id="{1404608E-F352-358F-3CFC-DB0F8A7DD6A4}"/>
                  </a:ext>
                </a:extLst>
              </p:cNvPr>
              <p:cNvSpPr/>
              <p:nvPr/>
            </p:nvSpPr>
            <p:spPr>
              <a:xfrm>
                <a:off x="0" y="0"/>
                <a:ext cx="535093" cy="110380"/>
              </a:xfrm>
              <a:custGeom>
                <a:avLst/>
                <a:gdLst/>
                <a:ahLst/>
                <a:cxnLst/>
                <a:rect l="l" t="t" r="r" b="b"/>
                <a:pathLst>
                  <a:path w="535093" h="110380">
                    <a:moveTo>
                      <a:pt x="0" y="0"/>
                    </a:moveTo>
                    <a:lnTo>
                      <a:pt x="535093" y="0"/>
                    </a:lnTo>
                    <a:lnTo>
                      <a:pt x="535093" y="110380"/>
                    </a:lnTo>
                    <a:lnTo>
                      <a:pt x="0" y="110380"/>
                    </a:lnTo>
                    <a:close/>
                  </a:path>
                </a:pathLst>
              </a:custGeom>
              <a:solidFill>
                <a:srgbClr val="006448"/>
              </a:solidFill>
            </p:spPr>
            <p:txBody>
              <a:bodyPr/>
              <a:lstStyle/>
              <a:p>
                <a:endParaRPr lang="en-GB"/>
              </a:p>
            </p:txBody>
          </p:sp>
          <p:sp>
            <p:nvSpPr>
              <p:cNvPr id="23" name="TextBox 20">
                <a:extLst>
                  <a:ext uri="{FF2B5EF4-FFF2-40B4-BE49-F238E27FC236}">
                    <a16:creationId xmlns:a16="http://schemas.microsoft.com/office/drawing/2014/main" id="{AE8FB5FE-7334-77E9-34F7-E8BEFA04E344}"/>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3" name="Group 21">
              <a:extLst>
                <a:ext uri="{FF2B5EF4-FFF2-40B4-BE49-F238E27FC236}">
                  <a16:creationId xmlns:a16="http://schemas.microsoft.com/office/drawing/2014/main" id="{604F0EC4-B926-0B28-FBE0-546660D6CA13}"/>
                </a:ext>
              </a:extLst>
            </p:cNvPr>
            <p:cNvGrpSpPr/>
            <p:nvPr/>
          </p:nvGrpSpPr>
          <p:grpSpPr>
            <a:xfrm>
              <a:off x="6088360" y="9439881"/>
              <a:ext cx="2031682" cy="419100"/>
              <a:chOff x="0" y="0"/>
              <a:chExt cx="535093" cy="110380"/>
            </a:xfrm>
          </p:grpSpPr>
          <p:sp>
            <p:nvSpPr>
              <p:cNvPr id="20" name="Freeform 22">
                <a:extLst>
                  <a:ext uri="{FF2B5EF4-FFF2-40B4-BE49-F238E27FC236}">
                    <a16:creationId xmlns:a16="http://schemas.microsoft.com/office/drawing/2014/main" id="{F6457026-5498-A3FD-9D57-14669EAEAB7E}"/>
                  </a:ext>
                </a:extLst>
              </p:cNvPr>
              <p:cNvSpPr/>
              <p:nvPr/>
            </p:nvSpPr>
            <p:spPr>
              <a:xfrm>
                <a:off x="0" y="0"/>
                <a:ext cx="535093" cy="110380"/>
              </a:xfrm>
              <a:custGeom>
                <a:avLst/>
                <a:gdLst/>
                <a:ahLst/>
                <a:cxnLst/>
                <a:rect l="l" t="t" r="r" b="b"/>
                <a:pathLst>
                  <a:path w="535093" h="110380">
                    <a:moveTo>
                      <a:pt x="0" y="0"/>
                    </a:moveTo>
                    <a:lnTo>
                      <a:pt x="535093" y="0"/>
                    </a:lnTo>
                    <a:lnTo>
                      <a:pt x="535093" y="110380"/>
                    </a:lnTo>
                    <a:lnTo>
                      <a:pt x="0" y="110380"/>
                    </a:lnTo>
                    <a:close/>
                  </a:path>
                </a:pathLst>
              </a:custGeom>
              <a:solidFill>
                <a:srgbClr val="74BA23"/>
              </a:solidFill>
            </p:spPr>
            <p:txBody>
              <a:bodyPr/>
              <a:lstStyle/>
              <a:p>
                <a:endParaRPr lang="en-GB"/>
              </a:p>
            </p:txBody>
          </p:sp>
          <p:sp>
            <p:nvSpPr>
              <p:cNvPr id="21" name="TextBox 23">
                <a:extLst>
                  <a:ext uri="{FF2B5EF4-FFF2-40B4-BE49-F238E27FC236}">
                    <a16:creationId xmlns:a16="http://schemas.microsoft.com/office/drawing/2014/main" id="{408D41B1-4A49-1ED4-28A6-4409D5D26B51}"/>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4" name="Group 24">
              <a:extLst>
                <a:ext uri="{FF2B5EF4-FFF2-40B4-BE49-F238E27FC236}">
                  <a16:creationId xmlns:a16="http://schemas.microsoft.com/office/drawing/2014/main" id="{0A7EC6CA-DAA2-5FAB-3073-D2F6558822E0}"/>
                </a:ext>
              </a:extLst>
            </p:cNvPr>
            <p:cNvGrpSpPr/>
            <p:nvPr/>
          </p:nvGrpSpPr>
          <p:grpSpPr>
            <a:xfrm>
              <a:off x="10136024" y="9295220"/>
              <a:ext cx="3114205" cy="3230768"/>
              <a:chOff x="-7402" y="-38100"/>
              <a:chExt cx="820202" cy="850900"/>
            </a:xfrm>
          </p:grpSpPr>
          <p:sp>
            <p:nvSpPr>
              <p:cNvPr id="18" name="Freeform 25">
                <a:extLst>
                  <a:ext uri="{FF2B5EF4-FFF2-40B4-BE49-F238E27FC236}">
                    <a16:creationId xmlns:a16="http://schemas.microsoft.com/office/drawing/2014/main" id="{D8BD66E5-59D5-8307-543C-31240B88E3B7}"/>
                  </a:ext>
                </a:extLst>
              </p:cNvPr>
              <p:cNvSpPr/>
              <p:nvPr/>
            </p:nvSpPr>
            <p:spPr>
              <a:xfrm>
                <a:off x="-7402" y="93"/>
                <a:ext cx="537607" cy="110380"/>
              </a:xfrm>
              <a:custGeom>
                <a:avLst/>
                <a:gdLst/>
                <a:ahLst/>
                <a:cxnLst/>
                <a:rect l="l" t="t" r="r" b="b"/>
                <a:pathLst>
                  <a:path w="535093" h="110380">
                    <a:moveTo>
                      <a:pt x="0" y="0"/>
                    </a:moveTo>
                    <a:lnTo>
                      <a:pt x="535093" y="0"/>
                    </a:lnTo>
                    <a:lnTo>
                      <a:pt x="535093" y="110380"/>
                    </a:lnTo>
                    <a:lnTo>
                      <a:pt x="0" y="110380"/>
                    </a:lnTo>
                    <a:close/>
                  </a:path>
                </a:pathLst>
              </a:custGeom>
              <a:solidFill>
                <a:srgbClr val="B02673"/>
              </a:solidFill>
            </p:spPr>
            <p:txBody>
              <a:bodyPr/>
              <a:lstStyle/>
              <a:p>
                <a:endParaRPr lang="en-GB"/>
              </a:p>
            </p:txBody>
          </p:sp>
          <p:sp>
            <p:nvSpPr>
              <p:cNvPr id="19" name="TextBox 26">
                <a:extLst>
                  <a:ext uri="{FF2B5EF4-FFF2-40B4-BE49-F238E27FC236}">
                    <a16:creationId xmlns:a16="http://schemas.microsoft.com/office/drawing/2014/main" id="{3666878B-1E34-665F-A904-7F658685FF4B}"/>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5" name="Group 27">
              <a:extLst>
                <a:ext uri="{FF2B5EF4-FFF2-40B4-BE49-F238E27FC236}">
                  <a16:creationId xmlns:a16="http://schemas.microsoft.com/office/drawing/2014/main" id="{5B1423AF-A3DD-B913-BD15-EDA35A6CCA29}"/>
                </a:ext>
              </a:extLst>
            </p:cNvPr>
            <p:cNvGrpSpPr/>
            <p:nvPr/>
          </p:nvGrpSpPr>
          <p:grpSpPr>
            <a:xfrm>
              <a:off x="14199387" y="9295567"/>
              <a:ext cx="5143032" cy="3230768"/>
              <a:chOff x="-541743" y="-38100"/>
              <a:chExt cx="1354543" cy="850900"/>
            </a:xfrm>
          </p:grpSpPr>
          <p:sp>
            <p:nvSpPr>
              <p:cNvPr id="16" name="Freeform 28">
                <a:extLst>
                  <a:ext uri="{FF2B5EF4-FFF2-40B4-BE49-F238E27FC236}">
                    <a16:creationId xmlns:a16="http://schemas.microsoft.com/office/drawing/2014/main" id="{3309BA34-E7FD-00A6-B400-2AB0A53EACB3}"/>
                  </a:ext>
                </a:extLst>
              </p:cNvPr>
              <p:cNvSpPr/>
              <p:nvPr/>
            </p:nvSpPr>
            <p:spPr>
              <a:xfrm>
                <a:off x="-541743" y="111"/>
                <a:ext cx="535093" cy="110380"/>
              </a:xfrm>
              <a:custGeom>
                <a:avLst/>
                <a:gdLst/>
                <a:ahLst/>
                <a:cxnLst/>
                <a:rect l="l" t="t" r="r" b="b"/>
                <a:pathLst>
                  <a:path w="535093" h="110380">
                    <a:moveTo>
                      <a:pt x="0" y="0"/>
                    </a:moveTo>
                    <a:lnTo>
                      <a:pt x="535093" y="0"/>
                    </a:lnTo>
                    <a:lnTo>
                      <a:pt x="535093" y="110380"/>
                    </a:lnTo>
                    <a:lnTo>
                      <a:pt x="0" y="110380"/>
                    </a:lnTo>
                    <a:close/>
                  </a:path>
                </a:pathLst>
              </a:custGeom>
              <a:solidFill>
                <a:srgbClr val="FEDB04"/>
              </a:solidFill>
            </p:spPr>
            <p:txBody>
              <a:bodyPr/>
              <a:lstStyle/>
              <a:p>
                <a:endParaRPr lang="en-GB"/>
              </a:p>
            </p:txBody>
          </p:sp>
          <p:sp>
            <p:nvSpPr>
              <p:cNvPr id="17" name="TextBox 29">
                <a:extLst>
                  <a:ext uri="{FF2B5EF4-FFF2-40B4-BE49-F238E27FC236}">
                    <a16:creationId xmlns:a16="http://schemas.microsoft.com/office/drawing/2014/main" id="{4832E052-154F-945E-991F-08D70A468719}"/>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sp>
        <p:nvSpPr>
          <p:cNvPr id="2" name="TextBox 1">
            <a:extLst>
              <a:ext uri="{FF2B5EF4-FFF2-40B4-BE49-F238E27FC236}">
                <a16:creationId xmlns:a16="http://schemas.microsoft.com/office/drawing/2014/main" id="{8A0047E2-174D-C24B-A626-B6072C550F95}"/>
              </a:ext>
            </a:extLst>
          </p:cNvPr>
          <p:cNvSpPr txBox="1"/>
          <p:nvPr/>
        </p:nvSpPr>
        <p:spPr>
          <a:xfrm>
            <a:off x="215027" y="147140"/>
            <a:ext cx="4318862" cy="646331"/>
          </a:xfrm>
          <a:prstGeom prst="rect">
            <a:avLst/>
          </a:prstGeom>
          <a:noFill/>
        </p:spPr>
        <p:txBody>
          <a:bodyPr wrap="square" lIns="91440" tIns="45720" rIns="91440" bIns="45720" rtlCol="0" anchor="t">
            <a:spAutoFit/>
          </a:bodyPr>
          <a:lstStyle/>
          <a:p>
            <a:r>
              <a:rPr lang="en-GB" sz="3600" b="1" dirty="0">
                <a:solidFill>
                  <a:srgbClr val="002060"/>
                </a:solidFill>
              </a:rPr>
              <a:t>Reflections</a:t>
            </a:r>
            <a:r>
              <a:rPr lang="en-GB" sz="3600" b="1">
                <a:solidFill>
                  <a:srgbClr val="002060"/>
                </a:solidFill>
              </a:rPr>
              <a:t> so far</a:t>
            </a:r>
            <a:endParaRPr lang="en-GB" sz="3600" b="1" dirty="0">
              <a:solidFill>
                <a:srgbClr val="002060"/>
              </a:solidFill>
            </a:endParaRPr>
          </a:p>
        </p:txBody>
      </p:sp>
      <p:sp>
        <p:nvSpPr>
          <p:cNvPr id="3" name="TextBox 2">
            <a:extLst>
              <a:ext uri="{FF2B5EF4-FFF2-40B4-BE49-F238E27FC236}">
                <a16:creationId xmlns:a16="http://schemas.microsoft.com/office/drawing/2014/main" id="{98FF7B23-8415-A1AB-9E5F-F9DA17789AA2}"/>
              </a:ext>
            </a:extLst>
          </p:cNvPr>
          <p:cNvSpPr txBox="1"/>
          <p:nvPr/>
        </p:nvSpPr>
        <p:spPr>
          <a:xfrm>
            <a:off x="215026" y="903513"/>
            <a:ext cx="11563117" cy="4342856"/>
          </a:xfrm>
          <a:prstGeom prst="rect">
            <a:avLst/>
          </a:prstGeom>
          <a:noFill/>
        </p:spPr>
        <p:txBody>
          <a:bodyPr wrap="square" lIns="91440" tIns="45720" rIns="91440" bIns="45720" anchor="t">
            <a:spAutoFit/>
          </a:bodyPr>
          <a:lstStyle/>
          <a:p>
            <a:pPr marL="285750" indent="-285750">
              <a:lnSpc>
                <a:spcPct val="200000"/>
              </a:lnSpc>
              <a:buFont typeface="Wingdings" panose="05000000000000000000" pitchFamily="2" charset="2"/>
              <a:buChar char="Ø"/>
            </a:pPr>
            <a:r>
              <a:rPr lang="en-GB">
                <a:solidFill>
                  <a:srgbClr val="002060"/>
                </a:solidFill>
              </a:rPr>
              <a:t>Initial aim is to pilot</a:t>
            </a:r>
            <a:r>
              <a:rPr lang="en-GB" dirty="0">
                <a:solidFill>
                  <a:srgbClr val="002060"/>
                </a:solidFill>
              </a:rPr>
              <a:t> across Royal Primary Care due to additional data sharing requirements across other GPs</a:t>
            </a:r>
          </a:p>
          <a:p>
            <a:pPr marL="285750" indent="-285750">
              <a:lnSpc>
                <a:spcPct val="200000"/>
              </a:lnSpc>
              <a:buFont typeface="Wingdings" panose="05000000000000000000" pitchFamily="2" charset="2"/>
              <a:buChar char="Ø"/>
            </a:pPr>
            <a:r>
              <a:rPr lang="en-GB" dirty="0">
                <a:solidFill>
                  <a:srgbClr val="002060"/>
                </a:solidFill>
              </a:rPr>
              <a:t>If successful, can be expanded across the ICS</a:t>
            </a:r>
          </a:p>
          <a:p>
            <a:pPr marL="285750" indent="-285750">
              <a:lnSpc>
                <a:spcPct val="200000"/>
              </a:lnSpc>
              <a:buFont typeface="Wingdings" panose="05000000000000000000" pitchFamily="2" charset="2"/>
              <a:buChar char="Ø"/>
            </a:pPr>
            <a:r>
              <a:rPr lang="en-GB" dirty="0">
                <a:solidFill>
                  <a:srgbClr val="002060"/>
                </a:solidFill>
              </a:rPr>
              <a:t>Potential to address other healthcare inequalities</a:t>
            </a:r>
          </a:p>
          <a:p>
            <a:pPr marL="285750" indent="-285750">
              <a:lnSpc>
                <a:spcPct val="200000"/>
              </a:lnSpc>
              <a:buFont typeface="Wingdings" panose="05000000000000000000" pitchFamily="2" charset="2"/>
              <a:buChar char="Ø"/>
            </a:pPr>
            <a:r>
              <a:rPr lang="en-GB" dirty="0">
                <a:solidFill>
                  <a:srgbClr val="002060"/>
                </a:solidFill>
              </a:rPr>
              <a:t>Positive appetite for this work across bowel cancer screening service and staff working with learning disability patients</a:t>
            </a:r>
          </a:p>
          <a:p>
            <a:pPr marL="285750" indent="-285750">
              <a:lnSpc>
                <a:spcPct val="200000"/>
              </a:lnSpc>
              <a:buFont typeface="Wingdings" panose="05000000000000000000" pitchFamily="2" charset="2"/>
              <a:buChar char="Ø"/>
            </a:pPr>
            <a:r>
              <a:rPr lang="en-GB" dirty="0">
                <a:solidFill>
                  <a:srgbClr val="002060"/>
                </a:solidFill>
              </a:rPr>
              <a:t>Aligned to (draft) cancer planning guidance 2024-25</a:t>
            </a:r>
          </a:p>
          <a:p>
            <a:pPr marL="285750" indent="-285750">
              <a:lnSpc>
                <a:spcPct val="200000"/>
              </a:lnSpc>
              <a:buFont typeface="Wingdings" panose="05000000000000000000" pitchFamily="2" charset="2"/>
              <a:buChar char="Ø"/>
            </a:pPr>
            <a:r>
              <a:rPr lang="en-GB">
                <a:solidFill>
                  <a:srgbClr val="002060"/>
                </a:solidFill>
              </a:rPr>
              <a:t>? Possibility </a:t>
            </a:r>
            <a:r>
              <a:rPr lang="en-GB" dirty="0">
                <a:solidFill>
                  <a:srgbClr val="002060"/>
                </a:solidFill>
              </a:rPr>
              <a:t>to explore efficiencies from </a:t>
            </a:r>
            <a:r>
              <a:rPr lang="en-GB">
                <a:solidFill>
                  <a:srgbClr val="002060"/>
                </a:solidFill>
              </a:rPr>
              <a:t>the pilot</a:t>
            </a:r>
            <a:endParaRPr lang="en-GB" dirty="0">
              <a:solidFill>
                <a:srgbClr val="002060"/>
              </a:solidFill>
            </a:endParaRPr>
          </a:p>
          <a:p>
            <a:pPr marL="285750" indent="-285750">
              <a:lnSpc>
                <a:spcPct val="200000"/>
              </a:lnSpc>
              <a:buFont typeface="Wingdings" panose="05000000000000000000" pitchFamily="2" charset="2"/>
              <a:buChar char="Ø"/>
            </a:pPr>
            <a:endParaRPr lang="en-GB" dirty="0">
              <a:solidFill>
                <a:srgbClr val="002060"/>
              </a:solidFill>
            </a:endParaRPr>
          </a:p>
          <a:p>
            <a:pPr marL="285750" indent="-285750">
              <a:lnSpc>
                <a:spcPct val="150000"/>
              </a:lnSpc>
              <a:buFont typeface="Arial" panose="020B0604020202020204" pitchFamily="34" charset="0"/>
              <a:buChar char="•"/>
            </a:pPr>
            <a:endParaRPr lang="en-GB" dirty="0">
              <a:solidFill>
                <a:srgbClr val="002060"/>
              </a:solidFill>
            </a:endParaRPr>
          </a:p>
        </p:txBody>
      </p:sp>
    </p:spTree>
    <p:extLst>
      <p:ext uri="{BB962C8B-B14F-4D97-AF65-F5344CB8AC3E}">
        <p14:creationId xmlns:p14="http://schemas.microsoft.com/office/powerpoint/2010/main" val="2427195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2AA39-2657-C745-90E1-11A0A8564778}"/>
              </a:ext>
            </a:extLst>
          </p:cNvPr>
          <p:cNvSpPr>
            <a:spLocks noGrp="1"/>
          </p:cNvSpPr>
          <p:nvPr>
            <p:ph type="ctrTitle"/>
          </p:nvPr>
        </p:nvSpPr>
        <p:spPr>
          <a:xfrm>
            <a:off x="937549" y="1833517"/>
            <a:ext cx="10498238" cy="2387600"/>
          </a:xfrm>
        </p:spPr>
        <p:txBody>
          <a:bodyPr>
            <a:normAutofit fontScale="90000"/>
          </a:bodyPr>
          <a:lstStyle/>
          <a:p>
            <a:r>
              <a:rPr lang="en-US" b="1" dirty="0">
                <a:solidFill>
                  <a:srgbClr val="0070C0"/>
                </a:solidFill>
                <a:latin typeface="Arial" panose="020B0604020202020204" pitchFamily="34" charset="0"/>
                <a:cs typeface="Arial" panose="020B0604020202020204" pitchFamily="34" charset="0"/>
              </a:rPr>
              <a:t>DCHS </a:t>
            </a:r>
            <a:br>
              <a:rPr lang="en-US" b="1" dirty="0">
                <a:solidFill>
                  <a:srgbClr val="0070C0"/>
                </a:solidFill>
                <a:latin typeface="Arial" panose="020B0604020202020204" pitchFamily="34" charset="0"/>
                <a:cs typeface="Arial" panose="020B0604020202020204" pitchFamily="34" charset="0"/>
              </a:rPr>
            </a:br>
            <a:r>
              <a:rPr lang="en-US" b="1" dirty="0">
                <a:solidFill>
                  <a:srgbClr val="0070C0"/>
                </a:solidFill>
                <a:latin typeface="Arial" panose="020B0604020202020204" pitchFamily="34" charset="0"/>
                <a:cs typeface="Arial" panose="020B0604020202020204" pitchFamily="34" charset="0"/>
              </a:rPr>
              <a:t>Specialist Weight Management</a:t>
            </a:r>
            <a:br>
              <a:rPr lang="en-US" b="1" dirty="0">
                <a:solidFill>
                  <a:srgbClr val="0070C0"/>
                </a:solidFill>
                <a:latin typeface="Arial" panose="020B0604020202020204" pitchFamily="34" charset="0"/>
                <a:cs typeface="Arial" panose="020B0604020202020204" pitchFamily="34" charset="0"/>
              </a:rPr>
            </a:br>
            <a:r>
              <a:rPr lang="en-US" b="1" dirty="0">
                <a:solidFill>
                  <a:srgbClr val="0070C0"/>
                </a:solidFill>
                <a:latin typeface="Arial" panose="020B0604020202020204" pitchFamily="34" charset="0"/>
                <a:cs typeface="Arial" panose="020B0604020202020204" pitchFamily="34" charset="0"/>
              </a:rPr>
              <a:t>Inequalities Evaluation</a:t>
            </a:r>
          </a:p>
        </p:txBody>
      </p:sp>
    </p:spTree>
    <p:extLst>
      <p:ext uri="{BB962C8B-B14F-4D97-AF65-F5344CB8AC3E}">
        <p14:creationId xmlns:p14="http://schemas.microsoft.com/office/powerpoint/2010/main" val="35086461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idx="4294967295"/>
          </p:nvPr>
        </p:nvSpPr>
        <p:spPr>
          <a:xfrm>
            <a:off x="2063552" y="2204865"/>
            <a:ext cx="7772400" cy="1470025"/>
          </a:xfrm>
          <a:prstGeom prst="rect">
            <a:avLst/>
          </a:prstGeom>
        </p:spPr>
        <p:txBody>
          <a:bodyPr>
            <a:noAutofit/>
          </a:bodyPr>
          <a:lstStyle/>
          <a:p>
            <a:pPr algn="l"/>
            <a:r>
              <a:rPr lang="en-GB" sz="5400" b="1" dirty="0">
                <a:solidFill>
                  <a:schemeClr val="bg1"/>
                </a:solidFill>
                <a:latin typeface="Arial" panose="020B0604020202020204" pitchFamily="34" charset="0"/>
                <a:cs typeface="Arial" panose="020B0604020202020204" pitchFamily="34" charset="0"/>
              </a:rPr>
              <a:t>Perinatal Community Mental Health Service</a:t>
            </a:r>
            <a:br>
              <a:rPr lang="en-GB" sz="4500" dirty="0">
                <a:solidFill>
                  <a:schemeClr val="bg1"/>
                </a:solidFill>
                <a:latin typeface="Arial" panose="020B0604020202020204" pitchFamily="34" charset="0"/>
                <a:cs typeface="Arial" panose="020B0604020202020204" pitchFamily="34" charset="0"/>
              </a:rPr>
            </a:br>
            <a:br>
              <a:rPr lang="en-GB" sz="3000" dirty="0">
                <a:solidFill>
                  <a:schemeClr val="bg1"/>
                </a:solidFill>
                <a:latin typeface="Arial" panose="020B0604020202020204" pitchFamily="34" charset="0"/>
                <a:cs typeface="Arial" panose="020B0604020202020204" pitchFamily="34" charset="0"/>
              </a:rPr>
            </a:br>
            <a:r>
              <a:rPr lang="en-GB" sz="3000" dirty="0">
                <a:solidFill>
                  <a:schemeClr val="bg1"/>
                </a:solidFill>
                <a:latin typeface="Arial" panose="020B0604020202020204" pitchFamily="34" charset="0"/>
                <a:cs typeface="Arial" panose="020B0604020202020204" pitchFamily="34" charset="0"/>
              </a:rPr>
              <a:t>EDS – February 2024</a:t>
            </a:r>
            <a:br>
              <a:rPr lang="en-GB" sz="3000" dirty="0">
                <a:solidFill>
                  <a:schemeClr val="bg1"/>
                </a:solidFill>
                <a:latin typeface="Arial" panose="020B0604020202020204" pitchFamily="34" charset="0"/>
                <a:cs typeface="Arial" panose="020B0604020202020204" pitchFamily="34" charset="0"/>
              </a:rPr>
            </a:br>
            <a:br>
              <a:rPr lang="en-GB" sz="3000" dirty="0">
                <a:solidFill>
                  <a:schemeClr val="bg1"/>
                </a:solidFill>
                <a:latin typeface="Arial" panose="020B0604020202020204" pitchFamily="34" charset="0"/>
                <a:cs typeface="Arial" panose="020B0604020202020204" pitchFamily="34" charset="0"/>
              </a:rPr>
            </a:br>
            <a:r>
              <a:rPr lang="en-GB" sz="3000" dirty="0">
                <a:solidFill>
                  <a:schemeClr val="bg1"/>
                </a:solidFill>
                <a:latin typeface="Arial" panose="020B0604020202020204" pitchFamily="34" charset="0"/>
                <a:cs typeface="Arial" panose="020B0604020202020204" pitchFamily="34" charset="0"/>
              </a:rPr>
              <a:t>Domain 1</a:t>
            </a:r>
            <a:endParaRPr lang="en-US" sz="3000"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2000" dirty="0">
                <a:solidFill>
                  <a:srgbClr val="0070C0"/>
                </a:solidFill>
                <a:latin typeface="Arial" panose="020B0604020202020204" pitchFamily="34" charset="0"/>
                <a:cs typeface="Arial" panose="020B0604020202020204" pitchFamily="34" charset="0"/>
              </a:rPr>
              <a:t>Derbyshire Perinatal Community Mental Health Service</a:t>
            </a:r>
          </a:p>
        </p:txBody>
      </p:sp>
      <p:sp>
        <p:nvSpPr>
          <p:cNvPr id="3" name="Content Placeholder 2"/>
          <p:cNvSpPr>
            <a:spLocks noGrp="1"/>
          </p:cNvSpPr>
          <p:nvPr>
            <p:ph idx="1"/>
          </p:nvPr>
        </p:nvSpPr>
        <p:spPr>
          <a:xfrm>
            <a:off x="1981200" y="1600201"/>
            <a:ext cx="8229600" cy="3701008"/>
          </a:xfrm>
        </p:spPr>
        <p:txBody>
          <a:bodyPr/>
          <a:lstStyle/>
          <a:p>
            <a:pPr marL="0" indent="0">
              <a:buNone/>
            </a:pPr>
            <a:endParaRPr lang="en-GB" sz="1600" dirty="0">
              <a:solidFill>
                <a:schemeClr val="bg1"/>
              </a:solidFill>
              <a:latin typeface="Arial" panose="020B0604020202020204" pitchFamily="34" charset="0"/>
              <a:cs typeface="Arial" panose="020B0604020202020204" pitchFamily="34" charset="0"/>
            </a:endParaRPr>
          </a:p>
          <a:p>
            <a:pPr marL="0" indent="0">
              <a:buNone/>
            </a:pPr>
            <a:r>
              <a:rPr lang="en-GB" sz="1600" dirty="0">
                <a:solidFill>
                  <a:schemeClr val="bg1"/>
                </a:solidFill>
                <a:latin typeface="Arial" panose="020B0604020202020204" pitchFamily="34" charset="0"/>
                <a:cs typeface="Arial" panose="020B0604020202020204" pitchFamily="34" charset="0"/>
              </a:rPr>
              <a:t>The Derbyshire Perinatal Community Mental Health Service provides treatment and care to support women and birthing people who are experiencing moderate to severe and complex mental health difficulties associated with pregnancy and the postnatal period. </a:t>
            </a:r>
          </a:p>
          <a:p>
            <a:pPr marL="0" indent="0">
              <a:buNone/>
            </a:pPr>
            <a:endParaRPr lang="en-GB" sz="1600" dirty="0">
              <a:solidFill>
                <a:schemeClr val="bg1"/>
              </a:solidFill>
              <a:latin typeface="Arial" panose="020B0604020202020204" pitchFamily="34" charset="0"/>
              <a:cs typeface="Arial" panose="020B0604020202020204" pitchFamily="34" charset="0"/>
            </a:endParaRPr>
          </a:p>
          <a:p>
            <a:pPr marL="0" indent="0">
              <a:buNone/>
            </a:pPr>
            <a:r>
              <a:rPr lang="en-GB" sz="1600" dirty="0">
                <a:solidFill>
                  <a:schemeClr val="bg1"/>
                </a:solidFill>
                <a:latin typeface="Arial" panose="020B0604020202020204" pitchFamily="34" charset="0"/>
                <a:cs typeface="Arial" panose="020B0604020202020204" pitchFamily="34" charset="0"/>
              </a:rPr>
              <a:t>Care for women and birthing people from 12 weeks of pregnancy up until 24 months postpartum.</a:t>
            </a:r>
          </a:p>
          <a:p>
            <a:pPr marL="0" indent="0">
              <a:buNone/>
            </a:pPr>
            <a:endParaRPr lang="en-GB" sz="1600" dirty="0">
              <a:solidFill>
                <a:schemeClr val="bg1"/>
              </a:solidFill>
              <a:latin typeface="Arial" panose="020B0604020202020204" pitchFamily="34" charset="0"/>
              <a:cs typeface="Arial" panose="020B0604020202020204" pitchFamily="34" charset="0"/>
            </a:endParaRPr>
          </a:p>
          <a:p>
            <a:pPr marL="0" indent="0">
              <a:buNone/>
            </a:pPr>
            <a:r>
              <a:rPr lang="en-GB" sz="1600" dirty="0">
                <a:solidFill>
                  <a:schemeClr val="bg1"/>
                </a:solidFill>
                <a:latin typeface="Arial" panose="020B0604020202020204" pitchFamily="34" charset="0"/>
                <a:cs typeface="Arial" panose="020B0604020202020204" pitchFamily="34" charset="0"/>
              </a:rPr>
              <a:t>Working towards NHS Long Term Plan ambition- by 2023/24, at least 66,000 women with moderate/complex to severe PMH difficulties can access care and support in the community. </a:t>
            </a:r>
          </a:p>
          <a:p>
            <a:pPr marL="0" indent="0">
              <a:buNone/>
            </a:pPr>
            <a:endParaRPr lang="en-GB" sz="1400" dirty="0">
              <a:solidFill>
                <a:schemeClr val="bg1"/>
              </a:solidFill>
              <a:latin typeface="Arial" panose="020B0604020202020204" pitchFamily="34" charset="0"/>
              <a:cs typeface="Arial" panose="020B0604020202020204" pitchFamily="34" charset="0"/>
            </a:endParaRPr>
          </a:p>
          <a:p>
            <a:pPr marL="0" indent="0">
              <a:buNone/>
            </a:pPr>
            <a:r>
              <a:rPr lang="en-GB" sz="1400" dirty="0">
                <a:solidFill>
                  <a:schemeClr val="bg1"/>
                </a:solidFill>
                <a:latin typeface="Arial" panose="020B0604020202020204" pitchFamily="34" charset="0"/>
                <a:cs typeface="Arial" panose="020B0604020202020204" pitchFamily="34" charset="0"/>
              </a:rPr>
              <a:t>NB: The perinatal period includes preconception, antenatal and postnatal</a:t>
            </a:r>
            <a:r>
              <a:rPr lang="en-GB" sz="1800" dirty="0">
                <a:solidFill>
                  <a:schemeClr val="bg1"/>
                </a:solidFill>
                <a:latin typeface="Arial" panose="020B0604020202020204" pitchFamily="34" charset="0"/>
                <a:cs typeface="Arial" panose="020B0604020202020204" pitchFamily="34" charset="0"/>
              </a:rPr>
              <a:t>.</a:t>
            </a:r>
          </a:p>
        </p:txBody>
      </p:sp>
      <p:pic>
        <p:nvPicPr>
          <p:cNvPr id="4" name="Picture 3" descr="A white rectangular sign with pink text&#10;&#10;Description automatically generated">
            <a:extLst>
              <a:ext uri="{FF2B5EF4-FFF2-40B4-BE49-F238E27FC236}">
                <a16:creationId xmlns:a16="http://schemas.microsoft.com/office/drawing/2014/main" id="{C296BBF0-27EA-1781-417F-B7AB5A16B9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4353" y="4705216"/>
            <a:ext cx="1240921" cy="812482"/>
          </a:xfrm>
          <a:prstGeom prst="rect">
            <a:avLst/>
          </a:prstGeom>
        </p:spPr>
      </p:pic>
      <p:pic>
        <p:nvPicPr>
          <p:cNvPr id="1026" name="Picture 2" descr="Image preview">
            <a:extLst>
              <a:ext uri="{FF2B5EF4-FFF2-40B4-BE49-F238E27FC236}">
                <a16:creationId xmlns:a16="http://schemas.microsoft.com/office/drawing/2014/main" id="{C8E15DDE-4B9D-7401-48D3-086991CE05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7929" y="5528018"/>
            <a:ext cx="2661815" cy="1329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8723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C80E8-1E65-9752-803F-5B095BFE4C77}"/>
              </a:ext>
            </a:extLst>
          </p:cNvPr>
          <p:cNvSpPr>
            <a:spLocks noGrp="1"/>
          </p:cNvSpPr>
          <p:nvPr>
            <p:ph type="title"/>
          </p:nvPr>
        </p:nvSpPr>
        <p:spPr>
          <a:xfrm>
            <a:off x="1981200" y="620688"/>
            <a:ext cx="8229600" cy="648072"/>
          </a:xfrm>
        </p:spPr>
        <p:txBody>
          <a:bodyPr/>
          <a:lstStyle/>
          <a:p>
            <a:r>
              <a:rPr lang="en-GB" dirty="0"/>
              <a:t>Local Strategy </a:t>
            </a:r>
          </a:p>
        </p:txBody>
      </p:sp>
      <p:pic>
        <p:nvPicPr>
          <p:cNvPr id="2054" name="Picture 6" descr="Image preview">
            <a:extLst>
              <a:ext uri="{FF2B5EF4-FFF2-40B4-BE49-F238E27FC236}">
                <a16:creationId xmlns:a16="http://schemas.microsoft.com/office/drawing/2014/main" id="{C3FC2B1A-D0F6-04FB-9B07-C7603225FDF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77030" y="3618762"/>
            <a:ext cx="1237940" cy="123794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preview">
            <a:extLst>
              <a:ext uri="{FF2B5EF4-FFF2-40B4-BE49-F238E27FC236}">
                <a16:creationId xmlns:a16="http://schemas.microsoft.com/office/drawing/2014/main" id="{244A19EF-2427-3544-5963-43E047AC5C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4926" y="1733873"/>
            <a:ext cx="6622148" cy="5007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1751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ducing healthcare inequalities - Core20PLUS infographic">
            <a:extLst>
              <a:ext uri="{FF2B5EF4-FFF2-40B4-BE49-F238E27FC236}">
                <a16:creationId xmlns:a16="http://schemas.microsoft.com/office/drawing/2014/main" id="{61B34825-4D95-69E0-99CE-E5B0F3DC75C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5815" y="1628800"/>
            <a:ext cx="7900370" cy="444395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4C0B5B5E-CEF2-5D28-36A2-FC229B5B9001}"/>
              </a:ext>
            </a:extLst>
          </p:cNvPr>
          <p:cNvSpPr/>
          <p:nvPr/>
        </p:nvSpPr>
        <p:spPr>
          <a:xfrm>
            <a:off x="1775521" y="4293096"/>
            <a:ext cx="1791225" cy="1779662"/>
          </a:xfrm>
          <a:prstGeom prst="ellipse">
            <a:avLst/>
          </a:prstGeom>
          <a:noFill/>
          <a:ln w="76200">
            <a:solidFill>
              <a:srgbClr val="FF505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dirty="0">
              <a:solidFill>
                <a:prstClr val="white"/>
              </a:solidFill>
              <a:latin typeface="Calibri"/>
            </a:endParaRPr>
          </a:p>
        </p:txBody>
      </p:sp>
    </p:spTree>
    <p:extLst>
      <p:ext uri="{BB962C8B-B14F-4D97-AF65-F5344CB8AC3E}">
        <p14:creationId xmlns:p14="http://schemas.microsoft.com/office/powerpoint/2010/main" val="7416763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9847-205D-2872-FA4B-4103CC18EB2E}"/>
              </a:ext>
            </a:extLst>
          </p:cNvPr>
          <p:cNvSpPr>
            <a:spLocks noGrp="1"/>
          </p:cNvSpPr>
          <p:nvPr>
            <p:ph type="title"/>
          </p:nvPr>
        </p:nvSpPr>
        <p:spPr>
          <a:xfrm>
            <a:off x="1711095" y="1075363"/>
            <a:ext cx="6236444" cy="534458"/>
          </a:xfrm>
        </p:spPr>
        <p:txBody>
          <a:bodyPr anchor="b">
            <a:normAutofit fontScale="90000"/>
          </a:bodyPr>
          <a:lstStyle/>
          <a:p>
            <a:r>
              <a:rPr lang="en-GB" dirty="0"/>
              <a:t>Groups at Risk of Experiencing Healthcare Inequalities and some Barriers to Accessing the Service</a:t>
            </a:r>
          </a:p>
        </p:txBody>
      </p:sp>
      <p:sp>
        <p:nvSpPr>
          <p:cNvPr id="10" name="Content Placeholder 3">
            <a:extLst>
              <a:ext uri="{FF2B5EF4-FFF2-40B4-BE49-F238E27FC236}">
                <a16:creationId xmlns:a16="http://schemas.microsoft.com/office/drawing/2014/main" id="{F12B58A1-4F0E-BE87-F6B6-DF4EFCDD3B8D}"/>
              </a:ext>
            </a:extLst>
          </p:cNvPr>
          <p:cNvSpPr>
            <a:spLocks noGrp="1"/>
          </p:cNvSpPr>
          <p:nvPr>
            <p:ph type="body" sz="half" idx="2"/>
          </p:nvPr>
        </p:nvSpPr>
        <p:spPr>
          <a:xfrm>
            <a:off x="2059835" y="2009465"/>
            <a:ext cx="3672408" cy="436860"/>
          </a:xfrm>
        </p:spPr>
        <p:txBody>
          <a:bodyPr>
            <a:normAutofit/>
          </a:bodyPr>
          <a:lstStyle/>
          <a:p>
            <a:pPr algn="just">
              <a:lnSpc>
                <a:spcPct val="120000"/>
              </a:lnSpc>
            </a:pPr>
            <a:r>
              <a:rPr lang="en-US" sz="1200" b="1" dirty="0">
                <a:solidFill>
                  <a:schemeClr val="bg1"/>
                </a:solidFill>
              </a:rPr>
              <a:t>Women from ethnic minority groups are:</a:t>
            </a:r>
          </a:p>
          <a:p>
            <a:pPr>
              <a:lnSpc>
                <a:spcPct val="120000"/>
              </a:lnSpc>
            </a:pPr>
            <a:endParaRPr lang="en-US" sz="1125" dirty="0">
              <a:solidFill>
                <a:schemeClr val="bg1"/>
              </a:solidFill>
            </a:endParaRPr>
          </a:p>
          <a:p>
            <a:pPr>
              <a:lnSpc>
                <a:spcPct val="120000"/>
              </a:lnSpc>
            </a:pPr>
            <a:endParaRPr lang="en-US" sz="1125" dirty="0">
              <a:solidFill>
                <a:schemeClr val="bg1"/>
              </a:solidFill>
            </a:endParaRPr>
          </a:p>
          <a:p>
            <a:pPr>
              <a:lnSpc>
                <a:spcPct val="90000"/>
              </a:lnSpc>
            </a:pPr>
            <a:endParaRPr lang="en-US" sz="900" dirty="0"/>
          </a:p>
        </p:txBody>
      </p:sp>
      <p:pic>
        <p:nvPicPr>
          <p:cNvPr id="5" name="Content Placeholder 4" descr="A screenshot of a screen&#10;&#10;Description automatically generated">
            <a:extLst>
              <a:ext uri="{FF2B5EF4-FFF2-40B4-BE49-F238E27FC236}">
                <a16:creationId xmlns:a16="http://schemas.microsoft.com/office/drawing/2014/main" id="{3A9121CC-2E35-6936-BAE7-9E58035C0DF8}"/>
              </a:ext>
            </a:extLst>
          </p:cNvPr>
          <p:cNvPicPr>
            <a:picLocks noChangeAspect="1"/>
          </p:cNvPicPr>
          <p:nvPr/>
        </p:nvPicPr>
        <p:blipFill>
          <a:blip r:embed="rId3"/>
          <a:stretch>
            <a:fillRect/>
          </a:stretch>
        </p:blipFill>
        <p:spPr>
          <a:xfrm>
            <a:off x="7947539" y="2112524"/>
            <a:ext cx="2184627" cy="3087813"/>
          </a:xfrm>
          <a:prstGeom prst="rect">
            <a:avLst/>
          </a:prstGeom>
          <a:noFill/>
          <a:ln w="38100">
            <a:solidFill>
              <a:schemeClr val="tx1"/>
            </a:solidFill>
          </a:ln>
        </p:spPr>
      </p:pic>
      <p:sp>
        <p:nvSpPr>
          <p:cNvPr id="13" name="Content Placeholder 3">
            <a:extLst>
              <a:ext uri="{FF2B5EF4-FFF2-40B4-BE49-F238E27FC236}">
                <a16:creationId xmlns:a16="http://schemas.microsoft.com/office/drawing/2014/main" id="{D5729ADA-3945-FAD2-1E03-65EBE1638311}"/>
              </a:ext>
            </a:extLst>
          </p:cNvPr>
          <p:cNvSpPr txBox="1">
            <a:spLocks/>
          </p:cNvSpPr>
          <p:nvPr/>
        </p:nvSpPr>
        <p:spPr>
          <a:xfrm>
            <a:off x="4521080" y="2510899"/>
            <a:ext cx="3518148" cy="3954137"/>
          </a:xfrm>
          <a:prstGeom prst="rect">
            <a:avLst/>
          </a:prstGeom>
        </p:spPr>
        <p:txBody>
          <a:bodyPr>
            <a:normAutofit/>
          </a:bodyPr>
          <a:lstStyle>
            <a:lvl1pPr marL="0" indent="0" algn="l" rtl="0" eaLnBrk="1" fontAlgn="base" hangingPunct="1">
              <a:spcBef>
                <a:spcPct val="20000"/>
              </a:spcBef>
              <a:spcAft>
                <a:spcPct val="0"/>
              </a:spcAft>
              <a:buFont typeface="Arial" charset="0"/>
              <a:buNone/>
              <a:defRPr sz="1400" kern="1200">
                <a:solidFill>
                  <a:srgbClr val="007C92"/>
                </a:solidFill>
                <a:latin typeface="Arial"/>
                <a:ea typeface="+mn-ea"/>
                <a:cs typeface="Arial"/>
              </a:defRPr>
            </a:lvl1pPr>
            <a:lvl2pPr marL="457200" indent="0" algn="l" rtl="0" eaLnBrk="1" fontAlgn="base" hangingPunct="1">
              <a:spcBef>
                <a:spcPct val="20000"/>
              </a:spcBef>
              <a:spcAft>
                <a:spcPct val="0"/>
              </a:spcAft>
              <a:buFont typeface="Arial" charset="0"/>
              <a:buNone/>
              <a:defRPr sz="1200" kern="1200">
                <a:solidFill>
                  <a:schemeClr val="tx1"/>
                </a:solidFill>
                <a:latin typeface="+mn-lt"/>
                <a:ea typeface="+mn-ea"/>
                <a:cs typeface="+mn-cs"/>
              </a:defRPr>
            </a:lvl2pPr>
            <a:lvl3pPr marL="914400" indent="0" algn="l" rtl="0" eaLnBrk="1" fontAlgn="base" hangingPunct="1">
              <a:spcBef>
                <a:spcPct val="20000"/>
              </a:spcBef>
              <a:spcAft>
                <a:spcPct val="0"/>
              </a:spcAft>
              <a:buFont typeface="Arial" charset="0"/>
              <a:buNone/>
              <a:defRPr sz="1000" kern="1200">
                <a:solidFill>
                  <a:schemeClr val="tx1"/>
                </a:solidFill>
                <a:latin typeface="+mn-lt"/>
                <a:ea typeface="+mn-ea"/>
                <a:cs typeface="+mn-cs"/>
              </a:defRPr>
            </a:lvl3pPr>
            <a:lvl4pPr marL="1371600" indent="0" algn="l" rtl="0" eaLnBrk="1" fontAlgn="base" hangingPunct="1">
              <a:spcBef>
                <a:spcPct val="20000"/>
              </a:spcBef>
              <a:spcAft>
                <a:spcPct val="0"/>
              </a:spcAft>
              <a:buFont typeface="Arial" charset="0"/>
              <a:buNone/>
              <a:defRPr sz="900" kern="1200">
                <a:solidFill>
                  <a:schemeClr val="tx1"/>
                </a:solidFill>
                <a:latin typeface="+mn-lt"/>
                <a:ea typeface="+mn-ea"/>
                <a:cs typeface="+mn-cs"/>
              </a:defRPr>
            </a:lvl4pPr>
            <a:lvl5pPr marL="1828800" indent="0" algn="l" rtl="0" eaLnBrk="1" fontAlgn="base" hangingPunct="1">
              <a:spcBef>
                <a:spcPct val="20000"/>
              </a:spcBef>
              <a:spcAft>
                <a:spcPct val="0"/>
              </a:spcAft>
              <a:buFont typeface="Arial"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nSpc>
                <a:spcPct val="120000"/>
              </a:lnSpc>
            </a:pPr>
            <a:endParaRPr lang="en-US" sz="1125" dirty="0">
              <a:solidFill>
                <a:prstClr val="white"/>
              </a:solidFill>
            </a:endParaRPr>
          </a:p>
          <a:p>
            <a:pPr>
              <a:lnSpc>
                <a:spcPct val="120000"/>
              </a:lnSpc>
            </a:pPr>
            <a:endParaRPr lang="en-US" sz="1125" dirty="0">
              <a:solidFill>
                <a:prstClr val="white"/>
              </a:solidFill>
            </a:endParaRPr>
          </a:p>
          <a:p>
            <a:pPr algn="just">
              <a:lnSpc>
                <a:spcPct val="120000"/>
              </a:lnSpc>
            </a:pPr>
            <a:r>
              <a:rPr lang="en-US" sz="1125" dirty="0">
                <a:solidFill>
                  <a:prstClr val="white"/>
                </a:solidFill>
              </a:rPr>
              <a:t> </a:t>
            </a:r>
            <a:endParaRPr lang="en-US" sz="900" dirty="0">
              <a:solidFill>
                <a:prstClr val="white"/>
              </a:solidFill>
            </a:endParaRPr>
          </a:p>
          <a:p>
            <a:pPr>
              <a:lnSpc>
                <a:spcPct val="90000"/>
              </a:lnSpc>
            </a:pPr>
            <a:endParaRPr lang="en-US" sz="900" dirty="0">
              <a:solidFill>
                <a:prstClr val="white"/>
              </a:solidFill>
            </a:endParaRPr>
          </a:p>
          <a:p>
            <a:pPr>
              <a:lnSpc>
                <a:spcPct val="90000"/>
              </a:lnSpc>
            </a:pPr>
            <a:endParaRPr lang="en-US" sz="900" dirty="0"/>
          </a:p>
        </p:txBody>
      </p:sp>
      <p:sp>
        <p:nvSpPr>
          <p:cNvPr id="16" name="Content Placeholder 3">
            <a:extLst>
              <a:ext uri="{FF2B5EF4-FFF2-40B4-BE49-F238E27FC236}">
                <a16:creationId xmlns:a16="http://schemas.microsoft.com/office/drawing/2014/main" id="{9AB3898B-2E6C-B302-768E-0A0BAFBA727B}"/>
              </a:ext>
            </a:extLst>
          </p:cNvPr>
          <p:cNvSpPr txBox="1">
            <a:spLocks/>
          </p:cNvSpPr>
          <p:nvPr/>
        </p:nvSpPr>
        <p:spPr>
          <a:xfrm>
            <a:off x="1835988" y="3871826"/>
            <a:ext cx="3308187" cy="317924"/>
          </a:xfrm>
          <a:prstGeom prst="rect">
            <a:avLst/>
          </a:prstGeom>
        </p:spPr>
        <p:txBody>
          <a:bodyPr>
            <a:normAutofit fontScale="77500" lnSpcReduction="20000"/>
          </a:bodyPr>
          <a:lstStyle>
            <a:lvl1pPr marL="0" indent="0" algn="l" rtl="0" eaLnBrk="1" fontAlgn="base" hangingPunct="1">
              <a:spcBef>
                <a:spcPct val="20000"/>
              </a:spcBef>
              <a:spcAft>
                <a:spcPct val="0"/>
              </a:spcAft>
              <a:buFont typeface="Arial" charset="0"/>
              <a:buNone/>
              <a:defRPr sz="1400" kern="1200">
                <a:solidFill>
                  <a:srgbClr val="007C92"/>
                </a:solidFill>
                <a:latin typeface="Arial"/>
                <a:ea typeface="+mn-ea"/>
                <a:cs typeface="Arial"/>
              </a:defRPr>
            </a:lvl1pPr>
            <a:lvl2pPr marL="457200" indent="0" algn="l" rtl="0" eaLnBrk="1" fontAlgn="base" hangingPunct="1">
              <a:spcBef>
                <a:spcPct val="20000"/>
              </a:spcBef>
              <a:spcAft>
                <a:spcPct val="0"/>
              </a:spcAft>
              <a:buFont typeface="Arial" charset="0"/>
              <a:buNone/>
              <a:defRPr sz="1200" kern="1200">
                <a:solidFill>
                  <a:schemeClr val="tx1"/>
                </a:solidFill>
                <a:latin typeface="+mn-lt"/>
                <a:ea typeface="+mn-ea"/>
                <a:cs typeface="+mn-cs"/>
              </a:defRPr>
            </a:lvl2pPr>
            <a:lvl3pPr marL="914400" indent="0" algn="l" rtl="0" eaLnBrk="1" fontAlgn="base" hangingPunct="1">
              <a:spcBef>
                <a:spcPct val="20000"/>
              </a:spcBef>
              <a:spcAft>
                <a:spcPct val="0"/>
              </a:spcAft>
              <a:buFont typeface="Arial" charset="0"/>
              <a:buNone/>
              <a:defRPr sz="1000" kern="1200">
                <a:solidFill>
                  <a:schemeClr val="tx1"/>
                </a:solidFill>
                <a:latin typeface="+mn-lt"/>
                <a:ea typeface="+mn-ea"/>
                <a:cs typeface="+mn-cs"/>
              </a:defRPr>
            </a:lvl3pPr>
            <a:lvl4pPr marL="1371600" indent="0" algn="l" rtl="0" eaLnBrk="1" fontAlgn="base" hangingPunct="1">
              <a:spcBef>
                <a:spcPct val="20000"/>
              </a:spcBef>
              <a:spcAft>
                <a:spcPct val="0"/>
              </a:spcAft>
              <a:buFont typeface="Arial" charset="0"/>
              <a:buNone/>
              <a:defRPr sz="900" kern="1200">
                <a:solidFill>
                  <a:schemeClr val="tx1"/>
                </a:solidFill>
                <a:latin typeface="+mn-lt"/>
                <a:ea typeface="+mn-ea"/>
                <a:cs typeface="+mn-cs"/>
              </a:defRPr>
            </a:lvl4pPr>
            <a:lvl5pPr marL="1828800" indent="0" algn="l" rtl="0" eaLnBrk="1" fontAlgn="base" hangingPunct="1">
              <a:spcBef>
                <a:spcPct val="20000"/>
              </a:spcBef>
              <a:spcAft>
                <a:spcPct val="0"/>
              </a:spcAft>
              <a:buFont typeface="Arial"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lnSpc>
                <a:spcPct val="120000"/>
              </a:lnSpc>
            </a:pPr>
            <a:r>
              <a:rPr lang="en-US" sz="1575" b="1" dirty="0">
                <a:solidFill>
                  <a:prstClr val="white"/>
                </a:solidFill>
              </a:rPr>
              <a:t>Women aged 25 years and younger are:</a:t>
            </a:r>
            <a:endParaRPr lang="en-US" sz="1575" dirty="0">
              <a:solidFill>
                <a:prstClr val="white"/>
              </a:solidFill>
            </a:endParaRPr>
          </a:p>
          <a:p>
            <a:pPr algn="ctr">
              <a:lnSpc>
                <a:spcPct val="90000"/>
              </a:lnSpc>
            </a:pPr>
            <a:endParaRPr lang="en-US" sz="900" dirty="0"/>
          </a:p>
        </p:txBody>
      </p:sp>
      <p:sp>
        <p:nvSpPr>
          <p:cNvPr id="17" name="TextBox 16">
            <a:extLst>
              <a:ext uri="{FF2B5EF4-FFF2-40B4-BE49-F238E27FC236}">
                <a16:creationId xmlns:a16="http://schemas.microsoft.com/office/drawing/2014/main" id="{7BB197FC-A7FD-69F4-E93B-660EED61F03A}"/>
              </a:ext>
            </a:extLst>
          </p:cNvPr>
          <p:cNvSpPr txBox="1"/>
          <p:nvPr/>
        </p:nvSpPr>
        <p:spPr>
          <a:xfrm>
            <a:off x="2596554" y="2316456"/>
            <a:ext cx="1787054" cy="577081"/>
          </a:xfrm>
          <a:custGeom>
            <a:avLst/>
            <a:gdLst>
              <a:gd name="connsiteX0" fmla="*/ 0 w 1787054"/>
              <a:gd name="connsiteY0" fmla="*/ 0 h 577081"/>
              <a:gd name="connsiteX1" fmla="*/ 1787054 w 1787054"/>
              <a:gd name="connsiteY1" fmla="*/ 0 h 577081"/>
              <a:gd name="connsiteX2" fmla="*/ 1787054 w 1787054"/>
              <a:gd name="connsiteY2" fmla="*/ 577081 h 577081"/>
              <a:gd name="connsiteX3" fmla="*/ 0 w 1787054"/>
              <a:gd name="connsiteY3" fmla="*/ 577081 h 577081"/>
              <a:gd name="connsiteX4" fmla="*/ 0 w 1787054"/>
              <a:gd name="connsiteY4" fmla="*/ 0 h 577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7054" h="577081" fill="none" extrusionOk="0">
                <a:moveTo>
                  <a:pt x="0" y="0"/>
                </a:moveTo>
                <a:cubicBezTo>
                  <a:pt x="438028" y="50135"/>
                  <a:pt x="1551744" y="-90967"/>
                  <a:pt x="1787054" y="0"/>
                </a:cubicBezTo>
                <a:cubicBezTo>
                  <a:pt x="1749193" y="210354"/>
                  <a:pt x="1825314" y="493094"/>
                  <a:pt x="1787054" y="577081"/>
                </a:cubicBezTo>
                <a:cubicBezTo>
                  <a:pt x="1181592" y="511648"/>
                  <a:pt x="501917" y="478288"/>
                  <a:pt x="0" y="577081"/>
                </a:cubicBezTo>
                <a:cubicBezTo>
                  <a:pt x="48479" y="363222"/>
                  <a:pt x="38540" y="192364"/>
                  <a:pt x="0" y="0"/>
                </a:cubicBezTo>
                <a:close/>
              </a:path>
              <a:path w="1787054" h="577081" stroke="0" extrusionOk="0">
                <a:moveTo>
                  <a:pt x="0" y="0"/>
                </a:moveTo>
                <a:cubicBezTo>
                  <a:pt x="704698" y="106286"/>
                  <a:pt x="1046965" y="93750"/>
                  <a:pt x="1787054" y="0"/>
                </a:cubicBezTo>
                <a:cubicBezTo>
                  <a:pt x="1740855" y="92828"/>
                  <a:pt x="1747583" y="293944"/>
                  <a:pt x="1787054" y="577081"/>
                </a:cubicBezTo>
                <a:cubicBezTo>
                  <a:pt x="1165439" y="438949"/>
                  <a:pt x="844571" y="571770"/>
                  <a:pt x="0" y="577081"/>
                </a:cubicBezTo>
                <a:cubicBezTo>
                  <a:pt x="1182" y="354806"/>
                  <a:pt x="-29083" y="128385"/>
                  <a:pt x="0" y="0"/>
                </a:cubicBezTo>
                <a:close/>
              </a:path>
            </a:pathLst>
          </a:custGeom>
          <a:solidFill>
            <a:schemeClr val="tx2">
              <a:lumMod val="40000"/>
              <a:lumOff val="60000"/>
            </a:schemeClr>
          </a:solidFill>
          <a:ln w="3175">
            <a:solidFill>
              <a:schemeClr val="tx2">
                <a:lumMod val="40000"/>
                <a:lumOff val="60000"/>
              </a:schemeClr>
            </a:soli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wrap="square" rtlCol="0">
            <a:spAutoFit/>
          </a:bodyPr>
          <a:lstStyle/>
          <a:p>
            <a:pPr algn="ctr" fontAlgn="base">
              <a:spcBef>
                <a:spcPct val="0"/>
              </a:spcBef>
              <a:spcAft>
                <a:spcPct val="0"/>
              </a:spcAft>
            </a:pPr>
            <a:r>
              <a:rPr lang="en-US" sz="1050" dirty="0">
                <a:solidFill>
                  <a:prstClr val="black"/>
                </a:solidFill>
                <a:latin typeface="Calibri" pitchFamily="34" charset="0"/>
                <a:cs typeface="Arial" charset="0"/>
              </a:rPr>
              <a:t>At greater risk of developing mental health problems (Watson et al, 2019) </a:t>
            </a:r>
          </a:p>
        </p:txBody>
      </p:sp>
      <p:sp>
        <p:nvSpPr>
          <p:cNvPr id="19" name="Content Placeholder 3">
            <a:extLst>
              <a:ext uri="{FF2B5EF4-FFF2-40B4-BE49-F238E27FC236}">
                <a16:creationId xmlns:a16="http://schemas.microsoft.com/office/drawing/2014/main" id="{7360C8D6-1CA2-ADDF-2F99-1BB64E019A8B}"/>
              </a:ext>
            </a:extLst>
          </p:cNvPr>
          <p:cNvSpPr txBox="1">
            <a:spLocks/>
          </p:cNvSpPr>
          <p:nvPr/>
        </p:nvSpPr>
        <p:spPr>
          <a:xfrm>
            <a:off x="2179742" y="2979287"/>
            <a:ext cx="2620678" cy="746522"/>
          </a:xfrm>
          <a:custGeom>
            <a:avLst/>
            <a:gdLst>
              <a:gd name="connsiteX0" fmla="*/ 0 w 2620678"/>
              <a:gd name="connsiteY0" fmla="*/ 0 h 746522"/>
              <a:gd name="connsiteX1" fmla="*/ 2620678 w 2620678"/>
              <a:gd name="connsiteY1" fmla="*/ 0 h 746522"/>
              <a:gd name="connsiteX2" fmla="*/ 2620678 w 2620678"/>
              <a:gd name="connsiteY2" fmla="*/ 746522 h 746522"/>
              <a:gd name="connsiteX3" fmla="*/ 0 w 2620678"/>
              <a:gd name="connsiteY3" fmla="*/ 746522 h 746522"/>
              <a:gd name="connsiteX4" fmla="*/ 0 w 2620678"/>
              <a:gd name="connsiteY4" fmla="*/ 0 h 746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0678" h="746522" fill="none" extrusionOk="0">
                <a:moveTo>
                  <a:pt x="0" y="0"/>
                </a:moveTo>
                <a:cubicBezTo>
                  <a:pt x="1072524" y="24027"/>
                  <a:pt x="2088283" y="-147700"/>
                  <a:pt x="2620678" y="0"/>
                </a:cubicBezTo>
                <a:cubicBezTo>
                  <a:pt x="2669255" y="284030"/>
                  <a:pt x="2669281" y="487237"/>
                  <a:pt x="2620678" y="746522"/>
                </a:cubicBezTo>
                <a:cubicBezTo>
                  <a:pt x="1707321" y="686360"/>
                  <a:pt x="1012350" y="594833"/>
                  <a:pt x="0" y="746522"/>
                </a:cubicBezTo>
                <a:cubicBezTo>
                  <a:pt x="-40291" y="570285"/>
                  <a:pt x="61218" y="211443"/>
                  <a:pt x="0" y="0"/>
                </a:cubicBezTo>
                <a:close/>
              </a:path>
              <a:path w="2620678" h="746522" stroke="0" extrusionOk="0">
                <a:moveTo>
                  <a:pt x="0" y="0"/>
                </a:moveTo>
                <a:cubicBezTo>
                  <a:pt x="327925" y="-36883"/>
                  <a:pt x="2064648" y="-96861"/>
                  <a:pt x="2620678" y="0"/>
                </a:cubicBezTo>
                <a:cubicBezTo>
                  <a:pt x="2627442" y="335381"/>
                  <a:pt x="2677712" y="389788"/>
                  <a:pt x="2620678" y="746522"/>
                </a:cubicBezTo>
                <a:cubicBezTo>
                  <a:pt x="2080182" y="623185"/>
                  <a:pt x="1088932" y="807885"/>
                  <a:pt x="0" y="746522"/>
                </a:cubicBezTo>
                <a:cubicBezTo>
                  <a:pt x="20865" y="651402"/>
                  <a:pt x="29730" y="177948"/>
                  <a:pt x="0" y="0"/>
                </a:cubicBezTo>
                <a:close/>
              </a:path>
            </a:pathLst>
          </a:custGeom>
          <a:solidFill>
            <a:schemeClr val="tx2">
              <a:lumMod val="40000"/>
              <a:lumOff val="60000"/>
            </a:schemeClr>
          </a:solidFill>
          <a:ln w="3175">
            <a:solidFill>
              <a:schemeClr val="tx2">
                <a:lumMod val="40000"/>
                <a:lumOff val="60000"/>
              </a:schemeClr>
            </a:solidFill>
            <a:extLst>
              <a:ext uri="{C807C97D-BFC1-408E-A445-0C87EB9F89A2}">
                <ask:lineSketchStyleProps xmlns:ask="http://schemas.microsoft.com/office/drawing/2018/sketchyshapes" sd="1987121476">
                  <a:prstGeom prst="rect">
                    <a:avLst/>
                  </a:prstGeom>
                  <ask:type>
                    <ask:lineSketchCurved/>
                  </ask:type>
                </ask:lineSketchStyleProps>
              </a:ext>
            </a:extLst>
          </a:ln>
        </p:spPr>
        <p:txBody>
          <a:bodyPr>
            <a:normAutofit fontScale="55000" lnSpcReduction="20000"/>
          </a:bodyPr>
          <a:lstStyle>
            <a:lvl1pPr marL="0" indent="0" algn="l" rtl="0" eaLnBrk="1" fontAlgn="base" hangingPunct="1">
              <a:spcBef>
                <a:spcPct val="20000"/>
              </a:spcBef>
              <a:spcAft>
                <a:spcPct val="0"/>
              </a:spcAft>
              <a:buFont typeface="Arial" charset="0"/>
              <a:buNone/>
              <a:defRPr sz="1400" kern="1200">
                <a:solidFill>
                  <a:srgbClr val="007C92"/>
                </a:solidFill>
                <a:latin typeface="Arial"/>
                <a:ea typeface="+mn-ea"/>
                <a:cs typeface="Arial"/>
              </a:defRPr>
            </a:lvl1pPr>
            <a:lvl2pPr marL="457200" indent="0" algn="l" rtl="0" eaLnBrk="1" fontAlgn="base" hangingPunct="1">
              <a:spcBef>
                <a:spcPct val="20000"/>
              </a:spcBef>
              <a:spcAft>
                <a:spcPct val="0"/>
              </a:spcAft>
              <a:buFont typeface="Arial" charset="0"/>
              <a:buNone/>
              <a:defRPr sz="1200" kern="1200">
                <a:solidFill>
                  <a:schemeClr val="tx1"/>
                </a:solidFill>
                <a:latin typeface="+mn-lt"/>
                <a:ea typeface="+mn-ea"/>
                <a:cs typeface="+mn-cs"/>
              </a:defRPr>
            </a:lvl2pPr>
            <a:lvl3pPr marL="914400" indent="0" algn="l" rtl="0" eaLnBrk="1" fontAlgn="base" hangingPunct="1">
              <a:spcBef>
                <a:spcPct val="20000"/>
              </a:spcBef>
              <a:spcAft>
                <a:spcPct val="0"/>
              </a:spcAft>
              <a:buFont typeface="Arial" charset="0"/>
              <a:buNone/>
              <a:defRPr sz="1000" kern="1200">
                <a:solidFill>
                  <a:schemeClr val="tx1"/>
                </a:solidFill>
                <a:latin typeface="+mn-lt"/>
                <a:ea typeface="+mn-ea"/>
                <a:cs typeface="+mn-cs"/>
              </a:defRPr>
            </a:lvl3pPr>
            <a:lvl4pPr marL="1371600" indent="0" algn="l" rtl="0" eaLnBrk="1" fontAlgn="base" hangingPunct="1">
              <a:spcBef>
                <a:spcPct val="20000"/>
              </a:spcBef>
              <a:spcAft>
                <a:spcPct val="0"/>
              </a:spcAft>
              <a:buFont typeface="Arial" charset="0"/>
              <a:buNone/>
              <a:defRPr sz="900" kern="1200">
                <a:solidFill>
                  <a:schemeClr val="tx1"/>
                </a:solidFill>
                <a:latin typeface="+mn-lt"/>
                <a:ea typeface="+mn-ea"/>
                <a:cs typeface="+mn-cs"/>
              </a:defRPr>
            </a:lvl4pPr>
            <a:lvl5pPr marL="1828800" indent="0" algn="l" rtl="0" eaLnBrk="1" fontAlgn="base" hangingPunct="1">
              <a:spcBef>
                <a:spcPct val="20000"/>
              </a:spcBef>
              <a:spcAft>
                <a:spcPct val="0"/>
              </a:spcAft>
              <a:buFont typeface="Arial"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lnSpc>
                <a:spcPct val="120000"/>
              </a:lnSpc>
            </a:pPr>
            <a:r>
              <a:rPr lang="en-US" sz="1875" dirty="0">
                <a:solidFill>
                  <a:prstClr val="black"/>
                </a:solidFill>
                <a:latin typeface="Calibri"/>
              </a:rPr>
              <a:t>Likely to have lower access rates to community mental health services and higher percentages of involuntary admissions than White British women (Jankovic et al., 2020)</a:t>
            </a:r>
          </a:p>
          <a:p>
            <a:pPr>
              <a:lnSpc>
                <a:spcPct val="120000"/>
              </a:lnSpc>
            </a:pPr>
            <a:endParaRPr lang="en-US" sz="1875" dirty="0">
              <a:solidFill>
                <a:prstClr val="white"/>
              </a:solidFill>
              <a:latin typeface="Calibri"/>
            </a:endParaRPr>
          </a:p>
          <a:p>
            <a:pPr>
              <a:lnSpc>
                <a:spcPct val="90000"/>
              </a:lnSpc>
            </a:pPr>
            <a:endParaRPr lang="en-US" sz="900" dirty="0"/>
          </a:p>
        </p:txBody>
      </p:sp>
      <p:sp>
        <p:nvSpPr>
          <p:cNvPr id="21" name="Content Placeholder 3">
            <a:extLst>
              <a:ext uri="{FF2B5EF4-FFF2-40B4-BE49-F238E27FC236}">
                <a16:creationId xmlns:a16="http://schemas.microsoft.com/office/drawing/2014/main" id="{4C750273-D510-442C-606F-36C110140CBF}"/>
              </a:ext>
            </a:extLst>
          </p:cNvPr>
          <p:cNvSpPr txBox="1">
            <a:spLocks/>
          </p:cNvSpPr>
          <p:nvPr/>
        </p:nvSpPr>
        <p:spPr>
          <a:xfrm>
            <a:off x="2281583" y="4189751"/>
            <a:ext cx="2364904" cy="680567"/>
          </a:xfrm>
          <a:custGeom>
            <a:avLst/>
            <a:gdLst>
              <a:gd name="connsiteX0" fmla="*/ 0 w 2364904"/>
              <a:gd name="connsiteY0" fmla="*/ 0 h 680567"/>
              <a:gd name="connsiteX1" fmla="*/ 2364904 w 2364904"/>
              <a:gd name="connsiteY1" fmla="*/ 0 h 680567"/>
              <a:gd name="connsiteX2" fmla="*/ 2364904 w 2364904"/>
              <a:gd name="connsiteY2" fmla="*/ 680567 h 680567"/>
              <a:gd name="connsiteX3" fmla="*/ 0 w 2364904"/>
              <a:gd name="connsiteY3" fmla="*/ 680567 h 680567"/>
              <a:gd name="connsiteX4" fmla="*/ 0 w 2364904"/>
              <a:gd name="connsiteY4" fmla="*/ 0 h 680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4904" h="680567" fill="none" extrusionOk="0">
                <a:moveTo>
                  <a:pt x="0" y="0"/>
                </a:moveTo>
                <a:cubicBezTo>
                  <a:pt x="863448" y="-6370"/>
                  <a:pt x="1294400" y="139691"/>
                  <a:pt x="2364904" y="0"/>
                </a:cubicBezTo>
                <a:cubicBezTo>
                  <a:pt x="2321035" y="221213"/>
                  <a:pt x="2414483" y="414629"/>
                  <a:pt x="2364904" y="680567"/>
                </a:cubicBezTo>
                <a:cubicBezTo>
                  <a:pt x="1325118" y="656859"/>
                  <a:pt x="914714" y="821090"/>
                  <a:pt x="0" y="680567"/>
                </a:cubicBezTo>
                <a:cubicBezTo>
                  <a:pt x="46306" y="488123"/>
                  <a:pt x="-48111" y="317768"/>
                  <a:pt x="0" y="0"/>
                </a:cubicBezTo>
                <a:close/>
              </a:path>
              <a:path w="2364904" h="680567" stroke="0" extrusionOk="0">
                <a:moveTo>
                  <a:pt x="0" y="0"/>
                </a:moveTo>
                <a:cubicBezTo>
                  <a:pt x="692697" y="-105521"/>
                  <a:pt x="1287352" y="-121269"/>
                  <a:pt x="2364904" y="0"/>
                </a:cubicBezTo>
                <a:cubicBezTo>
                  <a:pt x="2305751" y="232088"/>
                  <a:pt x="2344657" y="341391"/>
                  <a:pt x="2364904" y="680567"/>
                </a:cubicBezTo>
                <a:cubicBezTo>
                  <a:pt x="1408310" y="523738"/>
                  <a:pt x="1165630" y="567764"/>
                  <a:pt x="0" y="680567"/>
                </a:cubicBezTo>
                <a:cubicBezTo>
                  <a:pt x="-31786" y="563820"/>
                  <a:pt x="37443" y="136264"/>
                  <a:pt x="0" y="0"/>
                </a:cubicBezTo>
                <a:close/>
              </a:path>
            </a:pathLst>
          </a:custGeom>
          <a:solidFill>
            <a:schemeClr val="tx2">
              <a:lumMod val="40000"/>
              <a:lumOff val="60000"/>
            </a:schemeClr>
          </a:solidFill>
          <a:ln w="3175">
            <a:solidFill>
              <a:schemeClr val="tx2">
                <a:lumMod val="40000"/>
                <a:lumOff val="60000"/>
              </a:schemeClr>
            </a:solidFill>
            <a:extLst>
              <a:ext uri="{C807C97D-BFC1-408E-A445-0C87EB9F89A2}">
                <ask:lineSketchStyleProps xmlns:ask="http://schemas.microsoft.com/office/drawing/2018/sketchyshapes" sd="4166176367">
                  <a:prstGeom prst="rect">
                    <a:avLst/>
                  </a:prstGeom>
                  <ask:type>
                    <ask:lineSketchCurved/>
                  </ask:type>
                </ask:lineSketchStyleProps>
              </a:ext>
            </a:extLst>
          </a:ln>
        </p:spPr>
        <p:txBody>
          <a:bodyPr>
            <a:normAutofit lnSpcReduction="10000"/>
          </a:bodyPr>
          <a:lstStyle>
            <a:lvl1pPr marL="0" indent="0" algn="l" rtl="0" eaLnBrk="1" fontAlgn="base" hangingPunct="1">
              <a:spcBef>
                <a:spcPct val="20000"/>
              </a:spcBef>
              <a:spcAft>
                <a:spcPct val="0"/>
              </a:spcAft>
              <a:buFont typeface="Arial" charset="0"/>
              <a:buNone/>
              <a:defRPr sz="1400" kern="1200">
                <a:solidFill>
                  <a:srgbClr val="007C92"/>
                </a:solidFill>
                <a:latin typeface="Arial"/>
                <a:ea typeface="+mn-ea"/>
                <a:cs typeface="Arial"/>
              </a:defRPr>
            </a:lvl1pPr>
            <a:lvl2pPr marL="457200" indent="0" algn="l" rtl="0" eaLnBrk="1" fontAlgn="base" hangingPunct="1">
              <a:spcBef>
                <a:spcPct val="20000"/>
              </a:spcBef>
              <a:spcAft>
                <a:spcPct val="0"/>
              </a:spcAft>
              <a:buFont typeface="Arial" charset="0"/>
              <a:buNone/>
              <a:defRPr sz="1200" kern="1200">
                <a:solidFill>
                  <a:schemeClr val="tx1"/>
                </a:solidFill>
                <a:latin typeface="+mn-lt"/>
                <a:ea typeface="+mn-ea"/>
                <a:cs typeface="+mn-cs"/>
              </a:defRPr>
            </a:lvl2pPr>
            <a:lvl3pPr marL="914400" indent="0" algn="l" rtl="0" eaLnBrk="1" fontAlgn="base" hangingPunct="1">
              <a:spcBef>
                <a:spcPct val="20000"/>
              </a:spcBef>
              <a:spcAft>
                <a:spcPct val="0"/>
              </a:spcAft>
              <a:buFont typeface="Arial" charset="0"/>
              <a:buNone/>
              <a:defRPr sz="1000" kern="1200">
                <a:solidFill>
                  <a:schemeClr val="tx1"/>
                </a:solidFill>
                <a:latin typeface="+mn-lt"/>
                <a:ea typeface="+mn-ea"/>
                <a:cs typeface="+mn-cs"/>
              </a:defRPr>
            </a:lvl3pPr>
            <a:lvl4pPr marL="1371600" indent="0" algn="l" rtl="0" eaLnBrk="1" fontAlgn="base" hangingPunct="1">
              <a:spcBef>
                <a:spcPct val="20000"/>
              </a:spcBef>
              <a:spcAft>
                <a:spcPct val="0"/>
              </a:spcAft>
              <a:buFont typeface="Arial" charset="0"/>
              <a:buNone/>
              <a:defRPr sz="900" kern="1200">
                <a:solidFill>
                  <a:schemeClr val="tx1"/>
                </a:solidFill>
                <a:latin typeface="+mn-lt"/>
                <a:ea typeface="+mn-ea"/>
                <a:cs typeface="+mn-cs"/>
              </a:defRPr>
            </a:lvl4pPr>
            <a:lvl5pPr marL="1828800" indent="0" algn="l" rtl="0" eaLnBrk="1" fontAlgn="base" hangingPunct="1">
              <a:spcBef>
                <a:spcPct val="20000"/>
              </a:spcBef>
              <a:spcAft>
                <a:spcPct val="0"/>
              </a:spcAft>
              <a:buFont typeface="Arial"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en-GB" sz="1050" dirty="0">
                <a:solidFill>
                  <a:prstClr val="black"/>
                </a:solidFill>
                <a:latin typeface="Calibri"/>
              </a:rPr>
              <a:t>More likely to experience a significantly higher burden of mental health issues compared with women aged 25 years and older (Estrin et al, 2019).</a:t>
            </a:r>
            <a:endParaRPr lang="en-US" sz="1050" dirty="0">
              <a:solidFill>
                <a:prstClr val="black"/>
              </a:solidFill>
            </a:endParaRPr>
          </a:p>
          <a:p>
            <a:pPr>
              <a:lnSpc>
                <a:spcPct val="120000"/>
              </a:lnSpc>
            </a:pPr>
            <a:endParaRPr lang="en-US" sz="1125" dirty="0">
              <a:solidFill>
                <a:prstClr val="white"/>
              </a:solidFill>
            </a:endParaRPr>
          </a:p>
          <a:p>
            <a:pPr>
              <a:lnSpc>
                <a:spcPct val="90000"/>
              </a:lnSpc>
            </a:pPr>
            <a:endParaRPr lang="en-US" sz="900" dirty="0"/>
          </a:p>
        </p:txBody>
      </p:sp>
      <p:sp>
        <p:nvSpPr>
          <p:cNvPr id="22" name="Content Placeholder 3">
            <a:extLst>
              <a:ext uri="{FF2B5EF4-FFF2-40B4-BE49-F238E27FC236}">
                <a16:creationId xmlns:a16="http://schemas.microsoft.com/office/drawing/2014/main" id="{B05B1CC4-F558-5E56-EE73-6D119CBBE496}"/>
              </a:ext>
            </a:extLst>
          </p:cNvPr>
          <p:cNvSpPr txBox="1">
            <a:spLocks/>
          </p:cNvSpPr>
          <p:nvPr/>
        </p:nvSpPr>
        <p:spPr>
          <a:xfrm>
            <a:off x="1716412" y="4931865"/>
            <a:ext cx="3222985" cy="281554"/>
          </a:xfrm>
          <a:prstGeom prst="rect">
            <a:avLst/>
          </a:prstGeom>
        </p:spPr>
        <p:txBody>
          <a:bodyPr>
            <a:noAutofit/>
          </a:bodyPr>
          <a:lstStyle>
            <a:lvl1pPr marL="0" indent="0" algn="l" rtl="0" eaLnBrk="1" fontAlgn="base" hangingPunct="1">
              <a:spcBef>
                <a:spcPct val="20000"/>
              </a:spcBef>
              <a:spcAft>
                <a:spcPct val="0"/>
              </a:spcAft>
              <a:buFont typeface="Arial" charset="0"/>
              <a:buNone/>
              <a:defRPr sz="1400" kern="1200">
                <a:solidFill>
                  <a:srgbClr val="007C92"/>
                </a:solidFill>
                <a:latin typeface="Arial"/>
                <a:ea typeface="+mn-ea"/>
                <a:cs typeface="Arial"/>
              </a:defRPr>
            </a:lvl1pPr>
            <a:lvl2pPr marL="457200" indent="0" algn="l" rtl="0" eaLnBrk="1" fontAlgn="base" hangingPunct="1">
              <a:spcBef>
                <a:spcPct val="20000"/>
              </a:spcBef>
              <a:spcAft>
                <a:spcPct val="0"/>
              </a:spcAft>
              <a:buFont typeface="Arial" charset="0"/>
              <a:buNone/>
              <a:defRPr sz="1200" kern="1200">
                <a:solidFill>
                  <a:schemeClr val="tx1"/>
                </a:solidFill>
                <a:latin typeface="+mn-lt"/>
                <a:ea typeface="+mn-ea"/>
                <a:cs typeface="+mn-cs"/>
              </a:defRPr>
            </a:lvl2pPr>
            <a:lvl3pPr marL="914400" indent="0" algn="l" rtl="0" eaLnBrk="1" fontAlgn="base" hangingPunct="1">
              <a:spcBef>
                <a:spcPct val="20000"/>
              </a:spcBef>
              <a:spcAft>
                <a:spcPct val="0"/>
              </a:spcAft>
              <a:buFont typeface="Arial" charset="0"/>
              <a:buNone/>
              <a:defRPr sz="1000" kern="1200">
                <a:solidFill>
                  <a:schemeClr val="tx1"/>
                </a:solidFill>
                <a:latin typeface="+mn-lt"/>
                <a:ea typeface="+mn-ea"/>
                <a:cs typeface="+mn-cs"/>
              </a:defRPr>
            </a:lvl3pPr>
            <a:lvl4pPr marL="1371600" indent="0" algn="l" rtl="0" eaLnBrk="1" fontAlgn="base" hangingPunct="1">
              <a:spcBef>
                <a:spcPct val="20000"/>
              </a:spcBef>
              <a:spcAft>
                <a:spcPct val="0"/>
              </a:spcAft>
              <a:buFont typeface="Arial" charset="0"/>
              <a:buNone/>
              <a:defRPr sz="900" kern="1200">
                <a:solidFill>
                  <a:schemeClr val="tx1"/>
                </a:solidFill>
                <a:latin typeface="+mn-lt"/>
                <a:ea typeface="+mn-ea"/>
                <a:cs typeface="+mn-cs"/>
              </a:defRPr>
            </a:lvl4pPr>
            <a:lvl5pPr marL="1828800" indent="0" algn="l" rtl="0" eaLnBrk="1" fontAlgn="base" hangingPunct="1">
              <a:spcBef>
                <a:spcPct val="20000"/>
              </a:spcBef>
              <a:spcAft>
                <a:spcPct val="0"/>
              </a:spcAft>
              <a:buFont typeface="Arial"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en-US" sz="1200" b="1" dirty="0">
                <a:solidFill>
                  <a:prstClr val="white"/>
                </a:solidFill>
              </a:rPr>
              <a:t>Women living in more deprived areas are:</a:t>
            </a:r>
            <a:endParaRPr lang="en-US" sz="1200" dirty="0">
              <a:solidFill>
                <a:prstClr val="white"/>
              </a:solidFill>
            </a:endParaRPr>
          </a:p>
          <a:p>
            <a:pPr>
              <a:lnSpc>
                <a:spcPct val="90000"/>
              </a:lnSpc>
            </a:pPr>
            <a:endParaRPr lang="en-US" sz="1425" dirty="0"/>
          </a:p>
        </p:txBody>
      </p:sp>
      <p:sp>
        <p:nvSpPr>
          <p:cNvPr id="23" name="Content Placeholder 3">
            <a:extLst>
              <a:ext uri="{FF2B5EF4-FFF2-40B4-BE49-F238E27FC236}">
                <a16:creationId xmlns:a16="http://schemas.microsoft.com/office/drawing/2014/main" id="{46AA2351-5018-BD85-D32F-885A310007AD}"/>
              </a:ext>
            </a:extLst>
          </p:cNvPr>
          <p:cNvSpPr txBox="1">
            <a:spLocks/>
          </p:cNvSpPr>
          <p:nvPr/>
        </p:nvSpPr>
        <p:spPr>
          <a:xfrm>
            <a:off x="1711094" y="5213419"/>
            <a:ext cx="3048026" cy="736304"/>
          </a:xfrm>
          <a:custGeom>
            <a:avLst/>
            <a:gdLst>
              <a:gd name="connsiteX0" fmla="*/ 0 w 3048026"/>
              <a:gd name="connsiteY0" fmla="*/ 0 h 736304"/>
              <a:gd name="connsiteX1" fmla="*/ 3048026 w 3048026"/>
              <a:gd name="connsiteY1" fmla="*/ 0 h 736304"/>
              <a:gd name="connsiteX2" fmla="*/ 3048026 w 3048026"/>
              <a:gd name="connsiteY2" fmla="*/ 736304 h 736304"/>
              <a:gd name="connsiteX3" fmla="*/ 0 w 3048026"/>
              <a:gd name="connsiteY3" fmla="*/ 736304 h 736304"/>
              <a:gd name="connsiteX4" fmla="*/ 0 w 3048026"/>
              <a:gd name="connsiteY4" fmla="*/ 0 h 736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26" h="736304" fill="none" extrusionOk="0">
                <a:moveTo>
                  <a:pt x="0" y="0"/>
                </a:moveTo>
                <a:cubicBezTo>
                  <a:pt x="979930" y="126679"/>
                  <a:pt x="2046772" y="76970"/>
                  <a:pt x="3048026" y="0"/>
                </a:cubicBezTo>
                <a:cubicBezTo>
                  <a:pt x="3050425" y="252512"/>
                  <a:pt x="3046039" y="470643"/>
                  <a:pt x="3048026" y="736304"/>
                </a:cubicBezTo>
                <a:cubicBezTo>
                  <a:pt x="1799311" y="842063"/>
                  <a:pt x="1383099" y="748141"/>
                  <a:pt x="0" y="736304"/>
                </a:cubicBezTo>
                <a:cubicBezTo>
                  <a:pt x="-41197" y="635062"/>
                  <a:pt x="64495" y="274295"/>
                  <a:pt x="0" y="0"/>
                </a:cubicBezTo>
                <a:close/>
              </a:path>
              <a:path w="3048026" h="736304" stroke="0" extrusionOk="0">
                <a:moveTo>
                  <a:pt x="0" y="0"/>
                </a:moveTo>
                <a:cubicBezTo>
                  <a:pt x="1450383" y="122620"/>
                  <a:pt x="2218751" y="-8152"/>
                  <a:pt x="3048026" y="0"/>
                </a:cubicBezTo>
                <a:cubicBezTo>
                  <a:pt x="3106193" y="352809"/>
                  <a:pt x="3024236" y="494045"/>
                  <a:pt x="3048026" y="736304"/>
                </a:cubicBezTo>
                <a:cubicBezTo>
                  <a:pt x="1561491" y="625470"/>
                  <a:pt x="996687" y="892856"/>
                  <a:pt x="0" y="736304"/>
                </a:cubicBezTo>
                <a:cubicBezTo>
                  <a:pt x="-9638" y="640331"/>
                  <a:pt x="-43531" y="165925"/>
                  <a:pt x="0" y="0"/>
                </a:cubicBezTo>
                <a:close/>
              </a:path>
            </a:pathLst>
          </a:custGeom>
          <a:solidFill>
            <a:schemeClr val="tx2">
              <a:lumMod val="40000"/>
              <a:lumOff val="60000"/>
            </a:schemeClr>
          </a:solidFill>
          <a:ln w="3175">
            <a:solidFill>
              <a:schemeClr val="tx2">
                <a:lumMod val="40000"/>
                <a:lumOff val="60000"/>
              </a:schemeClr>
            </a:solidFill>
            <a:extLst>
              <a:ext uri="{C807C97D-BFC1-408E-A445-0C87EB9F89A2}">
                <ask:lineSketchStyleProps xmlns:ask="http://schemas.microsoft.com/office/drawing/2018/sketchyshapes" sd="129431325">
                  <a:prstGeom prst="rect">
                    <a:avLst/>
                  </a:prstGeom>
                  <ask:type>
                    <ask:lineSketchCurved/>
                  </ask:type>
                </ask:lineSketchStyleProps>
              </a:ext>
            </a:extLst>
          </a:ln>
        </p:spPr>
        <p:txBody>
          <a:bodyPr>
            <a:normAutofit/>
          </a:bodyPr>
          <a:lstStyle>
            <a:lvl1pPr marL="0" indent="0" algn="l" rtl="0" eaLnBrk="1" fontAlgn="base" hangingPunct="1">
              <a:spcBef>
                <a:spcPct val="20000"/>
              </a:spcBef>
              <a:spcAft>
                <a:spcPct val="0"/>
              </a:spcAft>
              <a:buFont typeface="Arial" charset="0"/>
              <a:buNone/>
              <a:defRPr sz="1400" kern="1200">
                <a:solidFill>
                  <a:srgbClr val="007C92"/>
                </a:solidFill>
                <a:latin typeface="Arial"/>
                <a:ea typeface="+mn-ea"/>
                <a:cs typeface="Arial"/>
              </a:defRPr>
            </a:lvl1pPr>
            <a:lvl2pPr marL="457200" indent="0" algn="l" rtl="0" eaLnBrk="1" fontAlgn="base" hangingPunct="1">
              <a:spcBef>
                <a:spcPct val="20000"/>
              </a:spcBef>
              <a:spcAft>
                <a:spcPct val="0"/>
              </a:spcAft>
              <a:buFont typeface="Arial" charset="0"/>
              <a:buNone/>
              <a:defRPr sz="1200" kern="1200">
                <a:solidFill>
                  <a:schemeClr val="tx1"/>
                </a:solidFill>
                <a:latin typeface="+mn-lt"/>
                <a:ea typeface="+mn-ea"/>
                <a:cs typeface="+mn-cs"/>
              </a:defRPr>
            </a:lvl2pPr>
            <a:lvl3pPr marL="914400" indent="0" algn="l" rtl="0" eaLnBrk="1" fontAlgn="base" hangingPunct="1">
              <a:spcBef>
                <a:spcPct val="20000"/>
              </a:spcBef>
              <a:spcAft>
                <a:spcPct val="0"/>
              </a:spcAft>
              <a:buFont typeface="Arial" charset="0"/>
              <a:buNone/>
              <a:defRPr sz="1000" kern="1200">
                <a:solidFill>
                  <a:schemeClr val="tx1"/>
                </a:solidFill>
                <a:latin typeface="+mn-lt"/>
                <a:ea typeface="+mn-ea"/>
                <a:cs typeface="+mn-cs"/>
              </a:defRPr>
            </a:lvl3pPr>
            <a:lvl4pPr marL="1371600" indent="0" algn="l" rtl="0" eaLnBrk="1" fontAlgn="base" hangingPunct="1">
              <a:spcBef>
                <a:spcPct val="20000"/>
              </a:spcBef>
              <a:spcAft>
                <a:spcPct val="0"/>
              </a:spcAft>
              <a:buFont typeface="Arial" charset="0"/>
              <a:buNone/>
              <a:defRPr sz="900" kern="1200">
                <a:solidFill>
                  <a:schemeClr val="tx1"/>
                </a:solidFill>
                <a:latin typeface="+mn-lt"/>
                <a:ea typeface="+mn-ea"/>
                <a:cs typeface="+mn-cs"/>
              </a:defRPr>
            </a:lvl4pPr>
            <a:lvl5pPr marL="1828800" indent="0" algn="l" rtl="0" eaLnBrk="1" fontAlgn="base" hangingPunct="1">
              <a:spcBef>
                <a:spcPct val="20000"/>
              </a:spcBef>
              <a:spcAft>
                <a:spcPct val="0"/>
              </a:spcAft>
              <a:buFont typeface="Arial"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en-GB" sz="1050" dirty="0">
                <a:solidFill>
                  <a:prstClr val="black"/>
                </a:solidFill>
                <a:latin typeface="Calibri"/>
              </a:rPr>
              <a:t>At greater risk of experiencing poor mental health during the perinatal period. This risk is increased for those living in the most deprived areas compared to those in the least deprived areas (Ban et al, 2012).</a:t>
            </a:r>
            <a:endParaRPr lang="en-US" sz="1050" dirty="0">
              <a:solidFill>
                <a:prstClr val="black"/>
              </a:solidFill>
            </a:endParaRPr>
          </a:p>
          <a:p>
            <a:pPr>
              <a:lnSpc>
                <a:spcPct val="120000"/>
              </a:lnSpc>
            </a:pPr>
            <a:endParaRPr lang="en-US" sz="1125" dirty="0">
              <a:solidFill>
                <a:prstClr val="white"/>
              </a:solidFill>
            </a:endParaRPr>
          </a:p>
          <a:p>
            <a:pPr>
              <a:lnSpc>
                <a:spcPct val="90000"/>
              </a:lnSpc>
            </a:pPr>
            <a:endParaRPr lang="en-US" sz="900" dirty="0"/>
          </a:p>
        </p:txBody>
      </p:sp>
      <p:graphicFrame>
        <p:nvGraphicFramePr>
          <p:cNvPr id="3" name="Text Placeholder 3">
            <a:extLst>
              <a:ext uri="{FF2B5EF4-FFF2-40B4-BE49-F238E27FC236}">
                <a16:creationId xmlns:a16="http://schemas.microsoft.com/office/drawing/2014/main" id="{560EC8E0-8AB7-2841-360C-F68C7747C9CB}"/>
              </a:ext>
            </a:extLst>
          </p:cNvPr>
          <p:cNvGraphicFramePr/>
          <p:nvPr/>
        </p:nvGraphicFramePr>
        <p:xfrm>
          <a:off x="4293834" y="1895938"/>
          <a:ext cx="4312652" cy="40819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204950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CBC82-CDB5-E94F-F8F8-DCF531A9CC7C}"/>
              </a:ext>
            </a:extLst>
          </p:cNvPr>
          <p:cNvSpPr>
            <a:spLocks noGrp="1"/>
          </p:cNvSpPr>
          <p:nvPr>
            <p:ph type="title"/>
          </p:nvPr>
        </p:nvSpPr>
        <p:spPr>
          <a:xfrm>
            <a:off x="1591005" y="249037"/>
            <a:ext cx="6417703" cy="566738"/>
          </a:xfrm>
        </p:spPr>
        <p:txBody>
          <a:bodyPr vert="horz" lIns="91440" tIns="45720" rIns="91440" bIns="45720" rtlCol="0" anchor="b">
            <a:noAutofit/>
          </a:bodyPr>
          <a:lstStyle/>
          <a:p>
            <a:pPr algn="ctr">
              <a:lnSpc>
                <a:spcPct val="90000"/>
              </a:lnSpc>
            </a:pPr>
            <a:r>
              <a:rPr lang="en-GB" sz="1800" dirty="0">
                <a:solidFill>
                  <a:schemeClr val="tx2"/>
                </a:solidFill>
              </a:rPr>
              <a:t>1a Patients have required levels of access to the service</a:t>
            </a:r>
            <a:br>
              <a:rPr lang="en-GB" sz="1800" dirty="0">
                <a:solidFill>
                  <a:schemeClr val="tx2"/>
                </a:solidFill>
              </a:rPr>
            </a:br>
            <a:endParaRPr lang="en-GB" sz="1800" dirty="0">
              <a:solidFill>
                <a:schemeClr val="tx2"/>
              </a:solidFill>
            </a:endParaRPr>
          </a:p>
        </p:txBody>
      </p:sp>
      <p:sp>
        <p:nvSpPr>
          <p:cNvPr id="30" name="Text Placeholder 3">
            <a:extLst>
              <a:ext uri="{FF2B5EF4-FFF2-40B4-BE49-F238E27FC236}">
                <a16:creationId xmlns:a16="http://schemas.microsoft.com/office/drawing/2014/main" id="{694C1AA3-F26A-83A4-16A9-414BC2CE4490}"/>
              </a:ext>
            </a:extLst>
          </p:cNvPr>
          <p:cNvSpPr>
            <a:spLocks noGrp="1"/>
          </p:cNvSpPr>
          <p:nvPr>
            <p:ph type="body" sz="half" idx="2"/>
          </p:nvPr>
        </p:nvSpPr>
        <p:spPr>
          <a:xfrm>
            <a:off x="1757772" y="5138754"/>
            <a:ext cx="8676456" cy="804862"/>
          </a:xfrm>
        </p:spPr>
        <p:txBody>
          <a:bodyPr>
            <a:normAutofit/>
          </a:bodyPr>
          <a:lstStyle/>
          <a:p>
            <a:pPr algn="ctr"/>
            <a:r>
              <a:rPr lang="en-US" sz="2400" b="1" dirty="0">
                <a:solidFill>
                  <a:schemeClr val="bg1"/>
                </a:solidFill>
              </a:rPr>
              <a:t>Who was accessing the service and what did this mean? </a:t>
            </a:r>
          </a:p>
        </p:txBody>
      </p:sp>
      <p:sp>
        <p:nvSpPr>
          <p:cNvPr id="16" name="TextBox 15">
            <a:extLst>
              <a:ext uri="{FF2B5EF4-FFF2-40B4-BE49-F238E27FC236}">
                <a16:creationId xmlns:a16="http://schemas.microsoft.com/office/drawing/2014/main" id="{32B276A6-1379-0353-992E-34E24EB6C255}"/>
              </a:ext>
            </a:extLst>
          </p:cNvPr>
          <p:cNvSpPr txBox="1"/>
          <p:nvPr/>
        </p:nvSpPr>
        <p:spPr>
          <a:xfrm>
            <a:off x="4960390" y="5624065"/>
            <a:ext cx="2491680" cy="417508"/>
          </a:xfrm>
          <a:prstGeom prst="rect">
            <a:avLst/>
          </a:prstGeom>
        </p:spPr>
        <p:txBody>
          <a:bodyPr vert="horz" lIns="91440" tIns="45720" rIns="91440" bIns="45720" rtlCol="0">
            <a:normAutofit/>
          </a:bodyPr>
          <a:lstStyle/>
          <a:p>
            <a:pPr defTabSz="297180" fontAlgn="base">
              <a:lnSpc>
                <a:spcPct val="90000"/>
              </a:lnSpc>
              <a:spcBef>
                <a:spcPct val="20000"/>
              </a:spcBef>
              <a:spcAft>
                <a:spcPct val="0"/>
              </a:spcAft>
            </a:pPr>
            <a:r>
              <a:rPr lang="en-US" b="1" dirty="0">
                <a:solidFill>
                  <a:prstClr val="white"/>
                </a:solidFill>
                <a:latin typeface="Calibri"/>
                <a:cs typeface="Arial" charset="0"/>
              </a:rPr>
              <a:t>April 2021 – Mar 2022</a:t>
            </a:r>
            <a:endParaRPr lang="en-US" dirty="0">
              <a:solidFill>
                <a:prstClr val="white"/>
              </a:solidFill>
              <a:latin typeface="Calibri"/>
              <a:cs typeface="Arial" charset="0"/>
            </a:endParaRPr>
          </a:p>
          <a:p>
            <a:pPr marL="342900" indent="-342900" defTabSz="457200" fontAlgn="base">
              <a:lnSpc>
                <a:spcPct val="90000"/>
              </a:lnSpc>
              <a:spcBef>
                <a:spcPct val="20000"/>
              </a:spcBef>
              <a:spcAft>
                <a:spcPct val="0"/>
              </a:spcAft>
              <a:buFont typeface="Arial"/>
              <a:buChar char="•"/>
            </a:pPr>
            <a:endParaRPr lang="en-US" sz="1300" dirty="0">
              <a:solidFill>
                <a:prstClr val="black"/>
              </a:solidFill>
              <a:latin typeface="Calibri"/>
              <a:cs typeface="Arial" charset="0"/>
            </a:endParaRPr>
          </a:p>
        </p:txBody>
      </p:sp>
      <p:pic>
        <p:nvPicPr>
          <p:cNvPr id="21" name="Graphic 20" descr="Female with bangs">
            <a:extLst>
              <a:ext uri="{FF2B5EF4-FFF2-40B4-BE49-F238E27FC236}">
                <a16:creationId xmlns:a16="http://schemas.microsoft.com/office/drawing/2014/main" id="{B54280D4-9A76-6692-148A-97E1AFDB57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46334" y="1374373"/>
            <a:ext cx="2056649" cy="2821913"/>
          </a:xfrm>
          <a:prstGeom prst="rect">
            <a:avLst/>
          </a:prstGeom>
        </p:spPr>
      </p:pic>
      <p:sp>
        <p:nvSpPr>
          <p:cNvPr id="22" name="TextBox 21">
            <a:extLst>
              <a:ext uri="{FF2B5EF4-FFF2-40B4-BE49-F238E27FC236}">
                <a16:creationId xmlns:a16="http://schemas.microsoft.com/office/drawing/2014/main" id="{90A12C03-AB9E-DE2A-61CC-9E47A2FC8AB8}"/>
              </a:ext>
            </a:extLst>
          </p:cNvPr>
          <p:cNvSpPr txBox="1"/>
          <p:nvPr/>
        </p:nvSpPr>
        <p:spPr>
          <a:xfrm>
            <a:off x="7786493" y="1371713"/>
            <a:ext cx="2158903" cy="1523614"/>
          </a:xfrm>
          <a:prstGeom prst="rect">
            <a:avLst/>
          </a:prstGeom>
          <a:ln w="57150"/>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p>
            <a:pPr algn="ctr" defTabSz="297180" fontAlgn="base">
              <a:lnSpc>
                <a:spcPct val="90000"/>
              </a:lnSpc>
              <a:spcBef>
                <a:spcPct val="20000"/>
              </a:spcBef>
              <a:spcAft>
                <a:spcPct val="0"/>
              </a:spcAft>
            </a:pPr>
            <a:r>
              <a:rPr lang="en-US" b="1" dirty="0">
                <a:solidFill>
                  <a:prstClr val="black"/>
                </a:solidFill>
                <a:latin typeface="Calibri"/>
              </a:rPr>
              <a:t>29%</a:t>
            </a:r>
            <a:r>
              <a:rPr lang="en-US" dirty="0">
                <a:solidFill>
                  <a:prstClr val="black"/>
                </a:solidFill>
                <a:latin typeface="Calibri"/>
              </a:rPr>
              <a:t> were young mums (&lt;25 years) </a:t>
            </a:r>
          </a:p>
          <a:p>
            <a:pPr algn="ctr" defTabSz="297180" fontAlgn="base">
              <a:lnSpc>
                <a:spcPct val="90000"/>
              </a:lnSpc>
              <a:spcBef>
                <a:spcPct val="20000"/>
              </a:spcBef>
              <a:spcAft>
                <a:spcPct val="0"/>
              </a:spcAft>
            </a:pPr>
            <a:r>
              <a:rPr lang="en-US" dirty="0">
                <a:solidFill>
                  <a:prstClr val="black"/>
                </a:solidFill>
                <a:latin typeface="Calibri"/>
              </a:rPr>
              <a:t>&amp; </a:t>
            </a:r>
          </a:p>
          <a:p>
            <a:pPr algn="ctr" defTabSz="297180" fontAlgn="base">
              <a:lnSpc>
                <a:spcPct val="90000"/>
              </a:lnSpc>
              <a:spcBef>
                <a:spcPct val="20000"/>
              </a:spcBef>
              <a:spcAft>
                <a:spcPct val="0"/>
              </a:spcAft>
            </a:pPr>
            <a:r>
              <a:rPr lang="en-US" b="1" dirty="0">
                <a:solidFill>
                  <a:prstClr val="black"/>
                </a:solidFill>
                <a:latin typeface="Calibri"/>
              </a:rPr>
              <a:t>71%</a:t>
            </a:r>
            <a:r>
              <a:rPr lang="en-US" dirty="0">
                <a:solidFill>
                  <a:prstClr val="black"/>
                </a:solidFill>
                <a:latin typeface="Calibri"/>
              </a:rPr>
              <a:t> from other age groups</a:t>
            </a:r>
          </a:p>
          <a:p>
            <a:pPr marL="342900" indent="-342900" defTabSz="457200" fontAlgn="base">
              <a:lnSpc>
                <a:spcPct val="90000"/>
              </a:lnSpc>
              <a:spcBef>
                <a:spcPct val="20000"/>
              </a:spcBef>
              <a:spcAft>
                <a:spcPct val="0"/>
              </a:spcAft>
              <a:buFont typeface="Arial"/>
              <a:buChar char="•"/>
            </a:pPr>
            <a:endParaRPr lang="en-US" sz="1700" dirty="0">
              <a:solidFill>
                <a:prstClr val="black"/>
              </a:solidFill>
              <a:latin typeface="Calibri"/>
            </a:endParaRPr>
          </a:p>
        </p:txBody>
      </p:sp>
      <p:sp>
        <p:nvSpPr>
          <p:cNvPr id="23" name="TextBox 22">
            <a:extLst>
              <a:ext uri="{FF2B5EF4-FFF2-40B4-BE49-F238E27FC236}">
                <a16:creationId xmlns:a16="http://schemas.microsoft.com/office/drawing/2014/main" id="{553AF591-08D2-240F-B59F-C62B39DF9A14}"/>
              </a:ext>
            </a:extLst>
          </p:cNvPr>
          <p:cNvSpPr txBox="1"/>
          <p:nvPr/>
        </p:nvSpPr>
        <p:spPr>
          <a:xfrm>
            <a:off x="2434845" y="690576"/>
            <a:ext cx="2158902" cy="1362274"/>
          </a:xfrm>
          <a:prstGeom prst="rect">
            <a:avLst/>
          </a:prstGeom>
          <a:ln w="57150"/>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fontScale="92500" lnSpcReduction="20000"/>
          </a:bodyPr>
          <a:lstStyle/>
          <a:p>
            <a:pPr algn="ctr" defTabSz="297180" fontAlgn="base">
              <a:lnSpc>
                <a:spcPct val="90000"/>
              </a:lnSpc>
              <a:spcBef>
                <a:spcPct val="20000"/>
              </a:spcBef>
              <a:spcAft>
                <a:spcPct val="0"/>
              </a:spcAft>
            </a:pPr>
            <a:r>
              <a:rPr lang="en-US" sz="1900" b="1" dirty="0">
                <a:solidFill>
                  <a:prstClr val="black"/>
                </a:solidFill>
                <a:latin typeface="Calibri"/>
              </a:rPr>
              <a:t>13%</a:t>
            </a:r>
            <a:r>
              <a:rPr lang="en-US" sz="1900" dirty="0">
                <a:solidFill>
                  <a:prstClr val="black"/>
                </a:solidFill>
                <a:latin typeface="Calibri"/>
              </a:rPr>
              <a:t> were from a minority ethnic background </a:t>
            </a:r>
          </a:p>
          <a:p>
            <a:pPr algn="ctr" defTabSz="297180" fontAlgn="base">
              <a:lnSpc>
                <a:spcPct val="90000"/>
              </a:lnSpc>
              <a:spcBef>
                <a:spcPct val="20000"/>
              </a:spcBef>
              <a:spcAft>
                <a:spcPct val="0"/>
              </a:spcAft>
            </a:pPr>
            <a:r>
              <a:rPr lang="en-US" sz="1900" dirty="0">
                <a:solidFill>
                  <a:prstClr val="black"/>
                </a:solidFill>
                <a:latin typeface="Calibri"/>
              </a:rPr>
              <a:t>&amp; </a:t>
            </a:r>
          </a:p>
          <a:p>
            <a:pPr algn="ctr" defTabSz="297180" fontAlgn="base">
              <a:lnSpc>
                <a:spcPct val="90000"/>
              </a:lnSpc>
              <a:spcBef>
                <a:spcPct val="20000"/>
              </a:spcBef>
              <a:spcAft>
                <a:spcPct val="0"/>
              </a:spcAft>
            </a:pPr>
            <a:r>
              <a:rPr lang="en-US" sz="1900" b="1" dirty="0">
                <a:solidFill>
                  <a:prstClr val="black"/>
                </a:solidFill>
                <a:latin typeface="Calibri"/>
              </a:rPr>
              <a:t>85%</a:t>
            </a:r>
            <a:r>
              <a:rPr lang="en-US" sz="1900" dirty="0">
                <a:solidFill>
                  <a:prstClr val="black"/>
                </a:solidFill>
                <a:latin typeface="Calibri"/>
              </a:rPr>
              <a:t> had a white ethnic background</a:t>
            </a:r>
          </a:p>
          <a:p>
            <a:pPr marL="222885" indent="-222885" defTabSz="297180" fontAlgn="base">
              <a:lnSpc>
                <a:spcPct val="90000"/>
              </a:lnSpc>
              <a:spcBef>
                <a:spcPct val="20000"/>
              </a:spcBef>
              <a:spcAft>
                <a:spcPct val="0"/>
              </a:spcAft>
              <a:buFont typeface="Arial"/>
              <a:buChar char="•"/>
            </a:pPr>
            <a:endParaRPr lang="en-US" dirty="0">
              <a:solidFill>
                <a:prstClr val="black"/>
              </a:solidFill>
              <a:latin typeface="Calibri"/>
            </a:endParaRPr>
          </a:p>
          <a:p>
            <a:pPr marL="342900" indent="-342900" defTabSz="457200" fontAlgn="base">
              <a:lnSpc>
                <a:spcPct val="90000"/>
              </a:lnSpc>
              <a:spcBef>
                <a:spcPct val="20000"/>
              </a:spcBef>
              <a:spcAft>
                <a:spcPct val="0"/>
              </a:spcAft>
              <a:buFont typeface="Arial"/>
              <a:buChar char="•"/>
            </a:pPr>
            <a:endParaRPr lang="en-US" sz="1700" dirty="0">
              <a:solidFill>
                <a:prstClr val="black"/>
              </a:solidFill>
              <a:latin typeface="Calibri"/>
            </a:endParaRPr>
          </a:p>
        </p:txBody>
      </p:sp>
      <p:sp>
        <p:nvSpPr>
          <p:cNvPr id="24" name="TextBox 23">
            <a:extLst>
              <a:ext uri="{FF2B5EF4-FFF2-40B4-BE49-F238E27FC236}">
                <a16:creationId xmlns:a16="http://schemas.microsoft.com/office/drawing/2014/main" id="{C78B0334-E12C-4BC4-201C-DFACA896F7DD}"/>
              </a:ext>
            </a:extLst>
          </p:cNvPr>
          <p:cNvSpPr txBox="1"/>
          <p:nvPr/>
        </p:nvSpPr>
        <p:spPr>
          <a:xfrm>
            <a:off x="2673114" y="3645025"/>
            <a:ext cx="2245312" cy="1177389"/>
          </a:xfrm>
          <a:prstGeom prst="rect">
            <a:avLst/>
          </a:prstGeom>
          <a:ln w="57150"/>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fontScale="92500"/>
          </a:bodyPr>
          <a:lstStyle/>
          <a:p>
            <a:pPr algn="ctr" defTabSz="297180" fontAlgn="base">
              <a:lnSpc>
                <a:spcPct val="90000"/>
              </a:lnSpc>
              <a:spcBef>
                <a:spcPct val="20000"/>
              </a:spcBef>
              <a:spcAft>
                <a:spcPct val="0"/>
              </a:spcAft>
            </a:pPr>
            <a:r>
              <a:rPr lang="en-US" b="1" dirty="0">
                <a:solidFill>
                  <a:prstClr val="black"/>
                </a:solidFill>
                <a:latin typeface="Calibri"/>
              </a:rPr>
              <a:t>More than a quarter </a:t>
            </a:r>
            <a:r>
              <a:rPr lang="en-US" dirty="0">
                <a:solidFill>
                  <a:prstClr val="black"/>
                </a:solidFill>
                <a:latin typeface="Calibri"/>
              </a:rPr>
              <a:t>(25.9%) were living within 20% of the most deprived areas locally</a:t>
            </a:r>
          </a:p>
          <a:p>
            <a:pPr defTabSz="297180" fontAlgn="base">
              <a:lnSpc>
                <a:spcPct val="90000"/>
              </a:lnSpc>
              <a:spcBef>
                <a:spcPct val="20000"/>
              </a:spcBef>
              <a:spcAft>
                <a:spcPct val="0"/>
              </a:spcAft>
            </a:pPr>
            <a:endParaRPr lang="en-US" sz="1700" dirty="0">
              <a:solidFill>
                <a:prstClr val="black"/>
              </a:solidFill>
              <a:latin typeface="Calibri"/>
            </a:endParaRPr>
          </a:p>
          <a:p>
            <a:pPr marL="342900" indent="-342900" defTabSz="457200" fontAlgn="base">
              <a:lnSpc>
                <a:spcPct val="90000"/>
              </a:lnSpc>
              <a:spcBef>
                <a:spcPct val="20000"/>
              </a:spcBef>
              <a:spcAft>
                <a:spcPct val="0"/>
              </a:spcAft>
              <a:buFont typeface="Arial"/>
              <a:buChar char="•"/>
            </a:pPr>
            <a:endParaRPr lang="en-US" sz="1700" dirty="0">
              <a:solidFill>
                <a:prstClr val="black"/>
              </a:solidFill>
              <a:latin typeface="Calibri"/>
            </a:endParaRPr>
          </a:p>
        </p:txBody>
      </p:sp>
      <p:sp>
        <p:nvSpPr>
          <p:cNvPr id="25" name="TextBox 24">
            <a:extLst>
              <a:ext uri="{FF2B5EF4-FFF2-40B4-BE49-F238E27FC236}">
                <a16:creationId xmlns:a16="http://schemas.microsoft.com/office/drawing/2014/main" id="{A8A4C503-2920-CF69-7757-3D4D6C49D2AB}"/>
              </a:ext>
            </a:extLst>
          </p:cNvPr>
          <p:cNvSpPr txBox="1"/>
          <p:nvPr/>
        </p:nvSpPr>
        <p:spPr>
          <a:xfrm>
            <a:off x="7312550" y="3599642"/>
            <a:ext cx="2245312" cy="1193286"/>
          </a:xfrm>
          <a:prstGeom prst="rect">
            <a:avLst/>
          </a:prstGeom>
          <a:ln w="57150"/>
        </p:spPr>
        <p:style>
          <a:lnRef idx="2">
            <a:schemeClr val="accent3"/>
          </a:lnRef>
          <a:fillRef idx="1">
            <a:schemeClr val="lt1"/>
          </a:fillRef>
          <a:effectRef idx="0">
            <a:schemeClr val="accent3"/>
          </a:effectRef>
          <a:fontRef idx="minor">
            <a:schemeClr val="dk1"/>
          </a:fontRef>
        </p:style>
        <p:txBody>
          <a:bodyPr vert="horz" lIns="91440" tIns="45720" rIns="91440" bIns="45720" rtlCol="0">
            <a:normAutofit/>
          </a:bodyPr>
          <a:lstStyle/>
          <a:p>
            <a:pPr algn="ctr" defTabSz="297180" fontAlgn="base">
              <a:lnSpc>
                <a:spcPct val="90000"/>
              </a:lnSpc>
              <a:spcBef>
                <a:spcPct val="20000"/>
              </a:spcBef>
              <a:spcAft>
                <a:spcPct val="0"/>
              </a:spcAft>
            </a:pPr>
            <a:r>
              <a:rPr lang="en-US" b="1" dirty="0">
                <a:solidFill>
                  <a:prstClr val="black"/>
                </a:solidFill>
                <a:latin typeface="Calibri"/>
              </a:rPr>
              <a:t>3.77%</a:t>
            </a:r>
            <a:r>
              <a:rPr lang="en-US" dirty="0">
                <a:solidFill>
                  <a:prstClr val="black"/>
                </a:solidFill>
                <a:latin typeface="Calibri"/>
              </a:rPr>
              <a:t> of individuals are accessing the service relative to our local birth rate</a:t>
            </a:r>
            <a:endParaRPr lang="en-US" sz="1700" dirty="0">
              <a:solidFill>
                <a:prstClr val="black"/>
              </a:solidFill>
              <a:latin typeface="Calibri"/>
            </a:endParaRPr>
          </a:p>
        </p:txBody>
      </p:sp>
      <p:cxnSp>
        <p:nvCxnSpPr>
          <p:cNvPr id="27" name="Connector: Curved 26">
            <a:extLst>
              <a:ext uri="{FF2B5EF4-FFF2-40B4-BE49-F238E27FC236}">
                <a16:creationId xmlns:a16="http://schemas.microsoft.com/office/drawing/2014/main" id="{DA87941B-A018-374B-2884-176535FEFC53}"/>
              </a:ext>
            </a:extLst>
          </p:cNvPr>
          <p:cNvCxnSpPr/>
          <p:nvPr/>
        </p:nvCxnSpPr>
        <p:spPr>
          <a:xfrm>
            <a:off x="6509694" y="4198678"/>
            <a:ext cx="648072" cy="254967"/>
          </a:xfrm>
          <a:prstGeom prst="curvedConnector3">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29" name="Connector: Curved 28">
            <a:extLst>
              <a:ext uri="{FF2B5EF4-FFF2-40B4-BE49-F238E27FC236}">
                <a16:creationId xmlns:a16="http://schemas.microsoft.com/office/drawing/2014/main" id="{3E8EFF73-C00F-78BE-A3A1-E290FB4EF6D7}"/>
              </a:ext>
            </a:extLst>
          </p:cNvPr>
          <p:cNvCxnSpPr>
            <a:cxnSpLocks/>
          </p:cNvCxnSpPr>
          <p:nvPr/>
        </p:nvCxnSpPr>
        <p:spPr>
          <a:xfrm rot="10800000">
            <a:off x="4708364" y="1433640"/>
            <a:ext cx="504055" cy="432047"/>
          </a:xfrm>
          <a:prstGeom prst="curved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Connector: Curved 37">
            <a:extLst>
              <a:ext uri="{FF2B5EF4-FFF2-40B4-BE49-F238E27FC236}">
                <a16:creationId xmlns:a16="http://schemas.microsoft.com/office/drawing/2014/main" id="{B77BE607-844D-17DE-C38E-27D89596F431}"/>
              </a:ext>
            </a:extLst>
          </p:cNvPr>
          <p:cNvCxnSpPr/>
          <p:nvPr/>
        </p:nvCxnSpPr>
        <p:spPr>
          <a:xfrm flipV="1">
            <a:off x="7030889" y="1700807"/>
            <a:ext cx="533178" cy="329759"/>
          </a:xfrm>
          <a:prstGeom prst="curvedConnector3">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3" name="Connector: Curved 42">
            <a:extLst>
              <a:ext uri="{FF2B5EF4-FFF2-40B4-BE49-F238E27FC236}">
                <a16:creationId xmlns:a16="http://schemas.microsoft.com/office/drawing/2014/main" id="{B6C82CCE-84D0-0079-B880-93760854D376}"/>
              </a:ext>
            </a:extLst>
          </p:cNvPr>
          <p:cNvCxnSpPr/>
          <p:nvPr/>
        </p:nvCxnSpPr>
        <p:spPr>
          <a:xfrm rot="5400000">
            <a:off x="4475820" y="3176972"/>
            <a:ext cx="360040" cy="288032"/>
          </a:xfrm>
          <a:prstGeom prst="curvedConnector3">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0368739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51712-9242-F8F2-909C-84408AF62DD3}"/>
              </a:ext>
            </a:extLst>
          </p:cNvPr>
          <p:cNvSpPr>
            <a:spLocks noGrp="1"/>
          </p:cNvSpPr>
          <p:nvPr>
            <p:ph type="title"/>
          </p:nvPr>
        </p:nvSpPr>
        <p:spPr>
          <a:xfrm>
            <a:off x="1919536" y="407801"/>
            <a:ext cx="8229600" cy="648072"/>
          </a:xfrm>
        </p:spPr>
        <p:txBody>
          <a:bodyPr>
            <a:normAutofit/>
          </a:bodyPr>
          <a:lstStyle/>
          <a:p>
            <a:pPr>
              <a:lnSpc>
                <a:spcPct val="90000"/>
              </a:lnSpc>
            </a:pPr>
            <a:r>
              <a:rPr lang="en-GB" sz="2000" dirty="0"/>
              <a:t>Improving access to the service</a:t>
            </a:r>
            <a:br>
              <a:rPr lang="en-GB" sz="2000" dirty="0"/>
            </a:br>
            <a:r>
              <a:rPr lang="en-GB" sz="2000" dirty="0"/>
              <a:t>What actions have been taken?</a:t>
            </a:r>
          </a:p>
        </p:txBody>
      </p:sp>
      <p:graphicFrame>
        <p:nvGraphicFramePr>
          <p:cNvPr id="15" name="TextBox 4">
            <a:extLst>
              <a:ext uri="{FF2B5EF4-FFF2-40B4-BE49-F238E27FC236}">
                <a16:creationId xmlns:a16="http://schemas.microsoft.com/office/drawing/2014/main" id="{51E93F0A-8B50-779E-0D98-73DCDB9D7EF8}"/>
              </a:ext>
            </a:extLst>
          </p:cNvPr>
          <p:cNvGraphicFramePr/>
          <p:nvPr/>
        </p:nvGraphicFramePr>
        <p:xfrm>
          <a:off x="1981200" y="1772817"/>
          <a:ext cx="8229600" cy="4353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29483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preview">
            <a:extLst>
              <a:ext uri="{FF2B5EF4-FFF2-40B4-BE49-F238E27FC236}">
                <a16:creationId xmlns:a16="http://schemas.microsoft.com/office/drawing/2014/main" id="{0AD37254-27E6-AEE5-7195-4D6B0608450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5438" y="1771650"/>
            <a:ext cx="1943100" cy="3271838"/>
          </a:xfrm>
          <a:prstGeom prst="rect">
            <a:avLst/>
          </a:prstGeom>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1F16639-CEFE-7AF7-AC17-8BCEF108D558}"/>
              </a:ext>
            </a:extLst>
          </p:cNvPr>
          <p:cNvPicPr>
            <a:picLocks noChangeAspect="1"/>
          </p:cNvPicPr>
          <p:nvPr/>
        </p:nvPicPr>
        <p:blipFill>
          <a:blip r:embed="rId3"/>
          <a:stretch>
            <a:fillRect/>
          </a:stretch>
        </p:blipFill>
        <p:spPr>
          <a:xfrm>
            <a:off x="4865688" y="1771650"/>
            <a:ext cx="2463800" cy="1003300"/>
          </a:xfrm>
          <a:prstGeom prst="rect">
            <a:avLst/>
          </a:prstGeom>
        </p:spPr>
      </p:pic>
      <p:pic>
        <p:nvPicPr>
          <p:cNvPr id="1030" name="Picture 6" descr="Image preview">
            <a:extLst>
              <a:ext uri="{FF2B5EF4-FFF2-40B4-BE49-F238E27FC236}">
                <a16:creationId xmlns:a16="http://schemas.microsoft.com/office/drawing/2014/main" id="{7A754C83-B4EA-7440-AD97-2F15BFAC1D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5688" y="2833688"/>
            <a:ext cx="2463800" cy="2209800"/>
          </a:xfrm>
          <a:prstGeom prst="rect">
            <a:avLst/>
          </a:prstGeom>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825A13DD-1700-7B70-CD2F-50CD8648C2AB}"/>
              </a:ext>
            </a:extLst>
          </p:cNvPr>
          <p:cNvPicPr>
            <a:picLocks noChangeAspect="1"/>
          </p:cNvPicPr>
          <p:nvPr/>
        </p:nvPicPr>
        <p:blipFill>
          <a:blip r:embed="rId5"/>
          <a:stretch>
            <a:fillRect/>
          </a:stretch>
        </p:blipFill>
        <p:spPr>
          <a:xfrm>
            <a:off x="2865438" y="5102225"/>
            <a:ext cx="1995488" cy="1022350"/>
          </a:xfrm>
          <a:prstGeom prst="rect">
            <a:avLst/>
          </a:prstGeom>
        </p:spPr>
      </p:pic>
      <p:pic>
        <p:nvPicPr>
          <p:cNvPr id="16" name="Picture 15">
            <a:extLst>
              <a:ext uri="{FF2B5EF4-FFF2-40B4-BE49-F238E27FC236}">
                <a16:creationId xmlns:a16="http://schemas.microsoft.com/office/drawing/2014/main" id="{35DAE71C-3492-9D78-1C15-30626AD2FB13}"/>
              </a:ext>
            </a:extLst>
          </p:cNvPr>
          <p:cNvPicPr>
            <a:picLocks noChangeAspect="1"/>
          </p:cNvPicPr>
          <p:nvPr/>
        </p:nvPicPr>
        <p:blipFill>
          <a:blip r:embed="rId6"/>
          <a:stretch>
            <a:fillRect/>
          </a:stretch>
        </p:blipFill>
        <p:spPr>
          <a:xfrm>
            <a:off x="4919664" y="5102225"/>
            <a:ext cx="2409825" cy="1022350"/>
          </a:xfrm>
          <a:prstGeom prst="rect">
            <a:avLst/>
          </a:prstGeom>
        </p:spPr>
      </p:pic>
      <p:pic>
        <p:nvPicPr>
          <p:cNvPr id="14" name="Picture 13">
            <a:extLst>
              <a:ext uri="{FF2B5EF4-FFF2-40B4-BE49-F238E27FC236}">
                <a16:creationId xmlns:a16="http://schemas.microsoft.com/office/drawing/2014/main" id="{0674A4E7-E9D6-7693-4A94-0075FB786F3D}"/>
              </a:ext>
            </a:extLst>
          </p:cNvPr>
          <p:cNvPicPr>
            <a:picLocks noChangeAspect="1"/>
          </p:cNvPicPr>
          <p:nvPr/>
        </p:nvPicPr>
        <p:blipFill>
          <a:blip r:embed="rId7"/>
          <a:stretch>
            <a:fillRect/>
          </a:stretch>
        </p:blipFill>
        <p:spPr>
          <a:xfrm>
            <a:off x="7388225" y="1771651"/>
            <a:ext cx="1938338" cy="1635125"/>
          </a:xfrm>
          <a:prstGeom prst="rect">
            <a:avLst/>
          </a:prstGeom>
        </p:spPr>
      </p:pic>
      <p:pic>
        <p:nvPicPr>
          <p:cNvPr id="1026" name="Picture 2">
            <a:extLst>
              <a:ext uri="{FF2B5EF4-FFF2-40B4-BE49-F238E27FC236}">
                <a16:creationId xmlns:a16="http://schemas.microsoft.com/office/drawing/2014/main" id="{0C77502D-C4EA-D45B-F5F1-D8408882219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88225" y="3467101"/>
            <a:ext cx="1938338" cy="2657475"/>
          </a:xfrm>
          <a:prstGeom prst="rect">
            <a:avLst/>
          </a:prstGeom>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36BACFDC-889C-372F-603E-D04DA81EFCF8}"/>
              </a:ext>
            </a:extLst>
          </p:cNvPr>
          <p:cNvSpPr>
            <a:spLocks noGrp="1"/>
          </p:cNvSpPr>
          <p:nvPr>
            <p:ph type="title"/>
          </p:nvPr>
        </p:nvSpPr>
        <p:spPr>
          <a:xfrm>
            <a:off x="1981200" y="980728"/>
            <a:ext cx="8229600" cy="648072"/>
          </a:xfrm>
        </p:spPr>
        <p:txBody>
          <a:bodyPr>
            <a:normAutofit/>
          </a:bodyPr>
          <a:lstStyle/>
          <a:p>
            <a:r>
              <a:rPr lang="en-GB" sz="2400" dirty="0"/>
              <a:t>Raising Awareness &amp; Increasing Access</a:t>
            </a:r>
          </a:p>
        </p:txBody>
      </p:sp>
    </p:spTree>
    <p:extLst>
      <p:ext uri="{BB962C8B-B14F-4D97-AF65-F5344CB8AC3E}">
        <p14:creationId xmlns:p14="http://schemas.microsoft.com/office/powerpoint/2010/main" val="19289519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CBC82-CDB5-E94F-F8F8-DCF531A9CC7C}"/>
              </a:ext>
            </a:extLst>
          </p:cNvPr>
          <p:cNvSpPr>
            <a:spLocks noGrp="1"/>
          </p:cNvSpPr>
          <p:nvPr>
            <p:ph type="title"/>
          </p:nvPr>
        </p:nvSpPr>
        <p:spPr>
          <a:xfrm>
            <a:off x="4420094" y="6291262"/>
            <a:ext cx="3538103" cy="566738"/>
          </a:xfrm>
        </p:spPr>
        <p:txBody>
          <a:bodyPr vert="horz" lIns="91440" tIns="45720" rIns="91440" bIns="45720" rtlCol="0" anchor="b">
            <a:normAutofit fontScale="90000"/>
          </a:bodyPr>
          <a:lstStyle/>
          <a:p>
            <a:pPr algn="ctr">
              <a:lnSpc>
                <a:spcPct val="90000"/>
              </a:lnSpc>
            </a:pPr>
            <a:r>
              <a:rPr lang="en-GB" sz="1600" dirty="0">
                <a:solidFill>
                  <a:schemeClr val="bg1"/>
                </a:solidFill>
              </a:rPr>
              <a:t>1a patients have required levels of access to the service</a:t>
            </a:r>
            <a:br>
              <a:rPr lang="en-GB" sz="1600" dirty="0"/>
            </a:br>
            <a:endParaRPr lang="en-GB" sz="1600" dirty="0"/>
          </a:p>
        </p:txBody>
      </p:sp>
      <p:sp>
        <p:nvSpPr>
          <p:cNvPr id="30" name="Text Placeholder 3">
            <a:extLst>
              <a:ext uri="{FF2B5EF4-FFF2-40B4-BE49-F238E27FC236}">
                <a16:creationId xmlns:a16="http://schemas.microsoft.com/office/drawing/2014/main" id="{694C1AA3-F26A-83A4-16A9-414BC2CE4490}"/>
              </a:ext>
            </a:extLst>
          </p:cNvPr>
          <p:cNvSpPr>
            <a:spLocks noGrp="1"/>
          </p:cNvSpPr>
          <p:nvPr>
            <p:ph type="body" sz="half" idx="2"/>
          </p:nvPr>
        </p:nvSpPr>
        <p:spPr>
          <a:xfrm>
            <a:off x="2434845" y="5083732"/>
            <a:ext cx="7344816" cy="804862"/>
          </a:xfrm>
        </p:spPr>
        <p:txBody>
          <a:bodyPr>
            <a:normAutofit/>
          </a:bodyPr>
          <a:lstStyle/>
          <a:p>
            <a:pPr algn="ctr"/>
            <a:r>
              <a:rPr lang="en-US" sz="2400" b="1" dirty="0">
                <a:solidFill>
                  <a:schemeClr val="bg1"/>
                </a:solidFill>
              </a:rPr>
              <a:t>Who is accessing the service now? </a:t>
            </a:r>
          </a:p>
        </p:txBody>
      </p:sp>
      <p:sp>
        <p:nvSpPr>
          <p:cNvPr id="16" name="TextBox 15">
            <a:extLst>
              <a:ext uri="{FF2B5EF4-FFF2-40B4-BE49-F238E27FC236}">
                <a16:creationId xmlns:a16="http://schemas.microsoft.com/office/drawing/2014/main" id="{32B276A6-1379-0353-992E-34E24EB6C255}"/>
              </a:ext>
            </a:extLst>
          </p:cNvPr>
          <p:cNvSpPr txBox="1"/>
          <p:nvPr/>
        </p:nvSpPr>
        <p:spPr>
          <a:xfrm>
            <a:off x="4861413" y="5593953"/>
            <a:ext cx="2491680" cy="417508"/>
          </a:xfrm>
          <a:prstGeom prst="rect">
            <a:avLst/>
          </a:prstGeom>
        </p:spPr>
        <p:txBody>
          <a:bodyPr vert="horz" lIns="91440" tIns="45720" rIns="91440" bIns="45720" rtlCol="0">
            <a:normAutofit/>
          </a:bodyPr>
          <a:lstStyle/>
          <a:p>
            <a:pPr defTabSz="457200" fontAlgn="base">
              <a:lnSpc>
                <a:spcPct val="90000"/>
              </a:lnSpc>
              <a:spcBef>
                <a:spcPct val="20000"/>
              </a:spcBef>
              <a:spcAft>
                <a:spcPct val="0"/>
              </a:spcAft>
            </a:pPr>
            <a:r>
              <a:rPr lang="en-US" sz="1900" b="1" dirty="0">
                <a:solidFill>
                  <a:prstClr val="white"/>
                </a:solidFill>
                <a:latin typeface="Calibri"/>
                <a:cs typeface="Arial" charset="0"/>
              </a:rPr>
              <a:t>April 2023- Jan 2024</a:t>
            </a:r>
          </a:p>
          <a:p>
            <a:pPr marL="342900" indent="-342900" defTabSz="457200" fontAlgn="base">
              <a:lnSpc>
                <a:spcPct val="90000"/>
              </a:lnSpc>
              <a:spcBef>
                <a:spcPct val="20000"/>
              </a:spcBef>
              <a:spcAft>
                <a:spcPct val="0"/>
              </a:spcAft>
              <a:buFont typeface="Arial"/>
              <a:buChar char="•"/>
            </a:pPr>
            <a:endParaRPr lang="en-US" sz="1300" dirty="0">
              <a:solidFill>
                <a:prstClr val="black"/>
              </a:solidFill>
              <a:latin typeface="Calibri"/>
              <a:cs typeface="Arial" charset="0"/>
            </a:endParaRPr>
          </a:p>
        </p:txBody>
      </p:sp>
      <p:sp>
        <p:nvSpPr>
          <p:cNvPr id="22" name="TextBox 21">
            <a:extLst>
              <a:ext uri="{FF2B5EF4-FFF2-40B4-BE49-F238E27FC236}">
                <a16:creationId xmlns:a16="http://schemas.microsoft.com/office/drawing/2014/main" id="{90A12C03-AB9E-DE2A-61CC-9E47A2FC8AB8}"/>
              </a:ext>
            </a:extLst>
          </p:cNvPr>
          <p:cNvSpPr txBox="1"/>
          <p:nvPr/>
        </p:nvSpPr>
        <p:spPr>
          <a:xfrm>
            <a:off x="7784545" y="1416392"/>
            <a:ext cx="1623823" cy="1076505"/>
          </a:xfrm>
          <a:prstGeom prst="rect">
            <a:avLst/>
          </a:prstGeom>
          <a:ln w="57150"/>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lnSpcReduction="10000"/>
          </a:bodyPr>
          <a:lstStyle/>
          <a:p>
            <a:pPr algn="ctr" defTabSz="297180" fontAlgn="base">
              <a:lnSpc>
                <a:spcPct val="90000"/>
              </a:lnSpc>
              <a:spcBef>
                <a:spcPct val="20000"/>
              </a:spcBef>
              <a:spcAft>
                <a:spcPct val="0"/>
              </a:spcAft>
            </a:pPr>
            <a:r>
              <a:rPr lang="en-US" b="1" dirty="0">
                <a:solidFill>
                  <a:prstClr val="black"/>
                </a:solidFill>
                <a:latin typeface="Calibri"/>
              </a:rPr>
              <a:t>Over a third (31%)</a:t>
            </a:r>
            <a:r>
              <a:rPr lang="en-US" dirty="0">
                <a:solidFill>
                  <a:prstClr val="black"/>
                </a:solidFill>
                <a:latin typeface="Calibri"/>
              </a:rPr>
              <a:t> were young mums (&lt;25 years) </a:t>
            </a:r>
          </a:p>
          <a:p>
            <a:pPr defTabSz="457200" fontAlgn="base">
              <a:lnSpc>
                <a:spcPct val="90000"/>
              </a:lnSpc>
              <a:spcBef>
                <a:spcPct val="20000"/>
              </a:spcBef>
              <a:spcAft>
                <a:spcPct val="0"/>
              </a:spcAft>
            </a:pPr>
            <a:endParaRPr lang="en-US" sz="1700" dirty="0">
              <a:solidFill>
                <a:prstClr val="black"/>
              </a:solidFill>
              <a:latin typeface="Calibri"/>
            </a:endParaRPr>
          </a:p>
        </p:txBody>
      </p:sp>
      <p:sp>
        <p:nvSpPr>
          <p:cNvPr id="23" name="TextBox 22">
            <a:extLst>
              <a:ext uri="{FF2B5EF4-FFF2-40B4-BE49-F238E27FC236}">
                <a16:creationId xmlns:a16="http://schemas.microsoft.com/office/drawing/2014/main" id="{553AF591-08D2-240F-B59F-C62B39DF9A14}"/>
              </a:ext>
            </a:extLst>
          </p:cNvPr>
          <p:cNvSpPr txBox="1"/>
          <p:nvPr/>
        </p:nvSpPr>
        <p:spPr>
          <a:xfrm>
            <a:off x="2667196" y="936445"/>
            <a:ext cx="1926551" cy="1193286"/>
          </a:xfrm>
          <a:prstGeom prst="rect">
            <a:avLst/>
          </a:prstGeom>
          <a:ln w="57150"/>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p>
            <a:pPr algn="ctr" defTabSz="297180" fontAlgn="base">
              <a:lnSpc>
                <a:spcPct val="90000"/>
              </a:lnSpc>
              <a:spcBef>
                <a:spcPct val="20000"/>
              </a:spcBef>
              <a:spcAft>
                <a:spcPct val="0"/>
              </a:spcAft>
            </a:pPr>
            <a:r>
              <a:rPr lang="en-US" b="1" dirty="0">
                <a:solidFill>
                  <a:prstClr val="black"/>
                </a:solidFill>
                <a:latin typeface="Calibri"/>
              </a:rPr>
              <a:t>More than 1 in 5 (&gt;20%)</a:t>
            </a:r>
            <a:r>
              <a:rPr lang="en-US" dirty="0">
                <a:solidFill>
                  <a:prstClr val="black"/>
                </a:solidFill>
                <a:latin typeface="Calibri"/>
              </a:rPr>
              <a:t> were from a minority ethnic background </a:t>
            </a:r>
          </a:p>
          <a:p>
            <a:pPr defTabSz="297180" fontAlgn="base">
              <a:lnSpc>
                <a:spcPct val="90000"/>
              </a:lnSpc>
              <a:spcBef>
                <a:spcPct val="20000"/>
              </a:spcBef>
              <a:spcAft>
                <a:spcPct val="0"/>
              </a:spcAft>
            </a:pPr>
            <a:endParaRPr lang="en-US" dirty="0">
              <a:solidFill>
                <a:prstClr val="black"/>
              </a:solidFill>
              <a:latin typeface="Calibri"/>
            </a:endParaRPr>
          </a:p>
          <a:p>
            <a:pPr marL="342900" indent="-342900" defTabSz="457200" fontAlgn="base">
              <a:lnSpc>
                <a:spcPct val="90000"/>
              </a:lnSpc>
              <a:spcBef>
                <a:spcPct val="20000"/>
              </a:spcBef>
              <a:spcAft>
                <a:spcPct val="0"/>
              </a:spcAft>
              <a:buFont typeface="Arial"/>
              <a:buChar char="•"/>
            </a:pPr>
            <a:endParaRPr lang="en-US" sz="1700" dirty="0">
              <a:solidFill>
                <a:prstClr val="black"/>
              </a:solidFill>
              <a:latin typeface="Calibri"/>
            </a:endParaRPr>
          </a:p>
        </p:txBody>
      </p:sp>
      <p:sp>
        <p:nvSpPr>
          <p:cNvPr id="24" name="TextBox 23">
            <a:extLst>
              <a:ext uri="{FF2B5EF4-FFF2-40B4-BE49-F238E27FC236}">
                <a16:creationId xmlns:a16="http://schemas.microsoft.com/office/drawing/2014/main" id="{C78B0334-E12C-4BC4-201C-DFACA896F7DD}"/>
              </a:ext>
            </a:extLst>
          </p:cNvPr>
          <p:cNvSpPr txBox="1"/>
          <p:nvPr/>
        </p:nvSpPr>
        <p:spPr>
          <a:xfrm>
            <a:off x="2667196" y="3767579"/>
            <a:ext cx="2206337" cy="1193286"/>
          </a:xfrm>
          <a:prstGeom prst="rect">
            <a:avLst/>
          </a:prstGeom>
          <a:ln w="57150"/>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lnSpcReduction="10000"/>
          </a:bodyPr>
          <a:lstStyle/>
          <a:p>
            <a:pPr algn="ctr" defTabSz="297180" fontAlgn="base">
              <a:lnSpc>
                <a:spcPct val="90000"/>
              </a:lnSpc>
              <a:spcBef>
                <a:spcPct val="20000"/>
              </a:spcBef>
              <a:spcAft>
                <a:spcPct val="0"/>
              </a:spcAft>
            </a:pPr>
            <a:r>
              <a:rPr lang="en-US" b="1" dirty="0">
                <a:solidFill>
                  <a:prstClr val="black"/>
                </a:solidFill>
                <a:latin typeface="Calibri"/>
              </a:rPr>
              <a:t>More than a quarter </a:t>
            </a:r>
            <a:r>
              <a:rPr lang="en-US" dirty="0">
                <a:solidFill>
                  <a:prstClr val="black"/>
                </a:solidFill>
                <a:latin typeface="Calibri"/>
              </a:rPr>
              <a:t>(26%) were living within 20% of the most deprived areas locally</a:t>
            </a:r>
            <a:endParaRPr lang="en-US" sz="1700" dirty="0">
              <a:solidFill>
                <a:prstClr val="black"/>
              </a:solidFill>
              <a:latin typeface="Calibri"/>
            </a:endParaRPr>
          </a:p>
          <a:p>
            <a:pPr marL="342900" indent="-342900" defTabSz="457200" fontAlgn="base">
              <a:lnSpc>
                <a:spcPct val="90000"/>
              </a:lnSpc>
              <a:spcBef>
                <a:spcPct val="20000"/>
              </a:spcBef>
              <a:spcAft>
                <a:spcPct val="0"/>
              </a:spcAft>
              <a:buFont typeface="Arial"/>
              <a:buChar char="•"/>
            </a:pPr>
            <a:endParaRPr lang="en-US" sz="1700" dirty="0">
              <a:solidFill>
                <a:prstClr val="black"/>
              </a:solidFill>
              <a:latin typeface="Calibri"/>
            </a:endParaRPr>
          </a:p>
        </p:txBody>
      </p:sp>
      <p:sp>
        <p:nvSpPr>
          <p:cNvPr id="25" name="TextBox 24">
            <a:extLst>
              <a:ext uri="{FF2B5EF4-FFF2-40B4-BE49-F238E27FC236}">
                <a16:creationId xmlns:a16="http://schemas.microsoft.com/office/drawing/2014/main" id="{A8A4C503-2920-CF69-7757-3D4D6C49D2AB}"/>
              </a:ext>
            </a:extLst>
          </p:cNvPr>
          <p:cNvSpPr txBox="1"/>
          <p:nvPr/>
        </p:nvSpPr>
        <p:spPr>
          <a:xfrm>
            <a:off x="7312550" y="3599642"/>
            <a:ext cx="2245312" cy="1193286"/>
          </a:xfrm>
          <a:prstGeom prst="rect">
            <a:avLst/>
          </a:prstGeom>
          <a:ln w="57150"/>
        </p:spPr>
        <p:style>
          <a:lnRef idx="2">
            <a:schemeClr val="accent3"/>
          </a:lnRef>
          <a:fillRef idx="1">
            <a:schemeClr val="lt1"/>
          </a:fillRef>
          <a:effectRef idx="0">
            <a:schemeClr val="accent3"/>
          </a:effectRef>
          <a:fontRef idx="minor">
            <a:schemeClr val="dk1"/>
          </a:fontRef>
        </p:style>
        <p:txBody>
          <a:bodyPr vert="horz" lIns="91440" tIns="45720" rIns="91440" bIns="45720" rtlCol="0">
            <a:normAutofit/>
          </a:bodyPr>
          <a:lstStyle/>
          <a:p>
            <a:pPr algn="ctr" defTabSz="297180" fontAlgn="base">
              <a:lnSpc>
                <a:spcPct val="90000"/>
              </a:lnSpc>
              <a:spcBef>
                <a:spcPct val="20000"/>
              </a:spcBef>
              <a:spcAft>
                <a:spcPct val="0"/>
              </a:spcAft>
            </a:pPr>
            <a:r>
              <a:rPr lang="en-US" b="1" dirty="0">
                <a:solidFill>
                  <a:prstClr val="black"/>
                </a:solidFill>
                <a:latin typeface="Calibri"/>
              </a:rPr>
              <a:t>9.35%</a:t>
            </a:r>
            <a:r>
              <a:rPr lang="en-US" dirty="0">
                <a:solidFill>
                  <a:prstClr val="black"/>
                </a:solidFill>
                <a:latin typeface="Calibri"/>
              </a:rPr>
              <a:t> of individuals are accessing the service (relative to our local birth rate)</a:t>
            </a:r>
            <a:endParaRPr lang="en-US" sz="1700" dirty="0">
              <a:solidFill>
                <a:prstClr val="black"/>
              </a:solidFill>
              <a:latin typeface="Calibri"/>
            </a:endParaRPr>
          </a:p>
        </p:txBody>
      </p:sp>
      <p:cxnSp>
        <p:nvCxnSpPr>
          <p:cNvPr id="27" name="Connector: Curved 26">
            <a:extLst>
              <a:ext uri="{FF2B5EF4-FFF2-40B4-BE49-F238E27FC236}">
                <a16:creationId xmlns:a16="http://schemas.microsoft.com/office/drawing/2014/main" id="{DA87941B-A018-374B-2884-176535FEFC53}"/>
              </a:ext>
            </a:extLst>
          </p:cNvPr>
          <p:cNvCxnSpPr>
            <a:cxnSpLocks/>
          </p:cNvCxnSpPr>
          <p:nvPr/>
        </p:nvCxnSpPr>
        <p:spPr>
          <a:xfrm>
            <a:off x="6750700" y="3648160"/>
            <a:ext cx="364948" cy="238838"/>
          </a:xfrm>
          <a:prstGeom prst="curvedConnector3">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29" name="Connector: Curved 28">
            <a:extLst>
              <a:ext uri="{FF2B5EF4-FFF2-40B4-BE49-F238E27FC236}">
                <a16:creationId xmlns:a16="http://schemas.microsoft.com/office/drawing/2014/main" id="{3E8EFF73-C00F-78BE-A3A1-E290FB4EF6D7}"/>
              </a:ext>
            </a:extLst>
          </p:cNvPr>
          <p:cNvCxnSpPr>
            <a:cxnSpLocks/>
          </p:cNvCxnSpPr>
          <p:nvPr/>
        </p:nvCxnSpPr>
        <p:spPr>
          <a:xfrm rot="10800000">
            <a:off x="4708364" y="1433640"/>
            <a:ext cx="504055" cy="432047"/>
          </a:xfrm>
          <a:prstGeom prst="curved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Connector: Curved 37">
            <a:extLst>
              <a:ext uri="{FF2B5EF4-FFF2-40B4-BE49-F238E27FC236}">
                <a16:creationId xmlns:a16="http://schemas.microsoft.com/office/drawing/2014/main" id="{B77BE607-844D-17DE-C38E-27D89596F431}"/>
              </a:ext>
            </a:extLst>
          </p:cNvPr>
          <p:cNvCxnSpPr/>
          <p:nvPr/>
        </p:nvCxnSpPr>
        <p:spPr>
          <a:xfrm flipV="1">
            <a:off x="7104507" y="1802662"/>
            <a:ext cx="533178" cy="329759"/>
          </a:xfrm>
          <a:prstGeom prst="curvedConnector3">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3" name="Connector: Curved 42">
            <a:extLst>
              <a:ext uri="{FF2B5EF4-FFF2-40B4-BE49-F238E27FC236}">
                <a16:creationId xmlns:a16="http://schemas.microsoft.com/office/drawing/2014/main" id="{B6C82CCE-84D0-0079-B880-93760854D376}"/>
              </a:ext>
            </a:extLst>
          </p:cNvPr>
          <p:cNvCxnSpPr/>
          <p:nvPr/>
        </p:nvCxnSpPr>
        <p:spPr>
          <a:xfrm rot="5400000">
            <a:off x="4475820" y="3176972"/>
            <a:ext cx="360040" cy="288032"/>
          </a:xfrm>
          <a:prstGeom prst="curvedConnector3">
            <a:avLst/>
          </a:prstGeom>
          <a:ln>
            <a:tailEnd type="triangle"/>
          </a:ln>
        </p:spPr>
        <p:style>
          <a:lnRef idx="2">
            <a:schemeClr val="accent6"/>
          </a:lnRef>
          <a:fillRef idx="0">
            <a:schemeClr val="accent6"/>
          </a:fillRef>
          <a:effectRef idx="1">
            <a:schemeClr val="accent6"/>
          </a:effectRef>
          <a:fontRef idx="minor">
            <a:schemeClr val="tx1"/>
          </a:fontRef>
        </p:style>
      </p:cxnSp>
      <p:pic>
        <p:nvPicPr>
          <p:cNvPr id="4" name="Graphic 3" descr="Woman with bangs">
            <a:extLst>
              <a:ext uri="{FF2B5EF4-FFF2-40B4-BE49-F238E27FC236}">
                <a16:creationId xmlns:a16="http://schemas.microsoft.com/office/drawing/2014/main" id="{6AD63B3D-0ABD-267A-AD16-A1EB62707C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94598" y="1643622"/>
            <a:ext cx="2189097" cy="1972889"/>
          </a:xfrm>
          <a:prstGeom prst="rect">
            <a:avLst/>
          </a:prstGeom>
        </p:spPr>
      </p:pic>
    </p:spTree>
    <p:extLst>
      <p:ext uri="{BB962C8B-B14F-4D97-AF65-F5344CB8AC3E}">
        <p14:creationId xmlns:p14="http://schemas.microsoft.com/office/powerpoint/2010/main" val="28593963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1547AF6-424C-91D4-496D-CE5F1F31C997}"/>
              </a:ext>
            </a:extLst>
          </p:cNvPr>
          <p:cNvSpPr txBox="1">
            <a:spLocks noGrp="1"/>
          </p:cNvSpPr>
          <p:nvPr>
            <p:ph type="title"/>
          </p:nvPr>
        </p:nvSpPr>
        <p:spPr>
          <a:xfrm>
            <a:off x="1981200" y="980728"/>
            <a:ext cx="8229600" cy="648072"/>
          </a:xfrm>
        </p:spPr>
        <p:txBody>
          <a:bodyPr vert="horz" lIns="91440" tIns="45720" rIns="91440" bIns="45720" rtlCol="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1800" dirty="0">
                <a:solidFill>
                  <a:srgbClr val="00395A"/>
                </a:solidFill>
                <a:latin typeface="Arial" panose="020B0604020202020204" pitchFamily="34" charset="0"/>
                <a:cs typeface="Arial" panose="020B0604020202020204" pitchFamily="34" charset="0"/>
              </a:rPr>
              <a:t>1b individuals’ health needs are met</a:t>
            </a:r>
          </a:p>
        </p:txBody>
      </p:sp>
      <p:graphicFrame>
        <p:nvGraphicFramePr>
          <p:cNvPr id="18" name="TextBox 15">
            <a:extLst>
              <a:ext uri="{FF2B5EF4-FFF2-40B4-BE49-F238E27FC236}">
                <a16:creationId xmlns:a16="http://schemas.microsoft.com/office/drawing/2014/main" id="{0BFFA3AF-C9AC-6A73-A380-FADA387F38DD}"/>
              </a:ext>
            </a:extLst>
          </p:cNvPr>
          <p:cNvGraphicFramePr/>
          <p:nvPr/>
        </p:nvGraphicFramePr>
        <p:xfrm>
          <a:off x="1981200" y="1664197"/>
          <a:ext cx="7787208" cy="40653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2043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1A6FCC8-D3CE-094A-BDEB-72E24BA79CA7}"/>
              </a:ext>
            </a:extLst>
          </p:cNvPr>
          <p:cNvSpPr txBox="1">
            <a:spLocks/>
          </p:cNvSpPr>
          <p:nvPr/>
        </p:nvSpPr>
        <p:spPr>
          <a:xfrm>
            <a:off x="693219" y="1039409"/>
            <a:ext cx="10515600" cy="8339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0070C0"/>
                </a:solidFill>
                <a:latin typeface="Arial" panose="020B0604020202020204" pitchFamily="34" charset="0"/>
                <a:cs typeface="Arial" panose="020B0604020202020204" pitchFamily="34" charset="0"/>
              </a:rPr>
              <a:t>Who are we?</a:t>
            </a:r>
          </a:p>
        </p:txBody>
      </p:sp>
      <p:sp>
        <p:nvSpPr>
          <p:cNvPr id="2" name="TextBox 1">
            <a:extLst>
              <a:ext uri="{FF2B5EF4-FFF2-40B4-BE49-F238E27FC236}">
                <a16:creationId xmlns:a16="http://schemas.microsoft.com/office/drawing/2014/main" id="{119B459F-6F1E-D401-DB86-2E5E78E071BF}"/>
              </a:ext>
            </a:extLst>
          </p:cNvPr>
          <p:cNvSpPr txBox="1"/>
          <p:nvPr/>
        </p:nvSpPr>
        <p:spPr>
          <a:xfrm>
            <a:off x="1034230" y="2099471"/>
            <a:ext cx="10515600" cy="2862322"/>
          </a:xfrm>
          <a:prstGeom prst="rect">
            <a:avLst/>
          </a:prstGeom>
          <a:noFill/>
        </p:spPr>
        <p:txBody>
          <a:bodyPr wrap="square" rtlCol="0">
            <a:spAutoFit/>
          </a:bodyPr>
          <a:lstStyle>
            <a:defPPr>
              <a:defRPr lang="en-US"/>
            </a:defPPr>
            <a:lvl1pPr>
              <a:spcBef>
                <a:spcPts val="1200"/>
              </a:spcBef>
            </a:lvl1pPr>
            <a:lvl2pPr marL="631825" lvl="1" indent="-457200">
              <a:spcBef>
                <a:spcPts val="600"/>
              </a:spcBef>
              <a:buFont typeface="Arial" panose="020B0604020202020204" pitchFamily="34" charset="0"/>
              <a:buChar char="•"/>
              <a:defRPr sz="3200"/>
            </a:lvl2pPr>
          </a:lstStyle>
          <a:p>
            <a:pPr lvl="1"/>
            <a:r>
              <a:rPr lang="en-GB" dirty="0"/>
              <a:t>Tier 3 Specialist Weight Management</a:t>
            </a:r>
          </a:p>
          <a:p>
            <a:pPr lvl="1"/>
            <a:r>
              <a:rPr lang="en-GB" dirty="0"/>
              <a:t>Support individuals who are living with obesity</a:t>
            </a:r>
          </a:p>
          <a:p>
            <a:pPr lvl="1"/>
            <a:r>
              <a:rPr lang="en-GB" dirty="0"/>
              <a:t>Access only through referral (GP / Health professional)</a:t>
            </a:r>
          </a:p>
          <a:p>
            <a:pPr lvl="1"/>
            <a:r>
              <a:rPr lang="en-GB" dirty="0"/>
              <a:t>Psychology-led service with focus on behaviour change</a:t>
            </a:r>
          </a:p>
          <a:p>
            <a:pPr lvl="1"/>
            <a:r>
              <a:rPr lang="en-GB" dirty="0"/>
              <a:t>Onward referral to bariatric surgery</a:t>
            </a:r>
          </a:p>
        </p:txBody>
      </p:sp>
    </p:spTree>
    <p:extLst>
      <p:ext uri="{BB962C8B-B14F-4D97-AF65-F5344CB8AC3E}">
        <p14:creationId xmlns:p14="http://schemas.microsoft.com/office/powerpoint/2010/main" val="13175267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65B7FE7A-D390-A4CE-993F-147D45CAB9E8}"/>
              </a:ext>
            </a:extLst>
          </p:cNvPr>
          <p:cNvGraphicFramePr/>
          <p:nvPr/>
        </p:nvGraphicFramePr>
        <p:xfrm>
          <a:off x="2351486" y="4077071"/>
          <a:ext cx="2914650" cy="19145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Table 13">
            <a:extLst>
              <a:ext uri="{FF2B5EF4-FFF2-40B4-BE49-F238E27FC236}">
                <a16:creationId xmlns:a16="http://schemas.microsoft.com/office/drawing/2014/main" id="{38E66952-BAA1-D19E-FBB5-77B18AF8B898}"/>
              </a:ext>
            </a:extLst>
          </p:cNvPr>
          <p:cNvGraphicFramePr>
            <a:graphicFrameLocks noGrp="1"/>
          </p:cNvGraphicFramePr>
          <p:nvPr/>
        </p:nvGraphicFramePr>
        <p:xfrm>
          <a:off x="6120791" y="4518778"/>
          <a:ext cx="4176466" cy="1278573"/>
        </p:xfrm>
        <a:graphic>
          <a:graphicData uri="http://schemas.openxmlformats.org/drawingml/2006/table">
            <a:tbl>
              <a:tblPr firstRow="1" firstCol="1" bandRow="1">
                <a:tableStyleId>{5C22544A-7EE6-4342-B048-85BDC9FD1C3A}</a:tableStyleId>
              </a:tblPr>
              <a:tblGrid>
                <a:gridCol w="2277432">
                  <a:extLst>
                    <a:ext uri="{9D8B030D-6E8A-4147-A177-3AD203B41FA5}">
                      <a16:colId xmlns:a16="http://schemas.microsoft.com/office/drawing/2014/main" val="1878704759"/>
                    </a:ext>
                  </a:extLst>
                </a:gridCol>
                <a:gridCol w="932911">
                  <a:extLst>
                    <a:ext uri="{9D8B030D-6E8A-4147-A177-3AD203B41FA5}">
                      <a16:colId xmlns:a16="http://schemas.microsoft.com/office/drawing/2014/main" val="1744500912"/>
                    </a:ext>
                  </a:extLst>
                </a:gridCol>
                <a:gridCol w="966123">
                  <a:extLst>
                    <a:ext uri="{9D8B030D-6E8A-4147-A177-3AD203B41FA5}">
                      <a16:colId xmlns:a16="http://schemas.microsoft.com/office/drawing/2014/main" val="2036899394"/>
                    </a:ext>
                  </a:extLst>
                </a:gridCol>
              </a:tblGrid>
              <a:tr h="182880">
                <a:tc>
                  <a:txBody>
                    <a:bodyPr/>
                    <a:lstStyle/>
                    <a:p>
                      <a:pPr algn="ctr">
                        <a:lnSpc>
                          <a:spcPct val="107000"/>
                        </a:lnSpc>
                        <a:spcAft>
                          <a:spcPts val="80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Perinatal CMHT- Patient-Rated Outcome Measure Scores 22/23</a:t>
                      </a:r>
                    </a:p>
                    <a:p>
                      <a:pPr algn="ctr">
                        <a:lnSpc>
                          <a:spcPct val="107000"/>
                        </a:lnSpc>
                        <a:spcAft>
                          <a:spcPts val="80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000" dirty="0">
                          <a:effectLst/>
                        </a:rPr>
                        <a:t>Young Mums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000" dirty="0">
                          <a:effectLst/>
                        </a:rPr>
                        <a:t>Individuals from a Minority Ethnic Background</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39420428"/>
                  </a:ext>
                </a:extLst>
              </a:tr>
              <a:tr h="182880">
                <a:tc>
                  <a:txBody>
                    <a:bodyPr/>
                    <a:lstStyle/>
                    <a:p>
                      <a:pPr algn="l">
                        <a:lnSpc>
                          <a:spcPct val="107000"/>
                        </a:lnSpc>
                        <a:spcAft>
                          <a:spcPts val="800"/>
                        </a:spcAft>
                      </a:pPr>
                      <a:r>
                        <a:rPr lang="en-GB" sz="1000" dirty="0">
                          <a:effectLst/>
                        </a:rPr>
                        <a:t>CORE-10 (Timepoint 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000" dirty="0">
                          <a:effectLst/>
                        </a:rPr>
                        <a:t>19</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000" dirty="0">
                          <a:effectLst/>
                        </a:rPr>
                        <a:t>18</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634625375"/>
                  </a:ext>
                </a:extLst>
              </a:tr>
              <a:tr h="182880">
                <a:tc>
                  <a:txBody>
                    <a:bodyPr/>
                    <a:lstStyle/>
                    <a:p>
                      <a:pPr algn="l">
                        <a:lnSpc>
                          <a:spcPct val="107000"/>
                        </a:lnSpc>
                        <a:spcAft>
                          <a:spcPts val="800"/>
                        </a:spcAft>
                      </a:pPr>
                      <a:r>
                        <a:rPr lang="en-GB" sz="1000" dirty="0">
                          <a:effectLst/>
                        </a:rPr>
                        <a:t>CORE-10 (Timepoint 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000" dirty="0">
                          <a:effectLst/>
                        </a:rPr>
                        <a:t>7</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000" dirty="0">
                          <a:effectLst/>
                        </a:rPr>
                        <a:t>6</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873666506"/>
                  </a:ext>
                </a:extLst>
              </a:tr>
            </a:tbl>
          </a:graphicData>
        </a:graphic>
      </p:graphicFrame>
      <p:graphicFrame>
        <p:nvGraphicFramePr>
          <p:cNvPr id="18" name="Chart 17">
            <a:extLst>
              <a:ext uri="{FF2B5EF4-FFF2-40B4-BE49-F238E27FC236}">
                <a16:creationId xmlns:a16="http://schemas.microsoft.com/office/drawing/2014/main" id="{177BEFB9-02ED-3F69-B0E2-743AEECDA645}"/>
              </a:ext>
            </a:extLst>
          </p:cNvPr>
          <p:cNvGraphicFramePr>
            <a:graphicFrameLocks/>
          </p:cNvGraphicFramePr>
          <p:nvPr/>
        </p:nvGraphicFramePr>
        <p:xfrm>
          <a:off x="5999025" y="1646313"/>
          <a:ext cx="4416760" cy="2324327"/>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 Placeholder 3">
            <a:extLst>
              <a:ext uri="{FF2B5EF4-FFF2-40B4-BE49-F238E27FC236}">
                <a16:creationId xmlns:a16="http://schemas.microsoft.com/office/drawing/2014/main" id="{8EBAD6C2-E921-0DCA-050A-CC46EA7CB81F}"/>
              </a:ext>
            </a:extLst>
          </p:cNvPr>
          <p:cNvSpPr>
            <a:spLocks noGrp="1"/>
          </p:cNvSpPr>
          <p:nvPr>
            <p:ph type="body" sz="half" idx="2"/>
          </p:nvPr>
        </p:nvSpPr>
        <p:spPr>
          <a:xfrm>
            <a:off x="1678167" y="954933"/>
            <a:ext cx="8352927" cy="804862"/>
          </a:xfrm>
        </p:spPr>
        <p:txBody>
          <a:bodyPr>
            <a:normAutofit/>
          </a:bodyPr>
          <a:lstStyle/>
          <a:p>
            <a:r>
              <a:rPr lang="en-US" sz="2000" b="1" dirty="0">
                <a:solidFill>
                  <a:schemeClr val="tx1"/>
                </a:solidFill>
              </a:rPr>
              <a:t>How are we checking that health needs are being met? </a:t>
            </a:r>
          </a:p>
        </p:txBody>
      </p:sp>
      <p:graphicFrame>
        <p:nvGraphicFramePr>
          <p:cNvPr id="24" name="Chart 23">
            <a:extLst>
              <a:ext uri="{FF2B5EF4-FFF2-40B4-BE49-F238E27FC236}">
                <a16:creationId xmlns:a16="http://schemas.microsoft.com/office/drawing/2014/main" id="{17C3CC67-FA35-4614-93BA-6F74CED44445}"/>
              </a:ext>
            </a:extLst>
          </p:cNvPr>
          <p:cNvGraphicFramePr>
            <a:graphicFrameLocks/>
          </p:cNvGraphicFramePr>
          <p:nvPr/>
        </p:nvGraphicFramePr>
        <p:xfrm>
          <a:off x="2135561" y="1644162"/>
          <a:ext cx="3098333" cy="219138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023831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ular sign with pink text&#10;&#10;Description automatically generated">
            <a:extLst>
              <a:ext uri="{FF2B5EF4-FFF2-40B4-BE49-F238E27FC236}">
                <a16:creationId xmlns:a16="http://schemas.microsoft.com/office/drawing/2014/main" id="{BD10AE0C-7C7F-43BD-975D-A12A7024B6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2065" y="5936049"/>
            <a:ext cx="1442641" cy="944556"/>
          </a:xfrm>
          <a:prstGeom prst="rect">
            <a:avLst/>
          </a:prstGeom>
        </p:spPr>
      </p:pic>
      <p:sp>
        <p:nvSpPr>
          <p:cNvPr id="7" name="TextBox 6">
            <a:extLst>
              <a:ext uri="{FF2B5EF4-FFF2-40B4-BE49-F238E27FC236}">
                <a16:creationId xmlns:a16="http://schemas.microsoft.com/office/drawing/2014/main" id="{9F52400D-2FD5-E143-9255-447A06C0D860}"/>
              </a:ext>
            </a:extLst>
          </p:cNvPr>
          <p:cNvSpPr txBox="1"/>
          <p:nvPr/>
        </p:nvSpPr>
        <p:spPr>
          <a:xfrm>
            <a:off x="1775520" y="1484785"/>
            <a:ext cx="7272808" cy="5078313"/>
          </a:xfrm>
          <a:prstGeom prst="rect">
            <a:avLst/>
          </a:prstGeom>
          <a:noFill/>
        </p:spPr>
        <p:txBody>
          <a:bodyPr wrap="square" rtlCol="0">
            <a:spAutoFit/>
          </a:bodyPr>
          <a:lstStyle/>
          <a:p>
            <a:pPr fontAlgn="base">
              <a:spcBef>
                <a:spcPct val="0"/>
              </a:spcBef>
              <a:spcAft>
                <a:spcPct val="0"/>
              </a:spcAft>
            </a:pPr>
            <a:r>
              <a:rPr lang="en-GB" dirty="0">
                <a:solidFill>
                  <a:prstClr val="white"/>
                </a:solidFill>
                <a:latin typeface="Calibri" pitchFamily="34" charset="0"/>
                <a:cs typeface="Arial" charset="0"/>
              </a:rPr>
              <a:t>A culture of continuous quality improvement </a:t>
            </a:r>
          </a:p>
          <a:p>
            <a:pPr fontAlgn="base">
              <a:spcBef>
                <a:spcPct val="0"/>
              </a:spcBef>
              <a:spcAft>
                <a:spcPct val="0"/>
              </a:spcAft>
            </a:pPr>
            <a:endParaRPr lang="en-GB" dirty="0">
              <a:solidFill>
                <a:prstClr val="white"/>
              </a:solidFill>
              <a:latin typeface="Calibri" pitchFamily="34" charset="0"/>
              <a:cs typeface="Arial" charset="0"/>
            </a:endParaRPr>
          </a:p>
          <a:p>
            <a:pPr marL="285750" indent="-285750" fontAlgn="base">
              <a:spcBef>
                <a:spcPct val="0"/>
              </a:spcBef>
              <a:spcAft>
                <a:spcPct val="0"/>
              </a:spcAft>
              <a:buFont typeface="Wingdings" panose="05000000000000000000" pitchFamily="2" charset="2"/>
              <a:buChar char="Ø"/>
            </a:pPr>
            <a:r>
              <a:rPr lang="en-GB" dirty="0">
                <a:solidFill>
                  <a:prstClr val="white"/>
                </a:solidFill>
                <a:latin typeface="Calibri" pitchFamily="34" charset="0"/>
                <a:cs typeface="Arial" charset="0"/>
              </a:rPr>
              <a:t>Accredited by the Royal College of Psychiatrist Perinatal Quality Network ‘</a:t>
            </a:r>
            <a:r>
              <a:rPr lang="en-GB" sz="1200" i="1" dirty="0">
                <a:solidFill>
                  <a:prstClr val="white"/>
                </a:solidFill>
                <a:latin typeface="Calibri"/>
                <a:ea typeface="Calibri" panose="020F0502020204030204" pitchFamily="34" charset="0"/>
                <a:cs typeface="Times New Roman" panose="02020603050405020304" pitchFamily="18" charset="0"/>
              </a:rPr>
              <a:t>The team are clearly committed to Quality Improvement, and it is very impressive that there is a Research     Fellow who is part of the team. Ongoing projects include considering local population statistics compared to the demographic information of those who have been referred to the service, and another focusing on improving access to CMHTs.’</a:t>
            </a:r>
          </a:p>
          <a:p>
            <a:pPr marL="285750" indent="-285750" fontAlgn="base">
              <a:spcBef>
                <a:spcPct val="0"/>
              </a:spcBef>
              <a:spcAft>
                <a:spcPct val="0"/>
              </a:spcAft>
              <a:buFont typeface="Wingdings" panose="05000000000000000000" pitchFamily="2" charset="2"/>
              <a:buChar char="Ø"/>
            </a:pPr>
            <a:r>
              <a:rPr lang="en-GB" dirty="0">
                <a:solidFill>
                  <a:prstClr val="white"/>
                </a:solidFill>
                <a:latin typeface="Calibri" pitchFamily="34" charset="0"/>
                <a:cs typeface="Arial" charset="0"/>
              </a:rPr>
              <a:t>Inhouse Training programme- Cultural competence, deaf awareness, LGBT mummies, additional safeguarding.</a:t>
            </a:r>
          </a:p>
          <a:p>
            <a:pPr marL="285750" indent="-285750" fontAlgn="base">
              <a:spcBef>
                <a:spcPct val="0"/>
              </a:spcBef>
              <a:spcAft>
                <a:spcPct val="0"/>
              </a:spcAft>
              <a:buFont typeface="Wingdings" panose="05000000000000000000" pitchFamily="2" charset="2"/>
              <a:buChar char="Ø"/>
            </a:pPr>
            <a:r>
              <a:rPr lang="en-GB" dirty="0">
                <a:solidFill>
                  <a:prstClr val="white"/>
                </a:solidFill>
                <a:latin typeface="Calibri" pitchFamily="34" charset="0"/>
                <a:cs typeface="Arial" charset="0"/>
              </a:rPr>
              <a:t>Derbyshire Safeguarding Childrens Partnership Training</a:t>
            </a:r>
          </a:p>
          <a:p>
            <a:pPr marL="285750" indent="-285750" fontAlgn="base">
              <a:spcBef>
                <a:spcPct val="0"/>
              </a:spcBef>
              <a:spcAft>
                <a:spcPct val="0"/>
              </a:spcAft>
              <a:buFont typeface="Wingdings" panose="05000000000000000000" pitchFamily="2" charset="2"/>
              <a:buChar char="Ø"/>
            </a:pPr>
            <a:r>
              <a:rPr lang="en-GB" dirty="0">
                <a:solidFill>
                  <a:prstClr val="white"/>
                </a:solidFill>
                <a:latin typeface="Calibri" pitchFamily="34" charset="0"/>
                <a:cs typeface="Arial" charset="0"/>
              </a:rPr>
              <a:t>Datix Risk Management and Information System</a:t>
            </a:r>
          </a:p>
          <a:p>
            <a:pPr marL="285750" indent="-285750" fontAlgn="base">
              <a:spcBef>
                <a:spcPct val="0"/>
              </a:spcBef>
              <a:spcAft>
                <a:spcPct val="0"/>
              </a:spcAft>
              <a:buFont typeface="Wingdings" panose="05000000000000000000" pitchFamily="2" charset="2"/>
              <a:buChar char="Ø"/>
            </a:pPr>
            <a:r>
              <a:rPr lang="en-GB" dirty="0">
                <a:solidFill>
                  <a:prstClr val="white"/>
                </a:solidFill>
                <a:latin typeface="Calibri" pitchFamily="34" charset="0"/>
                <a:cs typeface="Arial" charset="0"/>
              </a:rPr>
              <a:t>Triage service to ensure referrals are prioritised based on clinical need and risk</a:t>
            </a:r>
          </a:p>
          <a:p>
            <a:pPr marL="285750" indent="-285750" fontAlgn="base">
              <a:spcBef>
                <a:spcPct val="0"/>
              </a:spcBef>
              <a:spcAft>
                <a:spcPct val="0"/>
              </a:spcAft>
              <a:buFont typeface="Wingdings" panose="05000000000000000000" pitchFamily="2" charset="2"/>
              <a:buChar char="Ø"/>
            </a:pPr>
            <a:r>
              <a:rPr lang="en-GB" dirty="0">
                <a:solidFill>
                  <a:prstClr val="white"/>
                </a:solidFill>
                <a:latin typeface="Calibri" pitchFamily="34" charset="0"/>
                <a:cs typeface="Arial" charset="0"/>
              </a:rPr>
              <a:t>Exemption reporting on waiting lists, waiting well and actions to reduce waiting times including Saturday clinics</a:t>
            </a:r>
          </a:p>
          <a:p>
            <a:pPr marL="285750" indent="-285750" fontAlgn="base">
              <a:spcBef>
                <a:spcPct val="0"/>
              </a:spcBef>
              <a:spcAft>
                <a:spcPct val="0"/>
              </a:spcAft>
              <a:buFont typeface="Wingdings" panose="05000000000000000000" pitchFamily="2" charset="2"/>
              <a:buChar char="Ø"/>
            </a:pPr>
            <a:r>
              <a:rPr lang="en-GB" dirty="0">
                <a:solidFill>
                  <a:prstClr val="white"/>
                </a:solidFill>
                <a:latin typeface="Calibri" pitchFamily="34" charset="0"/>
                <a:cs typeface="Arial" charset="0"/>
              </a:rPr>
              <a:t>Robust supervision for all clinical staff including cascade model for safeguarding supervision</a:t>
            </a:r>
          </a:p>
          <a:p>
            <a:pPr marL="285750" indent="-285750" fontAlgn="base">
              <a:spcBef>
                <a:spcPct val="0"/>
              </a:spcBef>
              <a:spcAft>
                <a:spcPct val="0"/>
              </a:spcAft>
              <a:buFont typeface="Wingdings" panose="05000000000000000000" pitchFamily="2" charset="2"/>
              <a:buChar char="Ø"/>
            </a:pPr>
            <a:endParaRPr lang="en-GB" dirty="0">
              <a:solidFill>
                <a:prstClr val="white"/>
              </a:solidFill>
              <a:latin typeface="Calibri" pitchFamily="34" charset="0"/>
              <a:cs typeface="Arial" charset="0"/>
            </a:endParaRPr>
          </a:p>
          <a:p>
            <a:pPr marL="285750" indent="-285750" fontAlgn="base">
              <a:spcBef>
                <a:spcPct val="0"/>
              </a:spcBef>
              <a:spcAft>
                <a:spcPct val="0"/>
              </a:spcAft>
              <a:buFont typeface="Wingdings" panose="05000000000000000000" pitchFamily="2" charset="2"/>
              <a:buChar char="Ø"/>
            </a:pPr>
            <a:endParaRPr lang="en-GB" dirty="0">
              <a:solidFill>
                <a:prstClr val="white"/>
              </a:solidFill>
              <a:latin typeface="Calibri" pitchFamily="34" charset="0"/>
              <a:cs typeface="Arial" charset="0"/>
            </a:endParaRPr>
          </a:p>
        </p:txBody>
      </p:sp>
      <p:sp>
        <p:nvSpPr>
          <p:cNvPr id="9" name="TextBox 8">
            <a:extLst>
              <a:ext uri="{FF2B5EF4-FFF2-40B4-BE49-F238E27FC236}">
                <a16:creationId xmlns:a16="http://schemas.microsoft.com/office/drawing/2014/main" id="{08D93A08-B74D-CCF0-83B5-65DC7D108EC0}"/>
              </a:ext>
            </a:extLst>
          </p:cNvPr>
          <p:cNvSpPr txBox="1"/>
          <p:nvPr/>
        </p:nvSpPr>
        <p:spPr>
          <a:xfrm>
            <a:off x="1562100" y="921951"/>
            <a:ext cx="6984776" cy="369332"/>
          </a:xfrm>
          <a:prstGeom prst="rect">
            <a:avLst/>
          </a:prstGeom>
          <a:noFill/>
        </p:spPr>
        <p:txBody>
          <a:bodyPr wrap="square">
            <a:spAutoFit/>
          </a:bodyPr>
          <a:lstStyle/>
          <a:p>
            <a:pPr fontAlgn="base">
              <a:spcBef>
                <a:spcPct val="0"/>
              </a:spcBef>
              <a:spcAft>
                <a:spcPct val="0"/>
              </a:spcAft>
            </a:pPr>
            <a:r>
              <a:rPr lang="en-GB" b="1" dirty="0">
                <a:solidFill>
                  <a:srgbClr val="1F497D"/>
                </a:solidFill>
                <a:latin typeface="Arial" panose="020B0604020202020204" pitchFamily="34" charset="0"/>
                <a:cs typeface="Arial" panose="020B0604020202020204" pitchFamily="34" charset="0"/>
              </a:rPr>
              <a:t>1c When patients use the service, they are free from harm</a:t>
            </a:r>
          </a:p>
        </p:txBody>
      </p:sp>
    </p:spTree>
    <p:extLst>
      <p:ext uri="{BB962C8B-B14F-4D97-AF65-F5344CB8AC3E}">
        <p14:creationId xmlns:p14="http://schemas.microsoft.com/office/powerpoint/2010/main" val="38097545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7CF1605-2E1B-D15F-8352-730763625E95}"/>
              </a:ext>
            </a:extLst>
          </p:cNvPr>
          <p:cNvSpPr txBox="1">
            <a:spLocks/>
          </p:cNvSpPr>
          <p:nvPr/>
        </p:nvSpPr>
        <p:spPr>
          <a:xfrm>
            <a:off x="2117539" y="616676"/>
            <a:ext cx="4892861" cy="450124"/>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GB" sz="1800" b="1" dirty="0">
                <a:solidFill>
                  <a:srgbClr val="1F497D"/>
                </a:solidFill>
                <a:latin typeface="Arial" panose="020B0604020202020204" pitchFamily="34" charset="0"/>
                <a:cs typeface="Arial" panose="020B0604020202020204" pitchFamily="34" charset="0"/>
              </a:rPr>
              <a:t>1d When patients use the service, they report positive experience of the service</a:t>
            </a:r>
            <a:endParaRPr lang="en-GB" sz="1800" dirty="0">
              <a:solidFill>
                <a:srgbClr val="1F497D"/>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A666235-DF76-9854-F7FB-7A33D0887883}"/>
              </a:ext>
            </a:extLst>
          </p:cNvPr>
          <p:cNvSpPr txBox="1"/>
          <p:nvPr/>
        </p:nvSpPr>
        <p:spPr>
          <a:xfrm>
            <a:off x="5231904" y="1514744"/>
            <a:ext cx="1728192" cy="646331"/>
          </a:xfrm>
          <a:prstGeom prst="rect">
            <a:avLst/>
          </a:prstGeom>
          <a:noFill/>
        </p:spPr>
        <p:txBody>
          <a:bodyPr wrap="square" rtlCol="0">
            <a:spAutoFit/>
          </a:bodyPr>
          <a:lstStyle/>
          <a:p>
            <a:pPr algn="ctr" fontAlgn="base">
              <a:spcBef>
                <a:spcPct val="0"/>
              </a:spcBef>
              <a:spcAft>
                <a:spcPct val="0"/>
              </a:spcAft>
            </a:pPr>
            <a:r>
              <a:rPr lang="en-GB" b="1" dirty="0">
                <a:solidFill>
                  <a:prstClr val="white"/>
                </a:solidFill>
                <a:latin typeface="Calibri" pitchFamily="34" charset="0"/>
                <a:cs typeface="Arial" charset="0"/>
              </a:rPr>
              <a:t>DATIX Compliments</a:t>
            </a:r>
          </a:p>
        </p:txBody>
      </p:sp>
      <p:sp>
        <p:nvSpPr>
          <p:cNvPr id="13" name="TextBox 12">
            <a:extLst>
              <a:ext uri="{FF2B5EF4-FFF2-40B4-BE49-F238E27FC236}">
                <a16:creationId xmlns:a16="http://schemas.microsoft.com/office/drawing/2014/main" id="{806BA09D-B360-2254-8977-3AC3E61AA687}"/>
              </a:ext>
            </a:extLst>
          </p:cNvPr>
          <p:cNvSpPr txBox="1"/>
          <p:nvPr/>
        </p:nvSpPr>
        <p:spPr>
          <a:xfrm>
            <a:off x="7757859" y="1458652"/>
            <a:ext cx="2736304" cy="646331"/>
          </a:xfrm>
          <a:prstGeom prst="rect">
            <a:avLst/>
          </a:prstGeom>
          <a:noFill/>
        </p:spPr>
        <p:txBody>
          <a:bodyPr wrap="square" rtlCol="0">
            <a:spAutoFit/>
          </a:bodyPr>
          <a:lstStyle/>
          <a:p>
            <a:pPr algn="ctr" fontAlgn="base">
              <a:spcBef>
                <a:spcPct val="0"/>
              </a:spcBef>
              <a:spcAft>
                <a:spcPct val="0"/>
              </a:spcAft>
            </a:pPr>
            <a:r>
              <a:rPr lang="en-GB" b="1" dirty="0">
                <a:solidFill>
                  <a:prstClr val="white"/>
                </a:solidFill>
                <a:latin typeface="Calibri" pitchFamily="34" charset="0"/>
                <a:cs typeface="Arial" charset="0"/>
              </a:rPr>
              <a:t>Friends and Family Test Feedback</a:t>
            </a:r>
          </a:p>
        </p:txBody>
      </p:sp>
      <p:sp>
        <p:nvSpPr>
          <p:cNvPr id="14" name="TextBox 13">
            <a:extLst>
              <a:ext uri="{FF2B5EF4-FFF2-40B4-BE49-F238E27FC236}">
                <a16:creationId xmlns:a16="http://schemas.microsoft.com/office/drawing/2014/main" id="{7D74A6B5-4DD5-0750-5EDB-71A2896BEC8D}"/>
              </a:ext>
            </a:extLst>
          </p:cNvPr>
          <p:cNvSpPr txBox="1"/>
          <p:nvPr/>
        </p:nvSpPr>
        <p:spPr>
          <a:xfrm>
            <a:off x="1828279" y="1582037"/>
            <a:ext cx="2736304" cy="923330"/>
          </a:xfrm>
          <a:prstGeom prst="rect">
            <a:avLst/>
          </a:prstGeom>
          <a:noFill/>
        </p:spPr>
        <p:txBody>
          <a:bodyPr wrap="square" rtlCol="0">
            <a:spAutoFit/>
          </a:bodyPr>
          <a:lstStyle/>
          <a:p>
            <a:pPr algn="ctr" fontAlgn="base">
              <a:spcBef>
                <a:spcPct val="0"/>
              </a:spcBef>
              <a:spcAft>
                <a:spcPct val="0"/>
              </a:spcAft>
            </a:pPr>
            <a:r>
              <a:rPr lang="en-GB" b="1" dirty="0">
                <a:solidFill>
                  <a:prstClr val="white"/>
                </a:solidFill>
                <a:latin typeface="Calibri" pitchFamily="34" charset="0"/>
                <a:cs typeface="Arial" charset="0"/>
              </a:rPr>
              <a:t>Patient Rated Experience Measures (POEM)</a:t>
            </a:r>
          </a:p>
          <a:p>
            <a:pPr algn="ctr" fontAlgn="base">
              <a:spcBef>
                <a:spcPct val="0"/>
              </a:spcBef>
              <a:spcAft>
                <a:spcPct val="0"/>
              </a:spcAft>
            </a:pPr>
            <a:endParaRPr lang="en-GB" dirty="0">
              <a:solidFill>
                <a:prstClr val="white"/>
              </a:solidFill>
              <a:latin typeface="Calibri" pitchFamily="34" charset="0"/>
              <a:cs typeface="Arial" charset="0"/>
            </a:endParaRPr>
          </a:p>
        </p:txBody>
      </p:sp>
      <p:graphicFrame>
        <p:nvGraphicFramePr>
          <p:cNvPr id="20" name="Table 20">
            <a:extLst>
              <a:ext uri="{FF2B5EF4-FFF2-40B4-BE49-F238E27FC236}">
                <a16:creationId xmlns:a16="http://schemas.microsoft.com/office/drawing/2014/main" id="{DEA919E2-4CC5-9267-CA14-A8BFA19555F9}"/>
              </a:ext>
            </a:extLst>
          </p:cNvPr>
          <p:cNvGraphicFramePr>
            <a:graphicFrameLocks noGrp="1"/>
          </p:cNvGraphicFramePr>
          <p:nvPr/>
        </p:nvGraphicFramePr>
        <p:xfrm>
          <a:off x="2469216" y="4077382"/>
          <a:ext cx="1604883" cy="1710900"/>
        </p:xfrm>
        <a:graphic>
          <a:graphicData uri="http://schemas.openxmlformats.org/drawingml/2006/table">
            <a:tbl>
              <a:tblPr firstRow="1" bandRow="1">
                <a:tableStyleId>{7DF18680-E054-41AD-8BC1-D1AEF772440D}</a:tableStyleId>
              </a:tblPr>
              <a:tblGrid>
                <a:gridCol w="1604883">
                  <a:extLst>
                    <a:ext uri="{9D8B030D-6E8A-4147-A177-3AD203B41FA5}">
                      <a16:colId xmlns:a16="http://schemas.microsoft.com/office/drawing/2014/main" val="714631215"/>
                    </a:ext>
                  </a:extLst>
                </a:gridCol>
              </a:tblGrid>
              <a:tr h="576107">
                <a:tc>
                  <a:txBody>
                    <a:bodyPr/>
                    <a:lstStyle/>
                    <a:p>
                      <a:pPr algn="ctr"/>
                      <a:r>
                        <a:rPr lang="en-GB" sz="1200" dirty="0"/>
                        <a:t>Demographics of Respondents (n=6) </a:t>
                      </a:r>
                    </a:p>
                    <a:p>
                      <a:pPr algn="ctr"/>
                      <a:r>
                        <a:rPr lang="en-GB" sz="1200" dirty="0"/>
                        <a:t>(July 23 – Jan 24)</a:t>
                      </a:r>
                    </a:p>
                  </a:txBody>
                  <a:tcPr/>
                </a:tc>
                <a:extLst>
                  <a:ext uri="{0D108BD9-81ED-4DB2-BD59-A6C34878D82A}">
                    <a16:rowId xmlns:a16="http://schemas.microsoft.com/office/drawing/2014/main" val="4065921502"/>
                  </a:ext>
                </a:extLst>
              </a:tr>
              <a:tr h="267705">
                <a:tc>
                  <a:txBody>
                    <a:bodyPr/>
                    <a:lstStyle/>
                    <a:p>
                      <a:pPr algn="ctr"/>
                      <a:r>
                        <a:rPr lang="en-GB" sz="1100" dirty="0"/>
                        <a:t>White British</a:t>
                      </a:r>
                    </a:p>
                  </a:txBody>
                  <a:tcPr/>
                </a:tc>
                <a:extLst>
                  <a:ext uri="{0D108BD9-81ED-4DB2-BD59-A6C34878D82A}">
                    <a16:rowId xmlns:a16="http://schemas.microsoft.com/office/drawing/2014/main" val="3092585445"/>
                  </a:ext>
                </a:extLst>
              </a:tr>
              <a:tr h="267705">
                <a:tc>
                  <a:txBody>
                    <a:bodyPr/>
                    <a:lstStyle/>
                    <a:p>
                      <a:pPr algn="ctr"/>
                      <a:r>
                        <a:rPr lang="en-GB" sz="1100" dirty="0"/>
                        <a:t>Female</a:t>
                      </a:r>
                    </a:p>
                  </a:txBody>
                  <a:tcPr/>
                </a:tc>
                <a:extLst>
                  <a:ext uri="{0D108BD9-81ED-4DB2-BD59-A6C34878D82A}">
                    <a16:rowId xmlns:a16="http://schemas.microsoft.com/office/drawing/2014/main" val="2627651704"/>
                  </a:ext>
                </a:extLst>
              </a:tr>
              <a:tr h="267705">
                <a:tc>
                  <a:txBody>
                    <a:bodyPr/>
                    <a:lstStyle/>
                    <a:p>
                      <a:pPr algn="ctr"/>
                      <a:r>
                        <a:rPr lang="en-GB" sz="1100" dirty="0"/>
                        <a:t>Heterosexual</a:t>
                      </a:r>
                    </a:p>
                  </a:txBody>
                  <a:tcPr/>
                </a:tc>
                <a:extLst>
                  <a:ext uri="{0D108BD9-81ED-4DB2-BD59-A6C34878D82A}">
                    <a16:rowId xmlns:a16="http://schemas.microsoft.com/office/drawing/2014/main" val="3645807165"/>
                  </a:ext>
                </a:extLst>
              </a:tr>
              <a:tr h="267705">
                <a:tc>
                  <a:txBody>
                    <a:bodyPr/>
                    <a:lstStyle/>
                    <a:p>
                      <a:pPr algn="ctr"/>
                      <a:r>
                        <a:rPr lang="en-GB" sz="1100" dirty="0"/>
                        <a:t>No religion</a:t>
                      </a:r>
                    </a:p>
                  </a:txBody>
                  <a:tcPr/>
                </a:tc>
                <a:extLst>
                  <a:ext uri="{0D108BD9-81ED-4DB2-BD59-A6C34878D82A}">
                    <a16:rowId xmlns:a16="http://schemas.microsoft.com/office/drawing/2014/main" val="3053070107"/>
                  </a:ext>
                </a:extLst>
              </a:tr>
            </a:tbl>
          </a:graphicData>
        </a:graphic>
      </p:graphicFrame>
      <p:sp>
        <p:nvSpPr>
          <p:cNvPr id="22" name="TextBox 21">
            <a:extLst>
              <a:ext uri="{FF2B5EF4-FFF2-40B4-BE49-F238E27FC236}">
                <a16:creationId xmlns:a16="http://schemas.microsoft.com/office/drawing/2014/main" id="{353A6213-7529-3C78-2FE8-9A31E39C5A37}"/>
              </a:ext>
            </a:extLst>
          </p:cNvPr>
          <p:cNvSpPr txBox="1"/>
          <p:nvPr/>
        </p:nvSpPr>
        <p:spPr>
          <a:xfrm>
            <a:off x="1928427" y="2372730"/>
            <a:ext cx="2510555" cy="1569660"/>
          </a:xfrm>
          <a:prstGeom prst="rect">
            <a:avLst/>
          </a:prstGeom>
          <a:noFill/>
        </p:spPr>
        <p:txBody>
          <a:bodyPr wrap="square">
            <a:spAutoFit/>
          </a:bodyPr>
          <a:lstStyle/>
          <a:p>
            <a:pPr algn="ctr" fontAlgn="base">
              <a:spcBef>
                <a:spcPct val="0"/>
              </a:spcBef>
              <a:spcAft>
                <a:spcPct val="0"/>
              </a:spcAft>
            </a:pPr>
            <a:r>
              <a:rPr lang="en-GB" sz="1200" i="1" dirty="0">
                <a:solidFill>
                  <a:prstClr val="white"/>
                </a:solidFill>
                <a:latin typeface="Calibri" pitchFamily="34" charset="0"/>
                <a:cs typeface="Arial" charset="0"/>
              </a:rPr>
              <a:t>The support I received from the service was outstanding, I don’t think I would have been able to recover without it. It helped me to understand what was happening to me and eventually allowed me to get better. </a:t>
            </a:r>
          </a:p>
          <a:p>
            <a:pPr algn="ctr" fontAlgn="base">
              <a:spcBef>
                <a:spcPct val="0"/>
              </a:spcBef>
              <a:spcAft>
                <a:spcPct val="0"/>
              </a:spcAft>
            </a:pPr>
            <a:r>
              <a:rPr lang="en-GB" sz="1200" i="1" dirty="0">
                <a:solidFill>
                  <a:prstClr val="white"/>
                </a:solidFill>
                <a:latin typeface="Calibri" pitchFamily="34" charset="0"/>
                <a:cs typeface="Arial" charset="0"/>
              </a:rPr>
              <a:t>POEM Feedback, Jan 2024</a:t>
            </a:r>
          </a:p>
        </p:txBody>
      </p:sp>
      <p:sp>
        <p:nvSpPr>
          <p:cNvPr id="23" name="TextBox 22">
            <a:extLst>
              <a:ext uri="{FF2B5EF4-FFF2-40B4-BE49-F238E27FC236}">
                <a16:creationId xmlns:a16="http://schemas.microsoft.com/office/drawing/2014/main" id="{C70375A2-4659-193D-9E00-085A28BADDFF}"/>
              </a:ext>
            </a:extLst>
          </p:cNvPr>
          <p:cNvSpPr txBox="1"/>
          <p:nvPr/>
        </p:nvSpPr>
        <p:spPr>
          <a:xfrm>
            <a:off x="7544484" y="2041704"/>
            <a:ext cx="3060340" cy="630942"/>
          </a:xfrm>
          <a:prstGeom prst="rect">
            <a:avLst/>
          </a:prstGeom>
          <a:noFill/>
        </p:spPr>
        <p:txBody>
          <a:bodyPr wrap="square" rtlCol="0">
            <a:spAutoFit/>
          </a:bodyPr>
          <a:lstStyle/>
          <a:p>
            <a:pPr algn="ctr" fontAlgn="base">
              <a:spcBef>
                <a:spcPct val="0"/>
              </a:spcBef>
              <a:spcAft>
                <a:spcPct val="0"/>
              </a:spcAft>
            </a:pPr>
            <a:r>
              <a:rPr lang="en-GB" sz="1200" dirty="0">
                <a:solidFill>
                  <a:prstClr val="white"/>
                </a:solidFill>
                <a:latin typeface="Calibri" pitchFamily="34" charset="0"/>
                <a:cs typeface="Arial" charset="0"/>
              </a:rPr>
              <a:t>100% of respondents rated the service ‘Very Good’ or ‘Good’.</a:t>
            </a:r>
          </a:p>
          <a:p>
            <a:pPr algn="ctr" fontAlgn="base">
              <a:spcBef>
                <a:spcPct val="0"/>
              </a:spcBef>
              <a:spcAft>
                <a:spcPct val="0"/>
              </a:spcAft>
            </a:pPr>
            <a:r>
              <a:rPr lang="en-GB" sz="1100" dirty="0">
                <a:solidFill>
                  <a:prstClr val="white"/>
                </a:solidFill>
                <a:latin typeface="Calibri" pitchFamily="34" charset="0"/>
                <a:cs typeface="Arial" charset="0"/>
              </a:rPr>
              <a:t>(82.4% Very good and 17.6% Good.)</a:t>
            </a:r>
          </a:p>
        </p:txBody>
      </p:sp>
      <p:graphicFrame>
        <p:nvGraphicFramePr>
          <p:cNvPr id="24" name="Table 20">
            <a:extLst>
              <a:ext uri="{FF2B5EF4-FFF2-40B4-BE49-F238E27FC236}">
                <a16:creationId xmlns:a16="http://schemas.microsoft.com/office/drawing/2014/main" id="{6A76A154-CF23-FC23-8F8D-580AC1B2604A}"/>
              </a:ext>
            </a:extLst>
          </p:cNvPr>
          <p:cNvGraphicFramePr>
            <a:graphicFrameLocks noGrp="1"/>
          </p:cNvGraphicFramePr>
          <p:nvPr/>
        </p:nvGraphicFramePr>
        <p:xfrm>
          <a:off x="8117900" y="2755897"/>
          <a:ext cx="2226572" cy="1493520"/>
        </p:xfrm>
        <a:graphic>
          <a:graphicData uri="http://schemas.openxmlformats.org/drawingml/2006/table">
            <a:tbl>
              <a:tblPr firstRow="1" bandRow="1">
                <a:tableStyleId>{7DF18680-E054-41AD-8BC1-D1AEF772440D}</a:tableStyleId>
              </a:tblPr>
              <a:tblGrid>
                <a:gridCol w="2226572">
                  <a:extLst>
                    <a:ext uri="{9D8B030D-6E8A-4147-A177-3AD203B41FA5}">
                      <a16:colId xmlns:a16="http://schemas.microsoft.com/office/drawing/2014/main" val="714631215"/>
                    </a:ext>
                  </a:extLst>
                </a:gridCol>
              </a:tblGrid>
              <a:tr h="356445">
                <a:tc>
                  <a:txBody>
                    <a:bodyPr/>
                    <a:lstStyle/>
                    <a:p>
                      <a:pPr algn="ctr"/>
                      <a:r>
                        <a:rPr lang="en-GB" sz="1200" dirty="0"/>
                        <a:t>Demographics of Respondents (n=36) (Feb 23 – Jan 24)</a:t>
                      </a:r>
                    </a:p>
                  </a:txBody>
                  <a:tcPr/>
                </a:tc>
                <a:extLst>
                  <a:ext uri="{0D108BD9-81ED-4DB2-BD59-A6C34878D82A}">
                    <a16:rowId xmlns:a16="http://schemas.microsoft.com/office/drawing/2014/main" val="4065921502"/>
                  </a:ext>
                </a:extLst>
              </a:tr>
              <a:tr h="231886">
                <a:tc>
                  <a:txBody>
                    <a:bodyPr/>
                    <a:lstStyle/>
                    <a:p>
                      <a:pPr algn="ctr"/>
                      <a:r>
                        <a:rPr lang="en-GB" sz="1100" dirty="0"/>
                        <a:t>5.9% minority ethnic backgrounds</a:t>
                      </a:r>
                    </a:p>
                  </a:txBody>
                  <a:tcPr/>
                </a:tc>
                <a:extLst>
                  <a:ext uri="{0D108BD9-81ED-4DB2-BD59-A6C34878D82A}">
                    <a16:rowId xmlns:a16="http://schemas.microsoft.com/office/drawing/2014/main" val="3092585445"/>
                  </a:ext>
                </a:extLst>
              </a:tr>
              <a:tr h="231886">
                <a:tc>
                  <a:txBody>
                    <a:bodyPr/>
                    <a:lstStyle/>
                    <a:p>
                      <a:pPr algn="ctr"/>
                      <a:r>
                        <a:rPr lang="en-GB" sz="1100" dirty="0"/>
                        <a:t>Female</a:t>
                      </a:r>
                    </a:p>
                  </a:txBody>
                  <a:tcPr/>
                </a:tc>
                <a:extLst>
                  <a:ext uri="{0D108BD9-81ED-4DB2-BD59-A6C34878D82A}">
                    <a16:rowId xmlns:a16="http://schemas.microsoft.com/office/drawing/2014/main" val="2627651704"/>
                  </a:ext>
                </a:extLst>
              </a:tr>
              <a:tr h="231886">
                <a:tc>
                  <a:txBody>
                    <a:bodyPr/>
                    <a:lstStyle/>
                    <a:p>
                      <a:pPr algn="ctr"/>
                      <a:r>
                        <a:rPr lang="en-GB" sz="1100" dirty="0"/>
                        <a:t>11.8% young mums</a:t>
                      </a:r>
                    </a:p>
                  </a:txBody>
                  <a:tcPr/>
                </a:tc>
                <a:extLst>
                  <a:ext uri="{0D108BD9-81ED-4DB2-BD59-A6C34878D82A}">
                    <a16:rowId xmlns:a16="http://schemas.microsoft.com/office/drawing/2014/main" val="3645807165"/>
                  </a:ext>
                </a:extLst>
              </a:tr>
              <a:tr h="231886">
                <a:tc>
                  <a:txBody>
                    <a:bodyPr/>
                    <a:lstStyle/>
                    <a:p>
                      <a:pPr algn="ctr"/>
                      <a:r>
                        <a:rPr lang="en-GB" sz="1100" dirty="0"/>
                        <a:t>62.1% North &amp; 37.9% South </a:t>
                      </a:r>
                    </a:p>
                  </a:txBody>
                  <a:tcPr/>
                </a:tc>
                <a:extLst>
                  <a:ext uri="{0D108BD9-81ED-4DB2-BD59-A6C34878D82A}">
                    <a16:rowId xmlns:a16="http://schemas.microsoft.com/office/drawing/2014/main" val="3053070107"/>
                  </a:ext>
                </a:extLst>
              </a:tr>
            </a:tbl>
          </a:graphicData>
        </a:graphic>
      </p:graphicFrame>
      <p:sp>
        <p:nvSpPr>
          <p:cNvPr id="25" name="TextBox 24">
            <a:extLst>
              <a:ext uri="{FF2B5EF4-FFF2-40B4-BE49-F238E27FC236}">
                <a16:creationId xmlns:a16="http://schemas.microsoft.com/office/drawing/2014/main" id="{9FBE7FAE-1FBB-E9F2-C2F7-08239926D51B}"/>
              </a:ext>
            </a:extLst>
          </p:cNvPr>
          <p:cNvSpPr txBox="1"/>
          <p:nvPr/>
        </p:nvSpPr>
        <p:spPr>
          <a:xfrm>
            <a:off x="7595841" y="4332669"/>
            <a:ext cx="3138526" cy="1200329"/>
          </a:xfrm>
          <a:prstGeom prst="rect">
            <a:avLst/>
          </a:prstGeom>
          <a:noFill/>
        </p:spPr>
        <p:txBody>
          <a:bodyPr wrap="square">
            <a:spAutoFit/>
          </a:bodyPr>
          <a:lstStyle/>
          <a:p>
            <a:pPr algn="ctr" fontAlgn="base">
              <a:spcBef>
                <a:spcPct val="0"/>
              </a:spcBef>
              <a:spcAft>
                <a:spcPct val="0"/>
              </a:spcAft>
            </a:pPr>
            <a:r>
              <a:rPr lang="en-GB" sz="1200" i="1" dirty="0">
                <a:solidFill>
                  <a:prstClr val="white"/>
                </a:solidFill>
                <a:latin typeface="Calibri" pitchFamily="34" charset="0"/>
                <a:cs typeface="Arial" charset="0"/>
              </a:rPr>
              <a:t>Incredibly compassionate and supportive staff. Feel that I am listened to but also that support is offered and available when needed urgently. Really varied service that caters for  really broad spectrum of different needs</a:t>
            </a:r>
          </a:p>
          <a:p>
            <a:pPr algn="ctr" fontAlgn="base">
              <a:spcBef>
                <a:spcPct val="0"/>
              </a:spcBef>
              <a:spcAft>
                <a:spcPct val="0"/>
              </a:spcAft>
            </a:pPr>
            <a:r>
              <a:rPr lang="en-GB" sz="1200" i="1" dirty="0">
                <a:solidFill>
                  <a:prstClr val="white"/>
                </a:solidFill>
                <a:latin typeface="Calibri" pitchFamily="34" charset="0"/>
                <a:cs typeface="Arial" charset="0"/>
              </a:rPr>
              <a:t>Friends and Family Test Feedback, Nov 2023</a:t>
            </a:r>
          </a:p>
        </p:txBody>
      </p:sp>
      <p:sp>
        <p:nvSpPr>
          <p:cNvPr id="3" name="TextBox 2">
            <a:extLst>
              <a:ext uri="{FF2B5EF4-FFF2-40B4-BE49-F238E27FC236}">
                <a16:creationId xmlns:a16="http://schemas.microsoft.com/office/drawing/2014/main" id="{D666A556-8B0C-02A8-866F-2CCEFB13A6FD}"/>
              </a:ext>
            </a:extLst>
          </p:cNvPr>
          <p:cNvSpPr txBox="1"/>
          <p:nvPr/>
        </p:nvSpPr>
        <p:spPr>
          <a:xfrm>
            <a:off x="5374806" y="5899914"/>
            <a:ext cx="2757011" cy="923330"/>
          </a:xfrm>
          <a:prstGeom prst="rect">
            <a:avLst/>
          </a:prstGeom>
          <a:solidFill>
            <a:schemeClr val="tx2">
              <a:lumMod val="60000"/>
              <a:lumOff val="40000"/>
            </a:schemeClr>
          </a:solidFill>
        </p:spPr>
        <p:txBody>
          <a:bodyPr wrap="square">
            <a:spAutoFit/>
          </a:bodyPr>
          <a:lstStyle/>
          <a:p>
            <a:pPr algn="ctr" fontAlgn="base">
              <a:spcBef>
                <a:spcPct val="0"/>
              </a:spcBef>
              <a:spcAft>
                <a:spcPct val="0"/>
              </a:spcAft>
            </a:pPr>
            <a:r>
              <a:rPr lang="en-GB" b="1" dirty="0">
                <a:solidFill>
                  <a:prstClr val="white"/>
                </a:solidFill>
                <a:latin typeface="Calibri" pitchFamily="34" charset="0"/>
                <a:cs typeface="Arial" charset="0"/>
              </a:rPr>
              <a:t>Young Mums Focus Group </a:t>
            </a:r>
          </a:p>
          <a:p>
            <a:pPr algn="ctr" fontAlgn="base">
              <a:spcBef>
                <a:spcPct val="0"/>
              </a:spcBef>
              <a:spcAft>
                <a:spcPct val="0"/>
              </a:spcAft>
            </a:pPr>
            <a:r>
              <a:rPr lang="en-GB" b="1" dirty="0">
                <a:solidFill>
                  <a:prstClr val="white"/>
                </a:solidFill>
                <a:latin typeface="Calibri" pitchFamily="34" charset="0"/>
                <a:cs typeface="Arial" charset="0"/>
              </a:rPr>
              <a:t>Feedback due </a:t>
            </a:r>
          </a:p>
          <a:p>
            <a:pPr algn="ctr" fontAlgn="base">
              <a:spcBef>
                <a:spcPct val="0"/>
              </a:spcBef>
              <a:spcAft>
                <a:spcPct val="0"/>
              </a:spcAft>
            </a:pPr>
            <a:r>
              <a:rPr lang="en-GB" b="1" dirty="0">
                <a:solidFill>
                  <a:prstClr val="white"/>
                </a:solidFill>
                <a:latin typeface="Calibri" pitchFamily="34" charset="0"/>
                <a:cs typeface="Arial" charset="0"/>
              </a:rPr>
              <a:t>March 2024</a:t>
            </a:r>
          </a:p>
        </p:txBody>
      </p:sp>
      <p:sp>
        <p:nvSpPr>
          <p:cNvPr id="4" name="TextBox 3">
            <a:extLst>
              <a:ext uri="{FF2B5EF4-FFF2-40B4-BE49-F238E27FC236}">
                <a16:creationId xmlns:a16="http://schemas.microsoft.com/office/drawing/2014/main" id="{C469C9C4-FBB7-D1B0-F350-266899AAD439}"/>
              </a:ext>
            </a:extLst>
          </p:cNvPr>
          <p:cNvSpPr txBox="1"/>
          <p:nvPr/>
        </p:nvSpPr>
        <p:spPr>
          <a:xfrm>
            <a:off x="4739061" y="2326393"/>
            <a:ext cx="2713879" cy="1200329"/>
          </a:xfrm>
          <a:prstGeom prst="rect">
            <a:avLst/>
          </a:prstGeom>
          <a:noFill/>
        </p:spPr>
        <p:txBody>
          <a:bodyPr wrap="square" rtlCol="0">
            <a:spAutoFit/>
          </a:bodyPr>
          <a:lstStyle/>
          <a:p>
            <a:pPr algn="ctr" fontAlgn="base">
              <a:spcBef>
                <a:spcPct val="0"/>
              </a:spcBef>
              <a:spcAft>
                <a:spcPct val="0"/>
              </a:spcAft>
            </a:pPr>
            <a:r>
              <a:rPr lang="en-GB" sz="1200" dirty="0">
                <a:solidFill>
                  <a:prstClr val="white"/>
                </a:solidFill>
                <a:latin typeface="Calibri" pitchFamily="34" charset="0"/>
                <a:cs typeface="Arial" charset="0"/>
              </a:rPr>
              <a:t>Thank you for everything you have done for me over the last two years! Youve guided me and supported me and helped me see the light in the most dark of places. </a:t>
            </a:r>
          </a:p>
          <a:p>
            <a:pPr algn="ctr" fontAlgn="base">
              <a:spcBef>
                <a:spcPct val="0"/>
              </a:spcBef>
              <a:spcAft>
                <a:spcPct val="0"/>
              </a:spcAft>
            </a:pPr>
            <a:r>
              <a:rPr lang="en-GB" sz="1200" dirty="0">
                <a:solidFill>
                  <a:prstClr val="white"/>
                </a:solidFill>
                <a:latin typeface="Calibri" pitchFamily="34" charset="0"/>
                <a:cs typeface="Arial" charset="0"/>
              </a:rPr>
              <a:t>Compliment January 2024</a:t>
            </a:r>
          </a:p>
        </p:txBody>
      </p:sp>
      <p:sp>
        <p:nvSpPr>
          <p:cNvPr id="5" name="TextBox 4">
            <a:extLst>
              <a:ext uri="{FF2B5EF4-FFF2-40B4-BE49-F238E27FC236}">
                <a16:creationId xmlns:a16="http://schemas.microsoft.com/office/drawing/2014/main" id="{8D8792E7-73FC-0151-15E6-A7799DCD9B32}"/>
              </a:ext>
            </a:extLst>
          </p:cNvPr>
          <p:cNvSpPr txBox="1"/>
          <p:nvPr/>
        </p:nvSpPr>
        <p:spPr>
          <a:xfrm>
            <a:off x="4511823" y="3692039"/>
            <a:ext cx="3168352" cy="1938992"/>
          </a:xfrm>
          <a:prstGeom prst="rect">
            <a:avLst/>
          </a:prstGeom>
          <a:noFill/>
        </p:spPr>
        <p:txBody>
          <a:bodyPr wrap="square" rtlCol="0">
            <a:spAutoFit/>
          </a:bodyPr>
          <a:lstStyle/>
          <a:p>
            <a:pPr algn="ctr" fontAlgn="base">
              <a:spcBef>
                <a:spcPct val="0"/>
              </a:spcBef>
              <a:spcAft>
                <a:spcPct val="0"/>
              </a:spcAft>
            </a:pPr>
            <a:r>
              <a:rPr lang="en-GB" sz="1200" dirty="0">
                <a:solidFill>
                  <a:prstClr val="white"/>
                </a:solidFill>
                <a:latin typeface="Calibri" pitchFamily="34" charset="0"/>
                <a:cs typeface="Arial" charset="0"/>
              </a:rPr>
              <a:t>I have really enjoyed attending MUMS group, it has helped me understand my anxiety and managing it. It has also helped me feel less anxious about attending groups. I looked forward to group because I feel able to share my thoughts and feelings I have formed relationships that have helped me feel less isolated and I feel I have the skills to manage emotions when I do feel like this.</a:t>
            </a:r>
          </a:p>
          <a:p>
            <a:pPr algn="ctr" fontAlgn="base">
              <a:spcBef>
                <a:spcPct val="0"/>
              </a:spcBef>
              <a:spcAft>
                <a:spcPct val="0"/>
              </a:spcAft>
            </a:pPr>
            <a:r>
              <a:rPr lang="en-GB" sz="1200" dirty="0">
                <a:solidFill>
                  <a:prstClr val="white"/>
                </a:solidFill>
                <a:latin typeface="Calibri" pitchFamily="34" charset="0"/>
                <a:cs typeface="Arial" charset="0"/>
              </a:rPr>
              <a:t>Compliment Sept 2023</a:t>
            </a:r>
          </a:p>
        </p:txBody>
      </p:sp>
    </p:spTree>
    <p:extLst>
      <p:ext uri="{BB962C8B-B14F-4D97-AF65-F5344CB8AC3E}">
        <p14:creationId xmlns:p14="http://schemas.microsoft.com/office/powerpoint/2010/main" val="16749192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Vertical Text Placeholder 1">
            <a:extLst>
              <a:ext uri="{FF2B5EF4-FFF2-40B4-BE49-F238E27FC236}">
                <a16:creationId xmlns:a16="http://schemas.microsoft.com/office/drawing/2014/main" id="{9F9B3EA0-8C9E-DB1C-1981-D7913B66B8FF}"/>
              </a:ext>
            </a:extLst>
          </p:cNvPr>
          <p:cNvSpPr>
            <a:spLocks noGrp="1"/>
          </p:cNvSpPr>
          <p:nvPr>
            <p:ph type="body" orient="vert" idx="1"/>
          </p:nvPr>
        </p:nvSpPr>
        <p:spPr>
          <a:xfrm rot="16200000">
            <a:off x="2473826" y="1218524"/>
            <a:ext cx="3931984" cy="4752528"/>
          </a:xfrm>
        </p:spPr>
        <p:txBody>
          <a:bodyPr/>
          <a:lstStyle/>
          <a:p>
            <a:pPr marL="0" indent="0">
              <a:buNone/>
            </a:pPr>
            <a:endParaRPr lang="en-GB" sz="1200" dirty="0">
              <a:solidFill>
                <a:schemeClr val="bg1"/>
              </a:solidFill>
              <a:latin typeface="+mn-lt"/>
              <a:ea typeface="Calibri" panose="020F0502020204030204" pitchFamily="34" charset="0"/>
              <a:cs typeface="Times New Roman" panose="02020603050405020304" pitchFamily="18" charset="0"/>
            </a:endParaRPr>
          </a:p>
          <a:p>
            <a:pPr marL="0" indent="0">
              <a:buNone/>
            </a:pPr>
            <a:endParaRPr lang="en-GB" sz="1200" dirty="0">
              <a:solidFill>
                <a:schemeClr val="bg1"/>
              </a:solidFill>
              <a:latin typeface="+mn-lt"/>
              <a:ea typeface="Calibri" panose="020F0502020204030204" pitchFamily="34" charset="0"/>
              <a:cs typeface="Times New Roman" panose="02020603050405020304" pitchFamily="18" charset="0"/>
            </a:endParaRPr>
          </a:p>
          <a:p>
            <a:pPr marL="0" indent="0">
              <a:buNone/>
            </a:pPr>
            <a:r>
              <a:rPr lang="en-GB" sz="1400" i="1" dirty="0">
                <a:solidFill>
                  <a:schemeClr val="bg1"/>
                </a:solidFill>
                <a:latin typeface="+mn-lt"/>
                <a:ea typeface="Calibri" panose="020F0502020204030204" pitchFamily="34" charset="0"/>
                <a:cs typeface="Arial" panose="020B0604020202020204" pitchFamily="34" charset="0"/>
              </a:rPr>
              <a:t>Reviewers were thoroughly impressed by the team’s drive and dedication in their third PQN accreditation review. A number of areas of good practice were highlighted on the review day and within this report. The mothers and staff we spoke to provided very positive feedback about the service</a:t>
            </a:r>
            <a:endParaRPr lang="en-GB" sz="1400" i="1" dirty="0">
              <a:solidFill>
                <a:schemeClr val="bg1"/>
              </a:solidFill>
              <a:latin typeface="+mn-lt"/>
              <a:ea typeface="Calibri" panose="020F0502020204030204" pitchFamily="34" charset="0"/>
              <a:cs typeface="Times New Roman" panose="02020603050405020304" pitchFamily="18" charset="0"/>
            </a:endParaRPr>
          </a:p>
          <a:p>
            <a:pPr marL="0" indent="0">
              <a:buNone/>
            </a:pPr>
            <a:endParaRPr lang="en-GB" sz="1400" i="1" dirty="0">
              <a:solidFill>
                <a:schemeClr val="bg1"/>
              </a:solidFill>
              <a:latin typeface="+mn-lt"/>
              <a:ea typeface="Calibri" panose="020F0502020204030204" pitchFamily="34" charset="0"/>
              <a:cs typeface="Times New Roman" panose="02020603050405020304" pitchFamily="18" charset="0"/>
            </a:endParaRPr>
          </a:p>
          <a:p>
            <a:pPr marL="0" indent="0">
              <a:buNone/>
            </a:pPr>
            <a:endParaRPr lang="en-GB" sz="1400" i="1" dirty="0">
              <a:solidFill>
                <a:schemeClr val="bg1"/>
              </a:solidFill>
              <a:latin typeface="+mn-lt"/>
              <a:ea typeface="Calibri" panose="020F0502020204030204" pitchFamily="34" charset="0"/>
              <a:cs typeface="Times New Roman" panose="02020603050405020304" pitchFamily="18" charset="0"/>
            </a:endParaRPr>
          </a:p>
          <a:p>
            <a:pPr marL="0" indent="0">
              <a:buNone/>
            </a:pPr>
            <a:r>
              <a:rPr lang="en-GB" sz="1400" i="1" dirty="0">
                <a:solidFill>
                  <a:schemeClr val="bg1"/>
                </a:solidFill>
                <a:latin typeface="+mn-lt"/>
                <a:ea typeface="Calibri" panose="020F0502020204030204" pitchFamily="34" charset="0"/>
                <a:cs typeface="Times New Roman" panose="02020603050405020304" pitchFamily="18" charset="0"/>
              </a:rPr>
              <a:t>Mothers and partners/chosen others praised how quickly they were seen by the service. One mother said ‘the referral process was very </a:t>
            </a:r>
            <a:r>
              <a:rPr lang="en-GB" sz="1400" i="1" dirty="0" err="1">
                <a:solidFill>
                  <a:schemeClr val="bg1"/>
                </a:solidFill>
                <a:latin typeface="+mn-lt"/>
                <a:ea typeface="Calibri" panose="020F0502020204030204" pitchFamily="34" charset="0"/>
                <a:cs typeface="Times New Roman" panose="02020603050405020304" pitchFamily="18" charset="0"/>
              </a:rPr>
              <a:t>very</a:t>
            </a:r>
            <a:r>
              <a:rPr lang="en-GB" sz="1400" i="1" dirty="0">
                <a:solidFill>
                  <a:schemeClr val="bg1"/>
                </a:solidFill>
                <a:latin typeface="+mn-lt"/>
                <a:ea typeface="Calibri" panose="020F0502020204030204" pitchFamily="34" charset="0"/>
                <a:cs typeface="Times New Roman" panose="02020603050405020304" pitchFamily="18" charset="0"/>
              </a:rPr>
              <a:t> quick’, another ‘I didn’t have to wait at all’. They also felt that useful information was provided about the perinatal service, with one saying ‘someone from the team explained over the phone about the help they can offer’.</a:t>
            </a:r>
          </a:p>
          <a:p>
            <a:pPr marL="0" indent="0">
              <a:buNone/>
            </a:pPr>
            <a:endParaRPr lang="en-US" dirty="0"/>
          </a:p>
        </p:txBody>
      </p:sp>
      <p:sp>
        <p:nvSpPr>
          <p:cNvPr id="11" name="Title 2">
            <a:extLst>
              <a:ext uri="{FF2B5EF4-FFF2-40B4-BE49-F238E27FC236}">
                <a16:creationId xmlns:a16="http://schemas.microsoft.com/office/drawing/2014/main" id="{50E7B64B-2771-3801-82FC-E739E77E664E}"/>
              </a:ext>
            </a:extLst>
          </p:cNvPr>
          <p:cNvSpPr>
            <a:spLocks noGrp="1"/>
          </p:cNvSpPr>
          <p:nvPr>
            <p:ph type="title"/>
          </p:nvPr>
        </p:nvSpPr>
        <p:spPr>
          <a:xfrm>
            <a:off x="1559496" y="332656"/>
            <a:ext cx="8229600" cy="648072"/>
          </a:xfrm>
        </p:spPr>
        <p:txBody>
          <a:bodyPr/>
          <a:lstStyle/>
          <a:p>
            <a:r>
              <a:rPr lang="en-US" dirty="0"/>
              <a:t>PQN Accreditation- </a:t>
            </a:r>
            <a:br>
              <a:rPr lang="en-US" dirty="0"/>
            </a:br>
            <a:r>
              <a:rPr lang="en-US" dirty="0"/>
              <a:t>Patient Feedback</a:t>
            </a:r>
          </a:p>
        </p:txBody>
      </p:sp>
      <p:pic>
        <p:nvPicPr>
          <p:cNvPr id="6" name="Picture 5">
            <a:extLst>
              <a:ext uri="{FF2B5EF4-FFF2-40B4-BE49-F238E27FC236}">
                <a16:creationId xmlns:a16="http://schemas.microsoft.com/office/drawing/2014/main" id="{1D3B648F-E8F0-9DFA-39E3-734701D10D1D}"/>
              </a:ext>
            </a:extLst>
          </p:cNvPr>
          <p:cNvPicPr>
            <a:picLocks noChangeAspect="1"/>
          </p:cNvPicPr>
          <p:nvPr/>
        </p:nvPicPr>
        <p:blipFill>
          <a:blip r:embed="rId2"/>
          <a:stretch>
            <a:fillRect/>
          </a:stretch>
        </p:blipFill>
        <p:spPr>
          <a:xfrm>
            <a:off x="7608169" y="1628801"/>
            <a:ext cx="2853299" cy="3931985"/>
          </a:xfrm>
          <a:prstGeom prst="rect">
            <a:avLst/>
          </a:prstGeom>
        </p:spPr>
      </p:pic>
    </p:spTree>
    <p:extLst>
      <p:ext uri="{BB962C8B-B14F-4D97-AF65-F5344CB8AC3E}">
        <p14:creationId xmlns:p14="http://schemas.microsoft.com/office/powerpoint/2010/main" val="40801604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2D19CC-2930-F5C0-9440-DEFF1D065D9D}"/>
              </a:ext>
            </a:extLst>
          </p:cNvPr>
          <p:cNvSpPr>
            <a:spLocks noGrp="1"/>
          </p:cNvSpPr>
          <p:nvPr>
            <p:ph type="title"/>
          </p:nvPr>
        </p:nvSpPr>
        <p:spPr>
          <a:xfrm>
            <a:off x="1919536" y="476672"/>
            <a:ext cx="8229600" cy="648072"/>
          </a:xfrm>
        </p:spPr>
        <p:txBody>
          <a:bodyPr>
            <a:normAutofit/>
          </a:bodyPr>
          <a:lstStyle/>
          <a:p>
            <a:r>
              <a:rPr lang="en-GB" dirty="0"/>
              <a:t>Challenges</a:t>
            </a:r>
          </a:p>
        </p:txBody>
      </p:sp>
      <p:graphicFrame>
        <p:nvGraphicFramePr>
          <p:cNvPr id="12" name="TextBox 3">
            <a:extLst>
              <a:ext uri="{FF2B5EF4-FFF2-40B4-BE49-F238E27FC236}">
                <a16:creationId xmlns:a16="http://schemas.microsoft.com/office/drawing/2014/main" id="{EAEB16AD-BAC5-6BCF-CF01-F17637277646}"/>
              </a:ext>
            </a:extLst>
          </p:cNvPr>
          <p:cNvGraphicFramePr/>
          <p:nvPr/>
        </p:nvGraphicFramePr>
        <p:xfrm>
          <a:off x="1981200" y="1772817"/>
          <a:ext cx="8229600" cy="4353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33501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3029C-12F7-A1E8-92BD-064C8D7F4BD7}"/>
              </a:ext>
            </a:extLst>
          </p:cNvPr>
          <p:cNvSpPr>
            <a:spLocks noGrp="1"/>
          </p:cNvSpPr>
          <p:nvPr>
            <p:ph type="title"/>
          </p:nvPr>
        </p:nvSpPr>
        <p:spPr>
          <a:xfrm>
            <a:off x="1981200" y="3212976"/>
            <a:ext cx="8229600" cy="648072"/>
          </a:xfrm>
        </p:spPr>
        <p:txBody>
          <a:bodyPr/>
          <a:lstStyle/>
          <a:p>
            <a:r>
              <a:rPr lang="en-GB" sz="5400" dirty="0">
                <a:solidFill>
                  <a:schemeClr val="bg1"/>
                </a:solidFill>
              </a:rPr>
              <a:t>Thank you</a:t>
            </a:r>
          </a:p>
        </p:txBody>
      </p:sp>
    </p:spTree>
    <p:extLst>
      <p:ext uri="{BB962C8B-B14F-4D97-AF65-F5344CB8AC3E}">
        <p14:creationId xmlns:p14="http://schemas.microsoft.com/office/powerpoint/2010/main" val="41473271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4199" y="685800"/>
            <a:ext cx="9473953" cy="4709120"/>
          </a:xfrm>
        </p:spPr>
        <p:txBody>
          <a:bodyPr>
            <a:noAutofit/>
          </a:bodyPr>
          <a:lstStyle/>
          <a:p>
            <a:pPr marL="0" indent="0" algn="ctr">
              <a:buNone/>
            </a:pPr>
            <a:endParaRPr lang="en-GB" sz="5400" b="1" dirty="0">
              <a:solidFill>
                <a:srgbClr val="00AED9"/>
              </a:solidFill>
              <a:latin typeface="Arial" panose="020B0604020202020204" pitchFamily="34" charset="0"/>
              <a:cs typeface="Arial" panose="020B0604020202020204" pitchFamily="34" charset="0"/>
            </a:endParaRPr>
          </a:p>
          <a:p>
            <a:pPr marL="0" indent="0" algn="ctr">
              <a:buNone/>
            </a:pPr>
            <a:endParaRPr lang="en-GB" sz="5400" b="1" dirty="0">
              <a:solidFill>
                <a:srgbClr val="00AED9"/>
              </a:solidFill>
              <a:latin typeface="Arial" panose="020B0604020202020204" pitchFamily="34" charset="0"/>
              <a:cs typeface="Arial" panose="020B0604020202020204" pitchFamily="34" charset="0"/>
            </a:endParaRPr>
          </a:p>
          <a:p>
            <a:pPr marL="0" indent="0" algn="ctr">
              <a:buNone/>
            </a:pPr>
            <a:r>
              <a:rPr lang="en-GB" sz="6600" b="1" dirty="0">
                <a:solidFill>
                  <a:srgbClr val="00AED9"/>
                </a:solidFill>
                <a:latin typeface="Arial" panose="020B0604020202020204" pitchFamily="34" charset="0"/>
                <a:cs typeface="Arial" panose="020B0604020202020204" pitchFamily="34" charset="0"/>
              </a:rPr>
              <a:t>Short break</a:t>
            </a:r>
          </a:p>
        </p:txBody>
      </p:sp>
    </p:spTree>
    <p:extLst>
      <p:ext uri="{BB962C8B-B14F-4D97-AF65-F5344CB8AC3E}">
        <p14:creationId xmlns:p14="http://schemas.microsoft.com/office/powerpoint/2010/main" val="10490817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C894F10-CE7A-45D9-B152-B3812A5067C8}"/>
              </a:ext>
            </a:extLst>
          </p:cNvPr>
          <p:cNvSpPr>
            <a:spLocks noGrp="1"/>
          </p:cNvSpPr>
          <p:nvPr>
            <p:ph type="subTitle" idx="1"/>
          </p:nvPr>
        </p:nvSpPr>
        <p:spPr/>
        <p:txBody>
          <a:bodyPr/>
          <a:lstStyle/>
          <a:p>
            <a:endParaRPr lang="en-GB"/>
          </a:p>
        </p:txBody>
      </p:sp>
      <p:sp>
        <p:nvSpPr>
          <p:cNvPr id="4" name="TextBox 3">
            <a:extLst>
              <a:ext uri="{FF2B5EF4-FFF2-40B4-BE49-F238E27FC236}">
                <a16:creationId xmlns:a16="http://schemas.microsoft.com/office/drawing/2014/main" id="{8B604A04-BA98-411F-8384-50EB88C07E5A}"/>
              </a:ext>
            </a:extLst>
          </p:cNvPr>
          <p:cNvSpPr txBox="1"/>
          <p:nvPr/>
        </p:nvSpPr>
        <p:spPr>
          <a:xfrm>
            <a:off x="1271464" y="1484784"/>
            <a:ext cx="10191499" cy="1446550"/>
          </a:xfrm>
          <a:prstGeom prst="rect">
            <a:avLst/>
          </a:prstGeom>
          <a:noFill/>
        </p:spPr>
        <p:txBody>
          <a:bodyPr wrap="square" rtlCol="0">
            <a:spAutoFit/>
          </a:bodyPr>
          <a:lstStyle/>
          <a:p>
            <a:pPr algn="ctr"/>
            <a:r>
              <a:rPr lang="en-GB" sz="8800" b="1" dirty="0">
                <a:latin typeface="Arial" pitchFamily="34" charset="0"/>
                <a:cs typeface="Arial" pitchFamily="34" charset="0"/>
              </a:rPr>
              <a:t>Hypertension</a:t>
            </a:r>
          </a:p>
        </p:txBody>
      </p:sp>
      <p:pic>
        <p:nvPicPr>
          <p:cNvPr id="5" name="Picture 4" descr="A picture containing text&#10;&#10;Description automatically generated">
            <a:extLst>
              <a:ext uri="{FF2B5EF4-FFF2-40B4-BE49-F238E27FC236}">
                <a16:creationId xmlns:a16="http://schemas.microsoft.com/office/drawing/2014/main" id="{5CDA8D7A-A9CA-4588-AEFD-043BE10019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647"/>
          <a:stretch/>
        </p:blipFill>
        <p:spPr>
          <a:xfrm>
            <a:off x="0" y="3501008"/>
            <a:ext cx="12192000" cy="2394892"/>
          </a:xfrm>
          <a:prstGeom prst="rect">
            <a:avLst/>
          </a:prstGeom>
        </p:spPr>
      </p:pic>
      <p:sp>
        <p:nvSpPr>
          <p:cNvPr id="6" name="TextBox 5">
            <a:extLst>
              <a:ext uri="{FF2B5EF4-FFF2-40B4-BE49-F238E27FC236}">
                <a16:creationId xmlns:a16="http://schemas.microsoft.com/office/drawing/2014/main" id="{DAD582AB-0C24-40C0-ADFD-C8C8D764D9DA}"/>
              </a:ext>
            </a:extLst>
          </p:cNvPr>
          <p:cNvSpPr txBox="1"/>
          <p:nvPr/>
        </p:nvSpPr>
        <p:spPr>
          <a:xfrm>
            <a:off x="28140" y="2931334"/>
            <a:ext cx="12385375" cy="1077218"/>
          </a:xfrm>
          <a:prstGeom prst="rect">
            <a:avLst/>
          </a:prstGeom>
          <a:noFill/>
        </p:spPr>
        <p:txBody>
          <a:bodyPr wrap="square" rtlCol="0">
            <a:spAutoFit/>
          </a:bodyPr>
          <a:lstStyle/>
          <a:p>
            <a:pPr algn="ctr"/>
            <a:r>
              <a:rPr lang="en-GB" sz="3200" b="1" dirty="0">
                <a:latin typeface="Arial" pitchFamily="34" charset="0"/>
                <a:cs typeface="Arial" pitchFamily="34" charset="0"/>
              </a:rPr>
              <a:t>Claire Warner</a:t>
            </a:r>
          </a:p>
          <a:p>
            <a:pPr algn="ctr"/>
            <a:r>
              <a:rPr lang="en-GB" sz="3200" b="1" dirty="0">
                <a:latin typeface="Arial" pitchFamily="34" charset="0"/>
                <a:cs typeface="Arial" pitchFamily="34" charset="0"/>
              </a:rPr>
              <a:t>Senior Public Equality and Diversity Manager</a:t>
            </a:r>
          </a:p>
        </p:txBody>
      </p:sp>
      <p:pic>
        <p:nvPicPr>
          <p:cNvPr id="7" name="Picture 6" descr="A picture containing timeline&#10;&#10;Description automatically generated">
            <a:extLst>
              <a:ext uri="{FF2B5EF4-FFF2-40B4-BE49-F238E27FC236}">
                <a16:creationId xmlns:a16="http://schemas.microsoft.com/office/drawing/2014/main" id="{685F1AB9-2347-4F25-A6DC-495E7F7EBE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8368" y="301064"/>
            <a:ext cx="2430000" cy="972000"/>
          </a:xfrm>
          <a:prstGeom prst="rect">
            <a:avLst/>
          </a:prstGeom>
        </p:spPr>
      </p:pic>
      <p:grpSp>
        <p:nvGrpSpPr>
          <p:cNvPr id="10" name="Group 9">
            <a:extLst>
              <a:ext uri="{FF2B5EF4-FFF2-40B4-BE49-F238E27FC236}">
                <a16:creationId xmlns:a16="http://schemas.microsoft.com/office/drawing/2014/main" id="{DC2C1E0C-DCB8-4E1C-867B-04EA3B9C32FC}"/>
              </a:ext>
            </a:extLst>
          </p:cNvPr>
          <p:cNvGrpSpPr/>
          <p:nvPr/>
        </p:nvGrpSpPr>
        <p:grpSpPr>
          <a:xfrm>
            <a:off x="0" y="5835851"/>
            <a:ext cx="12192000" cy="1145974"/>
            <a:chOff x="0" y="5835851"/>
            <a:chExt cx="12192000" cy="1145974"/>
          </a:xfrm>
        </p:grpSpPr>
        <p:sp>
          <p:nvSpPr>
            <p:cNvPr id="9" name="Rectangle 8">
              <a:extLst>
                <a:ext uri="{FF2B5EF4-FFF2-40B4-BE49-F238E27FC236}">
                  <a16:creationId xmlns:a16="http://schemas.microsoft.com/office/drawing/2014/main" id="{3878AA03-D1D2-4BCD-A36E-C8CDC783EC2F}"/>
                </a:ext>
              </a:extLst>
            </p:cNvPr>
            <p:cNvSpPr/>
            <p:nvPr/>
          </p:nvSpPr>
          <p:spPr>
            <a:xfrm>
              <a:off x="0" y="5895900"/>
              <a:ext cx="12192000" cy="10859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 application&#10;&#10;Description automatically generated">
              <a:extLst>
                <a:ext uri="{FF2B5EF4-FFF2-40B4-BE49-F238E27FC236}">
                  <a16:creationId xmlns:a16="http://schemas.microsoft.com/office/drawing/2014/main" id="{EFE1A21B-C924-4AA2-A4DB-A872850D32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2829" y="5835851"/>
              <a:ext cx="6155999" cy="972000"/>
            </a:xfrm>
            <a:prstGeom prst="rect">
              <a:avLst/>
            </a:prstGeom>
          </p:spPr>
        </p:pic>
      </p:grpSp>
    </p:spTree>
    <p:extLst>
      <p:ext uri="{BB962C8B-B14F-4D97-AF65-F5344CB8AC3E}">
        <p14:creationId xmlns:p14="http://schemas.microsoft.com/office/powerpoint/2010/main" val="12351441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a:solidFill>
                  <a:srgbClr val="00AED9"/>
                </a:solidFill>
                <a:latin typeface="Arial" pitchFamily="34" charset="0"/>
                <a:cs typeface="Arial" pitchFamily="34" charset="0"/>
              </a:rPr>
              <a:t>Background</a:t>
            </a:r>
          </a:p>
        </p:txBody>
      </p:sp>
      <p:sp>
        <p:nvSpPr>
          <p:cNvPr id="3" name="Content Placeholder 2"/>
          <p:cNvSpPr>
            <a:spLocks noGrp="1"/>
          </p:cNvSpPr>
          <p:nvPr>
            <p:ph idx="1"/>
          </p:nvPr>
        </p:nvSpPr>
        <p:spPr>
          <a:xfrm>
            <a:off x="612560" y="1600200"/>
            <a:ext cx="8036326" cy="4709120"/>
          </a:xfrm>
        </p:spPr>
        <p:txBody>
          <a:bodyPr>
            <a:noAutofit/>
          </a:bodyPr>
          <a:lstStyle/>
          <a:p>
            <a:pPr marL="0" indent="0">
              <a:buNone/>
            </a:pPr>
            <a:br>
              <a:rPr lang="en-GB" sz="2800" dirty="0">
                <a:latin typeface="Arial" pitchFamily="34" charset="0"/>
                <a:cs typeface="Arial" pitchFamily="34" charset="0"/>
              </a:rPr>
            </a:br>
            <a:endParaRPr lang="en-GB" sz="2800" dirty="0">
              <a:latin typeface="Arial" pitchFamily="34" charset="0"/>
              <a:cs typeface="Arial" pitchFamily="34" charset="0"/>
            </a:endParaRPr>
          </a:p>
          <a:p>
            <a:endParaRPr lang="en-GB" sz="2800" dirty="0"/>
          </a:p>
        </p:txBody>
      </p:sp>
      <p:sp>
        <p:nvSpPr>
          <p:cNvPr id="5" name="TextBox 4">
            <a:extLst>
              <a:ext uri="{FF2B5EF4-FFF2-40B4-BE49-F238E27FC236}">
                <a16:creationId xmlns:a16="http://schemas.microsoft.com/office/drawing/2014/main" id="{9D8B9C53-FD45-1543-43EC-16FF55F499AF}"/>
              </a:ext>
            </a:extLst>
          </p:cNvPr>
          <p:cNvSpPr txBox="1"/>
          <p:nvPr/>
        </p:nvSpPr>
        <p:spPr>
          <a:xfrm>
            <a:off x="745724" y="1600200"/>
            <a:ext cx="6598051" cy="6740307"/>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Hypertension is often referred to as high blood pressure. This health condition affects just over a quarter of adults in the UK, around 14.4 million people have high blood pressure (British Heart Foundation, 2019). </a:t>
            </a:r>
          </a:p>
          <a:p>
            <a:endParaRPr lang="en-GB" dirty="0">
              <a:latin typeface="Arial" panose="020B0604020202020204" pitchFamily="34" charset="0"/>
              <a:cs typeface="Arial" panose="020B0604020202020204" pitchFamily="34" charset="0"/>
            </a:endParaRPr>
          </a:p>
          <a:p>
            <a:r>
              <a:rPr lang="en-GB" b="0" i="0" dirty="0">
                <a:solidFill>
                  <a:srgbClr val="212121"/>
                </a:solidFill>
                <a:effectLst/>
                <a:latin typeface="Arial" panose="020B0604020202020204" pitchFamily="34" charset="0"/>
                <a:cs typeface="Arial" panose="020B0604020202020204" pitchFamily="34" charset="0"/>
              </a:rPr>
              <a:t>People of non-European origin form around 7% of the total UK population. Most of these are of South Asian (that is, from the Indian subcontinent) or Black African (that is, from the Caribbean and West Africa) descent.</a:t>
            </a:r>
          </a:p>
          <a:p>
            <a:endParaRPr lang="en-GB" dirty="0">
              <a:solidFill>
                <a:srgbClr val="212121"/>
              </a:solidFill>
              <a:latin typeface="Arial" panose="020B0604020202020204" pitchFamily="34" charset="0"/>
              <a:cs typeface="Arial" panose="020B0604020202020204" pitchFamily="34" charset="0"/>
            </a:endParaRPr>
          </a:p>
          <a:p>
            <a:r>
              <a:rPr lang="en-GB" b="0" i="0" dirty="0">
                <a:solidFill>
                  <a:srgbClr val="212121"/>
                </a:solidFill>
                <a:effectLst/>
                <a:latin typeface="Arial" panose="020B0604020202020204" pitchFamily="34" charset="0"/>
                <a:cs typeface="Arial" panose="020B0604020202020204" pitchFamily="34" charset="0"/>
              </a:rPr>
              <a:t>In the UK, mortality from </a:t>
            </a:r>
            <a:r>
              <a:rPr lang="en-GB" dirty="0">
                <a:solidFill>
                  <a:srgbClr val="212121"/>
                </a:solidFill>
                <a:latin typeface="Arial" panose="020B0604020202020204" pitchFamily="34" charset="0"/>
                <a:cs typeface="Arial" panose="020B0604020202020204" pitchFamily="34" charset="0"/>
              </a:rPr>
              <a:t>Heart Disease </a:t>
            </a:r>
            <a:r>
              <a:rPr lang="en-GB" b="0" i="0" dirty="0">
                <a:solidFill>
                  <a:srgbClr val="212121"/>
                </a:solidFill>
                <a:effectLst/>
                <a:latin typeface="Arial" panose="020B0604020202020204" pitchFamily="34" charset="0"/>
                <a:cs typeface="Arial" panose="020B0604020202020204" pitchFamily="34" charset="0"/>
              </a:rPr>
              <a:t>in both South Asian men and women is 1.5 times that of the general population</a:t>
            </a:r>
          </a:p>
          <a:p>
            <a:endParaRPr lang="en-GB" dirty="0">
              <a:solidFill>
                <a:srgbClr val="212121"/>
              </a:solidFill>
              <a:latin typeface="Arial" panose="020B0604020202020204" pitchFamily="34" charset="0"/>
              <a:cs typeface="Arial" panose="020B0604020202020204" pitchFamily="34" charset="0"/>
            </a:endParaRPr>
          </a:p>
          <a:p>
            <a:r>
              <a:rPr lang="en-GB" b="0" i="0" dirty="0">
                <a:solidFill>
                  <a:srgbClr val="212121"/>
                </a:solidFill>
                <a:effectLst/>
                <a:latin typeface="Arial" panose="020B0604020202020204" pitchFamily="34" charset="0"/>
                <a:cs typeface="Arial" panose="020B0604020202020204" pitchFamily="34" charset="0"/>
              </a:rPr>
              <a:t>The Ethnic differences in Heart Disease are greatest in the lower age groups</a:t>
            </a:r>
          </a:p>
          <a:p>
            <a:endParaRPr lang="en-GB" dirty="0">
              <a:solidFill>
                <a:srgbClr val="212121"/>
              </a:solidFill>
              <a:latin typeface="Cambria" panose="02040503050406030204" pitchFamily="18" charset="0"/>
              <a:cs typeface="Arial" panose="020B0604020202020204" pitchFamily="34" charset="0"/>
            </a:endParaRPr>
          </a:p>
          <a:p>
            <a:endParaRPr lang="en-GB" dirty="0">
              <a:solidFill>
                <a:srgbClr val="212121"/>
              </a:solidFill>
              <a:latin typeface="Cambria" panose="02040503050406030204" pitchFamily="18"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pic>
        <p:nvPicPr>
          <p:cNvPr id="9" name="Picture 2">
            <a:extLst>
              <a:ext uri="{FF2B5EF4-FFF2-40B4-BE49-F238E27FC236}">
                <a16:creationId xmlns:a16="http://schemas.microsoft.com/office/drawing/2014/main" id="{7135A423-EA49-8BB2-5C95-2A066DF08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1850" y="1552589"/>
            <a:ext cx="4866520" cy="3183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9962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a:solidFill>
                  <a:srgbClr val="00AED9"/>
                </a:solidFill>
                <a:latin typeface="Arial" pitchFamily="34" charset="0"/>
                <a:cs typeface="Arial" pitchFamily="34" charset="0"/>
              </a:rPr>
              <a:t>What does this mean?</a:t>
            </a:r>
          </a:p>
        </p:txBody>
      </p:sp>
      <p:sp>
        <p:nvSpPr>
          <p:cNvPr id="4" name="Content Placeholder 3">
            <a:extLst>
              <a:ext uri="{FF2B5EF4-FFF2-40B4-BE49-F238E27FC236}">
                <a16:creationId xmlns:a16="http://schemas.microsoft.com/office/drawing/2014/main" id="{BB7C537D-2672-47DE-BB6C-2A83AAD68D32}"/>
              </a:ext>
            </a:extLst>
          </p:cNvPr>
          <p:cNvSpPr>
            <a:spLocks noGrp="1"/>
          </p:cNvSpPr>
          <p:nvPr>
            <p:ph idx="1"/>
          </p:nvPr>
        </p:nvSpPr>
        <p:spPr/>
        <p:txBody>
          <a:bodyPr/>
          <a:lstStyle/>
          <a:p>
            <a:r>
              <a:rPr lang="en-GB" dirty="0"/>
              <a:t>Risk of High Blood Pressure and Heart Disease problem in UK 1 in 4</a:t>
            </a:r>
          </a:p>
          <a:p>
            <a:r>
              <a:rPr lang="en-GB" b="0" i="0" dirty="0">
                <a:solidFill>
                  <a:srgbClr val="202124"/>
                </a:solidFill>
                <a:effectLst/>
                <a:latin typeface="Google Sans"/>
              </a:rPr>
              <a:t>1 in 2 adults with high blood pressure don't know they have it or aren't receiving treatment</a:t>
            </a:r>
            <a:endParaRPr lang="en-GB" dirty="0"/>
          </a:p>
          <a:p>
            <a:r>
              <a:rPr lang="en-GB" dirty="0"/>
              <a:t>If Hypertension is left untreated it can be severe and increase the risk of strokes and heart attacks. </a:t>
            </a:r>
          </a:p>
          <a:p>
            <a:r>
              <a:rPr lang="en-GB" dirty="0"/>
              <a:t>Significant difference in Heart Disease risks in different ethnic groups- Health Inequality</a:t>
            </a:r>
          </a:p>
          <a:p>
            <a:r>
              <a:rPr lang="en-GB" b="0" i="0" dirty="0">
                <a:solidFill>
                  <a:srgbClr val="212121"/>
                </a:solidFill>
                <a:effectLst/>
                <a:latin typeface="Cambria" panose="02040503050406030204" pitchFamily="18" charset="0"/>
              </a:rPr>
              <a:t>Different signs and symptoms for disease in different Ethnic groups- unknown</a:t>
            </a:r>
            <a:endParaRPr lang="en-GB" dirty="0"/>
          </a:p>
          <a:p>
            <a:endParaRPr lang="en-GB" dirty="0"/>
          </a:p>
        </p:txBody>
      </p:sp>
    </p:spTree>
    <p:extLst>
      <p:ext uri="{BB962C8B-B14F-4D97-AF65-F5344CB8AC3E}">
        <p14:creationId xmlns:p14="http://schemas.microsoft.com/office/powerpoint/2010/main" val="513044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1A6FCC8-D3CE-094A-BDEB-72E24BA79CA7}"/>
              </a:ext>
            </a:extLst>
          </p:cNvPr>
          <p:cNvSpPr txBox="1">
            <a:spLocks/>
          </p:cNvSpPr>
          <p:nvPr/>
        </p:nvSpPr>
        <p:spPr>
          <a:xfrm>
            <a:off x="693219" y="1039409"/>
            <a:ext cx="10515600" cy="8339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0070C0"/>
                </a:solidFill>
                <a:latin typeface="Arial" panose="020B0604020202020204" pitchFamily="34" charset="0"/>
                <a:cs typeface="Arial" panose="020B0604020202020204" pitchFamily="34" charset="0"/>
              </a:rPr>
              <a:t>Why did we do the evaluation?</a:t>
            </a:r>
          </a:p>
        </p:txBody>
      </p:sp>
      <p:sp>
        <p:nvSpPr>
          <p:cNvPr id="2" name="TextBox 1">
            <a:extLst>
              <a:ext uri="{FF2B5EF4-FFF2-40B4-BE49-F238E27FC236}">
                <a16:creationId xmlns:a16="http://schemas.microsoft.com/office/drawing/2014/main" id="{72797B18-4937-0A4E-BF60-C632A6873A0E}"/>
              </a:ext>
            </a:extLst>
          </p:cNvPr>
          <p:cNvSpPr txBox="1"/>
          <p:nvPr/>
        </p:nvSpPr>
        <p:spPr>
          <a:xfrm>
            <a:off x="1034230" y="2006707"/>
            <a:ext cx="10515600" cy="3277820"/>
          </a:xfrm>
          <a:prstGeom prst="rect">
            <a:avLst/>
          </a:prstGeom>
          <a:noFill/>
        </p:spPr>
        <p:txBody>
          <a:bodyPr wrap="square" rtlCol="0">
            <a:spAutoFit/>
          </a:bodyPr>
          <a:lstStyle>
            <a:defPPr>
              <a:defRPr lang="en-US"/>
            </a:defPPr>
            <a:lvl1pPr>
              <a:spcBef>
                <a:spcPts val="1200"/>
              </a:spcBef>
            </a:lvl1pPr>
            <a:lvl2pPr marL="631825" lvl="1" indent="-457200">
              <a:spcBef>
                <a:spcPts val="600"/>
              </a:spcBef>
              <a:buFont typeface="Arial" panose="020B0604020202020204" pitchFamily="34" charset="0"/>
              <a:buChar char="•"/>
              <a:defRPr sz="3200"/>
            </a:lvl2pPr>
          </a:lstStyle>
          <a:p>
            <a:pPr marL="174625" lvl="1" indent="0">
              <a:buNone/>
            </a:pPr>
            <a:r>
              <a:rPr lang="en-GB" dirty="0"/>
              <a:t>To ensure that our service is doing all it can to reduce inequalities for people living with obesity</a:t>
            </a:r>
          </a:p>
          <a:p>
            <a:pPr lvl="1"/>
            <a:r>
              <a:rPr lang="en-GB" dirty="0"/>
              <a:t>Understand who is and isn’t accessing the service</a:t>
            </a:r>
          </a:p>
          <a:p>
            <a:pPr lvl="1"/>
            <a:r>
              <a:rPr lang="en-GB" dirty="0"/>
              <a:t>How we can adapt to support access and outcomes</a:t>
            </a:r>
            <a:br>
              <a:rPr lang="en-GB" dirty="0"/>
            </a:br>
            <a:endParaRPr lang="en-GB" dirty="0"/>
          </a:p>
          <a:p>
            <a:pPr marL="174625" lvl="1" indent="0">
              <a:buNone/>
            </a:pPr>
            <a:r>
              <a:rPr lang="en-GB" dirty="0"/>
              <a:t>Funding from NHS England (Jan 2022- March 2023)</a:t>
            </a:r>
          </a:p>
        </p:txBody>
      </p:sp>
    </p:spTree>
    <p:extLst>
      <p:ext uri="{BB962C8B-B14F-4D97-AF65-F5344CB8AC3E}">
        <p14:creationId xmlns:p14="http://schemas.microsoft.com/office/powerpoint/2010/main" val="31323429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a:solidFill>
                  <a:srgbClr val="00AED9"/>
                </a:solidFill>
                <a:latin typeface="Arial" pitchFamily="34" charset="0"/>
                <a:cs typeface="Arial" pitchFamily="34" charset="0"/>
              </a:rPr>
              <a:t>What did we do- Engagement</a:t>
            </a:r>
          </a:p>
        </p:txBody>
      </p:sp>
      <p:sp>
        <p:nvSpPr>
          <p:cNvPr id="3" name="Content Placeholder 2"/>
          <p:cNvSpPr>
            <a:spLocks noGrp="1"/>
          </p:cNvSpPr>
          <p:nvPr>
            <p:ph idx="1"/>
          </p:nvPr>
        </p:nvSpPr>
        <p:spPr/>
        <p:txBody>
          <a:bodyPr/>
          <a:lstStyle/>
          <a:p>
            <a:r>
              <a:rPr lang="en-GB" dirty="0"/>
              <a:t>Assess people's knowledge and awareness of high blood pressure and its associated risks. </a:t>
            </a:r>
          </a:p>
          <a:p>
            <a:pPr marL="0" indent="0">
              <a:buNone/>
            </a:pPr>
            <a:r>
              <a:rPr lang="en-GB" dirty="0"/>
              <a:t>• Better understand what people know about the services and support available at community pharmacies</a:t>
            </a:r>
          </a:p>
          <a:p>
            <a:pPr marL="0" indent="0">
              <a:buNone/>
            </a:pPr>
            <a:r>
              <a:rPr lang="en-GB" dirty="0"/>
              <a:t>• Determine the most effective methods and platforms for disseminating health information to the community</a:t>
            </a:r>
          </a:p>
          <a:p>
            <a:pPr marL="0" indent="0">
              <a:buNone/>
            </a:pPr>
            <a:r>
              <a:rPr lang="en-GB" dirty="0"/>
              <a:t>• Identify the best places within the community to communicate health information effectively</a:t>
            </a:r>
            <a:endParaRPr lang="en-GB" dirty="0">
              <a:latin typeface="Arial" pitchFamily="34" charset="0"/>
              <a:cs typeface="Arial" pitchFamily="34" charset="0"/>
            </a:endParaRPr>
          </a:p>
        </p:txBody>
      </p:sp>
    </p:spTree>
    <p:extLst>
      <p:ext uri="{BB962C8B-B14F-4D97-AF65-F5344CB8AC3E}">
        <p14:creationId xmlns:p14="http://schemas.microsoft.com/office/powerpoint/2010/main" val="27128171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a:solidFill>
                  <a:srgbClr val="00AED9"/>
                </a:solidFill>
                <a:latin typeface="Arial" pitchFamily="34" charset="0"/>
                <a:cs typeface="Arial" pitchFamily="34" charset="0"/>
              </a:rPr>
              <a:t>Target</a:t>
            </a:r>
          </a:p>
        </p:txBody>
      </p:sp>
      <p:sp>
        <p:nvSpPr>
          <p:cNvPr id="3" name="Content Placeholder 2"/>
          <p:cNvSpPr>
            <a:spLocks noGrp="1"/>
          </p:cNvSpPr>
          <p:nvPr>
            <p:ph idx="1"/>
          </p:nvPr>
        </p:nvSpPr>
        <p:spPr>
          <a:xfrm>
            <a:off x="838200" y="1690688"/>
            <a:ext cx="10515600" cy="4486275"/>
          </a:xfrm>
        </p:spPr>
        <p:txBody>
          <a:bodyPr>
            <a:normAutofit fontScale="77500" lnSpcReduction="20000"/>
          </a:bodyPr>
          <a:lstStyle/>
          <a:p>
            <a:r>
              <a:rPr lang="en-GB" dirty="0"/>
              <a:t>People over 40 </a:t>
            </a:r>
          </a:p>
          <a:p>
            <a:pPr marL="0" indent="0">
              <a:buNone/>
            </a:pPr>
            <a:r>
              <a:rPr lang="en-GB" dirty="0"/>
              <a:t>• Residents of high deprivation areas </a:t>
            </a:r>
          </a:p>
          <a:p>
            <a:pPr marL="0" indent="0">
              <a:buNone/>
            </a:pPr>
            <a:r>
              <a:rPr lang="en-GB" dirty="0"/>
              <a:t>• Individuals from Black and Asian communities</a:t>
            </a:r>
          </a:p>
          <a:p>
            <a:pPr marL="0" indent="0">
              <a:buNone/>
            </a:pPr>
            <a:r>
              <a:rPr lang="en-GB" dirty="0"/>
              <a:t> • Seldom heard groups </a:t>
            </a:r>
          </a:p>
          <a:p>
            <a:pPr marL="0" indent="0">
              <a:buNone/>
            </a:pPr>
            <a:endParaRPr lang="en-GB" dirty="0">
              <a:latin typeface="Arial" pitchFamily="34" charset="0"/>
              <a:cs typeface="Arial" pitchFamily="34" charset="0"/>
            </a:endParaRPr>
          </a:p>
          <a:p>
            <a:pPr marL="0" indent="0">
              <a:buNone/>
            </a:pPr>
            <a:r>
              <a:rPr lang="en-GB" dirty="0">
                <a:latin typeface="Arial" pitchFamily="34" charset="0"/>
                <a:cs typeface="Arial" pitchFamily="34" charset="0"/>
              </a:rPr>
              <a:t>How?</a:t>
            </a:r>
          </a:p>
          <a:p>
            <a:pPr marL="0" indent="0">
              <a:buNone/>
            </a:pPr>
            <a:r>
              <a:rPr lang="en-GB" dirty="0"/>
              <a:t>Survey: A comprehensive survey was disseminated to communities to collect individual responses on awareness, knowledge and experiences relating to high blood pressure. </a:t>
            </a:r>
          </a:p>
          <a:p>
            <a:pPr marL="0" indent="0">
              <a:buNone/>
            </a:pPr>
            <a:r>
              <a:rPr lang="en-GB" dirty="0"/>
              <a:t>Community-Led Workshops: Engaging with local community groups through workshops provided a platform for open discussions, idea sharing and gathering qualitative data. </a:t>
            </a:r>
          </a:p>
          <a:p>
            <a:pPr marL="0" indent="0">
              <a:buNone/>
            </a:pPr>
            <a:r>
              <a:rPr lang="en-GB" dirty="0"/>
              <a:t>Case Study: An in-depth case study allows us to explore a personalised viewpoint and experience of a local individual, shedding light on the human stories behind the statistics.</a:t>
            </a:r>
            <a:endParaRPr lang="en-GB" dirty="0">
              <a:latin typeface="Arial" pitchFamily="34" charset="0"/>
              <a:cs typeface="Arial" pitchFamily="34" charset="0"/>
            </a:endParaRPr>
          </a:p>
        </p:txBody>
      </p:sp>
    </p:spTree>
    <p:extLst>
      <p:ext uri="{BB962C8B-B14F-4D97-AF65-F5344CB8AC3E}">
        <p14:creationId xmlns:p14="http://schemas.microsoft.com/office/powerpoint/2010/main" val="33261588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a:solidFill>
                  <a:srgbClr val="00AED9"/>
                </a:solidFill>
                <a:latin typeface="Arial" pitchFamily="34" charset="0"/>
                <a:cs typeface="Arial" pitchFamily="34" charset="0"/>
              </a:rPr>
              <a:t>Engagement?</a:t>
            </a:r>
          </a:p>
        </p:txBody>
      </p:sp>
      <p:sp>
        <p:nvSpPr>
          <p:cNvPr id="3" name="Content Placeholder 2"/>
          <p:cNvSpPr>
            <a:spLocks noGrp="1"/>
          </p:cNvSpPr>
          <p:nvPr>
            <p:ph idx="1"/>
          </p:nvPr>
        </p:nvSpPr>
        <p:spPr/>
        <p:txBody>
          <a:bodyPr>
            <a:normAutofit/>
          </a:bodyPr>
          <a:lstStyle/>
          <a:p>
            <a:pPr marL="0" indent="0">
              <a:buNone/>
            </a:pPr>
            <a:r>
              <a:rPr lang="en-GB" dirty="0"/>
              <a:t>We had a target of around 100 people to complete the survey. The survey was completed by </a:t>
            </a:r>
            <a:r>
              <a:rPr lang="en-GB" b="1" dirty="0"/>
              <a:t>265</a:t>
            </a:r>
            <a:r>
              <a:rPr lang="en-GB" dirty="0"/>
              <a:t> people over a 5-week period, from 27 July to 31 August 2023. </a:t>
            </a:r>
          </a:p>
          <a:p>
            <a:pPr marL="0" indent="0">
              <a:buNone/>
            </a:pPr>
            <a:r>
              <a:rPr lang="en-GB" b="1" dirty="0"/>
              <a:t>11</a:t>
            </a:r>
            <a:r>
              <a:rPr lang="en-GB" dirty="0"/>
              <a:t> different community groups took part in the engagement workshops during September and October 2023 which involved </a:t>
            </a:r>
            <a:r>
              <a:rPr lang="en-GB" b="1" dirty="0"/>
              <a:t>409</a:t>
            </a:r>
            <a:r>
              <a:rPr lang="en-GB" dirty="0"/>
              <a:t> people across different community groups in Derby. </a:t>
            </a:r>
          </a:p>
          <a:p>
            <a:pPr marL="0" indent="0">
              <a:buNone/>
            </a:pPr>
            <a:endParaRPr lang="en-GB" dirty="0">
              <a:latin typeface="Arial" pitchFamily="34" charset="0"/>
              <a:cs typeface="Arial" pitchFamily="34" charset="0"/>
            </a:endParaRPr>
          </a:p>
          <a:p>
            <a:pPr marL="0" indent="0">
              <a:buNone/>
            </a:pPr>
            <a:endParaRPr lang="en-GB" dirty="0">
              <a:latin typeface="Arial" pitchFamily="34" charset="0"/>
              <a:cs typeface="Arial" pitchFamily="34" charset="0"/>
            </a:endParaRPr>
          </a:p>
        </p:txBody>
      </p:sp>
    </p:spTree>
    <p:extLst>
      <p:ext uri="{BB962C8B-B14F-4D97-AF65-F5344CB8AC3E}">
        <p14:creationId xmlns:p14="http://schemas.microsoft.com/office/powerpoint/2010/main" val="86776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a:solidFill>
                  <a:srgbClr val="00AED9"/>
                </a:solidFill>
                <a:latin typeface="Arial" pitchFamily="34" charset="0"/>
                <a:cs typeface="Arial" pitchFamily="34" charset="0"/>
              </a:rPr>
              <a:t>What did we find out?</a:t>
            </a:r>
          </a:p>
        </p:txBody>
      </p:sp>
      <p:sp>
        <p:nvSpPr>
          <p:cNvPr id="3" name="Content Placeholder 2"/>
          <p:cNvSpPr>
            <a:spLocks noGrp="1"/>
          </p:cNvSpPr>
          <p:nvPr>
            <p:ph idx="1"/>
          </p:nvPr>
        </p:nvSpPr>
        <p:spPr/>
        <p:txBody>
          <a:bodyPr/>
          <a:lstStyle/>
          <a:p>
            <a:r>
              <a:rPr lang="en-GB" dirty="0">
                <a:latin typeface="Arial" pitchFamily="34" charset="0"/>
                <a:cs typeface="Arial" pitchFamily="34" charset="0"/>
              </a:rPr>
              <a:t>Awareness and understanding of </a:t>
            </a:r>
            <a:r>
              <a:rPr lang="en-GB" dirty="0" err="1">
                <a:latin typeface="Arial" pitchFamily="34" charset="0"/>
                <a:cs typeface="Arial" pitchFamily="34" charset="0"/>
              </a:rPr>
              <a:t>Hypertention</a:t>
            </a:r>
            <a:r>
              <a:rPr lang="en-GB" dirty="0">
                <a:latin typeface="Arial" pitchFamily="34" charset="0"/>
                <a:cs typeface="Arial" pitchFamily="34" charset="0"/>
              </a:rPr>
              <a:t>- over 80%</a:t>
            </a:r>
          </a:p>
          <a:p>
            <a:r>
              <a:rPr lang="en-GB" dirty="0">
                <a:latin typeface="Arial" pitchFamily="34" charset="0"/>
                <a:cs typeface="Arial" pitchFamily="34" charset="0"/>
              </a:rPr>
              <a:t>56% knew where to get blood pressure check</a:t>
            </a:r>
          </a:p>
          <a:p>
            <a:r>
              <a:rPr lang="en-GB" dirty="0">
                <a:latin typeface="Arial" pitchFamily="34" charset="0"/>
                <a:cs typeface="Arial" pitchFamily="34" charset="0"/>
              </a:rPr>
              <a:t>Less than 20% knew that pharmacy did blood pressure checks</a:t>
            </a:r>
          </a:p>
          <a:p>
            <a:r>
              <a:rPr lang="en-GB" dirty="0">
                <a:latin typeface="Arial" pitchFamily="34" charset="0"/>
                <a:cs typeface="Arial" pitchFamily="34" charset="0"/>
              </a:rPr>
              <a:t>Current experience and barriers- experience at Pharmacy good</a:t>
            </a:r>
          </a:p>
          <a:p>
            <a:r>
              <a:rPr lang="en-GB" dirty="0">
                <a:latin typeface="Arial" pitchFamily="34" charset="0"/>
                <a:cs typeface="Arial" pitchFamily="34" charset="0"/>
              </a:rPr>
              <a:t>Number of barriers including lack of awareness of services</a:t>
            </a:r>
          </a:p>
          <a:p>
            <a:r>
              <a:rPr lang="en-GB" dirty="0">
                <a:latin typeface="Arial" pitchFamily="34" charset="0"/>
                <a:cs typeface="Arial" pitchFamily="34" charset="0"/>
              </a:rPr>
              <a:t>Communication preferences- not written info or web based</a:t>
            </a:r>
          </a:p>
          <a:p>
            <a:r>
              <a:rPr lang="en-GB" dirty="0">
                <a:latin typeface="Arial" pitchFamily="34" charset="0"/>
                <a:cs typeface="Arial" pitchFamily="34" charset="0"/>
              </a:rPr>
              <a:t>Different formats of information- where English not preferred </a:t>
            </a:r>
          </a:p>
          <a:p>
            <a:pPr marL="0" indent="0">
              <a:buNone/>
            </a:pPr>
            <a:endParaRPr lang="en-GB" dirty="0">
              <a:latin typeface="Arial" pitchFamily="34" charset="0"/>
              <a:cs typeface="Arial" pitchFamily="34" charset="0"/>
            </a:endParaRPr>
          </a:p>
        </p:txBody>
      </p:sp>
    </p:spTree>
    <p:extLst>
      <p:ext uri="{BB962C8B-B14F-4D97-AF65-F5344CB8AC3E}">
        <p14:creationId xmlns:p14="http://schemas.microsoft.com/office/powerpoint/2010/main" val="6571066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a:solidFill>
                  <a:srgbClr val="00AED9"/>
                </a:solidFill>
                <a:latin typeface="Arial" pitchFamily="34" charset="0"/>
                <a:cs typeface="Arial" pitchFamily="34" charset="0"/>
              </a:rPr>
              <a:t>Reflections?</a:t>
            </a:r>
          </a:p>
        </p:txBody>
      </p:sp>
      <p:sp>
        <p:nvSpPr>
          <p:cNvPr id="3" name="Content Placeholder 2"/>
          <p:cNvSpPr>
            <a:spLocks noGrp="1"/>
          </p:cNvSpPr>
          <p:nvPr>
            <p:ph idx="1"/>
          </p:nvPr>
        </p:nvSpPr>
        <p:spPr/>
        <p:txBody>
          <a:bodyPr/>
          <a:lstStyle/>
          <a:p>
            <a:r>
              <a:rPr lang="en-GB" dirty="0">
                <a:latin typeface="Arial" pitchFamily="34" charset="0"/>
                <a:cs typeface="Arial" pitchFamily="34" charset="0"/>
              </a:rPr>
              <a:t>True joined up working with communities, Voluntary and Community Sector and NHS and Council- </a:t>
            </a:r>
            <a:r>
              <a:rPr lang="en-GB" b="1" dirty="0">
                <a:latin typeface="Arial" pitchFamily="34" charset="0"/>
                <a:cs typeface="Arial" pitchFamily="34" charset="0"/>
              </a:rPr>
              <a:t>essential</a:t>
            </a:r>
          </a:p>
          <a:p>
            <a:r>
              <a:rPr lang="en-GB" dirty="0">
                <a:latin typeface="Arial" pitchFamily="34" charset="0"/>
                <a:cs typeface="Arial" pitchFamily="34" charset="0"/>
              </a:rPr>
              <a:t> General understanding but communication needs to be better and informed by communities</a:t>
            </a:r>
          </a:p>
          <a:p>
            <a:r>
              <a:rPr lang="en-GB" dirty="0">
                <a:latin typeface="Arial" pitchFamily="34" charset="0"/>
                <a:cs typeface="Arial" pitchFamily="34" charset="0"/>
              </a:rPr>
              <a:t>Opportunity to improve health literacy- NHS do much better and be more accessible</a:t>
            </a:r>
          </a:p>
          <a:p>
            <a:r>
              <a:rPr lang="en-GB" dirty="0">
                <a:latin typeface="Arial" pitchFamily="34" charset="0"/>
                <a:cs typeface="Arial" pitchFamily="34" charset="0"/>
              </a:rPr>
              <a:t>Blueprint for more work</a:t>
            </a:r>
          </a:p>
        </p:txBody>
      </p:sp>
    </p:spTree>
    <p:extLst>
      <p:ext uri="{BB962C8B-B14F-4D97-AF65-F5344CB8AC3E}">
        <p14:creationId xmlns:p14="http://schemas.microsoft.com/office/powerpoint/2010/main" val="23330447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D5CFC8D7-37EB-43D5-861F-79D372FC0E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7486"/>
            <a:ext cx="12192000" cy="2564904"/>
          </a:xfrm>
          <a:prstGeom prst="rect">
            <a:avLst/>
          </a:prstGeom>
        </p:spPr>
      </p:pic>
      <p:pic>
        <p:nvPicPr>
          <p:cNvPr id="11" name="Picture 10" descr="A picture containing timeline&#10;&#10;Description automatically generated">
            <a:extLst>
              <a:ext uri="{FF2B5EF4-FFF2-40B4-BE49-F238E27FC236}">
                <a16:creationId xmlns:a16="http://schemas.microsoft.com/office/drawing/2014/main" id="{8116EB2D-2597-4A68-9C4B-C70B87C294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8368" y="301064"/>
            <a:ext cx="2430000" cy="972000"/>
          </a:xfrm>
          <a:prstGeom prst="rect">
            <a:avLst/>
          </a:prstGeom>
        </p:spPr>
      </p:pic>
      <p:sp>
        <p:nvSpPr>
          <p:cNvPr id="6" name="Content Placeholder 2">
            <a:extLst>
              <a:ext uri="{FF2B5EF4-FFF2-40B4-BE49-F238E27FC236}">
                <a16:creationId xmlns:a16="http://schemas.microsoft.com/office/drawing/2014/main" id="{DEA6A645-396E-41E8-B814-922FF6E8C902}"/>
              </a:ext>
            </a:extLst>
          </p:cNvPr>
          <p:cNvSpPr txBox="1">
            <a:spLocks/>
          </p:cNvSpPr>
          <p:nvPr/>
        </p:nvSpPr>
        <p:spPr>
          <a:xfrm>
            <a:off x="732647" y="1273064"/>
            <a:ext cx="8507288" cy="492392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GB" dirty="0">
                <a:latin typeface="Arial" pitchFamily="34" charset="0"/>
                <a:cs typeface="Arial" pitchFamily="34" charset="0"/>
              </a:rPr>
              <a:t>For more information on this </a:t>
            </a:r>
            <a:r>
              <a:rPr lang="en-GB">
                <a:latin typeface="Arial" pitchFamily="34" charset="0"/>
                <a:cs typeface="Arial" pitchFamily="34" charset="0"/>
              </a:rPr>
              <a:t>work:</a:t>
            </a:r>
          </a:p>
          <a:p>
            <a:pPr algn="l"/>
            <a:endParaRPr lang="en-GB" dirty="0">
              <a:latin typeface="Arial" pitchFamily="34" charset="0"/>
              <a:cs typeface="Arial" pitchFamily="34" charset="0"/>
            </a:endParaRPr>
          </a:p>
          <a:p>
            <a:pPr algn="l"/>
            <a:r>
              <a:rPr lang="en-GB" b="1" dirty="0">
                <a:solidFill>
                  <a:srgbClr val="00AED9"/>
                </a:solidFill>
                <a:latin typeface="Arial" pitchFamily="34" charset="0"/>
                <a:cs typeface="Arial" pitchFamily="34" charset="0"/>
              </a:rPr>
              <a:t>Name:</a:t>
            </a:r>
            <a:r>
              <a:rPr lang="en-GB" dirty="0">
                <a:latin typeface="Arial" pitchFamily="34" charset="0"/>
                <a:cs typeface="Arial" pitchFamily="34" charset="0"/>
              </a:rPr>
              <a:t>	</a:t>
            </a:r>
            <a:r>
              <a:rPr lang="en-GB" dirty="0">
                <a:solidFill>
                  <a:schemeClr val="tx1"/>
                </a:solidFill>
                <a:latin typeface="Arial" pitchFamily="34" charset="0"/>
                <a:cs typeface="Arial" pitchFamily="34" charset="0"/>
              </a:rPr>
              <a:t>Claire Warner</a:t>
            </a:r>
          </a:p>
          <a:p>
            <a:pPr algn="l"/>
            <a:r>
              <a:rPr lang="en-GB" b="1" dirty="0">
                <a:solidFill>
                  <a:srgbClr val="00AED9"/>
                </a:solidFill>
                <a:latin typeface="Arial" pitchFamily="34" charset="0"/>
                <a:cs typeface="Arial" pitchFamily="34" charset="0"/>
              </a:rPr>
              <a:t>Title:</a:t>
            </a:r>
            <a:r>
              <a:rPr lang="en-GB" dirty="0">
                <a:latin typeface="Arial" pitchFamily="34" charset="0"/>
                <a:cs typeface="Arial" pitchFamily="34" charset="0"/>
              </a:rPr>
              <a:t>	</a:t>
            </a:r>
            <a:r>
              <a:rPr lang="en-GB" dirty="0">
                <a:solidFill>
                  <a:schemeClr val="tx1"/>
                </a:solidFill>
                <a:latin typeface="Arial" pitchFamily="34" charset="0"/>
                <a:cs typeface="Arial" pitchFamily="34" charset="0"/>
              </a:rPr>
              <a:t>Senior Public Equality and Diversity 		Manager</a:t>
            </a:r>
          </a:p>
          <a:p>
            <a:pPr algn="l"/>
            <a:r>
              <a:rPr lang="en-GB" b="1" dirty="0">
                <a:solidFill>
                  <a:srgbClr val="00AED9"/>
                </a:solidFill>
                <a:latin typeface="Arial" pitchFamily="34" charset="0"/>
                <a:cs typeface="Arial" pitchFamily="34" charset="0"/>
              </a:rPr>
              <a:t>Email:</a:t>
            </a:r>
            <a:r>
              <a:rPr lang="en-GB" dirty="0">
                <a:latin typeface="Arial" pitchFamily="34" charset="0"/>
                <a:cs typeface="Arial" pitchFamily="34" charset="0"/>
              </a:rPr>
              <a:t>	</a:t>
            </a:r>
            <a:r>
              <a:rPr lang="en-GB" dirty="0">
                <a:solidFill>
                  <a:schemeClr val="tx1"/>
                </a:solidFill>
                <a:latin typeface="Arial" pitchFamily="34" charset="0"/>
                <a:cs typeface="Arial" pitchFamily="34" charset="0"/>
              </a:rPr>
              <a:t>Claire.Warner18@nhs.net</a:t>
            </a:r>
          </a:p>
          <a:p>
            <a:pPr algn="l"/>
            <a:r>
              <a:rPr lang="en-GB" b="1" dirty="0">
                <a:solidFill>
                  <a:srgbClr val="00AED9"/>
                </a:solidFill>
                <a:latin typeface="Arial" pitchFamily="34" charset="0"/>
                <a:cs typeface="Arial" pitchFamily="34" charset="0"/>
              </a:rPr>
              <a:t>Web: </a:t>
            </a:r>
            <a:r>
              <a:rPr lang="en-GB" b="1" dirty="0">
                <a:solidFill>
                  <a:srgbClr val="0072C6"/>
                </a:solidFill>
                <a:latin typeface="Arial" pitchFamily="34" charset="0"/>
                <a:cs typeface="Arial" pitchFamily="34" charset="0"/>
              </a:rPr>
              <a:t>	</a:t>
            </a:r>
            <a:r>
              <a:rPr lang="en-GB" sz="2800" dirty="0">
                <a:solidFill>
                  <a:srgbClr val="00AED9"/>
                </a:solidFill>
                <a:latin typeface="Arial" pitchFamily="34" charset="0"/>
                <a:cs typeface="Arial" pitchFamily="34" charset="0"/>
                <a:hlinkClick r:id="rId4">
                  <a:extLst>
                    <a:ext uri="{A12FA001-AC4F-418D-AE19-62706E023703}">
                      <ahyp:hlinkClr xmlns:ahyp="http://schemas.microsoft.com/office/drawing/2018/hyperlinkcolor" val="tx"/>
                    </a:ext>
                  </a:extLst>
                </a:hlinkClick>
              </a:rPr>
              <a:t>https://joinedupcarederbyshire.co.uk</a:t>
            </a:r>
            <a:r>
              <a:rPr lang="en-GB" sz="2800" dirty="0">
                <a:solidFill>
                  <a:srgbClr val="00AED9"/>
                </a:solidFill>
                <a:latin typeface="Arial" pitchFamily="34" charset="0"/>
                <a:cs typeface="Arial" pitchFamily="34" charset="0"/>
              </a:rPr>
              <a:t> </a:t>
            </a:r>
            <a:endParaRPr lang="en-GB" dirty="0">
              <a:solidFill>
                <a:srgbClr val="00AED9"/>
              </a:solidFill>
              <a:latin typeface="Arial" pitchFamily="34" charset="0"/>
              <a:cs typeface="Arial" pitchFamily="34" charset="0"/>
            </a:endParaRPr>
          </a:p>
        </p:txBody>
      </p:sp>
      <p:sp>
        <p:nvSpPr>
          <p:cNvPr id="7" name="Title 1">
            <a:extLst>
              <a:ext uri="{FF2B5EF4-FFF2-40B4-BE49-F238E27FC236}">
                <a16:creationId xmlns:a16="http://schemas.microsoft.com/office/drawing/2014/main" id="{54A1C7A9-2443-474D-B013-34A147DA397A}"/>
              </a:ext>
            </a:extLst>
          </p:cNvPr>
          <p:cNvSpPr txBox="1">
            <a:spLocks/>
          </p:cNvSpPr>
          <p:nvPr/>
        </p:nvSpPr>
        <p:spPr>
          <a:xfrm>
            <a:off x="609600" y="27463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a:solidFill>
                  <a:srgbClr val="00AED9"/>
                </a:solidFill>
                <a:latin typeface="Arial" pitchFamily="34" charset="0"/>
                <a:cs typeface="Arial" pitchFamily="34" charset="0"/>
              </a:rPr>
              <a:t>Contact Details</a:t>
            </a:r>
          </a:p>
        </p:txBody>
      </p:sp>
    </p:spTree>
    <p:extLst>
      <p:ext uri="{BB962C8B-B14F-4D97-AF65-F5344CB8AC3E}">
        <p14:creationId xmlns:p14="http://schemas.microsoft.com/office/powerpoint/2010/main" val="34703980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24354" y="1425776"/>
            <a:ext cx="10383452" cy="2387600"/>
          </a:xfrm>
        </p:spPr>
        <p:txBody>
          <a:bodyPr>
            <a:normAutofit/>
          </a:bodyPr>
          <a:lstStyle/>
          <a:p>
            <a:pPr algn="l"/>
            <a:r>
              <a:rPr lang="en-GB" sz="3800" b="1" dirty="0">
                <a:latin typeface="Arial" panose="020B0604020202020204" pitchFamily="34" charset="0"/>
                <a:cs typeface="Arial" panose="020B0604020202020204" pitchFamily="34" charset="0"/>
              </a:rPr>
              <a:t>ALCOHOL CARE TEAM (ACT)</a:t>
            </a:r>
            <a:br>
              <a:rPr lang="en-GB" sz="3800" b="1" dirty="0">
                <a:latin typeface="Arial" panose="020B0604020202020204" pitchFamily="34" charset="0"/>
                <a:cs typeface="Arial" panose="020B0604020202020204" pitchFamily="34" charset="0"/>
              </a:rPr>
            </a:br>
            <a:br>
              <a:rPr lang="en-GB" sz="1800" b="0" i="0" u="none" strike="noStrike" baseline="0" dirty="0">
                <a:solidFill>
                  <a:srgbClr val="000000"/>
                </a:solidFill>
                <a:latin typeface="Arial" panose="020B0604020202020204" pitchFamily="34" charset="0"/>
              </a:rPr>
            </a:br>
            <a:r>
              <a:rPr lang="en-GB" sz="1800" b="0" i="0" u="none" strike="noStrike" baseline="0" dirty="0">
                <a:solidFill>
                  <a:srgbClr val="000000"/>
                </a:solidFill>
                <a:latin typeface="Arial" panose="020B0604020202020204" pitchFamily="34" charset="0"/>
              </a:rPr>
              <a:t>EDS February 2024 presentation</a:t>
            </a:r>
            <a:br>
              <a:rPr lang="en-GB" sz="1800" b="0" i="0" u="none" strike="noStrike" baseline="0" dirty="0">
                <a:solidFill>
                  <a:srgbClr val="000000"/>
                </a:solidFill>
                <a:latin typeface="Arial" panose="020B0604020202020204" pitchFamily="34" charset="0"/>
              </a:rPr>
            </a:br>
            <a:r>
              <a:rPr lang="en-GB" sz="1800" b="0" i="0" u="none" strike="noStrike" baseline="0" dirty="0">
                <a:solidFill>
                  <a:srgbClr val="000000"/>
                </a:solidFill>
                <a:latin typeface="Arial" panose="020B0604020202020204" pitchFamily="34" charset="0"/>
              </a:rPr>
              <a:t>Domain 1: commissioned or provided</a:t>
            </a:r>
            <a:endParaRPr lang="en-GB" sz="44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F9D97E3-20D6-44F6-5557-47969827A8A7}"/>
              </a:ext>
            </a:extLst>
          </p:cNvPr>
          <p:cNvPicPr>
            <a:picLocks noChangeAspect="1"/>
          </p:cNvPicPr>
          <p:nvPr/>
        </p:nvPicPr>
        <p:blipFill>
          <a:blip r:embed="rId2"/>
          <a:stretch>
            <a:fillRect/>
          </a:stretch>
        </p:blipFill>
        <p:spPr>
          <a:xfrm>
            <a:off x="9696450" y="0"/>
            <a:ext cx="2495550" cy="1238250"/>
          </a:xfrm>
          <a:prstGeom prst="rect">
            <a:avLst/>
          </a:prstGeom>
        </p:spPr>
      </p:pic>
      <p:pic>
        <p:nvPicPr>
          <p:cNvPr id="5" name="Picture 2">
            <a:extLst>
              <a:ext uri="{FF2B5EF4-FFF2-40B4-BE49-F238E27FC236}">
                <a16:creationId xmlns:a16="http://schemas.microsoft.com/office/drawing/2014/main" id="{F167A88B-1716-A4A3-EB26-97C82D6145D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22433"/>
            <a:ext cx="121920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15642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9D97E3-20D6-44F6-5557-47969827A8A7}"/>
              </a:ext>
            </a:extLst>
          </p:cNvPr>
          <p:cNvPicPr>
            <a:picLocks noChangeAspect="1"/>
          </p:cNvPicPr>
          <p:nvPr/>
        </p:nvPicPr>
        <p:blipFill>
          <a:blip r:embed="rId3"/>
          <a:stretch>
            <a:fillRect/>
          </a:stretch>
        </p:blipFill>
        <p:spPr>
          <a:xfrm>
            <a:off x="9696450" y="0"/>
            <a:ext cx="2495550" cy="1238250"/>
          </a:xfrm>
          <a:prstGeom prst="rect">
            <a:avLst/>
          </a:prstGeom>
        </p:spPr>
      </p:pic>
      <p:pic>
        <p:nvPicPr>
          <p:cNvPr id="5" name="Picture 2">
            <a:extLst>
              <a:ext uri="{FF2B5EF4-FFF2-40B4-BE49-F238E27FC236}">
                <a16:creationId xmlns:a16="http://schemas.microsoft.com/office/drawing/2014/main" id="{F167A88B-1716-A4A3-EB26-97C82D6145D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22433"/>
            <a:ext cx="121920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a:extLst>
              <a:ext uri="{FF2B5EF4-FFF2-40B4-BE49-F238E27FC236}">
                <a16:creationId xmlns:a16="http://schemas.microsoft.com/office/drawing/2014/main" id="{7D89371E-A392-CEE0-94FF-9C196906E94F}"/>
              </a:ext>
            </a:extLst>
          </p:cNvPr>
          <p:cNvSpPr>
            <a:spLocks noGrp="1"/>
          </p:cNvSpPr>
          <p:nvPr>
            <p:ph type="ctrTitle"/>
          </p:nvPr>
        </p:nvSpPr>
        <p:spPr>
          <a:xfrm>
            <a:off x="197991" y="0"/>
            <a:ext cx="9144000" cy="830724"/>
          </a:xfrm>
        </p:spPr>
        <p:txBody>
          <a:bodyPr>
            <a:normAutofit/>
          </a:bodyPr>
          <a:lstStyle/>
          <a:p>
            <a:pPr algn="l"/>
            <a:r>
              <a:rPr lang="en-GB" sz="4400" b="1" dirty="0">
                <a:latin typeface="Arial" panose="020B0604020202020204" pitchFamily="34" charset="0"/>
                <a:cs typeface="Arial" panose="020B0604020202020204" pitchFamily="34" charset="0"/>
              </a:rPr>
              <a:t>Overview of Service</a:t>
            </a:r>
          </a:p>
        </p:txBody>
      </p:sp>
      <p:sp>
        <p:nvSpPr>
          <p:cNvPr id="8" name="TextBox 7">
            <a:extLst>
              <a:ext uri="{FF2B5EF4-FFF2-40B4-BE49-F238E27FC236}">
                <a16:creationId xmlns:a16="http://schemas.microsoft.com/office/drawing/2014/main" id="{7DDCCC26-312B-1E19-2CD5-6D2746A08E7E}"/>
              </a:ext>
            </a:extLst>
          </p:cNvPr>
          <p:cNvSpPr txBox="1"/>
          <p:nvPr/>
        </p:nvSpPr>
        <p:spPr>
          <a:xfrm>
            <a:off x="465956" y="1009650"/>
            <a:ext cx="10402069" cy="5748753"/>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Alcohol Care Teams (ACTs) are teams based within acute hospitals, delivered by alcohol specialist clinicians, who aim to:</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romanLcPeriod"/>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Provide timely assessment, management, education and referrals to those drinking harmful levels of alcohol attending acute hospitals (this includes psychoeducation, psychosocial intervention, medically-assisted withdrawal, and integration with community substance misuse teams)</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romanLcPeriod"/>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Provide education and training to acute hospital colleagues, including relevant training and guideline development</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romanLcPeriod"/>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Improve data quality and collection with respect to alcohol use disorders</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1000"/>
              </a:spcAft>
              <a:buClrTx/>
              <a:buSzTx/>
              <a:buFont typeface="+mj-lt"/>
              <a:buAutoNum type="romanLcPeriod"/>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Aim to reduce acute hospital alcohol-related admissions, re-admissions and length of stay </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The Royal Derby Hospital (RDH) site within the University Hospitals of Derby and Burton NHS Foundation Trust (UHDB) was successful in their bid with the RDH psychiatric liaison team (Liaison Team South within Urgent Assessment Services) at Derbyshire Healthcare NHS Foundation Trust (DHCFT) to be a ‘wave 2’ ACT site in Summer 2021. Wave 2 sites were selected owing to geographical distributions of alcohol-related harm. Key figures from Derby City’s data are as follows:</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romanLcPeriod"/>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40% higher rate for broad alcohol-related conditions compared to the national average (cardiovascular 38% worse, alcoholic liver disease 111% worse, co-occurring mental health problems 80% worse)</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romanLcPeriod"/>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Combined years of life lost in Derby City due to alcohol-related conditions was 1979 in 2018 (national average 1279)</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romanLcPeriod"/>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Alcohol-related mortality in Derby City was 74% higher than the national average in 2019</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romanLcPeriod"/>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Estimates suggest 3177 people in Derby City are dependent drinkers requiring treatment, but only 23% are in structured treatment</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1000"/>
              </a:spcAft>
              <a:buClrTx/>
              <a:buSzTx/>
              <a:buFont typeface="+mj-lt"/>
              <a:buAutoNum type="romanLcPeriod"/>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A recognition that the community substance misuse provision is under-resourced.</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1400"/>
              </a:lnSpc>
              <a:spcBef>
                <a:spcPts val="100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554066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3FDAC-74C4-62AD-DC9F-E89F5C74E1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22433"/>
            <a:ext cx="121920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CA3CB3E-E1F6-0638-A7CD-B4C3D1B7283F}"/>
              </a:ext>
            </a:extLst>
          </p:cNvPr>
          <p:cNvSpPr txBox="1"/>
          <p:nvPr/>
        </p:nvSpPr>
        <p:spPr>
          <a:xfrm>
            <a:off x="424995" y="1858565"/>
            <a:ext cx="11515471"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EDS Domain 1:Commissioned or Provided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 Patients (Service Users) have required levels of access to the service</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84652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3FDAC-74C4-62AD-DC9F-E89F5C74E1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22433"/>
            <a:ext cx="121920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CA3CB3E-E1F6-0638-A7CD-B4C3D1B7283F}"/>
              </a:ext>
            </a:extLst>
          </p:cNvPr>
          <p:cNvSpPr txBox="1"/>
          <p:nvPr/>
        </p:nvSpPr>
        <p:spPr>
          <a:xfrm>
            <a:off x="338264" y="358239"/>
            <a:ext cx="11515471"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 Patients (Service Users) have required levels of access to the service</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B615A91-D035-49E6-BE1C-DC096A56283D}"/>
              </a:ext>
            </a:extLst>
          </p:cNvPr>
          <p:cNvSpPr txBox="1"/>
          <p:nvPr/>
        </p:nvSpPr>
        <p:spPr>
          <a:xfrm>
            <a:off x="338264" y="1524000"/>
            <a:ext cx="10382250"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risk population: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readily available expected rate of attendance or presentation, however the Trust has implemented this service for all inpatient areas and ED. Protected characteristics that are recorded within the Trust Patient Administration Systems (PAS) allows the capture of accessible information standards as well as the following protected characteristics: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Ethnicity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Sex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Sexual Orientation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Disability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Pregnancy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Religion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627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1A6FCC8-D3CE-094A-BDEB-72E24BA79CA7}"/>
              </a:ext>
            </a:extLst>
          </p:cNvPr>
          <p:cNvSpPr txBox="1">
            <a:spLocks/>
          </p:cNvSpPr>
          <p:nvPr/>
        </p:nvSpPr>
        <p:spPr>
          <a:xfrm>
            <a:off x="693219" y="1039409"/>
            <a:ext cx="10515600" cy="8339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0070C0"/>
                </a:solidFill>
                <a:latin typeface="Arial" panose="020B0604020202020204" pitchFamily="34" charset="0"/>
                <a:cs typeface="Arial" panose="020B0604020202020204" pitchFamily="34" charset="0"/>
              </a:rPr>
              <a:t>What did we do?</a:t>
            </a:r>
          </a:p>
        </p:txBody>
      </p:sp>
      <p:sp>
        <p:nvSpPr>
          <p:cNvPr id="2" name="TextBox 1">
            <a:extLst>
              <a:ext uri="{FF2B5EF4-FFF2-40B4-BE49-F238E27FC236}">
                <a16:creationId xmlns:a16="http://schemas.microsoft.com/office/drawing/2014/main" id="{72797B18-4937-0A4E-BF60-C632A6873A0E}"/>
              </a:ext>
            </a:extLst>
          </p:cNvPr>
          <p:cNvSpPr txBox="1"/>
          <p:nvPr/>
        </p:nvSpPr>
        <p:spPr>
          <a:xfrm>
            <a:off x="1045805" y="1935455"/>
            <a:ext cx="10515600" cy="4062651"/>
          </a:xfrm>
          <a:prstGeom prst="rect">
            <a:avLst/>
          </a:prstGeom>
          <a:noFill/>
        </p:spPr>
        <p:txBody>
          <a:bodyPr wrap="square" rtlCol="0">
            <a:spAutoFit/>
          </a:bodyPr>
          <a:lstStyle>
            <a:defPPr>
              <a:defRPr lang="en-US"/>
            </a:defPPr>
            <a:lvl1pPr>
              <a:spcBef>
                <a:spcPts val="1200"/>
              </a:spcBef>
            </a:lvl1pPr>
            <a:lvl2pPr marL="631825" lvl="1" indent="-457200">
              <a:spcBef>
                <a:spcPts val="600"/>
              </a:spcBef>
              <a:buFont typeface="Arial" panose="020B0604020202020204" pitchFamily="34" charset="0"/>
              <a:buChar char="•"/>
              <a:defRPr sz="3200"/>
            </a:lvl2pPr>
          </a:lstStyle>
          <a:p>
            <a:pPr lvl="1"/>
            <a:r>
              <a:rPr lang="en-GB" dirty="0"/>
              <a:t>Quantitative Analysis</a:t>
            </a:r>
          </a:p>
          <a:p>
            <a:pPr marL="990600" lvl="2" indent="-285750">
              <a:buFont typeface="Arial" panose="020B0604020202020204" pitchFamily="34" charset="0"/>
              <a:buChar char="•"/>
            </a:pPr>
            <a:r>
              <a:rPr lang="en-GB" sz="2600" dirty="0"/>
              <a:t>Data on referrals and starters in our service</a:t>
            </a:r>
          </a:p>
          <a:p>
            <a:pPr marL="990600" lvl="2" indent="-285750">
              <a:buFont typeface="Arial" panose="020B0604020202020204" pitchFamily="34" charset="0"/>
              <a:buChar char="•"/>
            </a:pPr>
            <a:r>
              <a:rPr lang="en-GB" sz="2600" dirty="0"/>
              <a:t>Pathways &amp; outcomes</a:t>
            </a:r>
          </a:p>
          <a:p>
            <a:pPr marL="990600" lvl="2" indent="-285750">
              <a:buFont typeface="Arial" panose="020B0604020202020204" pitchFamily="34" charset="0"/>
              <a:buChar char="•"/>
            </a:pPr>
            <a:r>
              <a:rPr lang="en-GB" sz="2600" dirty="0"/>
              <a:t>Focus on 4 protected characteristics &amp; IMD</a:t>
            </a:r>
          </a:p>
          <a:p>
            <a:pPr lvl="1"/>
            <a:r>
              <a:rPr lang="en-GB" dirty="0"/>
              <a:t>Literature Review</a:t>
            </a:r>
          </a:p>
          <a:p>
            <a:pPr lvl="1"/>
            <a:r>
              <a:rPr lang="en-GB" dirty="0"/>
              <a:t>Staff interviews</a:t>
            </a:r>
          </a:p>
          <a:p>
            <a:pPr lvl="1"/>
            <a:r>
              <a:rPr lang="en-GB" dirty="0"/>
              <a:t>Focus group with patients</a:t>
            </a:r>
          </a:p>
          <a:p>
            <a:pPr lvl="1"/>
            <a:r>
              <a:rPr lang="en-GB" dirty="0"/>
              <a:t>GP survey</a:t>
            </a:r>
          </a:p>
        </p:txBody>
      </p:sp>
    </p:spTree>
    <p:extLst>
      <p:ext uri="{BB962C8B-B14F-4D97-AF65-F5344CB8AC3E}">
        <p14:creationId xmlns:p14="http://schemas.microsoft.com/office/powerpoint/2010/main" val="39092628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3FDAC-74C4-62AD-DC9F-E89F5C74E1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22433"/>
            <a:ext cx="121920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CA3CB3E-E1F6-0638-A7CD-B4C3D1B7283F}"/>
              </a:ext>
            </a:extLst>
          </p:cNvPr>
          <p:cNvSpPr txBox="1"/>
          <p:nvPr/>
        </p:nvSpPr>
        <p:spPr>
          <a:xfrm>
            <a:off x="338264" y="358239"/>
            <a:ext cx="11515471"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 Patients (Service Users) have required levels of access to the service</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396E513-7BFE-1825-05C0-D2578AB9E819}"/>
              </a:ext>
            </a:extLst>
          </p:cNvPr>
          <p:cNvSpPr txBox="1"/>
          <p:nvPr/>
        </p:nvSpPr>
        <p:spPr>
          <a:xfrm>
            <a:off x="338264" y="3255040"/>
            <a:ext cx="11249293" cy="646331"/>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3C01AB7-5246-4E65-92AF-FB99EB7A323F}"/>
              </a:ext>
            </a:extLst>
          </p:cNvPr>
          <p:cNvSpPr txBox="1"/>
          <p:nvPr/>
        </p:nvSpPr>
        <p:spPr>
          <a:xfrm>
            <a:off x="338264" y="1569961"/>
            <a:ext cx="10477500" cy="452431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 evaluation of the data 1 year post implementation of the ACT team showed 1631 patients were referred in the first 12 months, with 788 patients seen and a further 594 patients provided with advice &amp; guidance (usually to referring staff). This is a 70% increase in patients seen compared to the year previous by RDH psychiatric liaison, and a 28% increase in patients provided with advice and guidance.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the year following the introduction of the ACT, there was a 23% reduction in the readmission rates of patients admitted to the general hospital for alcohol-related reasons. This is despite a 26% increase of patients admitted for alcohol-related reasons. Readmission rates for all patients across the hospital within the same timeframes remained stable, indicating the reduction in alcohol related readmissions is due to the intervention provided by the ACT.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Length of stay for this same cohort increased marginally from an average of 6.56 days to 7.39 days However, this is likely due to improved care during their admission and putting in place appropriate post-discharge care, leading to a reduced likelihood of readmission as demonstrated in the above figures.</a:t>
            </a:r>
          </a:p>
        </p:txBody>
      </p:sp>
    </p:spTree>
    <p:extLst>
      <p:ext uri="{BB962C8B-B14F-4D97-AF65-F5344CB8AC3E}">
        <p14:creationId xmlns:p14="http://schemas.microsoft.com/office/powerpoint/2010/main" val="41250224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3FDAC-74C4-62AD-DC9F-E89F5C74E1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22433"/>
            <a:ext cx="121920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CA3CB3E-E1F6-0638-A7CD-B4C3D1B7283F}"/>
              </a:ext>
            </a:extLst>
          </p:cNvPr>
          <p:cNvSpPr txBox="1"/>
          <p:nvPr/>
        </p:nvSpPr>
        <p:spPr>
          <a:xfrm>
            <a:off x="424995" y="1858565"/>
            <a:ext cx="11515471"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EDS Domain 1:Commissioned or Provided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1b. Individual patients’ (service users’) health needs are met</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4024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3FDAC-74C4-62AD-DC9F-E89F5C74E1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22433"/>
            <a:ext cx="121920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CA3CB3E-E1F6-0638-A7CD-B4C3D1B7283F}"/>
              </a:ext>
            </a:extLst>
          </p:cNvPr>
          <p:cNvSpPr txBox="1"/>
          <p:nvPr/>
        </p:nvSpPr>
        <p:spPr>
          <a:xfrm>
            <a:off x="338264" y="370668"/>
            <a:ext cx="11515471"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1b. Individual patients’ (service users’) health needs are met</a:t>
            </a:r>
          </a:p>
        </p:txBody>
      </p:sp>
      <p:sp>
        <p:nvSpPr>
          <p:cNvPr id="8" name="TextBox 7">
            <a:extLst>
              <a:ext uri="{FF2B5EF4-FFF2-40B4-BE49-F238E27FC236}">
                <a16:creationId xmlns:a16="http://schemas.microsoft.com/office/drawing/2014/main" id="{79887570-AE46-4FB5-B677-1139B0760FDB}"/>
              </a:ext>
            </a:extLst>
          </p:cNvPr>
          <p:cNvSpPr txBox="1"/>
          <p:nvPr/>
        </p:nvSpPr>
        <p:spPr>
          <a:xfrm>
            <a:off x="338264" y="2066925"/>
            <a:ext cx="12272836"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(ACT) offers: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case identification/alcohol identification and brief advice (IBA)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comprehensive alcohol assessment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specialist nursing and medical care planning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management of medically assisted alcohol withdrawal (MAW)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provision of psychosocial interventions for people with mental health difficulties and/or 	complex needs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planning safe discharge, including onward referral to community alcohol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Its aspiration is to reduce alcohol related harm across the Integrated Care System (ICS).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5056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3FDAC-74C4-62AD-DC9F-E89F5C74E1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22433"/>
            <a:ext cx="121920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CA3CB3E-E1F6-0638-A7CD-B4C3D1B7283F}"/>
              </a:ext>
            </a:extLst>
          </p:cNvPr>
          <p:cNvSpPr txBox="1"/>
          <p:nvPr/>
        </p:nvSpPr>
        <p:spPr>
          <a:xfrm>
            <a:off x="266546" y="237614"/>
            <a:ext cx="11515471"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1b. Individual patients’ (service users’) health needs are met</a:t>
            </a:r>
          </a:p>
        </p:txBody>
      </p:sp>
      <p:sp>
        <p:nvSpPr>
          <p:cNvPr id="6" name="TextBox 5">
            <a:extLst>
              <a:ext uri="{FF2B5EF4-FFF2-40B4-BE49-F238E27FC236}">
                <a16:creationId xmlns:a16="http://schemas.microsoft.com/office/drawing/2014/main" id="{3BFF450A-990E-5604-0E20-73718476F696}"/>
              </a:ext>
            </a:extLst>
          </p:cNvPr>
          <p:cNvSpPr txBox="1"/>
          <p:nvPr/>
        </p:nvSpPr>
        <p:spPr>
          <a:xfrm>
            <a:off x="266546" y="1603628"/>
            <a:ext cx="11152094" cy="418576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Referrals: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ACT will offer an assessment to anyone that scores 5 or above on the AUDIT-C. The AUDIT-C will be completed in the ED’s pit stop as well as on inpatient wards and will be available on the electronic patient record system (Lorenzo). Once completed, a referral is sent (assuming the score is 5 or higher) by a secure e-mail to the ACT, who then contact the patient (see Flow Diagram) to offer an assessment. The referral is also registered onto Derbyshire Healthcare NHS Foundation Trust’s (DHCFT) electronic patient record (</a:t>
            </a:r>
            <a:r>
              <a:rPr kumimoji="0" lang="en-GB"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SystmOne</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Once the ACT receives the referral, clinical triage takes place, utilising the AUDIT-C score as a guide. The lower scoring referral forms can be allocated to the Band 3 team member (ACT Support Worker) and the patient will be typically offered brief advice. The score that is more likely to indicate non-dependence or lower risk will be determined by the ACT and will be reviewed on an iterative basis.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3922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3FDAC-74C4-62AD-DC9F-E89F5C74E1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22433"/>
            <a:ext cx="121920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CA3CB3E-E1F6-0638-A7CD-B4C3D1B7283F}"/>
              </a:ext>
            </a:extLst>
          </p:cNvPr>
          <p:cNvSpPr txBox="1"/>
          <p:nvPr/>
        </p:nvSpPr>
        <p:spPr>
          <a:xfrm>
            <a:off x="266546" y="237614"/>
            <a:ext cx="11515471"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1b. Individual patients’ (service users’) health needs are met</a:t>
            </a:r>
          </a:p>
        </p:txBody>
      </p:sp>
      <p:sp>
        <p:nvSpPr>
          <p:cNvPr id="6" name="TextBox 5">
            <a:extLst>
              <a:ext uri="{FF2B5EF4-FFF2-40B4-BE49-F238E27FC236}">
                <a16:creationId xmlns:a16="http://schemas.microsoft.com/office/drawing/2014/main" id="{3BFF450A-990E-5604-0E20-73718476F696}"/>
              </a:ext>
            </a:extLst>
          </p:cNvPr>
          <p:cNvSpPr txBox="1"/>
          <p:nvPr/>
        </p:nvSpPr>
        <p:spPr>
          <a:xfrm>
            <a:off x="266546" y="1767851"/>
            <a:ext cx="11152094" cy="390876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Response times may vary depending on when the referral is made and will be more clearly delineated as this new service matures. During operating hours, referrals should be actioned on the same or next day. To minimise admissions that are not clinically indicated, the aspiration is for all referrals from ED to be seen on the same day, where patients may be offered an assessment/advice or discharged. </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Where patients attend ED outside of the ACT’s operating hours, and the referral form completed at Pit Stop generates an ACT referral, they will be contacted by telephone the following day by the ACT, and community links will be utilised where indicated.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referral form is mandatory for those admitted to inpatient settings, and will generate an ACT referral where the score is 5 or higher on the AUDIT-C.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Hepatology Outpatients – the aspiration is to provide an in-reach service to hepatology outpatients in due course.</a:t>
            </a:r>
          </a:p>
        </p:txBody>
      </p:sp>
    </p:spTree>
    <p:extLst>
      <p:ext uri="{BB962C8B-B14F-4D97-AF65-F5344CB8AC3E}">
        <p14:creationId xmlns:p14="http://schemas.microsoft.com/office/powerpoint/2010/main" val="38354542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3FDAC-74C4-62AD-DC9F-E89F5C74E1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22433"/>
            <a:ext cx="121920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CA3CB3E-E1F6-0638-A7CD-B4C3D1B7283F}"/>
              </a:ext>
            </a:extLst>
          </p:cNvPr>
          <p:cNvSpPr txBox="1"/>
          <p:nvPr/>
        </p:nvSpPr>
        <p:spPr>
          <a:xfrm>
            <a:off x="424995" y="1858565"/>
            <a:ext cx="11515471"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EDS Domain 1:Commissioned or Provided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1c. When patients (service users) use the service, they are free from harm</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26886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3FDAC-74C4-62AD-DC9F-E89F5C74E1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22433"/>
            <a:ext cx="121920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CA3CB3E-E1F6-0638-A7CD-B4C3D1B7283F}"/>
              </a:ext>
            </a:extLst>
          </p:cNvPr>
          <p:cNvSpPr txBox="1"/>
          <p:nvPr/>
        </p:nvSpPr>
        <p:spPr>
          <a:xfrm>
            <a:off x="338264" y="609575"/>
            <a:ext cx="11515471"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1c. When patients (service users) use the service, they are free from harm</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BFF450A-990E-5604-0E20-73718476F696}"/>
              </a:ext>
            </a:extLst>
          </p:cNvPr>
          <p:cNvSpPr txBox="1"/>
          <p:nvPr/>
        </p:nvSpPr>
        <p:spPr>
          <a:xfrm>
            <a:off x="266546" y="1771650"/>
            <a:ext cx="11125354" cy="527836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Sadly the fragmentation between addiction and mental health over the last decade has led to increases in both drug and alcohol-related harms. Psychiatric liaison at the RDH has guarded against this, initially by keeping addictions within their remit (many services nationally do not) and now fully integrating the ACT into what it delivers.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This allows full access to the psychiatric liaison MDT, and draws on the experience and expertise of the substance misuse clinical lead, and the liaison/neuropsychiatry consultant who provides medical leadership. For the latter, there is a specific expertise around alcohol-related brain damage (ARBD), with an embedded diagnostic pathway at RDH.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The ACT has moved beyond its minimum service descriptor to deliver a full addictions service (i.e. not solely alcohol), including opioid substitution therapies (e.g. methadone), in-reach work from community substance misuse teams, and liver health, with a weekly ‘</a:t>
            </a:r>
            <a:r>
              <a:rPr kumimoji="0" lang="en-GB" sz="1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Fibroscan</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clinic – an intervention that is increasingly showing itself to alter behaviours in alcohol-use disorders, and ultimately improve liver health and its related morbidity and mortality.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922308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3FDAC-74C4-62AD-DC9F-E89F5C74E1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22433"/>
            <a:ext cx="121920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CA3CB3E-E1F6-0638-A7CD-B4C3D1B7283F}"/>
              </a:ext>
            </a:extLst>
          </p:cNvPr>
          <p:cNvSpPr txBox="1"/>
          <p:nvPr/>
        </p:nvSpPr>
        <p:spPr>
          <a:xfrm>
            <a:off x="338264" y="560165"/>
            <a:ext cx="11515471"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1c. When patients (service users) use the service, they are free from harm</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BFF450A-990E-5604-0E20-73718476F696}"/>
              </a:ext>
            </a:extLst>
          </p:cNvPr>
          <p:cNvSpPr txBox="1"/>
          <p:nvPr/>
        </p:nvSpPr>
        <p:spPr>
          <a:xfrm>
            <a:off x="230687" y="1748292"/>
            <a:ext cx="11152094" cy="429348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work is currently undertaken in inpatient areas where access to any emergency equipment is available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The ACT also accepts referrals from the pre-op assessment clinic at RDH. The hope here is that planned surgical procedures a way off in people with alcohol use disorders can be supported to access community substance misuse teams to optimise their surgical outcomes. In addition, where the procedure cannot wait, the ACT are able to advise the surgical/anaesthetic teams on pre-admission plans/medically assisted withdrawal to ensure the surgical procedure is not cancelled.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The ACT is also in the process of producing guidelines for ‘take home’ Naloxone to be available for opioid dependent patients attending the Emergency Department or inpatients on wards. This will come under the remit of the ACT to ensure full training is given to the patients, and the medication is available quickly (DHSC 2023).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626500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3FDAC-74C4-62AD-DC9F-E89F5C74E1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22433"/>
            <a:ext cx="121920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CA3CB3E-E1F6-0638-A7CD-B4C3D1B7283F}"/>
              </a:ext>
            </a:extLst>
          </p:cNvPr>
          <p:cNvSpPr txBox="1"/>
          <p:nvPr/>
        </p:nvSpPr>
        <p:spPr>
          <a:xfrm>
            <a:off x="338264" y="560165"/>
            <a:ext cx="11515471"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1c. When patients (service users) use the service, they are free from harm</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BFF450A-990E-5604-0E20-73718476F696}"/>
              </a:ext>
            </a:extLst>
          </p:cNvPr>
          <p:cNvSpPr txBox="1"/>
          <p:nvPr/>
        </p:nvSpPr>
        <p:spPr>
          <a:xfrm>
            <a:off x="230687" y="1748292"/>
            <a:ext cx="11152094" cy="40164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Education is key function of the ACT, training ward staff in substances of misuse and alcohol withdrawal syndrome, and are currently engaged in updating relevant UHDB guidelines for the RDH site, as well as supporting hepatology with a move towards ‘symptom triggered detox’ – an approach that reduces the medication need and time to detox a dependent drinker.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Finally, it must be noted that the work of the ACT is integrated into the local health/social care system in addressing health inequalities. The clinical lead is engaged and embedded within high impact user and homelessness MDTs, has strong links with the community substance misuse teams, and also secondary mental health services. We have been able to be ‘creative’ with patients with complex needs, and tailor pre-existing pathways to what is needed (e.g. an elective detox to a planned psychiatric admission). Previously, these patients would have fallen through ‘commissioning gaps’.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309246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3FDAC-74C4-62AD-DC9F-E89F5C74E1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22433"/>
            <a:ext cx="121920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CA3CB3E-E1F6-0638-A7CD-B4C3D1B7283F}"/>
              </a:ext>
            </a:extLst>
          </p:cNvPr>
          <p:cNvSpPr txBox="1"/>
          <p:nvPr/>
        </p:nvSpPr>
        <p:spPr>
          <a:xfrm>
            <a:off x="424995" y="1858565"/>
            <a:ext cx="11515471"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EDS Domain 1:Commissioned or Provided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1d. Patients (service users) report positive experiences of the service</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274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1A6FCC8-D3CE-094A-BDEB-72E24BA79CA7}"/>
              </a:ext>
            </a:extLst>
          </p:cNvPr>
          <p:cNvSpPr txBox="1">
            <a:spLocks/>
          </p:cNvSpPr>
          <p:nvPr/>
        </p:nvSpPr>
        <p:spPr>
          <a:xfrm>
            <a:off x="693219" y="1039409"/>
            <a:ext cx="10515600" cy="8339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0070C0"/>
                </a:solidFill>
                <a:latin typeface="Arial" panose="020B0604020202020204" pitchFamily="34" charset="0"/>
                <a:cs typeface="Arial" panose="020B0604020202020204" pitchFamily="34" charset="0"/>
              </a:rPr>
              <a:t>What did we learn?</a:t>
            </a:r>
          </a:p>
        </p:txBody>
      </p:sp>
      <p:sp>
        <p:nvSpPr>
          <p:cNvPr id="2" name="TextBox 1">
            <a:extLst>
              <a:ext uri="{FF2B5EF4-FFF2-40B4-BE49-F238E27FC236}">
                <a16:creationId xmlns:a16="http://schemas.microsoft.com/office/drawing/2014/main" id="{72797B18-4937-0A4E-BF60-C632A6873A0E}"/>
              </a:ext>
            </a:extLst>
          </p:cNvPr>
          <p:cNvSpPr txBox="1"/>
          <p:nvPr/>
        </p:nvSpPr>
        <p:spPr>
          <a:xfrm>
            <a:off x="1045805" y="2006707"/>
            <a:ext cx="10515600" cy="4093428"/>
          </a:xfrm>
          <a:prstGeom prst="rect">
            <a:avLst/>
          </a:prstGeom>
          <a:noFill/>
        </p:spPr>
        <p:txBody>
          <a:bodyPr wrap="square" rtlCol="0">
            <a:spAutoFit/>
          </a:bodyPr>
          <a:lstStyle>
            <a:defPPr>
              <a:defRPr lang="en-US"/>
            </a:defPPr>
            <a:lvl1pPr>
              <a:spcBef>
                <a:spcPts val="1200"/>
              </a:spcBef>
            </a:lvl1pPr>
            <a:lvl2pPr marL="631825" lvl="1" indent="-457200">
              <a:spcBef>
                <a:spcPts val="600"/>
              </a:spcBef>
              <a:buFont typeface="Arial" panose="020B0604020202020204" pitchFamily="34" charset="0"/>
              <a:buChar char="•"/>
              <a:defRPr sz="3200"/>
            </a:lvl2pPr>
          </a:lstStyle>
          <a:p>
            <a:pPr lvl="1"/>
            <a:r>
              <a:rPr lang="en-GB" dirty="0"/>
              <a:t>Weight stigma as a key barrier</a:t>
            </a:r>
          </a:p>
          <a:p>
            <a:pPr marL="990600" lvl="2" indent="-285750">
              <a:buFont typeface="Arial" panose="020B0604020202020204" pitchFamily="34" charset="0"/>
              <a:buChar char="•"/>
            </a:pPr>
            <a:r>
              <a:rPr lang="en-GB" sz="2600" dirty="0"/>
              <a:t>Society, health professionals, internalised</a:t>
            </a:r>
          </a:p>
          <a:p>
            <a:pPr marL="990600" lvl="2" indent="-285750">
              <a:buFont typeface="Arial" panose="020B0604020202020204" pitchFamily="34" charset="0"/>
              <a:buChar char="•"/>
            </a:pPr>
            <a:r>
              <a:rPr lang="en-GB" sz="2600" dirty="0"/>
              <a:t>Impact on quality of life </a:t>
            </a:r>
          </a:p>
          <a:p>
            <a:pPr lvl="1"/>
            <a:r>
              <a:rPr lang="en-GB" dirty="0"/>
              <a:t>Gender, Age and Deprivation affect access</a:t>
            </a:r>
          </a:p>
          <a:p>
            <a:pPr lvl="1"/>
            <a:r>
              <a:rPr lang="en-GB" dirty="0"/>
              <a:t>Structural forces generate inequalities</a:t>
            </a:r>
          </a:p>
          <a:p>
            <a:pPr lvl="1"/>
            <a:r>
              <a:rPr lang="en-GB" dirty="0"/>
              <a:t>Importance of person-centred, empathetic service </a:t>
            </a:r>
          </a:p>
          <a:p>
            <a:pPr lvl="1"/>
            <a:r>
              <a:rPr lang="en-GB" dirty="0"/>
              <a:t>Adaptations &amp; training would enhance service</a:t>
            </a:r>
          </a:p>
          <a:p>
            <a:endParaRPr lang="en-US" dirty="0"/>
          </a:p>
        </p:txBody>
      </p:sp>
    </p:spTree>
    <p:extLst>
      <p:ext uri="{BB962C8B-B14F-4D97-AF65-F5344CB8AC3E}">
        <p14:creationId xmlns:p14="http://schemas.microsoft.com/office/powerpoint/2010/main" val="37980116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3FDAC-74C4-62AD-DC9F-E89F5C74E1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22433"/>
            <a:ext cx="121920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CA3CB3E-E1F6-0638-A7CD-B4C3D1B7283F}"/>
              </a:ext>
            </a:extLst>
          </p:cNvPr>
          <p:cNvSpPr txBox="1"/>
          <p:nvPr/>
        </p:nvSpPr>
        <p:spPr>
          <a:xfrm>
            <a:off x="338264" y="560165"/>
            <a:ext cx="11515471"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1d. Patients (service users) report positive experiences of the service</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BFF450A-990E-5604-0E20-73718476F696}"/>
              </a:ext>
            </a:extLst>
          </p:cNvPr>
          <p:cNvSpPr txBox="1"/>
          <p:nvPr/>
        </p:nvSpPr>
        <p:spPr>
          <a:xfrm>
            <a:off x="230687" y="1748292"/>
            <a:ext cx="11152094" cy="42473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have a patient feedback form but this does appear to be under utilised. Our research department is in the process of collating the results and this information will be used to shape service provision going forward.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are utilising a new automated system that sends patients a text or email when they are discharged from the team asking them to provide feedback by following the link. This started in December 2022. Responses are viewed monthly, as more feedback is received and areas for improvement identified, we will ensure that the feedback is being utilised to shape ongoing service provision.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patients who are seen by the alcohol care team automatically receive a text or email upon discharge from the team. The text contains a link that asks them to provide feedback on their experience with the service.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989333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3FDAC-74C4-62AD-DC9F-E89F5C74E1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22433"/>
            <a:ext cx="121920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CA3CB3E-E1F6-0638-A7CD-B4C3D1B7283F}"/>
              </a:ext>
            </a:extLst>
          </p:cNvPr>
          <p:cNvSpPr txBox="1"/>
          <p:nvPr/>
        </p:nvSpPr>
        <p:spPr>
          <a:xfrm>
            <a:off x="338264" y="560165"/>
            <a:ext cx="11515471"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1d. Patients (service users) report positive experiences of the service</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BFF450A-990E-5604-0E20-73718476F696}"/>
              </a:ext>
            </a:extLst>
          </p:cNvPr>
          <p:cNvSpPr txBox="1"/>
          <p:nvPr/>
        </p:nvSpPr>
        <p:spPr>
          <a:xfrm>
            <a:off x="230687" y="1748292"/>
            <a:ext cx="11152094"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Content Placeholder 2">
            <a:extLst>
              <a:ext uri="{FF2B5EF4-FFF2-40B4-BE49-F238E27FC236}">
                <a16:creationId xmlns:a16="http://schemas.microsoft.com/office/drawing/2014/main" id="{49C48601-131B-7ACC-2EBB-0EED56C2DFA0}"/>
              </a:ext>
            </a:extLst>
          </p:cNvPr>
          <p:cNvSpPr txBox="1">
            <a:spLocks/>
          </p:cNvSpPr>
          <p:nvPr/>
        </p:nvSpPr>
        <p:spPr>
          <a:xfrm>
            <a:off x="838200" y="1825625"/>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36 responses from December 2022 to September 2023. </a:t>
            </a:r>
            <a:endPar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94% of people who received an information leaflet found it useful.</a:t>
            </a: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53% of people rated their overall experience as good or very good (with a further 41% saying 'don't know' or 'neither good nor poor').</a:t>
            </a: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Some comments:</a:t>
            </a:r>
            <a:endPar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"Very understanding and reassuring, non-judgemental"</a:t>
            </a: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"The lady I saw was incredibly kind and it was good to talk with her"</a:t>
            </a: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"Very thorough in laying the facts on the table"</a:t>
            </a: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"It caused me to stop and think.....I was already considering cutting down a bit"</a:t>
            </a: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26870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3FDAC-74C4-62AD-DC9F-E89F5C74E1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22433"/>
            <a:ext cx="121920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CA3CB3E-E1F6-0638-A7CD-B4C3D1B7283F}"/>
              </a:ext>
            </a:extLst>
          </p:cNvPr>
          <p:cNvSpPr txBox="1"/>
          <p:nvPr/>
        </p:nvSpPr>
        <p:spPr>
          <a:xfrm>
            <a:off x="338264" y="560165"/>
            <a:ext cx="11515471"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1d. Patients (service users) report positive experiences of the service</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BFF450A-990E-5604-0E20-73718476F696}"/>
              </a:ext>
            </a:extLst>
          </p:cNvPr>
          <p:cNvSpPr txBox="1"/>
          <p:nvPr/>
        </p:nvSpPr>
        <p:spPr>
          <a:xfrm>
            <a:off x="230687" y="1748292"/>
            <a:ext cx="11152094"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is also a paper version available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feedback is then reviewed by the team monthly where they review the quantitative and qualitative results. 	</a:t>
            </a:r>
          </a:p>
        </p:txBody>
      </p:sp>
    </p:spTree>
    <p:extLst>
      <p:ext uri="{BB962C8B-B14F-4D97-AF65-F5344CB8AC3E}">
        <p14:creationId xmlns:p14="http://schemas.microsoft.com/office/powerpoint/2010/main" val="17986075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24354" y="1425776"/>
            <a:ext cx="10383452" cy="2387600"/>
          </a:xfrm>
        </p:spPr>
        <p:txBody>
          <a:bodyPr>
            <a:normAutofit/>
          </a:bodyPr>
          <a:lstStyle/>
          <a:p>
            <a:pPr algn="l"/>
            <a:r>
              <a:rPr lang="en-GB" sz="3800" b="1" dirty="0">
                <a:latin typeface="Arial" panose="020B0604020202020204" pitchFamily="34" charset="0"/>
                <a:cs typeface="Arial" panose="020B0604020202020204" pitchFamily="34" charset="0"/>
              </a:rPr>
              <a:t>TOBACCO DEPDENDENCY TREATMENT</a:t>
            </a:r>
            <a:br>
              <a:rPr lang="en-GB" sz="3800" b="1" dirty="0">
                <a:latin typeface="Arial" panose="020B0604020202020204" pitchFamily="34" charset="0"/>
                <a:cs typeface="Arial" panose="020B0604020202020204" pitchFamily="34" charset="0"/>
              </a:rPr>
            </a:br>
            <a:br>
              <a:rPr lang="en-GB" sz="1800" b="0" i="0" u="none" strike="noStrike" baseline="0" dirty="0">
                <a:solidFill>
                  <a:srgbClr val="000000"/>
                </a:solidFill>
                <a:latin typeface="Arial" panose="020B0604020202020204" pitchFamily="34" charset="0"/>
              </a:rPr>
            </a:br>
            <a:r>
              <a:rPr lang="en-GB" sz="1800" b="0" i="0" u="none" strike="noStrike" baseline="0" dirty="0">
                <a:solidFill>
                  <a:srgbClr val="000000"/>
                </a:solidFill>
                <a:latin typeface="Arial" panose="020B0604020202020204" pitchFamily="34" charset="0"/>
              </a:rPr>
              <a:t>EDS February 2024 presentation</a:t>
            </a:r>
            <a:br>
              <a:rPr lang="en-GB" sz="1800" b="0" i="0" u="none" strike="noStrike" baseline="0" dirty="0">
                <a:solidFill>
                  <a:srgbClr val="000000"/>
                </a:solidFill>
                <a:latin typeface="Arial" panose="020B0604020202020204" pitchFamily="34" charset="0"/>
              </a:rPr>
            </a:br>
            <a:r>
              <a:rPr lang="en-GB" sz="1800" b="0" i="0" u="none" strike="noStrike" baseline="0" dirty="0">
                <a:solidFill>
                  <a:srgbClr val="000000"/>
                </a:solidFill>
                <a:latin typeface="Arial" panose="020B0604020202020204" pitchFamily="34" charset="0"/>
              </a:rPr>
              <a:t>Domain 1: commissioned or provided</a:t>
            </a:r>
            <a:endParaRPr lang="en-GB" sz="44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F9D97E3-20D6-44F6-5557-47969827A8A7}"/>
              </a:ext>
            </a:extLst>
          </p:cNvPr>
          <p:cNvPicPr>
            <a:picLocks noChangeAspect="1"/>
          </p:cNvPicPr>
          <p:nvPr/>
        </p:nvPicPr>
        <p:blipFill>
          <a:blip r:embed="rId2"/>
          <a:stretch>
            <a:fillRect/>
          </a:stretch>
        </p:blipFill>
        <p:spPr>
          <a:xfrm>
            <a:off x="9696450" y="0"/>
            <a:ext cx="2495550" cy="1238250"/>
          </a:xfrm>
          <a:prstGeom prst="rect">
            <a:avLst/>
          </a:prstGeom>
        </p:spPr>
      </p:pic>
      <p:pic>
        <p:nvPicPr>
          <p:cNvPr id="5" name="Picture 2">
            <a:extLst>
              <a:ext uri="{FF2B5EF4-FFF2-40B4-BE49-F238E27FC236}">
                <a16:creationId xmlns:a16="http://schemas.microsoft.com/office/drawing/2014/main" id="{F167A88B-1716-A4A3-EB26-97C82D6145D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22433"/>
            <a:ext cx="121920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12961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9D97E3-20D6-44F6-5557-47969827A8A7}"/>
              </a:ext>
            </a:extLst>
          </p:cNvPr>
          <p:cNvPicPr>
            <a:picLocks noChangeAspect="1"/>
          </p:cNvPicPr>
          <p:nvPr/>
        </p:nvPicPr>
        <p:blipFill>
          <a:blip r:embed="rId3"/>
          <a:stretch>
            <a:fillRect/>
          </a:stretch>
        </p:blipFill>
        <p:spPr>
          <a:xfrm>
            <a:off x="9696450" y="0"/>
            <a:ext cx="2495550" cy="1238250"/>
          </a:xfrm>
          <a:prstGeom prst="rect">
            <a:avLst/>
          </a:prstGeom>
        </p:spPr>
      </p:pic>
      <p:pic>
        <p:nvPicPr>
          <p:cNvPr id="5" name="Picture 2">
            <a:extLst>
              <a:ext uri="{FF2B5EF4-FFF2-40B4-BE49-F238E27FC236}">
                <a16:creationId xmlns:a16="http://schemas.microsoft.com/office/drawing/2014/main" id="{F167A88B-1716-A4A3-EB26-97C82D6145D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22433"/>
            <a:ext cx="121920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a:extLst>
              <a:ext uri="{FF2B5EF4-FFF2-40B4-BE49-F238E27FC236}">
                <a16:creationId xmlns:a16="http://schemas.microsoft.com/office/drawing/2014/main" id="{7D89371E-A392-CEE0-94FF-9C196906E94F}"/>
              </a:ext>
            </a:extLst>
          </p:cNvPr>
          <p:cNvSpPr>
            <a:spLocks noGrp="1"/>
          </p:cNvSpPr>
          <p:nvPr>
            <p:ph type="ctrTitle"/>
          </p:nvPr>
        </p:nvSpPr>
        <p:spPr>
          <a:xfrm>
            <a:off x="245616" y="407526"/>
            <a:ext cx="9144000" cy="830724"/>
          </a:xfrm>
        </p:spPr>
        <p:txBody>
          <a:bodyPr>
            <a:normAutofit/>
          </a:bodyPr>
          <a:lstStyle/>
          <a:p>
            <a:pPr algn="l"/>
            <a:r>
              <a:rPr lang="en-GB" sz="4400" b="1" dirty="0">
                <a:latin typeface="Arial" panose="020B0604020202020204" pitchFamily="34" charset="0"/>
                <a:cs typeface="Arial" panose="020B0604020202020204" pitchFamily="34" charset="0"/>
              </a:rPr>
              <a:t>Overview of Service</a:t>
            </a:r>
          </a:p>
        </p:txBody>
      </p:sp>
      <p:pic>
        <p:nvPicPr>
          <p:cNvPr id="3" name="Picture 2">
            <a:extLst>
              <a:ext uri="{FF2B5EF4-FFF2-40B4-BE49-F238E27FC236}">
                <a16:creationId xmlns:a16="http://schemas.microsoft.com/office/drawing/2014/main" id="{8AA791EF-1366-E206-B681-7DEC612927B6}"/>
              </a:ext>
            </a:extLst>
          </p:cNvPr>
          <p:cNvPicPr>
            <a:picLocks noChangeAspect="1"/>
          </p:cNvPicPr>
          <p:nvPr/>
        </p:nvPicPr>
        <p:blipFill>
          <a:blip r:embed="rId5"/>
          <a:stretch>
            <a:fillRect/>
          </a:stretch>
        </p:blipFill>
        <p:spPr>
          <a:xfrm>
            <a:off x="1987892" y="1275558"/>
            <a:ext cx="8216216" cy="4609567"/>
          </a:xfrm>
          <a:prstGeom prst="rect">
            <a:avLst/>
          </a:prstGeom>
        </p:spPr>
      </p:pic>
    </p:spTree>
    <p:extLst>
      <p:ext uri="{BB962C8B-B14F-4D97-AF65-F5344CB8AC3E}">
        <p14:creationId xmlns:p14="http://schemas.microsoft.com/office/powerpoint/2010/main" val="4595927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9D97E3-20D6-44F6-5557-47969827A8A7}"/>
              </a:ext>
            </a:extLst>
          </p:cNvPr>
          <p:cNvPicPr>
            <a:picLocks noChangeAspect="1"/>
          </p:cNvPicPr>
          <p:nvPr/>
        </p:nvPicPr>
        <p:blipFill>
          <a:blip r:embed="rId3"/>
          <a:stretch>
            <a:fillRect/>
          </a:stretch>
        </p:blipFill>
        <p:spPr>
          <a:xfrm>
            <a:off x="9696450" y="0"/>
            <a:ext cx="2495550" cy="1238250"/>
          </a:xfrm>
          <a:prstGeom prst="rect">
            <a:avLst/>
          </a:prstGeom>
        </p:spPr>
      </p:pic>
      <p:pic>
        <p:nvPicPr>
          <p:cNvPr id="5" name="Picture 2">
            <a:extLst>
              <a:ext uri="{FF2B5EF4-FFF2-40B4-BE49-F238E27FC236}">
                <a16:creationId xmlns:a16="http://schemas.microsoft.com/office/drawing/2014/main" id="{F167A88B-1716-A4A3-EB26-97C82D6145D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22433"/>
            <a:ext cx="121920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a:extLst>
              <a:ext uri="{FF2B5EF4-FFF2-40B4-BE49-F238E27FC236}">
                <a16:creationId xmlns:a16="http://schemas.microsoft.com/office/drawing/2014/main" id="{7D89371E-A392-CEE0-94FF-9C196906E94F}"/>
              </a:ext>
            </a:extLst>
          </p:cNvPr>
          <p:cNvSpPr>
            <a:spLocks noGrp="1"/>
          </p:cNvSpPr>
          <p:nvPr>
            <p:ph type="ctrTitle"/>
          </p:nvPr>
        </p:nvSpPr>
        <p:spPr>
          <a:xfrm>
            <a:off x="245616" y="407526"/>
            <a:ext cx="9144000" cy="830724"/>
          </a:xfrm>
        </p:spPr>
        <p:txBody>
          <a:bodyPr>
            <a:normAutofit/>
          </a:bodyPr>
          <a:lstStyle/>
          <a:p>
            <a:pPr algn="l"/>
            <a:r>
              <a:rPr lang="en-GB" sz="4400" b="1" dirty="0">
                <a:latin typeface="Arial" panose="020B0604020202020204" pitchFamily="34" charset="0"/>
                <a:cs typeface="Arial" panose="020B0604020202020204" pitchFamily="34" charset="0"/>
              </a:rPr>
              <a:t>Overview of Service</a:t>
            </a:r>
          </a:p>
        </p:txBody>
      </p:sp>
      <p:sp>
        <p:nvSpPr>
          <p:cNvPr id="8" name="TextBox 7">
            <a:extLst>
              <a:ext uri="{FF2B5EF4-FFF2-40B4-BE49-F238E27FC236}">
                <a16:creationId xmlns:a16="http://schemas.microsoft.com/office/drawing/2014/main" id="{7DDCCC26-312B-1E19-2CD5-6D2746A08E7E}"/>
              </a:ext>
            </a:extLst>
          </p:cNvPr>
          <p:cNvSpPr txBox="1"/>
          <p:nvPr/>
        </p:nvSpPr>
        <p:spPr>
          <a:xfrm>
            <a:off x="542156" y="1254488"/>
            <a:ext cx="10813821" cy="3406061"/>
          </a:xfrm>
          <a:prstGeom prst="rect">
            <a:avLst/>
          </a:prstGeom>
          <a:noFill/>
        </p:spPr>
        <p:txBody>
          <a:bodyPr wrap="square" rtlCol="0">
            <a:spAutoFit/>
          </a:bodyPr>
          <a:lstStyle/>
          <a:p>
            <a:pPr marL="0" marR="0" lvl="0" indent="0" algn="just" defTabSz="914400" rtl="0" eaLnBrk="1" fontAlgn="auto" latinLnBrk="0" hangingPunct="1">
              <a:lnSpc>
                <a:spcPts val="1400"/>
              </a:lnSpc>
              <a:spcBef>
                <a:spcPts val="100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marR="0" lvl="0" indent="-285750" algn="just"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NHS long term plan target was to rollout tobacco dependence treatment services in all inpatient, mental health and maternity settings by the end of 2023/24. </a:t>
            </a:r>
          </a:p>
          <a:p>
            <a:pPr marL="285750" marR="0" lvl="0" indent="-285750" algn="just"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marR="0" lvl="0" indent="-285750" algn="just"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Tobacco Dependency Treatment Service at UHDB </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went live on 5</a:t>
            </a:r>
            <a:r>
              <a:rPr kumimoji="0" lang="en-GB" sz="18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September 2022 across RDH and QHB covering </a:t>
            </a: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acute inpatients </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and </a:t>
            </a: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maternity</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UHDB model is an “in-reach” model working with our partners in the local authority service Live Life Better Derbyshire and Everyone Health Staffordshire, who are directly funded by the ICB to deliver TDT within the Trust. </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903477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9D97E3-20D6-44F6-5557-47969827A8A7}"/>
              </a:ext>
            </a:extLst>
          </p:cNvPr>
          <p:cNvPicPr>
            <a:picLocks noChangeAspect="1"/>
          </p:cNvPicPr>
          <p:nvPr/>
        </p:nvPicPr>
        <p:blipFill>
          <a:blip r:embed="rId3"/>
          <a:stretch>
            <a:fillRect/>
          </a:stretch>
        </p:blipFill>
        <p:spPr>
          <a:xfrm>
            <a:off x="9696450" y="0"/>
            <a:ext cx="2495550" cy="1238250"/>
          </a:xfrm>
          <a:prstGeom prst="rect">
            <a:avLst/>
          </a:prstGeom>
        </p:spPr>
      </p:pic>
      <p:pic>
        <p:nvPicPr>
          <p:cNvPr id="5" name="Picture 2">
            <a:extLst>
              <a:ext uri="{FF2B5EF4-FFF2-40B4-BE49-F238E27FC236}">
                <a16:creationId xmlns:a16="http://schemas.microsoft.com/office/drawing/2014/main" id="{F167A88B-1716-A4A3-EB26-97C82D6145D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22433"/>
            <a:ext cx="121920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a:extLst>
              <a:ext uri="{FF2B5EF4-FFF2-40B4-BE49-F238E27FC236}">
                <a16:creationId xmlns:a16="http://schemas.microsoft.com/office/drawing/2014/main" id="{7D89371E-A392-CEE0-94FF-9C196906E94F}"/>
              </a:ext>
            </a:extLst>
          </p:cNvPr>
          <p:cNvSpPr>
            <a:spLocks noGrp="1"/>
          </p:cNvSpPr>
          <p:nvPr>
            <p:ph type="ctrTitle"/>
          </p:nvPr>
        </p:nvSpPr>
        <p:spPr>
          <a:xfrm>
            <a:off x="245616" y="407526"/>
            <a:ext cx="9144000" cy="830724"/>
          </a:xfrm>
        </p:spPr>
        <p:txBody>
          <a:bodyPr>
            <a:normAutofit/>
          </a:bodyPr>
          <a:lstStyle/>
          <a:p>
            <a:pPr algn="l"/>
            <a:r>
              <a:rPr lang="en-GB" sz="4400" b="1" dirty="0">
                <a:latin typeface="Arial" panose="020B0604020202020204" pitchFamily="34" charset="0"/>
                <a:cs typeface="Arial" panose="020B0604020202020204" pitchFamily="34" charset="0"/>
              </a:rPr>
              <a:t>Overview of Service: Inpatients</a:t>
            </a:r>
          </a:p>
        </p:txBody>
      </p:sp>
      <p:graphicFrame>
        <p:nvGraphicFramePr>
          <p:cNvPr id="2" name="Diagram 1">
            <a:extLst>
              <a:ext uri="{FF2B5EF4-FFF2-40B4-BE49-F238E27FC236}">
                <a16:creationId xmlns:a16="http://schemas.microsoft.com/office/drawing/2014/main" id="{F320F252-0650-B589-C845-833DD2C77357}"/>
              </a:ext>
            </a:extLst>
          </p:cNvPr>
          <p:cNvGraphicFramePr/>
          <p:nvPr/>
        </p:nvGraphicFramePr>
        <p:xfrm>
          <a:off x="838200" y="1306286"/>
          <a:ext cx="10622280" cy="47287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906554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3FDAC-74C4-62AD-DC9F-E89F5C74E1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22433"/>
            <a:ext cx="121920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AA7C19F-5D5C-036E-CD51-0952AE7B4680}"/>
              </a:ext>
            </a:extLst>
          </p:cNvPr>
          <p:cNvSpPr txBox="1"/>
          <p:nvPr/>
        </p:nvSpPr>
        <p:spPr>
          <a:xfrm>
            <a:off x="651178" y="1122906"/>
            <a:ext cx="10704018" cy="4075475"/>
          </a:xfrm>
          <a:prstGeom prst="rect">
            <a:avLst/>
          </a:prstGeom>
          <a:noFill/>
        </p:spPr>
        <p:txBody>
          <a:bodyPr wrap="square" rtlCol="0">
            <a:spAutoFit/>
          </a:bodyPr>
          <a:lstStyle/>
          <a:p>
            <a:pPr marL="0" marR="0" lvl="0" indent="0" algn="l" defTabSz="914400" rtl="0" eaLnBrk="1" fontAlgn="auto" latinLnBrk="0" hangingPunct="1">
              <a:lnSpc>
                <a:spcPts val="1400"/>
              </a:lnSpc>
              <a:spcBef>
                <a:spcPts val="100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p>
          <a:p>
            <a:pPr marL="285750" marR="0" lvl="0" indent="-285750" algn="just" defTabSz="914400" rtl="0" eaLnBrk="1" fontAlgn="auto" latinLnBrk="0" hangingPunct="1">
              <a:lnSpc>
                <a:spcPts val="1400"/>
              </a:lnSpc>
              <a:spcBef>
                <a:spcPts val="1000"/>
              </a:spcBef>
              <a:spcAft>
                <a:spcPts val="100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Adult inpatients </a:t>
            </a:r>
          </a:p>
          <a:p>
            <a:pPr marL="742950" marR="0" lvl="1" indent="-285750" algn="just" defTabSz="914400" rtl="0" eaLnBrk="1" fontAlgn="auto" latinLnBrk="0" hangingPunct="1">
              <a:lnSpc>
                <a:spcPts val="1400"/>
              </a:lnSpc>
              <a:spcBef>
                <a:spcPts val="1000"/>
              </a:spcBef>
              <a:spcAft>
                <a:spcPts val="10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service is being referred about 200 patients each month.</a:t>
            </a:r>
          </a:p>
          <a:p>
            <a:pPr marL="742950" marR="0" lvl="1" indent="-285750" algn="just" defTabSz="914400" rtl="0" eaLnBrk="1" fontAlgn="auto" latinLnBrk="0" hangingPunct="1">
              <a:lnSpc>
                <a:spcPts val="1400"/>
              </a:lnSpc>
              <a:spcBef>
                <a:spcPts val="1000"/>
              </a:spcBef>
              <a:spcAft>
                <a:spcPts val="10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Year to date around 80% opt into the service and make a quit attempt. </a:t>
            </a:r>
          </a:p>
          <a:p>
            <a:pPr marL="742950" marR="0" lvl="1" indent="-285750" algn="just" defTabSz="914400" rtl="0" eaLnBrk="1" fontAlgn="auto" latinLnBrk="0" hangingPunct="1">
              <a:lnSpc>
                <a:spcPts val="1400"/>
              </a:lnSpc>
              <a:spcBef>
                <a:spcPts val="1000"/>
              </a:spcBef>
              <a:spcAft>
                <a:spcPts val="10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Current 4 week quit rate is around 50% and 12 week rate is 30%. </a:t>
            </a:r>
          </a:p>
          <a:p>
            <a:pPr marL="742950" marR="0" lvl="1" indent="-285750" algn="just" defTabSz="914400" rtl="0" eaLnBrk="1" fontAlgn="auto" latinLnBrk="0" hangingPunct="1">
              <a:lnSpc>
                <a:spcPts val="1400"/>
              </a:lnSpc>
              <a:spcBef>
                <a:spcPts val="1000"/>
              </a:spcBef>
              <a:spcAft>
                <a:spcPts val="10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smoking status screening:</a:t>
            </a:r>
          </a:p>
          <a:p>
            <a:pPr marL="1200150" marR="0" lvl="2" indent="-285750" algn="just" defTabSz="914400" rtl="0" eaLnBrk="1" fontAlgn="auto" latinLnBrk="0" hangingPunct="1">
              <a:lnSpc>
                <a:spcPts val="1400"/>
              </a:lnSpc>
              <a:spcBef>
                <a:spcPts val="1000"/>
              </a:spcBef>
              <a:spcAft>
                <a:spcPts val="10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Has risen from 20.2% in Sept 2022 to a peak of 42.4% in August 2023. </a:t>
            </a:r>
          </a:p>
          <a:p>
            <a:pPr marL="1200150" marR="0" lvl="2" indent="-285750" algn="just" defTabSz="914400" rtl="0" eaLnBrk="1" fontAlgn="auto" latinLnBrk="0" hangingPunct="1">
              <a:lnSpc>
                <a:spcPts val="1400"/>
              </a:lnSpc>
              <a:spcBef>
                <a:spcPts val="1000"/>
              </a:spcBef>
              <a:spcAft>
                <a:spcPts val="10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Current screening rate has dropped to 38% (Jan 2024). </a:t>
            </a:r>
          </a:p>
          <a:p>
            <a:pPr marL="1200150" marR="0" lvl="2" indent="-285750" algn="just" defTabSz="914400" rtl="0" eaLnBrk="1" fontAlgn="auto" latinLnBrk="0" hangingPunct="1">
              <a:lnSpc>
                <a:spcPts val="1400"/>
              </a:lnSpc>
              <a:spcBef>
                <a:spcPts val="1000"/>
              </a:spcBef>
              <a:spcAft>
                <a:spcPts val="10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There is variation between sites (QHB 18.6% and RDH 47%). </a:t>
            </a:r>
          </a:p>
          <a:p>
            <a:pPr marL="742950" marR="0" lvl="1" indent="-285750" algn="just" defTabSz="914400" rtl="0" eaLnBrk="1" fontAlgn="auto" latinLnBrk="0" hangingPunct="1">
              <a:lnSpc>
                <a:spcPts val="1400"/>
              </a:lnSpc>
              <a:spcBef>
                <a:spcPts val="1000"/>
              </a:spcBef>
              <a:spcAft>
                <a:spcPts val="10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FCA3CB3E-E1F6-0638-A7CD-B4C3D1B7283F}"/>
              </a:ext>
            </a:extLst>
          </p:cNvPr>
          <p:cNvSpPr txBox="1"/>
          <p:nvPr/>
        </p:nvSpPr>
        <p:spPr>
          <a:xfrm>
            <a:off x="380607" y="280050"/>
            <a:ext cx="970442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Overview of Service </a:t>
            </a:r>
            <a:r>
              <a:rPr kumimoji="0" lang="en-GB" sz="4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Cont</a:t>
            </a:r>
            <a:r>
              <a:rPr kumimoji="0" lang="en-GB"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9316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3FDAC-74C4-62AD-DC9F-E89F5C74E1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22433"/>
            <a:ext cx="121920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AA7C19F-5D5C-036E-CD51-0952AE7B4680}"/>
              </a:ext>
            </a:extLst>
          </p:cNvPr>
          <p:cNvSpPr txBox="1"/>
          <p:nvPr/>
        </p:nvSpPr>
        <p:spPr>
          <a:xfrm>
            <a:off x="651178" y="1122906"/>
            <a:ext cx="10487085" cy="587340"/>
          </a:xfrm>
          <a:prstGeom prst="rect">
            <a:avLst/>
          </a:prstGeom>
          <a:noFill/>
        </p:spPr>
        <p:txBody>
          <a:bodyPr wrap="square" rtlCol="0">
            <a:spAutoFit/>
          </a:bodyPr>
          <a:lstStyle/>
          <a:p>
            <a:pPr marL="0" marR="0" lvl="0" indent="0" algn="l" defTabSz="914400" rtl="0" eaLnBrk="1" fontAlgn="auto" latinLnBrk="0" hangingPunct="1">
              <a:lnSpc>
                <a:spcPts val="1400"/>
              </a:lnSpc>
              <a:spcBef>
                <a:spcPts val="100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p>
          <a:p>
            <a:pPr marL="742950" marR="0" lvl="1" indent="-285750" algn="just" defTabSz="914400" rtl="0" eaLnBrk="1" fontAlgn="auto" latinLnBrk="0" hangingPunct="1">
              <a:lnSpc>
                <a:spcPts val="1400"/>
              </a:lnSpc>
              <a:spcBef>
                <a:spcPts val="1000"/>
              </a:spcBef>
              <a:spcAft>
                <a:spcPts val="10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FCA3CB3E-E1F6-0638-A7CD-B4C3D1B7283F}"/>
              </a:ext>
            </a:extLst>
          </p:cNvPr>
          <p:cNvSpPr txBox="1"/>
          <p:nvPr/>
        </p:nvSpPr>
        <p:spPr>
          <a:xfrm>
            <a:off x="380607" y="280050"/>
            <a:ext cx="970442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Overview of Service </a:t>
            </a:r>
            <a:r>
              <a:rPr kumimoji="0" lang="en-GB" sz="4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Cont</a:t>
            </a:r>
            <a:r>
              <a:rPr kumimoji="0" lang="en-GB"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8423B59-408C-9C1E-3660-C2B3952F6733}"/>
              </a:ext>
            </a:extLst>
          </p:cNvPr>
          <p:cNvPicPr>
            <a:picLocks noChangeAspect="1"/>
          </p:cNvPicPr>
          <p:nvPr/>
        </p:nvPicPr>
        <p:blipFill>
          <a:blip r:embed="rId3"/>
          <a:stretch>
            <a:fillRect/>
          </a:stretch>
        </p:blipFill>
        <p:spPr>
          <a:xfrm>
            <a:off x="2977625" y="1337891"/>
            <a:ext cx="6236749" cy="4182218"/>
          </a:xfrm>
          <a:prstGeom prst="rect">
            <a:avLst/>
          </a:prstGeom>
        </p:spPr>
      </p:pic>
    </p:spTree>
    <p:extLst>
      <p:ext uri="{BB962C8B-B14F-4D97-AF65-F5344CB8AC3E}">
        <p14:creationId xmlns:p14="http://schemas.microsoft.com/office/powerpoint/2010/main" val="35152862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3FDAC-74C4-62AD-DC9F-E89F5C74E1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22433"/>
            <a:ext cx="121920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AA7C19F-5D5C-036E-CD51-0952AE7B4680}"/>
              </a:ext>
            </a:extLst>
          </p:cNvPr>
          <p:cNvSpPr txBox="1"/>
          <p:nvPr/>
        </p:nvSpPr>
        <p:spPr>
          <a:xfrm>
            <a:off x="813227" y="1251849"/>
            <a:ext cx="10402069" cy="5050100"/>
          </a:xfrm>
          <a:prstGeom prst="rect">
            <a:avLst/>
          </a:prstGeom>
          <a:noFill/>
        </p:spPr>
        <p:txBody>
          <a:bodyPr wrap="square" rtlCol="0">
            <a:spAutoFit/>
          </a:bodyPr>
          <a:lstStyle/>
          <a:p>
            <a:pPr marL="0" marR="0" lvl="0" indent="0" algn="l" defTabSz="914400" rtl="0" eaLnBrk="1" fontAlgn="auto" latinLnBrk="0" hangingPunct="1">
              <a:lnSpc>
                <a:spcPts val="1400"/>
              </a:lnSpc>
              <a:spcBef>
                <a:spcPts val="100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p>
          <a:p>
            <a:pPr marL="285750" marR="0" lvl="0" indent="-285750" algn="just" defTabSz="914400" rtl="0" eaLnBrk="1" fontAlgn="auto" latinLnBrk="0" hangingPunct="1">
              <a:lnSpc>
                <a:spcPts val="1400"/>
              </a:lnSpc>
              <a:spcBef>
                <a:spcPts val="1000"/>
              </a:spcBef>
              <a:spcAft>
                <a:spcPts val="100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Maternity Pathway</a:t>
            </a:r>
          </a:p>
          <a:p>
            <a:pPr marL="742950" marR="0" lvl="1" indent="-285750" algn="just" defTabSz="914400" rtl="0" eaLnBrk="1" fontAlgn="auto" latinLnBrk="0" hangingPunct="1">
              <a:lnSpc>
                <a:spcPts val="1400"/>
              </a:lnSpc>
              <a:spcBef>
                <a:spcPts val="1000"/>
              </a:spcBef>
              <a:spcAft>
                <a:spcPts val="10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UHDB Champion Midwife appointed</a:t>
            </a:r>
          </a:p>
          <a:p>
            <a:pPr marL="742950" marR="0" lvl="1" indent="-285750" algn="just" defTabSz="914400" rtl="0" eaLnBrk="1" fontAlgn="auto" latinLnBrk="0" hangingPunct="1">
              <a:lnSpc>
                <a:spcPts val="1400"/>
              </a:lnSpc>
              <a:spcBef>
                <a:spcPts val="1000"/>
              </a:spcBef>
              <a:spcAft>
                <a:spcPts val="10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Work has been carried out around aligning pathways and ensuring robust data collection</a:t>
            </a:r>
          </a:p>
          <a:p>
            <a:pPr marL="742950" marR="0" lvl="1" indent="-285750" algn="just" defTabSz="914400" rtl="0" eaLnBrk="1" fontAlgn="auto" latinLnBrk="0" hangingPunct="1">
              <a:lnSpc>
                <a:spcPts val="1400"/>
              </a:lnSpc>
              <a:spcBef>
                <a:spcPts val="1000"/>
              </a:spcBef>
              <a:spcAft>
                <a:spcPts val="10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Currently 72% of women smoking at booking are referred to the service, but 21% currently seen. </a:t>
            </a:r>
          </a:p>
          <a:p>
            <a:pPr marL="742950" marR="0" lvl="1" indent="-285750" algn="just" defTabSz="914400" rtl="0" eaLnBrk="1" fontAlgn="auto" latinLnBrk="0" hangingPunct="1">
              <a:lnSpc>
                <a:spcPts val="1400"/>
              </a:lnSpc>
              <a:spcBef>
                <a:spcPts val="1000"/>
              </a:spcBef>
              <a:spcAft>
                <a:spcPts val="10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Staffing to deliver the service is currently inadequate. </a:t>
            </a:r>
          </a:p>
          <a:p>
            <a:pPr marL="1200150" marR="0" lvl="2" indent="-285750" algn="just" defTabSz="914400" rtl="0" eaLnBrk="1" fontAlgn="auto" latinLnBrk="0" hangingPunct="1">
              <a:lnSpc>
                <a:spcPts val="1400"/>
              </a:lnSpc>
              <a:spcBef>
                <a:spcPts val="1000"/>
              </a:spcBef>
              <a:spcAft>
                <a:spcPts val="10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Tobacco Dependency Advisor at RDH but not at QHB</a:t>
            </a:r>
          </a:p>
          <a:p>
            <a:pPr marL="742950" marR="0" lvl="1" indent="-285750" algn="just" defTabSz="914400" rtl="0" eaLnBrk="1" fontAlgn="auto" latinLnBrk="0" hangingPunct="1">
              <a:lnSpc>
                <a:spcPts val="1400"/>
              </a:lnSpc>
              <a:spcBef>
                <a:spcPts val="1000"/>
              </a:spcBef>
              <a:spcAft>
                <a:spcPts val="10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Lack of maternity advisors is preventing the service from reaching its targets. </a:t>
            </a:r>
          </a:p>
          <a:p>
            <a:pPr marL="742950" marR="0" lvl="1" indent="-285750" algn="just" defTabSz="914400" rtl="0" eaLnBrk="1" fontAlgn="auto" latinLnBrk="0" hangingPunct="1">
              <a:lnSpc>
                <a:spcPts val="1400"/>
              </a:lnSpc>
              <a:spcBef>
                <a:spcPts val="1000"/>
              </a:spcBef>
              <a:spcAft>
                <a:spcPts val="10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Smoking rates at time of delivery remain higher than the national average (7.5%) across Derbyshire (9.3%) and (8.9%) across Staffordshire. </a:t>
            </a:r>
          </a:p>
          <a:p>
            <a:pPr marL="742950" marR="0" lvl="1" indent="-285750" algn="just" defTabSz="914400" rtl="0" eaLnBrk="1" fontAlgn="auto" latinLnBrk="0" hangingPunct="1">
              <a:lnSpc>
                <a:spcPts val="1400"/>
              </a:lnSpc>
              <a:spcBef>
                <a:spcPts val="1000"/>
              </a:spcBef>
              <a:spcAft>
                <a:spcPts val="10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Smoking remains the biggest avoidable risk factor associated with a range of poor birth outcomes.</a:t>
            </a:r>
          </a:p>
          <a:p>
            <a:pPr marL="742950" marR="0" lvl="1" indent="-285750" algn="just" defTabSz="914400" rtl="0" eaLnBrk="1" fontAlgn="auto" latinLnBrk="0" hangingPunct="1">
              <a:lnSpc>
                <a:spcPts val="1400"/>
              </a:lnSpc>
              <a:spcBef>
                <a:spcPts val="1000"/>
              </a:spcBef>
              <a:spcAft>
                <a:spcPts val="10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FCA3CB3E-E1F6-0638-A7CD-B4C3D1B7283F}"/>
              </a:ext>
            </a:extLst>
          </p:cNvPr>
          <p:cNvSpPr txBox="1"/>
          <p:nvPr/>
        </p:nvSpPr>
        <p:spPr>
          <a:xfrm>
            <a:off x="380607" y="280050"/>
            <a:ext cx="970442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Overview of Service </a:t>
            </a:r>
            <a:r>
              <a:rPr kumimoji="0" lang="en-GB" sz="4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Cont</a:t>
            </a:r>
            <a:r>
              <a:rPr kumimoji="0" lang="en-GB"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0310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1A6FCC8-D3CE-094A-BDEB-72E24BA79CA7}"/>
              </a:ext>
            </a:extLst>
          </p:cNvPr>
          <p:cNvSpPr txBox="1">
            <a:spLocks/>
          </p:cNvSpPr>
          <p:nvPr/>
        </p:nvSpPr>
        <p:spPr>
          <a:xfrm>
            <a:off x="693219" y="1039409"/>
            <a:ext cx="10515600" cy="8339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0070C0"/>
                </a:solidFill>
                <a:latin typeface="Arial" panose="020B0604020202020204" pitchFamily="34" charset="0"/>
                <a:cs typeface="Arial" panose="020B0604020202020204" pitchFamily="34" charset="0"/>
              </a:rPr>
              <a:t>Men are under-represented</a:t>
            </a:r>
          </a:p>
        </p:txBody>
      </p:sp>
      <p:sp>
        <p:nvSpPr>
          <p:cNvPr id="2" name="TextBox 1">
            <a:extLst>
              <a:ext uri="{FF2B5EF4-FFF2-40B4-BE49-F238E27FC236}">
                <a16:creationId xmlns:a16="http://schemas.microsoft.com/office/drawing/2014/main" id="{72797B18-4937-0A4E-BF60-C632A6873A0E}"/>
              </a:ext>
            </a:extLst>
          </p:cNvPr>
          <p:cNvSpPr txBox="1"/>
          <p:nvPr/>
        </p:nvSpPr>
        <p:spPr>
          <a:xfrm>
            <a:off x="279562" y="2025761"/>
            <a:ext cx="7492837" cy="3770263"/>
          </a:xfrm>
          <a:prstGeom prst="rect">
            <a:avLst/>
          </a:prstGeom>
          <a:noFill/>
        </p:spPr>
        <p:txBody>
          <a:bodyPr wrap="square" rtlCol="0">
            <a:spAutoFit/>
          </a:bodyPr>
          <a:lstStyle/>
          <a:p>
            <a:pPr marL="631825" lvl="1" indent="-457200">
              <a:spcBef>
                <a:spcPts val="600"/>
              </a:spcBef>
              <a:buFont typeface="Arial" panose="020B0604020202020204" pitchFamily="34" charset="0"/>
              <a:buChar char="•"/>
            </a:pPr>
            <a:r>
              <a:rPr lang="en-GB" sz="3200" dirty="0"/>
              <a:t>Less likely to be referred &amp; less likely to opt-in (particularly young men)</a:t>
            </a:r>
          </a:p>
          <a:p>
            <a:pPr marL="631825" lvl="1" indent="-457200">
              <a:spcBef>
                <a:spcPts val="600"/>
              </a:spcBef>
              <a:buFont typeface="Arial" panose="020B0604020202020204" pitchFamily="34" charset="0"/>
              <a:buChar char="•"/>
            </a:pPr>
            <a:r>
              <a:rPr lang="en-GB" sz="3200" dirty="0"/>
              <a:t>Underestimate their weight &amp; its health impact </a:t>
            </a:r>
          </a:p>
          <a:p>
            <a:pPr marL="631825" lvl="1" indent="-457200">
              <a:spcBef>
                <a:spcPts val="600"/>
              </a:spcBef>
              <a:buFont typeface="Arial" panose="020B0604020202020204" pitchFamily="34" charset="0"/>
              <a:buChar char="•"/>
            </a:pPr>
            <a:r>
              <a:rPr lang="en-GB" sz="3200" dirty="0"/>
              <a:t>Perceive weight management as a female activity</a:t>
            </a:r>
          </a:p>
          <a:p>
            <a:pPr marL="631825" lvl="1" indent="-457200">
              <a:spcBef>
                <a:spcPts val="600"/>
              </a:spcBef>
              <a:buFont typeface="Arial" panose="020B0604020202020204" pitchFamily="34" charset="0"/>
              <a:buChar char="•"/>
            </a:pPr>
            <a:r>
              <a:rPr lang="en-GB" sz="3200" dirty="0"/>
              <a:t>Just as successful when they do engage</a:t>
            </a:r>
          </a:p>
        </p:txBody>
      </p:sp>
      <p:graphicFrame>
        <p:nvGraphicFramePr>
          <p:cNvPr id="3" name="Chart 2">
            <a:extLst>
              <a:ext uri="{FF2B5EF4-FFF2-40B4-BE49-F238E27FC236}">
                <a16:creationId xmlns:a16="http://schemas.microsoft.com/office/drawing/2014/main" id="{DD8D93E9-2207-7D2E-959E-9B94D813577D}"/>
              </a:ext>
            </a:extLst>
          </p:cNvPr>
          <p:cNvGraphicFramePr>
            <a:graphicFrameLocks/>
          </p:cNvGraphicFramePr>
          <p:nvPr/>
        </p:nvGraphicFramePr>
        <p:xfrm>
          <a:off x="8175170" y="2764971"/>
          <a:ext cx="3570515" cy="25799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962110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3FDAC-74C4-62AD-DC9F-E89F5C74E1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22433"/>
            <a:ext cx="121920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CA3CB3E-E1F6-0638-A7CD-B4C3D1B7283F}"/>
              </a:ext>
            </a:extLst>
          </p:cNvPr>
          <p:cNvSpPr txBox="1"/>
          <p:nvPr/>
        </p:nvSpPr>
        <p:spPr>
          <a:xfrm>
            <a:off x="424995" y="1858565"/>
            <a:ext cx="11515471"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EDS Domain 1:Commissioned or Provided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 Patients (Service Users) have required levels of access to the service</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9921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3FDAC-74C4-62AD-DC9F-E89F5C74E1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22433"/>
            <a:ext cx="121920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CA3CB3E-E1F6-0638-A7CD-B4C3D1B7283F}"/>
              </a:ext>
            </a:extLst>
          </p:cNvPr>
          <p:cNvSpPr txBox="1"/>
          <p:nvPr/>
        </p:nvSpPr>
        <p:spPr>
          <a:xfrm>
            <a:off x="338264" y="358239"/>
            <a:ext cx="11515471"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 Patients (Service Users) have required levels of access to the service</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AC1D009-029F-06B5-8C6C-01604B0742D1}"/>
              </a:ext>
            </a:extLst>
          </p:cNvPr>
          <p:cNvSpPr txBox="1"/>
          <p:nvPr/>
        </p:nvSpPr>
        <p:spPr>
          <a:xfrm>
            <a:off x="338264" y="1500327"/>
            <a:ext cx="10377084"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At risk population: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No readily available expected rate of attendance or presentation, however the Trust has implemented this service for all inpatient areas and those pregnant ladies using the Trusts maternity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Protected characteristics that are recorded within the Trust Patient Administration Systems (PAS) allows the capture of accessible information standards as well as the following protected characteristics:</a:t>
            </a:r>
          </a:p>
          <a:p>
            <a:pPr marL="1657350"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Age</a:t>
            </a:r>
          </a:p>
          <a:p>
            <a:pPr marL="1657350"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Ethnicity</a:t>
            </a:r>
          </a:p>
          <a:p>
            <a:pPr marL="1657350"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Sex</a:t>
            </a:r>
          </a:p>
          <a:p>
            <a:pPr marL="1657350"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Sexual Orientation</a:t>
            </a:r>
          </a:p>
          <a:p>
            <a:pPr marL="1657350"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Disability</a:t>
            </a:r>
          </a:p>
          <a:p>
            <a:pPr marL="1657350"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Pregnancy</a:t>
            </a:r>
          </a:p>
          <a:p>
            <a:pPr marL="1657350"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Religion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75125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3FDAC-74C4-62AD-DC9F-E89F5C74E1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22433"/>
            <a:ext cx="121920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CA3CB3E-E1F6-0638-A7CD-B4C3D1B7283F}"/>
              </a:ext>
            </a:extLst>
          </p:cNvPr>
          <p:cNvSpPr txBox="1"/>
          <p:nvPr/>
        </p:nvSpPr>
        <p:spPr>
          <a:xfrm>
            <a:off x="338264" y="358239"/>
            <a:ext cx="11515471"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 Patients (Service Users) have required levels of access to the service – Business Intelligence Portal (BIP) Inpatients Smoking Summary Report </a:t>
            </a:r>
            <a:r>
              <a:rPr kumimoji="0" lang="en-GB"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01/09/2022-26/02/2024</a:t>
            </a:r>
            <a:endParaRPr kumimoji="0" lang="en-GB" sz="3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396E513-7BFE-1825-05C0-D2578AB9E819}"/>
              </a:ext>
            </a:extLst>
          </p:cNvPr>
          <p:cNvSpPr txBox="1"/>
          <p:nvPr/>
        </p:nvSpPr>
        <p:spPr>
          <a:xfrm>
            <a:off x="338264" y="3525056"/>
            <a:ext cx="11249293" cy="646331"/>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6C9DD36-EEC5-43AE-EA9C-96F7939C634F}"/>
              </a:ext>
            </a:extLst>
          </p:cNvPr>
          <p:cNvPicPr>
            <a:picLocks noChangeAspect="1"/>
          </p:cNvPicPr>
          <p:nvPr/>
        </p:nvPicPr>
        <p:blipFill>
          <a:blip r:embed="rId3"/>
          <a:stretch>
            <a:fillRect/>
          </a:stretch>
        </p:blipFill>
        <p:spPr>
          <a:xfrm>
            <a:off x="1395260" y="2524933"/>
            <a:ext cx="4433376" cy="2970702"/>
          </a:xfrm>
          <a:prstGeom prst="rect">
            <a:avLst/>
          </a:prstGeom>
          <a:ln>
            <a:noFill/>
            <a:prstDash val="solid"/>
          </a:ln>
        </p:spPr>
      </p:pic>
      <p:pic>
        <p:nvPicPr>
          <p:cNvPr id="2" name="Picture 1">
            <a:extLst>
              <a:ext uri="{FF2B5EF4-FFF2-40B4-BE49-F238E27FC236}">
                <a16:creationId xmlns:a16="http://schemas.microsoft.com/office/drawing/2014/main" id="{43BDD42C-DA93-4807-7DD6-76FDE25A2F0C}"/>
              </a:ext>
            </a:extLst>
          </p:cNvPr>
          <p:cNvPicPr>
            <a:picLocks noChangeAspect="1"/>
          </p:cNvPicPr>
          <p:nvPr/>
        </p:nvPicPr>
        <p:blipFill rotWithShape="1">
          <a:blip r:embed="rId4"/>
          <a:srcRect b="48286"/>
          <a:stretch/>
        </p:blipFill>
        <p:spPr>
          <a:xfrm>
            <a:off x="6636809" y="2507886"/>
            <a:ext cx="4326755" cy="2987750"/>
          </a:xfrm>
          <a:prstGeom prst="rect">
            <a:avLst/>
          </a:prstGeom>
        </p:spPr>
      </p:pic>
    </p:spTree>
    <p:extLst>
      <p:ext uri="{BB962C8B-B14F-4D97-AF65-F5344CB8AC3E}">
        <p14:creationId xmlns:p14="http://schemas.microsoft.com/office/powerpoint/2010/main" val="41337088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3FDAC-74C4-62AD-DC9F-E89F5C74E1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22433"/>
            <a:ext cx="121920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BFF450A-990E-5604-0E20-73718476F696}"/>
              </a:ext>
            </a:extLst>
          </p:cNvPr>
          <p:cNvSpPr txBox="1"/>
          <p:nvPr/>
        </p:nvSpPr>
        <p:spPr>
          <a:xfrm>
            <a:off x="519953" y="4980947"/>
            <a:ext cx="111520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GB" sz="1800" b="0" i="0" u="none" strike="noStrike" kern="1200" cap="none" spc="0" normalizeH="0" baseline="0" noProof="0" dirty="0">
                <a:ln>
                  <a:noFill/>
                </a:ln>
                <a:solidFill>
                  <a:srgbClr val="242424"/>
                </a:solidFill>
                <a:effectLst/>
                <a:uLnTx/>
                <a:uFillTx/>
                <a:latin typeface="Calibri" panose="020F0502020204030204" pitchFamily="34" charset="0"/>
                <a:ea typeface="Times New Roman" panose="02020603050405020304" pitchFamily="18" charset="0"/>
                <a:cs typeface="Calibri" panose="020F0502020204030204" pitchFamily="34" charset="0"/>
              </a:rPr>
              <a:t>UHDB data from NHS Futures Tobacco Dependency Dashboard. </a:t>
            </a:r>
            <a:r>
              <a:rPr kumimoji="0" lang="en-GB" sz="1800" b="0" i="0" u="sng"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hlinkClick r:id="rId3" tooltip="Original URL: https://tabanalytics.data.england.nhs.uk/#/views/TobaccoDependenceServicesDashboardLIVE/HealthInequalities. Click or tap if you trust this link."/>
              </a:rPr>
              <a:t>Tobacco Dependence Services Dashboard LIVE: Health Inequalities - Tableau Server (england.nhs.uk)</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Image preview">
            <a:extLst>
              <a:ext uri="{FF2B5EF4-FFF2-40B4-BE49-F238E27FC236}">
                <a16:creationId xmlns:a16="http://schemas.microsoft.com/office/drawing/2014/main" id="{FEB7BF5A-4750-F337-014E-46D47DBD163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80808" y="859260"/>
            <a:ext cx="7995400" cy="3826532"/>
          </a:xfrm>
          <a:prstGeom prst="rect">
            <a:avLst/>
          </a:prstGeom>
          <a:noFill/>
          <a:ln>
            <a:noFill/>
          </a:ln>
        </p:spPr>
      </p:pic>
    </p:spTree>
    <p:extLst>
      <p:ext uri="{BB962C8B-B14F-4D97-AF65-F5344CB8AC3E}">
        <p14:creationId xmlns:p14="http://schemas.microsoft.com/office/powerpoint/2010/main" val="28533157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3FDAC-74C4-62AD-DC9F-E89F5C74E1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22433"/>
            <a:ext cx="121920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BFF450A-990E-5604-0E20-73718476F696}"/>
              </a:ext>
            </a:extLst>
          </p:cNvPr>
          <p:cNvSpPr txBox="1"/>
          <p:nvPr/>
        </p:nvSpPr>
        <p:spPr>
          <a:xfrm>
            <a:off x="141261" y="5479060"/>
            <a:ext cx="111520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GB" sz="1800" b="0" i="0" u="none" strike="noStrike" kern="1200" cap="none" spc="0" normalizeH="0" baseline="0" noProof="0" dirty="0">
                <a:ln>
                  <a:noFill/>
                </a:ln>
                <a:solidFill>
                  <a:srgbClr val="242424"/>
                </a:solidFill>
                <a:effectLst/>
                <a:uLnTx/>
                <a:uFillTx/>
                <a:latin typeface="Calibri" panose="020F0502020204030204" pitchFamily="34" charset="0"/>
                <a:ea typeface="Times New Roman" panose="02020603050405020304" pitchFamily="18" charset="0"/>
                <a:cs typeface="Calibri" panose="020F0502020204030204" pitchFamily="34" charset="0"/>
              </a:rPr>
              <a:t>UHDB data from NHS Futures Tobacco Dependency Dashboard. </a:t>
            </a:r>
            <a:r>
              <a:rPr kumimoji="0" lang="en-GB" sz="1800" b="0" i="0" u="sng"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hlinkClick r:id="rId3" tooltip="Original URL: https://tabanalytics.data.england.nhs.uk/#/views/TobaccoDependenceServicesDashboardLIVE/HealthInequalities. Click or tap if you trust this link."/>
              </a:rPr>
              <a:t>Tobacco Dependence Services Dashboard LIVE: Health Inequalities - Tableau Server (england.nhs.uk)</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Image preview">
            <a:extLst>
              <a:ext uri="{FF2B5EF4-FFF2-40B4-BE49-F238E27FC236}">
                <a16:creationId xmlns:a16="http://schemas.microsoft.com/office/drawing/2014/main" id="{10CB6BDE-6B82-D5A6-8D73-63F3E050D2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95055" y="218383"/>
            <a:ext cx="8303490" cy="5375630"/>
          </a:xfrm>
          <a:prstGeom prst="rect">
            <a:avLst/>
          </a:prstGeom>
          <a:noFill/>
          <a:ln>
            <a:noFill/>
          </a:ln>
        </p:spPr>
      </p:pic>
    </p:spTree>
    <p:extLst>
      <p:ext uri="{BB962C8B-B14F-4D97-AF65-F5344CB8AC3E}">
        <p14:creationId xmlns:p14="http://schemas.microsoft.com/office/powerpoint/2010/main" val="16936065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3FDAC-74C4-62AD-DC9F-E89F5C74E1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22433"/>
            <a:ext cx="121920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CA3CB3E-E1F6-0638-A7CD-B4C3D1B7283F}"/>
              </a:ext>
            </a:extLst>
          </p:cNvPr>
          <p:cNvSpPr txBox="1"/>
          <p:nvPr/>
        </p:nvSpPr>
        <p:spPr>
          <a:xfrm>
            <a:off x="338264" y="358239"/>
            <a:ext cx="11515471"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 Patients (Service Users) have required levels of access to the service – Business Intelligence Portal (BIP) Maternity Smoking Summary Report </a:t>
            </a:r>
            <a:r>
              <a:rPr kumimoji="0" lang="en-GB"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01/09/2022-26/02/2024</a:t>
            </a:r>
            <a:endParaRPr kumimoji="0" lang="en-GB" sz="3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396E513-7BFE-1825-05C0-D2578AB9E819}"/>
              </a:ext>
            </a:extLst>
          </p:cNvPr>
          <p:cNvSpPr txBox="1"/>
          <p:nvPr/>
        </p:nvSpPr>
        <p:spPr>
          <a:xfrm>
            <a:off x="338264" y="3525056"/>
            <a:ext cx="11249293" cy="646331"/>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5E1AC5E-D00F-EE64-2618-D92609352551}"/>
              </a:ext>
            </a:extLst>
          </p:cNvPr>
          <p:cNvPicPr>
            <a:picLocks noChangeAspect="1"/>
          </p:cNvPicPr>
          <p:nvPr/>
        </p:nvPicPr>
        <p:blipFill>
          <a:blip r:embed="rId3"/>
          <a:stretch>
            <a:fillRect/>
          </a:stretch>
        </p:blipFill>
        <p:spPr>
          <a:xfrm>
            <a:off x="1440872" y="1927899"/>
            <a:ext cx="4066725" cy="3994534"/>
          </a:xfrm>
          <a:prstGeom prst="rect">
            <a:avLst/>
          </a:prstGeom>
        </p:spPr>
      </p:pic>
      <p:pic>
        <p:nvPicPr>
          <p:cNvPr id="4" name="Picture 3">
            <a:extLst>
              <a:ext uri="{FF2B5EF4-FFF2-40B4-BE49-F238E27FC236}">
                <a16:creationId xmlns:a16="http://schemas.microsoft.com/office/drawing/2014/main" id="{941B8AA3-3A29-1C5F-37E4-7F7A7C29A2CC}"/>
              </a:ext>
            </a:extLst>
          </p:cNvPr>
          <p:cNvPicPr>
            <a:picLocks noChangeAspect="1"/>
          </p:cNvPicPr>
          <p:nvPr/>
        </p:nvPicPr>
        <p:blipFill>
          <a:blip r:embed="rId4"/>
          <a:stretch>
            <a:fillRect/>
          </a:stretch>
        </p:blipFill>
        <p:spPr>
          <a:xfrm>
            <a:off x="6454360" y="1927899"/>
            <a:ext cx="4153472" cy="4079742"/>
          </a:xfrm>
          <a:prstGeom prst="rect">
            <a:avLst/>
          </a:prstGeom>
        </p:spPr>
      </p:pic>
    </p:spTree>
    <p:extLst>
      <p:ext uri="{BB962C8B-B14F-4D97-AF65-F5344CB8AC3E}">
        <p14:creationId xmlns:p14="http://schemas.microsoft.com/office/powerpoint/2010/main" val="5539539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3FDAC-74C4-62AD-DC9F-E89F5C74E1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22433"/>
            <a:ext cx="121920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CA3CB3E-E1F6-0638-A7CD-B4C3D1B7283F}"/>
              </a:ext>
            </a:extLst>
          </p:cNvPr>
          <p:cNvSpPr txBox="1"/>
          <p:nvPr/>
        </p:nvSpPr>
        <p:spPr>
          <a:xfrm>
            <a:off x="424995" y="1858565"/>
            <a:ext cx="11515471"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EDS Domain 1:Commissioned or Provided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1b. Individual patients’ (service users’) health needs are met</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7549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3FDAC-74C4-62AD-DC9F-E89F5C74E1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22433"/>
            <a:ext cx="121920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CA3CB3E-E1F6-0638-A7CD-B4C3D1B7283F}"/>
              </a:ext>
            </a:extLst>
          </p:cNvPr>
          <p:cNvSpPr txBox="1"/>
          <p:nvPr/>
        </p:nvSpPr>
        <p:spPr>
          <a:xfrm>
            <a:off x="338264" y="609575"/>
            <a:ext cx="11515471"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1b. Individual patients’ (service users’) health needs are met</a:t>
            </a:r>
          </a:p>
        </p:txBody>
      </p:sp>
      <p:sp>
        <p:nvSpPr>
          <p:cNvPr id="6" name="TextBox 5">
            <a:extLst>
              <a:ext uri="{FF2B5EF4-FFF2-40B4-BE49-F238E27FC236}">
                <a16:creationId xmlns:a16="http://schemas.microsoft.com/office/drawing/2014/main" id="{3BFF450A-990E-5604-0E20-73718476F696}"/>
              </a:ext>
            </a:extLst>
          </p:cNvPr>
          <p:cNvSpPr txBox="1"/>
          <p:nvPr/>
        </p:nvSpPr>
        <p:spPr>
          <a:xfrm>
            <a:off x="266546" y="1616509"/>
            <a:ext cx="11152094"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Undertake a comprehensive initial assessment to understand their health needs and goals irrespective of any protected characteristic.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inpatient areas of covered.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need for a translator is asked at the point of assessment and on further ongoing referral forms post discharge.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TDT treatment commenced at initial assessment.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Only RDH maternity patients </a:t>
            </a:r>
            <a:r>
              <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covered by in-reach/in house model</a:t>
            </a:r>
          </a:p>
        </p:txBody>
      </p:sp>
    </p:spTree>
    <p:extLst>
      <p:ext uri="{BB962C8B-B14F-4D97-AF65-F5344CB8AC3E}">
        <p14:creationId xmlns:p14="http://schemas.microsoft.com/office/powerpoint/2010/main" val="30306720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F7406-E50B-5615-D5AE-2C257C29B53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E058CC3-4480-FB63-E0C0-461EE19D856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22433"/>
            <a:ext cx="121920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418EBA7-45EB-DCE6-8011-8B48F211EF9C}"/>
              </a:ext>
            </a:extLst>
          </p:cNvPr>
          <p:cNvSpPr txBox="1"/>
          <p:nvPr/>
        </p:nvSpPr>
        <p:spPr>
          <a:xfrm>
            <a:off x="338264" y="609575"/>
            <a:ext cx="11515471"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1b. Individual patients’ (service users’) health needs are met – risks to TDT</a:t>
            </a:r>
          </a:p>
        </p:txBody>
      </p:sp>
      <p:sp>
        <p:nvSpPr>
          <p:cNvPr id="6" name="TextBox 5">
            <a:extLst>
              <a:ext uri="{FF2B5EF4-FFF2-40B4-BE49-F238E27FC236}">
                <a16:creationId xmlns:a16="http://schemas.microsoft.com/office/drawing/2014/main" id="{E96BA87E-837C-991B-C09C-8CB3CFE23307}"/>
              </a:ext>
            </a:extLst>
          </p:cNvPr>
          <p:cNvSpPr txBox="1"/>
          <p:nvPr/>
        </p:nvSpPr>
        <p:spPr>
          <a:xfrm>
            <a:off x="418946" y="1819454"/>
            <a:ext cx="11152094" cy="397031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Funding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Awaiting confirmation of funding package from the ICBs for 24/25.</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Ringfenced funding from NHS England for the LTP finishes 24/25.</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Increase in funding unlikely.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Pathways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reach-model is in partnership with local authority means that the money doesn’t come directly to the Trust – ICB currently reviewing this model.</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Pathway variation across RDH and QHB sites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Maternity Service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TDT Maternity Service is not compliant with SBLV3, with significant understaffing.</a:t>
            </a:r>
          </a:p>
        </p:txBody>
      </p:sp>
    </p:spTree>
    <p:extLst>
      <p:ext uri="{BB962C8B-B14F-4D97-AF65-F5344CB8AC3E}">
        <p14:creationId xmlns:p14="http://schemas.microsoft.com/office/powerpoint/2010/main" val="18561801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4C471-EF62-AEF1-6C26-D568FE5543D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9C17BAA-E4C7-3B1E-17E5-AE51686132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22433"/>
            <a:ext cx="121920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F5A5DE0-0E04-0AE7-E7B6-82B51B92632F}"/>
              </a:ext>
            </a:extLst>
          </p:cNvPr>
          <p:cNvSpPr txBox="1"/>
          <p:nvPr/>
        </p:nvSpPr>
        <p:spPr>
          <a:xfrm>
            <a:off x="338264" y="609575"/>
            <a:ext cx="11515471"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1b. Individual patients’ (service users’) health needs are met – risks to TDT</a:t>
            </a:r>
          </a:p>
        </p:txBody>
      </p:sp>
      <p:sp>
        <p:nvSpPr>
          <p:cNvPr id="6" name="TextBox 5">
            <a:extLst>
              <a:ext uri="{FF2B5EF4-FFF2-40B4-BE49-F238E27FC236}">
                <a16:creationId xmlns:a16="http://schemas.microsoft.com/office/drawing/2014/main" id="{6CEFC1E9-BC97-46B6-9EA3-F6B638F45795}"/>
              </a:ext>
            </a:extLst>
          </p:cNvPr>
          <p:cNvSpPr txBox="1"/>
          <p:nvPr/>
        </p:nvSpPr>
        <p:spPr>
          <a:xfrm>
            <a:off x="418946" y="1819454"/>
            <a:ext cx="11152094" cy="397031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Internal Risks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Lack of resilience in project team structure.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High staff turnover in acute outpatients and maternity with home office visa renewal.</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Lack of workspace at RDH – team previously displaced.</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 systems – there needs to be a priority for mandating the smoking screening in the new EPR systems.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Inpatient Service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Latest demand and capacity modelling by Derbyshire ICB shows service currently. running at 30% over capacity for the currently employed workforce.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Limited onsite capacity due to system financial funding.</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Increase in screening levels have the potential to swamp the existing service.</a:t>
            </a:r>
          </a:p>
        </p:txBody>
      </p:sp>
    </p:spTree>
    <p:extLst>
      <p:ext uri="{BB962C8B-B14F-4D97-AF65-F5344CB8AC3E}">
        <p14:creationId xmlns:p14="http://schemas.microsoft.com/office/powerpoint/2010/main" val="29783238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5.3.3511"/>
  <p:tag name="SLIDO_PRESENTATION_ID" val="00000000-0000-0000-0000-000000000000"/>
  <p:tag name="SLIDO_EVENT_UUID" val="abc34569-e24d-47ee-a32a-f5b62840450b"/>
  <p:tag name="SLIDO_EVENT_SECTION_UUID" val="40058dda-cc89-4b80-a938-5ae98b3aedd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owerpoint_template_Corporate_0913_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Powerpoint_template_Corporate_0913_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Powerpoint_template_Corporate_0913_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3176D8E-5268-4D7A-A968-331B753E5F67}">
  <we:reference id="cdbb5c38-15c9-4da0-8eab-5227ff292266" version="3.1.0.0" store="EXCatalog" storeType="EXCatalog"/>
  <we:alternateReferences>
    <we:reference id="WA104380449" version="3.1.0.0" store="en-GB"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807</TotalTime>
  <Words>8744</Words>
  <Application>Microsoft Office PowerPoint</Application>
  <PresentationFormat>Widescreen</PresentationFormat>
  <Paragraphs>906</Paragraphs>
  <Slides>110</Slides>
  <Notes>30</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110</vt:i4>
      </vt:variant>
    </vt:vector>
  </HeadingPairs>
  <TitlesOfParts>
    <vt:vector size="123" baseType="lpstr">
      <vt:lpstr>Arial</vt:lpstr>
      <vt:lpstr>Calibri</vt:lpstr>
      <vt:lpstr>Calibri Light</vt:lpstr>
      <vt:lpstr>Cambria</vt:lpstr>
      <vt:lpstr>Google Sans</vt:lpstr>
      <vt:lpstr>Symbol</vt:lpstr>
      <vt:lpstr>Wingdings</vt:lpstr>
      <vt:lpstr>Office Theme</vt:lpstr>
      <vt:lpstr>Powerpoint_template_Corporate_0913_1</vt:lpstr>
      <vt:lpstr>1_Office Theme</vt:lpstr>
      <vt:lpstr>1_Powerpoint_template_Corporate_0913_1</vt:lpstr>
      <vt:lpstr>2_Powerpoint_template_Corporate_0913_1</vt:lpstr>
      <vt:lpstr>3_Office Theme</vt:lpstr>
      <vt:lpstr>PowerPoint Presentation</vt:lpstr>
      <vt:lpstr>Introduction</vt:lpstr>
      <vt:lpstr>Agenda</vt:lpstr>
      <vt:lpstr>DCHS  Specialist Weight Management Inequalities Evaluation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DCHS Community Podiatry Inequalities Evaluation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Defining the Problem</vt:lpstr>
      <vt:lpstr>Maternity Equity Driver Diagram</vt:lpstr>
      <vt:lpstr>Service User Insight</vt:lpstr>
      <vt:lpstr>Reflections</vt:lpstr>
      <vt:lpstr>What next?</vt:lpstr>
      <vt:lpstr>PowerPoint Presentation</vt:lpstr>
      <vt:lpstr>PowerPoint Presentation</vt:lpstr>
      <vt:lpstr>PowerPoint Presentation</vt:lpstr>
      <vt:lpstr>PowerPoint Presentation</vt:lpstr>
      <vt:lpstr>PowerPoint Presentation</vt:lpstr>
      <vt:lpstr>PowerPoint Presentation</vt:lpstr>
      <vt:lpstr>Perinatal Community Mental Health Service  EDS – February 2024  Domain 1</vt:lpstr>
      <vt:lpstr>Derbyshire Perinatal Community Mental Health Service</vt:lpstr>
      <vt:lpstr>Local Strategy </vt:lpstr>
      <vt:lpstr>PowerPoint Presentation</vt:lpstr>
      <vt:lpstr>Groups at Risk of Experiencing Healthcare Inequalities and some Barriers to Accessing the Service</vt:lpstr>
      <vt:lpstr>1a Patients have required levels of access to the service </vt:lpstr>
      <vt:lpstr>Improving access to the service What actions have been taken?</vt:lpstr>
      <vt:lpstr>Raising Awareness &amp; Increasing Access</vt:lpstr>
      <vt:lpstr>1a patients have required levels of access to the service </vt:lpstr>
      <vt:lpstr>1b individuals’ health needs are met</vt:lpstr>
      <vt:lpstr>PowerPoint Presentation</vt:lpstr>
      <vt:lpstr>PowerPoint Presentation</vt:lpstr>
      <vt:lpstr>PowerPoint Presentation</vt:lpstr>
      <vt:lpstr>PQN Accreditation-  Patient Feedback</vt:lpstr>
      <vt:lpstr>Challenges</vt:lpstr>
      <vt:lpstr>Thank you</vt:lpstr>
      <vt:lpstr>PowerPoint Presentation</vt:lpstr>
      <vt:lpstr>PowerPoint Presentation</vt:lpstr>
      <vt:lpstr>Background</vt:lpstr>
      <vt:lpstr>What does this mean?</vt:lpstr>
      <vt:lpstr>What did we do- Engagement</vt:lpstr>
      <vt:lpstr>Target</vt:lpstr>
      <vt:lpstr>Engagement?</vt:lpstr>
      <vt:lpstr>What did we find out?</vt:lpstr>
      <vt:lpstr>Reflections?</vt:lpstr>
      <vt:lpstr>PowerPoint Presentation</vt:lpstr>
      <vt:lpstr>ALCOHOL CARE TEAM (ACT)  EDS February 2024 presentation Domain 1: commissioned or provided</vt:lpstr>
      <vt:lpstr>Overview of Service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TOBACCO DEPDENDENCY TREATMENT  EDS February 2024 presentation Domain 1: commissioned or provided</vt:lpstr>
      <vt:lpstr>Overview of Service</vt:lpstr>
      <vt:lpstr>Overview of Service</vt:lpstr>
      <vt:lpstr>Overview of Service: Inpatients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CANNON, Chloe (NHS DERBY AND DERBYSHIRE CCG)</dc:creator>
  <cp:lastModifiedBy>WARNER, Claire (NHS DERBY AND DERBYSHIRE ICB - 15M)</cp:lastModifiedBy>
  <cp:revision>16</cp:revision>
  <dcterms:created xsi:type="dcterms:W3CDTF">2022-07-06T14:52:02Z</dcterms:created>
  <dcterms:modified xsi:type="dcterms:W3CDTF">2024-02-28T11:50:12Z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1.5.3.3511</vt:lpwstr>
  </property>
</Properties>
</file>