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8" r:id="rId3"/>
    <p:sldId id="259" r:id="rId4"/>
    <p:sldId id="260" r:id="rId5"/>
    <p:sldId id="264" r:id="rId6"/>
    <p:sldId id="277" r:id="rId7"/>
    <p:sldId id="265" r:id="rId8"/>
    <p:sldId id="278" r:id="rId9"/>
    <p:sldId id="279" r:id="rId10"/>
    <p:sldId id="266" r:id="rId11"/>
    <p:sldId id="280" r:id="rId12"/>
    <p:sldId id="267" r:id="rId13"/>
    <p:sldId id="268" r:id="rId14"/>
    <p:sldId id="281" r:id="rId15"/>
    <p:sldId id="282" r:id="rId16"/>
    <p:sldId id="263" r:id="rId17"/>
    <p:sldId id="26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9" d="100"/>
          <a:sy n="109" d="100"/>
        </p:scale>
        <p:origin x="58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ata4.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diagrams/_rels/data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diagrams/_rels/data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svg"/><Relationship Id="rId1" Type="http://schemas.openxmlformats.org/officeDocument/2006/relationships/image" Target="../media/image38.png"/><Relationship Id="rId4" Type="http://schemas.openxmlformats.org/officeDocument/2006/relationships/image" Target="../media/image41.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rawing4.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diagrams/_rels/drawing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diagrams/_rels/drawing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svg"/><Relationship Id="rId1" Type="http://schemas.openxmlformats.org/officeDocument/2006/relationships/image" Target="../media/image38.png"/><Relationship Id="rId4" Type="http://schemas.openxmlformats.org/officeDocument/2006/relationships/image" Target="../media/image41.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5FB7DE-84EC-4009-8142-1AE173654743}"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38E86E00-E58F-42E3-AD53-69945DAC69C6}">
      <dgm:prSet custT="1"/>
      <dgm:spPr/>
      <dgm:t>
        <a:bodyPr/>
        <a:lstStyle/>
        <a:p>
          <a:r>
            <a:rPr lang="en-GB" sz="1700" dirty="0">
              <a:latin typeface="Arial" panose="020B0604020202020204" pitchFamily="34" charset="0"/>
              <a:cs typeface="Arial" panose="020B0604020202020204" pitchFamily="34" charset="0"/>
            </a:rPr>
            <a:t>Why is getting a GP appointment so difficult?</a:t>
          </a:r>
          <a:endParaRPr lang="en-US" sz="1700" dirty="0">
            <a:latin typeface="Arial" panose="020B0604020202020204" pitchFamily="34" charset="0"/>
            <a:cs typeface="Arial" panose="020B0604020202020204" pitchFamily="34" charset="0"/>
          </a:endParaRPr>
        </a:p>
      </dgm:t>
    </dgm:pt>
    <dgm:pt modelId="{B2B3035A-74BC-421D-80D4-53D3E55D2DDD}" type="parTrans" cxnId="{AEC254C9-1770-465E-B226-0660F24998EC}">
      <dgm:prSet/>
      <dgm:spPr/>
      <dgm:t>
        <a:bodyPr/>
        <a:lstStyle/>
        <a:p>
          <a:endParaRPr lang="en-US"/>
        </a:p>
      </dgm:t>
    </dgm:pt>
    <dgm:pt modelId="{EF38EA95-E3FD-44E4-92BE-AFC62DB7721F}" type="sibTrans" cxnId="{AEC254C9-1770-465E-B226-0660F24998EC}">
      <dgm:prSet/>
      <dgm:spPr/>
      <dgm:t>
        <a:bodyPr/>
        <a:lstStyle/>
        <a:p>
          <a:endParaRPr lang="en-US"/>
        </a:p>
      </dgm:t>
    </dgm:pt>
    <dgm:pt modelId="{DF43607A-52D8-47A4-A56E-65CA8D641A6F}">
      <dgm:prSet custT="1"/>
      <dgm:spPr/>
      <dgm:t>
        <a:bodyPr/>
        <a:lstStyle/>
        <a:p>
          <a:r>
            <a:rPr lang="en-GB" sz="1700" dirty="0">
              <a:latin typeface="Arial" panose="020B0604020202020204" pitchFamily="34" charset="0"/>
              <a:cs typeface="Arial" panose="020B0604020202020204" pitchFamily="34" charset="0"/>
            </a:rPr>
            <a:t>How many GPs do we have in Derby and Derbyshire?</a:t>
          </a:r>
          <a:endParaRPr lang="en-US" sz="1700" dirty="0">
            <a:latin typeface="Arial" panose="020B0604020202020204" pitchFamily="34" charset="0"/>
            <a:cs typeface="Arial" panose="020B0604020202020204" pitchFamily="34" charset="0"/>
          </a:endParaRPr>
        </a:p>
      </dgm:t>
    </dgm:pt>
    <dgm:pt modelId="{FDC46371-3E92-4790-BCA6-336E3810494F}" type="parTrans" cxnId="{4BA610F1-68A3-4B45-A601-A1BA2DCDDBE4}">
      <dgm:prSet/>
      <dgm:spPr/>
      <dgm:t>
        <a:bodyPr/>
        <a:lstStyle/>
        <a:p>
          <a:endParaRPr lang="en-US"/>
        </a:p>
      </dgm:t>
    </dgm:pt>
    <dgm:pt modelId="{25ECA5E7-D3B0-49E9-BE95-C9CFC30E4CD6}" type="sibTrans" cxnId="{4BA610F1-68A3-4B45-A601-A1BA2DCDDBE4}">
      <dgm:prSet/>
      <dgm:spPr/>
      <dgm:t>
        <a:bodyPr/>
        <a:lstStyle/>
        <a:p>
          <a:endParaRPr lang="en-US"/>
        </a:p>
      </dgm:t>
    </dgm:pt>
    <dgm:pt modelId="{B3834680-46A0-4ED7-A298-989462233CA7}">
      <dgm:prSet custT="1"/>
      <dgm:spPr/>
      <dgm:t>
        <a:bodyPr/>
        <a:lstStyle/>
        <a:p>
          <a:r>
            <a:rPr lang="en-GB" sz="1700" dirty="0">
              <a:latin typeface="Arial" panose="020B0604020202020204" pitchFamily="34" charset="0"/>
              <a:cs typeface="Arial" panose="020B0604020202020204" pitchFamily="34" charset="0"/>
            </a:rPr>
            <a:t>Is it getting worse?</a:t>
          </a:r>
          <a:endParaRPr lang="en-US" sz="1700" dirty="0">
            <a:latin typeface="Arial" panose="020B0604020202020204" pitchFamily="34" charset="0"/>
            <a:cs typeface="Arial" panose="020B0604020202020204" pitchFamily="34" charset="0"/>
          </a:endParaRPr>
        </a:p>
      </dgm:t>
    </dgm:pt>
    <dgm:pt modelId="{F1355760-C275-4FBC-B73E-9C142F29A712}" type="parTrans" cxnId="{453A9B92-EC6A-442B-BDFB-9EDF5FFB3023}">
      <dgm:prSet/>
      <dgm:spPr/>
      <dgm:t>
        <a:bodyPr/>
        <a:lstStyle/>
        <a:p>
          <a:endParaRPr lang="en-US"/>
        </a:p>
      </dgm:t>
    </dgm:pt>
    <dgm:pt modelId="{22DA082C-3884-405C-81AA-1AABF4E2104B}" type="sibTrans" cxnId="{453A9B92-EC6A-442B-BDFB-9EDF5FFB3023}">
      <dgm:prSet/>
      <dgm:spPr/>
      <dgm:t>
        <a:bodyPr/>
        <a:lstStyle/>
        <a:p>
          <a:endParaRPr lang="en-US"/>
        </a:p>
      </dgm:t>
    </dgm:pt>
    <dgm:pt modelId="{DD703DD0-6059-4D23-854C-0615F9894B5E}">
      <dgm:prSet custT="1"/>
      <dgm:spPr/>
      <dgm:t>
        <a:bodyPr/>
        <a:lstStyle/>
        <a:p>
          <a:r>
            <a:rPr lang="en-GB" sz="1700" dirty="0">
              <a:latin typeface="Arial" panose="020B0604020202020204" pitchFamily="34" charset="0"/>
              <a:cs typeface="Arial" panose="020B0604020202020204" pitchFamily="34" charset="0"/>
            </a:rPr>
            <a:t>Have GPs stopped doing appointments face to face?  </a:t>
          </a:r>
          <a:endParaRPr lang="en-US" sz="1700" dirty="0">
            <a:latin typeface="Arial" panose="020B0604020202020204" pitchFamily="34" charset="0"/>
            <a:cs typeface="Arial" panose="020B0604020202020204" pitchFamily="34" charset="0"/>
          </a:endParaRPr>
        </a:p>
      </dgm:t>
    </dgm:pt>
    <dgm:pt modelId="{7478D057-8F9E-4F6F-9332-3AD039012149}" type="parTrans" cxnId="{473D3531-989F-40FD-9B87-4AF981D48E34}">
      <dgm:prSet/>
      <dgm:spPr/>
      <dgm:t>
        <a:bodyPr/>
        <a:lstStyle/>
        <a:p>
          <a:endParaRPr lang="en-US"/>
        </a:p>
      </dgm:t>
    </dgm:pt>
    <dgm:pt modelId="{E623AB68-EF9D-4597-822A-390E5C961CD3}" type="sibTrans" cxnId="{473D3531-989F-40FD-9B87-4AF981D48E34}">
      <dgm:prSet/>
      <dgm:spPr/>
      <dgm:t>
        <a:bodyPr/>
        <a:lstStyle/>
        <a:p>
          <a:endParaRPr lang="en-US"/>
        </a:p>
      </dgm:t>
    </dgm:pt>
    <dgm:pt modelId="{1E65E2E3-93CE-49F2-B2B6-BA4A02873EE5}">
      <dgm:prSet custT="1"/>
      <dgm:spPr/>
      <dgm:t>
        <a:bodyPr/>
        <a:lstStyle/>
        <a:p>
          <a:r>
            <a:rPr lang="en-GB" sz="1700" dirty="0">
              <a:latin typeface="Arial" panose="020B0604020202020204" pitchFamily="34" charset="0"/>
              <a:cs typeface="Arial" panose="020B0604020202020204" pitchFamily="34" charset="0"/>
            </a:rPr>
            <a:t>Why do GPs tell patients to ring back?</a:t>
          </a:r>
          <a:endParaRPr lang="en-US" sz="1700" dirty="0">
            <a:latin typeface="Arial" panose="020B0604020202020204" pitchFamily="34" charset="0"/>
            <a:cs typeface="Arial" panose="020B0604020202020204" pitchFamily="34" charset="0"/>
          </a:endParaRPr>
        </a:p>
      </dgm:t>
    </dgm:pt>
    <dgm:pt modelId="{A7D9F528-EB70-4C99-98D7-212101169AC2}" type="parTrans" cxnId="{7D2172B1-52CD-439C-9B56-C44A5E0E5266}">
      <dgm:prSet/>
      <dgm:spPr/>
      <dgm:t>
        <a:bodyPr/>
        <a:lstStyle/>
        <a:p>
          <a:endParaRPr lang="en-US"/>
        </a:p>
      </dgm:t>
    </dgm:pt>
    <dgm:pt modelId="{873DE583-B15C-4842-9912-1DAC5A8C64C5}" type="sibTrans" cxnId="{7D2172B1-52CD-439C-9B56-C44A5E0E5266}">
      <dgm:prSet/>
      <dgm:spPr/>
      <dgm:t>
        <a:bodyPr/>
        <a:lstStyle/>
        <a:p>
          <a:endParaRPr lang="en-US"/>
        </a:p>
      </dgm:t>
    </dgm:pt>
    <dgm:pt modelId="{62DE1473-9517-4DF2-BF07-DCA452736AC2}">
      <dgm:prSet custT="1"/>
      <dgm:spPr/>
      <dgm:t>
        <a:bodyPr/>
        <a:lstStyle/>
        <a:p>
          <a:r>
            <a:rPr lang="en-GB" sz="1700" dirty="0">
              <a:latin typeface="Arial" panose="020B0604020202020204" pitchFamily="34" charset="0"/>
              <a:cs typeface="Arial" panose="020B0604020202020204" pitchFamily="34" charset="0"/>
            </a:rPr>
            <a:t>Have we invested in General Practice / Primary Care Networks? What’s happened to that money and those staff?</a:t>
          </a:r>
          <a:endParaRPr lang="en-US" sz="1700" dirty="0">
            <a:latin typeface="Arial" panose="020B0604020202020204" pitchFamily="34" charset="0"/>
            <a:cs typeface="Arial" panose="020B0604020202020204" pitchFamily="34" charset="0"/>
          </a:endParaRPr>
        </a:p>
      </dgm:t>
    </dgm:pt>
    <dgm:pt modelId="{95FF87F1-0738-423C-BCDA-30D653A0B59F}" type="parTrans" cxnId="{F7DC812C-1BC0-46C5-A701-1F9FF9ABE975}">
      <dgm:prSet/>
      <dgm:spPr/>
      <dgm:t>
        <a:bodyPr/>
        <a:lstStyle/>
        <a:p>
          <a:endParaRPr lang="en-US"/>
        </a:p>
      </dgm:t>
    </dgm:pt>
    <dgm:pt modelId="{F3ABF42E-FDD4-42AB-BC26-F07ADBE2F580}" type="sibTrans" cxnId="{F7DC812C-1BC0-46C5-A701-1F9FF9ABE975}">
      <dgm:prSet/>
      <dgm:spPr/>
      <dgm:t>
        <a:bodyPr/>
        <a:lstStyle/>
        <a:p>
          <a:endParaRPr lang="en-US"/>
        </a:p>
      </dgm:t>
    </dgm:pt>
    <dgm:pt modelId="{CE977133-7BA5-4E27-918F-90DEE56C5B29}">
      <dgm:prSet custT="1"/>
      <dgm:spPr/>
      <dgm:t>
        <a:bodyPr/>
        <a:lstStyle/>
        <a:p>
          <a:r>
            <a:rPr lang="en-GB" sz="1700" dirty="0">
              <a:latin typeface="Arial" panose="020B0604020202020204" pitchFamily="34" charset="0"/>
              <a:cs typeface="Arial" panose="020B0604020202020204" pitchFamily="34" charset="0"/>
            </a:rPr>
            <a:t>What’s the national plan (and how are we doing?)</a:t>
          </a:r>
          <a:endParaRPr lang="en-US" sz="1700" dirty="0">
            <a:latin typeface="Arial" panose="020B0604020202020204" pitchFamily="34" charset="0"/>
            <a:cs typeface="Arial" panose="020B0604020202020204" pitchFamily="34" charset="0"/>
          </a:endParaRPr>
        </a:p>
      </dgm:t>
    </dgm:pt>
    <dgm:pt modelId="{6310BCEF-6372-49D6-9698-2A249EA63C58}" type="parTrans" cxnId="{808C2F07-ED06-4A9E-838B-125901853373}">
      <dgm:prSet/>
      <dgm:spPr/>
      <dgm:t>
        <a:bodyPr/>
        <a:lstStyle/>
        <a:p>
          <a:endParaRPr lang="en-US"/>
        </a:p>
      </dgm:t>
    </dgm:pt>
    <dgm:pt modelId="{22C3B9FC-6DB5-41EB-9826-92F7B2599360}" type="sibTrans" cxnId="{808C2F07-ED06-4A9E-838B-125901853373}">
      <dgm:prSet/>
      <dgm:spPr/>
      <dgm:t>
        <a:bodyPr/>
        <a:lstStyle/>
        <a:p>
          <a:endParaRPr lang="en-US"/>
        </a:p>
      </dgm:t>
    </dgm:pt>
    <dgm:pt modelId="{19785A2D-40B8-441D-A757-1CC2C970D5A2}">
      <dgm:prSet custT="1"/>
      <dgm:spPr/>
      <dgm:t>
        <a:bodyPr/>
        <a:lstStyle/>
        <a:p>
          <a:r>
            <a:rPr lang="en-GB" sz="1700" dirty="0">
              <a:latin typeface="Arial" panose="020B0604020202020204" pitchFamily="34" charset="0"/>
              <a:cs typeface="Arial" panose="020B0604020202020204" pitchFamily="34" charset="0"/>
            </a:rPr>
            <a:t>What’s our local plan?</a:t>
          </a:r>
          <a:endParaRPr lang="en-US" sz="1700" dirty="0">
            <a:latin typeface="Arial" panose="020B0604020202020204" pitchFamily="34" charset="0"/>
            <a:cs typeface="Arial" panose="020B0604020202020204" pitchFamily="34" charset="0"/>
          </a:endParaRPr>
        </a:p>
      </dgm:t>
    </dgm:pt>
    <dgm:pt modelId="{3BB5C537-AF87-4FC0-AA40-E22C3EAA4F3C}" type="parTrans" cxnId="{BB57F82D-950C-4EA4-AD1C-61C02763FC23}">
      <dgm:prSet/>
      <dgm:spPr/>
      <dgm:t>
        <a:bodyPr/>
        <a:lstStyle/>
        <a:p>
          <a:endParaRPr lang="en-US"/>
        </a:p>
      </dgm:t>
    </dgm:pt>
    <dgm:pt modelId="{F47588C5-8E15-4956-8A12-8133FC20FC15}" type="sibTrans" cxnId="{BB57F82D-950C-4EA4-AD1C-61C02763FC23}">
      <dgm:prSet/>
      <dgm:spPr/>
      <dgm:t>
        <a:bodyPr/>
        <a:lstStyle/>
        <a:p>
          <a:endParaRPr lang="en-US"/>
        </a:p>
      </dgm:t>
    </dgm:pt>
    <dgm:pt modelId="{FA3E1C76-FE79-46B6-A1A8-594928321CA5}">
      <dgm:prSet custT="1"/>
      <dgm:spPr/>
      <dgm:t>
        <a:bodyPr/>
        <a:lstStyle/>
        <a:p>
          <a:r>
            <a:rPr lang="en-GB" sz="1700" dirty="0">
              <a:latin typeface="Arial" panose="020B0604020202020204" pitchFamily="34" charset="0"/>
              <a:cs typeface="Arial" panose="020B0604020202020204" pitchFamily="34" charset="0"/>
            </a:rPr>
            <a:t>What’s happening with the current GP collective action</a:t>
          </a:r>
          <a:endParaRPr lang="en-US" sz="1700" dirty="0">
            <a:latin typeface="Arial" panose="020B0604020202020204" pitchFamily="34" charset="0"/>
            <a:cs typeface="Arial" panose="020B0604020202020204" pitchFamily="34" charset="0"/>
          </a:endParaRPr>
        </a:p>
      </dgm:t>
    </dgm:pt>
    <dgm:pt modelId="{D4465881-3D68-43A9-9CCD-D7AB62B3143E}" type="parTrans" cxnId="{6D79255E-64EB-4DEC-A16A-5D91CAD96086}">
      <dgm:prSet/>
      <dgm:spPr/>
      <dgm:t>
        <a:bodyPr/>
        <a:lstStyle/>
        <a:p>
          <a:endParaRPr lang="en-US"/>
        </a:p>
      </dgm:t>
    </dgm:pt>
    <dgm:pt modelId="{7695A4BF-47BB-4449-9676-5231A6E4B5AE}" type="sibTrans" cxnId="{6D79255E-64EB-4DEC-A16A-5D91CAD96086}">
      <dgm:prSet/>
      <dgm:spPr/>
      <dgm:t>
        <a:bodyPr/>
        <a:lstStyle/>
        <a:p>
          <a:endParaRPr lang="en-US"/>
        </a:p>
      </dgm:t>
    </dgm:pt>
    <dgm:pt modelId="{037C5F06-F525-436B-9101-D3AAD3CC0798}" type="pres">
      <dgm:prSet presAssocID="{295FB7DE-84EC-4009-8142-1AE173654743}" presName="diagram" presStyleCnt="0">
        <dgm:presLayoutVars>
          <dgm:dir/>
          <dgm:resizeHandles val="exact"/>
        </dgm:presLayoutVars>
      </dgm:prSet>
      <dgm:spPr/>
    </dgm:pt>
    <dgm:pt modelId="{166DE9FA-FABE-47D5-A72C-9D0811625275}" type="pres">
      <dgm:prSet presAssocID="{38E86E00-E58F-42E3-AD53-69945DAC69C6}" presName="node" presStyleLbl="node1" presStyleIdx="0" presStyleCnt="9" custScaleX="117216" custScaleY="112834">
        <dgm:presLayoutVars>
          <dgm:bulletEnabled val="1"/>
        </dgm:presLayoutVars>
      </dgm:prSet>
      <dgm:spPr/>
    </dgm:pt>
    <dgm:pt modelId="{4F34954A-D7A0-4976-BA26-CF172010DCA4}" type="pres">
      <dgm:prSet presAssocID="{EF38EA95-E3FD-44E4-92BE-AFC62DB7721F}" presName="sibTrans" presStyleCnt="0"/>
      <dgm:spPr/>
    </dgm:pt>
    <dgm:pt modelId="{05346171-6490-4774-9FDE-A78A7048BF58}" type="pres">
      <dgm:prSet presAssocID="{DF43607A-52D8-47A4-A56E-65CA8D641A6F}" presName="node" presStyleLbl="node1" presStyleIdx="1" presStyleCnt="9" custScaleX="121163" custScaleY="112908">
        <dgm:presLayoutVars>
          <dgm:bulletEnabled val="1"/>
        </dgm:presLayoutVars>
      </dgm:prSet>
      <dgm:spPr/>
    </dgm:pt>
    <dgm:pt modelId="{CF34AE3B-E243-4DBF-AA6B-9F1B1BFC425D}" type="pres">
      <dgm:prSet presAssocID="{25ECA5E7-D3B0-49E9-BE95-C9CFC30E4CD6}" presName="sibTrans" presStyleCnt="0"/>
      <dgm:spPr/>
    </dgm:pt>
    <dgm:pt modelId="{6ECA7B60-7033-4B0A-A65F-405F1A3866DE}" type="pres">
      <dgm:prSet presAssocID="{B3834680-46A0-4ED7-A298-989462233CA7}" presName="node" presStyleLbl="node1" presStyleIdx="2" presStyleCnt="9" custScaleX="113198" custScaleY="112908">
        <dgm:presLayoutVars>
          <dgm:bulletEnabled val="1"/>
        </dgm:presLayoutVars>
      </dgm:prSet>
      <dgm:spPr/>
    </dgm:pt>
    <dgm:pt modelId="{3DB05152-339D-43D8-923D-9FE0CF083B91}" type="pres">
      <dgm:prSet presAssocID="{22DA082C-3884-405C-81AA-1AABF4E2104B}" presName="sibTrans" presStyleCnt="0"/>
      <dgm:spPr/>
    </dgm:pt>
    <dgm:pt modelId="{D381AEC4-11C3-40F4-9715-344FBA0AF3E2}" type="pres">
      <dgm:prSet presAssocID="{DD703DD0-6059-4D23-854C-0615F9894B5E}" presName="node" presStyleLbl="node1" presStyleIdx="3" presStyleCnt="9" custScaleX="134526" custScaleY="118508">
        <dgm:presLayoutVars>
          <dgm:bulletEnabled val="1"/>
        </dgm:presLayoutVars>
      </dgm:prSet>
      <dgm:spPr/>
    </dgm:pt>
    <dgm:pt modelId="{921CBA85-88A2-475E-910B-0FE34EF0AD30}" type="pres">
      <dgm:prSet presAssocID="{E623AB68-EF9D-4597-822A-390E5C961CD3}" presName="sibTrans" presStyleCnt="0"/>
      <dgm:spPr/>
    </dgm:pt>
    <dgm:pt modelId="{F2E43D10-EF22-4216-BCB1-926FB73B4914}" type="pres">
      <dgm:prSet presAssocID="{1E65E2E3-93CE-49F2-B2B6-BA4A02873EE5}" presName="node" presStyleLbl="node1" presStyleIdx="4" presStyleCnt="9" custScaleX="121666" custScaleY="105371">
        <dgm:presLayoutVars>
          <dgm:bulletEnabled val="1"/>
        </dgm:presLayoutVars>
      </dgm:prSet>
      <dgm:spPr/>
    </dgm:pt>
    <dgm:pt modelId="{415A055C-414B-4318-AADF-FE485C9C100B}" type="pres">
      <dgm:prSet presAssocID="{873DE583-B15C-4842-9912-1DAC5A8C64C5}" presName="sibTrans" presStyleCnt="0"/>
      <dgm:spPr/>
    </dgm:pt>
    <dgm:pt modelId="{AF48B3BA-509D-475C-A2DC-DBF38F8A6ADE}" type="pres">
      <dgm:prSet presAssocID="{62DE1473-9517-4DF2-BF07-DCA452736AC2}" presName="node" presStyleLbl="node1" presStyleIdx="5" presStyleCnt="9" custScaleX="117418" custScaleY="107558">
        <dgm:presLayoutVars>
          <dgm:bulletEnabled val="1"/>
        </dgm:presLayoutVars>
      </dgm:prSet>
      <dgm:spPr/>
    </dgm:pt>
    <dgm:pt modelId="{EFCBC113-EA42-443E-916A-E839CBE67BCA}" type="pres">
      <dgm:prSet presAssocID="{F3ABF42E-FDD4-42AB-BC26-F07ADBE2F580}" presName="sibTrans" presStyleCnt="0"/>
      <dgm:spPr/>
    </dgm:pt>
    <dgm:pt modelId="{37F13451-FC61-47DF-B4B4-72223ADB13CD}" type="pres">
      <dgm:prSet presAssocID="{CE977133-7BA5-4E27-918F-90DEE56C5B29}" presName="node" presStyleLbl="node1" presStyleIdx="6" presStyleCnt="9" custScaleX="116371" custScaleY="107438">
        <dgm:presLayoutVars>
          <dgm:bulletEnabled val="1"/>
        </dgm:presLayoutVars>
      </dgm:prSet>
      <dgm:spPr/>
    </dgm:pt>
    <dgm:pt modelId="{592FB40D-FF84-49E9-B6DE-92F1EECDA0A2}" type="pres">
      <dgm:prSet presAssocID="{22C3B9FC-6DB5-41EB-9826-92F7B2599360}" presName="sibTrans" presStyleCnt="0"/>
      <dgm:spPr/>
    </dgm:pt>
    <dgm:pt modelId="{9133E1EF-DF09-4AE9-88EB-2078C228D995}" type="pres">
      <dgm:prSet presAssocID="{19785A2D-40B8-441D-A757-1CC2C970D5A2}" presName="node" presStyleLbl="node1" presStyleIdx="7" presStyleCnt="9" custScaleX="130648" custScaleY="107438">
        <dgm:presLayoutVars>
          <dgm:bulletEnabled val="1"/>
        </dgm:presLayoutVars>
      </dgm:prSet>
      <dgm:spPr/>
    </dgm:pt>
    <dgm:pt modelId="{5072693B-20D9-4B12-8AC8-13ECC14508A6}" type="pres">
      <dgm:prSet presAssocID="{F47588C5-8E15-4956-8A12-8133FC20FC15}" presName="sibTrans" presStyleCnt="0"/>
      <dgm:spPr/>
    </dgm:pt>
    <dgm:pt modelId="{D5F90218-4CF3-42C1-8ACB-6E21D06CD950}" type="pres">
      <dgm:prSet presAssocID="{FA3E1C76-FE79-46B6-A1A8-594928321CA5}" presName="node" presStyleLbl="node1" presStyleIdx="8" presStyleCnt="9" custScaleX="127439" custScaleY="107659">
        <dgm:presLayoutVars>
          <dgm:bulletEnabled val="1"/>
        </dgm:presLayoutVars>
      </dgm:prSet>
      <dgm:spPr/>
    </dgm:pt>
  </dgm:ptLst>
  <dgm:cxnLst>
    <dgm:cxn modelId="{808C2F07-ED06-4A9E-838B-125901853373}" srcId="{295FB7DE-84EC-4009-8142-1AE173654743}" destId="{CE977133-7BA5-4E27-918F-90DEE56C5B29}" srcOrd="6" destOrd="0" parTransId="{6310BCEF-6372-49D6-9698-2A249EA63C58}" sibTransId="{22C3B9FC-6DB5-41EB-9826-92F7B2599360}"/>
    <dgm:cxn modelId="{6863F92B-7D83-49A4-BCFA-2EF7EB8B123E}" type="presOf" srcId="{DF43607A-52D8-47A4-A56E-65CA8D641A6F}" destId="{05346171-6490-4774-9FDE-A78A7048BF58}" srcOrd="0" destOrd="0" presId="urn:microsoft.com/office/officeart/2005/8/layout/default"/>
    <dgm:cxn modelId="{F7DC812C-1BC0-46C5-A701-1F9FF9ABE975}" srcId="{295FB7DE-84EC-4009-8142-1AE173654743}" destId="{62DE1473-9517-4DF2-BF07-DCA452736AC2}" srcOrd="5" destOrd="0" parTransId="{95FF87F1-0738-423C-BCDA-30D653A0B59F}" sibTransId="{F3ABF42E-FDD4-42AB-BC26-F07ADBE2F580}"/>
    <dgm:cxn modelId="{BB57F82D-950C-4EA4-AD1C-61C02763FC23}" srcId="{295FB7DE-84EC-4009-8142-1AE173654743}" destId="{19785A2D-40B8-441D-A757-1CC2C970D5A2}" srcOrd="7" destOrd="0" parTransId="{3BB5C537-AF87-4FC0-AA40-E22C3EAA4F3C}" sibTransId="{F47588C5-8E15-4956-8A12-8133FC20FC15}"/>
    <dgm:cxn modelId="{473D3531-989F-40FD-9B87-4AF981D48E34}" srcId="{295FB7DE-84EC-4009-8142-1AE173654743}" destId="{DD703DD0-6059-4D23-854C-0615F9894B5E}" srcOrd="3" destOrd="0" parTransId="{7478D057-8F9E-4F6F-9332-3AD039012149}" sibTransId="{E623AB68-EF9D-4597-822A-390E5C961CD3}"/>
    <dgm:cxn modelId="{FA910C3D-6289-4BF9-A1AE-6E7965C6705C}" type="presOf" srcId="{CE977133-7BA5-4E27-918F-90DEE56C5B29}" destId="{37F13451-FC61-47DF-B4B4-72223ADB13CD}" srcOrd="0" destOrd="0" presId="urn:microsoft.com/office/officeart/2005/8/layout/default"/>
    <dgm:cxn modelId="{36B9085D-50A8-44F5-A1C3-6A2B3BD568F3}" type="presOf" srcId="{38E86E00-E58F-42E3-AD53-69945DAC69C6}" destId="{166DE9FA-FABE-47D5-A72C-9D0811625275}" srcOrd="0" destOrd="0" presId="urn:microsoft.com/office/officeart/2005/8/layout/default"/>
    <dgm:cxn modelId="{6D79255E-64EB-4DEC-A16A-5D91CAD96086}" srcId="{295FB7DE-84EC-4009-8142-1AE173654743}" destId="{FA3E1C76-FE79-46B6-A1A8-594928321CA5}" srcOrd="8" destOrd="0" parTransId="{D4465881-3D68-43A9-9CCD-D7AB62B3143E}" sibTransId="{7695A4BF-47BB-4449-9676-5231A6E4B5AE}"/>
    <dgm:cxn modelId="{9A69DD5F-AC80-49B8-A415-5C4D1C6B0108}" type="presOf" srcId="{FA3E1C76-FE79-46B6-A1A8-594928321CA5}" destId="{D5F90218-4CF3-42C1-8ACB-6E21D06CD950}" srcOrd="0" destOrd="0" presId="urn:microsoft.com/office/officeart/2005/8/layout/default"/>
    <dgm:cxn modelId="{51A06E60-34C0-424D-AB57-0285FFD9EE5A}" type="presOf" srcId="{62DE1473-9517-4DF2-BF07-DCA452736AC2}" destId="{AF48B3BA-509D-475C-A2DC-DBF38F8A6ADE}" srcOrd="0" destOrd="0" presId="urn:microsoft.com/office/officeart/2005/8/layout/default"/>
    <dgm:cxn modelId="{D177CB52-4EBB-4E2D-A667-42446E74F19D}" type="presOf" srcId="{1E65E2E3-93CE-49F2-B2B6-BA4A02873EE5}" destId="{F2E43D10-EF22-4216-BCB1-926FB73B4914}" srcOrd="0" destOrd="0" presId="urn:microsoft.com/office/officeart/2005/8/layout/default"/>
    <dgm:cxn modelId="{B8DA3883-D0B0-457A-8AE8-0E3654CDBA23}" type="presOf" srcId="{295FB7DE-84EC-4009-8142-1AE173654743}" destId="{037C5F06-F525-436B-9101-D3AAD3CC0798}" srcOrd="0" destOrd="0" presId="urn:microsoft.com/office/officeart/2005/8/layout/default"/>
    <dgm:cxn modelId="{6BB7658A-1745-43EE-A486-741EF9FFBEA3}" type="presOf" srcId="{DD703DD0-6059-4D23-854C-0615F9894B5E}" destId="{D381AEC4-11C3-40F4-9715-344FBA0AF3E2}" srcOrd="0" destOrd="0" presId="urn:microsoft.com/office/officeart/2005/8/layout/default"/>
    <dgm:cxn modelId="{453A9B92-EC6A-442B-BDFB-9EDF5FFB3023}" srcId="{295FB7DE-84EC-4009-8142-1AE173654743}" destId="{B3834680-46A0-4ED7-A298-989462233CA7}" srcOrd="2" destOrd="0" parTransId="{F1355760-C275-4FBC-B73E-9C142F29A712}" sibTransId="{22DA082C-3884-405C-81AA-1AABF4E2104B}"/>
    <dgm:cxn modelId="{707645A8-147E-4C4B-9345-DDDD37812E62}" type="presOf" srcId="{19785A2D-40B8-441D-A757-1CC2C970D5A2}" destId="{9133E1EF-DF09-4AE9-88EB-2078C228D995}" srcOrd="0" destOrd="0" presId="urn:microsoft.com/office/officeart/2005/8/layout/default"/>
    <dgm:cxn modelId="{7D2172B1-52CD-439C-9B56-C44A5E0E5266}" srcId="{295FB7DE-84EC-4009-8142-1AE173654743}" destId="{1E65E2E3-93CE-49F2-B2B6-BA4A02873EE5}" srcOrd="4" destOrd="0" parTransId="{A7D9F528-EB70-4C99-98D7-212101169AC2}" sibTransId="{873DE583-B15C-4842-9912-1DAC5A8C64C5}"/>
    <dgm:cxn modelId="{D14F96C8-A09F-4E45-9B19-9DFD0D065941}" type="presOf" srcId="{B3834680-46A0-4ED7-A298-989462233CA7}" destId="{6ECA7B60-7033-4B0A-A65F-405F1A3866DE}" srcOrd="0" destOrd="0" presId="urn:microsoft.com/office/officeart/2005/8/layout/default"/>
    <dgm:cxn modelId="{AEC254C9-1770-465E-B226-0660F24998EC}" srcId="{295FB7DE-84EC-4009-8142-1AE173654743}" destId="{38E86E00-E58F-42E3-AD53-69945DAC69C6}" srcOrd="0" destOrd="0" parTransId="{B2B3035A-74BC-421D-80D4-53D3E55D2DDD}" sibTransId="{EF38EA95-E3FD-44E4-92BE-AFC62DB7721F}"/>
    <dgm:cxn modelId="{4BA610F1-68A3-4B45-A601-A1BA2DCDDBE4}" srcId="{295FB7DE-84EC-4009-8142-1AE173654743}" destId="{DF43607A-52D8-47A4-A56E-65CA8D641A6F}" srcOrd="1" destOrd="0" parTransId="{FDC46371-3E92-4790-BCA6-336E3810494F}" sibTransId="{25ECA5E7-D3B0-49E9-BE95-C9CFC30E4CD6}"/>
    <dgm:cxn modelId="{16428A7D-B6C7-4484-BA24-DDC8C6B74220}" type="presParOf" srcId="{037C5F06-F525-436B-9101-D3AAD3CC0798}" destId="{166DE9FA-FABE-47D5-A72C-9D0811625275}" srcOrd="0" destOrd="0" presId="urn:microsoft.com/office/officeart/2005/8/layout/default"/>
    <dgm:cxn modelId="{C1F43CDF-1233-4579-A9F5-0EE4B77375CE}" type="presParOf" srcId="{037C5F06-F525-436B-9101-D3AAD3CC0798}" destId="{4F34954A-D7A0-4976-BA26-CF172010DCA4}" srcOrd="1" destOrd="0" presId="urn:microsoft.com/office/officeart/2005/8/layout/default"/>
    <dgm:cxn modelId="{58A7794A-0C5D-4CFE-8954-1CC5B0C4F080}" type="presParOf" srcId="{037C5F06-F525-436B-9101-D3AAD3CC0798}" destId="{05346171-6490-4774-9FDE-A78A7048BF58}" srcOrd="2" destOrd="0" presId="urn:microsoft.com/office/officeart/2005/8/layout/default"/>
    <dgm:cxn modelId="{90136D40-1CDF-463A-ABAD-A8C1E47E9AFC}" type="presParOf" srcId="{037C5F06-F525-436B-9101-D3AAD3CC0798}" destId="{CF34AE3B-E243-4DBF-AA6B-9F1B1BFC425D}" srcOrd="3" destOrd="0" presId="urn:microsoft.com/office/officeart/2005/8/layout/default"/>
    <dgm:cxn modelId="{B84E3A80-21BF-4CF0-829E-F786932F6E47}" type="presParOf" srcId="{037C5F06-F525-436B-9101-D3AAD3CC0798}" destId="{6ECA7B60-7033-4B0A-A65F-405F1A3866DE}" srcOrd="4" destOrd="0" presId="urn:microsoft.com/office/officeart/2005/8/layout/default"/>
    <dgm:cxn modelId="{22192CE2-8F83-4628-BD13-2644E63208B7}" type="presParOf" srcId="{037C5F06-F525-436B-9101-D3AAD3CC0798}" destId="{3DB05152-339D-43D8-923D-9FE0CF083B91}" srcOrd="5" destOrd="0" presId="urn:microsoft.com/office/officeart/2005/8/layout/default"/>
    <dgm:cxn modelId="{6DB38735-38BD-4A13-AD94-28B0CA7F01DC}" type="presParOf" srcId="{037C5F06-F525-436B-9101-D3AAD3CC0798}" destId="{D381AEC4-11C3-40F4-9715-344FBA0AF3E2}" srcOrd="6" destOrd="0" presId="urn:microsoft.com/office/officeart/2005/8/layout/default"/>
    <dgm:cxn modelId="{C1575344-11C1-4F38-86E0-F9004AF41BE7}" type="presParOf" srcId="{037C5F06-F525-436B-9101-D3AAD3CC0798}" destId="{921CBA85-88A2-475E-910B-0FE34EF0AD30}" srcOrd="7" destOrd="0" presId="urn:microsoft.com/office/officeart/2005/8/layout/default"/>
    <dgm:cxn modelId="{4AE054C3-C7C1-434F-AEC1-82469E0C5196}" type="presParOf" srcId="{037C5F06-F525-436B-9101-D3AAD3CC0798}" destId="{F2E43D10-EF22-4216-BCB1-926FB73B4914}" srcOrd="8" destOrd="0" presId="urn:microsoft.com/office/officeart/2005/8/layout/default"/>
    <dgm:cxn modelId="{C3BB5AD5-14F8-4A9B-A9BB-032EE4165B34}" type="presParOf" srcId="{037C5F06-F525-436B-9101-D3AAD3CC0798}" destId="{415A055C-414B-4318-AADF-FE485C9C100B}" srcOrd="9" destOrd="0" presId="urn:microsoft.com/office/officeart/2005/8/layout/default"/>
    <dgm:cxn modelId="{565D2CD8-CBF0-4BD0-974D-8BD1DB46D51C}" type="presParOf" srcId="{037C5F06-F525-436B-9101-D3AAD3CC0798}" destId="{AF48B3BA-509D-475C-A2DC-DBF38F8A6ADE}" srcOrd="10" destOrd="0" presId="urn:microsoft.com/office/officeart/2005/8/layout/default"/>
    <dgm:cxn modelId="{77FAFE5C-00C3-4CDB-9E31-5CE71FE99F8B}" type="presParOf" srcId="{037C5F06-F525-436B-9101-D3AAD3CC0798}" destId="{EFCBC113-EA42-443E-916A-E839CBE67BCA}" srcOrd="11" destOrd="0" presId="urn:microsoft.com/office/officeart/2005/8/layout/default"/>
    <dgm:cxn modelId="{3F4853CB-D0B0-4044-98CF-EF3C61670C33}" type="presParOf" srcId="{037C5F06-F525-436B-9101-D3AAD3CC0798}" destId="{37F13451-FC61-47DF-B4B4-72223ADB13CD}" srcOrd="12" destOrd="0" presId="urn:microsoft.com/office/officeart/2005/8/layout/default"/>
    <dgm:cxn modelId="{1B657AE6-FB2D-4287-A8A1-9606B2894619}" type="presParOf" srcId="{037C5F06-F525-436B-9101-D3AAD3CC0798}" destId="{592FB40D-FF84-49E9-B6DE-92F1EECDA0A2}" srcOrd="13" destOrd="0" presId="urn:microsoft.com/office/officeart/2005/8/layout/default"/>
    <dgm:cxn modelId="{450148ED-0B3A-4381-AF10-F5592BD84F46}" type="presParOf" srcId="{037C5F06-F525-436B-9101-D3AAD3CC0798}" destId="{9133E1EF-DF09-4AE9-88EB-2078C228D995}" srcOrd="14" destOrd="0" presId="urn:microsoft.com/office/officeart/2005/8/layout/default"/>
    <dgm:cxn modelId="{4E2251D0-D5AC-4E19-A44D-D3EE8A4410FF}" type="presParOf" srcId="{037C5F06-F525-436B-9101-D3AAD3CC0798}" destId="{5072693B-20D9-4B12-8AC8-13ECC14508A6}" srcOrd="15" destOrd="0" presId="urn:microsoft.com/office/officeart/2005/8/layout/default"/>
    <dgm:cxn modelId="{3EFD3313-E77E-48AB-8A3D-38D15FC4C296}" type="presParOf" srcId="{037C5F06-F525-436B-9101-D3AAD3CC0798}" destId="{D5F90218-4CF3-42C1-8ACB-6E21D06CD950}"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4C03E7-1848-434D-B394-A2151F25FC7C}" type="doc">
      <dgm:prSet loTypeId="urn:microsoft.com/office/officeart/2018/2/layout/IconCircle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646F3417-14CC-4456-BE46-C20100C08E9A}">
      <dgm:prSet custT="1"/>
      <dgm:spPr/>
      <dgm:t>
        <a:bodyPr/>
        <a:lstStyle/>
        <a:p>
          <a:r>
            <a:rPr lang="en-GB" sz="2000" dirty="0">
              <a:latin typeface="Arial" panose="020B0604020202020204" pitchFamily="34" charset="0"/>
              <a:cs typeface="Arial" panose="020B0604020202020204" pitchFamily="34" charset="0"/>
            </a:rPr>
            <a:t>Too much demand, not enough supply</a:t>
          </a:r>
          <a:endParaRPr lang="en-US" sz="2000" dirty="0">
            <a:latin typeface="Arial" panose="020B0604020202020204" pitchFamily="34" charset="0"/>
            <a:cs typeface="Arial" panose="020B0604020202020204" pitchFamily="34" charset="0"/>
          </a:endParaRPr>
        </a:p>
      </dgm:t>
    </dgm:pt>
    <dgm:pt modelId="{5DC83326-EED9-414C-B5E8-98434FC7A0F7}" type="parTrans" cxnId="{E8A901BA-0D28-44B3-91C6-B5809852217E}">
      <dgm:prSet/>
      <dgm:spPr/>
      <dgm:t>
        <a:bodyPr/>
        <a:lstStyle/>
        <a:p>
          <a:endParaRPr lang="en-US"/>
        </a:p>
      </dgm:t>
    </dgm:pt>
    <dgm:pt modelId="{8F9F7AA4-4940-420C-8FA7-EE6764001FDF}" type="sibTrans" cxnId="{E8A901BA-0D28-44B3-91C6-B5809852217E}">
      <dgm:prSet/>
      <dgm:spPr/>
      <dgm:t>
        <a:bodyPr/>
        <a:lstStyle/>
        <a:p>
          <a:endParaRPr lang="en-US"/>
        </a:p>
      </dgm:t>
    </dgm:pt>
    <dgm:pt modelId="{380219AA-6C53-472E-AA6A-AB30CB795883}">
      <dgm:prSet custT="1"/>
      <dgm:spPr/>
      <dgm:t>
        <a:bodyPr/>
        <a:lstStyle/>
        <a:p>
          <a:r>
            <a:rPr lang="en-GB" sz="2000" dirty="0">
              <a:latin typeface="Arial" panose="020B0604020202020204" pitchFamily="34" charset="0"/>
              <a:cs typeface="Arial" panose="020B0604020202020204" pitchFamily="34" charset="0"/>
            </a:rPr>
            <a:t>30% increase in people over 70 since 2010</a:t>
          </a:r>
          <a:endParaRPr lang="en-US" sz="2000" dirty="0">
            <a:latin typeface="Arial" panose="020B0604020202020204" pitchFamily="34" charset="0"/>
            <a:cs typeface="Arial" panose="020B0604020202020204" pitchFamily="34" charset="0"/>
          </a:endParaRPr>
        </a:p>
      </dgm:t>
    </dgm:pt>
    <dgm:pt modelId="{93B72F5D-33FE-4270-B03B-699262505770}" type="parTrans" cxnId="{E212C1D3-2E29-4A26-8393-D0F504F02EB8}">
      <dgm:prSet/>
      <dgm:spPr/>
      <dgm:t>
        <a:bodyPr/>
        <a:lstStyle/>
        <a:p>
          <a:endParaRPr lang="en-US"/>
        </a:p>
      </dgm:t>
    </dgm:pt>
    <dgm:pt modelId="{FCAE8BB0-3CF0-4B71-8CA1-04B18471707A}" type="sibTrans" cxnId="{E212C1D3-2E29-4A26-8393-D0F504F02EB8}">
      <dgm:prSet/>
      <dgm:spPr/>
      <dgm:t>
        <a:bodyPr/>
        <a:lstStyle/>
        <a:p>
          <a:endParaRPr lang="en-US"/>
        </a:p>
      </dgm:t>
    </dgm:pt>
    <dgm:pt modelId="{19DFFFF1-587B-421B-B05A-FE4506EA2EDD}">
      <dgm:prSet custT="1"/>
      <dgm:spPr/>
      <dgm:t>
        <a:bodyPr/>
        <a:lstStyle/>
        <a:p>
          <a:r>
            <a:rPr lang="en-GB" sz="2000" dirty="0">
              <a:latin typeface="Arial" panose="020B0604020202020204" pitchFamily="34" charset="0"/>
              <a:cs typeface="Arial" panose="020B0604020202020204" pitchFamily="34" charset="0"/>
            </a:rPr>
            <a:t>People living longer in worse health who need increasingly complex care</a:t>
          </a:r>
          <a:endParaRPr lang="en-US" sz="2000" dirty="0">
            <a:latin typeface="Arial" panose="020B0604020202020204" pitchFamily="34" charset="0"/>
            <a:cs typeface="Arial" panose="020B0604020202020204" pitchFamily="34" charset="0"/>
          </a:endParaRPr>
        </a:p>
      </dgm:t>
    </dgm:pt>
    <dgm:pt modelId="{CCDFDED5-A812-4539-8A45-4AD820CD9194}" type="parTrans" cxnId="{1A3BADEE-7F5D-490E-84D8-6F1358CA8225}">
      <dgm:prSet/>
      <dgm:spPr/>
      <dgm:t>
        <a:bodyPr/>
        <a:lstStyle/>
        <a:p>
          <a:endParaRPr lang="en-US"/>
        </a:p>
      </dgm:t>
    </dgm:pt>
    <dgm:pt modelId="{58CDB00F-A73D-473D-B1B5-4230FE953554}" type="sibTrans" cxnId="{1A3BADEE-7F5D-490E-84D8-6F1358CA8225}">
      <dgm:prSet/>
      <dgm:spPr/>
      <dgm:t>
        <a:bodyPr/>
        <a:lstStyle/>
        <a:p>
          <a:endParaRPr lang="en-US"/>
        </a:p>
      </dgm:t>
    </dgm:pt>
    <dgm:pt modelId="{D20CB4B1-B18E-4648-A921-7D05E7585533}">
      <dgm:prSet custT="1"/>
      <dgm:spPr/>
      <dgm:t>
        <a:bodyPr/>
        <a:lstStyle/>
        <a:p>
          <a:r>
            <a:rPr lang="en-GB" sz="2000" dirty="0">
              <a:latin typeface="Arial" panose="020B0604020202020204" pitchFamily="34" charset="0"/>
              <a:cs typeface="Arial" panose="020B0604020202020204" pitchFamily="34" charset="0"/>
            </a:rPr>
            <a:t>Number of GPs and practice nurses has remained about the same for the last ten years</a:t>
          </a:r>
          <a:endParaRPr lang="en-US" sz="2000" dirty="0">
            <a:latin typeface="Arial" panose="020B0604020202020204" pitchFamily="34" charset="0"/>
            <a:cs typeface="Arial" panose="020B0604020202020204" pitchFamily="34" charset="0"/>
          </a:endParaRPr>
        </a:p>
      </dgm:t>
    </dgm:pt>
    <dgm:pt modelId="{12A4E039-B32B-455A-AA5D-CCBC1EE7F7E5}" type="parTrans" cxnId="{3A096D9C-6374-4C8C-8A6D-32194874BCB2}">
      <dgm:prSet/>
      <dgm:spPr/>
      <dgm:t>
        <a:bodyPr/>
        <a:lstStyle/>
        <a:p>
          <a:endParaRPr lang="en-US"/>
        </a:p>
      </dgm:t>
    </dgm:pt>
    <dgm:pt modelId="{526522F2-AF0F-43BF-986A-2060F4AD5CAC}" type="sibTrans" cxnId="{3A096D9C-6374-4C8C-8A6D-32194874BCB2}">
      <dgm:prSet/>
      <dgm:spPr/>
      <dgm:t>
        <a:bodyPr/>
        <a:lstStyle/>
        <a:p>
          <a:endParaRPr lang="en-US"/>
        </a:p>
      </dgm:t>
    </dgm:pt>
    <dgm:pt modelId="{F81180A2-6A9C-45F9-94CB-456D76F887B9}">
      <dgm:prSet custT="1"/>
      <dgm:spPr/>
      <dgm:t>
        <a:bodyPr/>
        <a:lstStyle/>
        <a:p>
          <a:r>
            <a:rPr lang="en-GB" sz="2000" dirty="0">
              <a:latin typeface="Arial" panose="020B0604020202020204" pitchFamily="34" charset="0"/>
              <a:cs typeface="Arial" panose="020B0604020202020204" pitchFamily="34" charset="0"/>
            </a:rPr>
            <a:t>Number of staff overall has increased, but they don’t all provide ‘normal’ GP appointments</a:t>
          </a:r>
          <a:endParaRPr lang="en-US" sz="2000" dirty="0">
            <a:latin typeface="Arial" panose="020B0604020202020204" pitchFamily="34" charset="0"/>
            <a:cs typeface="Arial" panose="020B0604020202020204" pitchFamily="34" charset="0"/>
          </a:endParaRPr>
        </a:p>
      </dgm:t>
    </dgm:pt>
    <dgm:pt modelId="{A44C68D9-BCE7-4991-9F88-ACA035CAC8F9}" type="parTrans" cxnId="{17731C5B-E178-48B0-A3CD-C6CC73FD9CCA}">
      <dgm:prSet/>
      <dgm:spPr/>
      <dgm:t>
        <a:bodyPr/>
        <a:lstStyle/>
        <a:p>
          <a:endParaRPr lang="en-US"/>
        </a:p>
      </dgm:t>
    </dgm:pt>
    <dgm:pt modelId="{42211494-8E75-4012-8ECA-355E9997FAE7}" type="sibTrans" cxnId="{17731C5B-E178-48B0-A3CD-C6CC73FD9CCA}">
      <dgm:prSet/>
      <dgm:spPr/>
      <dgm:t>
        <a:bodyPr/>
        <a:lstStyle/>
        <a:p>
          <a:endParaRPr lang="en-US"/>
        </a:p>
      </dgm:t>
    </dgm:pt>
    <dgm:pt modelId="{E475063F-17E8-430B-9D75-10FE12BD6468}" type="pres">
      <dgm:prSet presAssocID="{7F4C03E7-1848-434D-B394-A2151F25FC7C}" presName="root" presStyleCnt="0">
        <dgm:presLayoutVars>
          <dgm:dir/>
          <dgm:resizeHandles val="exact"/>
        </dgm:presLayoutVars>
      </dgm:prSet>
      <dgm:spPr/>
    </dgm:pt>
    <dgm:pt modelId="{4ED3E7A0-B3A9-4B51-A2DC-CA7DDA1AFADC}" type="pres">
      <dgm:prSet presAssocID="{7F4C03E7-1848-434D-B394-A2151F25FC7C}" presName="container" presStyleCnt="0">
        <dgm:presLayoutVars>
          <dgm:dir/>
          <dgm:resizeHandles val="exact"/>
        </dgm:presLayoutVars>
      </dgm:prSet>
      <dgm:spPr/>
    </dgm:pt>
    <dgm:pt modelId="{0E7F3E3E-1A10-4CA3-9F78-8B9034411801}" type="pres">
      <dgm:prSet presAssocID="{646F3417-14CC-4456-BE46-C20100C08E9A}" presName="compNode" presStyleCnt="0"/>
      <dgm:spPr/>
    </dgm:pt>
    <dgm:pt modelId="{A1B6E98C-1510-4E07-AA14-7FC984B1BD3C}" type="pres">
      <dgm:prSet presAssocID="{646F3417-14CC-4456-BE46-C20100C08E9A}" presName="iconBgRect" presStyleLbl="bgShp" presStyleIdx="0" presStyleCnt="5"/>
      <dgm:spPr/>
    </dgm:pt>
    <dgm:pt modelId="{68872B23-DD59-4528-9161-5189A31F2871}" type="pres">
      <dgm:prSet presAssocID="{646F3417-14CC-4456-BE46-C20100C08E9A}"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wnward trend"/>
        </a:ext>
      </dgm:extLst>
    </dgm:pt>
    <dgm:pt modelId="{6811A0C1-D1E6-4FB3-8586-201A068A1443}" type="pres">
      <dgm:prSet presAssocID="{646F3417-14CC-4456-BE46-C20100C08E9A}" presName="spaceRect" presStyleCnt="0"/>
      <dgm:spPr/>
    </dgm:pt>
    <dgm:pt modelId="{9506A511-0127-4D84-9120-9782A610B2CC}" type="pres">
      <dgm:prSet presAssocID="{646F3417-14CC-4456-BE46-C20100C08E9A}" presName="textRect" presStyleLbl="revTx" presStyleIdx="0" presStyleCnt="5" custScaleX="121806" custLinFactNeighborX="6875" custLinFactNeighborY="4121">
        <dgm:presLayoutVars>
          <dgm:chMax val="1"/>
          <dgm:chPref val="1"/>
        </dgm:presLayoutVars>
      </dgm:prSet>
      <dgm:spPr/>
    </dgm:pt>
    <dgm:pt modelId="{B40AE955-20A4-490D-9263-AA2E980154CB}" type="pres">
      <dgm:prSet presAssocID="{8F9F7AA4-4940-420C-8FA7-EE6764001FDF}" presName="sibTrans" presStyleLbl="sibTrans2D1" presStyleIdx="0" presStyleCnt="0"/>
      <dgm:spPr/>
    </dgm:pt>
    <dgm:pt modelId="{6C5826CB-EA48-4145-97D7-6FFD38E218BD}" type="pres">
      <dgm:prSet presAssocID="{380219AA-6C53-472E-AA6A-AB30CB795883}" presName="compNode" presStyleCnt="0"/>
      <dgm:spPr/>
    </dgm:pt>
    <dgm:pt modelId="{A1A1A436-00CE-4C83-AAB8-934D89371024}" type="pres">
      <dgm:prSet presAssocID="{380219AA-6C53-472E-AA6A-AB30CB795883}" presName="iconBgRect" presStyleLbl="bgShp" presStyleIdx="1" presStyleCnt="5"/>
      <dgm:spPr/>
    </dgm:pt>
    <dgm:pt modelId="{E8559F66-FB26-4698-A3CC-1C96093B3000}" type="pres">
      <dgm:prSet presAssocID="{380219AA-6C53-472E-AA6A-AB30CB795883}"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oup"/>
        </a:ext>
      </dgm:extLst>
    </dgm:pt>
    <dgm:pt modelId="{17B9DAEA-E3D0-439F-B73E-E6A9059FB2C3}" type="pres">
      <dgm:prSet presAssocID="{380219AA-6C53-472E-AA6A-AB30CB795883}" presName="spaceRect" presStyleCnt="0"/>
      <dgm:spPr/>
    </dgm:pt>
    <dgm:pt modelId="{768ADB4F-5934-4F0B-B354-E9DDA84CA7FD}" type="pres">
      <dgm:prSet presAssocID="{380219AA-6C53-472E-AA6A-AB30CB795883}" presName="textRect" presStyleLbl="revTx" presStyleIdx="1" presStyleCnt="5" custScaleX="125578" custLinFactNeighborX="9931" custLinFactNeighborY="4121">
        <dgm:presLayoutVars>
          <dgm:chMax val="1"/>
          <dgm:chPref val="1"/>
        </dgm:presLayoutVars>
      </dgm:prSet>
      <dgm:spPr/>
    </dgm:pt>
    <dgm:pt modelId="{DB30612D-4205-4A24-AE15-0515335BDC38}" type="pres">
      <dgm:prSet presAssocID="{FCAE8BB0-3CF0-4B71-8CA1-04B18471707A}" presName="sibTrans" presStyleLbl="sibTrans2D1" presStyleIdx="0" presStyleCnt="0"/>
      <dgm:spPr/>
    </dgm:pt>
    <dgm:pt modelId="{A1813AAA-7D27-4E72-9398-D84F71E84FA3}" type="pres">
      <dgm:prSet presAssocID="{19DFFFF1-587B-421B-B05A-FE4506EA2EDD}" presName="compNode" presStyleCnt="0"/>
      <dgm:spPr/>
    </dgm:pt>
    <dgm:pt modelId="{97CF8CD4-05EA-4F91-9864-8FD82434CB16}" type="pres">
      <dgm:prSet presAssocID="{19DFFFF1-587B-421B-B05A-FE4506EA2EDD}" presName="iconBgRect" presStyleLbl="bgShp" presStyleIdx="2" presStyleCnt="5"/>
      <dgm:spPr/>
    </dgm:pt>
    <dgm:pt modelId="{F6E09506-DEEC-44A4-8F94-1F7A1ABF229D}" type="pres">
      <dgm:prSet presAssocID="{19DFFFF1-587B-421B-B05A-FE4506EA2EDD}"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erson with Cane"/>
        </a:ext>
      </dgm:extLst>
    </dgm:pt>
    <dgm:pt modelId="{7F4F8B0B-D8A8-49B0-82CD-C653F5F7795E}" type="pres">
      <dgm:prSet presAssocID="{19DFFFF1-587B-421B-B05A-FE4506EA2EDD}" presName="spaceRect" presStyleCnt="0"/>
      <dgm:spPr/>
    </dgm:pt>
    <dgm:pt modelId="{57B4AEA1-B19C-480A-BD67-175347E80124}" type="pres">
      <dgm:prSet presAssocID="{19DFFFF1-587B-421B-B05A-FE4506EA2EDD}" presName="textRect" presStyleLbl="revTx" presStyleIdx="2" presStyleCnt="5" custScaleX="117152" custLinFactNeighborX="3010" custLinFactNeighborY="4807">
        <dgm:presLayoutVars>
          <dgm:chMax val="1"/>
          <dgm:chPref val="1"/>
        </dgm:presLayoutVars>
      </dgm:prSet>
      <dgm:spPr/>
    </dgm:pt>
    <dgm:pt modelId="{4E30E165-1D11-4273-8058-389DA42C5C09}" type="pres">
      <dgm:prSet presAssocID="{58CDB00F-A73D-473D-B1B5-4230FE953554}" presName="sibTrans" presStyleLbl="sibTrans2D1" presStyleIdx="0" presStyleCnt="0"/>
      <dgm:spPr/>
    </dgm:pt>
    <dgm:pt modelId="{87865455-2715-4CFA-8839-B77F2B594565}" type="pres">
      <dgm:prSet presAssocID="{D20CB4B1-B18E-4648-A921-7D05E7585533}" presName="compNode" presStyleCnt="0"/>
      <dgm:spPr/>
    </dgm:pt>
    <dgm:pt modelId="{6EF068C5-E135-4041-B414-40F88D3ADB84}" type="pres">
      <dgm:prSet presAssocID="{D20CB4B1-B18E-4648-A921-7D05E7585533}" presName="iconBgRect" presStyleLbl="bgShp" presStyleIdx="3" presStyleCnt="5"/>
      <dgm:spPr/>
    </dgm:pt>
    <dgm:pt modelId="{35A86DF0-A2BB-4120-B50D-F48C5AABFB66}" type="pres">
      <dgm:prSet presAssocID="{D20CB4B1-B18E-4648-A921-7D05E7585533}"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tethoscope"/>
        </a:ext>
      </dgm:extLst>
    </dgm:pt>
    <dgm:pt modelId="{DAA80BF5-01A9-4A04-A41A-C02EF829B8FA}" type="pres">
      <dgm:prSet presAssocID="{D20CB4B1-B18E-4648-A921-7D05E7585533}" presName="spaceRect" presStyleCnt="0"/>
      <dgm:spPr/>
    </dgm:pt>
    <dgm:pt modelId="{1BF80616-CB9E-456D-B356-F51400C23862}" type="pres">
      <dgm:prSet presAssocID="{D20CB4B1-B18E-4648-A921-7D05E7585533}" presName="textRect" presStyleLbl="revTx" presStyleIdx="3" presStyleCnt="5" custScaleX="123334" custLinFactNeighborX="7639">
        <dgm:presLayoutVars>
          <dgm:chMax val="1"/>
          <dgm:chPref val="1"/>
        </dgm:presLayoutVars>
      </dgm:prSet>
      <dgm:spPr/>
    </dgm:pt>
    <dgm:pt modelId="{54BBAA30-2883-4FDC-839C-EE3E48FF9D63}" type="pres">
      <dgm:prSet presAssocID="{526522F2-AF0F-43BF-986A-2060F4AD5CAC}" presName="sibTrans" presStyleLbl="sibTrans2D1" presStyleIdx="0" presStyleCnt="0"/>
      <dgm:spPr/>
    </dgm:pt>
    <dgm:pt modelId="{8591CC49-00CE-4461-9EBC-92F8662937E5}" type="pres">
      <dgm:prSet presAssocID="{F81180A2-6A9C-45F9-94CB-456D76F887B9}" presName="compNode" presStyleCnt="0"/>
      <dgm:spPr/>
    </dgm:pt>
    <dgm:pt modelId="{B897F7D6-E562-4B25-9324-947F6BA4F4C1}" type="pres">
      <dgm:prSet presAssocID="{F81180A2-6A9C-45F9-94CB-456D76F887B9}" presName="iconBgRect" presStyleLbl="bgShp" presStyleIdx="4" presStyleCnt="5"/>
      <dgm:spPr/>
    </dgm:pt>
    <dgm:pt modelId="{9150FC6D-C41C-4953-A5C0-023973381A07}" type="pres">
      <dgm:prSet presAssocID="{F81180A2-6A9C-45F9-94CB-456D76F887B9}"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Doctor"/>
        </a:ext>
      </dgm:extLst>
    </dgm:pt>
    <dgm:pt modelId="{4706B4E6-930D-4B5F-AB73-489A0F6D4CAB}" type="pres">
      <dgm:prSet presAssocID="{F81180A2-6A9C-45F9-94CB-456D76F887B9}" presName="spaceRect" presStyleCnt="0"/>
      <dgm:spPr/>
    </dgm:pt>
    <dgm:pt modelId="{1FD8EF3C-37AE-432F-948A-A276897ADC48}" type="pres">
      <dgm:prSet presAssocID="{F81180A2-6A9C-45F9-94CB-456D76F887B9}" presName="textRect" presStyleLbl="revTx" presStyleIdx="4" presStyleCnt="5" custScaleX="132504" custLinFactNeighborX="10536">
        <dgm:presLayoutVars>
          <dgm:chMax val="1"/>
          <dgm:chPref val="1"/>
        </dgm:presLayoutVars>
      </dgm:prSet>
      <dgm:spPr/>
    </dgm:pt>
  </dgm:ptLst>
  <dgm:cxnLst>
    <dgm:cxn modelId="{DA452311-FB03-4C42-ACCA-0D46C6A4678B}" type="presOf" srcId="{7F4C03E7-1848-434D-B394-A2151F25FC7C}" destId="{E475063F-17E8-430B-9D75-10FE12BD6468}" srcOrd="0" destOrd="0" presId="urn:microsoft.com/office/officeart/2018/2/layout/IconCircleList"/>
    <dgm:cxn modelId="{17731C5B-E178-48B0-A3CD-C6CC73FD9CCA}" srcId="{7F4C03E7-1848-434D-B394-A2151F25FC7C}" destId="{F81180A2-6A9C-45F9-94CB-456D76F887B9}" srcOrd="4" destOrd="0" parTransId="{A44C68D9-BCE7-4991-9F88-ACA035CAC8F9}" sibTransId="{42211494-8E75-4012-8ECA-355E9997FAE7}"/>
    <dgm:cxn modelId="{1C031866-C296-4EE6-B977-EBCC2EA9960A}" type="presOf" srcId="{526522F2-AF0F-43BF-986A-2060F4AD5CAC}" destId="{54BBAA30-2883-4FDC-839C-EE3E48FF9D63}" srcOrd="0" destOrd="0" presId="urn:microsoft.com/office/officeart/2018/2/layout/IconCircleList"/>
    <dgm:cxn modelId="{6CB30854-D179-4607-8D96-410F5F219333}" type="presOf" srcId="{380219AA-6C53-472E-AA6A-AB30CB795883}" destId="{768ADB4F-5934-4F0B-B354-E9DDA84CA7FD}" srcOrd="0" destOrd="0" presId="urn:microsoft.com/office/officeart/2018/2/layout/IconCircleList"/>
    <dgm:cxn modelId="{F9EC0D9B-D5EC-475C-BB68-E3210C145653}" type="presOf" srcId="{D20CB4B1-B18E-4648-A921-7D05E7585533}" destId="{1BF80616-CB9E-456D-B356-F51400C23862}" srcOrd="0" destOrd="0" presId="urn:microsoft.com/office/officeart/2018/2/layout/IconCircleList"/>
    <dgm:cxn modelId="{3A096D9C-6374-4C8C-8A6D-32194874BCB2}" srcId="{7F4C03E7-1848-434D-B394-A2151F25FC7C}" destId="{D20CB4B1-B18E-4648-A921-7D05E7585533}" srcOrd="3" destOrd="0" parTransId="{12A4E039-B32B-455A-AA5D-CCBC1EE7F7E5}" sibTransId="{526522F2-AF0F-43BF-986A-2060F4AD5CAC}"/>
    <dgm:cxn modelId="{AED11CA5-11E3-4D48-8DB0-7194B8E2A468}" type="presOf" srcId="{646F3417-14CC-4456-BE46-C20100C08E9A}" destId="{9506A511-0127-4D84-9120-9782A610B2CC}" srcOrd="0" destOrd="0" presId="urn:microsoft.com/office/officeart/2018/2/layout/IconCircleList"/>
    <dgm:cxn modelId="{4F18C7A7-B6BB-4764-A6CF-7A2EA64D2565}" type="presOf" srcId="{19DFFFF1-587B-421B-B05A-FE4506EA2EDD}" destId="{57B4AEA1-B19C-480A-BD67-175347E80124}" srcOrd="0" destOrd="0" presId="urn:microsoft.com/office/officeart/2018/2/layout/IconCircleList"/>
    <dgm:cxn modelId="{9603DFB3-6CDA-4A6C-9AB1-BC71534337F0}" type="presOf" srcId="{FCAE8BB0-3CF0-4B71-8CA1-04B18471707A}" destId="{DB30612D-4205-4A24-AE15-0515335BDC38}" srcOrd="0" destOrd="0" presId="urn:microsoft.com/office/officeart/2018/2/layout/IconCircleList"/>
    <dgm:cxn modelId="{E8A901BA-0D28-44B3-91C6-B5809852217E}" srcId="{7F4C03E7-1848-434D-B394-A2151F25FC7C}" destId="{646F3417-14CC-4456-BE46-C20100C08E9A}" srcOrd="0" destOrd="0" parTransId="{5DC83326-EED9-414C-B5E8-98434FC7A0F7}" sibTransId="{8F9F7AA4-4940-420C-8FA7-EE6764001FDF}"/>
    <dgm:cxn modelId="{931A12BD-973A-4634-A0B7-1C05E474D594}" type="presOf" srcId="{8F9F7AA4-4940-420C-8FA7-EE6764001FDF}" destId="{B40AE955-20A4-490D-9263-AA2E980154CB}" srcOrd="0" destOrd="0" presId="urn:microsoft.com/office/officeart/2018/2/layout/IconCircleList"/>
    <dgm:cxn modelId="{E212C1D3-2E29-4A26-8393-D0F504F02EB8}" srcId="{7F4C03E7-1848-434D-B394-A2151F25FC7C}" destId="{380219AA-6C53-472E-AA6A-AB30CB795883}" srcOrd="1" destOrd="0" parTransId="{93B72F5D-33FE-4270-B03B-699262505770}" sibTransId="{FCAE8BB0-3CF0-4B71-8CA1-04B18471707A}"/>
    <dgm:cxn modelId="{A57966EC-8979-4AF6-8B3B-290F6CE19157}" type="presOf" srcId="{F81180A2-6A9C-45F9-94CB-456D76F887B9}" destId="{1FD8EF3C-37AE-432F-948A-A276897ADC48}" srcOrd="0" destOrd="0" presId="urn:microsoft.com/office/officeart/2018/2/layout/IconCircleList"/>
    <dgm:cxn modelId="{1A3BADEE-7F5D-490E-84D8-6F1358CA8225}" srcId="{7F4C03E7-1848-434D-B394-A2151F25FC7C}" destId="{19DFFFF1-587B-421B-B05A-FE4506EA2EDD}" srcOrd="2" destOrd="0" parTransId="{CCDFDED5-A812-4539-8A45-4AD820CD9194}" sibTransId="{58CDB00F-A73D-473D-B1B5-4230FE953554}"/>
    <dgm:cxn modelId="{3278F9F5-5D8F-4A07-BFB7-C40EF2E2D345}" type="presOf" srcId="{58CDB00F-A73D-473D-B1B5-4230FE953554}" destId="{4E30E165-1D11-4273-8058-389DA42C5C09}" srcOrd="0" destOrd="0" presId="urn:microsoft.com/office/officeart/2018/2/layout/IconCircleList"/>
    <dgm:cxn modelId="{B6CD398F-6798-40F1-89F4-E4E978D94764}" type="presParOf" srcId="{E475063F-17E8-430B-9D75-10FE12BD6468}" destId="{4ED3E7A0-B3A9-4B51-A2DC-CA7DDA1AFADC}" srcOrd="0" destOrd="0" presId="urn:microsoft.com/office/officeart/2018/2/layout/IconCircleList"/>
    <dgm:cxn modelId="{A40DF51C-6128-4034-B3DD-2110BCC21123}" type="presParOf" srcId="{4ED3E7A0-B3A9-4B51-A2DC-CA7DDA1AFADC}" destId="{0E7F3E3E-1A10-4CA3-9F78-8B9034411801}" srcOrd="0" destOrd="0" presId="urn:microsoft.com/office/officeart/2018/2/layout/IconCircleList"/>
    <dgm:cxn modelId="{AC05FBF7-95EB-4AB7-9C50-39A0BC817C84}" type="presParOf" srcId="{0E7F3E3E-1A10-4CA3-9F78-8B9034411801}" destId="{A1B6E98C-1510-4E07-AA14-7FC984B1BD3C}" srcOrd="0" destOrd="0" presId="urn:microsoft.com/office/officeart/2018/2/layout/IconCircleList"/>
    <dgm:cxn modelId="{D42CF290-4031-4192-BEC4-0FA0AE992C00}" type="presParOf" srcId="{0E7F3E3E-1A10-4CA3-9F78-8B9034411801}" destId="{68872B23-DD59-4528-9161-5189A31F2871}" srcOrd="1" destOrd="0" presId="urn:microsoft.com/office/officeart/2018/2/layout/IconCircleList"/>
    <dgm:cxn modelId="{1110F4F3-B746-4EBD-9CD4-BC6A3D151A5F}" type="presParOf" srcId="{0E7F3E3E-1A10-4CA3-9F78-8B9034411801}" destId="{6811A0C1-D1E6-4FB3-8586-201A068A1443}" srcOrd="2" destOrd="0" presId="urn:microsoft.com/office/officeart/2018/2/layout/IconCircleList"/>
    <dgm:cxn modelId="{03633D96-DF91-4A5F-9487-B6E318334D7D}" type="presParOf" srcId="{0E7F3E3E-1A10-4CA3-9F78-8B9034411801}" destId="{9506A511-0127-4D84-9120-9782A610B2CC}" srcOrd="3" destOrd="0" presId="urn:microsoft.com/office/officeart/2018/2/layout/IconCircleList"/>
    <dgm:cxn modelId="{9BDEBE8E-654A-4065-8180-C61027205DA6}" type="presParOf" srcId="{4ED3E7A0-B3A9-4B51-A2DC-CA7DDA1AFADC}" destId="{B40AE955-20A4-490D-9263-AA2E980154CB}" srcOrd="1" destOrd="0" presId="urn:microsoft.com/office/officeart/2018/2/layout/IconCircleList"/>
    <dgm:cxn modelId="{4B02B2BA-AB51-47F1-8449-199B0C1E2E8C}" type="presParOf" srcId="{4ED3E7A0-B3A9-4B51-A2DC-CA7DDA1AFADC}" destId="{6C5826CB-EA48-4145-97D7-6FFD38E218BD}" srcOrd="2" destOrd="0" presId="urn:microsoft.com/office/officeart/2018/2/layout/IconCircleList"/>
    <dgm:cxn modelId="{DE097AA3-F191-472E-9756-AB46C1E0B989}" type="presParOf" srcId="{6C5826CB-EA48-4145-97D7-6FFD38E218BD}" destId="{A1A1A436-00CE-4C83-AAB8-934D89371024}" srcOrd="0" destOrd="0" presId="urn:microsoft.com/office/officeart/2018/2/layout/IconCircleList"/>
    <dgm:cxn modelId="{2AC1AA7B-7067-4DC3-8C32-CF3A55115733}" type="presParOf" srcId="{6C5826CB-EA48-4145-97D7-6FFD38E218BD}" destId="{E8559F66-FB26-4698-A3CC-1C96093B3000}" srcOrd="1" destOrd="0" presId="urn:microsoft.com/office/officeart/2018/2/layout/IconCircleList"/>
    <dgm:cxn modelId="{8C97D953-B345-4124-B8BA-3A117DFB53B9}" type="presParOf" srcId="{6C5826CB-EA48-4145-97D7-6FFD38E218BD}" destId="{17B9DAEA-E3D0-439F-B73E-E6A9059FB2C3}" srcOrd="2" destOrd="0" presId="urn:microsoft.com/office/officeart/2018/2/layout/IconCircleList"/>
    <dgm:cxn modelId="{C64BC27C-34A9-4C4E-A27A-0F508C14475E}" type="presParOf" srcId="{6C5826CB-EA48-4145-97D7-6FFD38E218BD}" destId="{768ADB4F-5934-4F0B-B354-E9DDA84CA7FD}" srcOrd="3" destOrd="0" presId="urn:microsoft.com/office/officeart/2018/2/layout/IconCircleList"/>
    <dgm:cxn modelId="{C9EEF3CE-2875-49E5-A6A9-85F583E0818E}" type="presParOf" srcId="{4ED3E7A0-B3A9-4B51-A2DC-CA7DDA1AFADC}" destId="{DB30612D-4205-4A24-AE15-0515335BDC38}" srcOrd="3" destOrd="0" presId="urn:microsoft.com/office/officeart/2018/2/layout/IconCircleList"/>
    <dgm:cxn modelId="{BD1B3CBB-812F-4A5F-BA99-5B3EF1EC1B17}" type="presParOf" srcId="{4ED3E7A0-B3A9-4B51-A2DC-CA7DDA1AFADC}" destId="{A1813AAA-7D27-4E72-9398-D84F71E84FA3}" srcOrd="4" destOrd="0" presId="urn:microsoft.com/office/officeart/2018/2/layout/IconCircleList"/>
    <dgm:cxn modelId="{CF733AE1-1B3A-42C3-A34A-52DA1E93DB4D}" type="presParOf" srcId="{A1813AAA-7D27-4E72-9398-D84F71E84FA3}" destId="{97CF8CD4-05EA-4F91-9864-8FD82434CB16}" srcOrd="0" destOrd="0" presId="urn:microsoft.com/office/officeart/2018/2/layout/IconCircleList"/>
    <dgm:cxn modelId="{4B862EC5-DC83-4583-9C69-4A6AEC595C70}" type="presParOf" srcId="{A1813AAA-7D27-4E72-9398-D84F71E84FA3}" destId="{F6E09506-DEEC-44A4-8F94-1F7A1ABF229D}" srcOrd="1" destOrd="0" presId="urn:microsoft.com/office/officeart/2018/2/layout/IconCircleList"/>
    <dgm:cxn modelId="{8D06BE05-2F08-477F-98D5-6F080F919B3B}" type="presParOf" srcId="{A1813AAA-7D27-4E72-9398-D84F71E84FA3}" destId="{7F4F8B0B-D8A8-49B0-82CD-C653F5F7795E}" srcOrd="2" destOrd="0" presId="urn:microsoft.com/office/officeart/2018/2/layout/IconCircleList"/>
    <dgm:cxn modelId="{DDCE2B8C-CE13-4E28-8F09-12AE483D6A86}" type="presParOf" srcId="{A1813AAA-7D27-4E72-9398-D84F71E84FA3}" destId="{57B4AEA1-B19C-480A-BD67-175347E80124}" srcOrd="3" destOrd="0" presId="urn:microsoft.com/office/officeart/2018/2/layout/IconCircleList"/>
    <dgm:cxn modelId="{B3F08DEA-D474-4108-93A8-C16D795D4DDD}" type="presParOf" srcId="{4ED3E7A0-B3A9-4B51-A2DC-CA7DDA1AFADC}" destId="{4E30E165-1D11-4273-8058-389DA42C5C09}" srcOrd="5" destOrd="0" presId="urn:microsoft.com/office/officeart/2018/2/layout/IconCircleList"/>
    <dgm:cxn modelId="{0F712B3C-913F-4697-BD81-E9279B37B7CC}" type="presParOf" srcId="{4ED3E7A0-B3A9-4B51-A2DC-CA7DDA1AFADC}" destId="{87865455-2715-4CFA-8839-B77F2B594565}" srcOrd="6" destOrd="0" presId="urn:microsoft.com/office/officeart/2018/2/layout/IconCircleList"/>
    <dgm:cxn modelId="{2E84C205-0CFD-4816-827D-F994EFA76C6C}" type="presParOf" srcId="{87865455-2715-4CFA-8839-B77F2B594565}" destId="{6EF068C5-E135-4041-B414-40F88D3ADB84}" srcOrd="0" destOrd="0" presId="urn:microsoft.com/office/officeart/2018/2/layout/IconCircleList"/>
    <dgm:cxn modelId="{89F69F2A-0B84-4737-937E-EF710239E792}" type="presParOf" srcId="{87865455-2715-4CFA-8839-B77F2B594565}" destId="{35A86DF0-A2BB-4120-B50D-F48C5AABFB66}" srcOrd="1" destOrd="0" presId="urn:microsoft.com/office/officeart/2018/2/layout/IconCircleList"/>
    <dgm:cxn modelId="{4DC5E025-EEDC-4250-BF58-C5E6F9B5AA03}" type="presParOf" srcId="{87865455-2715-4CFA-8839-B77F2B594565}" destId="{DAA80BF5-01A9-4A04-A41A-C02EF829B8FA}" srcOrd="2" destOrd="0" presId="urn:microsoft.com/office/officeart/2018/2/layout/IconCircleList"/>
    <dgm:cxn modelId="{ED10C311-D4DE-4474-A8E0-1EF068C80DCD}" type="presParOf" srcId="{87865455-2715-4CFA-8839-B77F2B594565}" destId="{1BF80616-CB9E-456D-B356-F51400C23862}" srcOrd="3" destOrd="0" presId="urn:microsoft.com/office/officeart/2018/2/layout/IconCircleList"/>
    <dgm:cxn modelId="{38B0FE26-466E-4B41-97B4-F1207B443B1B}" type="presParOf" srcId="{4ED3E7A0-B3A9-4B51-A2DC-CA7DDA1AFADC}" destId="{54BBAA30-2883-4FDC-839C-EE3E48FF9D63}" srcOrd="7" destOrd="0" presId="urn:microsoft.com/office/officeart/2018/2/layout/IconCircleList"/>
    <dgm:cxn modelId="{55949F34-CA3E-472E-AE11-4570190D57EE}" type="presParOf" srcId="{4ED3E7A0-B3A9-4B51-A2DC-CA7DDA1AFADC}" destId="{8591CC49-00CE-4461-9EBC-92F8662937E5}" srcOrd="8" destOrd="0" presId="urn:microsoft.com/office/officeart/2018/2/layout/IconCircleList"/>
    <dgm:cxn modelId="{A6E81D5D-6C35-4FE5-8728-0153F051A964}" type="presParOf" srcId="{8591CC49-00CE-4461-9EBC-92F8662937E5}" destId="{B897F7D6-E562-4B25-9324-947F6BA4F4C1}" srcOrd="0" destOrd="0" presId="urn:microsoft.com/office/officeart/2018/2/layout/IconCircleList"/>
    <dgm:cxn modelId="{CAD854A7-F443-4EAB-9B1A-DCE0A8354806}" type="presParOf" srcId="{8591CC49-00CE-4461-9EBC-92F8662937E5}" destId="{9150FC6D-C41C-4953-A5C0-023973381A07}" srcOrd="1" destOrd="0" presId="urn:microsoft.com/office/officeart/2018/2/layout/IconCircleList"/>
    <dgm:cxn modelId="{96B2F3B2-B82D-4485-B51E-363C9AE60677}" type="presParOf" srcId="{8591CC49-00CE-4461-9EBC-92F8662937E5}" destId="{4706B4E6-930D-4B5F-AB73-489A0F6D4CAB}" srcOrd="2" destOrd="0" presId="urn:microsoft.com/office/officeart/2018/2/layout/IconCircleList"/>
    <dgm:cxn modelId="{0A5929F5-9A45-404D-AB1C-AE63C343ACC4}" type="presParOf" srcId="{8591CC49-00CE-4461-9EBC-92F8662937E5}" destId="{1FD8EF3C-37AE-432F-948A-A276897ADC48}"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1D23A2D-2677-4A77-9A4D-985437B40F74}" type="doc">
      <dgm:prSet loTypeId="urn:microsoft.com/office/officeart/2018/5/layout/IconCircle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12C3D4D-20E7-431E-A978-1E55BD88F2E9}" type="pres">
      <dgm:prSet presAssocID="{51D23A2D-2677-4A77-9A4D-985437B40F74}" presName="root" presStyleCnt="0">
        <dgm:presLayoutVars>
          <dgm:dir/>
          <dgm:resizeHandles val="exact"/>
        </dgm:presLayoutVars>
      </dgm:prSet>
      <dgm:spPr/>
    </dgm:pt>
  </dgm:ptLst>
  <dgm:cxnLst>
    <dgm:cxn modelId="{AD345766-3622-4987-9477-08A25BC5E0DC}" type="presOf" srcId="{51D23A2D-2677-4A77-9A4D-985437B40F74}" destId="{312C3D4D-20E7-431E-A978-1E55BD88F2E9}" srcOrd="0"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28524F3-D360-43ED-8EBE-AB54A15705D6}" type="doc">
      <dgm:prSet loTypeId="urn:microsoft.com/office/officeart/2018/2/layout/IconCircle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CA1C4ADF-D997-4683-8F4B-368FCE259773}">
      <dgm:prSet custT="1"/>
      <dgm:spPr/>
      <dgm:t>
        <a:bodyPr/>
        <a:lstStyle/>
        <a:p>
          <a:r>
            <a:rPr lang="en-GB" sz="2000" dirty="0">
              <a:latin typeface="Arial" panose="020B0604020202020204" pitchFamily="34" charset="0"/>
              <a:cs typeface="Arial" panose="020B0604020202020204" pitchFamily="34" charset="0"/>
            </a:rPr>
            <a:t>New digital telephone systems</a:t>
          </a:r>
          <a:endParaRPr lang="en-US" sz="2000" dirty="0">
            <a:latin typeface="Arial" panose="020B0604020202020204" pitchFamily="34" charset="0"/>
            <a:cs typeface="Arial" panose="020B0604020202020204" pitchFamily="34" charset="0"/>
          </a:endParaRPr>
        </a:p>
      </dgm:t>
    </dgm:pt>
    <dgm:pt modelId="{77E61D1E-FBA0-4ADB-9F2D-80E7035A7C12}" type="parTrans" cxnId="{78458A9B-F9F3-4F22-AF08-9C75A00F418D}">
      <dgm:prSet/>
      <dgm:spPr/>
      <dgm:t>
        <a:bodyPr/>
        <a:lstStyle/>
        <a:p>
          <a:endParaRPr lang="en-US"/>
        </a:p>
      </dgm:t>
    </dgm:pt>
    <dgm:pt modelId="{9A74CEC5-49BD-47A7-8233-1BDB06DE7BC0}" type="sibTrans" cxnId="{78458A9B-F9F3-4F22-AF08-9C75A00F418D}">
      <dgm:prSet/>
      <dgm:spPr/>
      <dgm:t>
        <a:bodyPr/>
        <a:lstStyle/>
        <a:p>
          <a:endParaRPr lang="en-US"/>
        </a:p>
      </dgm:t>
    </dgm:pt>
    <dgm:pt modelId="{8EA6F2E9-D8FA-4806-A4FD-EE4C33560500}">
      <dgm:prSet custT="1"/>
      <dgm:spPr/>
      <dgm:t>
        <a:bodyPr/>
        <a:lstStyle/>
        <a:p>
          <a:r>
            <a:rPr lang="en-GB" sz="2000" dirty="0">
              <a:latin typeface="Arial" panose="020B0604020202020204" pitchFamily="34" charset="0"/>
              <a:cs typeface="Arial" panose="020B0604020202020204" pitchFamily="34" charset="0"/>
            </a:rPr>
            <a:t>More online requests (18% increase in Derby and Derbyshire since April 2023)</a:t>
          </a:r>
          <a:endParaRPr lang="en-US" sz="2000" dirty="0">
            <a:latin typeface="Arial" panose="020B0604020202020204" pitchFamily="34" charset="0"/>
            <a:cs typeface="Arial" panose="020B0604020202020204" pitchFamily="34" charset="0"/>
          </a:endParaRPr>
        </a:p>
      </dgm:t>
    </dgm:pt>
    <dgm:pt modelId="{9EF9C1D8-7547-43BC-8CC7-9D30A412CC95}" type="parTrans" cxnId="{A21FD008-C54B-45DC-8E37-A7A0D641EE81}">
      <dgm:prSet/>
      <dgm:spPr/>
      <dgm:t>
        <a:bodyPr/>
        <a:lstStyle/>
        <a:p>
          <a:endParaRPr lang="en-US"/>
        </a:p>
      </dgm:t>
    </dgm:pt>
    <dgm:pt modelId="{EC7D4B24-BD16-43B0-BCB5-3DCA530C3CB1}" type="sibTrans" cxnId="{A21FD008-C54B-45DC-8E37-A7A0D641EE81}">
      <dgm:prSet/>
      <dgm:spPr/>
      <dgm:t>
        <a:bodyPr/>
        <a:lstStyle/>
        <a:p>
          <a:endParaRPr lang="en-US"/>
        </a:p>
      </dgm:t>
    </dgm:pt>
    <dgm:pt modelId="{1785D58A-D8C1-44B3-8493-ED80EDF104F0}">
      <dgm:prSet custT="1"/>
      <dgm:spPr/>
      <dgm:t>
        <a:bodyPr/>
        <a:lstStyle/>
        <a:p>
          <a:r>
            <a:rPr lang="en-GB" sz="2000">
              <a:latin typeface="Arial" panose="020B0604020202020204" pitchFamily="34" charset="0"/>
              <a:cs typeface="Arial" panose="020B0604020202020204" pitchFamily="34" charset="0"/>
            </a:rPr>
            <a:t>Training in ‘care navigation’ (93 /112 practices trained)</a:t>
          </a:r>
          <a:endParaRPr lang="en-US" sz="2000">
            <a:latin typeface="Arial" panose="020B0604020202020204" pitchFamily="34" charset="0"/>
            <a:cs typeface="Arial" panose="020B0604020202020204" pitchFamily="34" charset="0"/>
          </a:endParaRPr>
        </a:p>
      </dgm:t>
    </dgm:pt>
    <dgm:pt modelId="{97C0BA89-D1E5-4A7B-A120-4EBB5327CFCF}" type="parTrans" cxnId="{EBA6EBC4-738A-4BAF-A76B-10848CABFEDF}">
      <dgm:prSet/>
      <dgm:spPr/>
      <dgm:t>
        <a:bodyPr/>
        <a:lstStyle/>
        <a:p>
          <a:endParaRPr lang="en-US"/>
        </a:p>
      </dgm:t>
    </dgm:pt>
    <dgm:pt modelId="{5EF755B4-C5C7-493B-BF60-3E7EB6EED313}" type="sibTrans" cxnId="{EBA6EBC4-738A-4BAF-A76B-10848CABFEDF}">
      <dgm:prSet/>
      <dgm:spPr/>
      <dgm:t>
        <a:bodyPr/>
        <a:lstStyle/>
        <a:p>
          <a:endParaRPr lang="en-US"/>
        </a:p>
      </dgm:t>
    </dgm:pt>
    <dgm:pt modelId="{FD321E35-F99D-4506-950A-9E95A57D04EC}">
      <dgm:prSet custT="1"/>
      <dgm:spPr/>
      <dgm:t>
        <a:bodyPr/>
        <a:lstStyle/>
        <a:p>
          <a:r>
            <a:rPr lang="en-GB" sz="2000">
              <a:latin typeface="Arial" panose="020B0604020202020204" pitchFamily="34" charset="0"/>
              <a:cs typeface="Arial" panose="020B0604020202020204" pitchFamily="34" charset="0"/>
            </a:rPr>
            <a:t>A new digital triage tool</a:t>
          </a:r>
          <a:endParaRPr lang="en-US" sz="2000">
            <a:latin typeface="Arial" panose="020B0604020202020204" pitchFamily="34" charset="0"/>
            <a:cs typeface="Arial" panose="020B0604020202020204" pitchFamily="34" charset="0"/>
          </a:endParaRPr>
        </a:p>
      </dgm:t>
    </dgm:pt>
    <dgm:pt modelId="{8A75F43F-B791-4E48-8D2E-5AC401956FFC}" type="parTrans" cxnId="{9947DB83-C08D-42A1-B5F4-F45363439ED5}">
      <dgm:prSet/>
      <dgm:spPr/>
      <dgm:t>
        <a:bodyPr/>
        <a:lstStyle/>
        <a:p>
          <a:endParaRPr lang="en-US"/>
        </a:p>
      </dgm:t>
    </dgm:pt>
    <dgm:pt modelId="{F0B20751-0AB8-45AF-ABF2-432BB9669D44}" type="sibTrans" cxnId="{9947DB83-C08D-42A1-B5F4-F45363439ED5}">
      <dgm:prSet/>
      <dgm:spPr/>
      <dgm:t>
        <a:bodyPr/>
        <a:lstStyle/>
        <a:p>
          <a:endParaRPr lang="en-US"/>
        </a:p>
      </dgm:t>
    </dgm:pt>
    <dgm:pt modelId="{AD47D6F6-5CFC-4678-86ED-6A4876822BAE}">
      <dgm:prSet custT="1"/>
      <dgm:spPr/>
      <dgm:t>
        <a:bodyPr/>
        <a:lstStyle/>
        <a:p>
          <a:r>
            <a:rPr lang="en-GB" sz="2000" dirty="0">
              <a:latin typeface="Arial" panose="020B0604020202020204" pitchFamily="34" charset="0"/>
              <a:cs typeface="Arial" panose="020B0604020202020204" pitchFamily="34" charset="0"/>
            </a:rPr>
            <a:t>A General Practice improvement programme </a:t>
          </a:r>
          <a:endParaRPr lang="en-US" sz="2000" dirty="0">
            <a:latin typeface="Arial" panose="020B0604020202020204" pitchFamily="34" charset="0"/>
            <a:cs typeface="Arial" panose="020B0604020202020204" pitchFamily="34" charset="0"/>
          </a:endParaRPr>
        </a:p>
      </dgm:t>
    </dgm:pt>
    <dgm:pt modelId="{CF88C2B6-5039-44D6-9A8C-054362C18A0A}" type="parTrans" cxnId="{C0DEB73E-5093-4066-91EC-F140785BC704}">
      <dgm:prSet/>
      <dgm:spPr/>
      <dgm:t>
        <a:bodyPr/>
        <a:lstStyle/>
        <a:p>
          <a:endParaRPr lang="en-US"/>
        </a:p>
      </dgm:t>
    </dgm:pt>
    <dgm:pt modelId="{7BCC9FE8-8005-4F8E-A2FB-77038FE56657}" type="sibTrans" cxnId="{C0DEB73E-5093-4066-91EC-F140785BC704}">
      <dgm:prSet/>
      <dgm:spPr/>
      <dgm:t>
        <a:bodyPr/>
        <a:lstStyle/>
        <a:p>
          <a:endParaRPr lang="en-US"/>
        </a:p>
      </dgm:t>
    </dgm:pt>
    <dgm:pt modelId="{D297D2BB-072E-4285-BF35-C629E0BC65EC}" type="pres">
      <dgm:prSet presAssocID="{528524F3-D360-43ED-8EBE-AB54A15705D6}" presName="root" presStyleCnt="0">
        <dgm:presLayoutVars>
          <dgm:dir/>
          <dgm:resizeHandles val="exact"/>
        </dgm:presLayoutVars>
      </dgm:prSet>
      <dgm:spPr/>
    </dgm:pt>
    <dgm:pt modelId="{EEC2FE72-B9B9-407F-8A2B-C451547D4638}" type="pres">
      <dgm:prSet presAssocID="{528524F3-D360-43ED-8EBE-AB54A15705D6}" presName="container" presStyleCnt="0">
        <dgm:presLayoutVars>
          <dgm:dir/>
          <dgm:resizeHandles val="exact"/>
        </dgm:presLayoutVars>
      </dgm:prSet>
      <dgm:spPr/>
    </dgm:pt>
    <dgm:pt modelId="{0C38083B-357E-4295-9D48-5B60DDB69173}" type="pres">
      <dgm:prSet presAssocID="{CA1C4ADF-D997-4683-8F4B-368FCE259773}" presName="compNode" presStyleCnt="0"/>
      <dgm:spPr/>
    </dgm:pt>
    <dgm:pt modelId="{8CFA080F-A391-44B8-ABD3-CFF518034998}" type="pres">
      <dgm:prSet presAssocID="{CA1C4ADF-D997-4683-8F4B-368FCE259773}" presName="iconBgRect" presStyleLbl="bgShp" presStyleIdx="0" presStyleCnt="5"/>
      <dgm:spPr/>
    </dgm:pt>
    <dgm:pt modelId="{A2122313-5564-44A7-9E3B-B306DFDB9386}" type="pres">
      <dgm:prSet presAssocID="{CA1C4ADF-D997-4683-8F4B-368FCE259773}"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elephone"/>
        </a:ext>
      </dgm:extLst>
    </dgm:pt>
    <dgm:pt modelId="{2513057C-BEDD-4DEA-BC24-1AACCFEE6F1E}" type="pres">
      <dgm:prSet presAssocID="{CA1C4ADF-D997-4683-8F4B-368FCE259773}" presName="spaceRect" presStyleCnt="0"/>
      <dgm:spPr/>
    </dgm:pt>
    <dgm:pt modelId="{673993CA-6F80-484A-B46A-05AE06C2CC1A}" type="pres">
      <dgm:prSet presAssocID="{CA1C4ADF-D997-4683-8F4B-368FCE259773}" presName="textRect" presStyleLbl="revTx" presStyleIdx="0" presStyleCnt="5">
        <dgm:presLayoutVars>
          <dgm:chMax val="1"/>
          <dgm:chPref val="1"/>
        </dgm:presLayoutVars>
      </dgm:prSet>
      <dgm:spPr/>
    </dgm:pt>
    <dgm:pt modelId="{940BCC82-DBB0-484F-97A3-CF425D36399E}" type="pres">
      <dgm:prSet presAssocID="{9A74CEC5-49BD-47A7-8233-1BDB06DE7BC0}" presName="sibTrans" presStyleLbl="sibTrans2D1" presStyleIdx="0" presStyleCnt="0"/>
      <dgm:spPr/>
    </dgm:pt>
    <dgm:pt modelId="{E9222098-11CC-4F2E-A00B-BB606227A8DB}" type="pres">
      <dgm:prSet presAssocID="{8EA6F2E9-D8FA-4806-A4FD-EE4C33560500}" presName="compNode" presStyleCnt="0"/>
      <dgm:spPr/>
    </dgm:pt>
    <dgm:pt modelId="{DAC36C2D-AB8F-48DF-81CF-366FCBC11FA2}" type="pres">
      <dgm:prSet presAssocID="{8EA6F2E9-D8FA-4806-A4FD-EE4C33560500}" presName="iconBgRect" presStyleLbl="bgShp" presStyleIdx="1" presStyleCnt="5"/>
      <dgm:spPr/>
    </dgm:pt>
    <dgm:pt modelId="{9E71D42C-01AF-486F-B044-F71E5016C0D2}" type="pres">
      <dgm:prSet presAssocID="{8EA6F2E9-D8FA-4806-A4FD-EE4C33560500}"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ractor"/>
        </a:ext>
      </dgm:extLst>
    </dgm:pt>
    <dgm:pt modelId="{DABA5C79-2019-4619-94B0-A27DF9E7C516}" type="pres">
      <dgm:prSet presAssocID="{8EA6F2E9-D8FA-4806-A4FD-EE4C33560500}" presName="spaceRect" presStyleCnt="0"/>
      <dgm:spPr/>
    </dgm:pt>
    <dgm:pt modelId="{5EB1BC6C-06D7-4B92-808F-8FF1E1E9E45D}" type="pres">
      <dgm:prSet presAssocID="{8EA6F2E9-D8FA-4806-A4FD-EE4C33560500}" presName="textRect" presStyleLbl="revTx" presStyleIdx="1" presStyleCnt="5">
        <dgm:presLayoutVars>
          <dgm:chMax val="1"/>
          <dgm:chPref val="1"/>
        </dgm:presLayoutVars>
      </dgm:prSet>
      <dgm:spPr/>
    </dgm:pt>
    <dgm:pt modelId="{C177AE7E-40C3-427A-9938-63B8A2C61ECC}" type="pres">
      <dgm:prSet presAssocID="{EC7D4B24-BD16-43B0-BCB5-3DCA530C3CB1}" presName="sibTrans" presStyleLbl="sibTrans2D1" presStyleIdx="0" presStyleCnt="0"/>
      <dgm:spPr/>
    </dgm:pt>
    <dgm:pt modelId="{67ED097B-3917-4178-B8E9-67C514B90130}" type="pres">
      <dgm:prSet presAssocID="{1785D58A-D8C1-44B3-8493-ED80EDF104F0}" presName="compNode" presStyleCnt="0"/>
      <dgm:spPr/>
    </dgm:pt>
    <dgm:pt modelId="{DD1C0737-699E-4822-976E-0BE9A619F892}" type="pres">
      <dgm:prSet presAssocID="{1785D58A-D8C1-44B3-8493-ED80EDF104F0}" presName="iconBgRect" presStyleLbl="bgShp" presStyleIdx="2" presStyleCnt="5"/>
      <dgm:spPr/>
    </dgm:pt>
    <dgm:pt modelId="{0EDC8DA0-E78F-4B2D-8BCD-C12CA688BD8D}" type="pres">
      <dgm:prSet presAssocID="{1785D58A-D8C1-44B3-8493-ED80EDF104F0}"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edical"/>
        </a:ext>
      </dgm:extLst>
    </dgm:pt>
    <dgm:pt modelId="{99E53E71-3BEB-4FFB-B64D-D5A578308E8C}" type="pres">
      <dgm:prSet presAssocID="{1785D58A-D8C1-44B3-8493-ED80EDF104F0}" presName="spaceRect" presStyleCnt="0"/>
      <dgm:spPr/>
    </dgm:pt>
    <dgm:pt modelId="{C91BAE9C-C8C5-41E4-93E5-2EB10F392EAC}" type="pres">
      <dgm:prSet presAssocID="{1785D58A-D8C1-44B3-8493-ED80EDF104F0}" presName="textRect" presStyleLbl="revTx" presStyleIdx="2" presStyleCnt="5">
        <dgm:presLayoutVars>
          <dgm:chMax val="1"/>
          <dgm:chPref val="1"/>
        </dgm:presLayoutVars>
      </dgm:prSet>
      <dgm:spPr/>
    </dgm:pt>
    <dgm:pt modelId="{D850CA30-D829-4DA5-B98B-4C09399FF9DC}" type="pres">
      <dgm:prSet presAssocID="{5EF755B4-C5C7-493B-BF60-3E7EB6EED313}" presName="sibTrans" presStyleLbl="sibTrans2D1" presStyleIdx="0" presStyleCnt="0"/>
      <dgm:spPr/>
    </dgm:pt>
    <dgm:pt modelId="{CC984518-BD53-463C-8891-1EF981C90F21}" type="pres">
      <dgm:prSet presAssocID="{FD321E35-F99D-4506-950A-9E95A57D04EC}" presName="compNode" presStyleCnt="0"/>
      <dgm:spPr/>
    </dgm:pt>
    <dgm:pt modelId="{4023B8C2-D116-409B-A37D-8CD5BE3AB9C5}" type="pres">
      <dgm:prSet presAssocID="{FD321E35-F99D-4506-950A-9E95A57D04EC}" presName="iconBgRect" presStyleLbl="bgShp" presStyleIdx="3" presStyleCnt="5"/>
      <dgm:spPr/>
    </dgm:pt>
    <dgm:pt modelId="{067FACAB-0397-429D-93C5-F43880644B58}" type="pres">
      <dgm:prSet presAssocID="{FD321E35-F99D-4506-950A-9E95A57D04EC}"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ools"/>
        </a:ext>
      </dgm:extLst>
    </dgm:pt>
    <dgm:pt modelId="{A1D7DB86-D331-49D8-9662-2E73D09F3BB6}" type="pres">
      <dgm:prSet presAssocID="{FD321E35-F99D-4506-950A-9E95A57D04EC}" presName="spaceRect" presStyleCnt="0"/>
      <dgm:spPr/>
    </dgm:pt>
    <dgm:pt modelId="{D4DBF714-3299-4940-AF97-98525B75EFA4}" type="pres">
      <dgm:prSet presAssocID="{FD321E35-F99D-4506-950A-9E95A57D04EC}" presName="textRect" presStyleLbl="revTx" presStyleIdx="3" presStyleCnt="5">
        <dgm:presLayoutVars>
          <dgm:chMax val="1"/>
          <dgm:chPref val="1"/>
        </dgm:presLayoutVars>
      </dgm:prSet>
      <dgm:spPr/>
    </dgm:pt>
    <dgm:pt modelId="{51DD94CB-1BB2-44FF-8F5C-DEE099EE2545}" type="pres">
      <dgm:prSet presAssocID="{F0B20751-0AB8-45AF-ABF2-432BB9669D44}" presName="sibTrans" presStyleLbl="sibTrans2D1" presStyleIdx="0" presStyleCnt="0"/>
      <dgm:spPr/>
    </dgm:pt>
    <dgm:pt modelId="{E879E612-6E76-4DA3-B192-AE1D305150AF}" type="pres">
      <dgm:prSet presAssocID="{AD47D6F6-5CFC-4678-86ED-6A4876822BAE}" presName="compNode" presStyleCnt="0"/>
      <dgm:spPr/>
    </dgm:pt>
    <dgm:pt modelId="{A7F57FAB-CF6C-4CBB-BC48-55FC902D4C22}" type="pres">
      <dgm:prSet presAssocID="{AD47D6F6-5CFC-4678-86ED-6A4876822BAE}" presName="iconBgRect" presStyleLbl="bgShp" presStyleIdx="4" presStyleCnt="5"/>
      <dgm:spPr/>
    </dgm:pt>
    <dgm:pt modelId="{7B90609B-478B-4B55-9C70-DAA398F99C24}" type="pres">
      <dgm:prSet presAssocID="{AD47D6F6-5CFC-4678-86ED-6A4876822BAE}"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Teacher"/>
        </a:ext>
      </dgm:extLst>
    </dgm:pt>
    <dgm:pt modelId="{D0A2F469-EBF4-47C0-9148-448D66A24E0B}" type="pres">
      <dgm:prSet presAssocID="{AD47D6F6-5CFC-4678-86ED-6A4876822BAE}" presName="spaceRect" presStyleCnt="0"/>
      <dgm:spPr/>
    </dgm:pt>
    <dgm:pt modelId="{576BA92D-2813-45A3-8FAA-0B512A1D20E5}" type="pres">
      <dgm:prSet presAssocID="{AD47D6F6-5CFC-4678-86ED-6A4876822BAE}" presName="textRect" presStyleLbl="revTx" presStyleIdx="4" presStyleCnt="5">
        <dgm:presLayoutVars>
          <dgm:chMax val="1"/>
          <dgm:chPref val="1"/>
        </dgm:presLayoutVars>
      </dgm:prSet>
      <dgm:spPr/>
    </dgm:pt>
  </dgm:ptLst>
  <dgm:cxnLst>
    <dgm:cxn modelId="{83581503-FAC3-434F-9C85-D9383BBD6B56}" type="presOf" srcId="{F0B20751-0AB8-45AF-ABF2-432BB9669D44}" destId="{51DD94CB-1BB2-44FF-8F5C-DEE099EE2545}" srcOrd="0" destOrd="0" presId="urn:microsoft.com/office/officeart/2018/2/layout/IconCircleList"/>
    <dgm:cxn modelId="{8D849303-2BDA-4E9A-A0A5-9C21FF4CB72E}" type="presOf" srcId="{528524F3-D360-43ED-8EBE-AB54A15705D6}" destId="{D297D2BB-072E-4285-BF35-C629E0BC65EC}" srcOrd="0" destOrd="0" presId="urn:microsoft.com/office/officeart/2018/2/layout/IconCircleList"/>
    <dgm:cxn modelId="{A21FD008-C54B-45DC-8E37-A7A0D641EE81}" srcId="{528524F3-D360-43ED-8EBE-AB54A15705D6}" destId="{8EA6F2E9-D8FA-4806-A4FD-EE4C33560500}" srcOrd="1" destOrd="0" parTransId="{9EF9C1D8-7547-43BC-8CC7-9D30A412CC95}" sibTransId="{EC7D4B24-BD16-43B0-BCB5-3DCA530C3CB1}"/>
    <dgm:cxn modelId="{6E99C923-2C42-40BC-ACC3-9370A22BF0EE}" type="presOf" srcId="{1785D58A-D8C1-44B3-8493-ED80EDF104F0}" destId="{C91BAE9C-C8C5-41E4-93E5-2EB10F392EAC}" srcOrd="0" destOrd="0" presId="urn:microsoft.com/office/officeart/2018/2/layout/IconCircleList"/>
    <dgm:cxn modelId="{C0DEB73E-5093-4066-91EC-F140785BC704}" srcId="{528524F3-D360-43ED-8EBE-AB54A15705D6}" destId="{AD47D6F6-5CFC-4678-86ED-6A4876822BAE}" srcOrd="4" destOrd="0" parTransId="{CF88C2B6-5039-44D6-9A8C-054362C18A0A}" sibTransId="{7BCC9FE8-8005-4F8E-A2FB-77038FE56657}"/>
    <dgm:cxn modelId="{5460AE47-CA40-4C9B-B535-E58B0B7DF031}" type="presOf" srcId="{9A74CEC5-49BD-47A7-8233-1BDB06DE7BC0}" destId="{940BCC82-DBB0-484F-97A3-CF425D36399E}" srcOrd="0" destOrd="0" presId="urn:microsoft.com/office/officeart/2018/2/layout/IconCircleList"/>
    <dgm:cxn modelId="{1E1B524F-FD1B-4A5D-9D04-8A5082D6CD6B}" type="presOf" srcId="{5EF755B4-C5C7-493B-BF60-3E7EB6EED313}" destId="{D850CA30-D829-4DA5-B98B-4C09399FF9DC}" srcOrd="0" destOrd="0" presId="urn:microsoft.com/office/officeart/2018/2/layout/IconCircleList"/>
    <dgm:cxn modelId="{4A11C950-2687-4D71-BD28-D07FC48EA4FC}" type="presOf" srcId="{FD321E35-F99D-4506-950A-9E95A57D04EC}" destId="{D4DBF714-3299-4940-AF97-98525B75EFA4}" srcOrd="0" destOrd="0" presId="urn:microsoft.com/office/officeart/2018/2/layout/IconCircleList"/>
    <dgm:cxn modelId="{9947DB83-C08D-42A1-B5F4-F45363439ED5}" srcId="{528524F3-D360-43ED-8EBE-AB54A15705D6}" destId="{FD321E35-F99D-4506-950A-9E95A57D04EC}" srcOrd="3" destOrd="0" parTransId="{8A75F43F-B791-4E48-8D2E-5AC401956FFC}" sibTransId="{F0B20751-0AB8-45AF-ABF2-432BB9669D44}"/>
    <dgm:cxn modelId="{78458A9B-F9F3-4F22-AF08-9C75A00F418D}" srcId="{528524F3-D360-43ED-8EBE-AB54A15705D6}" destId="{CA1C4ADF-D997-4683-8F4B-368FCE259773}" srcOrd="0" destOrd="0" parTransId="{77E61D1E-FBA0-4ADB-9F2D-80E7035A7C12}" sibTransId="{9A74CEC5-49BD-47A7-8233-1BDB06DE7BC0}"/>
    <dgm:cxn modelId="{744CD9A3-2096-4FF6-890D-636FFE2CA819}" type="presOf" srcId="{CA1C4ADF-D997-4683-8F4B-368FCE259773}" destId="{673993CA-6F80-484A-B46A-05AE06C2CC1A}" srcOrd="0" destOrd="0" presId="urn:microsoft.com/office/officeart/2018/2/layout/IconCircleList"/>
    <dgm:cxn modelId="{4A11C0B1-9ABD-4A79-A40F-2D85F478247D}" type="presOf" srcId="{EC7D4B24-BD16-43B0-BCB5-3DCA530C3CB1}" destId="{C177AE7E-40C3-427A-9938-63B8A2C61ECC}" srcOrd="0" destOrd="0" presId="urn:microsoft.com/office/officeart/2018/2/layout/IconCircleList"/>
    <dgm:cxn modelId="{EBA6EBC4-738A-4BAF-A76B-10848CABFEDF}" srcId="{528524F3-D360-43ED-8EBE-AB54A15705D6}" destId="{1785D58A-D8C1-44B3-8493-ED80EDF104F0}" srcOrd="2" destOrd="0" parTransId="{97C0BA89-D1E5-4A7B-A120-4EBB5327CFCF}" sibTransId="{5EF755B4-C5C7-493B-BF60-3E7EB6EED313}"/>
    <dgm:cxn modelId="{53C6C6C7-FAA6-4849-B879-4982AD9D4E48}" type="presOf" srcId="{8EA6F2E9-D8FA-4806-A4FD-EE4C33560500}" destId="{5EB1BC6C-06D7-4B92-808F-8FF1E1E9E45D}" srcOrd="0" destOrd="0" presId="urn:microsoft.com/office/officeart/2018/2/layout/IconCircleList"/>
    <dgm:cxn modelId="{BC602FF3-06F5-40BA-B1B6-A110C972FAF7}" type="presOf" srcId="{AD47D6F6-5CFC-4678-86ED-6A4876822BAE}" destId="{576BA92D-2813-45A3-8FAA-0B512A1D20E5}" srcOrd="0" destOrd="0" presId="urn:microsoft.com/office/officeart/2018/2/layout/IconCircleList"/>
    <dgm:cxn modelId="{4A21F286-4EE4-497B-8F4B-2BB40DF410FB}" type="presParOf" srcId="{D297D2BB-072E-4285-BF35-C629E0BC65EC}" destId="{EEC2FE72-B9B9-407F-8A2B-C451547D4638}" srcOrd="0" destOrd="0" presId="urn:microsoft.com/office/officeart/2018/2/layout/IconCircleList"/>
    <dgm:cxn modelId="{74C13EE2-917E-4399-997D-591957A518C6}" type="presParOf" srcId="{EEC2FE72-B9B9-407F-8A2B-C451547D4638}" destId="{0C38083B-357E-4295-9D48-5B60DDB69173}" srcOrd="0" destOrd="0" presId="urn:microsoft.com/office/officeart/2018/2/layout/IconCircleList"/>
    <dgm:cxn modelId="{921B27FD-B33A-4D72-9F0D-6C5DF8831E9E}" type="presParOf" srcId="{0C38083B-357E-4295-9D48-5B60DDB69173}" destId="{8CFA080F-A391-44B8-ABD3-CFF518034998}" srcOrd="0" destOrd="0" presId="urn:microsoft.com/office/officeart/2018/2/layout/IconCircleList"/>
    <dgm:cxn modelId="{85273657-E596-4144-9E04-2660883BEDED}" type="presParOf" srcId="{0C38083B-357E-4295-9D48-5B60DDB69173}" destId="{A2122313-5564-44A7-9E3B-B306DFDB9386}" srcOrd="1" destOrd="0" presId="urn:microsoft.com/office/officeart/2018/2/layout/IconCircleList"/>
    <dgm:cxn modelId="{EA9CCD2B-1637-4080-A846-21E571EC055B}" type="presParOf" srcId="{0C38083B-357E-4295-9D48-5B60DDB69173}" destId="{2513057C-BEDD-4DEA-BC24-1AACCFEE6F1E}" srcOrd="2" destOrd="0" presId="urn:microsoft.com/office/officeart/2018/2/layout/IconCircleList"/>
    <dgm:cxn modelId="{84FED63C-61ED-4E5B-8F7D-D5FB55D867E3}" type="presParOf" srcId="{0C38083B-357E-4295-9D48-5B60DDB69173}" destId="{673993CA-6F80-484A-B46A-05AE06C2CC1A}" srcOrd="3" destOrd="0" presId="urn:microsoft.com/office/officeart/2018/2/layout/IconCircleList"/>
    <dgm:cxn modelId="{C80778FE-B3C7-4482-9557-8754E2DD248C}" type="presParOf" srcId="{EEC2FE72-B9B9-407F-8A2B-C451547D4638}" destId="{940BCC82-DBB0-484F-97A3-CF425D36399E}" srcOrd="1" destOrd="0" presId="urn:microsoft.com/office/officeart/2018/2/layout/IconCircleList"/>
    <dgm:cxn modelId="{403E0B62-F272-4E5C-B469-A2B5DCB4077C}" type="presParOf" srcId="{EEC2FE72-B9B9-407F-8A2B-C451547D4638}" destId="{E9222098-11CC-4F2E-A00B-BB606227A8DB}" srcOrd="2" destOrd="0" presId="urn:microsoft.com/office/officeart/2018/2/layout/IconCircleList"/>
    <dgm:cxn modelId="{91D4298E-065F-442D-B41F-E1548E610106}" type="presParOf" srcId="{E9222098-11CC-4F2E-A00B-BB606227A8DB}" destId="{DAC36C2D-AB8F-48DF-81CF-366FCBC11FA2}" srcOrd="0" destOrd="0" presId="urn:microsoft.com/office/officeart/2018/2/layout/IconCircleList"/>
    <dgm:cxn modelId="{70499BAD-7F8F-4D5B-9FB0-382949540FBF}" type="presParOf" srcId="{E9222098-11CC-4F2E-A00B-BB606227A8DB}" destId="{9E71D42C-01AF-486F-B044-F71E5016C0D2}" srcOrd="1" destOrd="0" presId="urn:microsoft.com/office/officeart/2018/2/layout/IconCircleList"/>
    <dgm:cxn modelId="{04591259-8283-4274-8097-1C86FBE3D652}" type="presParOf" srcId="{E9222098-11CC-4F2E-A00B-BB606227A8DB}" destId="{DABA5C79-2019-4619-94B0-A27DF9E7C516}" srcOrd="2" destOrd="0" presId="urn:microsoft.com/office/officeart/2018/2/layout/IconCircleList"/>
    <dgm:cxn modelId="{E648B67B-24EA-47DD-BED4-B4685AD2E347}" type="presParOf" srcId="{E9222098-11CC-4F2E-A00B-BB606227A8DB}" destId="{5EB1BC6C-06D7-4B92-808F-8FF1E1E9E45D}" srcOrd="3" destOrd="0" presId="urn:microsoft.com/office/officeart/2018/2/layout/IconCircleList"/>
    <dgm:cxn modelId="{6715F42F-55A2-40EB-A867-D8E8DEC66C27}" type="presParOf" srcId="{EEC2FE72-B9B9-407F-8A2B-C451547D4638}" destId="{C177AE7E-40C3-427A-9938-63B8A2C61ECC}" srcOrd="3" destOrd="0" presId="urn:microsoft.com/office/officeart/2018/2/layout/IconCircleList"/>
    <dgm:cxn modelId="{F259291A-1641-41ED-9AA8-131DF603F11A}" type="presParOf" srcId="{EEC2FE72-B9B9-407F-8A2B-C451547D4638}" destId="{67ED097B-3917-4178-B8E9-67C514B90130}" srcOrd="4" destOrd="0" presId="urn:microsoft.com/office/officeart/2018/2/layout/IconCircleList"/>
    <dgm:cxn modelId="{40DA6B09-474E-4E64-B07A-E7AA4FA92639}" type="presParOf" srcId="{67ED097B-3917-4178-B8E9-67C514B90130}" destId="{DD1C0737-699E-4822-976E-0BE9A619F892}" srcOrd="0" destOrd="0" presId="urn:microsoft.com/office/officeart/2018/2/layout/IconCircleList"/>
    <dgm:cxn modelId="{7673FEAA-BFB0-4710-8C1A-608D12D5135F}" type="presParOf" srcId="{67ED097B-3917-4178-B8E9-67C514B90130}" destId="{0EDC8DA0-E78F-4B2D-8BCD-C12CA688BD8D}" srcOrd="1" destOrd="0" presId="urn:microsoft.com/office/officeart/2018/2/layout/IconCircleList"/>
    <dgm:cxn modelId="{AC1E316C-CA6F-4985-B765-479EF785CAC7}" type="presParOf" srcId="{67ED097B-3917-4178-B8E9-67C514B90130}" destId="{99E53E71-3BEB-4FFB-B64D-D5A578308E8C}" srcOrd="2" destOrd="0" presId="urn:microsoft.com/office/officeart/2018/2/layout/IconCircleList"/>
    <dgm:cxn modelId="{F4E6E9A5-1168-49EB-A93D-56C604105C89}" type="presParOf" srcId="{67ED097B-3917-4178-B8E9-67C514B90130}" destId="{C91BAE9C-C8C5-41E4-93E5-2EB10F392EAC}" srcOrd="3" destOrd="0" presId="urn:microsoft.com/office/officeart/2018/2/layout/IconCircleList"/>
    <dgm:cxn modelId="{B8B3C9FC-10F2-4528-BD75-6409CEDF3738}" type="presParOf" srcId="{EEC2FE72-B9B9-407F-8A2B-C451547D4638}" destId="{D850CA30-D829-4DA5-B98B-4C09399FF9DC}" srcOrd="5" destOrd="0" presId="urn:microsoft.com/office/officeart/2018/2/layout/IconCircleList"/>
    <dgm:cxn modelId="{5E86BB14-681A-450C-BB30-B4548E312BFD}" type="presParOf" srcId="{EEC2FE72-B9B9-407F-8A2B-C451547D4638}" destId="{CC984518-BD53-463C-8891-1EF981C90F21}" srcOrd="6" destOrd="0" presId="urn:microsoft.com/office/officeart/2018/2/layout/IconCircleList"/>
    <dgm:cxn modelId="{5ABBB084-272E-4B35-B2AC-F31CC2A3123D}" type="presParOf" srcId="{CC984518-BD53-463C-8891-1EF981C90F21}" destId="{4023B8C2-D116-409B-A37D-8CD5BE3AB9C5}" srcOrd="0" destOrd="0" presId="urn:microsoft.com/office/officeart/2018/2/layout/IconCircleList"/>
    <dgm:cxn modelId="{8CE7BB69-89C7-4770-89C6-21CC30A45A94}" type="presParOf" srcId="{CC984518-BD53-463C-8891-1EF981C90F21}" destId="{067FACAB-0397-429D-93C5-F43880644B58}" srcOrd="1" destOrd="0" presId="urn:microsoft.com/office/officeart/2018/2/layout/IconCircleList"/>
    <dgm:cxn modelId="{F841A240-B691-473E-9B16-540B012E119A}" type="presParOf" srcId="{CC984518-BD53-463C-8891-1EF981C90F21}" destId="{A1D7DB86-D331-49D8-9662-2E73D09F3BB6}" srcOrd="2" destOrd="0" presId="urn:microsoft.com/office/officeart/2018/2/layout/IconCircleList"/>
    <dgm:cxn modelId="{6C3D451A-9DA9-4AC2-AF26-87CE23EE95C4}" type="presParOf" srcId="{CC984518-BD53-463C-8891-1EF981C90F21}" destId="{D4DBF714-3299-4940-AF97-98525B75EFA4}" srcOrd="3" destOrd="0" presId="urn:microsoft.com/office/officeart/2018/2/layout/IconCircleList"/>
    <dgm:cxn modelId="{5EBA67C6-A7A7-4F30-8758-0E75078E4E2C}" type="presParOf" srcId="{EEC2FE72-B9B9-407F-8A2B-C451547D4638}" destId="{51DD94CB-1BB2-44FF-8F5C-DEE099EE2545}" srcOrd="7" destOrd="0" presId="urn:microsoft.com/office/officeart/2018/2/layout/IconCircleList"/>
    <dgm:cxn modelId="{5B1F6ADA-81B3-46B3-97A8-ECF0E6A38A83}" type="presParOf" srcId="{EEC2FE72-B9B9-407F-8A2B-C451547D4638}" destId="{E879E612-6E76-4DA3-B192-AE1D305150AF}" srcOrd="8" destOrd="0" presId="urn:microsoft.com/office/officeart/2018/2/layout/IconCircleList"/>
    <dgm:cxn modelId="{0BA17AE1-2220-44A5-9727-72425959DFDF}" type="presParOf" srcId="{E879E612-6E76-4DA3-B192-AE1D305150AF}" destId="{A7F57FAB-CF6C-4CBB-BC48-55FC902D4C22}" srcOrd="0" destOrd="0" presId="urn:microsoft.com/office/officeart/2018/2/layout/IconCircleList"/>
    <dgm:cxn modelId="{08CDBF23-F58E-4C49-A4F1-591144820221}" type="presParOf" srcId="{E879E612-6E76-4DA3-B192-AE1D305150AF}" destId="{7B90609B-478B-4B55-9C70-DAA398F99C24}" srcOrd="1" destOrd="0" presId="urn:microsoft.com/office/officeart/2018/2/layout/IconCircleList"/>
    <dgm:cxn modelId="{4789AF3C-146D-4CF8-AF22-F673171CC89B}" type="presParOf" srcId="{E879E612-6E76-4DA3-B192-AE1D305150AF}" destId="{D0A2F469-EBF4-47C0-9148-448D66A24E0B}" srcOrd="2" destOrd="0" presId="urn:microsoft.com/office/officeart/2018/2/layout/IconCircleList"/>
    <dgm:cxn modelId="{1576A39F-464D-41C3-B53A-31D3D886FE7E}" type="presParOf" srcId="{E879E612-6E76-4DA3-B192-AE1D305150AF}" destId="{576BA92D-2813-45A3-8FAA-0B512A1D20E5}"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7EB5EF4-54BB-44DE-83C8-59799007F72B}"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A60379B-07BF-4C6A-9CED-4CE412EEB4ED}">
      <dgm:prSet custT="1"/>
      <dgm:spPr/>
      <dgm:t>
        <a:bodyPr/>
        <a:lstStyle/>
        <a:p>
          <a:pPr>
            <a:defRPr b="1"/>
          </a:pPr>
          <a:r>
            <a:rPr lang="en-GB" sz="1800" b="1" dirty="0">
              <a:latin typeface="Arial" panose="020B0604020202020204" pitchFamily="34" charset="0"/>
              <a:cs typeface="Arial" panose="020B0604020202020204" pitchFamily="34" charset="0"/>
            </a:rPr>
            <a:t>Investment in larger multi-disciplinary teams, led by GPs, through investment in Primary Care Networks</a:t>
          </a:r>
          <a:endParaRPr lang="en-US" sz="1800" b="1" dirty="0">
            <a:latin typeface="Arial" panose="020B0604020202020204" pitchFamily="34" charset="0"/>
            <a:cs typeface="Arial" panose="020B0604020202020204" pitchFamily="34" charset="0"/>
          </a:endParaRPr>
        </a:p>
      </dgm:t>
    </dgm:pt>
    <dgm:pt modelId="{62A00FCC-E3D1-4174-8FDD-BD20F785B1A3}" type="parTrans" cxnId="{FF724A33-79ED-4972-8296-C555D36C8A61}">
      <dgm:prSet/>
      <dgm:spPr/>
      <dgm:t>
        <a:bodyPr/>
        <a:lstStyle/>
        <a:p>
          <a:endParaRPr lang="en-US"/>
        </a:p>
      </dgm:t>
    </dgm:pt>
    <dgm:pt modelId="{9C7A6C24-DF14-4D61-914B-9E78D4707D22}" type="sibTrans" cxnId="{FF724A33-79ED-4972-8296-C555D36C8A61}">
      <dgm:prSet/>
      <dgm:spPr/>
      <dgm:t>
        <a:bodyPr/>
        <a:lstStyle/>
        <a:p>
          <a:endParaRPr lang="en-US"/>
        </a:p>
      </dgm:t>
    </dgm:pt>
    <dgm:pt modelId="{E27A8B64-3B0C-4B04-96AD-E497A9930F74}">
      <dgm:prSet custT="1"/>
      <dgm:spPr/>
      <dgm:t>
        <a:bodyPr/>
        <a:lstStyle/>
        <a:p>
          <a:pPr>
            <a:defRPr b="1"/>
          </a:pPr>
          <a:r>
            <a:rPr lang="en-GB" sz="1800" b="1">
              <a:latin typeface="Arial" panose="020B0604020202020204" pitchFamily="34" charset="0"/>
              <a:cs typeface="Arial" panose="020B0604020202020204" pitchFamily="34" charset="0"/>
            </a:rPr>
            <a:t>Stablise GP numbers (and, since September 2024, allow PCN funding to be used to fund GPs)</a:t>
          </a:r>
          <a:endParaRPr lang="en-US" sz="1800" b="1">
            <a:latin typeface="Arial" panose="020B0604020202020204" pitchFamily="34" charset="0"/>
            <a:cs typeface="Arial" panose="020B0604020202020204" pitchFamily="34" charset="0"/>
          </a:endParaRPr>
        </a:p>
      </dgm:t>
    </dgm:pt>
    <dgm:pt modelId="{D3BE6A62-6CF9-4670-83C3-DB8C012843A3}" type="parTrans" cxnId="{F3E50493-8FFC-4355-AFD5-A237CB5F3858}">
      <dgm:prSet/>
      <dgm:spPr/>
      <dgm:t>
        <a:bodyPr/>
        <a:lstStyle/>
        <a:p>
          <a:endParaRPr lang="en-US"/>
        </a:p>
      </dgm:t>
    </dgm:pt>
    <dgm:pt modelId="{46254164-F151-4552-BF7A-785B6696F366}" type="sibTrans" cxnId="{F3E50493-8FFC-4355-AFD5-A237CB5F3858}">
      <dgm:prSet/>
      <dgm:spPr/>
      <dgm:t>
        <a:bodyPr/>
        <a:lstStyle/>
        <a:p>
          <a:endParaRPr lang="en-US"/>
        </a:p>
      </dgm:t>
    </dgm:pt>
    <dgm:pt modelId="{EB9CAE72-CAFB-4551-B070-99388D6470FC}">
      <dgm:prSet custT="1"/>
      <dgm:spPr/>
      <dgm:t>
        <a:bodyPr/>
        <a:lstStyle/>
        <a:p>
          <a:pPr>
            <a:defRPr b="1"/>
          </a:pPr>
          <a:r>
            <a:rPr lang="en-GB" sz="1800" b="1">
              <a:latin typeface="Arial" panose="020B0604020202020204" pitchFamily="34" charset="0"/>
              <a:cs typeface="Arial" panose="020B0604020202020204" pitchFamily="34" charset="0"/>
            </a:rPr>
            <a:t>Initiatives to encourage the recruitment and retention of GPs and Nurses e.g.</a:t>
          </a:r>
          <a:endParaRPr lang="en-US" sz="1800" b="1">
            <a:latin typeface="Arial" panose="020B0604020202020204" pitchFamily="34" charset="0"/>
            <a:cs typeface="Arial" panose="020B0604020202020204" pitchFamily="34" charset="0"/>
          </a:endParaRPr>
        </a:p>
      </dgm:t>
    </dgm:pt>
    <dgm:pt modelId="{9BA5BFCA-3181-4DC6-A877-E7910EA167B1}" type="parTrans" cxnId="{5E89250C-C0FB-43E4-93AD-7F90E7946BBF}">
      <dgm:prSet/>
      <dgm:spPr/>
      <dgm:t>
        <a:bodyPr/>
        <a:lstStyle/>
        <a:p>
          <a:endParaRPr lang="en-US"/>
        </a:p>
      </dgm:t>
    </dgm:pt>
    <dgm:pt modelId="{A2D4E35C-94F0-4DF5-8C35-AF9FEEAD2E03}" type="sibTrans" cxnId="{5E89250C-C0FB-43E4-93AD-7F90E7946BBF}">
      <dgm:prSet/>
      <dgm:spPr/>
      <dgm:t>
        <a:bodyPr/>
        <a:lstStyle/>
        <a:p>
          <a:endParaRPr lang="en-US"/>
        </a:p>
      </dgm:t>
    </dgm:pt>
    <dgm:pt modelId="{016D604F-DD36-46F4-8F1B-3350FDB3EDC7}">
      <dgm:prSet custT="1"/>
      <dgm:spPr/>
      <dgm:t>
        <a:bodyPr/>
        <a:lstStyle/>
        <a:p>
          <a:r>
            <a:rPr lang="en-GB" sz="1400" b="0" dirty="0">
              <a:latin typeface="Arial" panose="020B0604020202020204" pitchFamily="34" charset="0"/>
              <a:cs typeface="Arial" panose="020B0604020202020204" pitchFamily="34" charset="0"/>
            </a:rPr>
            <a:t>GP fellowships</a:t>
          </a:r>
          <a:endParaRPr lang="en-US" sz="1400" b="0" dirty="0">
            <a:latin typeface="Arial" panose="020B0604020202020204" pitchFamily="34" charset="0"/>
            <a:cs typeface="Arial" panose="020B0604020202020204" pitchFamily="34" charset="0"/>
          </a:endParaRPr>
        </a:p>
      </dgm:t>
    </dgm:pt>
    <dgm:pt modelId="{BB02CBFC-6A3D-4A96-9B7F-D471D31EB93A}" type="parTrans" cxnId="{8C282C25-12BD-4E6D-8873-D6C097C8B190}">
      <dgm:prSet/>
      <dgm:spPr/>
      <dgm:t>
        <a:bodyPr/>
        <a:lstStyle/>
        <a:p>
          <a:endParaRPr lang="en-US"/>
        </a:p>
      </dgm:t>
    </dgm:pt>
    <dgm:pt modelId="{50DC9662-70C1-4A8F-BA43-F56F64E511B8}" type="sibTrans" cxnId="{8C282C25-12BD-4E6D-8873-D6C097C8B190}">
      <dgm:prSet/>
      <dgm:spPr/>
      <dgm:t>
        <a:bodyPr/>
        <a:lstStyle/>
        <a:p>
          <a:endParaRPr lang="en-US"/>
        </a:p>
      </dgm:t>
    </dgm:pt>
    <dgm:pt modelId="{EA1D4F6B-76D1-4548-BCE2-F1FB2E818093}">
      <dgm:prSet custT="1"/>
      <dgm:spPr/>
      <dgm:t>
        <a:bodyPr/>
        <a:lstStyle/>
        <a:p>
          <a:r>
            <a:rPr lang="en-GB" sz="1400" b="0" dirty="0">
              <a:latin typeface="Arial" panose="020B0604020202020204" pitchFamily="34" charset="0"/>
              <a:cs typeface="Arial" panose="020B0604020202020204" pitchFamily="34" charset="0"/>
            </a:rPr>
            <a:t>Counselling, mentorship and support</a:t>
          </a:r>
          <a:endParaRPr lang="en-US" sz="1400" b="0" dirty="0">
            <a:latin typeface="Arial" panose="020B0604020202020204" pitchFamily="34" charset="0"/>
            <a:cs typeface="Arial" panose="020B0604020202020204" pitchFamily="34" charset="0"/>
          </a:endParaRPr>
        </a:p>
      </dgm:t>
    </dgm:pt>
    <dgm:pt modelId="{262CD139-F2A5-49A3-AF87-69AB3AB9DAAC}" type="parTrans" cxnId="{BCBE0DB9-6FBF-447D-B7C8-CF6B135F862D}">
      <dgm:prSet/>
      <dgm:spPr/>
      <dgm:t>
        <a:bodyPr/>
        <a:lstStyle/>
        <a:p>
          <a:endParaRPr lang="en-US"/>
        </a:p>
      </dgm:t>
    </dgm:pt>
    <dgm:pt modelId="{24C49BB4-2B24-4C9A-9010-B9C58F1252F1}" type="sibTrans" cxnId="{BCBE0DB9-6FBF-447D-B7C8-CF6B135F862D}">
      <dgm:prSet/>
      <dgm:spPr/>
      <dgm:t>
        <a:bodyPr/>
        <a:lstStyle/>
        <a:p>
          <a:endParaRPr lang="en-US"/>
        </a:p>
      </dgm:t>
    </dgm:pt>
    <dgm:pt modelId="{74D8D387-3FE6-4BF6-807F-7CDBC966F9A8}">
      <dgm:prSet custT="1"/>
      <dgm:spPr/>
      <dgm:t>
        <a:bodyPr/>
        <a:lstStyle/>
        <a:p>
          <a:r>
            <a:rPr lang="en-GB" sz="1400" b="0" dirty="0">
              <a:latin typeface="Arial" panose="020B0604020202020204" pitchFamily="34" charset="0"/>
              <a:cs typeface="Arial" panose="020B0604020202020204" pitchFamily="34" charset="0"/>
            </a:rPr>
            <a:t>Local recruitment and retention schemes</a:t>
          </a:r>
          <a:endParaRPr lang="en-US" sz="1400" b="0" dirty="0">
            <a:latin typeface="Arial" panose="020B0604020202020204" pitchFamily="34" charset="0"/>
            <a:cs typeface="Arial" panose="020B0604020202020204" pitchFamily="34" charset="0"/>
          </a:endParaRPr>
        </a:p>
      </dgm:t>
    </dgm:pt>
    <dgm:pt modelId="{778DDCEA-57BB-4213-B500-93C8CEE37F1D}" type="parTrans" cxnId="{D5F21B81-0B65-4286-B8E4-834B31672F8E}">
      <dgm:prSet/>
      <dgm:spPr/>
      <dgm:t>
        <a:bodyPr/>
        <a:lstStyle/>
        <a:p>
          <a:endParaRPr lang="en-US"/>
        </a:p>
      </dgm:t>
    </dgm:pt>
    <dgm:pt modelId="{DD2D3933-A530-46E0-A45E-A2ABD420E80D}" type="sibTrans" cxnId="{D5F21B81-0B65-4286-B8E4-834B31672F8E}">
      <dgm:prSet/>
      <dgm:spPr/>
      <dgm:t>
        <a:bodyPr/>
        <a:lstStyle/>
        <a:p>
          <a:endParaRPr lang="en-US"/>
        </a:p>
      </dgm:t>
    </dgm:pt>
    <dgm:pt modelId="{4ED42A5A-8DE7-4E7C-A671-86F24AE0EF9F}" type="pres">
      <dgm:prSet presAssocID="{F7EB5EF4-54BB-44DE-83C8-59799007F72B}" presName="root" presStyleCnt="0">
        <dgm:presLayoutVars>
          <dgm:dir/>
          <dgm:resizeHandles val="exact"/>
        </dgm:presLayoutVars>
      </dgm:prSet>
      <dgm:spPr/>
    </dgm:pt>
    <dgm:pt modelId="{1858D2E4-A34F-4F4B-A1BF-5532A90EB7FA}" type="pres">
      <dgm:prSet presAssocID="{2A60379B-07BF-4C6A-9CED-4CE412EEB4ED}" presName="compNode" presStyleCnt="0"/>
      <dgm:spPr/>
    </dgm:pt>
    <dgm:pt modelId="{1E7055AF-3A2A-42D1-9CDE-31D0C9267305}" type="pres">
      <dgm:prSet presAssocID="{2A60379B-07BF-4C6A-9CED-4CE412EEB4E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nnections"/>
        </a:ext>
      </dgm:extLst>
    </dgm:pt>
    <dgm:pt modelId="{938ED11F-D4B8-4800-A5A3-535A45E85679}" type="pres">
      <dgm:prSet presAssocID="{2A60379B-07BF-4C6A-9CED-4CE412EEB4ED}" presName="iconSpace" presStyleCnt="0"/>
      <dgm:spPr/>
    </dgm:pt>
    <dgm:pt modelId="{F10DEFFE-194C-4D49-B353-0D44BD305130}" type="pres">
      <dgm:prSet presAssocID="{2A60379B-07BF-4C6A-9CED-4CE412EEB4ED}" presName="parTx" presStyleLbl="revTx" presStyleIdx="0" presStyleCnt="6">
        <dgm:presLayoutVars>
          <dgm:chMax val="0"/>
          <dgm:chPref val="0"/>
        </dgm:presLayoutVars>
      </dgm:prSet>
      <dgm:spPr/>
    </dgm:pt>
    <dgm:pt modelId="{99F46A29-F95F-46BC-8F31-64FA32E49D7E}" type="pres">
      <dgm:prSet presAssocID="{2A60379B-07BF-4C6A-9CED-4CE412EEB4ED}" presName="txSpace" presStyleCnt="0"/>
      <dgm:spPr/>
    </dgm:pt>
    <dgm:pt modelId="{7F873C93-A3B8-444B-9D87-508762D29027}" type="pres">
      <dgm:prSet presAssocID="{2A60379B-07BF-4C6A-9CED-4CE412EEB4ED}" presName="desTx" presStyleLbl="revTx" presStyleIdx="1" presStyleCnt="6">
        <dgm:presLayoutVars/>
      </dgm:prSet>
      <dgm:spPr/>
    </dgm:pt>
    <dgm:pt modelId="{8A18B81C-13FE-4E0B-8AA7-6FE0CE66C583}" type="pres">
      <dgm:prSet presAssocID="{9C7A6C24-DF14-4D61-914B-9E78D4707D22}" presName="sibTrans" presStyleCnt="0"/>
      <dgm:spPr/>
    </dgm:pt>
    <dgm:pt modelId="{FA77AF65-B5CF-4A6C-B01C-A65D17D51539}" type="pres">
      <dgm:prSet presAssocID="{E27A8B64-3B0C-4B04-96AD-E497A9930F74}" presName="compNode" presStyleCnt="0"/>
      <dgm:spPr/>
    </dgm:pt>
    <dgm:pt modelId="{E2C7C392-B49F-4A8B-8CD9-6002E0675DFF}" type="pres">
      <dgm:prSet presAssocID="{E27A8B64-3B0C-4B04-96AD-E497A9930F7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mbulance"/>
        </a:ext>
      </dgm:extLst>
    </dgm:pt>
    <dgm:pt modelId="{047742A4-7509-46D4-A2E6-3E94864E83F4}" type="pres">
      <dgm:prSet presAssocID="{E27A8B64-3B0C-4B04-96AD-E497A9930F74}" presName="iconSpace" presStyleCnt="0"/>
      <dgm:spPr/>
    </dgm:pt>
    <dgm:pt modelId="{3FCFFB5B-62EA-4B80-A691-75AF710D04E5}" type="pres">
      <dgm:prSet presAssocID="{E27A8B64-3B0C-4B04-96AD-E497A9930F74}" presName="parTx" presStyleLbl="revTx" presStyleIdx="2" presStyleCnt="6">
        <dgm:presLayoutVars>
          <dgm:chMax val="0"/>
          <dgm:chPref val="0"/>
        </dgm:presLayoutVars>
      </dgm:prSet>
      <dgm:spPr/>
    </dgm:pt>
    <dgm:pt modelId="{DD53F420-0E8F-4725-BA08-ABEF0521B5C3}" type="pres">
      <dgm:prSet presAssocID="{E27A8B64-3B0C-4B04-96AD-E497A9930F74}" presName="txSpace" presStyleCnt="0"/>
      <dgm:spPr/>
    </dgm:pt>
    <dgm:pt modelId="{0E41BA06-9C7D-4355-972D-5E89E061604E}" type="pres">
      <dgm:prSet presAssocID="{E27A8B64-3B0C-4B04-96AD-E497A9930F74}" presName="desTx" presStyleLbl="revTx" presStyleIdx="3" presStyleCnt="6">
        <dgm:presLayoutVars/>
      </dgm:prSet>
      <dgm:spPr/>
    </dgm:pt>
    <dgm:pt modelId="{7896A313-0436-43E1-B16E-82FEE1AD5542}" type="pres">
      <dgm:prSet presAssocID="{46254164-F151-4552-BF7A-785B6696F366}" presName="sibTrans" presStyleCnt="0"/>
      <dgm:spPr/>
    </dgm:pt>
    <dgm:pt modelId="{219AC3EA-5207-43A5-B05A-DDF10465F478}" type="pres">
      <dgm:prSet presAssocID="{EB9CAE72-CAFB-4551-B070-99388D6470FC}" presName="compNode" presStyleCnt="0"/>
      <dgm:spPr/>
    </dgm:pt>
    <dgm:pt modelId="{3C474C2A-F7F8-4C74-8745-29D22B06221E}" type="pres">
      <dgm:prSet presAssocID="{EB9CAE72-CAFB-4551-B070-99388D6470F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ctor"/>
        </a:ext>
      </dgm:extLst>
    </dgm:pt>
    <dgm:pt modelId="{0FDD97B0-75AD-4B1A-91FA-D9330C223065}" type="pres">
      <dgm:prSet presAssocID="{EB9CAE72-CAFB-4551-B070-99388D6470FC}" presName="iconSpace" presStyleCnt="0"/>
      <dgm:spPr/>
    </dgm:pt>
    <dgm:pt modelId="{9A5302E1-E635-48C4-9A15-B475D19BDBB6}" type="pres">
      <dgm:prSet presAssocID="{EB9CAE72-CAFB-4551-B070-99388D6470FC}" presName="parTx" presStyleLbl="revTx" presStyleIdx="4" presStyleCnt="6">
        <dgm:presLayoutVars>
          <dgm:chMax val="0"/>
          <dgm:chPref val="0"/>
        </dgm:presLayoutVars>
      </dgm:prSet>
      <dgm:spPr/>
    </dgm:pt>
    <dgm:pt modelId="{3E9679C2-46CE-41CB-9CC6-D1CC452E3951}" type="pres">
      <dgm:prSet presAssocID="{EB9CAE72-CAFB-4551-B070-99388D6470FC}" presName="txSpace" presStyleCnt="0"/>
      <dgm:spPr/>
    </dgm:pt>
    <dgm:pt modelId="{DB6EEAF0-EB8B-42D0-BB04-466E07EB99CE}" type="pres">
      <dgm:prSet presAssocID="{EB9CAE72-CAFB-4551-B070-99388D6470FC}" presName="desTx" presStyleLbl="revTx" presStyleIdx="5" presStyleCnt="6">
        <dgm:presLayoutVars/>
      </dgm:prSet>
      <dgm:spPr/>
    </dgm:pt>
  </dgm:ptLst>
  <dgm:cxnLst>
    <dgm:cxn modelId="{5E89250C-C0FB-43E4-93AD-7F90E7946BBF}" srcId="{F7EB5EF4-54BB-44DE-83C8-59799007F72B}" destId="{EB9CAE72-CAFB-4551-B070-99388D6470FC}" srcOrd="2" destOrd="0" parTransId="{9BA5BFCA-3181-4DC6-A877-E7910EA167B1}" sibTransId="{A2D4E35C-94F0-4DF5-8C35-AF9FEEAD2E03}"/>
    <dgm:cxn modelId="{EE726B0E-1928-400E-98F7-FA021DCA7254}" type="presOf" srcId="{E27A8B64-3B0C-4B04-96AD-E497A9930F74}" destId="{3FCFFB5B-62EA-4B80-A691-75AF710D04E5}" srcOrd="0" destOrd="0" presId="urn:microsoft.com/office/officeart/2018/2/layout/IconLabelDescriptionList"/>
    <dgm:cxn modelId="{153F361A-F3DD-4156-B909-2A824D5433DD}" type="presOf" srcId="{74D8D387-3FE6-4BF6-807F-7CDBC966F9A8}" destId="{DB6EEAF0-EB8B-42D0-BB04-466E07EB99CE}" srcOrd="0" destOrd="2" presId="urn:microsoft.com/office/officeart/2018/2/layout/IconLabelDescriptionList"/>
    <dgm:cxn modelId="{8C282C25-12BD-4E6D-8873-D6C097C8B190}" srcId="{EB9CAE72-CAFB-4551-B070-99388D6470FC}" destId="{016D604F-DD36-46F4-8F1B-3350FDB3EDC7}" srcOrd="0" destOrd="0" parTransId="{BB02CBFC-6A3D-4A96-9B7F-D471D31EB93A}" sibTransId="{50DC9662-70C1-4A8F-BA43-F56F64E511B8}"/>
    <dgm:cxn modelId="{FF724A33-79ED-4972-8296-C555D36C8A61}" srcId="{F7EB5EF4-54BB-44DE-83C8-59799007F72B}" destId="{2A60379B-07BF-4C6A-9CED-4CE412EEB4ED}" srcOrd="0" destOrd="0" parTransId="{62A00FCC-E3D1-4174-8FDD-BD20F785B1A3}" sibTransId="{9C7A6C24-DF14-4D61-914B-9E78D4707D22}"/>
    <dgm:cxn modelId="{7715605E-C924-4944-BD61-2C0BB15FBE29}" type="presOf" srcId="{EB9CAE72-CAFB-4551-B070-99388D6470FC}" destId="{9A5302E1-E635-48C4-9A15-B475D19BDBB6}" srcOrd="0" destOrd="0" presId="urn:microsoft.com/office/officeart/2018/2/layout/IconLabelDescriptionList"/>
    <dgm:cxn modelId="{E3F20E43-7E3D-4514-B779-5B36B173A055}" type="presOf" srcId="{2A60379B-07BF-4C6A-9CED-4CE412EEB4ED}" destId="{F10DEFFE-194C-4D49-B353-0D44BD305130}" srcOrd="0" destOrd="0" presId="urn:microsoft.com/office/officeart/2018/2/layout/IconLabelDescriptionList"/>
    <dgm:cxn modelId="{D5F21B81-0B65-4286-B8E4-834B31672F8E}" srcId="{EB9CAE72-CAFB-4551-B070-99388D6470FC}" destId="{74D8D387-3FE6-4BF6-807F-7CDBC966F9A8}" srcOrd="2" destOrd="0" parTransId="{778DDCEA-57BB-4213-B500-93C8CEE37F1D}" sibTransId="{DD2D3933-A530-46E0-A45E-A2ABD420E80D}"/>
    <dgm:cxn modelId="{58DB0491-43F1-4535-B90B-8ADCAC52FF81}" type="presOf" srcId="{016D604F-DD36-46F4-8F1B-3350FDB3EDC7}" destId="{DB6EEAF0-EB8B-42D0-BB04-466E07EB99CE}" srcOrd="0" destOrd="0" presId="urn:microsoft.com/office/officeart/2018/2/layout/IconLabelDescriptionList"/>
    <dgm:cxn modelId="{F3E50493-8FFC-4355-AFD5-A237CB5F3858}" srcId="{F7EB5EF4-54BB-44DE-83C8-59799007F72B}" destId="{E27A8B64-3B0C-4B04-96AD-E497A9930F74}" srcOrd="1" destOrd="0" parTransId="{D3BE6A62-6CF9-4670-83C3-DB8C012843A3}" sibTransId="{46254164-F151-4552-BF7A-785B6696F366}"/>
    <dgm:cxn modelId="{14026294-D496-421B-BC45-004E848A9B30}" type="presOf" srcId="{F7EB5EF4-54BB-44DE-83C8-59799007F72B}" destId="{4ED42A5A-8DE7-4E7C-A671-86F24AE0EF9F}" srcOrd="0" destOrd="0" presId="urn:microsoft.com/office/officeart/2018/2/layout/IconLabelDescriptionList"/>
    <dgm:cxn modelId="{BCBE0DB9-6FBF-447D-B7C8-CF6B135F862D}" srcId="{EB9CAE72-CAFB-4551-B070-99388D6470FC}" destId="{EA1D4F6B-76D1-4548-BCE2-F1FB2E818093}" srcOrd="1" destOrd="0" parTransId="{262CD139-F2A5-49A3-AF87-69AB3AB9DAAC}" sibTransId="{24C49BB4-2B24-4C9A-9010-B9C58F1252F1}"/>
    <dgm:cxn modelId="{A429F0CE-9BE3-4EC2-BC60-E3A798732785}" type="presOf" srcId="{EA1D4F6B-76D1-4548-BCE2-F1FB2E818093}" destId="{DB6EEAF0-EB8B-42D0-BB04-466E07EB99CE}" srcOrd="0" destOrd="1" presId="urn:microsoft.com/office/officeart/2018/2/layout/IconLabelDescriptionList"/>
    <dgm:cxn modelId="{03EDA106-2FA2-48EB-9044-B4FBFEE6E8EF}" type="presParOf" srcId="{4ED42A5A-8DE7-4E7C-A671-86F24AE0EF9F}" destId="{1858D2E4-A34F-4F4B-A1BF-5532A90EB7FA}" srcOrd="0" destOrd="0" presId="urn:microsoft.com/office/officeart/2018/2/layout/IconLabelDescriptionList"/>
    <dgm:cxn modelId="{604E610E-00AF-4E3A-BA42-680F2F628466}" type="presParOf" srcId="{1858D2E4-A34F-4F4B-A1BF-5532A90EB7FA}" destId="{1E7055AF-3A2A-42D1-9CDE-31D0C9267305}" srcOrd="0" destOrd="0" presId="urn:microsoft.com/office/officeart/2018/2/layout/IconLabelDescriptionList"/>
    <dgm:cxn modelId="{A405699D-CA0A-4D77-8BEF-2294614A1B4D}" type="presParOf" srcId="{1858D2E4-A34F-4F4B-A1BF-5532A90EB7FA}" destId="{938ED11F-D4B8-4800-A5A3-535A45E85679}" srcOrd="1" destOrd="0" presId="urn:microsoft.com/office/officeart/2018/2/layout/IconLabelDescriptionList"/>
    <dgm:cxn modelId="{D03D5ECE-7A07-479A-BA6F-1437C6D89120}" type="presParOf" srcId="{1858D2E4-A34F-4F4B-A1BF-5532A90EB7FA}" destId="{F10DEFFE-194C-4D49-B353-0D44BD305130}" srcOrd="2" destOrd="0" presId="urn:microsoft.com/office/officeart/2018/2/layout/IconLabelDescriptionList"/>
    <dgm:cxn modelId="{C6D36F1D-DC40-4106-963F-EF5E0FF34605}" type="presParOf" srcId="{1858D2E4-A34F-4F4B-A1BF-5532A90EB7FA}" destId="{99F46A29-F95F-46BC-8F31-64FA32E49D7E}" srcOrd="3" destOrd="0" presId="urn:microsoft.com/office/officeart/2018/2/layout/IconLabelDescriptionList"/>
    <dgm:cxn modelId="{B3B07467-F3BF-4258-8685-C132AA2BF53E}" type="presParOf" srcId="{1858D2E4-A34F-4F4B-A1BF-5532A90EB7FA}" destId="{7F873C93-A3B8-444B-9D87-508762D29027}" srcOrd="4" destOrd="0" presId="urn:microsoft.com/office/officeart/2018/2/layout/IconLabelDescriptionList"/>
    <dgm:cxn modelId="{612D871D-FA60-49E2-A08F-828774A3B9F3}" type="presParOf" srcId="{4ED42A5A-8DE7-4E7C-A671-86F24AE0EF9F}" destId="{8A18B81C-13FE-4E0B-8AA7-6FE0CE66C583}" srcOrd="1" destOrd="0" presId="urn:microsoft.com/office/officeart/2018/2/layout/IconLabelDescriptionList"/>
    <dgm:cxn modelId="{FC3C57F3-E9D9-4382-881D-10608B4101F8}" type="presParOf" srcId="{4ED42A5A-8DE7-4E7C-A671-86F24AE0EF9F}" destId="{FA77AF65-B5CF-4A6C-B01C-A65D17D51539}" srcOrd="2" destOrd="0" presId="urn:microsoft.com/office/officeart/2018/2/layout/IconLabelDescriptionList"/>
    <dgm:cxn modelId="{0B7FB694-8AE1-41B5-8A59-1D32452C55C6}" type="presParOf" srcId="{FA77AF65-B5CF-4A6C-B01C-A65D17D51539}" destId="{E2C7C392-B49F-4A8B-8CD9-6002E0675DFF}" srcOrd="0" destOrd="0" presId="urn:microsoft.com/office/officeart/2018/2/layout/IconLabelDescriptionList"/>
    <dgm:cxn modelId="{FF982B07-43D8-4EB8-B627-C651194FB5BD}" type="presParOf" srcId="{FA77AF65-B5CF-4A6C-B01C-A65D17D51539}" destId="{047742A4-7509-46D4-A2E6-3E94864E83F4}" srcOrd="1" destOrd="0" presId="urn:microsoft.com/office/officeart/2018/2/layout/IconLabelDescriptionList"/>
    <dgm:cxn modelId="{3B583EFE-3D8E-4F52-BA24-3BD0CC9964A8}" type="presParOf" srcId="{FA77AF65-B5CF-4A6C-B01C-A65D17D51539}" destId="{3FCFFB5B-62EA-4B80-A691-75AF710D04E5}" srcOrd="2" destOrd="0" presId="urn:microsoft.com/office/officeart/2018/2/layout/IconLabelDescriptionList"/>
    <dgm:cxn modelId="{7CE89BF1-789E-4B0B-9A5C-72F579BBA991}" type="presParOf" srcId="{FA77AF65-B5CF-4A6C-B01C-A65D17D51539}" destId="{DD53F420-0E8F-4725-BA08-ABEF0521B5C3}" srcOrd="3" destOrd="0" presId="urn:microsoft.com/office/officeart/2018/2/layout/IconLabelDescriptionList"/>
    <dgm:cxn modelId="{34EF6EE1-50C0-41D7-835F-49720ADD0A8A}" type="presParOf" srcId="{FA77AF65-B5CF-4A6C-B01C-A65D17D51539}" destId="{0E41BA06-9C7D-4355-972D-5E89E061604E}" srcOrd="4" destOrd="0" presId="urn:microsoft.com/office/officeart/2018/2/layout/IconLabelDescriptionList"/>
    <dgm:cxn modelId="{88BD83ED-953E-45FC-9156-D2F66E2E08CA}" type="presParOf" srcId="{4ED42A5A-8DE7-4E7C-A671-86F24AE0EF9F}" destId="{7896A313-0436-43E1-B16E-82FEE1AD5542}" srcOrd="3" destOrd="0" presId="urn:microsoft.com/office/officeart/2018/2/layout/IconLabelDescriptionList"/>
    <dgm:cxn modelId="{98E83A7E-B814-4315-A4C5-8F4B116F2924}" type="presParOf" srcId="{4ED42A5A-8DE7-4E7C-A671-86F24AE0EF9F}" destId="{219AC3EA-5207-43A5-B05A-DDF10465F478}" srcOrd="4" destOrd="0" presId="urn:microsoft.com/office/officeart/2018/2/layout/IconLabelDescriptionList"/>
    <dgm:cxn modelId="{32454DEA-A3D0-4ED3-8FA8-3E0427E41A37}" type="presParOf" srcId="{219AC3EA-5207-43A5-B05A-DDF10465F478}" destId="{3C474C2A-F7F8-4C74-8745-29D22B06221E}" srcOrd="0" destOrd="0" presId="urn:microsoft.com/office/officeart/2018/2/layout/IconLabelDescriptionList"/>
    <dgm:cxn modelId="{7C9F5BDB-03D9-4507-8349-7EDDE8A83A84}" type="presParOf" srcId="{219AC3EA-5207-43A5-B05A-DDF10465F478}" destId="{0FDD97B0-75AD-4B1A-91FA-D9330C223065}" srcOrd="1" destOrd="0" presId="urn:microsoft.com/office/officeart/2018/2/layout/IconLabelDescriptionList"/>
    <dgm:cxn modelId="{A64E598D-F9BA-4E16-9AF4-5F62DD8FDD94}" type="presParOf" srcId="{219AC3EA-5207-43A5-B05A-DDF10465F478}" destId="{9A5302E1-E635-48C4-9A15-B475D19BDBB6}" srcOrd="2" destOrd="0" presId="urn:microsoft.com/office/officeart/2018/2/layout/IconLabelDescriptionList"/>
    <dgm:cxn modelId="{804B4918-4AEA-40F3-A10A-166576C9A459}" type="presParOf" srcId="{219AC3EA-5207-43A5-B05A-DDF10465F478}" destId="{3E9679C2-46CE-41CB-9CC6-D1CC452E3951}" srcOrd="3" destOrd="0" presId="urn:microsoft.com/office/officeart/2018/2/layout/IconLabelDescriptionList"/>
    <dgm:cxn modelId="{209FFCD4-292B-425D-8FDD-52AA716BF986}" type="presParOf" srcId="{219AC3EA-5207-43A5-B05A-DDF10465F478}" destId="{DB6EEAF0-EB8B-42D0-BB04-466E07EB99CE}"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9D9FA98-217B-48CF-9DCD-372321115316}"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260998F-51CE-41BB-BD1A-E24B91501C86}">
      <dgm:prSet/>
      <dgm:spPr/>
      <dgm:t>
        <a:bodyPr/>
        <a:lstStyle/>
        <a:p>
          <a:pPr>
            <a:defRPr b="1"/>
          </a:pPr>
          <a:r>
            <a:rPr lang="en-GB" dirty="0">
              <a:latin typeface="Arial" panose="020B0604020202020204" pitchFamily="34" charset="0"/>
              <a:cs typeface="Arial" panose="020B0604020202020204" pitchFamily="34" charset="0"/>
            </a:rPr>
            <a:t>Work from hospitals accounts for 20-25% of the total. This includes</a:t>
          </a:r>
          <a:endParaRPr lang="en-US" dirty="0">
            <a:latin typeface="Arial" panose="020B0604020202020204" pitchFamily="34" charset="0"/>
            <a:cs typeface="Arial" panose="020B0604020202020204" pitchFamily="34" charset="0"/>
          </a:endParaRPr>
        </a:p>
      </dgm:t>
    </dgm:pt>
    <dgm:pt modelId="{7929D8D5-84A7-40B9-9979-BD4D8B9B0A62}" type="parTrans" cxnId="{DABBC87D-46FD-4662-A946-E9673A4E9B79}">
      <dgm:prSet/>
      <dgm:spPr/>
      <dgm:t>
        <a:bodyPr/>
        <a:lstStyle/>
        <a:p>
          <a:endParaRPr lang="en-US"/>
        </a:p>
      </dgm:t>
    </dgm:pt>
    <dgm:pt modelId="{BBF02306-D9CD-4499-BDCA-AA62347550AF}" type="sibTrans" cxnId="{DABBC87D-46FD-4662-A946-E9673A4E9B79}">
      <dgm:prSet/>
      <dgm:spPr/>
      <dgm:t>
        <a:bodyPr/>
        <a:lstStyle/>
        <a:p>
          <a:endParaRPr lang="en-US"/>
        </a:p>
      </dgm:t>
    </dgm:pt>
    <dgm:pt modelId="{CAAD88FB-F3CC-42A8-945E-741F655FFF88}">
      <dgm:prSet/>
      <dgm:spPr/>
      <dgm:t>
        <a:bodyPr/>
        <a:lstStyle/>
        <a:p>
          <a:r>
            <a:rPr lang="en-GB" dirty="0">
              <a:latin typeface="Arial" panose="020B0604020202020204" pitchFamily="34" charset="0"/>
              <a:cs typeface="Arial" panose="020B0604020202020204" pitchFamily="34" charset="0"/>
            </a:rPr>
            <a:t>Patients seeking advice from GPs because they are on long waiting lists</a:t>
          </a:r>
          <a:endParaRPr lang="en-US" dirty="0">
            <a:latin typeface="Arial" panose="020B0604020202020204" pitchFamily="34" charset="0"/>
            <a:cs typeface="Arial" panose="020B0604020202020204" pitchFamily="34" charset="0"/>
          </a:endParaRPr>
        </a:p>
      </dgm:t>
    </dgm:pt>
    <dgm:pt modelId="{0B0B565F-4D37-40FB-BEEF-08150D1623A7}" type="parTrans" cxnId="{A2087086-064B-4A80-89D6-E25A53D20AA3}">
      <dgm:prSet/>
      <dgm:spPr/>
      <dgm:t>
        <a:bodyPr/>
        <a:lstStyle/>
        <a:p>
          <a:endParaRPr lang="en-US"/>
        </a:p>
      </dgm:t>
    </dgm:pt>
    <dgm:pt modelId="{E952F71C-3B45-4A0C-9E53-725EC89510A5}" type="sibTrans" cxnId="{A2087086-064B-4A80-89D6-E25A53D20AA3}">
      <dgm:prSet/>
      <dgm:spPr/>
      <dgm:t>
        <a:bodyPr/>
        <a:lstStyle/>
        <a:p>
          <a:endParaRPr lang="en-US"/>
        </a:p>
      </dgm:t>
    </dgm:pt>
    <dgm:pt modelId="{B7D0D7F8-8919-4AE9-9887-6E2C8553937F}">
      <dgm:prSet/>
      <dgm:spPr/>
      <dgm:t>
        <a:bodyPr/>
        <a:lstStyle/>
        <a:p>
          <a:r>
            <a:rPr lang="en-GB">
              <a:latin typeface="Arial" panose="020B0604020202020204" pitchFamily="34" charset="0"/>
              <a:cs typeface="Arial" panose="020B0604020202020204" pitchFamily="34" charset="0"/>
            </a:rPr>
            <a:t>Hospitals asking GPs to undertake tests or provide elements of care for patients who they are treating</a:t>
          </a:r>
          <a:endParaRPr lang="en-US">
            <a:latin typeface="Arial" panose="020B0604020202020204" pitchFamily="34" charset="0"/>
            <a:cs typeface="Arial" panose="020B0604020202020204" pitchFamily="34" charset="0"/>
          </a:endParaRPr>
        </a:p>
      </dgm:t>
    </dgm:pt>
    <dgm:pt modelId="{DA1447D0-AE90-4165-9A2F-E0C8F7F5466F}" type="parTrans" cxnId="{74F7C9DC-77A3-46C7-A4CF-C3485F815A9A}">
      <dgm:prSet/>
      <dgm:spPr/>
      <dgm:t>
        <a:bodyPr/>
        <a:lstStyle/>
        <a:p>
          <a:endParaRPr lang="en-US"/>
        </a:p>
      </dgm:t>
    </dgm:pt>
    <dgm:pt modelId="{2B014183-AC57-4B3D-81D3-EAB16809FC7D}" type="sibTrans" cxnId="{74F7C9DC-77A3-46C7-A4CF-C3485F815A9A}">
      <dgm:prSet/>
      <dgm:spPr/>
      <dgm:t>
        <a:bodyPr/>
        <a:lstStyle/>
        <a:p>
          <a:endParaRPr lang="en-US"/>
        </a:p>
      </dgm:t>
    </dgm:pt>
    <dgm:pt modelId="{4E9066F3-834F-4A31-9208-99AF03203931}">
      <dgm:prSet/>
      <dgm:spPr/>
      <dgm:t>
        <a:bodyPr/>
        <a:lstStyle/>
        <a:p>
          <a:r>
            <a:rPr lang="en-GB" dirty="0">
              <a:latin typeface="Arial" panose="020B0604020202020204" pitchFamily="34" charset="0"/>
              <a:cs typeface="Arial" panose="020B0604020202020204" pitchFamily="34" charset="0"/>
            </a:rPr>
            <a:t>Hospitals asking GPs to re-refer to different departments ‘onward referrals’</a:t>
          </a:r>
          <a:endParaRPr lang="en-US" dirty="0">
            <a:latin typeface="Arial" panose="020B0604020202020204" pitchFamily="34" charset="0"/>
            <a:cs typeface="Arial" panose="020B0604020202020204" pitchFamily="34" charset="0"/>
          </a:endParaRPr>
        </a:p>
      </dgm:t>
    </dgm:pt>
    <dgm:pt modelId="{70B281D5-D772-4157-B0EB-DBE3FA971D17}" type="parTrans" cxnId="{99EEBE03-9E72-4961-B5C4-F15D3D1E6AF0}">
      <dgm:prSet/>
      <dgm:spPr/>
      <dgm:t>
        <a:bodyPr/>
        <a:lstStyle/>
        <a:p>
          <a:endParaRPr lang="en-US"/>
        </a:p>
      </dgm:t>
    </dgm:pt>
    <dgm:pt modelId="{9874AFBE-88F6-4606-A1D4-457F6644BF29}" type="sibTrans" cxnId="{99EEBE03-9E72-4961-B5C4-F15D3D1E6AF0}">
      <dgm:prSet/>
      <dgm:spPr/>
      <dgm:t>
        <a:bodyPr/>
        <a:lstStyle/>
        <a:p>
          <a:endParaRPr lang="en-US"/>
        </a:p>
      </dgm:t>
    </dgm:pt>
    <dgm:pt modelId="{9D5EEB0D-0C2C-4FD2-97E6-1924D51A09F3}">
      <dgm:prSet/>
      <dgm:spPr/>
      <dgm:t>
        <a:bodyPr/>
        <a:lstStyle/>
        <a:p>
          <a:pPr>
            <a:defRPr b="1"/>
          </a:pPr>
          <a:r>
            <a:rPr lang="en-GB">
              <a:latin typeface="Arial" panose="020B0604020202020204" pitchFamily="34" charset="0"/>
              <a:cs typeface="Arial" panose="020B0604020202020204" pitchFamily="34" charset="0"/>
            </a:rPr>
            <a:t>Hospitals to work with GPs to:</a:t>
          </a:r>
          <a:endParaRPr lang="en-US">
            <a:latin typeface="Arial" panose="020B0604020202020204" pitchFamily="34" charset="0"/>
            <a:cs typeface="Arial" panose="020B0604020202020204" pitchFamily="34" charset="0"/>
          </a:endParaRPr>
        </a:p>
      </dgm:t>
    </dgm:pt>
    <dgm:pt modelId="{1C150AFE-098B-4906-9D3A-CF23E0107DD9}" type="parTrans" cxnId="{CA040154-4D42-4003-8641-E7BDFD5409C1}">
      <dgm:prSet/>
      <dgm:spPr/>
      <dgm:t>
        <a:bodyPr/>
        <a:lstStyle/>
        <a:p>
          <a:endParaRPr lang="en-US"/>
        </a:p>
      </dgm:t>
    </dgm:pt>
    <dgm:pt modelId="{225C0F13-E3D7-4281-9E7A-936491E8B4B7}" type="sibTrans" cxnId="{CA040154-4D42-4003-8641-E7BDFD5409C1}">
      <dgm:prSet/>
      <dgm:spPr/>
      <dgm:t>
        <a:bodyPr/>
        <a:lstStyle/>
        <a:p>
          <a:endParaRPr lang="en-US"/>
        </a:p>
      </dgm:t>
    </dgm:pt>
    <dgm:pt modelId="{87AE5D7F-72E8-4649-8C9C-7668DE163923}">
      <dgm:prSet/>
      <dgm:spPr/>
      <dgm:t>
        <a:bodyPr/>
        <a:lstStyle/>
        <a:p>
          <a:r>
            <a:rPr lang="en-GB">
              <a:latin typeface="Arial" panose="020B0604020202020204" pitchFamily="34" charset="0"/>
              <a:cs typeface="Arial" panose="020B0604020202020204" pitchFamily="34" charset="0"/>
            </a:rPr>
            <a:t>Eliminate unnecessary ‘re-referrals’</a:t>
          </a:r>
          <a:endParaRPr lang="en-US">
            <a:latin typeface="Arial" panose="020B0604020202020204" pitchFamily="34" charset="0"/>
            <a:cs typeface="Arial" panose="020B0604020202020204" pitchFamily="34" charset="0"/>
          </a:endParaRPr>
        </a:p>
      </dgm:t>
    </dgm:pt>
    <dgm:pt modelId="{C9C5CE87-F8B2-4B4E-849A-CC419BCC0179}" type="parTrans" cxnId="{9D5016BF-B5B0-4A8D-9981-5D7B6DE27568}">
      <dgm:prSet/>
      <dgm:spPr/>
      <dgm:t>
        <a:bodyPr/>
        <a:lstStyle/>
        <a:p>
          <a:endParaRPr lang="en-US"/>
        </a:p>
      </dgm:t>
    </dgm:pt>
    <dgm:pt modelId="{337A6949-2573-4D78-9752-43F7617C0AC4}" type="sibTrans" cxnId="{9D5016BF-B5B0-4A8D-9981-5D7B6DE27568}">
      <dgm:prSet/>
      <dgm:spPr/>
      <dgm:t>
        <a:bodyPr/>
        <a:lstStyle/>
        <a:p>
          <a:endParaRPr lang="en-US"/>
        </a:p>
      </dgm:t>
    </dgm:pt>
    <dgm:pt modelId="{E0200B15-58A7-4E61-B5D0-5D5E8639953D}">
      <dgm:prSet/>
      <dgm:spPr/>
      <dgm:t>
        <a:bodyPr/>
        <a:lstStyle/>
        <a:p>
          <a:r>
            <a:rPr lang="en-GB">
              <a:latin typeface="Arial" panose="020B0604020202020204" pitchFamily="34" charset="0"/>
              <a:cs typeface="Arial" panose="020B0604020202020204" pitchFamily="34" charset="0"/>
            </a:rPr>
            <a:t>Make sure patients are discharged with ‘fit notes’ and correct discharge information</a:t>
          </a:r>
          <a:endParaRPr lang="en-US">
            <a:latin typeface="Arial" panose="020B0604020202020204" pitchFamily="34" charset="0"/>
            <a:cs typeface="Arial" panose="020B0604020202020204" pitchFamily="34" charset="0"/>
          </a:endParaRPr>
        </a:p>
      </dgm:t>
    </dgm:pt>
    <dgm:pt modelId="{CBF53C57-31CB-4905-94F4-1E7B11E3E9CD}" type="parTrans" cxnId="{42A46ED6-4C47-49CB-A8F0-DCA98E715818}">
      <dgm:prSet/>
      <dgm:spPr/>
      <dgm:t>
        <a:bodyPr/>
        <a:lstStyle/>
        <a:p>
          <a:endParaRPr lang="en-US"/>
        </a:p>
      </dgm:t>
    </dgm:pt>
    <dgm:pt modelId="{0DFB24E8-C5E2-42C2-9129-61299D12D26B}" type="sibTrans" cxnId="{42A46ED6-4C47-49CB-A8F0-DCA98E715818}">
      <dgm:prSet/>
      <dgm:spPr/>
      <dgm:t>
        <a:bodyPr/>
        <a:lstStyle/>
        <a:p>
          <a:endParaRPr lang="en-US"/>
        </a:p>
      </dgm:t>
    </dgm:pt>
    <dgm:pt modelId="{AEAFE27F-8497-4145-9491-A04DC6BDF901}">
      <dgm:prSet/>
      <dgm:spPr/>
      <dgm:t>
        <a:bodyPr/>
        <a:lstStyle/>
        <a:p>
          <a:r>
            <a:rPr lang="en-GB">
              <a:latin typeface="Arial" panose="020B0604020202020204" pitchFamily="34" charset="0"/>
              <a:cs typeface="Arial" panose="020B0604020202020204" pitchFamily="34" charset="0"/>
            </a:rPr>
            <a:t>Call and recall patients to hospital without needing GP input</a:t>
          </a:r>
          <a:endParaRPr lang="en-US">
            <a:latin typeface="Arial" panose="020B0604020202020204" pitchFamily="34" charset="0"/>
            <a:cs typeface="Arial" panose="020B0604020202020204" pitchFamily="34" charset="0"/>
          </a:endParaRPr>
        </a:p>
      </dgm:t>
    </dgm:pt>
    <dgm:pt modelId="{1441BF54-14F2-40A3-826F-BBDF8627E5A6}" type="parTrans" cxnId="{9E8EB4B3-9B54-46F1-8E86-04A8337F68B2}">
      <dgm:prSet/>
      <dgm:spPr/>
      <dgm:t>
        <a:bodyPr/>
        <a:lstStyle/>
        <a:p>
          <a:endParaRPr lang="en-US"/>
        </a:p>
      </dgm:t>
    </dgm:pt>
    <dgm:pt modelId="{F8F15FC5-3FFB-44D8-9A3A-1434D0131869}" type="sibTrans" cxnId="{9E8EB4B3-9B54-46F1-8E86-04A8337F68B2}">
      <dgm:prSet/>
      <dgm:spPr/>
      <dgm:t>
        <a:bodyPr/>
        <a:lstStyle/>
        <a:p>
          <a:endParaRPr lang="en-US"/>
        </a:p>
      </dgm:t>
    </dgm:pt>
    <dgm:pt modelId="{2AD7D4A7-3985-43C3-A2C0-1D209F8EC5EE}">
      <dgm:prSet/>
      <dgm:spPr/>
      <dgm:t>
        <a:bodyPr/>
        <a:lstStyle/>
        <a:p>
          <a:r>
            <a:rPr lang="en-GB">
              <a:latin typeface="Arial" panose="020B0604020202020204" pitchFamily="34" charset="0"/>
              <a:cs typeface="Arial" panose="020B0604020202020204" pitchFamily="34" charset="0"/>
            </a:rPr>
            <a:t>Provide a clear point of contact for patients / GPs on waiting lists</a:t>
          </a:r>
          <a:endParaRPr lang="en-US">
            <a:latin typeface="Arial" panose="020B0604020202020204" pitchFamily="34" charset="0"/>
            <a:cs typeface="Arial" panose="020B0604020202020204" pitchFamily="34" charset="0"/>
          </a:endParaRPr>
        </a:p>
      </dgm:t>
    </dgm:pt>
    <dgm:pt modelId="{784C809E-324A-4711-8459-464B58960946}" type="parTrans" cxnId="{DCF6DC5C-CAE1-4B71-8AD7-92D931391081}">
      <dgm:prSet/>
      <dgm:spPr/>
      <dgm:t>
        <a:bodyPr/>
        <a:lstStyle/>
        <a:p>
          <a:endParaRPr lang="en-US"/>
        </a:p>
      </dgm:t>
    </dgm:pt>
    <dgm:pt modelId="{7C3F056A-5B24-4C5F-97E7-34D256C646CE}" type="sibTrans" cxnId="{DCF6DC5C-CAE1-4B71-8AD7-92D931391081}">
      <dgm:prSet/>
      <dgm:spPr/>
      <dgm:t>
        <a:bodyPr/>
        <a:lstStyle/>
        <a:p>
          <a:endParaRPr lang="en-US"/>
        </a:p>
      </dgm:t>
    </dgm:pt>
    <dgm:pt modelId="{BF186E39-1E0F-46E3-9E7D-E0CA5BCCF970}" type="pres">
      <dgm:prSet presAssocID="{19D9FA98-217B-48CF-9DCD-372321115316}" presName="root" presStyleCnt="0">
        <dgm:presLayoutVars>
          <dgm:dir/>
          <dgm:resizeHandles val="exact"/>
        </dgm:presLayoutVars>
      </dgm:prSet>
      <dgm:spPr/>
    </dgm:pt>
    <dgm:pt modelId="{172224FE-5267-4632-A6F3-54A9EDF923AA}" type="pres">
      <dgm:prSet presAssocID="{5260998F-51CE-41BB-BD1A-E24B91501C86}" presName="compNode" presStyleCnt="0"/>
      <dgm:spPr/>
    </dgm:pt>
    <dgm:pt modelId="{0BA3C41C-A13F-482B-9F89-55FE6289AD8B}" type="pres">
      <dgm:prSet presAssocID="{5260998F-51CE-41BB-BD1A-E24B91501C86}"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mbulance"/>
        </a:ext>
      </dgm:extLst>
    </dgm:pt>
    <dgm:pt modelId="{F1AC6894-7D5A-48B1-A918-34A265040EF1}" type="pres">
      <dgm:prSet presAssocID="{5260998F-51CE-41BB-BD1A-E24B91501C86}" presName="iconSpace" presStyleCnt="0"/>
      <dgm:spPr/>
    </dgm:pt>
    <dgm:pt modelId="{9C4551AE-7622-4EE1-924B-A43AFE822B94}" type="pres">
      <dgm:prSet presAssocID="{5260998F-51CE-41BB-BD1A-E24B91501C86}" presName="parTx" presStyleLbl="revTx" presStyleIdx="0" presStyleCnt="4">
        <dgm:presLayoutVars>
          <dgm:chMax val="0"/>
          <dgm:chPref val="0"/>
        </dgm:presLayoutVars>
      </dgm:prSet>
      <dgm:spPr/>
    </dgm:pt>
    <dgm:pt modelId="{6EDEEFBB-EE73-428A-B18A-0E48E0E2D876}" type="pres">
      <dgm:prSet presAssocID="{5260998F-51CE-41BB-BD1A-E24B91501C86}" presName="txSpace" presStyleCnt="0"/>
      <dgm:spPr/>
    </dgm:pt>
    <dgm:pt modelId="{8F9755E9-2010-4504-9A0B-FD075592B95C}" type="pres">
      <dgm:prSet presAssocID="{5260998F-51CE-41BB-BD1A-E24B91501C86}" presName="desTx" presStyleLbl="revTx" presStyleIdx="1" presStyleCnt="4">
        <dgm:presLayoutVars/>
      </dgm:prSet>
      <dgm:spPr/>
    </dgm:pt>
    <dgm:pt modelId="{E76BF69B-8C73-4D33-B30E-DCFE7044BB08}" type="pres">
      <dgm:prSet presAssocID="{BBF02306-D9CD-4499-BDCA-AA62347550AF}" presName="sibTrans" presStyleCnt="0"/>
      <dgm:spPr/>
    </dgm:pt>
    <dgm:pt modelId="{B8379F0B-1383-49A8-BFCA-7E69D9ECC0CB}" type="pres">
      <dgm:prSet presAssocID="{9D5EEB0D-0C2C-4FD2-97E6-1924D51A09F3}" presName="compNode" presStyleCnt="0"/>
      <dgm:spPr/>
    </dgm:pt>
    <dgm:pt modelId="{BA2AE417-7732-4601-BD86-F799C9AEA36C}" type="pres">
      <dgm:prSet presAssocID="{9D5EEB0D-0C2C-4FD2-97E6-1924D51A09F3}"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ospital"/>
        </a:ext>
      </dgm:extLst>
    </dgm:pt>
    <dgm:pt modelId="{FFE37AC5-1CDB-40B7-BC6C-28A4C288FA17}" type="pres">
      <dgm:prSet presAssocID="{9D5EEB0D-0C2C-4FD2-97E6-1924D51A09F3}" presName="iconSpace" presStyleCnt="0"/>
      <dgm:spPr/>
    </dgm:pt>
    <dgm:pt modelId="{F6B14AEC-381E-4B03-9621-56BD5254E560}" type="pres">
      <dgm:prSet presAssocID="{9D5EEB0D-0C2C-4FD2-97E6-1924D51A09F3}" presName="parTx" presStyleLbl="revTx" presStyleIdx="2" presStyleCnt="4">
        <dgm:presLayoutVars>
          <dgm:chMax val="0"/>
          <dgm:chPref val="0"/>
        </dgm:presLayoutVars>
      </dgm:prSet>
      <dgm:spPr/>
    </dgm:pt>
    <dgm:pt modelId="{7213EFCA-23D3-484C-85F8-B1C328B08C9D}" type="pres">
      <dgm:prSet presAssocID="{9D5EEB0D-0C2C-4FD2-97E6-1924D51A09F3}" presName="txSpace" presStyleCnt="0"/>
      <dgm:spPr/>
    </dgm:pt>
    <dgm:pt modelId="{D5DDC3E0-6D72-4EE3-84DE-445487AB2AB7}" type="pres">
      <dgm:prSet presAssocID="{9D5EEB0D-0C2C-4FD2-97E6-1924D51A09F3}" presName="desTx" presStyleLbl="revTx" presStyleIdx="3" presStyleCnt="4">
        <dgm:presLayoutVars/>
      </dgm:prSet>
      <dgm:spPr/>
    </dgm:pt>
  </dgm:ptLst>
  <dgm:cxnLst>
    <dgm:cxn modelId="{99EEBE03-9E72-4961-B5C4-F15D3D1E6AF0}" srcId="{5260998F-51CE-41BB-BD1A-E24B91501C86}" destId="{4E9066F3-834F-4A31-9208-99AF03203931}" srcOrd="2" destOrd="0" parTransId="{70B281D5-D772-4157-B0EB-DBE3FA971D17}" sibTransId="{9874AFBE-88F6-4606-A1D4-457F6644BF29}"/>
    <dgm:cxn modelId="{A3097820-D52D-463D-8407-6E66F85D4FB4}" type="presOf" srcId="{4E9066F3-834F-4A31-9208-99AF03203931}" destId="{8F9755E9-2010-4504-9A0B-FD075592B95C}" srcOrd="0" destOrd="2" presId="urn:microsoft.com/office/officeart/2018/2/layout/IconLabelDescriptionList"/>
    <dgm:cxn modelId="{DCF6DC5C-CAE1-4B71-8AD7-92D931391081}" srcId="{9D5EEB0D-0C2C-4FD2-97E6-1924D51A09F3}" destId="{2AD7D4A7-3985-43C3-A2C0-1D209F8EC5EE}" srcOrd="3" destOrd="0" parTransId="{784C809E-324A-4711-8459-464B58960946}" sibTransId="{7C3F056A-5B24-4C5F-97E7-34D256C646CE}"/>
    <dgm:cxn modelId="{66C1F746-DE85-40E6-9A2C-86DEA4B84CFE}" type="presOf" srcId="{5260998F-51CE-41BB-BD1A-E24B91501C86}" destId="{9C4551AE-7622-4EE1-924B-A43AFE822B94}" srcOrd="0" destOrd="0" presId="urn:microsoft.com/office/officeart/2018/2/layout/IconLabelDescriptionList"/>
    <dgm:cxn modelId="{BB2EE86C-07AD-4A8C-AB0F-91BBB3A964EE}" type="presOf" srcId="{9D5EEB0D-0C2C-4FD2-97E6-1924D51A09F3}" destId="{F6B14AEC-381E-4B03-9621-56BD5254E560}" srcOrd="0" destOrd="0" presId="urn:microsoft.com/office/officeart/2018/2/layout/IconLabelDescriptionList"/>
    <dgm:cxn modelId="{F8C22A4D-3093-496F-9E44-51852C7B7652}" type="presOf" srcId="{E0200B15-58A7-4E61-B5D0-5D5E8639953D}" destId="{D5DDC3E0-6D72-4EE3-84DE-445487AB2AB7}" srcOrd="0" destOrd="1" presId="urn:microsoft.com/office/officeart/2018/2/layout/IconLabelDescriptionList"/>
    <dgm:cxn modelId="{FF71FB4E-8EF2-4090-A7B0-53AE65F3711B}" type="presOf" srcId="{2AD7D4A7-3985-43C3-A2C0-1D209F8EC5EE}" destId="{D5DDC3E0-6D72-4EE3-84DE-445487AB2AB7}" srcOrd="0" destOrd="3" presId="urn:microsoft.com/office/officeart/2018/2/layout/IconLabelDescriptionList"/>
    <dgm:cxn modelId="{CF1CC570-7807-41DB-8E13-F83A25800880}" type="presOf" srcId="{AEAFE27F-8497-4145-9491-A04DC6BDF901}" destId="{D5DDC3E0-6D72-4EE3-84DE-445487AB2AB7}" srcOrd="0" destOrd="2" presId="urn:microsoft.com/office/officeart/2018/2/layout/IconLabelDescriptionList"/>
    <dgm:cxn modelId="{CA040154-4D42-4003-8641-E7BDFD5409C1}" srcId="{19D9FA98-217B-48CF-9DCD-372321115316}" destId="{9D5EEB0D-0C2C-4FD2-97E6-1924D51A09F3}" srcOrd="1" destOrd="0" parTransId="{1C150AFE-098B-4906-9D3A-CF23E0107DD9}" sibTransId="{225C0F13-E3D7-4281-9E7A-936491E8B4B7}"/>
    <dgm:cxn modelId="{DABBC87D-46FD-4662-A946-E9673A4E9B79}" srcId="{19D9FA98-217B-48CF-9DCD-372321115316}" destId="{5260998F-51CE-41BB-BD1A-E24B91501C86}" srcOrd="0" destOrd="0" parTransId="{7929D8D5-84A7-40B9-9979-BD4D8B9B0A62}" sibTransId="{BBF02306-D9CD-4499-BDCA-AA62347550AF}"/>
    <dgm:cxn modelId="{BFA7D085-8B63-4386-8C6D-557B350F5990}" type="presOf" srcId="{19D9FA98-217B-48CF-9DCD-372321115316}" destId="{BF186E39-1E0F-46E3-9E7D-E0CA5BCCF970}" srcOrd="0" destOrd="0" presId="urn:microsoft.com/office/officeart/2018/2/layout/IconLabelDescriptionList"/>
    <dgm:cxn modelId="{A2087086-064B-4A80-89D6-E25A53D20AA3}" srcId="{5260998F-51CE-41BB-BD1A-E24B91501C86}" destId="{CAAD88FB-F3CC-42A8-945E-741F655FFF88}" srcOrd="0" destOrd="0" parTransId="{0B0B565F-4D37-40FB-BEEF-08150D1623A7}" sibTransId="{E952F71C-3B45-4A0C-9E53-725EC89510A5}"/>
    <dgm:cxn modelId="{6FECCEA8-5DA8-4339-A788-F6EE7AF487C1}" type="presOf" srcId="{CAAD88FB-F3CC-42A8-945E-741F655FFF88}" destId="{8F9755E9-2010-4504-9A0B-FD075592B95C}" srcOrd="0" destOrd="0" presId="urn:microsoft.com/office/officeart/2018/2/layout/IconLabelDescriptionList"/>
    <dgm:cxn modelId="{9E8EB4B3-9B54-46F1-8E86-04A8337F68B2}" srcId="{9D5EEB0D-0C2C-4FD2-97E6-1924D51A09F3}" destId="{AEAFE27F-8497-4145-9491-A04DC6BDF901}" srcOrd="2" destOrd="0" parTransId="{1441BF54-14F2-40A3-826F-BBDF8627E5A6}" sibTransId="{F8F15FC5-3FFB-44D8-9A3A-1434D0131869}"/>
    <dgm:cxn modelId="{9D5016BF-B5B0-4A8D-9981-5D7B6DE27568}" srcId="{9D5EEB0D-0C2C-4FD2-97E6-1924D51A09F3}" destId="{87AE5D7F-72E8-4649-8C9C-7668DE163923}" srcOrd="0" destOrd="0" parTransId="{C9C5CE87-F8B2-4B4E-849A-CC419BCC0179}" sibTransId="{337A6949-2573-4D78-9752-43F7617C0AC4}"/>
    <dgm:cxn modelId="{42A46ED6-4C47-49CB-A8F0-DCA98E715818}" srcId="{9D5EEB0D-0C2C-4FD2-97E6-1924D51A09F3}" destId="{E0200B15-58A7-4E61-B5D0-5D5E8639953D}" srcOrd="1" destOrd="0" parTransId="{CBF53C57-31CB-4905-94F4-1E7B11E3E9CD}" sibTransId="{0DFB24E8-C5E2-42C2-9129-61299D12D26B}"/>
    <dgm:cxn modelId="{74F7C9DC-77A3-46C7-A4CF-C3485F815A9A}" srcId="{5260998F-51CE-41BB-BD1A-E24B91501C86}" destId="{B7D0D7F8-8919-4AE9-9887-6E2C8553937F}" srcOrd="1" destOrd="0" parTransId="{DA1447D0-AE90-4165-9A2F-E0C8F7F5466F}" sibTransId="{2B014183-AC57-4B3D-81D3-EAB16809FC7D}"/>
    <dgm:cxn modelId="{E1B376EB-A1FC-409B-B7A3-21FCA9BCFF55}" type="presOf" srcId="{B7D0D7F8-8919-4AE9-9887-6E2C8553937F}" destId="{8F9755E9-2010-4504-9A0B-FD075592B95C}" srcOrd="0" destOrd="1" presId="urn:microsoft.com/office/officeart/2018/2/layout/IconLabelDescriptionList"/>
    <dgm:cxn modelId="{B7B9C5ED-E720-41C9-8D4F-CACE368C1C78}" type="presOf" srcId="{87AE5D7F-72E8-4649-8C9C-7668DE163923}" destId="{D5DDC3E0-6D72-4EE3-84DE-445487AB2AB7}" srcOrd="0" destOrd="0" presId="urn:microsoft.com/office/officeart/2018/2/layout/IconLabelDescriptionList"/>
    <dgm:cxn modelId="{71205F78-9621-4C7E-9ECB-208151BC5FE1}" type="presParOf" srcId="{BF186E39-1E0F-46E3-9E7D-E0CA5BCCF970}" destId="{172224FE-5267-4632-A6F3-54A9EDF923AA}" srcOrd="0" destOrd="0" presId="urn:microsoft.com/office/officeart/2018/2/layout/IconLabelDescriptionList"/>
    <dgm:cxn modelId="{C4C52AB0-623E-4A75-A678-08160A0FA9B6}" type="presParOf" srcId="{172224FE-5267-4632-A6F3-54A9EDF923AA}" destId="{0BA3C41C-A13F-482B-9F89-55FE6289AD8B}" srcOrd="0" destOrd="0" presId="urn:microsoft.com/office/officeart/2018/2/layout/IconLabelDescriptionList"/>
    <dgm:cxn modelId="{7F694539-4E26-402B-AACB-DD9EBD6373B0}" type="presParOf" srcId="{172224FE-5267-4632-A6F3-54A9EDF923AA}" destId="{F1AC6894-7D5A-48B1-A918-34A265040EF1}" srcOrd="1" destOrd="0" presId="urn:microsoft.com/office/officeart/2018/2/layout/IconLabelDescriptionList"/>
    <dgm:cxn modelId="{8A93D022-4463-44B1-9E4E-56C22EF15517}" type="presParOf" srcId="{172224FE-5267-4632-A6F3-54A9EDF923AA}" destId="{9C4551AE-7622-4EE1-924B-A43AFE822B94}" srcOrd="2" destOrd="0" presId="urn:microsoft.com/office/officeart/2018/2/layout/IconLabelDescriptionList"/>
    <dgm:cxn modelId="{D253CA30-FCB5-4137-A976-26B0ADAFF422}" type="presParOf" srcId="{172224FE-5267-4632-A6F3-54A9EDF923AA}" destId="{6EDEEFBB-EE73-428A-B18A-0E48E0E2D876}" srcOrd="3" destOrd="0" presId="urn:microsoft.com/office/officeart/2018/2/layout/IconLabelDescriptionList"/>
    <dgm:cxn modelId="{D714D908-592F-4DCA-88E9-DFB0F147C944}" type="presParOf" srcId="{172224FE-5267-4632-A6F3-54A9EDF923AA}" destId="{8F9755E9-2010-4504-9A0B-FD075592B95C}" srcOrd="4" destOrd="0" presId="urn:microsoft.com/office/officeart/2018/2/layout/IconLabelDescriptionList"/>
    <dgm:cxn modelId="{90152372-B15F-4838-9A7B-5773C572FE65}" type="presParOf" srcId="{BF186E39-1E0F-46E3-9E7D-E0CA5BCCF970}" destId="{E76BF69B-8C73-4D33-B30E-DCFE7044BB08}" srcOrd="1" destOrd="0" presId="urn:microsoft.com/office/officeart/2018/2/layout/IconLabelDescriptionList"/>
    <dgm:cxn modelId="{3F7DC089-AC8A-4301-9FC2-AFEFB5AFC534}" type="presParOf" srcId="{BF186E39-1E0F-46E3-9E7D-E0CA5BCCF970}" destId="{B8379F0B-1383-49A8-BFCA-7E69D9ECC0CB}" srcOrd="2" destOrd="0" presId="urn:microsoft.com/office/officeart/2018/2/layout/IconLabelDescriptionList"/>
    <dgm:cxn modelId="{070ADB9F-010A-4885-9340-4AC13568C3C2}" type="presParOf" srcId="{B8379F0B-1383-49A8-BFCA-7E69D9ECC0CB}" destId="{BA2AE417-7732-4601-BD86-F799C9AEA36C}" srcOrd="0" destOrd="0" presId="urn:microsoft.com/office/officeart/2018/2/layout/IconLabelDescriptionList"/>
    <dgm:cxn modelId="{59227DAF-BE75-4528-9220-09C247307A5D}" type="presParOf" srcId="{B8379F0B-1383-49A8-BFCA-7E69D9ECC0CB}" destId="{FFE37AC5-1CDB-40B7-BC6C-28A4C288FA17}" srcOrd="1" destOrd="0" presId="urn:microsoft.com/office/officeart/2018/2/layout/IconLabelDescriptionList"/>
    <dgm:cxn modelId="{1F4AF27B-A777-4A48-B6BE-6FF76B7A77AC}" type="presParOf" srcId="{B8379F0B-1383-49A8-BFCA-7E69D9ECC0CB}" destId="{F6B14AEC-381E-4B03-9621-56BD5254E560}" srcOrd="2" destOrd="0" presId="urn:microsoft.com/office/officeart/2018/2/layout/IconLabelDescriptionList"/>
    <dgm:cxn modelId="{EA47192A-EFCD-487D-A87C-5DAFC2A1FE2B}" type="presParOf" srcId="{B8379F0B-1383-49A8-BFCA-7E69D9ECC0CB}" destId="{7213EFCA-23D3-484C-85F8-B1C328B08C9D}" srcOrd="3" destOrd="0" presId="urn:microsoft.com/office/officeart/2018/2/layout/IconLabelDescriptionList"/>
    <dgm:cxn modelId="{BDA6956F-F00F-4B11-B5DA-B6561407B073}" type="presParOf" srcId="{B8379F0B-1383-49A8-BFCA-7E69D9ECC0CB}" destId="{D5DDC3E0-6D72-4EE3-84DE-445487AB2AB7}"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6DE9FA-FABE-47D5-A72C-9D0811625275}">
      <dsp:nvSpPr>
        <dsp:cNvPr id="0" name=""/>
        <dsp:cNvSpPr/>
      </dsp:nvSpPr>
      <dsp:spPr>
        <a:xfrm>
          <a:off x="147279" y="37181"/>
          <a:ext cx="2505494" cy="144709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latin typeface="Arial" panose="020B0604020202020204" pitchFamily="34" charset="0"/>
              <a:cs typeface="Arial" panose="020B0604020202020204" pitchFamily="34" charset="0"/>
            </a:rPr>
            <a:t>Why is getting a GP appointment so difficult?</a:t>
          </a:r>
          <a:endParaRPr lang="en-US" sz="1700" kern="1200" dirty="0">
            <a:latin typeface="Arial" panose="020B0604020202020204" pitchFamily="34" charset="0"/>
            <a:cs typeface="Arial" panose="020B0604020202020204" pitchFamily="34" charset="0"/>
          </a:endParaRPr>
        </a:p>
      </dsp:txBody>
      <dsp:txXfrm>
        <a:off x="147279" y="37181"/>
        <a:ext cx="2505494" cy="1447097"/>
      </dsp:txXfrm>
    </dsp:sp>
    <dsp:sp modelId="{05346171-6490-4774-9FDE-A78A7048BF58}">
      <dsp:nvSpPr>
        <dsp:cNvPr id="0" name=""/>
        <dsp:cNvSpPr/>
      </dsp:nvSpPr>
      <dsp:spPr>
        <a:xfrm>
          <a:off x="2866524" y="36706"/>
          <a:ext cx="2589861" cy="1448046"/>
        </a:xfrm>
        <a:prstGeom prst="rect">
          <a:avLst/>
        </a:prstGeom>
        <a:solidFill>
          <a:schemeClr val="accent2">
            <a:hueOff val="-181920"/>
            <a:satOff val="-10491"/>
            <a:lumOff val="10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latin typeface="Arial" panose="020B0604020202020204" pitchFamily="34" charset="0"/>
              <a:cs typeface="Arial" panose="020B0604020202020204" pitchFamily="34" charset="0"/>
            </a:rPr>
            <a:t>How many GPs do we have in Derby and Derbyshire?</a:t>
          </a:r>
          <a:endParaRPr lang="en-US" sz="1700" kern="1200" dirty="0">
            <a:latin typeface="Arial" panose="020B0604020202020204" pitchFamily="34" charset="0"/>
            <a:cs typeface="Arial" panose="020B0604020202020204" pitchFamily="34" charset="0"/>
          </a:endParaRPr>
        </a:p>
      </dsp:txBody>
      <dsp:txXfrm>
        <a:off x="2866524" y="36706"/>
        <a:ext cx="2589861" cy="1448046"/>
      </dsp:txXfrm>
    </dsp:sp>
    <dsp:sp modelId="{6ECA7B60-7033-4B0A-A65F-405F1A3866DE}">
      <dsp:nvSpPr>
        <dsp:cNvPr id="0" name=""/>
        <dsp:cNvSpPr/>
      </dsp:nvSpPr>
      <dsp:spPr>
        <a:xfrm>
          <a:off x="5670135" y="36706"/>
          <a:ext cx="2419609" cy="1448046"/>
        </a:xfrm>
        <a:prstGeom prst="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latin typeface="Arial" panose="020B0604020202020204" pitchFamily="34" charset="0"/>
              <a:cs typeface="Arial" panose="020B0604020202020204" pitchFamily="34" charset="0"/>
            </a:rPr>
            <a:t>Is it getting worse?</a:t>
          </a:r>
          <a:endParaRPr lang="en-US" sz="1700" kern="1200" dirty="0">
            <a:latin typeface="Arial" panose="020B0604020202020204" pitchFamily="34" charset="0"/>
            <a:cs typeface="Arial" panose="020B0604020202020204" pitchFamily="34" charset="0"/>
          </a:endParaRPr>
        </a:p>
      </dsp:txBody>
      <dsp:txXfrm>
        <a:off x="5670135" y="36706"/>
        <a:ext cx="2419609" cy="1448046"/>
      </dsp:txXfrm>
    </dsp:sp>
    <dsp:sp modelId="{D381AEC4-11C3-40F4-9715-344FBA0AF3E2}">
      <dsp:nvSpPr>
        <dsp:cNvPr id="0" name=""/>
        <dsp:cNvSpPr/>
      </dsp:nvSpPr>
      <dsp:spPr>
        <a:xfrm>
          <a:off x="8303495" y="796"/>
          <a:ext cx="2875495" cy="1519866"/>
        </a:xfrm>
        <a:prstGeom prst="rect">
          <a:avLst/>
        </a:prstGeom>
        <a:solidFill>
          <a:schemeClr val="accent2">
            <a:hueOff val="-545761"/>
            <a:satOff val="-31473"/>
            <a:lumOff val="32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latin typeface="Arial" panose="020B0604020202020204" pitchFamily="34" charset="0"/>
              <a:cs typeface="Arial" panose="020B0604020202020204" pitchFamily="34" charset="0"/>
            </a:rPr>
            <a:t>Have GPs stopped doing appointments face to face?  </a:t>
          </a:r>
          <a:endParaRPr lang="en-US" sz="1700" kern="1200" dirty="0">
            <a:latin typeface="Arial" panose="020B0604020202020204" pitchFamily="34" charset="0"/>
            <a:cs typeface="Arial" panose="020B0604020202020204" pitchFamily="34" charset="0"/>
          </a:endParaRPr>
        </a:p>
      </dsp:txBody>
      <dsp:txXfrm>
        <a:off x="8303495" y="796"/>
        <a:ext cx="2875495" cy="1519866"/>
      </dsp:txXfrm>
    </dsp:sp>
    <dsp:sp modelId="{F2E43D10-EF22-4216-BCB1-926FB73B4914}">
      <dsp:nvSpPr>
        <dsp:cNvPr id="0" name=""/>
        <dsp:cNvSpPr/>
      </dsp:nvSpPr>
      <dsp:spPr>
        <a:xfrm>
          <a:off x="147279" y="1748437"/>
          <a:ext cx="2600612" cy="1351384"/>
        </a:xfrm>
        <a:prstGeom prst="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latin typeface="Arial" panose="020B0604020202020204" pitchFamily="34" charset="0"/>
              <a:cs typeface="Arial" panose="020B0604020202020204" pitchFamily="34" charset="0"/>
            </a:rPr>
            <a:t>Why do GPs tell patients to ring back?</a:t>
          </a:r>
          <a:endParaRPr lang="en-US" sz="1700" kern="1200" dirty="0">
            <a:latin typeface="Arial" panose="020B0604020202020204" pitchFamily="34" charset="0"/>
            <a:cs typeface="Arial" panose="020B0604020202020204" pitchFamily="34" charset="0"/>
          </a:endParaRPr>
        </a:p>
      </dsp:txBody>
      <dsp:txXfrm>
        <a:off x="147279" y="1748437"/>
        <a:ext cx="2600612" cy="1351384"/>
      </dsp:txXfrm>
    </dsp:sp>
    <dsp:sp modelId="{AF48B3BA-509D-475C-A2DC-DBF38F8A6ADE}">
      <dsp:nvSpPr>
        <dsp:cNvPr id="0" name=""/>
        <dsp:cNvSpPr/>
      </dsp:nvSpPr>
      <dsp:spPr>
        <a:xfrm>
          <a:off x="2961643" y="1734413"/>
          <a:ext cx="2509811" cy="1379432"/>
        </a:xfrm>
        <a:prstGeom prst="rect">
          <a:avLst/>
        </a:prstGeom>
        <a:solidFill>
          <a:schemeClr val="accent2">
            <a:hueOff val="-909602"/>
            <a:satOff val="-52455"/>
            <a:lumOff val="5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latin typeface="Arial" panose="020B0604020202020204" pitchFamily="34" charset="0"/>
              <a:cs typeface="Arial" panose="020B0604020202020204" pitchFamily="34" charset="0"/>
            </a:rPr>
            <a:t>Have we invested in General Practice / Primary Care Networks? What’s happened to that money and those staff?</a:t>
          </a:r>
          <a:endParaRPr lang="en-US" sz="1700" kern="1200" dirty="0">
            <a:latin typeface="Arial" panose="020B0604020202020204" pitchFamily="34" charset="0"/>
            <a:cs typeface="Arial" panose="020B0604020202020204" pitchFamily="34" charset="0"/>
          </a:endParaRPr>
        </a:p>
      </dsp:txBody>
      <dsp:txXfrm>
        <a:off x="2961643" y="1734413"/>
        <a:ext cx="2509811" cy="1379432"/>
      </dsp:txXfrm>
    </dsp:sp>
    <dsp:sp modelId="{37F13451-FC61-47DF-B4B4-72223ADB13CD}">
      <dsp:nvSpPr>
        <dsp:cNvPr id="0" name=""/>
        <dsp:cNvSpPr/>
      </dsp:nvSpPr>
      <dsp:spPr>
        <a:xfrm>
          <a:off x="5685205" y="1735183"/>
          <a:ext cx="2487432" cy="1377893"/>
        </a:xfrm>
        <a:prstGeom prst="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latin typeface="Arial" panose="020B0604020202020204" pitchFamily="34" charset="0"/>
              <a:cs typeface="Arial" panose="020B0604020202020204" pitchFamily="34" charset="0"/>
            </a:rPr>
            <a:t>What’s the national plan (and how are we doing?)</a:t>
          </a:r>
          <a:endParaRPr lang="en-US" sz="1700" kern="1200" dirty="0">
            <a:latin typeface="Arial" panose="020B0604020202020204" pitchFamily="34" charset="0"/>
            <a:cs typeface="Arial" panose="020B0604020202020204" pitchFamily="34" charset="0"/>
          </a:endParaRPr>
        </a:p>
      </dsp:txBody>
      <dsp:txXfrm>
        <a:off x="5685205" y="1735183"/>
        <a:ext cx="2487432" cy="1377893"/>
      </dsp:txXfrm>
    </dsp:sp>
    <dsp:sp modelId="{9133E1EF-DF09-4AE9-88EB-2078C228D995}">
      <dsp:nvSpPr>
        <dsp:cNvPr id="0" name=""/>
        <dsp:cNvSpPr/>
      </dsp:nvSpPr>
      <dsp:spPr>
        <a:xfrm>
          <a:off x="8386387" y="1735183"/>
          <a:ext cx="2792603" cy="1377893"/>
        </a:xfrm>
        <a:prstGeom prst="rect">
          <a:avLst/>
        </a:prstGeom>
        <a:solidFill>
          <a:schemeClr val="accent2">
            <a:hueOff val="-1273443"/>
            <a:satOff val="-73437"/>
            <a:lumOff val="75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latin typeface="Arial" panose="020B0604020202020204" pitchFamily="34" charset="0"/>
              <a:cs typeface="Arial" panose="020B0604020202020204" pitchFamily="34" charset="0"/>
            </a:rPr>
            <a:t>What’s our local plan?</a:t>
          </a:r>
          <a:endParaRPr lang="en-US" sz="1700" kern="1200" dirty="0">
            <a:latin typeface="Arial" panose="020B0604020202020204" pitchFamily="34" charset="0"/>
            <a:cs typeface="Arial" panose="020B0604020202020204" pitchFamily="34" charset="0"/>
          </a:endParaRPr>
        </a:p>
      </dsp:txBody>
      <dsp:txXfrm>
        <a:off x="8386387" y="1735183"/>
        <a:ext cx="2792603" cy="1377893"/>
      </dsp:txXfrm>
    </dsp:sp>
    <dsp:sp modelId="{D5F90218-4CF3-42C1-8ACB-6E21D06CD950}">
      <dsp:nvSpPr>
        <dsp:cNvPr id="0" name=""/>
        <dsp:cNvSpPr/>
      </dsp:nvSpPr>
      <dsp:spPr>
        <a:xfrm>
          <a:off x="4301130" y="3327596"/>
          <a:ext cx="2724010" cy="1380727"/>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latin typeface="Arial" panose="020B0604020202020204" pitchFamily="34" charset="0"/>
              <a:cs typeface="Arial" panose="020B0604020202020204" pitchFamily="34" charset="0"/>
            </a:rPr>
            <a:t>What’s happening with the current GP collective action</a:t>
          </a:r>
          <a:endParaRPr lang="en-US" sz="1700" kern="1200" dirty="0">
            <a:latin typeface="Arial" panose="020B0604020202020204" pitchFamily="34" charset="0"/>
            <a:cs typeface="Arial" panose="020B0604020202020204" pitchFamily="34" charset="0"/>
          </a:endParaRPr>
        </a:p>
      </dsp:txBody>
      <dsp:txXfrm>
        <a:off x="4301130" y="3327596"/>
        <a:ext cx="2724010" cy="13807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B6E98C-1510-4E07-AA14-7FC984B1BD3C}">
      <dsp:nvSpPr>
        <dsp:cNvPr id="0" name=""/>
        <dsp:cNvSpPr/>
      </dsp:nvSpPr>
      <dsp:spPr>
        <a:xfrm>
          <a:off x="67240" y="802725"/>
          <a:ext cx="937288" cy="937288"/>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872B23-DD59-4528-9161-5189A31F2871}">
      <dsp:nvSpPr>
        <dsp:cNvPr id="0" name=""/>
        <dsp:cNvSpPr/>
      </dsp:nvSpPr>
      <dsp:spPr>
        <a:xfrm>
          <a:off x="264071" y="999555"/>
          <a:ext cx="543627" cy="54362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506A511-0127-4D84-9120-9782A610B2CC}">
      <dsp:nvSpPr>
        <dsp:cNvPr id="0" name=""/>
        <dsp:cNvSpPr/>
      </dsp:nvSpPr>
      <dsp:spPr>
        <a:xfrm>
          <a:off x="1116385" y="841350"/>
          <a:ext cx="2691089" cy="9372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GB" sz="2000" kern="1200" dirty="0">
              <a:latin typeface="Arial" panose="020B0604020202020204" pitchFamily="34" charset="0"/>
              <a:cs typeface="Arial" panose="020B0604020202020204" pitchFamily="34" charset="0"/>
            </a:rPr>
            <a:t>Too much demand, not enough supply</a:t>
          </a:r>
          <a:endParaRPr lang="en-US" sz="2000" kern="1200" dirty="0">
            <a:latin typeface="Arial" panose="020B0604020202020204" pitchFamily="34" charset="0"/>
            <a:cs typeface="Arial" panose="020B0604020202020204" pitchFamily="34" charset="0"/>
          </a:endParaRPr>
        </a:p>
      </dsp:txBody>
      <dsp:txXfrm>
        <a:off x="1116385" y="841350"/>
        <a:ext cx="2691089" cy="937288"/>
      </dsp:txXfrm>
    </dsp:sp>
    <dsp:sp modelId="{A1A1A436-00CE-4C83-AAB8-934D89371024}">
      <dsp:nvSpPr>
        <dsp:cNvPr id="0" name=""/>
        <dsp:cNvSpPr/>
      </dsp:nvSpPr>
      <dsp:spPr>
        <a:xfrm>
          <a:off x="4040542" y="802725"/>
          <a:ext cx="937288" cy="937288"/>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559F66-FB26-4698-A3CC-1C96093B3000}">
      <dsp:nvSpPr>
        <dsp:cNvPr id="0" name=""/>
        <dsp:cNvSpPr/>
      </dsp:nvSpPr>
      <dsp:spPr>
        <a:xfrm>
          <a:off x="4237372" y="999555"/>
          <a:ext cx="543627" cy="54362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68ADB4F-5934-4F0B-B354-E9DDA84CA7FD}">
      <dsp:nvSpPr>
        <dsp:cNvPr id="0" name=""/>
        <dsp:cNvSpPr/>
      </dsp:nvSpPr>
      <dsp:spPr>
        <a:xfrm>
          <a:off x="5115536" y="841350"/>
          <a:ext cx="2774424" cy="9372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GB" sz="2000" kern="1200" dirty="0">
              <a:latin typeface="Arial" panose="020B0604020202020204" pitchFamily="34" charset="0"/>
              <a:cs typeface="Arial" panose="020B0604020202020204" pitchFamily="34" charset="0"/>
            </a:rPr>
            <a:t>30% increase in people over 70 since 2010</a:t>
          </a:r>
          <a:endParaRPr lang="en-US" sz="2000" kern="1200" dirty="0">
            <a:latin typeface="Arial" panose="020B0604020202020204" pitchFamily="34" charset="0"/>
            <a:cs typeface="Arial" panose="020B0604020202020204" pitchFamily="34" charset="0"/>
          </a:endParaRPr>
        </a:p>
      </dsp:txBody>
      <dsp:txXfrm>
        <a:off x="5115536" y="841350"/>
        <a:ext cx="2774424" cy="937288"/>
      </dsp:txXfrm>
    </dsp:sp>
    <dsp:sp modelId="{97CF8CD4-05EA-4F91-9864-8FD82434CB16}">
      <dsp:nvSpPr>
        <dsp:cNvPr id="0" name=""/>
        <dsp:cNvSpPr/>
      </dsp:nvSpPr>
      <dsp:spPr>
        <a:xfrm>
          <a:off x="8055510" y="802725"/>
          <a:ext cx="937288" cy="937288"/>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E09506-DEEC-44A4-8F94-1F7A1ABF229D}">
      <dsp:nvSpPr>
        <dsp:cNvPr id="0" name=""/>
        <dsp:cNvSpPr/>
      </dsp:nvSpPr>
      <dsp:spPr>
        <a:xfrm>
          <a:off x="8252341" y="999555"/>
          <a:ext cx="543627" cy="54362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7B4AEA1-B19C-480A-BD67-175347E80124}">
      <dsp:nvSpPr>
        <dsp:cNvPr id="0" name=""/>
        <dsp:cNvSpPr/>
      </dsp:nvSpPr>
      <dsp:spPr>
        <a:xfrm>
          <a:off x="9070676" y="847780"/>
          <a:ext cx="2588267" cy="9372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GB" sz="2000" kern="1200" dirty="0">
              <a:latin typeface="Arial" panose="020B0604020202020204" pitchFamily="34" charset="0"/>
              <a:cs typeface="Arial" panose="020B0604020202020204" pitchFamily="34" charset="0"/>
            </a:rPr>
            <a:t>People living longer in worse health who need increasingly complex care</a:t>
          </a:r>
          <a:endParaRPr lang="en-US" sz="2000" kern="1200" dirty="0">
            <a:latin typeface="Arial" panose="020B0604020202020204" pitchFamily="34" charset="0"/>
            <a:cs typeface="Arial" panose="020B0604020202020204" pitchFamily="34" charset="0"/>
          </a:endParaRPr>
        </a:p>
      </dsp:txBody>
      <dsp:txXfrm>
        <a:off x="9070676" y="847780"/>
        <a:ext cx="2588267" cy="937288"/>
      </dsp:txXfrm>
    </dsp:sp>
    <dsp:sp modelId="{6EF068C5-E135-4041-B414-40F88D3ADB84}">
      <dsp:nvSpPr>
        <dsp:cNvPr id="0" name=""/>
        <dsp:cNvSpPr/>
      </dsp:nvSpPr>
      <dsp:spPr>
        <a:xfrm>
          <a:off x="67240" y="2452790"/>
          <a:ext cx="937288" cy="937288"/>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A86DF0-A2BB-4120-B50D-F48C5AABFB66}">
      <dsp:nvSpPr>
        <dsp:cNvPr id="0" name=""/>
        <dsp:cNvSpPr/>
      </dsp:nvSpPr>
      <dsp:spPr>
        <a:xfrm>
          <a:off x="264071" y="2649621"/>
          <a:ext cx="543627" cy="54362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BF80616-CB9E-456D-B356-F51400C23862}">
      <dsp:nvSpPr>
        <dsp:cNvPr id="0" name=""/>
        <dsp:cNvSpPr/>
      </dsp:nvSpPr>
      <dsp:spPr>
        <a:xfrm>
          <a:off x="1116385" y="2452790"/>
          <a:ext cx="2724847" cy="9372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GB" sz="2000" kern="1200" dirty="0">
              <a:latin typeface="Arial" panose="020B0604020202020204" pitchFamily="34" charset="0"/>
              <a:cs typeface="Arial" panose="020B0604020202020204" pitchFamily="34" charset="0"/>
            </a:rPr>
            <a:t>Number of GPs and practice nurses has remained about the same for the last ten years</a:t>
          </a:r>
          <a:endParaRPr lang="en-US" sz="2000" kern="1200" dirty="0">
            <a:latin typeface="Arial" panose="020B0604020202020204" pitchFamily="34" charset="0"/>
            <a:cs typeface="Arial" panose="020B0604020202020204" pitchFamily="34" charset="0"/>
          </a:endParaRPr>
        </a:p>
      </dsp:txBody>
      <dsp:txXfrm>
        <a:off x="1116385" y="2452790"/>
        <a:ext cx="2724847" cy="937288"/>
      </dsp:txXfrm>
    </dsp:sp>
    <dsp:sp modelId="{B897F7D6-E562-4B25-9324-947F6BA4F4C1}">
      <dsp:nvSpPr>
        <dsp:cNvPr id="0" name=""/>
        <dsp:cNvSpPr/>
      </dsp:nvSpPr>
      <dsp:spPr>
        <a:xfrm>
          <a:off x="4057421" y="2452790"/>
          <a:ext cx="937288" cy="937288"/>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50FC6D-C41C-4953-A5C0-023973381A07}">
      <dsp:nvSpPr>
        <dsp:cNvPr id="0" name=""/>
        <dsp:cNvSpPr/>
      </dsp:nvSpPr>
      <dsp:spPr>
        <a:xfrm>
          <a:off x="4254251" y="2649621"/>
          <a:ext cx="543627" cy="54362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FD8EF3C-37AE-432F-948A-A276897ADC48}">
      <dsp:nvSpPr>
        <dsp:cNvPr id="0" name=""/>
        <dsp:cNvSpPr/>
      </dsp:nvSpPr>
      <dsp:spPr>
        <a:xfrm>
          <a:off x="5069272" y="2452790"/>
          <a:ext cx="2927442" cy="9372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GB" sz="2000" kern="1200" dirty="0">
              <a:latin typeface="Arial" panose="020B0604020202020204" pitchFamily="34" charset="0"/>
              <a:cs typeface="Arial" panose="020B0604020202020204" pitchFamily="34" charset="0"/>
            </a:rPr>
            <a:t>Number of staff overall has increased, but they don’t all provide ‘normal’ GP appointments</a:t>
          </a:r>
          <a:endParaRPr lang="en-US" sz="2000" kern="1200" dirty="0">
            <a:latin typeface="Arial" panose="020B0604020202020204" pitchFamily="34" charset="0"/>
            <a:cs typeface="Arial" panose="020B0604020202020204" pitchFamily="34" charset="0"/>
          </a:endParaRPr>
        </a:p>
      </dsp:txBody>
      <dsp:txXfrm>
        <a:off x="5069272" y="2452790"/>
        <a:ext cx="2927442" cy="9372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FA080F-A391-44B8-ABD3-CFF518034998}">
      <dsp:nvSpPr>
        <dsp:cNvPr id="0" name=""/>
        <dsp:cNvSpPr/>
      </dsp:nvSpPr>
      <dsp:spPr>
        <a:xfrm>
          <a:off x="205509" y="828340"/>
          <a:ext cx="911674" cy="91167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122313-5564-44A7-9E3B-B306DFDB9386}">
      <dsp:nvSpPr>
        <dsp:cNvPr id="0" name=""/>
        <dsp:cNvSpPr/>
      </dsp:nvSpPr>
      <dsp:spPr>
        <a:xfrm>
          <a:off x="396960" y="1019791"/>
          <a:ext cx="528770" cy="5287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73993CA-6F80-484A-B46A-05AE06C2CC1A}">
      <dsp:nvSpPr>
        <dsp:cNvPr id="0" name=""/>
        <dsp:cNvSpPr/>
      </dsp:nvSpPr>
      <dsp:spPr>
        <a:xfrm>
          <a:off x="1312541" y="828340"/>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GB" sz="2000" kern="1200" dirty="0">
              <a:latin typeface="Arial" panose="020B0604020202020204" pitchFamily="34" charset="0"/>
              <a:cs typeface="Arial" panose="020B0604020202020204" pitchFamily="34" charset="0"/>
            </a:rPr>
            <a:t>New digital telephone systems</a:t>
          </a:r>
          <a:endParaRPr lang="en-US" sz="2000" kern="1200" dirty="0">
            <a:latin typeface="Arial" panose="020B0604020202020204" pitchFamily="34" charset="0"/>
            <a:cs typeface="Arial" panose="020B0604020202020204" pitchFamily="34" charset="0"/>
          </a:endParaRPr>
        </a:p>
      </dsp:txBody>
      <dsp:txXfrm>
        <a:off x="1312541" y="828340"/>
        <a:ext cx="2148945" cy="911674"/>
      </dsp:txXfrm>
    </dsp:sp>
    <dsp:sp modelId="{DAC36C2D-AB8F-48DF-81CF-366FCBC11FA2}">
      <dsp:nvSpPr>
        <dsp:cNvPr id="0" name=""/>
        <dsp:cNvSpPr/>
      </dsp:nvSpPr>
      <dsp:spPr>
        <a:xfrm>
          <a:off x="3835925" y="828340"/>
          <a:ext cx="911674" cy="911674"/>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71D42C-01AF-486F-B044-F71E5016C0D2}">
      <dsp:nvSpPr>
        <dsp:cNvPr id="0" name=""/>
        <dsp:cNvSpPr/>
      </dsp:nvSpPr>
      <dsp:spPr>
        <a:xfrm>
          <a:off x="4027376" y="1019791"/>
          <a:ext cx="528770" cy="5287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EB1BC6C-06D7-4B92-808F-8FF1E1E9E45D}">
      <dsp:nvSpPr>
        <dsp:cNvPr id="0" name=""/>
        <dsp:cNvSpPr/>
      </dsp:nvSpPr>
      <dsp:spPr>
        <a:xfrm>
          <a:off x="4942957" y="828340"/>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GB" sz="2000" kern="1200" dirty="0">
              <a:latin typeface="Arial" panose="020B0604020202020204" pitchFamily="34" charset="0"/>
              <a:cs typeface="Arial" panose="020B0604020202020204" pitchFamily="34" charset="0"/>
            </a:rPr>
            <a:t>More online requests (18% increase in Derby and Derbyshire since April 2023)</a:t>
          </a:r>
          <a:endParaRPr lang="en-US" sz="2000" kern="1200" dirty="0">
            <a:latin typeface="Arial" panose="020B0604020202020204" pitchFamily="34" charset="0"/>
            <a:cs typeface="Arial" panose="020B0604020202020204" pitchFamily="34" charset="0"/>
          </a:endParaRPr>
        </a:p>
      </dsp:txBody>
      <dsp:txXfrm>
        <a:off x="4942957" y="828340"/>
        <a:ext cx="2148945" cy="911674"/>
      </dsp:txXfrm>
    </dsp:sp>
    <dsp:sp modelId="{DD1C0737-699E-4822-976E-0BE9A619F892}">
      <dsp:nvSpPr>
        <dsp:cNvPr id="0" name=""/>
        <dsp:cNvSpPr/>
      </dsp:nvSpPr>
      <dsp:spPr>
        <a:xfrm>
          <a:off x="7466341" y="828340"/>
          <a:ext cx="911674" cy="911674"/>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DC8DA0-E78F-4B2D-8BCD-C12CA688BD8D}">
      <dsp:nvSpPr>
        <dsp:cNvPr id="0" name=""/>
        <dsp:cNvSpPr/>
      </dsp:nvSpPr>
      <dsp:spPr>
        <a:xfrm>
          <a:off x="7657792" y="1019791"/>
          <a:ext cx="528770" cy="52877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91BAE9C-C8C5-41E4-93E5-2EB10F392EAC}">
      <dsp:nvSpPr>
        <dsp:cNvPr id="0" name=""/>
        <dsp:cNvSpPr/>
      </dsp:nvSpPr>
      <dsp:spPr>
        <a:xfrm>
          <a:off x="8573374" y="828340"/>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GB" sz="2000" kern="1200">
              <a:latin typeface="Arial" panose="020B0604020202020204" pitchFamily="34" charset="0"/>
              <a:cs typeface="Arial" panose="020B0604020202020204" pitchFamily="34" charset="0"/>
            </a:rPr>
            <a:t>Training in ‘care navigation’ (93 /112 practices trained)</a:t>
          </a:r>
          <a:endParaRPr lang="en-US" sz="2000" kern="1200">
            <a:latin typeface="Arial" panose="020B0604020202020204" pitchFamily="34" charset="0"/>
            <a:cs typeface="Arial" panose="020B0604020202020204" pitchFamily="34" charset="0"/>
          </a:endParaRPr>
        </a:p>
      </dsp:txBody>
      <dsp:txXfrm>
        <a:off x="8573374" y="828340"/>
        <a:ext cx="2148945" cy="911674"/>
      </dsp:txXfrm>
    </dsp:sp>
    <dsp:sp modelId="{4023B8C2-D116-409B-A37D-8CD5BE3AB9C5}">
      <dsp:nvSpPr>
        <dsp:cNvPr id="0" name=""/>
        <dsp:cNvSpPr/>
      </dsp:nvSpPr>
      <dsp:spPr>
        <a:xfrm>
          <a:off x="205509" y="2452790"/>
          <a:ext cx="911674" cy="911674"/>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7FACAB-0397-429D-93C5-F43880644B58}">
      <dsp:nvSpPr>
        <dsp:cNvPr id="0" name=""/>
        <dsp:cNvSpPr/>
      </dsp:nvSpPr>
      <dsp:spPr>
        <a:xfrm>
          <a:off x="396960" y="2644242"/>
          <a:ext cx="528770" cy="52877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4DBF714-3299-4940-AF97-98525B75EFA4}">
      <dsp:nvSpPr>
        <dsp:cNvPr id="0" name=""/>
        <dsp:cNvSpPr/>
      </dsp:nvSpPr>
      <dsp:spPr>
        <a:xfrm>
          <a:off x="1312541" y="2452790"/>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GB" sz="2000" kern="1200">
              <a:latin typeface="Arial" panose="020B0604020202020204" pitchFamily="34" charset="0"/>
              <a:cs typeface="Arial" panose="020B0604020202020204" pitchFamily="34" charset="0"/>
            </a:rPr>
            <a:t>A new digital triage tool</a:t>
          </a:r>
          <a:endParaRPr lang="en-US" sz="2000" kern="1200">
            <a:latin typeface="Arial" panose="020B0604020202020204" pitchFamily="34" charset="0"/>
            <a:cs typeface="Arial" panose="020B0604020202020204" pitchFamily="34" charset="0"/>
          </a:endParaRPr>
        </a:p>
      </dsp:txBody>
      <dsp:txXfrm>
        <a:off x="1312541" y="2452790"/>
        <a:ext cx="2148945" cy="911674"/>
      </dsp:txXfrm>
    </dsp:sp>
    <dsp:sp modelId="{A7F57FAB-CF6C-4CBB-BC48-55FC902D4C22}">
      <dsp:nvSpPr>
        <dsp:cNvPr id="0" name=""/>
        <dsp:cNvSpPr/>
      </dsp:nvSpPr>
      <dsp:spPr>
        <a:xfrm>
          <a:off x="3835925" y="2452790"/>
          <a:ext cx="911674" cy="911674"/>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90609B-478B-4B55-9C70-DAA398F99C24}">
      <dsp:nvSpPr>
        <dsp:cNvPr id="0" name=""/>
        <dsp:cNvSpPr/>
      </dsp:nvSpPr>
      <dsp:spPr>
        <a:xfrm>
          <a:off x="4027376" y="2644242"/>
          <a:ext cx="528770" cy="52877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76BA92D-2813-45A3-8FAA-0B512A1D20E5}">
      <dsp:nvSpPr>
        <dsp:cNvPr id="0" name=""/>
        <dsp:cNvSpPr/>
      </dsp:nvSpPr>
      <dsp:spPr>
        <a:xfrm>
          <a:off x="4942957" y="2452790"/>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GB" sz="2000" kern="1200" dirty="0">
              <a:latin typeface="Arial" panose="020B0604020202020204" pitchFamily="34" charset="0"/>
              <a:cs typeface="Arial" panose="020B0604020202020204" pitchFamily="34" charset="0"/>
            </a:rPr>
            <a:t>A General Practice improvement programme </a:t>
          </a:r>
          <a:endParaRPr lang="en-US" sz="2000" kern="1200" dirty="0">
            <a:latin typeface="Arial" panose="020B0604020202020204" pitchFamily="34" charset="0"/>
            <a:cs typeface="Arial" panose="020B0604020202020204" pitchFamily="34" charset="0"/>
          </a:endParaRPr>
        </a:p>
      </dsp:txBody>
      <dsp:txXfrm>
        <a:off x="4942957" y="2452790"/>
        <a:ext cx="2148945" cy="91167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7055AF-3A2A-42D1-9CDE-31D0C9267305}">
      <dsp:nvSpPr>
        <dsp:cNvPr id="0" name=""/>
        <dsp:cNvSpPr/>
      </dsp:nvSpPr>
      <dsp:spPr>
        <a:xfrm>
          <a:off x="1582" y="602190"/>
          <a:ext cx="1141382" cy="114138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10DEFFE-194C-4D49-B353-0D44BD305130}">
      <dsp:nvSpPr>
        <dsp:cNvPr id="0" name=""/>
        <dsp:cNvSpPr/>
      </dsp:nvSpPr>
      <dsp:spPr>
        <a:xfrm>
          <a:off x="1582" y="1872075"/>
          <a:ext cx="3261093" cy="9477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90000"/>
            </a:lnSpc>
            <a:spcBef>
              <a:spcPct val="0"/>
            </a:spcBef>
            <a:spcAft>
              <a:spcPct val="35000"/>
            </a:spcAft>
            <a:buNone/>
            <a:defRPr b="1"/>
          </a:pPr>
          <a:r>
            <a:rPr lang="en-GB" sz="1800" b="1" kern="1200" dirty="0">
              <a:latin typeface="Arial" panose="020B0604020202020204" pitchFamily="34" charset="0"/>
              <a:cs typeface="Arial" panose="020B0604020202020204" pitchFamily="34" charset="0"/>
            </a:rPr>
            <a:t>Investment in larger multi-disciplinary teams, led by GPs, through investment in Primary Care Networks</a:t>
          </a:r>
          <a:endParaRPr lang="en-US" sz="1800" b="1" kern="1200" dirty="0">
            <a:latin typeface="Arial" panose="020B0604020202020204" pitchFamily="34" charset="0"/>
            <a:cs typeface="Arial" panose="020B0604020202020204" pitchFamily="34" charset="0"/>
          </a:endParaRPr>
        </a:p>
      </dsp:txBody>
      <dsp:txXfrm>
        <a:off x="1582" y="1872075"/>
        <a:ext cx="3261093" cy="947755"/>
      </dsp:txXfrm>
    </dsp:sp>
    <dsp:sp modelId="{7F873C93-A3B8-444B-9D87-508762D29027}">
      <dsp:nvSpPr>
        <dsp:cNvPr id="0" name=""/>
        <dsp:cNvSpPr/>
      </dsp:nvSpPr>
      <dsp:spPr>
        <a:xfrm>
          <a:off x="1582" y="2879599"/>
          <a:ext cx="3261093" cy="711015"/>
        </a:xfrm>
        <a:prstGeom prst="rect">
          <a:avLst/>
        </a:prstGeom>
        <a:noFill/>
        <a:ln>
          <a:noFill/>
        </a:ln>
        <a:effectLst/>
      </dsp:spPr>
      <dsp:style>
        <a:lnRef idx="0">
          <a:scrgbClr r="0" g="0" b="0"/>
        </a:lnRef>
        <a:fillRef idx="0">
          <a:scrgbClr r="0" g="0" b="0"/>
        </a:fillRef>
        <a:effectRef idx="0">
          <a:scrgbClr r="0" g="0" b="0"/>
        </a:effectRef>
        <a:fontRef idx="minor"/>
      </dsp:style>
    </dsp:sp>
    <dsp:sp modelId="{E2C7C392-B49F-4A8B-8CD9-6002E0675DFF}">
      <dsp:nvSpPr>
        <dsp:cNvPr id="0" name=""/>
        <dsp:cNvSpPr/>
      </dsp:nvSpPr>
      <dsp:spPr>
        <a:xfrm>
          <a:off x="3833367" y="602190"/>
          <a:ext cx="1141382" cy="114138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FCFFB5B-62EA-4B80-A691-75AF710D04E5}">
      <dsp:nvSpPr>
        <dsp:cNvPr id="0" name=""/>
        <dsp:cNvSpPr/>
      </dsp:nvSpPr>
      <dsp:spPr>
        <a:xfrm>
          <a:off x="3833367" y="1872075"/>
          <a:ext cx="3261093" cy="9477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90000"/>
            </a:lnSpc>
            <a:spcBef>
              <a:spcPct val="0"/>
            </a:spcBef>
            <a:spcAft>
              <a:spcPct val="35000"/>
            </a:spcAft>
            <a:buNone/>
            <a:defRPr b="1"/>
          </a:pPr>
          <a:r>
            <a:rPr lang="en-GB" sz="1800" b="1" kern="1200">
              <a:latin typeface="Arial" panose="020B0604020202020204" pitchFamily="34" charset="0"/>
              <a:cs typeface="Arial" panose="020B0604020202020204" pitchFamily="34" charset="0"/>
            </a:rPr>
            <a:t>Stablise GP numbers (and, since September 2024, allow PCN funding to be used to fund GPs)</a:t>
          </a:r>
          <a:endParaRPr lang="en-US" sz="1800" b="1" kern="1200">
            <a:latin typeface="Arial" panose="020B0604020202020204" pitchFamily="34" charset="0"/>
            <a:cs typeface="Arial" panose="020B0604020202020204" pitchFamily="34" charset="0"/>
          </a:endParaRPr>
        </a:p>
      </dsp:txBody>
      <dsp:txXfrm>
        <a:off x="3833367" y="1872075"/>
        <a:ext cx="3261093" cy="947755"/>
      </dsp:txXfrm>
    </dsp:sp>
    <dsp:sp modelId="{0E41BA06-9C7D-4355-972D-5E89E061604E}">
      <dsp:nvSpPr>
        <dsp:cNvPr id="0" name=""/>
        <dsp:cNvSpPr/>
      </dsp:nvSpPr>
      <dsp:spPr>
        <a:xfrm>
          <a:off x="3833367" y="2879599"/>
          <a:ext cx="3261093" cy="711015"/>
        </a:xfrm>
        <a:prstGeom prst="rect">
          <a:avLst/>
        </a:prstGeom>
        <a:noFill/>
        <a:ln>
          <a:noFill/>
        </a:ln>
        <a:effectLst/>
      </dsp:spPr>
      <dsp:style>
        <a:lnRef idx="0">
          <a:scrgbClr r="0" g="0" b="0"/>
        </a:lnRef>
        <a:fillRef idx="0">
          <a:scrgbClr r="0" g="0" b="0"/>
        </a:fillRef>
        <a:effectRef idx="0">
          <a:scrgbClr r="0" g="0" b="0"/>
        </a:effectRef>
        <a:fontRef idx="minor"/>
      </dsp:style>
    </dsp:sp>
    <dsp:sp modelId="{3C474C2A-F7F8-4C74-8745-29D22B06221E}">
      <dsp:nvSpPr>
        <dsp:cNvPr id="0" name=""/>
        <dsp:cNvSpPr/>
      </dsp:nvSpPr>
      <dsp:spPr>
        <a:xfrm>
          <a:off x="7665152" y="602190"/>
          <a:ext cx="1141382" cy="114138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A5302E1-E635-48C4-9A15-B475D19BDBB6}">
      <dsp:nvSpPr>
        <dsp:cNvPr id="0" name=""/>
        <dsp:cNvSpPr/>
      </dsp:nvSpPr>
      <dsp:spPr>
        <a:xfrm>
          <a:off x="7665152" y="1872075"/>
          <a:ext cx="3261093" cy="9477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90000"/>
            </a:lnSpc>
            <a:spcBef>
              <a:spcPct val="0"/>
            </a:spcBef>
            <a:spcAft>
              <a:spcPct val="35000"/>
            </a:spcAft>
            <a:buNone/>
            <a:defRPr b="1"/>
          </a:pPr>
          <a:r>
            <a:rPr lang="en-GB" sz="1800" b="1" kern="1200">
              <a:latin typeface="Arial" panose="020B0604020202020204" pitchFamily="34" charset="0"/>
              <a:cs typeface="Arial" panose="020B0604020202020204" pitchFamily="34" charset="0"/>
            </a:rPr>
            <a:t>Initiatives to encourage the recruitment and retention of GPs and Nurses e.g.</a:t>
          </a:r>
          <a:endParaRPr lang="en-US" sz="1800" b="1" kern="1200">
            <a:latin typeface="Arial" panose="020B0604020202020204" pitchFamily="34" charset="0"/>
            <a:cs typeface="Arial" panose="020B0604020202020204" pitchFamily="34" charset="0"/>
          </a:endParaRPr>
        </a:p>
      </dsp:txBody>
      <dsp:txXfrm>
        <a:off x="7665152" y="1872075"/>
        <a:ext cx="3261093" cy="947755"/>
      </dsp:txXfrm>
    </dsp:sp>
    <dsp:sp modelId="{DB6EEAF0-EB8B-42D0-BB04-466E07EB99CE}">
      <dsp:nvSpPr>
        <dsp:cNvPr id="0" name=""/>
        <dsp:cNvSpPr/>
      </dsp:nvSpPr>
      <dsp:spPr>
        <a:xfrm>
          <a:off x="7665152" y="2879599"/>
          <a:ext cx="3261093" cy="711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pPr>
          <a:r>
            <a:rPr lang="en-GB" sz="1400" b="0" kern="1200" dirty="0">
              <a:latin typeface="Arial" panose="020B0604020202020204" pitchFamily="34" charset="0"/>
              <a:cs typeface="Arial" panose="020B0604020202020204" pitchFamily="34" charset="0"/>
            </a:rPr>
            <a:t>GP fellowships</a:t>
          </a:r>
          <a:endParaRPr lang="en-US" sz="1400" b="0" kern="1200" dirty="0">
            <a:latin typeface="Arial" panose="020B0604020202020204" pitchFamily="34" charset="0"/>
            <a:cs typeface="Arial" panose="020B0604020202020204" pitchFamily="34" charset="0"/>
          </a:endParaRPr>
        </a:p>
        <a:p>
          <a:pPr marL="0" lvl="0" indent="0" algn="l" defTabSz="622300">
            <a:lnSpc>
              <a:spcPct val="90000"/>
            </a:lnSpc>
            <a:spcBef>
              <a:spcPct val="0"/>
            </a:spcBef>
            <a:spcAft>
              <a:spcPct val="35000"/>
            </a:spcAft>
            <a:buNone/>
          </a:pPr>
          <a:r>
            <a:rPr lang="en-GB" sz="1400" b="0" kern="1200" dirty="0">
              <a:latin typeface="Arial" panose="020B0604020202020204" pitchFamily="34" charset="0"/>
              <a:cs typeface="Arial" panose="020B0604020202020204" pitchFamily="34" charset="0"/>
            </a:rPr>
            <a:t>Counselling, mentorship and support</a:t>
          </a:r>
          <a:endParaRPr lang="en-US" sz="1400" b="0" kern="1200" dirty="0">
            <a:latin typeface="Arial" panose="020B0604020202020204" pitchFamily="34" charset="0"/>
            <a:cs typeface="Arial" panose="020B0604020202020204" pitchFamily="34" charset="0"/>
          </a:endParaRPr>
        </a:p>
        <a:p>
          <a:pPr marL="0" lvl="0" indent="0" algn="l" defTabSz="622300">
            <a:lnSpc>
              <a:spcPct val="90000"/>
            </a:lnSpc>
            <a:spcBef>
              <a:spcPct val="0"/>
            </a:spcBef>
            <a:spcAft>
              <a:spcPct val="35000"/>
            </a:spcAft>
            <a:buNone/>
          </a:pPr>
          <a:r>
            <a:rPr lang="en-GB" sz="1400" b="0" kern="1200" dirty="0">
              <a:latin typeface="Arial" panose="020B0604020202020204" pitchFamily="34" charset="0"/>
              <a:cs typeface="Arial" panose="020B0604020202020204" pitchFamily="34" charset="0"/>
            </a:rPr>
            <a:t>Local recruitment and retention schemes</a:t>
          </a:r>
          <a:endParaRPr lang="en-US" sz="1400" b="0" kern="1200" dirty="0">
            <a:latin typeface="Arial" panose="020B0604020202020204" pitchFamily="34" charset="0"/>
            <a:cs typeface="Arial" panose="020B0604020202020204" pitchFamily="34" charset="0"/>
          </a:endParaRPr>
        </a:p>
      </dsp:txBody>
      <dsp:txXfrm>
        <a:off x="7665152" y="2879599"/>
        <a:ext cx="3261093" cy="71101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A3C41C-A13F-482B-9F89-55FE6289AD8B}">
      <dsp:nvSpPr>
        <dsp:cNvPr id="0" name=""/>
        <dsp:cNvSpPr/>
      </dsp:nvSpPr>
      <dsp:spPr>
        <a:xfrm>
          <a:off x="765914" y="26833"/>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C4551AE-7622-4EE1-924B-A43AFE822B94}">
      <dsp:nvSpPr>
        <dsp:cNvPr id="0" name=""/>
        <dsp:cNvSpPr/>
      </dsp:nvSpPr>
      <dsp:spPr>
        <a:xfrm>
          <a:off x="765914" y="1716816"/>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933450">
            <a:lnSpc>
              <a:spcPct val="90000"/>
            </a:lnSpc>
            <a:spcBef>
              <a:spcPct val="0"/>
            </a:spcBef>
            <a:spcAft>
              <a:spcPct val="35000"/>
            </a:spcAft>
            <a:buNone/>
            <a:defRPr b="1"/>
          </a:pPr>
          <a:r>
            <a:rPr lang="en-GB" sz="2100" kern="1200" dirty="0">
              <a:latin typeface="Arial" panose="020B0604020202020204" pitchFamily="34" charset="0"/>
              <a:cs typeface="Arial" panose="020B0604020202020204" pitchFamily="34" charset="0"/>
            </a:rPr>
            <a:t>Work from hospitals accounts for 20-25% of the total. This includes</a:t>
          </a:r>
          <a:endParaRPr lang="en-US" sz="2100" kern="1200" dirty="0">
            <a:latin typeface="Arial" panose="020B0604020202020204" pitchFamily="34" charset="0"/>
            <a:cs typeface="Arial" panose="020B0604020202020204" pitchFamily="34" charset="0"/>
          </a:endParaRPr>
        </a:p>
      </dsp:txBody>
      <dsp:txXfrm>
        <a:off x="765914" y="1716816"/>
        <a:ext cx="4320000" cy="648000"/>
      </dsp:txXfrm>
    </dsp:sp>
    <dsp:sp modelId="{8F9755E9-2010-4504-9A0B-FD075592B95C}">
      <dsp:nvSpPr>
        <dsp:cNvPr id="0" name=""/>
        <dsp:cNvSpPr/>
      </dsp:nvSpPr>
      <dsp:spPr>
        <a:xfrm>
          <a:off x="765914" y="2447599"/>
          <a:ext cx="4320000" cy="1718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90000"/>
            </a:lnSpc>
            <a:spcBef>
              <a:spcPct val="0"/>
            </a:spcBef>
            <a:spcAft>
              <a:spcPct val="35000"/>
            </a:spcAft>
            <a:buNone/>
          </a:pPr>
          <a:r>
            <a:rPr lang="en-GB" sz="1600" kern="1200" dirty="0">
              <a:latin typeface="Arial" panose="020B0604020202020204" pitchFamily="34" charset="0"/>
              <a:cs typeface="Arial" panose="020B0604020202020204" pitchFamily="34" charset="0"/>
            </a:rPr>
            <a:t>Patients seeking advice from GPs because they are on long waiting lists</a:t>
          </a:r>
          <a:endParaRPr lang="en-US" sz="1600" kern="1200" dirty="0">
            <a:latin typeface="Arial" panose="020B0604020202020204" pitchFamily="34" charset="0"/>
            <a:cs typeface="Arial" panose="020B0604020202020204" pitchFamily="34" charset="0"/>
          </a:endParaRPr>
        </a:p>
        <a:p>
          <a:pPr marL="0" lvl="0" indent="0" algn="l" defTabSz="711200">
            <a:lnSpc>
              <a:spcPct val="90000"/>
            </a:lnSpc>
            <a:spcBef>
              <a:spcPct val="0"/>
            </a:spcBef>
            <a:spcAft>
              <a:spcPct val="35000"/>
            </a:spcAft>
            <a:buNone/>
          </a:pPr>
          <a:r>
            <a:rPr lang="en-GB" sz="1600" kern="1200">
              <a:latin typeface="Arial" panose="020B0604020202020204" pitchFamily="34" charset="0"/>
              <a:cs typeface="Arial" panose="020B0604020202020204" pitchFamily="34" charset="0"/>
            </a:rPr>
            <a:t>Hospitals asking GPs to undertake tests or provide elements of care for patients who they are treating</a:t>
          </a:r>
          <a:endParaRPr lang="en-US" sz="1600" kern="1200">
            <a:latin typeface="Arial" panose="020B0604020202020204" pitchFamily="34" charset="0"/>
            <a:cs typeface="Arial" panose="020B0604020202020204" pitchFamily="34" charset="0"/>
          </a:endParaRPr>
        </a:p>
        <a:p>
          <a:pPr marL="0" lvl="0" indent="0" algn="l" defTabSz="711200">
            <a:lnSpc>
              <a:spcPct val="90000"/>
            </a:lnSpc>
            <a:spcBef>
              <a:spcPct val="0"/>
            </a:spcBef>
            <a:spcAft>
              <a:spcPct val="35000"/>
            </a:spcAft>
            <a:buNone/>
          </a:pPr>
          <a:r>
            <a:rPr lang="en-GB" sz="1600" kern="1200" dirty="0">
              <a:latin typeface="Arial" panose="020B0604020202020204" pitchFamily="34" charset="0"/>
              <a:cs typeface="Arial" panose="020B0604020202020204" pitchFamily="34" charset="0"/>
            </a:rPr>
            <a:t>Hospitals asking GPs to re-refer to different departments ‘onward referrals’</a:t>
          </a:r>
          <a:endParaRPr lang="en-US" sz="1600" kern="1200" dirty="0">
            <a:latin typeface="Arial" panose="020B0604020202020204" pitchFamily="34" charset="0"/>
            <a:cs typeface="Arial" panose="020B0604020202020204" pitchFamily="34" charset="0"/>
          </a:endParaRPr>
        </a:p>
      </dsp:txBody>
      <dsp:txXfrm>
        <a:off x="765914" y="2447599"/>
        <a:ext cx="4320000" cy="1718372"/>
      </dsp:txXfrm>
    </dsp:sp>
    <dsp:sp modelId="{BA2AE417-7732-4601-BD86-F799C9AEA36C}">
      <dsp:nvSpPr>
        <dsp:cNvPr id="0" name=""/>
        <dsp:cNvSpPr/>
      </dsp:nvSpPr>
      <dsp:spPr>
        <a:xfrm>
          <a:off x="5841914" y="26833"/>
          <a:ext cx="1512000" cy="1512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6B14AEC-381E-4B03-9621-56BD5254E560}">
      <dsp:nvSpPr>
        <dsp:cNvPr id="0" name=""/>
        <dsp:cNvSpPr/>
      </dsp:nvSpPr>
      <dsp:spPr>
        <a:xfrm>
          <a:off x="5841914" y="1716816"/>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933450">
            <a:lnSpc>
              <a:spcPct val="90000"/>
            </a:lnSpc>
            <a:spcBef>
              <a:spcPct val="0"/>
            </a:spcBef>
            <a:spcAft>
              <a:spcPct val="35000"/>
            </a:spcAft>
            <a:buNone/>
            <a:defRPr b="1"/>
          </a:pPr>
          <a:r>
            <a:rPr lang="en-GB" sz="2100" kern="1200">
              <a:latin typeface="Arial" panose="020B0604020202020204" pitchFamily="34" charset="0"/>
              <a:cs typeface="Arial" panose="020B0604020202020204" pitchFamily="34" charset="0"/>
            </a:rPr>
            <a:t>Hospitals to work with GPs to:</a:t>
          </a:r>
          <a:endParaRPr lang="en-US" sz="2100" kern="1200">
            <a:latin typeface="Arial" panose="020B0604020202020204" pitchFamily="34" charset="0"/>
            <a:cs typeface="Arial" panose="020B0604020202020204" pitchFamily="34" charset="0"/>
          </a:endParaRPr>
        </a:p>
      </dsp:txBody>
      <dsp:txXfrm>
        <a:off x="5841914" y="1716816"/>
        <a:ext cx="4320000" cy="648000"/>
      </dsp:txXfrm>
    </dsp:sp>
    <dsp:sp modelId="{D5DDC3E0-6D72-4EE3-84DE-445487AB2AB7}">
      <dsp:nvSpPr>
        <dsp:cNvPr id="0" name=""/>
        <dsp:cNvSpPr/>
      </dsp:nvSpPr>
      <dsp:spPr>
        <a:xfrm>
          <a:off x="5841914" y="2447599"/>
          <a:ext cx="4320000" cy="1718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90000"/>
            </a:lnSpc>
            <a:spcBef>
              <a:spcPct val="0"/>
            </a:spcBef>
            <a:spcAft>
              <a:spcPct val="35000"/>
            </a:spcAft>
            <a:buNone/>
          </a:pPr>
          <a:r>
            <a:rPr lang="en-GB" sz="1600" kern="1200">
              <a:latin typeface="Arial" panose="020B0604020202020204" pitchFamily="34" charset="0"/>
              <a:cs typeface="Arial" panose="020B0604020202020204" pitchFamily="34" charset="0"/>
            </a:rPr>
            <a:t>Eliminate unnecessary ‘re-referrals’</a:t>
          </a:r>
          <a:endParaRPr lang="en-US" sz="1600" kern="1200">
            <a:latin typeface="Arial" panose="020B0604020202020204" pitchFamily="34" charset="0"/>
            <a:cs typeface="Arial" panose="020B0604020202020204" pitchFamily="34" charset="0"/>
          </a:endParaRPr>
        </a:p>
        <a:p>
          <a:pPr marL="0" lvl="0" indent="0" algn="l" defTabSz="711200">
            <a:lnSpc>
              <a:spcPct val="90000"/>
            </a:lnSpc>
            <a:spcBef>
              <a:spcPct val="0"/>
            </a:spcBef>
            <a:spcAft>
              <a:spcPct val="35000"/>
            </a:spcAft>
            <a:buNone/>
          </a:pPr>
          <a:r>
            <a:rPr lang="en-GB" sz="1600" kern="1200">
              <a:latin typeface="Arial" panose="020B0604020202020204" pitchFamily="34" charset="0"/>
              <a:cs typeface="Arial" panose="020B0604020202020204" pitchFamily="34" charset="0"/>
            </a:rPr>
            <a:t>Make sure patients are discharged with ‘fit notes’ and correct discharge information</a:t>
          </a:r>
          <a:endParaRPr lang="en-US" sz="1600" kern="1200">
            <a:latin typeface="Arial" panose="020B0604020202020204" pitchFamily="34" charset="0"/>
            <a:cs typeface="Arial" panose="020B0604020202020204" pitchFamily="34" charset="0"/>
          </a:endParaRPr>
        </a:p>
        <a:p>
          <a:pPr marL="0" lvl="0" indent="0" algn="l" defTabSz="711200">
            <a:lnSpc>
              <a:spcPct val="90000"/>
            </a:lnSpc>
            <a:spcBef>
              <a:spcPct val="0"/>
            </a:spcBef>
            <a:spcAft>
              <a:spcPct val="35000"/>
            </a:spcAft>
            <a:buNone/>
          </a:pPr>
          <a:r>
            <a:rPr lang="en-GB" sz="1600" kern="1200">
              <a:latin typeface="Arial" panose="020B0604020202020204" pitchFamily="34" charset="0"/>
              <a:cs typeface="Arial" panose="020B0604020202020204" pitchFamily="34" charset="0"/>
            </a:rPr>
            <a:t>Call and recall patients to hospital without needing GP input</a:t>
          </a:r>
          <a:endParaRPr lang="en-US" sz="1600" kern="1200">
            <a:latin typeface="Arial" panose="020B0604020202020204" pitchFamily="34" charset="0"/>
            <a:cs typeface="Arial" panose="020B0604020202020204" pitchFamily="34" charset="0"/>
          </a:endParaRPr>
        </a:p>
        <a:p>
          <a:pPr marL="0" lvl="0" indent="0" algn="l" defTabSz="711200">
            <a:lnSpc>
              <a:spcPct val="90000"/>
            </a:lnSpc>
            <a:spcBef>
              <a:spcPct val="0"/>
            </a:spcBef>
            <a:spcAft>
              <a:spcPct val="35000"/>
            </a:spcAft>
            <a:buNone/>
          </a:pPr>
          <a:r>
            <a:rPr lang="en-GB" sz="1600" kern="1200">
              <a:latin typeface="Arial" panose="020B0604020202020204" pitchFamily="34" charset="0"/>
              <a:cs typeface="Arial" panose="020B0604020202020204" pitchFamily="34" charset="0"/>
            </a:rPr>
            <a:t>Provide a clear point of contact for patients / GPs on waiting lists</a:t>
          </a:r>
          <a:endParaRPr lang="en-US" sz="1600" kern="1200">
            <a:latin typeface="Arial" panose="020B0604020202020204" pitchFamily="34" charset="0"/>
            <a:cs typeface="Arial" panose="020B0604020202020204" pitchFamily="34" charset="0"/>
          </a:endParaRPr>
        </a:p>
      </dsp:txBody>
      <dsp:txXfrm>
        <a:off x="5841914" y="2447599"/>
        <a:ext cx="4320000" cy="171837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F600A3-F499-4B1F-9341-19D1D28552D2}" type="datetimeFigureOut">
              <a:rPr lang="en-GB" smtClean="0"/>
              <a:t>02/12/2024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FAAE2F-DC3C-48E0-91EE-11040200B7E4}" type="slidenum">
              <a:rPr lang="en-GB" smtClean="0"/>
              <a:t>‹#›</a:t>
            </a:fld>
            <a:endParaRPr lang="en-GB"/>
          </a:p>
        </p:txBody>
      </p:sp>
    </p:spTree>
    <p:extLst>
      <p:ext uri="{BB962C8B-B14F-4D97-AF65-F5344CB8AC3E}">
        <p14:creationId xmlns:p14="http://schemas.microsoft.com/office/powerpoint/2010/main" val="1171731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B5AEF-B6E2-4C55-A5CA-86C3A73540A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112697A-C7B3-4103-B540-DD3AA50D582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D6F2B92-0624-4701-8C7D-1E1CD785FC07}"/>
              </a:ext>
            </a:extLst>
          </p:cNvPr>
          <p:cNvSpPr>
            <a:spLocks noGrp="1"/>
          </p:cNvSpPr>
          <p:nvPr>
            <p:ph type="dt" sz="half" idx="10"/>
          </p:nvPr>
        </p:nvSpPr>
        <p:spPr>
          <a:xfrm>
            <a:off x="838200" y="6356350"/>
            <a:ext cx="2743200" cy="365125"/>
          </a:xfrm>
          <a:prstGeom prst="rect">
            <a:avLst/>
          </a:prstGeom>
        </p:spPr>
        <p:txBody>
          <a:bodyPr/>
          <a:lstStyle/>
          <a:p>
            <a:fld id="{3CF97135-707D-41E1-AF4F-D43A11E12FA9}" type="datetimeFigureOut">
              <a:rPr lang="en-GB" smtClean="0"/>
              <a:t>02/12/2024</a:t>
            </a:fld>
            <a:endParaRPr lang="en-GB"/>
          </a:p>
        </p:txBody>
      </p:sp>
      <p:sp>
        <p:nvSpPr>
          <p:cNvPr id="5" name="Footer Placeholder 4">
            <a:extLst>
              <a:ext uri="{FF2B5EF4-FFF2-40B4-BE49-F238E27FC236}">
                <a16:creationId xmlns:a16="http://schemas.microsoft.com/office/drawing/2014/main" id="{EE75FD62-414B-49A2-A06B-781D48A036B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C975446-3002-41B8-AF12-79BE07990205}"/>
              </a:ext>
            </a:extLst>
          </p:cNvPr>
          <p:cNvSpPr>
            <a:spLocks noGrp="1"/>
          </p:cNvSpPr>
          <p:nvPr>
            <p:ph type="sldNum" sz="quarter" idx="12"/>
          </p:nvPr>
        </p:nvSpPr>
        <p:spPr>
          <a:xfrm>
            <a:off x="8610600" y="6356350"/>
            <a:ext cx="2743200" cy="365125"/>
          </a:xfrm>
          <a:prstGeom prst="rect">
            <a:avLst/>
          </a:prstGeom>
        </p:spPr>
        <p:txBody>
          <a:bodyPr/>
          <a:lstStyle/>
          <a:p>
            <a:fld id="{06AC590E-5E06-45DD-9CD0-8021651856D2}" type="slidenum">
              <a:rPr lang="en-GB" smtClean="0"/>
              <a:t>‹#›</a:t>
            </a:fld>
            <a:endParaRPr lang="en-GB"/>
          </a:p>
        </p:txBody>
      </p:sp>
    </p:spTree>
    <p:extLst>
      <p:ext uri="{BB962C8B-B14F-4D97-AF65-F5344CB8AC3E}">
        <p14:creationId xmlns:p14="http://schemas.microsoft.com/office/powerpoint/2010/main" val="4064081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DF6EE-BDEF-4C05-BF8E-3DEA418D15B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5826368-C261-4E0C-B6C9-0279AB85FA8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E535F0-65D0-4E7D-815A-737ADD6D19AE}"/>
              </a:ext>
            </a:extLst>
          </p:cNvPr>
          <p:cNvSpPr>
            <a:spLocks noGrp="1"/>
          </p:cNvSpPr>
          <p:nvPr>
            <p:ph type="dt" sz="half" idx="10"/>
          </p:nvPr>
        </p:nvSpPr>
        <p:spPr>
          <a:xfrm>
            <a:off x="838200" y="6356350"/>
            <a:ext cx="2743200" cy="365125"/>
          </a:xfrm>
          <a:prstGeom prst="rect">
            <a:avLst/>
          </a:prstGeom>
        </p:spPr>
        <p:txBody>
          <a:bodyPr/>
          <a:lstStyle/>
          <a:p>
            <a:fld id="{3CF97135-707D-41E1-AF4F-D43A11E12FA9}" type="datetimeFigureOut">
              <a:rPr lang="en-GB" smtClean="0"/>
              <a:t>02/12/2024</a:t>
            </a:fld>
            <a:endParaRPr lang="en-GB"/>
          </a:p>
        </p:txBody>
      </p:sp>
      <p:sp>
        <p:nvSpPr>
          <p:cNvPr id="5" name="Footer Placeholder 4">
            <a:extLst>
              <a:ext uri="{FF2B5EF4-FFF2-40B4-BE49-F238E27FC236}">
                <a16:creationId xmlns:a16="http://schemas.microsoft.com/office/drawing/2014/main" id="{6548E45F-A0F9-4C89-86AE-64FABE5C12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00FBBB3-9A8C-4049-9312-E2D6BD5E8EBC}"/>
              </a:ext>
            </a:extLst>
          </p:cNvPr>
          <p:cNvSpPr>
            <a:spLocks noGrp="1"/>
          </p:cNvSpPr>
          <p:nvPr>
            <p:ph type="sldNum" sz="quarter" idx="12"/>
          </p:nvPr>
        </p:nvSpPr>
        <p:spPr>
          <a:xfrm>
            <a:off x="8610600" y="6356350"/>
            <a:ext cx="2743200" cy="365125"/>
          </a:xfrm>
          <a:prstGeom prst="rect">
            <a:avLst/>
          </a:prstGeom>
        </p:spPr>
        <p:txBody>
          <a:bodyPr/>
          <a:lstStyle/>
          <a:p>
            <a:fld id="{06AC590E-5E06-45DD-9CD0-8021651856D2}" type="slidenum">
              <a:rPr lang="en-GB" smtClean="0"/>
              <a:t>‹#›</a:t>
            </a:fld>
            <a:endParaRPr lang="en-GB"/>
          </a:p>
        </p:txBody>
      </p:sp>
    </p:spTree>
    <p:extLst>
      <p:ext uri="{BB962C8B-B14F-4D97-AF65-F5344CB8AC3E}">
        <p14:creationId xmlns:p14="http://schemas.microsoft.com/office/powerpoint/2010/main" val="2222620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3FF0FC-698E-46B8-BBFE-36EBD406C89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D2AA9CB-31DE-4281-955D-70528C605667}"/>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BB23B65-DCDF-49E8-B1A5-74E680C53A1A}"/>
              </a:ext>
            </a:extLst>
          </p:cNvPr>
          <p:cNvSpPr>
            <a:spLocks noGrp="1"/>
          </p:cNvSpPr>
          <p:nvPr>
            <p:ph type="dt" sz="half" idx="10"/>
          </p:nvPr>
        </p:nvSpPr>
        <p:spPr>
          <a:xfrm>
            <a:off x="838200" y="6356350"/>
            <a:ext cx="2743200" cy="365125"/>
          </a:xfrm>
          <a:prstGeom prst="rect">
            <a:avLst/>
          </a:prstGeom>
        </p:spPr>
        <p:txBody>
          <a:bodyPr/>
          <a:lstStyle/>
          <a:p>
            <a:fld id="{3CF97135-707D-41E1-AF4F-D43A11E12FA9}" type="datetimeFigureOut">
              <a:rPr lang="en-GB" smtClean="0"/>
              <a:t>02/12/2024</a:t>
            </a:fld>
            <a:endParaRPr lang="en-GB"/>
          </a:p>
        </p:txBody>
      </p:sp>
      <p:sp>
        <p:nvSpPr>
          <p:cNvPr id="5" name="Footer Placeholder 4">
            <a:extLst>
              <a:ext uri="{FF2B5EF4-FFF2-40B4-BE49-F238E27FC236}">
                <a16:creationId xmlns:a16="http://schemas.microsoft.com/office/drawing/2014/main" id="{C68B9205-03FB-41E8-A4A2-BDED88AB34D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63772E-F697-4C83-957D-4887FCD3F16B}"/>
              </a:ext>
            </a:extLst>
          </p:cNvPr>
          <p:cNvSpPr>
            <a:spLocks noGrp="1"/>
          </p:cNvSpPr>
          <p:nvPr>
            <p:ph type="sldNum" sz="quarter" idx="12"/>
          </p:nvPr>
        </p:nvSpPr>
        <p:spPr>
          <a:xfrm>
            <a:off x="8610600" y="6356350"/>
            <a:ext cx="2743200" cy="365125"/>
          </a:xfrm>
          <a:prstGeom prst="rect">
            <a:avLst/>
          </a:prstGeom>
        </p:spPr>
        <p:txBody>
          <a:bodyPr/>
          <a:lstStyle/>
          <a:p>
            <a:fld id="{06AC590E-5E06-45DD-9CD0-8021651856D2}" type="slidenum">
              <a:rPr lang="en-GB" smtClean="0"/>
              <a:t>‹#›</a:t>
            </a:fld>
            <a:endParaRPr lang="en-GB"/>
          </a:p>
        </p:txBody>
      </p:sp>
    </p:spTree>
    <p:extLst>
      <p:ext uri="{BB962C8B-B14F-4D97-AF65-F5344CB8AC3E}">
        <p14:creationId xmlns:p14="http://schemas.microsoft.com/office/powerpoint/2010/main" val="2075161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D3F10-42F8-436E-B0FF-8ADD05E498C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9AFA2F4-1F26-4DEE-90D9-E05791AA014E}"/>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8865AD-FA39-4CD6-B315-104B91DFA673}"/>
              </a:ext>
            </a:extLst>
          </p:cNvPr>
          <p:cNvSpPr>
            <a:spLocks noGrp="1"/>
          </p:cNvSpPr>
          <p:nvPr>
            <p:ph type="dt" sz="half" idx="10"/>
          </p:nvPr>
        </p:nvSpPr>
        <p:spPr>
          <a:xfrm>
            <a:off x="838200" y="6356350"/>
            <a:ext cx="2743200" cy="365125"/>
          </a:xfrm>
          <a:prstGeom prst="rect">
            <a:avLst/>
          </a:prstGeom>
        </p:spPr>
        <p:txBody>
          <a:bodyPr/>
          <a:lstStyle/>
          <a:p>
            <a:fld id="{3CF97135-707D-41E1-AF4F-D43A11E12FA9}" type="datetimeFigureOut">
              <a:rPr lang="en-GB" smtClean="0"/>
              <a:t>02/12/2024</a:t>
            </a:fld>
            <a:endParaRPr lang="en-GB"/>
          </a:p>
        </p:txBody>
      </p:sp>
      <p:sp>
        <p:nvSpPr>
          <p:cNvPr id="5" name="Footer Placeholder 4">
            <a:extLst>
              <a:ext uri="{FF2B5EF4-FFF2-40B4-BE49-F238E27FC236}">
                <a16:creationId xmlns:a16="http://schemas.microsoft.com/office/drawing/2014/main" id="{5DD9B4DC-5284-416E-9985-6D24F05A01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2B00D34-47E2-41F3-94A4-13846F78A933}"/>
              </a:ext>
            </a:extLst>
          </p:cNvPr>
          <p:cNvSpPr>
            <a:spLocks noGrp="1"/>
          </p:cNvSpPr>
          <p:nvPr>
            <p:ph type="sldNum" sz="quarter" idx="12"/>
          </p:nvPr>
        </p:nvSpPr>
        <p:spPr>
          <a:xfrm>
            <a:off x="8610600" y="6356350"/>
            <a:ext cx="2743200" cy="365125"/>
          </a:xfrm>
          <a:prstGeom prst="rect">
            <a:avLst/>
          </a:prstGeom>
        </p:spPr>
        <p:txBody>
          <a:bodyPr/>
          <a:lstStyle/>
          <a:p>
            <a:fld id="{06AC590E-5E06-45DD-9CD0-8021651856D2}" type="slidenum">
              <a:rPr lang="en-GB" smtClean="0"/>
              <a:t>‹#›</a:t>
            </a:fld>
            <a:endParaRPr lang="en-GB"/>
          </a:p>
        </p:txBody>
      </p:sp>
    </p:spTree>
    <p:extLst>
      <p:ext uri="{BB962C8B-B14F-4D97-AF65-F5344CB8AC3E}">
        <p14:creationId xmlns:p14="http://schemas.microsoft.com/office/powerpoint/2010/main" val="3198700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7E7A6-D65F-4A12-9B1C-F101FCBB76D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F63E7D7-DCF7-4058-9F9A-1712CD52B05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AB8C77-3AA3-4A1D-9E6E-11543A9C9A2D}"/>
              </a:ext>
            </a:extLst>
          </p:cNvPr>
          <p:cNvSpPr>
            <a:spLocks noGrp="1"/>
          </p:cNvSpPr>
          <p:nvPr>
            <p:ph type="dt" sz="half" idx="10"/>
          </p:nvPr>
        </p:nvSpPr>
        <p:spPr>
          <a:xfrm>
            <a:off x="838200" y="6356350"/>
            <a:ext cx="2743200" cy="365125"/>
          </a:xfrm>
          <a:prstGeom prst="rect">
            <a:avLst/>
          </a:prstGeom>
        </p:spPr>
        <p:txBody>
          <a:bodyPr/>
          <a:lstStyle/>
          <a:p>
            <a:fld id="{3CF97135-707D-41E1-AF4F-D43A11E12FA9}" type="datetimeFigureOut">
              <a:rPr lang="en-GB" smtClean="0"/>
              <a:t>02/12/2024</a:t>
            </a:fld>
            <a:endParaRPr lang="en-GB"/>
          </a:p>
        </p:txBody>
      </p:sp>
      <p:sp>
        <p:nvSpPr>
          <p:cNvPr id="5" name="Footer Placeholder 4">
            <a:extLst>
              <a:ext uri="{FF2B5EF4-FFF2-40B4-BE49-F238E27FC236}">
                <a16:creationId xmlns:a16="http://schemas.microsoft.com/office/drawing/2014/main" id="{38189E8A-57AC-4BBF-B49C-81A0F4E8EC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76F7A76-86D3-48D2-969C-B1EDD70366FC}"/>
              </a:ext>
            </a:extLst>
          </p:cNvPr>
          <p:cNvSpPr>
            <a:spLocks noGrp="1"/>
          </p:cNvSpPr>
          <p:nvPr>
            <p:ph type="sldNum" sz="quarter" idx="12"/>
          </p:nvPr>
        </p:nvSpPr>
        <p:spPr>
          <a:xfrm>
            <a:off x="8610600" y="6356350"/>
            <a:ext cx="2743200" cy="365125"/>
          </a:xfrm>
          <a:prstGeom prst="rect">
            <a:avLst/>
          </a:prstGeom>
        </p:spPr>
        <p:txBody>
          <a:bodyPr/>
          <a:lstStyle/>
          <a:p>
            <a:fld id="{06AC590E-5E06-45DD-9CD0-8021651856D2}" type="slidenum">
              <a:rPr lang="en-GB" smtClean="0"/>
              <a:t>‹#›</a:t>
            </a:fld>
            <a:endParaRPr lang="en-GB"/>
          </a:p>
        </p:txBody>
      </p:sp>
    </p:spTree>
    <p:extLst>
      <p:ext uri="{BB962C8B-B14F-4D97-AF65-F5344CB8AC3E}">
        <p14:creationId xmlns:p14="http://schemas.microsoft.com/office/powerpoint/2010/main" val="3006710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56EFA-5262-488D-9E03-76D6F61BB0E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5883497-7644-4E1A-8493-CE644C992529}"/>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EBB7265-4627-48C6-A6FE-BAAFF71B6AD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096E025-3F4D-4DED-9C2D-B3FB4AB11EB3}"/>
              </a:ext>
            </a:extLst>
          </p:cNvPr>
          <p:cNvSpPr>
            <a:spLocks noGrp="1"/>
          </p:cNvSpPr>
          <p:nvPr>
            <p:ph type="dt" sz="half" idx="10"/>
          </p:nvPr>
        </p:nvSpPr>
        <p:spPr>
          <a:xfrm>
            <a:off x="838200" y="6356350"/>
            <a:ext cx="2743200" cy="365125"/>
          </a:xfrm>
          <a:prstGeom prst="rect">
            <a:avLst/>
          </a:prstGeom>
        </p:spPr>
        <p:txBody>
          <a:bodyPr/>
          <a:lstStyle/>
          <a:p>
            <a:fld id="{3CF97135-707D-41E1-AF4F-D43A11E12FA9}" type="datetimeFigureOut">
              <a:rPr lang="en-GB" smtClean="0"/>
              <a:t>02/12/2024</a:t>
            </a:fld>
            <a:endParaRPr lang="en-GB"/>
          </a:p>
        </p:txBody>
      </p:sp>
      <p:sp>
        <p:nvSpPr>
          <p:cNvPr id="6" name="Footer Placeholder 5">
            <a:extLst>
              <a:ext uri="{FF2B5EF4-FFF2-40B4-BE49-F238E27FC236}">
                <a16:creationId xmlns:a16="http://schemas.microsoft.com/office/drawing/2014/main" id="{4642C53F-4826-480F-80BA-21872A7F9EA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D964540-5059-47F7-9C37-CA41EF94A44D}"/>
              </a:ext>
            </a:extLst>
          </p:cNvPr>
          <p:cNvSpPr>
            <a:spLocks noGrp="1"/>
          </p:cNvSpPr>
          <p:nvPr>
            <p:ph type="sldNum" sz="quarter" idx="12"/>
          </p:nvPr>
        </p:nvSpPr>
        <p:spPr>
          <a:xfrm>
            <a:off x="8610600" y="6356350"/>
            <a:ext cx="2743200" cy="365125"/>
          </a:xfrm>
          <a:prstGeom prst="rect">
            <a:avLst/>
          </a:prstGeom>
        </p:spPr>
        <p:txBody>
          <a:bodyPr/>
          <a:lstStyle/>
          <a:p>
            <a:fld id="{06AC590E-5E06-45DD-9CD0-8021651856D2}" type="slidenum">
              <a:rPr lang="en-GB" smtClean="0"/>
              <a:t>‹#›</a:t>
            </a:fld>
            <a:endParaRPr lang="en-GB"/>
          </a:p>
        </p:txBody>
      </p:sp>
    </p:spTree>
    <p:extLst>
      <p:ext uri="{BB962C8B-B14F-4D97-AF65-F5344CB8AC3E}">
        <p14:creationId xmlns:p14="http://schemas.microsoft.com/office/powerpoint/2010/main" val="704114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45085-7EFD-4F82-B3C2-667956CA51F3}"/>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080A1BD-8656-4300-9D3C-C64806047F8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59B375A-3610-460A-BDC0-5FA1FA573164}"/>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BC46873-B37C-4D93-ACF9-2295C9D8BCD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9BB782F-1367-43DC-B0ED-D32C32B886EA}"/>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C83B4FA-18B8-4489-8DAB-47776D7708C9}"/>
              </a:ext>
            </a:extLst>
          </p:cNvPr>
          <p:cNvSpPr>
            <a:spLocks noGrp="1"/>
          </p:cNvSpPr>
          <p:nvPr>
            <p:ph type="dt" sz="half" idx="10"/>
          </p:nvPr>
        </p:nvSpPr>
        <p:spPr>
          <a:xfrm>
            <a:off x="838200" y="6356350"/>
            <a:ext cx="2743200" cy="365125"/>
          </a:xfrm>
          <a:prstGeom prst="rect">
            <a:avLst/>
          </a:prstGeom>
        </p:spPr>
        <p:txBody>
          <a:bodyPr/>
          <a:lstStyle/>
          <a:p>
            <a:fld id="{3CF97135-707D-41E1-AF4F-D43A11E12FA9}" type="datetimeFigureOut">
              <a:rPr lang="en-GB" smtClean="0"/>
              <a:t>02/12/2024</a:t>
            </a:fld>
            <a:endParaRPr lang="en-GB"/>
          </a:p>
        </p:txBody>
      </p:sp>
      <p:sp>
        <p:nvSpPr>
          <p:cNvPr id="8" name="Footer Placeholder 7">
            <a:extLst>
              <a:ext uri="{FF2B5EF4-FFF2-40B4-BE49-F238E27FC236}">
                <a16:creationId xmlns:a16="http://schemas.microsoft.com/office/drawing/2014/main" id="{32B79650-E106-43A3-A584-448144D5DEE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91FC51A-49E9-4525-9E82-583EF286ABDE}"/>
              </a:ext>
            </a:extLst>
          </p:cNvPr>
          <p:cNvSpPr>
            <a:spLocks noGrp="1"/>
          </p:cNvSpPr>
          <p:nvPr>
            <p:ph type="sldNum" sz="quarter" idx="12"/>
          </p:nvPr>
        </p:nvSpPr>
        <p:spPr>
          <a:xfrm>
            <a:off x="8610600" y="6356350"/>
            <a:ext cx="2743200" cy="365125"/>
          </a:xfrm>
          <a:prstGeom prst="rect">
            <a:avLst/>
          </a:prstGeom>
        </p:spPr>
        <p:txBody>
          <a:bodyPr/>
          <a:lstStyle/>
          <a:p>
            <a:fld id="{06AC590E-5E06-45DD-9CD0-8021651856D2}" type="slidenum">
              <a:rPr lang="en-GB" smtClean="0"/>
              <a:t>‹#›</a:t>
            </a:fld>
            <a:endParaRPr lang="en-GB"/>
          </a:p>
        </p:txBody>
      </p:sp>
    </p:spTree>
    <p:extLst>
      <p:ext uri="{BB962C8B-B14F-4D97-AF65-F5344CB8AC3E}">
        <p14:creationId xmlns:p14="http://schemas.microsoft.com/office/powerpoint/2010/main" val="4182167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D419D-2C44-4C60-916D-9507D90538E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4BE59C3-DABB-48C5-9B22-B803D8599145}"/>
              </a:ext>
            </a:extLst>
          </p:cNvPr>
          <p:cNvSpPr>
            <a:spLocks noGrp="1"/>
          </p:cNvSpPr>
          <p:nvPr>
            <p:ph type="dt" sz="half" idx="10"/>
          </p:nvPr>
        </p:nvSpPr>
        <p:spPr>
          <a:xfrm>
            <a:off x="838200" y="6356350"/>
            <a:ext cx="2743200" cy="365125"/>
          </a:xfrm>
          <a:prstGeom prst="rect">
            <a:avLst/>
          </a:prstGeom>
        </p:spPr>
        <p:txBody>
          <a:bodyPr/>
          <a:lstStyle/>
          <a:p>
            <a:fld id="{3CF97135-707D-41E1-AF4F-D43A11E12FA9}" type="datetimeFigureOut">
              <a:rPr lang="en-GB" smtClean="0"/>
              <a:t>02/12/2024</a:t>
            </a:fld>
            <a:endParaRPr lang="en-GB"/>
          </a:p>
        </p:txBody>
      </p:sp>
      <p:sp>
        <p:nvSpPr>
          <p:cNvPr id="4" name="Footer Placeholder 3">
            <a:extLst>
              <a:ext uri="{FF2B5EF4-FFF2-40B4-BE49-F238E27FC236}">
                <a16:creationId xmlns:a16="http://schemas.microsoft.com/office/drawing/2014/main" id="{45B64389-70B3-475E-B38F-85C6CB6BEA6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F4FD133-EE21-4CD7-A541-BB7B948F6675}"/>
              </a:ext>
            </a:extLst>
          </p:cNvPr>
          <p:cNvSpPr>
            <a:spLocks noGrp="1"/>
          </p:cNvSpPr>
          <p:nvPr>
            <p:ph type="sldNum" sz="quarter" idx="12"/>
          </p:nvPr>
        </p:nvSpPr>
        <p:spPr>
          <a:xfrm>
            <a:off x="8610600" y="6356350"/>
            <a:ext cx="2743200" cy="365125"/>
          </a:xfrm>
          <a:prstGeom prst="rect">
            <a:avLst/>
          </a:prstGeom>
        </p:spPr>
        <p:txBody>
          <a:bodyPr/>
          <a:lstStyle/>
          <a:p>
            <a:fld id="{06AC590E-5E06-45DD-9CD0-8021651856D2}" type="slidenum">
              <a:rPr lang="en-GB" smtClean="0"/>
              <a:t>‹#›</a:t>
            </a:fld>
            <a:endParaRPr lang="en-GB"/>
          </a:p>
        </p:txBody>
      </p:sp>
    </p:spTree>
    <p:extLst>
      <p:ext uri="{BB962C8B-B14F-4D97-AF65-F5344CB8AC3E}">
        <p14:creationId xmlns:p14="http://schemas.microsoft.com/office/powerpoint/2010/main" val="1999737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8BC443-45E9-4222-BFA4-88E9F9E90A69}"/>
              </a:ext>
            </a:extLst>
          </p:cNvPr>
          <p:cNvSpPr>
            <a:spLocks noGrp="1"/>
          </p:cNvSpPr>
          <p:nvPr>
            <p:ph type="dt" sz="half" idx="10"/>
          </p:nvPr>
        </p:nvSpPr>
        <p:spPr>
          <a:xfrm>
            <a:off x="838200" y="6356350"/>
            <a:ext cx="2743200" cy="365125"/>
          </a:xfrm>
          <a:prstGeom prst="rect">
            <a:avLst/>
          </a:prstGeom>
        </p:spPr>
        <p:txBody>
          <a:bodyPr/>
          <a:lstStyle/>
          <a:p>
            <a:fld id="{3CF97135-707D-41E1-AF4F-D43A11E12FA9}" type="datetimeFigureOut">
              <a:rPr lang="en-GB" smtClean="0"/>
              <a:t>02/12/2024</a:t>
            </a:fld>
            <a:endParaRPr lang="en-GB"/>
          </a:p>
        </p:txBody>
      </p:sp>
      <p:sp>
        <p:nvSpPr>
          <p:cNvPr id="3" name="Footer Placeholder 2">
            <a:extLst>
              <a:ext uri="{FF2B5EF4-FFF2-40B4-BE49-F238E27FC236}">
                <a16:creationId xmlns:a16="http://schemas.microsoft.com/office/drawing/2014/main" id="{F0737DD8-B12A-4EA0-86A2-CE33983F41A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A8399A4-0CD4-45A6-8048-6FA30E1241B9}"/>
              </a:ext>
            </a:extLst>
          </p:cNvPr>
          <p:cNvSpPr>
            <a:spLocks noGrp="1"/>
          </p:cNvSpPr>
          <p:nvPr>
            <p:ph type="sldNum" sz="quarter" idx="12"/>
          </p:nvPr>
        </p:nvSpPr>
        <p:spPr>
          <a:xfrm>
            <a:off x="8610600" y="6356350"/>
            <a:ext cx="2743200" cy="365125"/>
          </a:xfrm>
          <a:prstGeom prst="rect">
            <a:avLst/>
          </a:prstGeom>
        </p:spPr>
        <p:txBody>
          <a:bodyPr/>
          <a:lstStyle/>
          <a:p>
            <a:fld id="{06AC590E-5E06-45DD-9CD0-8021651856D2}" type="slidenum">
              <a:rPr lang="en-GB" smtClean="0"/>
              <a:t>‹#›</a:t>
            </a:fld>
            <a:endParaRPr lang="en-GB"/>
          </a:p>
        </p:txBody>
      </p:sp>
    </p:spTree>
    <p:extLst>
      <p:ext uri="{BB962C8B-B14F-4D97-AF65-F5344CB8AC3E}">
        <p14:creationId xmlns:p14="http://schemas.microsoft.com/office/powerpoint/2010/main" val="2372045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DC485-F8BE-4685-8A5E-9D0D8E511CC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13B970B-FCC1-4AD0-BF68-E625BA3B537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103ADF7-70F5-487F-BB95-3663CA175BB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239490-8A31-41D2-B1BA-45EB1C55B796}"/>
              </a:ext>
            </a:extLst>
          </p:cNvPr>
          <p:cNvSpPr>
            <a:spLocks noGrp="1"/>
          </p:cNvSpPr>
          <p:nvPr>
            <p:ph type="dt" sz="half" idx="10"/>
          </p:nvPr>
        </p:nvSpPr>
        <p:spPr>
          <a:xfrm>
            <a:off x="838200" y="6356350"/>
            <a:ext cx="2743200" cy="365125"/>
          </a:xfrm>
          <a:prstGeom prst="rect">
            <a:avLst/>
          </a:prstGeom>
        </p:spPr>
        <p:txBody>
          <a:bodyPr/>
          <a:lstStyle/>
          <a:p>
            <a:fld id="{3CF97135-707D-41E1-AF4F-D43A11E12FA9}" type="datetimeFigureOut">
              <a:rPr lang="en-GB" smtClean="0"/>
              <a:t>02/12/2024</a:t>
            </a:fld>
            <a:endParaRPr lang="en-GB"/>
          </a:p>
        </p:txBody>
      </p:sp>
      <p:sp>
        <p:nvSpPr>
          <p:cNvPr id="6" name="Footer Placeholder 5">
            <a:extLst>
              <a:ext uri="{FF2B5EF4-FFF2-40B4-BE49-F238E27FC236}">
                <a16:creationId xmlns:a16="http://schemas.microsoft.com/office/drawing/2014/main" id="{46134523-63A4-4BB8-B913-2C3E71EFA7F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BBE0175-46AD-41D6-9A37-BB86D6BF11CA}"/>
              </a:ext>
            </a:extLst>
          </p:cNvPr>
          <p:cNvSpPr>
            <a:spLocks noGrp="1"/>
          </p:cNvSpPr>
          <p:nvPr>
            <p:ph type="sldNum" sz="quarter" idx="12"/>
          </p:nvPr>
        </p:nvSpPr>
        <p:spPr>
          <a:xfrm>
            <a:off x="8610600" y="6356350"/>
            <a:ext cx="2743200" cy="365125"/>
          </a:xfrm>
          <a:prstGeom prst="rect">
            <a:avLst/>
          </a:prstGeom>
        </p:spPr>
        <p:txBody>
          <a:bodyPr/>
          <a:lstStyle/>
          <a:p>
            <a:fld id="{06AC590E-5E06-45DD-9CD0-8021651856D2}" type="slidenum">
              <a:rPr lang="en-GB" smtClean="0"/>
              <a:t>‹#›</a:t>
            </a:fld>
            <a:endParaRPr lang="en-GB"/>
          </a:p>
        </p:txBody>
      </p:sp>
    </p:spTree>
    <p:extLst>
      <p:ext uri="{BB962C8B-B14F-4D97-AF65-F5344CB8AC3E}">
        <p14:creationId xmlns:p14="http://schemas.microsoft.com/office/powerpoint/2010/main" val="1688154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F7BB6-B2E9-4DF6-9C1E-ABA974D2DD2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6E9AF04-CFF5-45C8-BC97-1A8A475EEAA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F27DA5D-3FFE-432C-8CDC-331F4EC2D56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6151EF-446F-470C-A16E-781A61BF6A88}"/>
              </a:ext>
            </a:extLst>
          </p:cNvPr>
          <p:cNvSpPr>
            <a:spLocks noGrp="1"/>
          </p:cNvSpPr>
          <p:nvPr>
            <p:ph type="dt" sz="half" idx="10"/>
          </p:nvPr>
        </p:nvSpPr>
        <p:spPr>
          <a:xfrm>
            <a:off x="838200" y="6356350"/>
            <a:ext cx="2743200" cy="365125"/>
          </a:xfrm>
          <a:prstGeom prst="rect">
            <a:avLst/>
          </a:prstGeom>
        </p:spPr>
        <p:txBody>
          <a:bodyPr/>
          <a:lstStyle/>
          <a:p>
            <a:fld id="{3CF97135-707D-41E1-AF4F-D43A11E12FA9}" type="datetimeFigureOut">
              <a:rPr lang="en-GB" smtClean="0"/>
              <a:t>02/12/2024</a:t>
            </a:fld>
            <a:endParaRPr lang="en-GB"/>
          </a:p>
        </p:txBody>
      </p:sp>
      <p:sp>
        <p:nvSpPr>
          <p:cNvPr id="6" name="Footer Placeholder 5">
            <a:extLst>
              <a:ext uri="{FF2B5EF4-FFF2-40B4-BE49-F238E27FC236}">
                <a16:creationId xmlns:a16="http://schemas.microsoft.com/office/drawing/2014/main" id="{4C405AF9-4264-4E55-9F1A-3D7165CF5B2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17A0C58-140E-4383-B62F-66443F2EC38F}"/>
              </a:ext>
            </a:extLst>
          </p:cNvPr>
          <p:cNvSpPr>
            <a:spLocks noGrp="1"/>
          </p:cNvSpPr>
          <p:nvPr>
            <p:ph type="sldNum" sz="quarter" idx="12"/>
          </p:nvPr>
        </p:nvSpPr>
        <p:spPr>
          <a:xfrm>
            <a:off x="8610600" y="6356350"/>
            <a:ext cx="2743200" cy="365125"/>
          </a:xfrm>
          <a:prstGeom prst="rect">
            <a:avLst/>
          </a:prstGeom>
        </p:spPr>
        <p:txBody>
          <a:bodyPr/>
          <a:lstStyle/>
          <a:p>
            <a:fld id="{06AC590E-5E06-45DD-9CD0-8021651856D2}" type="slidenum">
              <a:rPr lang="en-GB" smtClean="0"/>
              <a:t>‹#›</a:t>
            </a:fld>
            <a:endParaRPr lang="en-GB"/>
          </a:p>
        </p:txBody>
      </p:sp>
    </p:spTree>
    <p:extLst>
      <p:ext uri="{BB962C8B-B14F-4D97-AF65-F5344CB8AC3E}">
        <p14:creationId xmlns:p14="http://schemas.microsoft.com/office/powerpoint/2010/main" val="3910769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B3A0A1-39D3-4F13-BFEB-B4CAEB93E4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BAAF636-3271-42C5-8C3B-69BD133C31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83F75C3-CE4A-4CBD-8751-D92BC58B3B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F97135-707D-41E1-AF4F-D43A11E12FA9}" type="datetimeFigureOut">
              <a:rPr lang="en-GB" smtClean="0"/>
              <a:t>02/12/2024</a:t>
            </a:fld>
            <a:endParaRPr lang="en-GB"/>
          </a:p>
        </p:txBody>
      </p:sp>
      <p:sp>
        <p:nvSpPr>
          <p:cNvPr id="5" name="Footer Placeholder 4">
            <a:extLst>
              <a:ext uri="{FF2B5EF4-FFF2-40B4-BE49-F238E27FC236}">
                <a16:creationId xmlns:a16="http://schemas.microsoft.com/office/drawing/2014/main" id="{C4E9AB2B-1A45-479C-BE6D-B9C299A96A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4FDF32F-A152-4DDF-A7A1-FFCC72736D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AC590E-5E06-45DD-9CD0-8021651856D2}" type="slidenum">
              <a:rPr lang="en-GB" smtClean="0"/>
              <a:t>‹#›</a:t>
            </a:fld>
            <a:endParaRPr lang="en-GB"/>
          </a:p>
        </p:txBody>
      </p:sp>
      <p:pic>
        <p:nvPicPr>
          <p:cNvPr id="12" name="Picture 11">
            <a:extLst>
              <a:ext uri="{FF2B5EF4-FFF2-40B4-BE49-F238E27FC236}">
                <a16:creationId xmlns:a16="http://schemas.microsoft.com/office/drawing/2014/main" id="{4A51A6E3-35F3-4E9F-9C41-8E672635BF03}"/>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t="27862" r="787" b="34233"/>
          <a:stretch/>
        </p:blipFill>
        <p:spPr>
          <a:xfrm>
            <a:off x="0" y="6608351"/>
            <a:ext cx="12192000" cy="277033"/>
          </a:xfrm>
          <a:prstGeom prst="rect">
            <a:avLst/>
          </a:prstGeom>
        </p:spPr>
      </p:pic>
    </p:spTree>
    <p:extLst>
      <p:ext uri="{BB962C8B-B14F-4D97-AF65-F5344CB8AC3E}">
        <p14:creationId xmlns:p14="http://schemas.microsoft.com/office/powerpoint/2010/main" val="34090597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hyperlink" Target="mailto:clive.newman3@nhs.net" TargetMode="Externa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diagramLayout" Target="../diagrams/layout3.xml"/><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openxmlformats.org/officeDocument/2006/relationships/image" Target="../media/image20.png"/><Relationship Id="rId5" Type="http://schemas.openxmlformats.org/officeDocument/2006/relationships/diagramColors" Target="../diagrams/colors3.xml"/><Relationship Id="rId10" Type="http://schemas.openxmlformats.org/officeDocument/2006/relationships/image" Target="../media/image19.svg"/><Relationship Id="rId4" Type="http://schemas.openxmlformats.org/officeDocument/2006/relationships/diagramQuickStyle" Target="../diagrams/quickStyle3.xml"/><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C894F10-CE7A-45D9-B152-B3812A5067C8}"/>
              </a:ext>
            </a:extLst>
          </p:cNvPr>
          <p:cNvSpPr>
            <a:spLocks noGrp="1"/>
          </p:cNvSpPr>
          <p:nvPr>
            <p:ph type="subTitle" idx="1"/>
          </p:nvPr>
        </p:nvSpPr>
        <p:spPr/>
        <p:txBody>
          <a:bodyPr/>
          <a:lstStyle/>
          <a:p>
            <a:endParaRPr lang="en-GB"/>
          </a:p>
        </p:txBody>
      </p:sp>
      <p:sp>
        <p:nvSpPr>
          <p:cNvPr id="4" name="TextBox 3">
            <a:extLst>
              <a:ext uri="{FF2B5EF4-FFF2-40B4-BE49-F238E27FC236}">
                <a16:creationId xmlns:a16="http://schemas.microsoft.com/office/drawing/2014/main" id="{8B604A04-BA98-411F-8384-50EB88C07E5A}"/>
              </a:ext>
            </a:extLst>
          </p:cNvPr>
          <p:cNvSpPr txBox="1"/>
          <p:nvPr/>
        </p:nvSpPr>
        <p:spPr>
          <a:xfrm>
            <a:off x="1125078" y="1154336"/>
            <a:ext cx="10191499" cy="1446550"/>
          </a:xfrm>
          <a:prstGeom prst="rect">
            <a:avLst/>
          </a:prstGeom>
          <a:noFill/>
        </p:spPr>
        <p:txBody>
          <a:bodyPr wrap="square" rtlCol="0">
            <a:spAutoFit/>
          </a:bodyPr>
          <a:lstStyle/>
          <a:p>
            <a:pPr algn="ctr"/>
            <a:r>
              <a:rPr lang="en-GB" sz="8800" b="1" dirty="0">
                <a:latin typeface="Arial" pitchFamily="34" charset="0"/>
                <a:cs typeface="Arial" pitchFamily="34" charset="0"/>
              </a:rPr>
              <a:t>GP Access</a:t>
            </a:r>
          </a:p>
        </p:txBody>
      </p:sp>
      <p:pic>
        <p:nvPicPr>
          <p:cNvPr id="5" name="Picture 4" descr="A picture containing text&#10;&#10;Description automatically generated">
            <a:extLst>
              <a:ext uri="{FF2B5EF4-FFF2-40B4-BE49-F238E27FC236}">
                <a16:creationId xmlns:a16="http://schemas.microsoft.com/office/drawing/2014/main" id="{5CDA8D7A-A9CA-4588-AEFD-043BE10019D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7647"/>
          <a:stretch/>
        </p:blipFill>
        <p:spPr>
          <a:xfrm>
            <a:off x="0" y="3501008"/>
            <a:ext cx="12192000" cy="2394892"/>
          </a:xfrm>
          <a:prstGeom prst="rect">
            <a:avLst/>
          </a:prstGeom>
        </p:spPr>
      </p:pic>
      <p:sp>
        <p:nvSpPr>
          <p:cNvPr id="6" name="TextBox 5">
            <a:extLst>
              <a:ext uri="{FF2B5EF4-FFF2-40B4-BE49-F238E27FC236}">
                <a16:creationId xmlns:a16="http://schemas.microsoft.com/office/drawing/2014/main" id="{DAD582AB-0C24-40C0-ADFD-C8C8D764D9DA}"/>
              </a:ext>
            </a:extLst>
          </p:cNvPr>
          <p:cNvSpPr txBox="1"/>
          <p:nvPr/>
        </p:nvSpPr>
        <p:spPr>
          <a:xfrm>
            <a:off x="28139" y="2594242"/>
            <a:ext cx="12385375" cy="1323439"/>
          </a:xfrm>
          <a:prstGeom prst="rect">
            <a:avLst/>
          </a:prstGeom>
          <a:noFill/>
        </p:spPr>
        <p:txBody>
          <a:bodyPr wrap="square" rtlCol="0">
            <a:spAutoFit/>
          </a:bodyPr>
          <a:lstStyle/>
          <a:p>
            <a:pPr algn="ctr"/>
            <a:r>
              <a:rPr lang="en-GB" sz="4000" b="1" dirty="0">
                <a:latin typeface="Arial" pitchFamily="34" charset="0"/>
                <a:cs typeface="Arial" pitchFamily="34" charset="0"/>
              </a:rPr>
              <a:t>Clive  Newman, Director of Primary Care </a:t>
            </a:r>
          </a:p>
          <a:p>
            <a:pPr algn="ctr"/>
            <a:r>
              <a:rPr lang="en-GB" sz="4000" b="1" dirty="0">
                <a:latin typeface="Arial" pitchFamily="34" charset="0"/>
                <a:cs typeface="Arial" pitchFamily="34" charset="0"/>
              </a:rPr>
              <a:t>for Derby and Derbyshire ICB</a:t>
            </a:r>
          </a:p>
        </p:txBody>
      </p:sp>
      <p:pic>
        <p:nvPicPr>
          <p:cNvPr id="7" name="Picture 6" descr="A picture containing timeline&#10;&#10;Description automatically generated">
            <a:extLst>
              <a:ext uri="{FF2B5EF4-FFF2-40B4-BE49-F238E27FC236}">
                <a16:creationId xmlns:a16="http://schemas.microsoft.com/office/drawing/2014/main" id="{685F1AB9-2347-4F25-A6DC-495E7F7EBE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08368" y="301064"/>
            <a:ext cx="2430000" cy="972000"/>
          </a:xfrm>
          <a:prstGeom prst="rect">
            <a:avLst/>
          </a:prstGeom>
        </p:spPr>
      </p:pic>
      <p:grpSp>
        <p:nvGrpSpPr>
          <p:cNvPr id="10" name="Group 9">
            <a:extLst>
              <a:ext uri="{FF2B5EF4-FFF2-40B4-BE49-F238E27FC236}">
                <a16:creationId xmlns:a16="http://schemas.microsoft.com/office/drawing/2014/main" id="{DC2C1E0C-DCB8-4E1C-867B-04EA3B9C32FC}"/>
              </a:ext>
            </a:extLst>
          </p:cNvPr>
          <p:cNvGrpSpPr/>
          <p:nvPr/>
        </p:nvGrpSpPr>
        <p:grpSpPr>
          <a:xfrm>
            <a:off x="0" y="5835851"/>
            <a:ext cx="12192000" cy="1145974"/>
            <a:chOff x="0" y="5835851"/>
            <a:chExt cx="12192000" cy="1145974"/>
          </a:xfrm>
        </p:grpSpPr>
        <p:sp>
          <p:nvSpPr>
            <p:cNvPr id="9" name="Rectangle 8">
              <a:extLst>
                <a:ext uri="{FF2B5EF4-FFF2-40B4-BE49-F238E27FC236}">
                  <a16:creationId xmlns:a16="http://schemas.microsoft.com/office/drawing/2014/main" id="{3878AA03-D1D2-4BCD-A36E-C8CDC783EC2F}"/>
                </a:ext>
              </a:extLst>
            </p:cNvPr>
            <p:cNvSpPr/>
            <p:nvPr/>
          </p:nvSpPr>
          <p:spPr>
            <a:xfrm>
              <a:off x="0" y="5895900"/>
              <a:ext cx="12192000" cy="10859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Graphical user interface, application&#10;&#10;Description automatically generated">
              <a:extLst>
                <a:ext uri="{FF2B5EF4-FFF2-40B4-BE49-F238E27FC236}">
                  <a16:creationId xmlns:a16="http://schemas.microsoft.com/office/drawing/2014/main" id="{EFE1A21B-C924-4AA2-A4DB-A872850D32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42829" y="5835851"/>
              <a:ext cx="6155999" cy="972000"/>
            </a:xfrm>
            <a:prstGeom prst="rect">
              <a:avLst/>
            </a:prstGeom>
          </p:spPr>
        </p:pic>
      </p:grpSp>
    </p:spTree>
    <p:extLst>
      <p:ext uri="{BB962C8B-B14F-4D97-AF65-F5344CB8AC3E}">
        <p14:creationId xmlns:p14="http://schemas.microsoft.com/office/powerpoint/2010/main" val="25247339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119338" cy="1325563"/>
          </a:xfrm>
        </p:spPr>
        <p:txBody>
          <a:bodyPr/>
          <a:lstStyle/>
          <a:p>
            <a:pPr algn="l"/>
            <a:r>
              <a:rPr lang="en-GB" b="1" dirty="0">
                <a:solidFill>
                  <a:srgbClr val="00AED9"/>
                </a:solidFill>
                <a:latin typeface="Arial" pitchFamily="34" charset="0"/>
                <a:cs typeface="Arial" pitchFamily="34" charset="0"/>
              </a:rPr>
              <a:t>What’s the national plan to improve access?</a:t>
            </a:r>
          </a:p>
        </p:txBody>
      </p:sp>
      <p:sp>
        <p:nvSpPr>
          <p:cNvPr id="3" name="Content Placeholder 2"/>
          <p:cNvSpPr>
            <a:spLocks noGrp="1"/>
          </p:cNvSpPr>
          <p:nvPr>
            <p:ph idx="1"/>
          </p:nvPr>
        </p:nvSpPr>
        <p:spPr>
          <a:xfrm>
            <a:off x="838199" y="1825625"/>
            <a:ext cx="11119337" cy="4351338"/>
          </a:xfrm>
        </p:spPr>
        <p:txBody>
          <a:bodyPr>
            <a:normAutofit lnSpcReduction="10000"/>
          </a:bodyPr>
          <a:lstStyle/>
          <a:p>
            <a:pPr>
              <a:lnSpc>
                <a:spcPct val="100000"/>
              </a:lnSpc>
              <a:spcBef>
                <a:spcPts val="600"/>
              </a:spcBef>
              <a:spcAft>
                <a:spcPts val="600"/>
              </a:spcAft>
            </a:pPr>
            <a:r>
              <a:rPr lang="en-GB" sz="2400" dirty="0">
                <a:latin typeface="Arial" panose="020B0604020202020204" pitchFamily="34" charset="0"/>
                <a:cs typeface="Arial" panose="020B0604020202020204" pitchFamily="34" charset="0"/>
              </a:rPr>
              <a:t>In 2023 the government launched a national primary care access recovery plan</a:t>
            </a:r>
          </a:p>
          <a:p>
            <a:pPr>
              <a:lnSpc>
                <a:spcPct val="100000"/>
              </a:lnSpc>
              <a:spcBef>
                <a:spcPts val="600"/>
              </a:spcBef>
              <a:spcAft>
                <a:spcPts val="600"/>
              </a:spcAft>
            </a:pPr>
            <a:r>
              <a:rPr lang="en-GB" sz="2400" dirty="0">
                <a:latin typeface="Arial" panose="020B0604020202020204" pitchFamily="34" charset="0"/>
                <a:cs typeface="Arial" panose="020B0604020202020204" pitchFamily="34" charset="0"/>
              </a:rPr>
              <a:t>It aimed to tackle the 8am rush and make sure that patients know when they ring how they will be cared for i.e. same day if urgent, within 2 weeks if not, or signposted to another service</a:t>
            </a:r>
          </a:p>
          <a:p>
            <a:pPr>
              <a:lnSpc>
                <a:spcPct val="100000"/>
              </a:lnSpc>
              <a:spcBef>
                <a:spcPts val="600"/>
              </a:spcBef>
              <a:spcAft>
                <a:spcPts val="600"/>
              </a:spcAft>
            </a:pPr>
            <a:r>
              <a:rPr lang="en-GB" sz="2400" dirty="0">
                <a:latin typeface="Arial" panose="020B0604020202020204" pitchFamily="34" charset="0"/>
                <a:cs typeface="Arial" panose="020B0604020202020204" pitchFamily="34" charset="0"/>
              </a:rPr>
              <a:t>It’s a four-part plan aimed at:</a:t>
            </a:r>
          </a:p>
          <a:p>
            <a:pPr lvl="1">
              <a:lnSpc>
                <a:spcPct val="100000"/>
              </a:lnSpc>
              <a:spcBef>
                <a:spcPts val="600"/>
              </a:spcBef>
              <a:spcAft>
                <a:spcPts val="600"/>
              </a:spcAft>
            </a:pPr>
            <a:r>
              <a:rPr lang="en-GB" dirty="0">
                <a:latin typeface="Arial" panose="020B0604020202020204" pitchFamily="34" charset="0"/>
                <a:cs typeface="Arial" panose="020B0604020202020204" pitchFamily="34" charset="0"/>
              </a:rPr>
              <a:t>Empowering patients</a:t>
            </a:r>
          </a:p>
          <a:p>
            <a:pPr lvl="1">
              <a:lnSpc>
                <a:spcPct val="100000"/>
              </a:lnSpc>
              <a:spcBef>
                <a:spcPts val="600"/>
              </a:spcBef>
              <a:spcAft>
                <a:spcPts val="600"/>
              </a:spcAft>
            </a:pPr>
            <a:r>
              <a:rPr lang="en-GB" dirty="0">
                <a:latin typeface="Arial" panose="020B0604020202020204" pitchFamily="34" charset="0"/>
                <a:cs typeface="Arial" panose="020B0604020202020204" pitchFamily="34" charset="0"/>
              </a:rPr>
              <a:t>Developing modern General Practice</a:t>
            </a:r>
          </a:p>
          <a:p>
            <a:pPr lvl="1">
              <a:lnSpc>
                <a:spcPct val="100000"/>
              </a:lnSpc>
              <a:spcBef>
                <a:spcPts val="600"/>
              </a:spcBef>
              <a:spcAft>
                <a:spcPts val="600"/>
              </a:spcAft>
            </a:pPr>
            <a:r>
              <a:rPr lang="en-GB" dirty="0">
                <a:latin typeface="Arial" panose="020B0604020202020204" pitchFamily="34" charset="0"/>
                <a:cs typeface="Arial" panose="020B0604020202020204" pitchFamily="34" charset="0"/>
              </a:rPr>
              <a:t>Building (staffing) capacity</a:t>
            </a:r>
          </a:p>
          <a:p>
            <a:pPr lvl="1">
              <a:lnSpc>
                <a:spcPct val="100000"/>
              </a:lnSpc>
              <a:spcBef>
                <a:spcPts val="600"/>
              </a:spcBef>
              <a:spcAft>
                <a:spcPts val="600"/>
              </a:spcAft>
            </a:pPr>
            <a:r>
              <a:rPr lang="en-GB" dirty="0">
                <a:latin typeface="Arial" panose="020B0604020202020204" pitchFamily="34" charset="0"/>
                <a:cs typeface="Arial" panose="020B0604020202020204" pitchFamily="34" charset="0"/>
              </a:rPr>
              <a:t>Improving the interface between primary care (GPs) and secondary care (hospitals)</a:t>
            </a:r>
          </a:p>
        </p:txBody>
      </p:sp>
    </p:spTree>
    <p:extLst>
      <p:ext uri="{BB962C8B-B14F-4D97-AF65-F5344CB8AC3E}">
        <p14:creationId xmlns:p14="http://schemas.microsoft.com/office/powerpoint/2010/main" val="1924123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119338" cy="1325563"/>
          </a:xfrm>
        </p:spPr>
        <p:txBody>
          <a:bodyPr/>
          <a:lstStyle/>
          <a:p>
            <a:pPr algn="l"/>
            <a:r>
              <a:rPr lang="en-GB" b="1" dirty="0">
                <a:solidFill>
                  <a:srgbClr val="00AED9"/>
                </a:solidFill>
                <a:latin typeface="Arial" pitchFamily="34" charset="0"/>
                <a:cs typeface="Arial" pitchFamily="34" charset="0"/>
              </a:rPr>
              <a:t>National plan #1 ‘Empowering Patients’</a:t>
            </a:r>
          </a:p>
        </p:txBody>
      </p:sp>
      <p:sp>
        <p:nvSpPr>
          <p:cNvPr id="3" name="Content Placeholder 2"/>
          <p:cNvSpPr>
            <a:spLocks noGrp="1"/>
          </p:cNvSpPr>
          <p:nvPr>
            <p:ph idx="1"/>
          </p:nvPr>
        </p:nvSpPr>
        <p:spPr>
          <a:xfrm>
            <a:off x="838199" y="1825625"/>
            <a:ext cx="11286393" cy="4351338"/>
          </a:xfrm>
        </p:spPr>
        <p:txBody>
          <a:bodyPr>
            <a:normAutofit/>
          </a:bodyPr>
          <a:lstStyle/>
          <a:p>
            <a:pPr>
              <a:lnSpc>
                <a:spcPct val="100000"/>
              </a:lnSpc>
              <a:spcBef>
                <a:spcPts val="600"/>
              </a:spcBef>
              <a:spcAft>
                <a:spcPts val="600"/>
              </a:spcAft>
            </a:pPr>
            <a:r>
              <a:rPr lang="en-GB" sz="2600" dirty="0">
                <a:latin typeface="Arial" panose="020B0604020202020204" pitchFamily="34" charset="0"/>
                <a:cs typeface="Arial" panose="020B0604020202020204" pitchFamily="34" charset="0"/>
              </a:rPr>
              <a:t>Increasing uptake of the NHS App (for online prescriptions, appointments, messages and access to records)</a:t>
            </a:r>
          </a:p>
          <a:p>
            <a:pPr>
              <a:lnSpc>
                <a:spcPct val="100000"/>
              </a:lnSpc>
              <a:spcBef>
                <a:spcPts val="600"/>
              </a:spcBef>
              <a:spcAft>
                <a:spcPts val="600"/>
              </a:spcAft>
            </a:pPr>
            <a:r>
              <a:rPr lang="en-GB" sz="2600" dirty="0">
                <a:latin typeface="Arial" panose="020B0604020202020204" pitchFamily="34" charset="0"/>
                <a:cs typeface="Arial" panose="020B0604020202020204" pitchFamily="34" charset="0"/>
              </a:rPr>
              <a:t>New self-referral pathways</a:t>
            </a:r>
          </a:p>
          <a:p>
            <a:pPr>
              <a:lnSpc>
                <a:spcPct val="100000"/>
              </a:lnSpc>
              <a:spcBef>
                <a:spcPts val="600"/>
              </a:spcBef>
              <a:spcAft>
                <a:spcPts val="600"/>
              </a:spcAft>
            </a:pPr>
            <a:r>
              <a:rPr lang="en-GB" sz="2600" dirty="0">
                <a:latin typeface="Arial" panose="020B0604020202020204" pitchFamily="34" charset="0"/>
                <a:cs typeface="Arial" panose="020B0604020202020204" pitchFamily="34" charset="0"/>
              </a:rPr>
              <a:t>Pharmacy First</a:t>
            </a:r>
          </a:p>
          <a:p>
            <a:pPr>
              <a:lnSpc>
                <a:spcPct val="100000"/>
              </a:lnSpc>
              <a:spcBef>
                <a:spcPts val="600"/>
              </a:spcBef>
              <a:spcAft>
                <a:spcPts val="600"/>
              </a:spcAft>
            </a:pPr>
            <a:r>
              <a:rPr lang="en-GB" sz="2600" dirty="0">
                <a:latin typeface="Arial" panose="020B0604020202020204" pitchFamily="34" charset="0"/>
                <a:cs typeface="Arial" panose="020B0604020202020204" pitchFamily="34" charset="0"/>
              </a:rPr>
              <a:t>Automatic GP registration servicer</a:t>
            </a:r>
          </a:p>
          <a:p>
            <a:pPr marL="0" indent="0">
              <a:lnSpc>
                <a:spcPct val="100000"/>
              </a:lnSpc>
              <a:spcBef>
                <a:spcPts val="600"/>
              </a:spcBef>
              <a:spcAft>
                <a:spcPts val="600"/>
              </a:spcAft>
              <a:buNone/>
            </a:pP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91541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pPr algn="l"/>
            <a:r>
              <a:rPr lang="en-GB" b="1" dirty="0">
                <a:solidFill>
                  <a:srgbClr val="00AED9"/>
                </a:solidFill>
                <a:latin typeface="Arial" pitchFamily="34" charset="0"/>
                <a:cs typeface="Arial" pitchFamily="34" charset="0"/>
              </a:rPr>
              <a:t>National plan #2 ‘Modern General Practice’</a:t>
            </a:r>
          </a:p>
        </p:txBody>
      </p:sp>
      <p:graphicFrame>
        <p:nvGraphicFramePr>
          <p:cNvPr id="6" name="Content Placeholder 2">
            <a:extLst>
              <a:ext uri="{FF2B5EF4-FFF2-40B4-BE49-F238E27FC236}">
                <a16:creationId xmlns:a16="http://schemas.microsoft.com/office/drawing/2014/main" id="{F87A64BC-97B6-C802-3E00-2642F8397840}"/>
              </a:ext>
            </a:extLst>
          </p:cNvPr>
          <p:cNvGraphicFramePr>
            <a:graphicFrameLocks noGrp="1"/>
          </p:cNvGraphicFramePr>
          <p:nvPr>
            <p:ph idx="1"/>
            <p:extLst>
              <p:ext uri="{D42A27DB-BD31-4B8C-83A1-F6EECF244321}">
                <p14:modId xmlns:p14="http://schemas.microsoft.com/office/powerpoint/2010/main" val="2229378396"/>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62459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b="1" dirty="0">
                <a:solidFill>
                  <a:srgbClr val="00AED9"/>
                </a:solidFill>
                <a:latin typeface="Arial" pitchFamily="34" charset="0"/>
                <a:cs typeface="Arial" pitchFamily="34" charset="0"/>
              </a:rPr>
              <a:t>National plan #3: Building Capacity</a:t>
            </a:r>
          </a:p>
        </p:txBody>
      </p:sp>
      <p:graphicFrame>
        <p:nvGraphicFramePr>
          <p:cNvPr id="6" name="Content Placeholder 2">
            <a:extLst>
              <a:ext uri="{FF2B5EF4-FFF2-40B4-BE49-F238E27FC236}">
                <a16:creationId xmlns:a16="http://schemas.microsoft.com/office/drawing/2014/main" id="{356846A0-1A6A-D997-61F9-935F97175C38}"/>
              </a:ext>
            </a:extLst>
          </p:cNvPr>
          <p:cNvGraphicFramePr>
            <a:graphicFrameLocks noGrp="1"/>
          </p:cNvGraphicFramePr>
          <p:nvPr>
            <p:ph idx="1"/>
            <p:extLst>
              <p:ext uri="{D42A27DB-BD31-4B8C-83A1-F6EECF244321}">
                <p14:modId xmlns:p14="http://schemas.microsoft.com/office/powerpoint/2010/main" val="558531716"/>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50485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GB" b="1" dirty="0">
                <a:solidFill>
                  <a:srgbClr val="00AED9"/>
                </a:solidFill>
                <a:latin typeface="Arial" pitchFamily="34" charset="0"/>
                <a:cs typeface="Arial" pitchFamily="34" charset="0"/>
              </a:rPr>
              <a:t>National plan #4: Primary / Secondary Care Interface (GP/Hospital Relationship)</a:t>
            </a:r>
          </a:p>
        </p:txBody>
      </p:sp>
      <p:graphicFrame>
        <p:nvGraphicFramePr>
          <p:cNvPr id="5" name="Content Placeholder 2">
            <a:extLst>
              <a:ext uri="{FF2B5EF4-FFF2-40B4-BE49-F238E27FC236}">
                <a16:creationId xmlns:a16="http://schemas.microsoft.com/office/drawing/2014/main" id="{5F97A798-218D-4E74-BC80-B3FAEBCAFBB3}"/>
              </a:ext>
            </a:extLst>
          </p:cNvPr>
          <p:cNvGraphicFramePr>
            <a:graphicFrameLocks noGrp="1"/>
          </p:cNvGraphicFramePr>
          <p:nvPr>
            <p:ph idx="1"/>
            <p:extLst>
              <p:ext uri="{D42A27DB-BD31-4B8C-83A1-F6EECF244321}">
                <p14:modId xmlns:p14="http://schemas.microsoft.com/office/powerpoint/2010/main" val="630017418"/>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15767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119338" cy="1325563"/>
          </a:xfrm>
        </p:spPr>
        <p:txBody>
          <a:bodyPr/>
          <a:lstStyle/>
          <a:p>
            <a:pPr algn="l"/>
            <a:r>
              <a:rPr lang="en-GB" b="1" dirty="0">
                <a:solidFill>
                  <a:srgbClr val="00AED9"/>
                </a:solidFill>
                <a:latin typeface="Arial" pitchFamily="34" charset="0"/>
                <a:cs typeface="Arial" pitchFamily="34" charset="0"/>
              </a:rPr>
              <a:t>Our local longer term plans</a:t>
            </a:r>
          </a:p>
        </p:txBody>
      </p:sp>
      <p:sp>
        <p:nvSpPr>
          <p:cNvPr id="3" name="Content Placeholder 2"/>
          <p:cNvSpPr>
            <a:spLocks noGrp="1"/>
          </p:cNvSpPr>
          <p:nvPr>
            <p:ph idx="1"/>
          </p:nvPr>
        </p:nvSpPr>
        <p:spPr>
          <a:xfrm>
            <a:off x="838199" y="1825625"/>
            <a:ext cx="11286393" cy="4351338"/>
          </a:xfrm>
        </p:spPr>
        <p:txBody>
          <a:bodyPr>
            <a:normAutofit lnSpcReduction="10000"/>
          </a:bodyPr>
          <a:lstStyle/>
          <a:p>
            <a:pPr>
              <a:lnSpc>
                <a:spcPct val="100000"/>
              </a:lnSpc>
              <a:spcBef>
                <a:spcPts val="600"/>
              </a:spcBef>
              <a:spcAft>
                <a:spcPts val="600"/>
              </a:spcAft>
            </a:pPr>
            <a:r>
              <a:rPr lang="en-GB" sz="2600" dirty="0">
                <a:latin typeface="Arial" panose="020B0604020202020204" pitchFamily="34" charset="0"/>
                <a:cs typeface="Arial" panose="020B0604020202020204" pitchFamily="34" charset="0"/>
              </a:rPr>
              <a:t>GPs are working on plans to change how they organise themselves and tailor care to patients depending on need</a:t>
            </a:r>
          </a:p>
          <a:p>
            <a:pPr>
              <a:lnSpc>
                <a:spcPct val="100000"/>
              </a:lnSpc>
              <a:spcBef>
                <a:spcPts val="600"/>
              </a:spcBef>
              <a:spcAft>
                <a:spcPts val="600"/>
              </a:spcAft>
            </a:pPr>
            <a:r>
              <a:rPr lang="en-GB" sz="2600" dirty="0">
                <a:latin typeface="Arial" panose="020B0604020202020204" pitchFamily="34" charset="0"/>
                <a:cs typeface="Arial" panose="020B0604020202020204" pitchFamily="34" charset="0"/>
              </a:rPr>
              <a:t>This would mean working together more and providing some services across more than one practice. The idea is that by pooling their resources they can offer more accessible and resilient services. An example would be the pooled ‘on the day’ appointment service offered by Ilkeston and Long Eaton GPs</a:t>
            </a:r>
          </a:p>
          <a:p>
            <a:pPr>
              <a:lnSpc>
                <a:spcPct val="100000"/>
              </a:lnSpc>
              <a:spcBef>
                <a:spcPts val="600"/>
              </a:spcBef>
              <a:spcAft>
                <a:spcPts val="600"/>
              </a:spcAft>
            </a:pPr>
            <a:r>
              <a:rPr lang="en-GB" sz="2600" dirty="0">
                <a:latin typeface="Arial" panose="020B0604020202020204" pitchFamily="34" charset="0"/>
                <a:cs typeface="Arial" panose="020B0604020202020204" pitchFamily="34" charset="0"/>
              </a:rPr>
              <a:t>We are also reviewing the local funding we give to practices and the services they provide. The aim is to provide accessible, appropriately funded and high quality services close to home</a:t>
            </a:r>
          </a:p>
        </p:txBody>
      </p:sp>
    </p:spTree>
    <p:extLst>
      <p:ext uri="{BB962C8B-B14F-4D97-AF65-F5344CB8AC3E}">
        <p14:creationId xmlns:p14="http://schemas.microsoft.com/office/powerpoint/2010/main" val="16710199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5640" y="2766218"/>
            <a:ext cx="10515600" cy="1325563"/>
          </a:xfrm>
        </p:spPr>
        <p:txBody>
          <a:bodyPr>
            <a:normAutofit/>
          </a:bodyPr>
          <a:lstStyle/>
          <a:p>
            <a:pPr algn="ctr"/>
            <a:r>
              <a:rPr lang="en-GB" sz="7200" b="1" dirty="0">
                <a:solidFill>
                  <a:srgbClr val="00AED9"/>
                </a:solidFill>
                <a:latin typeface="Arial" pitchFamily="34" charset="0"/>
                <a:cs typeface="Arial" pitchFamily="34" charset="0"/>
              </a:rPr>
              <a:t>Questions?</a:t>
            </a:r>
          </a:p>
        </p:txBody>
      </p:sp>
    </p:spTree>
    <p:extLst>
      <p:ext uri="{BB962C8B-B14F-4D97-AF65-F5344CB8AC3E}">
        <p14:creationId xmlns:p14="http://schemas.microsoft.com/office/powerpoint/2010/main" val="40553447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text&#10;&#10;Description automatically generated">
            <a:extLst>
              <a:ext uri="{FF2B5EF4-FFF2-40B4-BE49-F238E27FC236}">
                <a16:creationId xmlns:a16="http://schemas.microsoft.com/office/drawing/2014/main" id="{D5CFC8D7-37EB-43D5-861F-79D372FC0E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337486"/>
            <a:ext cx="12192000" cy="2564904"/>
          </a:xfrm>
          <a:prstGeom prst="rect">
            <a:avLst/>
          </a:prstGeom>
        </p:spPr>
      </p:pic>
      <p:pic>
        <p:nvPicPr>
          <p:cNvPr id="11" name="Picture 10" descr="A picture containing timeline&#10;&#10;Description automatically generated">
            <a:extLst>
              <a:ext uri="{FF2B5EF4-FFF2-40B4-BE49-F238E27FC236}">
                <a16:creationId xmlns:a16="http://schemas.microsoft.com/office/drawing/2014/main" id="{8116EB2D-2597-4A68-9C4B-C70B87C294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08368" y="301064"/>
            <a:ext cx="2430000" cy="972000"/>
          </a:xfrm>
          <a:prstGeom prst="rect">
            <a:avLst/>
          </a:prstGeom>
        </p:spPr>
      </p:pic>
      <p:sp>
        <p:nvSpPr>
          <p:cNvPr id="6" name="Content Placeholder 2">
            <a:extLst>
              <a:ext uri="{FF2B5EF4-FFF2-40B4-BE49-F238E27FC236}">
                <a16:creationId xmlns:a16="http://schemas.microsoft.com/office/drawing/2014/main" id="{DEA6A645-396E-41E8-B814-922FF6E8C902}"/>
              </a:ext>
            </a:extLst>
          </p:cNvPr>
          <p:cNvSpPr txBox="1">
            <a:spLocks/>
          </p:cNvSpPr>
          <p:nvPr/>
        </p:nvSpPr>
        <p:spPr>
          <a:xfrm>
            <a:off x="1842356" y="1049585"/>
            <a:ext cx="8507288"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GB" dirty="0">
              <a:latin typeface="Arial" pitchFamily="34" charset="0"/>
              <a:cs typeface="Arial" pitchFamily="34" charset="0"/>
            </a:endParaRPr>
          </a:p>
          <a:p>
            <a:pPr algn="l"/>
            <a:r>
              <a:rPr lang="en-GB" b="1" dirty="0">
                <a:solidFill>
                  <a:srgbClr val="00AED9"/>
                </a:solidFill>
                <a:latin typeface="Arial" pitchFamily="34" charset="0"/>
                <a:cs typeface="Arial" pitchFamily="34" charset="0"/>
              </a:rPr>
              <a:t>Name:</a:t>
            </a:r>
            <a:r>
              <a:rPr lang="en-GB" dirty="0">
                <a:latin typeface="Arial" pitchFamily="34" charset="0"/>
                <a:cs typeface="Arial" pitchFamily="34" charset="0"/>
              </a:rPr>
              <a:t>	</a:t>
            </a:r>
            <a:r>
              <a:rPr lang="en-GB" dirty="0">
                <a:solidFill>
                  <a:schemeClr val="tx1"/>
                </a:solidFill>
                <a:latin typeface="Arial" pitchFamily="34" charset="0"/>
                <a:cs typeface="Arial" pitchFamily="34" charset="0"/>
              </a:rPr>
              <a:t>Clive Newman</a:t>
            </a:r>
          </a:p>
          <a:p>
            <a:pPr algn="l"/>
            <a:r>
              <a:rPr lang="en-GB" b="1" dirty="0">
                <a:solidFill>
                  <a:srgbClr val="00AED9"/>
                </a:solidFill>
                <a:latin typeface="Arial" pitchFamily="34" charset="0"/>
                <a:cs typeface="Arial" pitchFamily="34" charset="0"/>
              </a:rPr>
              <a:t>Title:</a:t>
            </a:r>
            <a:r>
              <a:rPr lang="en-GB" dirty="0">
                <a:latin typeface="Arial" pitchFamily="34" charset="0"/>
                <a:cs typeface="Arial" pitchFamily="34" charset="0"/>
              </a:rPr>
              <a:t>	</a:t>
            </a:r>
            <a:r>
              <a:rPr lang="en-GB" dirty="0">
                <a:solidFill>
                  <a:schemeClr val="tx1"/>
                </a:solidFill>
                <a:latin typeface="Arial" pitchFamily="34" charset="0"/>
                <a:cs typeface="Arial" pitchFamily="34" charset="0"/>
              </a:rPr>
              <a:t>Director of Primary Care for </a:t>
            </a:r>
            <a:br>
              <a:rPr lang="en-GB" dirty="0">
                <a:solidFill>
                  <a:schemeClr val="tx1"/>
                </a:solidFill>
                <a:latin typeface="Arial" pitchFamily="34" charset="0"/>
                <a:cs typeface="Arial" pitchFamily="34" charset="0"/>
              </a:rPr>
            </a:br>
            <a:r>
              <a:rPr lang="en-GB" dirty="0">
                <a:solidFill>
                  <a:schemeClr val="tx1"/>
                </a:solidFill>
                <a:latin typeface="Arial" pitchFamily="34" charset="0"/>
                <a:cs typeface="Arial" pitchFamily="34" charset="0"/>
              </a:rPr>
              <a:t>		Derby and Derbyshire ICB</a:t>
            </a:r>
          </a:p>
          <a:p>
            <a:pPr algn="l"/>
            <a:r>
              <a:rPr lang="en-GB" b="1" dirty="0">
                <a:solidFill>
                  <a:srgbClr val="00AED9"/>
                </a:solidFill>
                <a:latin typeface="Arial" pitchFamily="34" charset="0"/>
                <a:cs typeface="Arial" pitchFamily="34" charset="0"/>
              </a:rPr>
              <a:t>Email:</a:t>
            </a:r>
            <a:r>
              <a:rPr lang="en-GB" dirty="0">
                <a:latin typeface="Arial" pitchFamily="34" charset="0"/>
                <a:cs typeface="Arial" pitchFamily="34" charset="0"/>
              </a:rPr>
              <a:t>	</a:t>
            </a:r>
            <a:r>
              <a:rPr lang="en-GB" dirty="0">
                <a:solidFill>
                  <a:schemeClr val="tx1"/>
                </a:solidFill>
                <a:latin typeface="Arial" pitchFamily="34" charset="0"/>
                <a:cs typeface="Arial" pitchFamily="34" charset="0"/>
                <a:hlinkClick r:id="rId4"/>
              </a:rPr>
              <a:t>clive.newman3@nhs.net</a:t>
            </a:r>
            <a:r>
              <a:rPr lang="en-GB" dirty="0">
                <a:solidFill>
                  <a:schemeClr val="tx1"/>
                </a:solidFill>
                <a:latin typeface="Arial" pitchFamily="34" charset="0"/>
                <a:cs typeface="Arial" pitchFamily="34" charset="0"/>
              </a:rPr>
              <a:t> </a:t>
            </a:r>
          </a:p>
        </p:txBody>
      </p:sp>
      <p:sp>
        <p:nvSpPr>
          <p:cNvPr id="7" name="Title 1">
            <a:extLst>
              <a:ext uri="{FF2B5EF4-FFF2-40B4-BE49-F238E27FC236}">
                <a16:creationId xmlns:a16="http://schemas.microsoft.com/office/drawing/2014/main" id="{54A1C7A9-2443-474D-B013-34A147DA397A}"/>
              </a:ext>
            </a:extLst>
          </p:cNvPr>
          <p:cNvSpPr txBox="1">
            <a:spLocks/>
          </p:cNvSpPr>
          <p:nvPr/>
        </p:nvSpPr>
        <p:spPr>
          <a:xfrm>
            <a:off x="609600" y="274638"/>
            <a:ext cx="109728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b="1">
                <a:solidFill>
                  <a:srgbClr val="00AED9"/>
                </a:solidFill>
                <a:latin typeface="Arial" pitchFamily="34" charset="0"/>
                <a:cs typeface="Arial" pitchFamily="34" charset="0"/>
              </a:rPr>
              <a:t>Contact Details</a:t>
            </a:r>
            <a:endParaRPr lang="en-GB" b="1" dirty="0">
              <a:solidFill>
                <a:srgbClr val="00AED9"/>
              </a:solidFill>
              <a:latin typeface="Arial" pitchFamily="34" charset="0"/>
              <a:cs typeface="Arial" pitchFamily="34" charset="0"/>
            </a:endParaRPr>
          </a:p>
        </p:txBody>
      </p:sp>
    </p:spTree>
    <p:extLst>
      <p:ext uri="{BB962C8B-B14F-4D97-AF65-F5344CB8AC3E}">
        <p14:creationId xmlns:p14="http://schemas.microsoft.com/office/powerpoint/2010/main" val="3470398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b="1" dirty="0">
                <a:solidFill>
                  <a:srgbClr val="00AED9"/>
                </a:solidFill>
                <a:latin typeface="Arial" pitchFamily="34" charset="0"/>
                <a:cs typeface="Arial" pitchFamily="34" charset="0"/>
              </a:rPr>
              <a:t>Questions we’ll try and answer</a:t>
            </a:r>
          </a:p>
        </p:txBody>
      </p:sp>
      <p:sp>
        <p:nvSpPr>
          <p:cNvPr id="3" name="Content Placeholder 2"/>
          <p:cNvSpPr>
            <a:spLocks noGrp="1"/>
          </p:cNvSpPr>
          <p:nvPr>
            <p:ph idx="1"/>
          </p:nvPr>
        </p:nvSpPr>
        <p:spPr>
          <a:xfrm>
            <a:off x="1981200" y="1600200"/>
            <a:ext cx="8229600" cy="4709120"/>
          </a:xfrm>
        </p:spPr>
        <p:txBody>
          <a:bodyPr>
            <a:noAutofit/>
          </a:bodyPr>
          <a:lstStyle/>
          <a:p>
            <a:pPr marL="0" indent="0">
              <a:buNone/>
            </a:pPr>
            <a:br>
              <a:rPr lang="en-GB" sz="2800" dirty="0">
                <a:latin typeface="Arial" pitchFamily="34" charset="0"/>
                <a:cs typeface="Arial" pitchFamily="34" charset="0"/>
              </a:rPr>
            </a:br>
            <a:endParaRPr lang="en-GB" sz="2800" dirty="0">
              <a:latin typeface="Arial" pitchFamily="34" charset="0"/>
              <a:cs typeface="Arial" pitchFamily="34" charset="0"/>
            </a:endParaRPr>
          </a:p>
          <a:p>
            <a:endParaRPr lang="en-GB" sz="2800" dirty="0"/>
          </a:p>
        </p:txBody>
      </p:sp>
      <p:graphicFrame>
        <p:nvGraphicFramePr>
          <p:cNvPr id="4" name="Content Placeholder 2">
            <a:extLst>
              <a:ext uri="{FF2B5EF4-FFF2-40B4-BE49-F238E27FC236}">
                <a16:creationId xmlns:a16="http://schemas.microsoft.com/office/drawing/2014/main" id="{EDE515CC-C2DE-3023-8DF8-2842D49089D2}"/>
              </a:ext>
            </a:extLst>
          </p:cNvPr>
          <p:cNvGraphicFramePr>
            <a:graphicFrameLocks/>
          </p:cNvGraphicFramePr>
          <p:nvPr>
            <p:extLst>
              <p:ext uri="{D42A27DB-BD31-4B8C-83A1-F6EECF244321}">
                <p14:modId xmlns:p14="http://schemas.microsoft.com/office/powerpoint/2010/main" val="4085751036"/>
              </p:ext>
            </p:extLst>
          </p:nvPr>
        </p:nvGraphicFramePr>
        <p:xfrm>
          <a:off x="432864" y="1600200"/>
          <a:ext cx="11326271" cy="47091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71785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b="1" dirty="0">
                <a:solidFill>
                  <a:srgbClr val="00AED9"/>
                </a:solidFill>
                <a:latin typeface="Arial" pitchFamily="34" charset="0"/>
                <a:cs typeface="Arial" pitchFamily="34" charset="0"/>
              </a:rPr>
              <a:t>Why is getting a GP appointment so difficult?</a:t>
            </a:r>
          </a:p>
        </p:txBody>
      </p:sp>
      <p:graphicFrame>
        <p:nvGraphicFramePr>
          <p:cNvPr id="4" name="Content Placeholder 2">
            <a:extLst>
              <a:ext uri="{FF2B5EF4-FFF2-40B4-BE49-F238E27FC236}">
                <a16:creationId xmlns:a16="http://schemas.microsoft.com/office/drawing/2014/main" id="{64E2099E-7ECE-55D4-070C-5215C8E84B51}"/>
              </a:ext>
            </a:extLst>
          </p:cNvPr>
          <p:cNvGraphicFramePr>
            <a:graphicFrameLocks noGrp="1"/>
          </p:cNvGraphicFramePr>
          <p:nvPr>
            <p:ph idx="1"/>
            <p:extLst>
              <p:ext uri="{D42A27DB-BD31-4B8C-83A1-F6EECF244321}">
                <p14:modId xmlns:p14="http://schemas.microsoft.com/office/powerpoint/2010/main" val="3558403959"/>
              </p:ext>
            </p:extLst>
          </p:nvPr>
        </p:nvGraphicFramePr>
        <p:xfrm>
          <a:off x="266158" y="2112579"/>
          <a:ext cx="11659684"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13044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b="1" dirty="0">
                <a:solidFill>
                  <a:srgbClr val="00AED9"/>
                </a:solidFill>
                <a:latin typeface="Arial" pitchFamily="34" charset="0"/>
                <a:cs typeface="Arial" pitchFamily="34" charset="0"/>
              </a:rPr>
              <a:t>How many staff do we have? How does it compare to the hospitals?</a:t>
            </a:r>
          </a:p>
        </p:txBody>
      </p:sp>
      <p:sp>
        <p:nvSpPr>
          <p:cNvPr id="3" name="Content Placeholder 2"/>
          <p:cNvSpPr>
            <a:spLocks noGrp="1"/>
          </p:cNvSpPr>
          <p:nvPr>
            <p:ph idx="1"/>
          </p:nvPr>
        </p:nvSpPr>
        <p:spPr/>
        <p:txBody>
          <a:bodyPr/>
          <a:lstStyle/>
          <a:p>
            <a:r>
              <a:rPr lang="en-GB" dirty="0">
                <a:latin typeface="Arial" pitchFamily="34" charset="0"/>
                <a:cs typeface="Arial" pitchFamily="34" charset="0"/>
              </a:rPr>
              <a:t>There are more than twice as many Consultants in hospitals in Derby and Derbyshire than there are GPs</a:t>
            </a:r>
          </a:p>
          <a:p>
            <a:endParaRPr lang="en-GB" dirty="0">
              <a:latin typeface="Arial" pitchFamily="34" charset="0"/>
              <a:cs typeface="Arial" pitchFamily="34" charset="0"/>
            </a:endParaRPr>
          </a:p>
          <a:p>
            <a:r>
              <a:rPr lang="en-GB" dirty="0">
                <a:latin typeface="Arial" pitchFamily="34" charset="0"/>
                <a:cs typeface="Arial" pitchFamily="34" charset="0"/>
              </a:rPr>
              <a:t>Between 2019-2024 the number of GP Partners (the GPs who own and run the practices) has fallen by 30%, replaced by salaried GPs</a:t>
            </a:r>
          </a:p>
        </p:txBody>
      </p:sp>
    </p:spTree>
    <p:extLst>
      <p:ext uri="{BB962C8B-B14F-4D97-AF65-F5344CB8AC3E}">
        <p14:creationId xmlns:p14="http://schemas.microsoft.com/office/powerpoint/2010/main" val="2712817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b="1" dirty="0">
                <a:solidFill>
                  <a:srgbClr val="00AED9"/>
                </a:solidFill>
                <a:latin typeface="Arial" pitchFamily="34" charset="0"/>
                <a:cs typeface="Arial" pitchFamily="34" charset="0"/>
              </a:rPr>
              <a:t>How many staff do we have? How does it compare to the hospitals?</a:t>
            </a:r>
          </a:p>
        </p:txBody>
      </p:sp>
      <p:pic>
        <p:nvPicPr>
          <p:cNvPr id="6" name="Picture 2">
            <a:extLst>
              <a:ext uri="{FF2B5EF4-FFF2-40B4-BE49-F238E27FC236}">
                <a16:creationId xmlns:a16="http://schemas.microsoft.com/office/drawing/2014/main" id="{0354B792-48D6-7714-CD73-FC035169C7E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22890" y="2680144"/>
            <a:ext cx="5481509" cy="338483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Content Placeholder 3">
            <a:extLst>
              <a:ext uri="{FF2B5EF4-FFF2-40B4-BE49-F238E27FC236}">
                <a16:creationId xmlns:a16="http://schemas.microsoft.com/office/drawing/2014/main" id="{E0837204-42F4-F960-AC41-75DD870EC726}"/>
              </a:ext>
            </a:extLst>
          </p:cNvPr>
          <p:cNvGraphicFramePr>
            <a:graphicFrameLocks noGrp="1"/>
          </p:cNvGraphicFramePr>
          <p:nvPr>
            <p:ph idx="1"/>
            <p:extLst>
              <p:ext uri="{D42A27DB-BD31-4B8C-83A1-F6EECF244321}">
                <p14:modId xmlns:p14="http://schemas.microsoft.com/office/powerpoint/2010/main" val="2621892499"/>
              </p:ext>
            </p:extLst>
          </p:nvPr>
        </p:nvGraphicFramePr>
        <p:xfrm>
          <a:off x="6287602" y="2680144"/>
          <a:ext cx="5523083" cy="3449363"/>
        </p:xfrm>
        <a:graphic>
          <a:graphicData uri="http://schemas.openxmlformats.org/drawingml/2006/table">
            <a:tbl>
              <a:tblPr firstRow="1" bandRow="1">
                <a:tableStyleId>{5C22544A-7EE6-4342-B048-85BDC9FD1C3A}</a:tableStyleId>
              </a:tblPr>
              <a:tblGrid>
                <a:gridCol w="2816207">
                  <a:extLst>
                    <a:ext uri="{9D8B030D-6E8A-4147-A177-3AD203B41FA5}">
                      <a16:colId xmlns:a16="http://schemas.microsoft.com/office/drawing/2014/main" val="2986085013"/>
                    </a:ext>
                  </a:extLst>
                </a:gridCol>
                <a:gridCol w="2706876">
                  <a:extLst>
                    <a:ext uri="{9D8B030D-6E8A-4147-A177-3AD203B41FA5}">
                      <a16:colId xmlns:a16="http://schemas.microsoft.com/office/drawing/2014/main" val="2434066693"/>
                    </a:ext>
                  </a:extLst>
                </a:gridCol>
              </a:tblGrid>
              <a:tr h="911617">
                <a:tc>
                  <a:txBody>
                    <a:bodyPr/>
                    <a:lstStyle/>
                    <a:p>
                      <a:r>
                        <a:rPr lang="en-GB" sz="2400" dirty="0">
                          <a:latin typeface="Arial" panose="020B0604020202020204" pitchFamily="34" charset="0"/>
                          <a:cs typeface="Arial" panose="020B0604020202020204" pitchFamily="34" charset="0"/>
                        </a:rPr>
                        <a:t>Staff group</a:t>
                      </a:r>
                    </a:p>
                  </a:txBody>
                  <a:tcPr marL="123191" marR="123191" marT="61596" marB="61596"/>
                </a:tc>
                <a:tc>
                  <a:txBody>
                    <a:bodyPr/>
                    <a:lstStyle/>
                    <a:p>
                      <a:r>
                        <a:rPr lang="en-GB" sz="2400">
                          <a:latin typeface="Arial" panose="020B0604020202020204" pitchFamily="34" charset="0"/>
                          <a:cs typeface="Arial" panose="020B0604020202020204" pitchFamily="34" charset="0"/>
                        </a:rPr>
                        <a:t>Whole Time Equivalent</a:t>
                      </a:r>
                    </a:p>
                  </a:txBody>
                  <a:tcPr marL="123191" marR="123191" marT="61596" marB="61596"/>
                </a:tc>
                <a:extLst>
                  <a:ext uri="{0D108BD9-81ED-4DB2-BD59-A6C34878D82A}">
                    <a16:rowId xmlns:a16="http://schemas.microsoft.com/office/drawing/2014/main" val="1064361750"/>
                  </a:ext>
                </a:extLst>
              </a:tr>
              <a:tr h="542043">
                <a:tc>
                  <a:txBody>
                    <a:bodyPr/>
                    <a:lstStyle/>
                    <a:p>
                      <a:r>
                        <a:rPr lang="en-GB" sz="2400" dirty="0">
                          <a:latin typeface="Arial" panose="020B0604020202020204" pitchFamily="34" charset="0"/>
                          <a:cs typeface="Arial" panose="020B0604020202020204" pitchFamily="34" charset="0"/>
                        </a:rPr>
                        <a:t>GPs</a:t>
                      </a:r>
                    </a:p>
                  </a:txBody>
                  <a:tcPr marL="123191" marR="123191" marT="61596" marB="61596"/>
                </a:tc>
                <a:tc>
                  <a:txBody>
                    <a:bodyPr/>
                    <a:lstStyle/>
                    <a:p>
                      <a:r>
                        <a:rPr lang="en-GB" sz="2400" dirty="0">
                          <a:latin typeface="Arial" panose="020B0604020202020204" pitchFamily="34" charset="0"/>
                          <a:cs typeface="Arial" panose="020B0604020202020204" pitchFamily="34" charset="0"/>
                        </a:rPr>
                        <a:t>732</a:t>
                      </a:r>
                    </a:p>
                  </a:txBody>
                  <a:tcPr marL="123191" marR="123191" marT="61596" marB="61596"/>
                </a:tc>
                <a:extLst>
                  <a:ext uri="{0D108BD9-81ED-4DB2-BD59-A6C34878D82A}">
                    <a16:rowId xmlns:a16="http://schemas.microsoft.com/office/drawing/2014/main" val="268514263"/>
                  </a:ext>
                </a:extLst>
              </a:tr>
              <a:tr h="542043">
                <a:tc>
                  <a:txBody>
                    <a:bodyPr/>
                    <a:lstStyle/>
                    <a:p>
                      <a:r>
                        <a:rPr lang="en-GB" sz="2400">
                          <a:latin typeface="Arial" panose="020B0604020202020204" pitchFamily="34" charset="0"/>
                          <a:cs typeface="Arial" panose="020B0604020202020204" pitchFamily="34" charset="0"/>
                        </a:rPr>
                        <a:t>Nurses</a:t>
                      </a:r>
                    </a:p>
                  </a:txBody>
                  <a:tcPr marL="123191" marR="123191" marT="61596" marB="61596"/>
                </a:tc>
                <a:tc>
                  <a:txBody>
                    <a:bodyPr/>
                    <a:lstStyle/>
                    <a:p>
                      <a:r>
                        <a:rPr lang="en-GB" sz="2400">
                          <a:latin typeface="Arial" panose="020B0604020202020204" pitchFamily="34" charset="0"/>
                          <a:cs typeface="Arial" panose="020B0604020202020204" pitchFamily="34" charset="0"/>
                        </a:rPr>
                        <a:t>344</a:t>
                      </a:r>
                    </a:p>
                  </a:txBody>
                  <a:tcPr marL="123191" marR="123191" marT="61596" marB="61596"/>
                </a:tc>
                <a:extLst>
                  <a:ext uri="{0D108BD9-81ED-4DB2-BD59-A6C34878D82A}">
                    <a16:rowId xmlns:a16="http://schemas.microsoft.com/office/drawing/2014/main" val="1384550515"/>
                  </a:ext>
                </a:extLst>
              </a:tr>
              <a:tr h="911617">
                <a:tc>
                  <a:txBody>
                    <a:bodyPr/>
                    <a:lstStyle/>
                    <a:p>
                      <a:r>
                        <a:rPr lang="en-GB" sz="2400">
                          <a:latin typeface="Arial" panose="020B0604020202020204" pitchFamily="34" charset="0"/>
                          <a:cs typeface="Arial" panose="020B0604020202020204" pitchFamily="34" charset="0"/>
                        </a:rPr>
                        <a:t>Staff providing direct patient care</a:t>
                      </a:r>
                    </a:p>
                  </a:txBody>
                  <a:tcPr marL="123191" marR="123191" marT="61596" marB="61596"/>
                </a:tc>
                <a:tc>
                  <a:txBody>
                    <a:bodyPr/>
                    <a:lstStyle/>
                    <a:p>
                      <a:r>
                        <a:rPr lang="en-GB" sz="2400">
                          <a:latin typeface="Arial" panose="020B0604020202020204" pitchFamily="34" charset="0"/>
                          <a:cs typeface="Arial" panose="020B0604020202020204" pitchFamily="34" charset="0"/>
                        </a:rPr>
                        <a:t>271</a:t>
                      </a:r>
                    </a:p>
                  </a:txBody>
                  <a:tcPr marL="123191" marR="123191" marT="61596" marB="61596"/>
                </a:tc>
                <a:extLst>
                  <a:ext uri="{0D108BD9-81ED-4DB2-BD59-A6C34878D82A}">
                    <a16:rowId xmlns:a16="http://schemas.microsoft.com/office/drawing/2014/main" val="869804318"/>
                  </a:ext>
                </a:extLst>
              </a:tr>
              <a:tr h="542043">
                <a:tc>
                  <a:txBody>
                    <a:bodyPr/>
                    <a:lstStyle/>
                    <a:p>
                      <a:endParaRPr lang="en-GB" sz="2400" dirty="0">
                        <a:latin typeface="Arial" panose="020B0604020202020204" pitchFamily="34" charset="0"/>
                        <a:cs typeface="Arial" panose="020B0604020202020204" pitchFamily="34" charset="0"/>
                      </a:endParaRPr>
                    </a:p>
                  </a:txBody>
                  <a:tcPr marL="123191" marR="123191" marT="61596" marB="61596"/>
                </a:tc>
                <a:tc>
                  <a:txBody>
                    <a:bodyPr/>
                    <a:lstStyle/>
                    <a:p>
                      <a:r>
                        <a:rPr lang="en-GB" sz="2400" dirty="0">
                          <a:latin typeface="Arial" panose="020B0604020202020204" pitchFamily="34" charset="0"/>
                          <a:cs typeface="Arial" panose="020B0604020202020204" pitchFamily="34" charset="0"/>
                        </a:rPr>
                        <a:t>1521</a:t>
                      </a:r>
                    </a:p>
                  </a:txBody>
                  <a:tcPr marL="123191" marR="123191" marT="61596" marB="61596"/>
                </a:tc>
                <a:extLst>
                  <a:ext uri="{0D108BD9-81ED-4DB2-BD59-A6C34878D82A}">
                    <a16:rowId xmlns:a16="http://schemas.microsoft.com/office/drawing/2014/main" val="4031749642"/>
                  </a:ext>
                </a:extLst>
              </a:tr>
            </a:tbl>
          </a:graphicData>
        </a:graphic>
      </p:graphicFrame>
    </p:spTree>
    <p:extLst>
      <p:ext uri="{BB962C8B-B14F-4D97-AF65-F5344CB8AC3E}">
        <p14:creationId xmlns:p14="http://schemas.microsoft.com/office/powerpoint/2010/main" val="2118649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b="1" dirty="0">
                <a:solidFill>
                  <a:srgbClr val="00AED9"/>
                </a:solidFill>
                <a:latin typeface="Arial" pitchFamily="34" charset="0"/>
                <a:cs typeface="Arial" pitchFamily="34" charset="0"/>
              </a:rPr>
              <a:t>Is it getting worse? </a:t>
            </a:r>
            <a:endParaRPr lang="en-GB" sz="1800" dirty="0">
              <a:solidFill>
                <a:srgbClr val="00AED9"/>
              </a:solidFill>
              <a:latin typeface="Arial" pitchFamily="34" charset="0"/>
              <a:cs typeface="Arial" pitchFamily="34" charset="0"/>
            </a:endParaRPr>
          </a:p>
        </p:txBody>
      </p:sp>
      <p:graphicFrame>
        <p:nvGraphicFramePr>
          <p:cNvPr id="9" name="Content Placeholder 2">
            <a:extLst>
              <a:ext uri="{FF2B5EF4-FFF2-40B4-BE49-F238E27FC236}">
                <a16:creationId xmlns:a16="http://schemas.microsoft.com/office/drawing/2014/main" id="{6F9E7371-48A3-6E2C-BE5F-8E89F60D7D76}"/>
              </a:ext>
            </a:extLst>
          </p:cNvPr>
          <p:cNvGraphicFramePr>
            <a:graphicFrameLocks noGrp="1"/>
          </p:cNvGraphicFramePr>
          <p:nvPr>
            <p:ph idx="1"/>
            <p:extLst>
              <p:ext uri="{D42A27DB-BD31-4B8C-83A1-F6EECF244321}">
                <p14:modId xmlns:p14="http://schemas.microsoft.com/office/powerpoint/2010/main" val="1127144377"/>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Oval 2">
            <a:extLst>
              <a:ext uri="{FF2B5EF4-FFF2-40B4-BE49-F238E27FC236}">
                <a16:creationId xmlns:a16="http://schemas.microsoft.com/office/drawing/2014/main" id="{2F95C38A-9C8C-EB9A-E636-ECC965AB8FF5}"/>
              </a:ext>
            </a:extLst>
          </p:cNvPr>
          <p:cNvSpPr/>
          <p:nvPr/>
        </p:nvSpPr>
        <p:spPr>
          <a:xfrm>
            <a:off x="838200" y="2451093"/>
            <a:ext cx="1955812" cy="1955812"/>
          </a:xfrm>
          <a:prstGeom prst="ellipse">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4" name="Rectangle 3" descr="Speech">
            <a:extLst>
              <a:ext uri="{FF2B5EF4-FFF2-40B4-BE49-F238E27FC236}">
                <a16:creationId xmlns:a16="http://schemas.microsoft.com/office/drawing/2014/main" id="{00B3A7D8-41DF-BE7A-8531-4D873AE95C1F}"/>
              </a:ext>
            </a:extLst>
          </p:cNvPr>
          <p:cNvSpPr/>
          <p:nvPr/>
        </p:nvSpPr>
        <p:spPr>
          <a:xfrm>
            <a:off x="1255012" y="2867905"/>
            <a:ext cx="1122187" cy="1122187"/>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GB"/>
          </a:p>
        </p:txBody>
      </p:sp>
      <p:sp>
        <p:nvSpPr>
          <p:cNvPr id="5" name="TextBox 4">
            <a:extLst>
              <a:ext uri="{FF2B5EF4-FFF2-40B4-BE49-F238E27FC236}">
                <a16:creationId xmlns:a16="http://schemas.microsoft.com/office/drawing/2014/main" id="{97781E1D-98C5-4878-9133-C36CCDCFF384}"/>
              </a:ext>
            </a:extLst>
          </p:cNvPr>
          <p:cNvSpPr txBox="1"/>
          <p:nvPr/>
        </p:nvSpPr>
        <p:spPr>
          <a:xfrm>
            <a:off x="644056" y="4605251"/>
            <a:ext cx="2403764" cy="369332"/>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It’s hard to tell</a:t>
            </a:r>
          </a:p>
        </p:txBody>
      </p:sp>
      <p:sp>
        <p:nvSpPr>
          <p:cNvPr id="6" name="Oval 5">
            <a:extLst>
              <a:ext uri="{FF2B5EF4-FFF2-40B4-BE49-F238E27FC236}">
                <a16:creationId xmlns:a16="http://schemas.microsoft.com/office/drawing/2014/main" id="{5C05807D-9AC6-C09D-D6ED-D8059D63655E}"/>
              </a:ext>
            </a:extLst>
          </p:cNvPr>
          <p:cNvSpPr/>
          <p:nvPr/>
        </p:nvSpPr>
        <p:spPr>
          <a:xfrm>
            <a:off x="5118094" y="2451094"/>
            <a:ext cx="1955812" cy="1955812"/>
          </a:xfrm>
          <a:prstGeom prst="ellipse">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7" name="Oval 6">
            <a:extLst>
              <a:ext uri="{FF2B5EF4-FFF2-40B4-BE49-F238E27FC236}">
                <a16:creationId xmlns:a16="http://schemas.microsoft.com/office/drawing/2014/main" id="{0EF88AAC-E6D3-CFC2-714B-0C55749AB14F}"/>
              </a:ext>
            </a:extLst>
          </p:cNvPr>
          <p:cNvSpPr/>
          <p:nvPr/>
        </p:nvSpPr>
        <p:spPr>
          <a:xfrm>
            <a:off x="9397988" y="2451093"/>
            <a:ext cx="1955812" cy="1955812"/>
          </a:xfrm>
          <a:prstGeom prst="ellipse">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endParaRPr lang="en-GB" dirty="0"/>
          </a:p>
        </p:txBody>
      </p:sp>
      <p:sp>
        <p:nvSpPr>
          <p:cNvPr id="10" name="Rectangle 9" descr="Stethoscope">
            <a:extLst>
              <a:ext uri="{FF2B5EF4-FFF2-40B4-BE49-F238E27FC236}">
                <a16:creationId xmlns:a16="http://schemas.microsoft.com/office/drawing/2014/main" id="{B70F1B05-F134-639D-84C4-70B4E077853E}"/>
              </a:ext>
            </a:extLst>
          </p:cNvPr>
          <p:cNvSpPr/>
          <p:nvPr/>
        </p:nvSpPr>
        <p:spPr>
          <a:xfrm>
            <a:off x="5534906" y="2867906"/>
            <a:ext cx="1122187" cy="1122187"/>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a:lstStyle/>
          <a:p>
            <a:endParaRPr lang="en-GB"/>
          </a:p>
        </p:txBody>
      </p:sp>
      <p:sp>
        <p:nvSpPr>
          <p:cNvPr id="11" name="Oval 10">
            <a:extLst>
              <a:ext uri="{FF2B5EF4-FFF2-40B4-BE49-F238E27FC236}">
                <a16:creationId xmlns:a16="http://schemas.microsoft.com/office/drawing/2014/main" id="{AFC0F4A9-C142-EC35-6C2D-27CD5B2FC4D2}"/>
              </a:ext>
            </a:extLst>
          </p:cNvPr>
          <p:cNvSpPr/>
          <p:nvPr/>
        </p:nvSpPr>
        <p:spPr>
          <a:xfrm>
            <a:off x="9397988" y="2451093"/>
            <a:ext cx="1955812" cy="1955812"/>
          </a:xfrm>
          <a:prstGeom prst="ellipse">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2" name="Rectangle 11" descr="Monthly calendar">
            <a:extLst>
              <a:ext uri="{FF2B5EF4-FFF2-40B4-BE49-F238E27FC236}">
                <a16:creationId xmlns:a16="http://schemas.microsoft.com/office/drawing/2014/main" id="{B174A72D-795B-8AF0-2C87-114E5DCC422E}"/>
              </a:ext>
            </a:extLst>
          </p:cNvPr>
          <p:cNvSpPr/>
          <p:nvPr/>
        </p:nvSpPr>
        <p:spPr>
          <a:xfrm>
            <a:off x="9814801" y="2867904"/>
            <a:ext cx="1122187" cy="1122187"/>
          </a:xfrm>
          <a:prstGeom prst="rect">
            <a:avLst/>
          </a:prstGeom>
          <a: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a:lstStyle/>
          <a:p>
            <a:endParaRPr lang="en-GB"/>
          </a:p>
        </p:txBody>
      </p:sp>
      <p:sp>
        <p:nvSpPr>
          <p:cNvPr id="13" name="TextBox 12">
            <a:extLst>
              <a:ext uri="{FF2B5EF4-FFF2-40B4-BE49-F238E27FC236}">
                <a16:creationId xmlns:a16="http://schemas.microsoft.com/office/drawing/2014/main" id="{FF9A1289-F63A-4C14-922D-2C024FB0A904}"/>
              </a:ext>
            </a:extLst>
          </p:cNvPr>
          <p:cNvSpPr txBox="1"/>
          <p:nvPr/>
        </p:nvSpPr>
        <p:spPr>
          <a:xfrm>
            <a:off x="4648046" y="4745421"/>
            <a:ext cx="2919847" cy="923330"/>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Patient survey information says that patients generally think so</a:t>
            </a:r>
          </a:p>
        </p:txBody>
      </p:sp>
      <p:sp>
        <p:nvSpPr>
          <p:cNvPr id="14" name="TextBox 13">
            <a:extLst>
              <a:ext uri="{FF2B5EF4-FFF2-40B4-BE49-F238E27FC236}">
                <a16:creationId xmlns:a16="http://schemas.microsoft.com/office/drawing/2014/main" id="{DB4076A2-8A3D-D8A3-2463-B8C0E2EA55B2}"/>
              </a:ext>
            </a:extLst>
          </p:cNvPr>
          <p:cNvSpPr txBox="1"/>
          <p:nvPr/>
        </p:nvSpPr>
        <p:spPr>
          <a:xfrm>
            <a:off x="8519385" y="4605251"/>
            <a:ext cx="3713018" cy="1477328"/>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But the number of appointments offered overall has increased – it’s up 12% since 2019 (we offer c570,000 per month in Derby and Derbyshire)</a:t>
            </a:r>
          </a:p>
        </p:txBody>
      </p:sp>
    </p:spTree>
    <p:extLst>
      <p:ext uri="{BB962C8B-B14F-4D97-AF65-F5344CB8AC3E}">
        <p14:creationId xmlns:p14="http://schemas.microsoft.com/office/powerpoint/2010/main" val="4220868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b="1" dirty="0">
                <a:solidFill>
                  <a:srgbClr val="00AED9"/>
                </a:solidFill>
                <a:latin typeface="Arial" pitchFamily="34" charset="0"/>
                <a:cs typeface="Arial" pitchFamily="34" charset="0"/>
              </a:rPr>
              <a:t>Is face to face access worse?</a:t>
            </a:r>
          </a:p>
        </p:txBody>
      </p:sp>
      <p:sp>
        <p:nvSpPr>
          <p:cNvPr id="3" name="Content Placeholder 2"/>
          <p:cNvSpPr>
            <a:spLocks noGrp="1"/>
          </p:cNvSpPr>
          <p:nvPr>
            <p:ph idx="1"/>
          </p:nvPr>
        </p:nvSpPr>
        <p:spPr>
          <a:xfrm>
            <a:off x="838200" y="1825625"/>
            <a:ext cx="10999124" cy="4667250"/>
          </a:xfrm>
        </p:spPr>
        <p:txBody>
          <a:bodyPr>
            <a:normAutofit/>
          </a:bodyPr>
          <a:lstStyle/>
          <a:p>
            <a:pPr>
              <a:lnSpc>
                <a:spcPct val="120000"/>
              </a:lnSpc>
              <a:spcBef>
                <a:spcPts val="600"/>
              </a:spcBef>
              <a:spcAft>
                <a:spcPts val="600"/>
              </a:spcAft>
            </a:pPr>
            <a:r>
              <a:rPr lang="en-GB" sz="3000" dirty="0">
                <a:latin typeface="Arial" pitchFamily="34" charset="0"/>
                <a:cs typeface="Arial" pitchFamily="34" charset="0"/>
              </a:rPr>
              <a:t>No – about ¾ of all patients get seen face to face </a:t>
            </a:r>
            <a:br>
              <a:rPr lang="en-GB" sz="3000" dirty="0">
                <a:latin typeface="Arial" pitchFamily="34" charset="0"/>
                <a:cs typeface="Arial" pitchFamily="34" charset="0"/>
              </a:rPr>
            </a:br>
            <a:r>
              <a:rPr lang="en-GB" sz="3000" dirty="0">
                <a:latin typeface="Arial" pitchFamily="34" charset="0"/>
                <a:cs typeface="Arial" pitchFamily="34" charset="0"/>
              </a:rPr>
              <a:t>(slightly down by 4% to 71% since 2019)</a:t>
            </a:r>
          </a:p>
          <a:p>
            <a:pPr>
              <a:lnSpc>
                <a:spcPct val="120000"/>
              </a:lnSpc>
              <a:spcBef>
                <a:spcPts val="600"/>
              </a:spcBef>
              <a:spcAft>
                <a:spcPts val="600"/>
              </a:spcAft>
            </a:pPr>
            <a:r>
              <a:rPr lang="en-GB" sz="3000" dirty="0">
                <a:latin typeface="Arial" pitchFamily="34" charset="0"/>
                <a:cs typeface="Arial" pitchFamily="34" charset="0"/>
              </a:rPr>
              <a:t>Phone appointments have increased since 2019 and now make up 20% of all appointments</a:t>
            </a:r>
          </a:p>
          <a:p>
            <a:pPr>
              <a:lnSpc>
                <a:spcPct val="120000"/>
              </a:lnSpc>
              <a:spcBef>
                <a:spcPts val="600"/>
              </a:spcBef>
              <a:spcAft>
                <a:spcPts val="600"/>
              </a:spcAft>
            </a:pPr>
            <a:r>
              <a:rPr lang="en-GB" sz="3000" dirty="0">
                <a:latin typeface="Arial" pitchFamily="34" charset="0"/>
                <a:cs typeface="Arial" pitchFamily="34" charset="0"/>
              </a:rPr>
              <a:t>About 10% of appointments are online</a:t>
            </a:r>
          </a:p>
          <a:p>
            <a:pPr>
              <a:lnSpc>
                <a:spcPct val="120000"/>
              </a:lnSpc>
              <a:spcBef>
                <a:spcPts val="600"/>
              </a:spcBef>
              <a:spcAft>
                <a:spcPts val="600"/>
              </a:spcAft>
            </a:pPr>
            <a:r>
              <a:rPr lang="en-GB" sz="3000" dirty="0">
                <a:latin typeface="Arial" pitchFamily="34" charset="0"/>
                <a:cs typeface="Arial" pitchFamily="34" charset="0"/>
              </a:rPr>
              <a:t>40% of appointments are offered on the same working day </a:t>
            </a:r>
          </a:p>
          <a:p>
            <a:pPr>
              <a:lnSpc>
                <a:spcPct val="120000"/>
              </a:lnSpc>
              <a:spcBef>
                <a:spcPts val="600"/>
              </a:spcBef>
              <a:spcAft>
                <a:spcPts val="600"/>
              </a:spcAft>
            </a:pPr>
            <a:r>
              <a:rPr lang="en-GB" sz="3000" dirty="0">
                <a:latin typeface="Arial" pitchFamily="34" charset="0"/>
                <a:cs typeface="Arial" pitchFamily="34" charset="0"/>
              </a:rPr>
              <a:t>82% of appointments are offered within 2 weeks</a:t>
            </a:r>
          </a:p>
        </p:txBody>
      </p:sp>
    </p:spTree>
    <p:extLst>
      <p:ext uri="{BB962C8B-B14F-4D97-AF65-F5344CB8AC3E}">
        <p14:creationId xmlns:p14="http://schemas.microsoft.com/office/powerpoint/2010/main" val="3734387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b="1" dirty="0">
                <a:solidFill>
                  <a:srgbClr val="00AED9"/>
                </a:solidFill>
                <a:latin typeface="Arial" pitchFamily="34" charset="0"/>
                <a:cs typeface="Arial" pitchFamily="34" charset="0"/>
              </a:rPr>
              <a:t>Why do they tell me to ring back?</a:t>
            </a:r>
          </a:p>
        </p:txBody>
      </p:sp>
      <p:sp>
        <p:nvSpPr>
          <p:cNvPr id="3" name="Content Placeholder 2"/>
          <p:cNvSpPr>
            <a:spLocks noGrp="1"/>
          </p:cNvSpPr>
          <p:nvPr>
            <p:ph idx="1"/>
          </p:nvPr>
        </p:nvSpPr>
        <p:spPr>
          <a:xfrm>
            <a:off x="838199" y="1825625"/>
            <a:ext cx="11032375" cy="4667250"/>
          </a:xfrm>
        </p:spPr>
        <p:txBody>
          <a:bodyPr>
            <a:normAutofit fontScale="55000" lnSpcReduction="20000"/>
          </a:bodyPr>
          <a:lstStyle/>
          <a:p>
            <a:pPr>
              <a:lnSpc>
                <a:spcPct val="120000"/>
              </a:lnSpc>
              <a:spcBef>
                <a:spcPts val="600"/>
              </a:spcBef>
              <a:spcAft>
                <a:spcPts val="600"/>
              </a:spcAft>
            </a:pPr>
            <a:r>
              <a:rPr lang="en-GB" sz="4700" dirty="0">
                <a:latin typeface="Arial" pitchFamily="34" charset="0"/>
                <a:cs typeface="Arial" pitchFamily="34" charset="0"/>
              </a:rPr>
              <a:t>Too much demand</a:t>
            </a:r>
          </a:p>
          <a:p>
            <a:pPr>
              <a:lnSpc>
                <a:spcPct val="120000"/>
              </a:lnSpc>
              <a:spcBef>
                <a:spcPts val="600"/>
              </a:spcBef>
              <a:spcAft>
                <a:spcPts val="600"/>
              </a:spcAft>
            </a:pPr>
            <a:r>
              <a:rPr lang="en-GB" sz="4700" dirty="0">
                <a:latin typeface="Arial" pitchFamily="34" charset="0"/>
                <a:cs typeface="Arial" pitchFamily="34" charset="0"/>
              </a:rPr>
              <a:t>GP practices are juggling requests for ‘on the day’ and ‘routine’ appointments (which are booked ahead)</a:t>
            </a:r>
          </a:p>
          <a:p>
            <a:pPr>
              <a:lnSpc>
                <a:spcPct val="120000"/>
              </a:lnSpc>
              <a:spcBef>
                <a:spcPts val="600"/>
              </a:spcBef>
              <a:spcAft>
                <a:spcPts val="600"/>
              </a:spcAft>
            </a:pPr>
            <a:r>
              <a:rPr lang="en-GB" sz="4700" dirty="0">
                <a:latin typeface="Arial" pitchFamily="34" charset="0"/>
                <a:cs typeface="Arial" pitchFamily="34" charset="0"/>
              </a:rPr>
              <a:t>Typically, they book up to 60% ahead for routine and hold back the rest for anyone ringing in with something urgent</a:t>
            </a:r>
          </a:p>
          <a:p>
            <a:pPr>
              <a:lnSpc>
                <a:spcPct val="120000"/>
              </a:lnSpc>
              <a:spcBef>
                <a:spcPts val="600"/>
              </a:spcBef>
              <a:spcAft>
                <a:spcPts val="600"/>
              </a:spcAft>
            </a:pPr>
            <a:r>
              <a:rPr lang="en-GB" sz="4700" dirty="0">
                <a:latin typeface="Arial" pitchFamily="34" charset="0"/>
                <a:cs typeface="Arial" pitchFamily="34" charset="0"/>
              </a:rPr>
              <a:t>They won’t book endlessly into the future (like a hospital waiting list) but will release appointments every day </a:t>
            </a:r>
          </a:p>
          <a:p>
            <a:pPr>
              <a:lnSpc>
                <a:spcPct val="120000"/>
              </a:lnSpc>
              <a:spcBef>
                <a:spcPts val="600"/>
              </a:spcBef>
              <a:spcAft>
                <a:spcPts val="600"/>
              </a:spcAft>
            </a:pPr>
            <a:r>
              <a:rPr lang="en-GB" sz="4700" dirty="0">
                <a:latin typeface="Arial" pitchFamily="34" charset="0"/>
                <a:cs typeface="Arial" pitchFamily="34" charset="0"/>
              </a:rPr>
              <a:t>So, unfortunately, if you ring and all the appointments are already booked you have to ring back the next day when they will release more appointments</a:t>
            </a:r>
          </a:p>
        </p:txBody>
      </p:sp>
    </p:spTree>
    <p:extLst>
      <p:ext uri="{BB962C8B-B14F-4D97-AF65-F5344CB8AC3E}">
        <p14:creationId xmlns:p14="http://schemas.microsoft.com/office/powerpoint/2010/main" val="2623957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GB" b="1" dirty="0">
                <a:solidFill>
                  <a:srgbClr val="00AED9"/>
                </a:solidFill>
                <a:latin typeface="Arial" pitchFamily="34" charset="0"/>
                <a:cs typeface="Arial" pitchFamily="34" charset="0"/>
              </a:rPr>
              <a:t>Haven’t we put a lot of money into General Practice – aren’t there more staff?</a:t>
            </a:r>
          </a:p>
        </p:txBody>
      </p:sp>
      <p:sp>
        <p:nvSpPr>
          <p:cNvPr id="3" name="Content Placeholder 2"/>
          <p:cNvSpPr>
            <a:spLocks noGrp="1"/>
          </p:cNvSpPr>
          <p:nvPr>
            <p:ph idx="1"/>
          </p:nvPr>
        </p:nvSpPr>
        <p:spPr>
          <a:xfrm>
            <a:off x="838200" y="1784696"/>
            <a:ext cx="11032376" cy="4667250"/>
          </a:xfrm>
        </p:spPr>
        <p:txBody>
          <a:bodyPr>
            <a:normAutofit fontScale="55000" lnSpcReduction="20000"/>
          </a:bodyPr>
          <a:lstStyle/>
          <a:p>
            <a:pPr>
              <a:lnSpc>
                <a:spcPct val="120000"/>
              </a:lnSpc>
              <a:spcBef>
                <a:spcPts val="600"/>
              </a:spcBef>
              <a:spcAft>
                <a:spcPts val="600"/>
              </a:spcAft>
            </a:pPr>
            <a:r>
              <a:rPr lang="en-GB" sz="4700" dirty="0">
                <a:latin typeface="Arial" pitchFamily="34" charset="0"/>
                <a:cs typeface="Arial" pitchFamily="34" charset="0"/>
              </a:rPr>
              <a:t>Yes, since 2019 we’ve invested nearly £24m in staff in Derby and Derbyshire – 589 new people</a:t>
            </a:r>
          </a:p>
          <a:p>
            <a:pPr>
              <a:lnSpc>
                <a:spcPct val="120000"/>
              </a:lnSpc>
              <a:spcBef>
                <a:spcPts val="600"/>
              </a:spcBef>
              <a:spcAft>
                <a:spcPts val="600"/>
              </a:spcAft>
            </a:pPr>
            <a:r>
              <a:rPr lang="en-GB" sz="4700" dirty="0">
                <a:latin typeface="Arial" pitchFamily="34" charset="0"/>
                <a:cs typeface="Arial" pitchFamily="34" charset="0"/>
              </a:rPr>
              <a:t>The money has been given to groups of GP practices (called Primary Care Networks (PCNs))</a:t>
            </a:r>
          </a:p>
          <a:p>
            <a:pPr>
              <a:lnSpc>
                <a:spcPct val="120000"/>
              </a:lnSpc>
              <a:spcBef>
                <a:spcPts val="600"/>
              </a:spcBef>
              <a:spcAft>
                <a:spcPts val="600"/>
              </a:spcAft>
            </a:pPr>
            <a:r>
              <a:rPr lang="en-GB" sz="4700" dirty="0">
                <a:latin typeface="Arial" pitchFamily="34" charset="0"/>
                <a:cs typeface="Arial" pitchFamily="34" charset="0"/>
              </a:rPr>
              <a:t>It isn’t for doctors or nurses but for other linked staff such as pharmacists, physiotherapists, mental health workers and social prescribers</a:t>
            </a:r>
          </a:p>
          <a:p>
            <a:pPr>
              <a:lnSpc>
                <a:spcPct val="120000"/>
              </a:lnSpc>
              <a:spcBef>
                <a:spcPts val="600"/>
              </a:spcBef>
              <a:spcAft>
                <a:spcPts val="600"/>
              </a:spcAft>
            </a:pPr>
            <a:r>
              <a:rPr lang="en-GB" sz="4700" dirty="0">
                <a:latin typeface="Arial" pitchFamily="34" charset="0"/>
                <a:cs typeface="Arial" pitchFamily="34" charset="0"/>
              </a:rPr>
              <a:t>The staff deliver a wider range of services such as support for care homes, medication reviews, anticipatory care for older people etc</a:t>
            </a:r>
          </a:p>
        </p:txBody>
      </p:sp>
    </p:spTree>
    <p:extLst>
      <p:ext uri="{BB962C8B-B14F-4D97-AF65-F5344CB8AC3E}">
        <p14:creationId xmlns:p14="http://schemas.microsoft.com/office/powerpoint/2010/main" val="33986723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TotalTime>
  <Words>1105</Words>
  <Application>Microsoft Office PowerPoint</Application>
  <PresentationFormat>Widescreen</PresentationFormat>
  <Paragraphs>101</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PowerPoint Presentation</vt:lpstr>
      <vt:lpstr>Questions we’ll try and answer</vt:lpstr>
      <vt:lpstr>Why is getting a GP appointment so difficult?</vt:lpstr>
      <vt:lpstr>How many staff do we have? How does it compare to the hospitals?</vt:lpstr>
      <vt:lpstr>How many staff do we have? How does it compare to the hospitals?</vt:lpstr>
      <vt:lpstr>Is it getting worse? </vt:lpstr>
      <vt:lpstr>Is face to face access worse?</vt:lpstr>
      <vt:lpstr>Why do they tell me to ring back?</vt:lpstr>
      <vt:lpstr>Haven’t we put a lot of money into General Practice – aren’t there more staff?</vt:lpstr>
      <vt:lpstr>What’s the national plan to improve access?</vt:lpstr>
      <vt:lpstr>National plan #1 ‘Empowering Patients’</vt:lpstr>
      <vt:lpstr>National plan #2 ‘Modern General Practice’</vt:lpstr>
      <vt:lpstr>National plan #3: Building Capacity</vt:lpstr>
      <vt:lpstr>National plan #4: Primary / Secondary Care Interface (GP/Hospital Relationship)</vt:lpstr>
      <vt:lpstr>Our local longer term plans</vt:lpstr>
      <vt:lpstr>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CANNON, Chloe (NHS DERBY AND DERBYSHIRE CCG)</dc:creator>
  <cp:lastModifiedBy>STUART, Mark (NHS DERBY AND DERBYSHIRE ICB - 15M)</cp:lastModifiedBy>
  <cp:revision>5</cp:revision>
  <dcterms:created xsi:type="dcterms:W3CDTF">2022-07-06T14:52:02Z</dcterms:created>
  <dcterms:modified xsi:type="dcterms:W3CDTF">2024-12-02T11:51:01Z</dcterms:modified>
</cp:coreProperties>
</file>