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9" r:id="rId3"/>
    <p:sldId id="260" r:id="rId4"/>
    <p:sldId id="265" r:id="rId5"/>
    <p:sldId id="261" r:id="rId6"/>
    <p:sldId id="272" r:id="rId7"/>
    <p:sldId id="266" r:id="rId8"/>
    <p:sldId id="270" r:id="rId9"/>
    <p:sldId id="267" r:id="rId10"/>
    <p:sldId id="275" r:id="rId11"/>
    <p:sldId id="268" r:id="rId12"/>
    <p:sldId id="271" r:id="rId13"/>
    <p:sldId id="264" r:id="rId14"/>
    <p:sldId id="273" r:id="rId15"/>
    <p:sldId id="278" r:id="rId16"/>
    <p:sldId id="274" r:id="rId17"/>
    <p:sldId id="277" r:id="rId18"/>
    <p:sldId id="280" r:id="rId19"/>
    <p:sldId id="26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54952E-F80A-4755-93BE-27DED0397B0E}" v="1381" dt="2023-12-11T14:02:40.690"/>
    <p1510:client id="{D76BC4F2-E477-B73B-23FF-3C0928BDEC8D}" v="4" dt="2023-12-18T14:54:17.901"/>
    <p1510:client id="{F924653C-C8BC-430E-B406-56AE263D78EE}" v="250" dt="2023-12-19T15:47:54.8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4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F600A3-F499-4B1F-9341-19D1D28552D2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AAE2F-DC3C-48E0-91EE-11040200B7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731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B5AEF-B6E2-4C55-A5CA-86C3A73540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12697A-C7B3-4103-B540-DD3AA50D58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F2B92-0624-4701-8C7D-1E1CD785FC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F97135-707D-41E1-AF4F-D43A11E12FA9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5FD62-414B-49A2-A06B-781D48A03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75446-3002-41B8-AF12-79BE0799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C590E-5E06-45DD-9CD0-8021651856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081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DF6EE-BDEF-4C05-BF8E-3DEA418D1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826368-C261-4E0C-B6C9-0279AB85FA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E535F0-65D0-4E7D-815A-737ADD6D19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F97135-707D-41E1-AF4F-D43A11E12FA9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48E45F-A0F9-4C89-86AE-64FABE5C1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FBBB3-9A8C-4049-9312-E2D6BD5E8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C590E-5E06-45DD-9CD0-8021651856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262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3FF0FC-698E-46B8-BBFE-36EBD406C8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2AA9CB-31DE-4281-955D-70528C605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23B65-DCDF-49E8-B1A5-74E680C53A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F97135-707D-41E1-AF4F-D43A11E12FA9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B9205-03FB-41E8-A4A2-BDED88AB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3772E-F697-4C83-957D-4887FCD3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C590E-5E06-45DD-9CD0-8021651856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16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D3F10-42F8-436E-B0FF-8ADD05E49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FA2F4-1F26-4DEE-90D9-E05791AA0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865AD-FA39-4CD6-B315-104B91DFA6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F97135-707D-41E1-AF4F-D43A11E12FA9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9B4DC-5284-416E-9985-6D24F05A0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00D34-47E2-41F3-94A4-13846F78A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C590E-5E06-45DD-9CD0-8021651856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700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7E7A6-D65F-4A12-9B1C-F101FCBB7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3E7D7-DCF7-4058-9F9A-1712CD52B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B8C77-3AA3-4A1D-9E6E-11543A9C9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F97135-707D-41E1-AF4F-D43A11E12FA9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89E8A-57AC-4BBF-B49C-81A0F4E8E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F7A76-86D3-48D2-969C-B1EDD7036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C590E-5E06-45DD-9CD0-8021651856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710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56EFA-5262-488D-9E03-76D6F61BB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83497-7644-4E1A-8493-CE644C9925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BB7265-4627-48C6-A6FE-BAAFF71B6A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96E025-3F4D-4DED-9C2D-B3FB4AB1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F97135-707D-41E1-AF4F-D43A11E12FA9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42C53F-4826-480F-80BA-21872A7F9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964540-5059-47F7-9C37-CA41EF94A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C590E-5E06-45DD-9CD0-8021651856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114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45085-7EFD-4F82-B3C2-667956CA5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80A1BD-8656-4300-9D3C-C64806047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9B375A-3610-460A-BDC0-5FA1FA5731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C46873-B37C-4D93-ACF9-2295C9D8B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B782F-1367-43DC-B0ED-D32C32B886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83B4FA-18B8-4489-8DAB-47776D7708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F97135-707D-41E1-AF4F-D43A11E12FA9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B79650-E106-43A3-A584-448144D5D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1FC51A-49E9-4525-9E82-583EF286A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C590E-5E06-45DD-9CD0-8021651856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2167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D419D-2C44-4C60-916D-9507D9053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BE59C3-DABB-48C5-9B22-B803D8599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F97135-707D-41E1-AF4F-D43A11E12FA9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B64389-70B3-475E-B38F-85C6CB6B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4FD133-EE21-4CD7-A541-BB7B948F6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C590E-5E06-45DD-9CD0-8021651856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737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8BC443-45E9-4222-BFA4-88E9F9E90A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F97135-707D-41E1-AF4F-D43A11E12FA9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737DD8-B12A-4EA0-86A2-CE33983F4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8399A4-0CD4-45A6-8048-6FA30E124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C590E-5E06-45DD-9CD0-8021651856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045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DC485-F8BE-4685-8A5E-9D0D8E511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B970B-FCC1-4AD0-BF68-E625BA3B5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3ADF7-70F5-487F-BB95-3663CA175B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239490-8A31-41D2-B1BA-45EB1C55B7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F97135-707D-41E1-AF4F-D43A11E12FA9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134523-63A4-4BB8-B913-2C3E71EFA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E0175-46AD-41D6-9A37-BB86D6BF1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C590E-5E06-45DD-9CD0-8021651856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15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F7BB6-B2E9-4DF6-9C1E-ABA974D2D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E9AF04-CFF5-45C8-BC97-1A8A475EEA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DA5D-3FFE-432C-8CDC-331F4EC2D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6151EF-446F-470C-A16E-781A61BF6A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F97135-707D-41E1-AF4F-D43A11E12FA9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05AF9-4264-4E55-9F1A-3D7165CF5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7A0C58-140E-4383-B62F-66443F2EC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C590E-5E06-45DD-9CD0-8021651856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769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B3A0A1-39D3-4F13-BFEB-B4CAEB93E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AAF636-3271-42C5-8C3B-69BD133C3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F75C3-CE4A-4CBD-8751-D92BC58B3B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97135-707D-41E1-AF4F-D43A11E12FA9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9AB2B-1A45-479C-BE6D-B9C299A96A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DF32F-A152-4DDF-A7A1-FFCC72736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C590E-5E06-45DD-9CD0-8021651856D2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51A6E3-35F3-4E9F-9C41-8E672635BF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62" r="787" b="34233"/>
          <a:stretch/>
        </p:blipFill>
        <p:spPr>
          <a:xfrm>
            <a:off x="0" y="6608351"/>
            <a:ext cx="12192000" cy="27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59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o.who.int/__data/assets/pdf_file/0018/103824/E89384.pd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ngsfund.org.uk/publications/vision-population-health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C894F10-CE7A-45D9-B152-B3812A5067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604A04-BA98-411F-8384-50EB88C07E5A}"/>
              </a:ext>
            </a:extLst>
          </p:cNvPr>
          <p:cNvSpPr txBox="1"/>
          <p:nvPr/>
        </p:nvSpPr>
        <p:spPr>
          <a:xfrm>
            <a:off x="1271464" y="1484784"/>
            <a:ext cx="101914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>
                <a:latin typeface="Arial" pitchFamily="34" charset="0"/>
                <a:cs typeface="Arial" pitchFamily="34" charset="0"/>
              </a:rPr>
              <a:t>Derbyshire Dialogue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CDA8D7A-A9CA-4588-AEFD-043BE10019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7"/>
          <a:stretch/>
        </p:blipFill>
        <p:spPr>
          <a:xfrm>
            <a:off x="0" y="3501008"/>
            <a:ext cx="12192000" cy="23948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D582AB-0C24-40C0-ADFD-C8C8D764D9DA}"/>
              </a:ext>
            </a:extLst>
          </p:cNvPr>
          <p:cNvSpPr txBox="1"/>
          <p:nvPr/>
        </p:nvSpPr>
        <p:spPr>
          <a:xfrm>
            <a:off x="28142" y="3075057"/>
            <a:ext cx="1238537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000" b="1" dirty="0">
                <a:latin typeface="Arial"/>
                <a:cs typeface="Arial"/>
              </a:rPr>
              <a:t>How we use your data</a:t>
            </a:r>
          </a:p>
        </p:txBody>
      </p:sp>
      <p:pic>
        <p:nvPicPr>
          <p:cNvPr id="7" name="Picture 6" descr="A picture containing timeline&#10;&#10;Description automatically generated">
            <a:extLst>
              <a:ext uri="{FF2B5EF4-FFF2-40B4-BE49-F238E27FC236}">
                <a16:creationId xmlns:a16="http://schemas.microsoft.com/office/drawing/2014/main" id="{685F1AB9-2347-4F25-A6DC-495E7F7EBE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68" y="301064"/>
            <a:ext cx="2430000" cy="972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C2C1E0C-DCB8-4E1C-867B-04EA3B9C32FC}"/>
              </a:ext>
            </a:extLst>
          </p:cNvPr>
          <p:cNvGrpSpPr/>
          <p:nvPr/>
        </p:nvGrpSpPr>
        <p:grpSpPr>
          <a:xfrm>
            <a:off x="0" y="5835851"/>
            <a:ext cx="12192000" cy="1145974"/>
            <a:chOff x="0" y="5835851"/>
            <a:chExt cx="12192000" cy="114597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878AA03-D1D2-4BCD-A36E-C8CDC783EC2F}"/>
                </a:ext>
              </a:extLst>
            </p:cNvPr>
            <p:cNvSpPr/>
            <p:nvPr/>
          </p:nvSpPr>
          <p:spPr>
            <a:xfrm>
              <a:off x="0" y="5895900"/>
              <a:ext cx="12192000" cy="10859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EFE1A21B-C924-4AA2-A4DB-A872850D3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2829" y="5835851"/>
              <a:ext cx="6155999" cy="97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4733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b="1">
                <a:solidFill>
                  <a:srgbClr val="00AED9"/>
                </a:solidFill>
                <a:latin typeface="Arial" pitchFamily="34" charset="0"/>
                <a:cs typeface="Arial" pitchFamily="34" charset="0"/>
              </a:rPr>
              <a:t>Example - Cardiovascular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8102"/>
            <a:ext cx="10515600" cy="479886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GB" dirty="0">
                <a:latin typeface="Arial"/>
                <a:cs typeface="Arial"/>
              </a:rPr>
              <a:t>A recent practical example involves the ICB’s Medicines Management Technicians</a:t>
            </a:r>
          </a:p>
          <a:p>
            <a:r>
              <a:rPr lang="en-GB" dirty="0">
                <a:latin typeface="Arial"/>
                <a:cs typeface="Arial"/>
              </a:rPr>
              <a:t>This involved the risk stratification and prioritisation of known patients with high-risk cardiovascular disease related conditions, namely Atrial Fibrillation (AF), Hypertension (High Blood Pressure) and Elevated Cholesterol</a:t>
            </a:r>
            <a:endParaRPr lang="en-GB" dirty="0">
              <a:latin typeface="Arial" pitchFamily="34" charset="0"/>
              <a:cs typeface="Arial" pitchFamily="34" charset="0"/>
            </a:endParaRPr>
          </a:p>
          <a:p>
            <a:r>
              <a:rPr lang="en-GB" dirty="0">
                <a:latin typeface="Arial"/>
                <a:ea typeface="+mn-lt"/>
                <a:cs typeface="+mn-lt"/>
              </a:rPr>
              <a:t>Searches were undertaken to identify all patients within scope</a:t>
            </a:r>
            <a:endParaRPr lang="en-GB" dirty="0">
              <a:latin typeface="Arial"/>
              <a:ea typeface="+mn-lt"/>
              <a:cs typeface="Arial" pitchFamily="34" charset="0"/>
            </a:endParaRPr>
          </a:p>
          <a:p>
            <a:r>
              <a:rPr lang="en-GB" dirty="0">
                <a:latin typeface="Arial"/>
                <a:ea typeface="+mn-lt"/>
                <a:cs typeface="+mn-lt"/>
              </a:rPr>
              <a:t>For Hypertension, for example, patients were divided into priority groups based on the last recorded blood pressure as well as comorbidities and ethnicity</a:t>
            </a:r>
            <a:endParaRPr lang="en-GB" dirty="0">
              <a:latin typeface="Arial"/>
              <a:ea typeface="+mn-lt"/>
              <a:cs typeface="Arial" pitchFamily="34" charset="0"/>
            </a:endParaRPr>
          </a:p>
          <a:p>
            <a:r>
              <a:rPr lang="en-GB" dirty="0">
                <a:latin typeface="Arial"/>
                <a:ea typeface="+mn-lt"/>
                <a:cs typeface="+mn-lt"/>
              </a:rPr>
              <a:t>This grouping allows practices to prioritise patients and to safely phase review appointments over time</a:t>
            </a:r>
            <a:endParaRPr lang="en-GB" dirty="0">
              <a:latin typeface="Arial"/>
              <a:ea typeface="+mn-lt"/>
              <a:cs typeface="Arial" pitchFamily="34" charset="0"/>
            </a:endParaRPr>
          </a:p>
          <a:p>
            <a:r>
              <a:rPr lang="en-GB" dirty="0">
                <a:latin typeface="Arial"/>
                <a:ea typeface="+mn-lt"/>
                <a:cs typeface="+mn-lt"/>
              </a:rPr>
              <a:t>It also helps match patient care to the </a:t>
            </a:r>
            <a:r>
              <a:rPr lang="en-GB">
                <a:latin typeface="Arial"/>
                <a:ea typeface="+mn-lt"/>
                <a:cs typeface="+mn-lt"/>
              </a:rPr>
              <a:t>workforce requirements</a:t>
            </a:r>
            <a:endParaRPr lang="en-GB" dirty="0">
              <a:latin typeface="Arial"/>
              <a:cs typeface="Arial" pitchFamily="34" charset="0"/>
            </a:endParaRPr>
          </a:p>
          <a:p>
            <a:pPr lvl="1"/>
            <a:endParaRPr lang="en-GB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67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AED9"/>
                </a:solidFill>
                <a:latin typeface="Arial"/>
                <a:cs typeface="Arial"/>
              </a:rPr>
              <a:t>Who is our regional processor?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latin typeface="Arial"/>
                <a:cs typeface="Arial"/>
              </a:rPr>
              <a:t>Except in a handful of specific circumstances, commissioners of services are not permitted to receive identifiable data;</a:t>
            </a:r>
          </a:p>
          <a:p>
            <a:r>
              <a:rPr lang="en-GB" dirty="0">
                <a:latin typeface="Arial"/>
                <a:cs typeface="Arial"/>
              </a:rPr>
              <a:t>As a result, the ICB uses an NHS Safe Haven to handle all the personal and confidential data on their behalf;</a:t>
            </a:r>
          </a:p>
          <a:p>
            <a:r>
              <a:rPr lang="en-GB" dirty="0">
                <a:latin typeface="Arial"/>
                <a:cs typeface="Arial"/>
              </a:rPr>
              <a:t>These NHS Safe Havens are called Regional Processors.</a:t>
            </a:r>
            <a:endParaRPr lang="en-GB" dirty="0">
              <a:latin typeface="Arial" pitchFamily="34" charset="0"/>
              <a:cs typeface="Arial" pitchFamily="34" charset="0"/>
            </a:endParaRPr>
          </a:p>
          <a:p>
            <a:r>
              <a:rPr lang="en-GB" dirty="0">
                <a:latin typeface="Arial"/>
                <a:cs typeface="Arial"/>
              </a:rPr>
              <a:t>They are NHS organisations who have the appropriate approvals in place and adhere to strict security policies and controls.</a:t>
            </a:r>
            <a:endParaRPr lang="en-GB">
              <a:latin typeface="Arial" pitchFamily="34" charset="0"/>
              <a:cs typeface="Arial" pitchFamily="34" charset="0"/>
            </a:endParaRPr>
          </a:p>
          <a:p>
            <a:pPr lvl="1"/>
            <a:endParaRPr lang="en-GB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896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AED9"/>
                </a:solidFill>
                <a:latin typeface="Arial"/>
                <a:cs typeface="Arial"/>
              </a:rPr>
              <a:t>Key points of Risk Stratification</a:t>
            </a:r>
            <a:endParaRPr lang="en-GB" b="1" dirty="0">
              <a:solidFill>
                <a:srgbClr val="00AED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35333"/>
            <a:ext cx="10515600" cy="521555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GB" sz="2200" dirty="0">
                <a:latin typeface="Arial"/>
                <a:cs typeface="Arial"/>
              </a:rPr>
              <a:t>The NHS Regional Processor removes all identifiable data before sharing the information with the ICB;</a:t>
            </a:r>
          </a:p>
          <a:p>
            <a:pPr>
              <a:lnSpc>
                <a:spcPct val="110000"/>
              </a:lnSpc>
            </a:pPr>
            <a:r>
              <a:rPr lang="en-GB" sz="2200" dirty="0">
                <a:latin typeface="Arial"/>
                <a:cs typeface="Arial"/>
              </a:rPr>
              <a:t>No one within the ICB can identify you from the information that we receive;</a:t>
            </a:r>
          </a:p>
          <a:p>
            <a:pPr>
              <a:lnSpc>
                <a:spcPct val="110000"/>
              </a:lnSpc>
            </a:pPr>
            <a:r>
              <a:rPr lang="en-GB" sz="2200" dirty="0">
                <a:latin typeface="Arial"/>
                <a:cs typeface="Arial"/>
              </a:rPr>
              <a:t>GP colleagues can identify groups of their patients with the highest need or who are likely to develop the highest need;</a:t>
            </a:r>
          </a:p>
          <a:p>
            <a:pPr>
              <a:lnSpc>
                <a:spcPct val="110000"/>
              </a:lnSpc>
            </a:pPr>
            <a:r>
              <a:rPr lang="en-GB" sz="2200" dirty="0">
                <a:latin typeface="Arial"/>
                <a:cs typeface="Arial"/>
              </a:rPr>
              <a:t>They are then able to provide appropriate care and support;</a:t>
            </a:r>
          </a:p>
          <a:p>
            <a:pPr>
              <a:lnSpc>
                <a:spcPct val="110000"/>
              </a:lnSpc>
            </a:pPr>
            <a:r>
              <a:rPr lang="en-GB" sz="2200" dirty="0">
                <a:latin typeface="Arial"/>
                <a:cs typeface="Arial"/>
              </a:rPr>
              <a:t>The information is not shared for any other purpose;</a:t>
            </a:r>
          </a:p>
          <a:p>
            <a:pPr>
              <a:lnSpc>
                <a:spcPct val="110000"/>
              </a:lnSpc>
            </a:pPr>
            <a:r>
              <a:rPr lang="en-GB" sz="2200" dirty="0">
                <a:latin typeface="Arial"/>
                <a:cs typeface="Arial"/>
              </a:rPr>
              <a:t>This has been approved by the Health Research Authority to access patient data for this purpose.</a:t>
            </a:r>
          </a:p>
        </p:txBody>
      </p:sp>
    </p:spTree>
    <p:extLst>
      <p:ext uri="{BB962C8B-B14F-4D97-AF65-F5344CB8AC3E}">
        <p14:creationId xmlns:p14="http://schemas.microsoft.com/office/powerpoint/2010/main" val="2383140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FBB402-044E-B50E-8695-B62E462161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488" y="1844675"/>
            <a:ext cx="4449763" cy="4449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38AF3F-BD03-B34C-DFF1-33FE153A5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163" y="1844675"/>
            <a:ext cx="4449763" cy="44497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06C2C2-E2A1-ED7A-0361-AA12CDF0D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b="1">
                <a:solidFill>
                  <a:srgbClr val="00AED9"/>
                </a:solidFill>
                <a:latin typeface="Arial" pitchFamily="34" charset="0"/>
                <a:cs typeface="Arial" pitchFamily="34" charset="0"/>
              </a:rPr>
              <a:t>Population Health Management</a:t>
            </a:r>
            <a:endParaRPr lang="en-US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18296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people in purple and white&#10;&#10;Description automatically generated">
            <a:extLst>
              <a:ext uri="{FF2B5EF4-FFF2-40B4-BE49-F238E27FC236}">
                <a16:creationId xmlns:a16="http://schemas.microsoft.com/office/drawing/2014/main" id="{E0EA9403-9CF3-64ED-B22D-1ACAB8B8A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874" y="334417"/>
            <a:ext cx="8872025" cy="55450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CEE364-522B-F3F2-8F77-2A5ECE084D09}"/>
              </a:ext>
            </a:extLst>
          </p:cNvPr>
          <p:cNvSpPr txBox="1"/>
          <p:nvPr/>
        </p:nvSpPr>
        <p:spPr>
          <a:xfrm>
            <a:off x="760396" y="6141657"/>
            <a:ext cx="26773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0" i="0">
                <a:solidFill>
                  <a:srgbClr val="141414"/>
                </a:solidFill>
                <a:effectLst/>
                <a:latin typeface="Lato" panose="020F0502020204030203" pitchFamily="34" charset="0"/>
              </a:rPr>
              <a:t>Source: </a:t>
            </a:r>
            <a:r>
              <a:rPr lang="en-GB" sz="1100" b="0" i="0">
                <a:effectLst/>
                <a:latin typeface="Lato" panose="020F0502020204030203" pitchFamily="34" charset="0"/>
                <a:hlinkClick r:id="rId3"/>
              </a:rPr>
              <a:t>Dahlgren G, Whitehead M 1993</a:t>
            </a:r>
            <a:endParaRPr lang="en-GB" sz="1100"/>
          </a:p>
        </p:txBody>
      </p:sp>
    </p:spTree>
    <p:extLst>
      <p:ext uri="{BB962C8B-B14F-4D97-AF65-F5344CB8AC3E}">
        <p14:creationId xmlns:p14="http://schemas.microsoft.com/office/powerpoint/2010/main" val="177144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AED9"/>
                </a:solidFill>
                <a:latin typeface="Arial"/>
                <a:cs typeface="Arial"/>
              </a:rPr>
              <a:t>What is it Population Health Management (PHM)?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latin typeface="Arial"/>
                <a:cs typeface="Arial"/>
              </a:rPr>
              <a:t>A way of looking at the overall health of the population;</a:t>
            </a:r>
          </a:p>
          <a:p>
            <a:r>
              <a:rPr lang="en-GB" dirty="0">
                <a:latin typeface="Arial"/>
                <a:cs typeface="Arial"/>
              </a:rPr>
              <a:t>A focus upon prevention rather than treatment;</a:t>
            </a:r>
          </a:p>
          <a:p>
            <a:r>
              <a:rPr lang="en-GB" dirty="0">
                <a:latin typeface="Arial"/>
                <a:cs typeface="Arial"/>
              </a:rPr>
              <a:t>Knowing that the health and wellbeing of a population requires input from numerous organisations;</a:t>
            </a:r>
          </a:p>
          <a:p>
            <a:r>
              <a:rPr lang="en-GB" dirty="0">
                <a:latin typeface="Arial"/>
                <a:cs typeface="Arial"/>
              </a:rPr>
              <a:t>It needs safe sharing of data about individuals held by health and care organisations within a secure system;</a:t>
            </a:r>
          </a:p>
          <a:p>
            <a:r>
              <a:rPr lang="en-GB" dirty="0">
                <a:latin typeface="Arial"/>
                <a:cs typeface="Arial"/>
              </a:rPr>
              <a:t>It is not possible to identify the individual from the data provided for PHM;</a:t>
            </a:r>
          </a:p>
          <a:p>
            <a:r>
              <a:rPr lang="en-GB" dirty="0">
                <a:latin typeface="Arial"/>
                <a:cs typeface="Arial"/>
              </a:rPr>
              <a:t>PHM is not quite the same as public health.</a:t>
            </a:r>
          </a:p>
          <a:p>
            <a:endParaRPr lang="en-GB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199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8D83C89-7DF6-878F-73F9-192E4AA9C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421" y="643466"/>
            <a:ext cx="6815158" cy="55710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7740C1-4AC9-44A5-0408-BAFD9D6F3ED3}"/>
              </a:ext>
            </a:extLst>
          </p:cNvPr>
          <p:cNvSpPr txBox="1"/>
          <p:nvPr/>
        </p:nvSpPr>
        <p:spPr>
          <a:xfrm>
            <a:off x="2614863" y="5937534"/>
            <a:ext cx="17860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0" i="0">
                <a:solidFill>
                  <a:srgbClr val="141414"/>
                </a:solidFill>
                <a:effectLst/>
                <a:latin typeface="Lato" panose="020F0502020204030203" pitchFamily="34" charset="0"/>
              </a:rPr>
              <a:t>Source: </a:t>
            </a:r>
            <a:r>
              <a:rPr lang="fr-FR" sz="1200" b="0" i="0">
                <a:effectLst/>
                <a:latin typeface="Lato" panose="020F0502020204030203" pitchFamily="34" charset="0"/>
                <a:hlinkClick r:id="rId3"/>
              </a:rPr>
              <a:t>Buck </a:t>
            </a:r>
            <a:r>
              <a:rPr lang="fr-FR" sz="1200" b="0" i="1">
                <a:effectLst/>
                <a:latin typeface="Lato" panose="020F0502020204030203" pitchFamily="34" charset="0"/>
                <a:hlinkClick r:id="rId3"/>
              </a:rPr>
              <a:t>et al</a:t>
            </a:r>
            <a:r>
              <a:rPr lang="fr-FR" sz="1200" b="0" i="0">
                <a:effectLst/>
                <a:latin typeface="Lato" panose="020F0502020204030203" pitchFamily="34" charset="0"/>
                <a:hlinkClick r:id="rId3"/>
              </a:rPr>
              <a:t> 2018</a:t>
            </a:r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3311896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b="1">
                <a:solidFill>
                  <a:srgbClr val="00AED9"/>
                </a:solidFill>
                <a:latin typeface="Arial" pitchFamily="34" charset="0"/>
                <a:cs typeface="Arial" pitchFamily="34" charset="0"/>
              </a:rPr>
              <a:t>Example – Housing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latin typeface="Arial"/>
                <a:cs typeface="Arial"/>
              </a:rPr>
              <a:t>A population health approach to housing development would ensure the following are considered:</a:t>
            </a:r>
          </a:p>
          <a:p>
            <a:pPr lvl="1"/>
            <a:r>
              <a:rPr lang="en-GB" dirty="0">
                <a:latin typeface="Arial"/>
                <a:cs typeface="Arial"/>
              </a:rPr>
              <a:t>Active travel and the promotion of cycling, walking as a preferred choice of travel;</a:t>
            </a:r>
          </a:p>
          <a:p>
            <a:pPr lvl="1"/>
            <a:r>
              <a:rPr lang="en-GB" dirty="0">
                <a:latin typeface="Arial"/>
                <a:cs typeface="Arial"/>
              </a:rPr>
              <a:t>Availability of green space;</a:t>
            </a:r>
          </a:p>
          <a:p>
            <a:pPr lvl="1"/>
            <a:r>
              <a:rPr lang="en-GB" dirty="0">
                <a:latin typeface="Arial"/>
                <a:cs typeface="Arial"/>
              </a:rPr>
              <a:t>The size and design of individual homes within the development;</a:t>
            </a:r>
          </a:p>
          <a:p>
            <a:pPr lvl="1"/>
            <a:r>
              <a:rPr lang="en-GB" dirty="0">
                <a:latin typeface="Arial"/>
                <a:cs typeface="Arial"/>
              </a:rPr>
              <a:t>Ensuring that homes are affordable to all sections of the community;</a:t>
            </a:r>
          </a:p>
          <a:p>
            <a:pPr lvl="1"/>
            <a:r>
              <a:rPr lang="en-GB" dirty="0">
                <a:latin typeface="Arial"/>
                <a:cs typeface="Arial"/>
              </a:rPr>
              <a:t>Actions to allow residents to remain within their homes as they age.</a:t>
            </a:r>
          </a:p>
          <a:p>
            <a:endParaRPr lang="en-GB">
              <a:latin typeface="Arial" pitchFamily="34" charset="0"/>
              <a:cs typeface="Arial" pitchFamily="34" charset="0"/>
            </a:endParaRPr>
          </a:p>
          <a:p>
            <a:endParaRPr lang="en-GB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200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b="1" dirty="0">
                <a:solidFill>
                  <a:srgbClr val="00AED9"/>
                </a:solidFill>
                <a:latin typeface="Arial"/>
                <a:cs typeface="Arial"/>
              </a:rPr>
              <a:t>Key points</a:t>
            </a:r>
            <a:endParaRPr lang="en-GB" b="1" dirty="0">
              <a:solidFill>
                <a:srgbClr val="00AED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>
                <a:latin typeface="Arial" pitchFamily="34" charset="0"/>
                <a:cs typeface="Arial" pitchFamily="34" charset="0"/>
              </a:rPr>
              <a:t>It is not possible to identify you as an individual from the data shared for Population Health Management</a:t>
            </a:r>
          </a:p>
          <a:p>
            <a:r>
              <a:rPr lang="en-GB">
                <a:latin typeface="Arial" pitchFamily="34" charset="0"/>
                <a:cs typeface="Arial" pitchFamily="34" charset="0"/>
              </a:rPr>
              <a:t>The ICB will be applying to the Health Research Authority in the coming months for permission to use data for Population Health Management</a:t>
            </a:r>
          </a:p>
          <a:p>
            <a:pPr lvl="1"/>
            <a:endParaRPr lang="en-GB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364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64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7200" b="1">
                <a:solidFill>
                  <a:srgbClr val="00AED9"/>
                </a:solidFill>
                <a:latin typeface="Arial" pitchFamily="34" charset="0"/>
                <a:cs typeface="Arial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055344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b="1">
                <a:solidFill>
                  <a:srgbClr val="00AED9"/>
                </a:solidFill>
                <a:latin typeface="Arial" pitchFamily="34" charset="0"/>
                <a:cs typeface="Arial" pitchFamily="34" charset="0"/>
              </a:rPr>
              <a:t>Introductions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Ged Connolly-Thompson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r>
              <a:rPr lang="en-GB" dirty="0">
                <a:latin typeface="Arial" pitchFamily="34" charset="0"/>
                <a:cs typeface="Arial" pitchFamily="34" charset="0"/>
              </a:rPr>
              <a:t>Head of Digital Development and Information Governance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r>
              <a:rPr lang="en-GB" dirty="0">
                <a:latin typeface="Arial" pitchFamily="34" charset="0"/>
                <a:cs typeface="Arial" pitchFamily="34" charset="0"/>
              </a:rPr>
              <a:t>NHS Derby &amp; Derbyshire Integrated Care Board</a:t>
            </a:r>
          </a:p>
          <a:p>
            <a:r>
              <a:rPr lang="en-GB" dirty="0">
                <a:latin typeface="Arial" pitchFamily="34" charset="0"/>
                <a:cs typeface="Arial" pitchFamily="34" charset="0"/>
              </a:rPr>
              <a:t>Lis Ries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r>
              <a:rPr lang="en-GB" dirty="0">
                <a:latin typeface="Arial" pitchFamily="34" charset="0"/>
                <a:cs typeface="Arial" pitchFamily="34" charset="0"/>
              </a:rPr>
              <a:t>Head of Business Intelligence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r>
              <a:rPr lang="en-GB" dirty="0">
                <a:latin typeface="Arial" pitchFamily="34" charset="0"/>
                <a:cs typeface="Arial" pitchFamily="34" charset="0"/>
              </a:rPr>
              <a:t>NHS Derby &amp; Derbyshire Integrated Care Board</a:t>
            </a:r>
          </a:p>
          <a:p>
            <a:r>
              <a:rPr lang="en-GB" dirty="0">
                <a:latin typeface="Arial" pitchFamily="34" charset="0"/>
                <a:cs typeface="Arial" pitchFamily="34" charset="0"/>
              </a:rPr>
              <a:t>Hils Poole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r>
              <a:rPr lang="en-GB" dirty="0">
                <a:latin typeface="Arial" pitchFamily="34" charset="0"/>
                <a:cs typeface="Arial" pitchFamily="34" charset="0"/>
              </a:rPr>
              <a:t>Senior Consultant (Strategic Information Governance)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r>
              <a:rPr lang="en-GB" dirty="0">
                <a:latin typeface="Arial" pitchFamily="34" charset="0"/>
                <a:cs typeface="Arial" pitchFamily="34" charset="0"/>
              </a:rPr>
              <a:t>North of England Commissioning Support Unit</a:t>
            </a:r>
          </a:p>
          <a:p>
            <a:r>
              <a:rPr lang="en-GB" dirty="0">
                <a:latin typeface="Arial" pitchFamily="34" charset="0"/>
                <a:cs typeface="Arial" pitchFamily="34" charset="0"/>
              </a:rPr>
              <a:t>Joanne Goodison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r>
              <a:rPr lang="en-GB" dirty="0">
                <a:latin typeface="Arial" pitchFamily="34" charset="0"/>
                <a:cs typeface="Arial" pitchFamily="34" charset="0"/>
              </a:rPr>
              <a:t>Senior Commissioning Manager – Strategic Clinical Conditions and Pathways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r>
              <a:rPr lang="en-GB" dirty="0">
                <a:latin typeface="Arial" pitchFamily="34" charset="0"/>
                <a:cs typeface="Arial" pitchFamily="34" charset="0"/>
              </a:rPr>
              <a:t>NHS Derby &amp; Derbyshire Integrated Care Board</a:t>
            </a:r>
          </a:p>
        </p:txBody>
      </p:sp>
    </p:spTree>
    <p:extLst>
      <p:ext uri="{BB962C8B-B14F-4D97-AF65-F5344CB8AC3E}">
        <p14:creationId xmlns:p14="http://schemas.microsoft.com/office/powerpoint/2010/main" val="513044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AED9"/>
                </a:solidFill>
                <a:latin typeface="Arial"/>
                <a:cs typeface="Arial"/>
              </a:rPr>
              <a:t>Topics we will be covering</a:t>
            </a:r>
            <a:endParaRPr lang="en-GB" b="1">
              <a:solidFill>
                <a:srgbClr val="00AED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latin typeface="Arial"/>
                <a:cs typeface="Arial"/>
              </a:rPr>
              <a:t>The use of patient identifiable data (PID) to provide care</a:t>
            </a:r>
          </a:p>
          <a:p>
            <a:r>
              <a:rPr lang="en-GB" dirty="0">
                <a:latin typeface="Arial"/>
                <a:cs typeface="Arial"/>
              </a:rPr>
              <a:t>How and why the Integrated Care Board (ICB) uses patient data for risk stratification and what this means</a:t>
            </a:r>
          </a:p>
          <a:p>
            <a:r>
              <a:rPr lang="en-GB" dirty="0">
                <a:latin typeface="Arial"/>
                <a:cs typeface="Arial"/>
              </a:rPr>
              <a:t>Future plans for using patient data for Population Health Management (PHM)</a:t>
            </a:r>
          </a:p>
        </p:txBody>
      </p:sp>
    </p:spTree>
    <p:extLst>
      <p:ext uri="{BB962C8B-B14F-4D97-AF65-F5344CB8AC3E}">
        <p14:creationId xmlns:p14="http://schemas.microsoft.com/office/powerpoint/2010/main" val="2712817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AED9"/>
                </a:solidFill>
                <a:latin typeface="Arial"/>
                <a:cs typeface="Arial"/>
              </a:rPr>
              <a:t>Topics we will not be covering</a:t>
            </a:r>
            <a:endParaRPr lang="en-GB" b="1">
              <a:solidFill>
                <a:srgbClr val="00AED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>
                <a:latin typeface="Arial" pitchFamily="34" charset="0"/>
                <a:cs typeface="Arial" pitchFamily="34" charset="0"/>
              </a:rPr>
              <a:t>The awarding of a contract by NHS England to Palantir for the Federated Data Platform (FDP)</a:t>
            </a:r>
          </a:p>
          <a:p>
            <a:r>
              <a:rPr lang="en-GB">
                <a:latin typeface="Arial" pitchFamily="34" charset="0"/>
                <a:cs typeface="Arial" pitchFamily="34" charset="0"/>
              </a:rPr>
              <a:t>Access to Primary Care services</a:t>
            </a:r>
          </a:p>
          <a:p>
            <a:r>
              <a:rPr lang="en-GB">
                <a:latin typeface="Arial" pitchFamily="34" charset="0"/>
                <a:cs typeface="Arial" pitchFamily="34" charset="0"/>
              </a:rPr>
              <a:t>Prospective access for patients to primary care health records</a:t>
            </a:r>
          </a:p>
        </p:txBody>
      </p:sp>
    </p:spTree>
    <p:extLst>
      <p:ext uri="{BB962C8B-B14F-4D97-AF65-F5344CB8AC3E}">
        <p14:creationId xmlns:p14="http://schemas.microsoft.com/office/powerpoint/2010/main" val="726197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02F8AD-AACA-26D7-653D-1ED11B027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488" y="1844675"/>
            <a:ext cx="4449763" cy="4449763"/>
          </a:xfrm>
          <a:prstGeom prst="rect">
            <a:avLst/>
          </a:prstGeom>
        </p:spPr>
      </p:pic>
      <p:pic>
        <p:nvPicPr>
          <p:cNvPr id="7" name="Content Placeholder 6" descr="A person and person sitting on a couch with a doctor&#10;&#10;Description automatically generated">
            <a:extLst>
              <a:ext uri="{FF2B5EF4-FFF2-40B4-BE49-F238E27FC236}">
                <a16:creationId xmlns:a16="http://schemas.microsoft.com/office/drawing/2014/main" id="{2250A51D-EEFB-3DB0-6A60-9E848BC0CE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163" y="1844675"/>
            <a:ext cx="4449763" cy="444976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73079B-D1F3-AD98-AB40-B41E4376C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5400" b="1" dirty="0">
                <a:solidFill>
                  <a:srgbClr val="00AED9"/>
                </a:solidFill>
                <a:latin typeface="Arial"/>
                <a:cs typeface="Arial"/>
              </a:rPr>
              <a:t>Direct care</a:t>
            </a: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82257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b="1" dirty="0">
                <a:solidFill>
                  <a:srgbClr val="00AED9"/>
                </a:solidFill>
                <a:latin typeface="Arial"/>
                <a:cs typeface="Arial"/>
              </a:rPr>
              <a:t>Direct care</a:t>
            </a:r>
            <a:endParaRPr lang="en-GB" b="1" dirty="0">
              <a:solidFill>
                <a:srgbClr val="00AED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latin typeface="Arial"/>
                <a:cs typeface="Arial"/>
              </a:rPr>
              <a:t>Each GP Practice has access to a clinical system which they use to record details of your appointments and other interactions on your care record;</a:t>
            </a:r>
          </a:p>
          <a:p>
            <a:r>
              <a:rPr lang="en-GB" dirty="0">
                <a:latin typeface="Arial"/>
                <a:cs typeface="Arial"/>
              </a:rPr>
              <a:t>If your care plan involves a referral to another organisation, such as a hospital, the GP Practice will share part of your care record with that organisation to provide context to the referral;</a:t>
            </a:r>
          </a:p>
          <a:p>
            <a:r>
              <a:rPr lang="en-GB" dirty="0">
                <a:latin typeface="Arial"/>
                <a:cs typeface="Arial"/>
              </a:rPr>
              <a:t>A subset of the information in your care record may also be shared with other systems – such as the Derbyshire Shared Care Record or national summary care record;</a:t>
            </a:r>
          </a:p>
          <a:p>
            <a:r>
              <a:rPr lang="en-GB" dirty="0">
                <a:latin typeface="Arial"/>
                <a:cs typeface="Arial"/>
              </a:rPr>
              <a:t>All of the above is to ensure the appropriate care is provided.</a:t>
            </a:r>
          </a:p>
        </p:txBody>
      </p:sp>
    </p:spTree>
    <p:extLst>
      <p:ext uri="{BB962C8B-B14F-4D97-AF65-F5344CB8AC3E}">
        <p14:creationId xmlns:p14="http://schemas.microsoft.com/office/powerpoint/2010/main" val="2567368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doctor talking to a patient&#10;&#10;Description automatically generated">
            <a:extLst>
              <a:ext uri="{FF2B5EF4-FFF2-40B4-BE49-F238E27FC236}">
                <a16:creationId xmlns:a16="http://schemas.microsoft.com/office/drawing/2014/main" id="{484C8883-8EC4-0E71-3C85-69F3EB274B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488" y="1844675"/>
            <a:ext cx="4449763" cy="444976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94BC17-A425-F8F3-E4EE-944FBB0A6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163" y="1844675"/>
            <a:ext cx="4449763" cy="44497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F19FFE-B021-254C-05A0-060336B54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b="1" dirty="0">
                <a:solidFill>
                  <a:srgbClr val="00AED9"/>
                </a:solidFill>
                <a:latin typeface="Arial"/>
                <a:cs typeface="Arial"/>
              </a:rPr>
              <a:t>Risk stratification</a:t>
            </a:r>
            <a:endParaRPr lang="en-US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15532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AED9"/>
                </a:solidFill>
                <a:latin typeface="Arial"/>
                <a:cs typeface="Arial"/>
              </a:rPr>
              <a:t>What is 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latin typeface="Arial"/>
                <a:cs typeface="Arial"/>
              </a:rPr>
              <a:t>A way of identifying patients who currently carry a high risk, or are likely to be at higher risk, of developing worsening health outcomes;</a:t>
            </a:r>
          </a:p>
          <a:p>
            <a:r>
              <a:rPr lang="en-GB" dirty="0">
                <a:latin typeface="Arial"/>
                <a:cs typeface="Arial"/>
              </a:rPr>
              <a:t>This could include:</a:t>
            </a:r>
          </a:p>
          <a:p>
            <a:pPr lvl="1"/>
            <a:r>
              <a:rPr lang="en-GB" dirty="0">
                <a:latin typeface="Arial"/>
                <a:cs typeface="Arial"/>
              </a:rPr>
              <a:t>Increased hospital admissions;</a:t>
            </a:r>
          </a:p>
          <a:p>
            <a:pPr lvl="1"/>
            <a:r>
              <a:rPr lang="en-GB" dirty="0">
                <a:latin typeface="Arial"/>
                <a:cs typeface="Arial"/>
              </a:rPr>
              <a:t>Increased risk of falls;</a:t>
            </a:r>
          </a:p>
          <a:p>
            <a:pPr lvl="1"/>
            <a:r>
              <a:rPr lang="en-GB" dirty="0">
                <a:latin typeface="Arial"/>
                <a:cs typeface="Arial"/>
              </a:rPr>
              <a:t>Complications with an existing illness or condition;</a:t>
            </a:r>
          </a:p>
          <a:p>
            <a:pPr lvl="1"/>
            <a:r>
              <a:rPr lang="en-GB" dirty="0">
                <a:latin typeface="Arial"/>
                <a:cs typeface="Arial"/>
              </a:rPr>
              <a:t>Development of a new illness or co-morbidity;</a:t>
            </a:r>
          </a:p>
          <a:p>
            <a:pPr lvl="1"/>
            <a:r>
              <a:rPr lang="en-GB" dirty="0">
                <a:latin typeface="Arial"/>
                <a:cs typeface="Arial"/>
              </a:rPr>
              <a:t>Diminished quality of life;</a:t>
            </a:r>
          </a:p>
          <a:p>
            <a:pPr lvl="1"/>
            <a:r>
              <a:rPr lang="en-GB" dirty="0">
                <a:latin typeface="Arial"/>
                <a:cs typeface="Arial"/>
              </a:rPr>
              <a:t>Shorter life span.</a:t>
            </a:r>
          </a:p>
          <a:p>
            <a:endParaRPr lang="en-GB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328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AED9"/>
                </a:solidFill>
                <a:latin typeface="Arial"/>
                <a:cs typeface="Arial"/>
              </a:rPr>
              <a:t>How 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GB" dirty="0">
                <a:latin typeface="Arial"/>
                <a:cs typeface="Arial"/>
              </a:rPr>
              <a:t>Information from Derbyshire NHS organisations and GP Practices is combined in a secure database by a regional NHS </a:t>
            </a:r>
            <a:r>
              <a:rPr lang="en-GB">
                <a:latin typeface="Arial"/>
                <a:cs typeface="Arial"/>
              </a:rPr>
              <a:t>organisation;</a:t>
            </a:r>
            <a:endParaRPr lang="en-GB" dirty="0">
              <a:latin typeface="Arial"/>
              <a:cs typeface="Arial"/>
            </a:endParaRPr>
          </a:p>
          <a:p>
            <a:r>
              <a:rPr lang="en-GB" dirty="0">
                <a:latin typeface="Arial"/>
                <a:cs typeface="Arial"/>
              </a:rPr>
              <a:t>Identifiable information is removed from the data, which then feeds into a number of reports and data dashboards;</a:t>
            </a:r>
          </a:p>
          <a:p>
            <a:r>
              <a:rPr lang="en-GB" dirty="0">
                <a:latin typeface="Arial"/>
                <a:cs typeface="Arial"/>
              </a:rPr>
              <a:t>These are analysed by the Business Intelligence team and other colleagues to look for patterns or trends within a certain diagnosis group and/or geographical area;</a:t>
            </a:r>
          </a:p>
          <a:p>
            <a:r>
              <a:rPr lang="en-GB" dirty="0">
                <a:latin typeface="Arial"/>
                <a:cs typeface="Arial"/>
              </a:rPr>
              <a:t>Reports and dashboards are discussed with Primary Care </a:t>
            </a:r>
          </a:p>
          <a:p>
            <a:r>
              <a:rPr lang="en-GB" dirty="0">
                <a:latin typeface="Arial"/>
                <a:cs typeface="Arial"/>
              </a:rPr>
              <a:t>Local GPs can look at the information and re-identify their own patients to provide appropriate care.</a:t>
            </a:r>
            <a:endParaRPr lang="en-GB" dirty="0"/>
          </a:p>
          <a:p>
            <a:pPr lvl="1"/>
            <a:endParaRPr lang="en-GB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1754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1018</Words>
  <Application>Microsoft Office PowerPoint</Application>
  <PresentationFormat>Widescreen</PresentationFormat>
  <Paragraphs>81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Introductions</vt:lpstr>
      <vt:lpstr>Topics we will be covering</vt:lpstr>
      <vt:lpstr>Topics we will not be covering</vt:lpstr>
      <vt:lpstr>Direct care</vt:lpstr>
      <vt:lpstr>Direct care</vt:lpstr>
      <vt:lpstr>Risk stratification</vt:lpstr>
      <vt:lpstr>What is it?</vt:lpstr>
      <vt:lpstr>How does it work?</vt:lpstr>
      <vt:lpstr>Example - Cardiovascular</vt:lpstr>
      <vt:lpstr>Who is our regional processor?</vt:lpstr>
      <vt:lpstr>Key points of Risk Stratification</vt:lpstr>
      <vt:lpstr>Population Health Management</vt:lpstr>
      <vt:lpstr>PowerPoint Presentation</vt:lpstr>
      <vt:lpstr>What is it Population Health Management (PHM)?</vt:lpstr>
      <vt:lpstr>PowerPoint Presentation</vt:lpstr>
      <vt:lpstr>Example – Housing Development</vt:lpstr>
      <vt:lpstr>Key points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CANNON, Chloe (NHS DERBY AND DERBYSHIRE CCG)</dc:creator>
  <cp:lastModifiedBy>CONNOLLY-THOMPSON, Ged (NHS DERBY AND DERBYSHIRE ICB - 15M)</cp:lastModifiedBy>
  <cp:revision>141</cp:revision>
  <dcterms:created xsi:type="dcterms:W3CDTF">2022-07-06T14:52:02Z</dcterms:created>
  <dcterms:modified xsi:type="dcterms:W3CDTF">2023-12-20T08:45:35Z</dcterms:modified>
</cp:coreProperties>
</file>