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72" r:id="rId3"/>
    <p:sldId id="279" r:id="rId4"/>
    <p:sldId id="280" r:id="rId5"/>
    <p:sldId id="273" r:id="rId6"/>
    <p:sldId id="265" r:id="rId7"/>
    <p:sldId id="276" r:id="rId8"/>
    <p:sldId id="271" r:id="rId9"/>
    <p:sldId id="274" r:id="rId10"/>
    <p:sldId id="278" r:id="rId11"/>
    <p:sldId id="277" r:id="rId12"/>
    <p:sldId id="266" r:id="rId13"/>
    <p:sldId id="267" r:id="rId14"/>
    <p:sldId id="268" r:id="rId15"/>
    <p:sldId id="263" r:id="rId16"/>
    <p:sldId id="270" r:id="rId17"/>
    <p:sldId id="275"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00A3-F499-4B1F-9341-19D1D28552D2}" type="datetimeFigureOut">
              <a:rPr lang="en-GB" smtClean="0"/>
              <a:t>28/08/2024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AAE2F-DC3C-48E0-91EE-11040200B7E4}" type="slidenum">
              <a:rPr lang="en-GB" smtClean="0"/>
              <a:t>‹#›</a:t>
            </a:fld>
            <a:endParaRPr lang="en-GB" dirty="0"/>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A30"/>
                </a:solidFill>
                <a:effectLst/>
                <a:latin typeface="-apple-system"/>
              </a:rPr>
              <a:t>The graph shows prescribing data from 2022, which highlighted high prescribing of opioids in Derby and Derbyshire.</a:t>
            </a:r>
          </a:p>
          <a:p>
            <a:r>
              <a:rPr lang="en-GB" b="0" i="0" dirty="0">
                <a:solidFill>
                  <a:srgbClr val="202A30"/>
                </a:solidFill>
                <a:effectLst/>
                <a:latin typeface="-apple-system"/>
              </a:rPr>
              <a:t>This programme also ties in with the ‘Optimising Personalised Care for Adults Prescribed Medicines Associated With Dependence or Withdrawal Symptoms Framework’ (March 2023).</a:t>
            </a:r>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2</a:t>
            </a:fld>
            <a:endParaRPr lang="en-GB" dirty="0"/>
          </a:p>
        </p:txBody>
      </p:sp>
    </p:spTree>
    <p:extLst>
      <p:ext uri="{BB962C8B-B14F-4D97-AF65-F5344CB8AC3E}">
        <p14:creationId xmlns:p14="http://schemas.microsoft.com/office/powerpoint/2010/main" val="306775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opioid change management programme is a system wide approach to reduce harm from opioids. JUCD have partnered with Health Innovation East Midlands (previously known as the East Midlands Academic Health Science Network) to deliver this programme. </a:t>
            </a:r>
          </a:p>
          <a:p>
            <a:r>
              <a:rPr lang="en-GB" dirty="0"/>
              <a:t>The programme is a national Medicines Safety Improvement Programme (https://www.england.nhs.uk/patient-safety/patient-safety-improvement-programmes/#MedSIP) with the key ambition of i</a:t>
            </a:r>
            <a:r>
              <a:rPr lang="en-GB" b="0" i="0" dirty="0">
                <a:solidFill>
                  <a:srgbClr val="202A30"/>
                </a:solidFill>
                <a:effectLst/>
                <a:latin typeface="-apple-system"/>
              </a:rPr>
              <a:t>mproving care for people with persistent pain by reducing opioid analgesic use.</a:t>
            </a:r>
          </a:p>
          <a:p>
            <a:r>
              <a:rPr lang="en-GB" b="0" i="0" dirty="0">
                <a:solidFill>
                  <a:srgbClr val="202A30"/>
                </a:solidFill>
                <a:effectLst/>
                <a:latin typeface="-apple-system"/>
              </a:rPr>
              <a:t>This programme also ties in with the ‘Optimising Personalised Care for Adults Prescribed Medicines Associated With Dependence or Withdrawal Symptoms Framework’ (March 2023).</a:t>
            </a:r>
          </a:p>
          <a:p>
            <a:r>
              <a:rPr lang="en-GB" b="0" i="0" dirty="0">
                <a:solidFill>
                  <a:srgbClr val="202A30"/>
                </a:solidFill>
                <a:effectLst/>
                <a:latin typeface="-apple-system"/>
              </a:rPr>
              <a:t>Along the way we have partnered with ‘Live Well With Pain’ adopting their ‘Ten Footsteps’ methodology which is advocated to support people in Derby and Derbyshire who live with pain, to live well with their pain. </a:t>
            </a:r>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3</a:t>
            </a:fld>
            <a:endParaRPr lang="en-GB" dirty="0"/>
          </a:p>
        </p:txBody>
      </p:sp>
    </p:spTree>
    <p:extLst>
      <p:ext uri="{BB962C8B-B14F-4D97-AF65-F5344CB8AC3E}">
        <p14:creationId xmlns:p14="http://schemas.microsoft.com/office/powerpoint/2010/main" val="233986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opioid change management programme is a system wide approach to reduce harm from opioids. JUCD have partnered with Health Innovation East Midlands (previously known as the East Midlands Academic Health Science Network) to deliver this programme. </a:t>
            </a:r>
          </a:p>
          <a:p>
            <a:r>
              <a:rPr lang="en-GB" dirty="0"/>
              <a:t>The programme is a national Medicines Safety Improvement Programme (https://www.england.nhs.uk/patient-safety/patient-safety-improvement-programmes/#MedSIP) with the key ambition of i</a:t>
            </a:r>
            <a:r>
              <a:rPr lang="en-GB" b="0" i="0" dirty="0">
                <a:solidFill>
                  <a:srgbClr val="202A30"/>
                </a:solidFill>
                <a:effectLst/>
                <a:latin typeface="-apple-system"/>
              </a:rPr>
              <a:t>mproving care for people with persistent pain by reducing opioid analgesic use.</a:t>
            </a:r>
          </a:p>
          <a:p>
            <a:r>
              <a:rPr lang="en-GB" b="0" i="0" dirty="0">
                <a:solidFill>
                  <a:srgbClr val="202A30"/>
                </a:solidFill>
                <a:effectLst/>
                <a:latin typeface="-apple-system"/>
              </a:rPr>
              <a:t>This programme also ties in with the ‘Optimising Personalised Care for Adults Prescribed Medicines Associated With Dependence or Withdrawal Symptoms Framework’ (March 2023).</a:t>
            </a:r>
          </a:p>
          <a:p>
            <a:r>
              <a:rPr lang="en-GB" b="0" i="0" dirty="0">
                <a:solidFill>
                  <a:srgbClr val="202A30"/>
                </a:solidFill>
                <a:effectLst/>
                <a:latin typeface="-apple-system"/>
              </a:rPr>
              <a:t>Along the way we have partnered with ‘Live Well With Pain’ adopting their ‘Ten Footsteps’ methodology which is advocated to support people in Derby and Derbyshire who live with pain, to live well with their pain. </a:t>
            </a:r>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4</a:t>
            </a:fld>
            <a:endParaRPr lang="en-GB" dirty="0"/>
          </a:p>
        </p:txBody>
      </p:sp>
    </p:spTree>
    <p:extLst>
      <p:ext uri="{BB962C8B-B14F-4D97-AF65-F5344CB8AC3E}">
        <p14:creationId xmlns:p14="http://schemas.microsoft.com/office/powerpoint/2010/main" val="60913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28/08/2024</a:t>
            </a:fld>
            <a:endParaRPr lang="en-GB" dirty="0"/>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dirty="0"/>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28/08/2024</a:t>
            </a:fld>
            <a:endParaRPr lang="en-GB" dirty="0"/>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dirty="0"/>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912565716/7cd67e4f47" TargetMode="External"/><Relationship Id="rId2" Type="http://schemas.openxmlformats.org/officeDocument/2006/relationships/slideLayout" Target="../slideLayouts/slideLayout2.xml"/><Relationship Id="rId1" Type="http://schemas.openxmlformats.org/officeDocument/2006/relationships/video" Target="https://player.vimeo.com/video/912565716?h=7cd67e4f47&amp;amp;app_id=122963" TargetMode="External"/><Relationship Id="rId5" Type="http://schemas.openxmlformats.org/officeDocument/2006/relationships/image" Target="../media/image15.jpeg"/><Relationship Id="rId4" Type="http://schemas.openxmlformats.org/officeDocument/2006/relationships/hyperlink" Target="mailto:paula.whitehurst1@nh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joinedupcarederbyshire.co.uk/stay-well/pain-management/"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cid:18ce87bf4cb83511495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vewellwithpain.co.uk/practitioner-resources/medicines/" TargetMode="External"/><Relationship Id="rId2" Type="http://schemas.openxmlformats.org/officeDocument/2006/relationships/hyperlink" Target="https://livewellwithpain.co.uk/wp-content/uploads/2022/12/LWWP-Health-and-Well-Being-Check-2023.pdf" TargetMode="External"/><Relationship Id="rId1" Type="http://schemas.openxmlformats.org/officeDocument/2006/relationships/slideLayout" Target="../slideLayouts/slideLayout2.xml"/><Relationship Id="rId4" Type="http://schemas.openxmlformats.org/officeDocument/2006/relationships/hyperlink" Target="https://healthinnovation-em.org.uk/our-work/innovations/improving-the-management-of-non-cancer-pain-reducing-harm-from-opioids/1514-improving-the-management-of-non-cancer-pain-reducing-harm-from-opioi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hyperlink" Target="mailto:paula.whitehurst1@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livewellwithpain.co.uk/resources-for-people-with-pain/ten-footsteps-to-living-well-with-pai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760276344" TargetMode="External"/><Relationship Id="rId2" Type="http://schemas.openxmlformats.org/officeDocument/2006/relationships/hyperlink" Target="https://livewellwithpain.co.uk/ten-footsteps-programm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53" y="125598"/>
            <a:ext cx="11266600" cy="995713"/>
          </a:xfrm>
        </p:spPr>
        <p:txBody>
          <a:bodyPr>
            <a:normAutofit fontScale="90000"/>
          </a:bodyPr>
          <a:lstStyle/>
          <a:p>
            <a:pPr algn="ctr"/>
            <a:br>
              <a:rPr lang="en-GB" b="1" dirty="0"/>
            </a:br>
            <a:r>
              <a:rPr lang="en-GB" sz="6000" b="1" dirty="0">
                <a:latin typeface="Arial" panose="020B0604020202020204" pitchFamily="34" charset="0"/>
                <a:cs typeface="Arial" panose="020B0604020202020204" pitchFamily="34" charset="0"/>
              </a:rPr>
              <a:t>Improving Pain Management</a:t>
            </a:r>
            <a:endParaRPr lang="en-GB" b="1" dirty="0">
              <a:solidFill>
                <a:srgbClr val="00AED9"/>
              </a:solidFill>
              <a:latin typeface="Arial" panose="020B0604020202020204" pitchFamily="34" charset="0"/>
              <a:cs typeface="Arial" pitchFamily="34" charset="0"/>
            </a:endParaRPr>
          </a:p>
        </p:txBody>
      </p:sp>
      <p:sp>
        <p:nvSpPr>
          <p:cNvPr id="3" name="Content Placeholder 2"/>
          <p:cNvSpPr>
            <a:spLocks noGrp="1"/>
          </p:cNvSpPr>
          <p:nvPr>
            <p:ph idx="1"/>
          </p:nvPr>
        </p:nvSpPr>
        <p:spPr>
          <a:xfrm>
            <a:off x="369277" y="1961484"/>
            <a:ext cx="11430000" cy="2010441"/>
          </a:xfrm>
        </p:spPr>
        <p:txBody>
          <a:bodyPr>
            <a:normAutofit fontScale="70000" lnSpcReduction="20000"/>
          </a:bodyPr>
          <a:lstStyle/>
          <a:p>
            <a:pPr marL="0" indent="0" algn="ctr">
              <a:buNone/>
            </a:pPr>
            <a:r>
              <a:rPr lang="en-GB" sz="4200" b="1" dirty="0">
                <a:solidFill>
                  <a:srgbClr val="0070C0"/>
                </a:solidFill>
                <a:latin typeface="Arial" panose="020B0604020202020204" pitchFamily="34" charset="0"/>
                <a:cs typeface="Arial" panose="020B0604020202020204" pitchFamily="34" charset="0"/>
              </a:rPr>
              <a:t>Derbyshire Dialogue - 11 September 2024</a:t>
            </a:r>
          </a:p>
          <a:p>
            <a:pPr marL="0" indent="0" algn="ctr">
              <a:buNone/>
            </a:pPr>
            <a:endParaRPr lang="en-GB" sz="4000" u="sng" dirty="0">
              <a:solidFill>
                <a:srgbClr val="0070C0"/>
              </a:solidFill>
              <a:cs typeface="Arial" pitchFamily="34" charset="0"/>
            </a:endParaRPr>
          </a:p>
          <a:p>
            <a:pPr marL="0" indent="0" algn="ctr">
              <a:buNone/>
            </a:pPr>
            <a:r>
              <a:rPr lang="en-GB" sz="3100" dirty="0">
                <a:latin typeface="Arial" pitchFamily="34" charset="0"/>
                <a:cs typeface="Arial" pitchFamily="34" charset="0"/>
              </a:rPr>
              <a:t>Paula Whitehurst </a:t>
            </a:r>
          </a:p>
          <a:p>
            <a:pPr marL="0" indent="0" algn="ctr">
              <a:buNone/>
            </a:pPr>
            <a:r>
              <a:rPr lang="en-GB" sz="3100" dirty="0">
                <a:latin typeface="Arial" pitchFamily="34" charset="0"/>
                <a:cs typeface="Arial" pitchFamily="34" charset="0"/>
              </a:rPr>
              <a:t>Lead Pharmacy Technician – Strategy Pharmacy Directorate</a:t>
            </a:r>
          </a:p>
          <a:p>
            <a:pPr marL="0" indent="0" algn="ctr">
              <a:buNone/>
            </a:pPr>
            <a:r>
              <a:rPr lang="en-GB" sz="3100" dirty="0">
                <a:latin typeface="Arial" pitchFamily="34" charset="0"/>
                <a:cs typeface="Arial" pitchFamily="34" charset="0"/>
              </a:rPr>
              <a:t>NHS Derby and Derbyshire Integrated Care Board</a:t>
            </a:r>
          </a:p>
          <a:p>
            <a:pPr marL="0" indent="0">
              <a:buNone/>
            </a:pPr>
            <a:endParaRPr lang="en-GB" dirty="0">
              <a:latin typeface="Arial" pitchFamily="34" charset="0"/>
              <a:cs typeface="Arial" pitchFamily="34" charset="0"/>
            </a:endParaRPr>
          </a:p>
        </p:txBody>
      </p:sp>
      <p:sp>
        <p:nvSpPr>
          <p:cNvPr id="10" name="Content Placeholder 2">
            <a:extLst>
              <a:ext uri="{FF2B5EF4-FFF2-40B4-BE49-F238E27FC236}">
                <a16:creationId xmlns:a16="http://schemas.microsoft.com/office/drawing/2014/main" id="{AC4D5EA1-25AD-30F7-DBF3-EC161AA02882}"/>
              </a:ext>
            </a:extLst>
          </p:cNvPr>
          <p:cNvSpPr txBox="1">
            <a:spLocks/>
          </p:cNvSpPr>
          <p:nvPr/>
        </p:nvSpPr>
        <p:spPr>
          <a:xfrm>
            <a:off x="6493163" y="4224104"/>
            <a:ext cx="5607649" cy="2010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600" u="sng" dirty="0">
              <a:cs typeface="Arial" pitchFamily="34" charset="0"/>
            </a:endParaRPr>
          </a:p>
          <a:p>
            <a:pPr indent="0">
              <a:lnSpc>
                <a:spcPct val="120000"/>
              </a:lnSpc>
            </a:pPr>
            <a:endParaRPr lang="en-GB" sz="1600" dirty="0">
              <a:latin typeface="Arial" panose="020B0604020202020204" pitchFamily="34" charset="0"/>
              <a:cs typeface="Arial" panose="020B0604020202020204" pitchFamily="34" charset="0"/>
            </a:endParaRPr>
          </a:p>
          <a:p>
            <a:pPr indent="0">
              <a:lnSpc>
                <a:spcPct val="120000"/>
              </a:lnSpc>
            </a:pPr>
            <a:endParaRPr lang="en-GB" sz="7600" dirty="0">
              <a:cs typeface="Arial" pitchFamily="34" charset="0"/>
            </a:endParaRPr>
          </a:p>
          <a:p>
            <a:pPr marL="0" indent="0">
              <a:buFont typeface="Arial" panose="020B0604020202020204" pitchFamily="34" charset="0"/>
              <a:buNone/>
            </a:pPr>
            <a:endParaRPr lang="en-GB" sz="7600" dirty="0">
              <a:latin typeface="Arial" pitchFamily="34" charset="0"/>
              <a:cs typeface="Arial" pitchFamily="34" charset="0"/>
            </a:endParaRPr>
          </a:p>
          <a:p>
            <a:endParaRPr lang="en-GB" sz="3600" dirty="0">
              <a:latin typeface="Arial" pitchFamily="34" charset="0"/>
              <a:cs typeface="Arial" pitchFamily="34" charset="0"/>
            </a:endParaRPr>
          </a:p>
          <a:p>
            <a:pPr marL="0" indent="0">
              <a:buFont typeface="Arial" panose="020B0604020202020204" pitchFamily="34" charset="0"/>
              <a:buNone/>
            </a:pPr>
            <a:endParaRPr lang="en-GB" dirty="0">
              <a:latin typeface="Arial" pitchFamily="34" charset="0"/>
              <a:cs typeface="Arial" pitchFamily="34" charset="0"/>
            </a:endParaRPr>
          </a:p>
        </p:txBody>
      </p:sp>
      <p:pic>
        <p:nvPicPr>
          <p:cNvPr id="6" name="Picture 5">
            <a:extLst>
              <a:ext uri="{FF2B5EF4-FFF2-40B4-BE49-F238E27FC236}">
                <a16:creationId xmlns:a16="http://schemas.microsoft.com/office/drawing/2014/main" id="{67B180A7-0765-6378-CC56-690FB55E8524}"/>
              </a:ext>
            </a:extLst>
          </p:cNvPr>
          <p:cNvPicPr>
            <a:picLocks noChangeAspect="1"/>
          </p:cNvPicPr>
          <p:nvPr/>
        </p:nvPicPr>
        <p:blipFill rotWithShape="1">
          <a:blip r:embed="rId2"/>
          <a:srcRect t="57945"/>
          <a:stretch/>
        </p:blipFill>
        <p:spPr>
          <a:xfrm>
            <a:off x="0" y="4023611"/>
            <a:ext cx="12192000" cy="2873723"/>
          </a:xfrm>
          <a:prstGeom prst="rect">
            <a:avLst/>
          </a:prstGeom>
        </p:spPr>
      </p:pic>
    </p:spTree>
    <p:extLst>
      <p:ext uri="{BB962C8B-B14F-4D97-AF65-F5344CB8AC3E}">
        <p14:creationId xmlns:p14="http://schemas.microsoft.com/office/powerpoint/2010/main" val="51304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54D3-AC69-3447-F170-EA5DD0351298}"/>
              </a:ext>
            </a:extLst>
          </p:cNvPr>
          <p:cNvSpPr>
            <a:spLocks noGrp="1"/>
          </p:cNvSpPr>
          <p:nvPr>
            <p:ph type="title"/>
          </p:nvPr>
        </p:nvSpPr>
        <p:spPr>
          <a:xfrm>
            <a:off x="247073" y="143453"/>
            <a:ext cx="7895569" cy="586220"/>
          </a:xfrm>
          <a:solidFill>
            <a:schemeClr val="bg2">
              <a:lumMod val="90000"/>
            </a:schemeClr>
          </a:solidFill>
        </p:spPr>
        <p:txBody>
          <a:bodyPr>
            <a:noAutofit/>
          </a:bodyPr>
          <a:lstStyle/>
          <a:p>
            <a:r>
              <a:rPr lang="en-GB" sz="2400" b="1" dirty="0">
                <a:latin typeface="Arial" panose="020B0604020202020204" pitchFamily="34" charset="0"/>
                <a:cs typeface="Arial" panose="020B0604020202020204" pitchFamily="34" charset="0"/>
              </a:rPr>
              <a:t>Ten Footsteps Practitioner Feedback On The Course</a:t>
            </a:r>
          </a:p>
        </p:txBody>
      </p:sp>
      <p:sp>
        <p:nvSpPr>
          <p:cNvPr id="4" name="Content Placeholder 3">
            <a:extLst>
              <a:ext uri="{FF2B5EF4-FFF2-40B4-BE49-F238E27FC236}">
                <a16:creationId xmlns:a16="http://schemas.microsoft.com/office/drawing/2014/main" id="{55896F48-532F-7F08-D83E-799B319187B9}"/>
              </a:ext>
            </a:extLst>
          </p:cNvPr>
          <p:cNvSpPr>
            <a:spLocks noGrp="1"/>
          </p:cNvSpPr>
          <p:nvPr>
            <p:ph idx="1"/>
          </p:nvPr>
        </p:nvSpPr>
        <p:spPr>
          <a:xfrm>
            <a:off x="12914387" y="2461780"/>
            <a:ext cx="1893813" cy="3341224"/>
          </a:xfrm>
        </p:spPr>
        <p:txBody>
          <a:bodyPr/>
          <a:lstStyle/>
          <a:p>
            <a:pPr marL="0" indent="0">
              <a:buNone/>
            </a:pP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B29EA9-86A3-E590-2E71-6E161D75F134}"/>
              </a:ext>
            </a:extLst>
          </p:cNvPr>
          <p:cNvSpPr txBox="1"/>
          <p:nvPr/>
        </p:nvSpPr>
        <p:spPr>
          <a:xfrm>
            <a:off x="108447" y="831561"/>
            <a:ext cx="11975106" cy="33927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Feedback on the training has been really positive;</a:t>
            </a: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cs typeface="Arial" panose="020B0604020202020204" pitchFamily="34" charset="0"/>
            </a:endParaRPr>
          </a:p>
          <a:p>
            <a:pPr marL="0" indent="0">
              <a:lnSpc>
                <a:spcPct val="110000"/>
              </a:lnSpc>
              <a:spcBef>
                <a:spcPts val="0"/>
              </a:spcBef>
              <a:buNone/>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en-GB"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72D1A4FE-9FFB-577A-B6EC-7C69EDC24F1D}"/>
              </a:ext>
            </a:extLst>
          </p:cNvPr>
          <p:cNvPicPr>
            <a:picLocks noChangeAspect="1"/>
          </p:cNvPicPr>
          <p:nvPr/>
        </p:nvPicPr>
        <p:blipFill rotWithShape="1">
          <a:blip r:embed="rId2"/>
          <a:srcRect l="8045" t="11015" r="71958" b="78745"/>
          <a:stretch/>
        </p:blipFill>
        <p:spPr>
          <a:xfrm>
            <a:off x="9455025" y="143453"/>
            <a:ext cx="2410691" cy="655783"/>
          </a:xfrm>
          <a:prstGeom prst="rect">
            <a:avLst/>
          </a:prstGeom>
        </p:spPr>
      </p:pic>
      <p:sp>
        <p:nvSpPr>
          <p:cNvPr id="10" name="Speech Bubble: Oval 9">
            <a:extLst>
              <a:ext uri="{FF2B5EF4-FFF2-40B4-BE49-F238E27FC236}">
                <a16:creationId xmlns:a16="http://schemas.microsoft.com/office/drawing/2014/main" id="{C0592A3C-AE27-BCEE-039A-2D2ABDA4B064}"/>
              </a:ext>
            </a:extLst>
          </p:cNvPr>
          <p:cNvSpPr/>
          <p:nvPr/>
        </p:nvSpPr>
        <p:spPr>
          <a:xfrm>
            <a:off x="265569" y="1269088"/>
            <a:ext cx="4313340" cy="2517669"/>
          </a:xfrm>
          <a:prstGeom prst="wedgeEllipse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The training was brilliant. The pace flowed really well. One trainers Health Psychology knowledge and experience was really helpful in emphasising the psychological impact for someone living with ongoing pain.</a:t>
            </a:r>
          </a:p>
        </p:txBody>
      </p:sp>
      <p:sp>
        <p:nvSpPr>
          <p:cNvPr id="11" name="Speech Bubble: Oval 10">
            <a:extLst>
              <a:ext uri="{FF2B5EF4-FFF2-40B4-BE49-F238E27FC236}">
                <a16:creationId xmlns:a16="http://schemas.microsoft.com/office/drawing/2014/main" id="{3C5A4059-B36C-8ACD-D756-4151BA924C8C}"/>
              </a:ext>
            </a:extLst>
          </p:cNvPr>
          <p:cNvSpPr/>
          <p:nvPr/>
        </p:nvSpPr>
        <p:spPr>
          <a:xfrm>
            <a:off x="8142642" y="911330"/>
            <a:ext cx="3723074" cy="2754896"/>
          </a:xfrm>
          <a:prstGeom prst="wedgeEllipse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I appreciated the content delivered by the physio trainer looking at common challenges facing people living with ongoing pain and sharing her tips and techniques on pacing and setting realistic goals.</a:t>
            </a:r>
          </a:p>
        </p:txBody>
      </p:sp>
      <p:sp>
        <p:nvSpPr>
          <p:cNvPr id="12" name="Speech Bubble: Oval 11">
            <a:extLst>
              <a:ext uri="{FF2B5EF4-FFF2-40B4-BE49-F238E27FC236}">
                <a16:creationId xmlns:a16="http://schemas.microsoft.com/office/drawing/2014/main" id="{7728FD5B-E546-606A-EDB0-703ED8B12375}"/>
              </a:ext>
            </a:extLst>
          </p:cNvPr>
          <p:cNvSpPr/>
          <p:nvPr/>
        </p:nvSpPr>
        <p:spPr>
          <a:xfrm>
            <a:off x="3423442" y="3711677"/>
            <a:ext cx="2467313" cy="2517669"/>
          </a:xfrm>
          <a:prstGeom prst="wedgeEllipseCallou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I found the course insightful and help us plan effectively for the new service we are running.</a:t>
            </a:r>
          </a:p>
        </p:txBody>
      </p:sp>
      <p:sp>
        <p:nvSpPr>
          <p:cNvPr id="13" name="Speech Bubble: Oval 12">
            <a:extLst>
              <a:ext uri="{FF2B5EF4-FFF2-40B4-BE49-F238E27FC236}">
                <a16:creationId xmlns:a16="http://schemas.microsoft.com/office/drawing/2014/main" id="{A531D208-E54B-B599-5B4D-BFECA8C3BBE9}"/>
              </a:ext>
            </a:extLst>
          </p:cNvPr>
          <p:cNvSpPr/>
          <p:nvPr/>
        </p:nvSpPr>
        <p:spPr>
          <a:xfrm>
            <a:off x="6036815" y="3666226"/>
            <a:ext cx="2901996" cy="2517668"/>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The information given by people who have experienced pain management was particularly helpful.</a:t>
            </a:r>
          </a:p>
        </p:txBody>
      </p:sp>
      <p:sp>
        <p:nvSpPr>
          <p:cNvPr id="14" name="Speech Bubble: Oval 13">
            <a:extLst>
              <a:ext uri="{FF2B5EF4-FFF2-40B4-BE49-F238E27FC236}">
                <a16:creationId xmlns:a16="http://schemas.microsoft.com/office/drawing/2014/main" id="{A9801439-E800-E514-CA11-0DA9B758442D}"/>
              </a:ext>
            </a:extLst>
          </p:cNvPr>
          <p:cNvSpPr/>
          <p:nvPr/>
        </p:nvSpPr>
        <p:spPr>
          <a:xfrm>
            <a:off x="4937108" y="911330"/>
            <a:ext cx="3079630" cy="2362820"/>
          </a:xfrm>
          <a:prstGeom prst="wedgeEllipse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I've been using the health check and chronic pain explanations, which seem to be landing well with patients.</a:t>
            </a:r>
          </a:p>
        </p:txBody>
      </p:sp>
      <p:sp>
        <p:nvSpPr>
          <p:cNvPr id="15" name="Speech Bubble: Oval 14">
            <a:extLst>
              <a:ext uri="{FF2B5EF4-FFF2-40B4-BE49-F238E27FC236}">
                <a16:creationId xmlns:a16="http://schemas.microsoft.com/office/drawing/2014/main" id="{19313304-29C1-6BA8-B431-F02B72B109F8}"/>
              </a:ext>
            </a:extLst>
          </p:cNvPr>
          <p:cNvSpPr/>
          <p:nvPr/>
        </p:nvSpPr>
        <p:spPr>
          <a:xfrm>
            <a:off x="9181557" y="4064695"/>
            <a:ext cx="2688172" cy="2213563"/>
          </a:xfrm>
          <a:prstGeom prst="wedgeEllipse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The course was good the lived experience and the assessment tools were a good take away from the course for me.</a:t>
            </a:r>
          </a:p>
        </p:txBody>
      </p:sp>
      <p:sp>
        <p:nvSpPr>
          <p:cNvPr id="16" name="Speech Bubble: Oval 15">
            <a:extLst>
              <a:ext uri="{FF2B5EF4-FFF2-40B4-BE49-F238E27FC236}">
                <a16:creationId xmlns:a16="http://schemas.microsoft.com/office/drawing/2014/main" id="{99E953E9-8688-C4E5-0E47-4C9E894F4FCD}"/>
              </a:ext>
            </a:extLst>
          </p:cNvPr>
          <p:cNvSpPr/>
          <p:nvPr/>
        </p:nvSpPr>
        <p:spPr>
          <a:xfrm>
            <a:off x="53142" y="4224285"/>
            <a:ext cx="3209614" cy="2053974"/>
          </a:xfrm>
          <a:prstGeom prst="wedgeEllipseCallou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itchFamily="34" charset="0"/>
              </a:rPr>
              <a:t>It’s definitely improved my confidence in supporting people with chronic pain, especially a number of new/existing clients with Fibromyalgia.</a:t>
            </a:r>
          </a:p>
        </p:txBody>
      </p:sp>
    </p:spTree>
    <p:extLst>
      <p:ext uri="{BB962C8B-B14F-4D97-AF65-F5344CB8AC3E}">
        <p14:creationId xmlns:p14="http://schemas.microsoft.com/office/powerpoint/2010/main" val="274028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33" y="0"/>
            <a:ext cx="11833934" cy="6726115"/>
          </a:xfrm>
        </p:spPr>
        <p:txBody>
          <a:bodyPr>
            <a:normAutofit/>
          </a:bodyPr>
          <a:lstStyle/>
          <a:p>
            <a:pPr marL="0" indent="0" algn="ctr">
              <a:buNone/>
            </a:pPr>
            <a:endParaRPr lang="en-GB" sz="800" u="sng" dirty="0">
              <a:latin typeface="Arial" pitchFamily="34" charset="0"/>
              <a:cs typeface="Arial" pitchFamily="34" charset="0"/>
            </a:endParaRPr>
          </a:p>
          <a:p>
            <a:pPr marL="0" indent="0" algn="ctr">
              <a:lnSpc>
                <a:spcPct val="110000"/>
              </a:lnSpc>
              <a:spcBef>
                <a:spcPts val="0"/>
              </a:spcBef>
              <a:buNone/>
            </a:pPr>
            <a:r>
              <a:rPr lang="en-GB" sz="3200" dirty="0">
                <a:latin typeface="Arial" panose="020B0604020202020204" pitchFamily="34" charset="0"/>
                <a:cs typeface="Arial" panose="020B0604020202020204" pitchFamily="34" charset="0"/>
                <a:hlinkClick r:id="rId3"/>
              </a:rPr>
              <a:t>Positive feedback from pain management group attendees</a:t>
            </a:r>
            <a:r>
              <a:rPr lang="en-GB" sz="3200" dirty="0">
                <a:latin typeface="Arial" panose="020B0604020202020204" pitchFamily="34" charset="0"/>
                <a:cs typeface="Arial" panose="020B0604020202020204" pitchFamily="34" charset="0"/>
              </a:rPr>
              <a:t>.</a:t>
            </a:r>
            <a:endParaRPr lang="en-GB" sz="3200" u="sng"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5500"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5500" dirty="0">
              <a:latin typeface="Arial" panose="020B0604020202020204" pitchFamily="34" charset="0"/>
              <a:cs typeface="Arial" panose="020B0604020202020204" pitchFamily="34" charset="0"/>
            </a:endParaRPr>
          </a:p>
          <a:p>
            <a:pPr indent="0">
              <a:lnSpc>
                <a:spcPct val="120000"/>
              </a:lnSpc>
              <a:buNone/>
            </a:pPr>
            <a:endParaRPr lang="en-GB" sz="4500" dirty="0">
              <a:latin typeface="Arial" panose="020B0604020202020204" pitchFamily="34" charset="0"/>
              <a:cs typeface="Arial" panose="020B0604020202020204" pitchFamily="34" charset="0"/>
            </a:endParaRPr>
          </a:p>
          <a:p>
            <a:pPr indent="0">
              <a:lnSpc>
                <a:spcPct val="120000"/>
              </a:lnSpc>
              <a:buNone/>
            </a:pPr>
            <a:endParaRPr lang="en-GB" sz="1700" dirty="0">
              <a:latin typeface="Arial" panose="020B0604020202020204" pitchFamily="34" charset="0"/>
              <a:cs typeface="Arial" panose="020B0604020202020204" pitchFamily="34" charset="0"/>
            </a:endParaRPr>
          </a:p>
          <a:p>
            <a:pPr indent="0">
              <a:lnSpc>
                <a:spcPct val="120000"/>
              </a:lnSpc>
              <a:buNone/>
            </a:pPr>
            <a:endParaRPr lang="en-GB" sz="1700" dirty="0">
              <a:latin typeface="Arial" panose="020B0604020202020204" pitchFamily="34" charset="0"/>
              <a:cs typeface="Arial" panose="020B0604020202020204" pitchFamily="34" charset="0"/>
            </a:endParaRPr>
          </a:p>
          <a:p>
            <a:pPr indent="0">
              <a:lnSpc>
                <a:spcPct val="120000"/>
              </a:lnSpc>
              <a:buNone/>
            </a:pPr>
            <a:endParaRPr lang="en-GB" sz="1700" dirty="0">
              <a:latin typeface="Arial" panose="020B0604020202020204" pitchFamily="34" charset="0"/>
              <a:cs typeface="Arial" panose="020B0604020202020204" pitchFamily="34" charset="0"/>
            </a:endParaRPr>
          </a:p>
          <a:p>
            <a:pPr indent="0">
              <a:lnSpc>
                <a:spcPct val="120000"/>
              </a:lnSpc>
              <a:buNone/>
            </a:pPr>
            <a:endParaRPr lang="en-GB" sz="1700" dirty="0">
              <a:latin typeface="Arial" panose="020B0604020202020204" pitchFamily="34" charset="0"/>
              <a:cs typeface="Arial" panose="020B0604020202020204" pitchFamily="34" charset="0"/>
            </a:endParaRPr>
          </a:p>
          <a:p>
            <a:pPr indent="0">
              <a:lnSpc>
                <a:spcPct val="120000"/>
              </a:lnSpc>
              <a:buNone/>
            </a:pPr>
            <a:endParaRPr lang="en-GB" sz="1700" dirty="0">
              <a:latin typeface="Arial" panose="020B0604020202020204" pitchFamily="34" charset="0"/>
              <a:cs typeface="Arial" panose="020B0604020202020204" pitchFamily="34" charset="0"/>
            </a:endParaRPr>
          </a:p>
          <a:p>
            <a:pPr indent="0">
              <a:lnSpc>
                <a:spcPct val="120000"/>
              </a:lnSpc>
              <a:buNone/>
            </a:pPr>
            <a:r>
              <a:rPr lang="en-GB" sz="1700" dirty="0">
                <a:latin typeface="Arial" panose="020B0604020202020204" pitchFamily="34" charset="0"/>
                <a:cs typeface="Arial" panose="020B0604020202020204" pitchFamily="34" charset="0"/>
              </a:rPr>
              <a:t>If any PCNs currently without a group would like to consider setting one up, we may be able to support staff  with facilitation guides and training. Email </a:t>
            </a:r>
            <a:r>
              <a:rPr lang="en-GB" sz="1700" dirty="0">
                <a:latin typeface="Arial" panose="020B0604020202020204" pitchFamily="34" charset="0"/>
                <a:cs typeface="Arial" panose="020B0604020202020204" pitchFamily="34" charset="0"/>
                <a:hlinkClick r:id="rId4"/>
              </a:rPr>
              <a:t>paula.whitehurst1@nhs.net</a:t>
            </a:r>
            <a:r>
              <a:rPr lang="en-GB" sz="1700" dirty="0">
                <a:latin typeface="Arial" panose="020B0604020202020204" pitchFamily="34" charset="0"/>
                <a:cs typeface="Arial" panose="020B0604020202020204" pitchFamily="34" charset="0"/>
              </a:rPr>
              <a:t> for more information.</a:t>
            </a:r>
          </a:p>
          <a:p>
            <a:pPr indent="0">
              <a:lnSpc>
                <a:spcPct val="120000"/>
              </a:lnSpc>
              <a:buNone/>
            </a:pPr>
            <a:endParaRPr lang="en-GB" sz="2600" dirty="0">
              <a:latin typeface="Arial" panose="020B0604020202020204" pitchFamily="34" charset="0"/>
              <a:cs typeface="Arial" panose="020B0604020202020204" pitchFamily="34" charset="0"/>
            </a:endParaRPr>
          </a:p>
          <a:p>
            <a:endParaRPr lang="en-GB" sz="7600" dirty="0">
              <a:effectLst/>
              <a:latin typeface="Calibri" panose="020F0502020204030204" pitchFamily="34" charset="0"/>
              <a:ea typeface="Calibri" panose="020F0502020204030204" pitchFamily="34" charset="0"/>
            </a:endParaRPr>
          </a:p>
          <a:p>
            <a:endParaRPr lang="en-GB" sz="7600" dirty="0">
              <a:effectLst/>
              <a:latin typeface="Calibri" panose="020F0502020204030204" pitchFamily="34" charset="0"/>
              <a:ea typeface="Calibri" panose="020F0502020204030204" pitchFamily="34" charset="0"/>
            </a:endParaRPr>
          </a:p>
          <a:p>
            <a:endParaRPr lang="en-GB" sz="7600" dirty="0">
              <a:cs typeface="Arial" pitchFamily="34" charset="0"/>
            </a:endParaRPr>
          </a:p>
          <a:p>
            <a:pPr marL="0" indent="0">
              <a:buNone/>
            </a:pPr>
            <a:endParaRPr lang="en-GB" sz="7600" dirty="0">
              <a:latin typeface="Arial" pitchFamily="34" charset="0"/>
              <a:cs typeface="Arial" pitchFamily="34" charset="0"/>
            </a:endParaRPr>
          </a:p>
          <a:p>
            <a:endParaRPr lang="en-GB" sz="3600" dirty="0">
              <a:latin typeface="Arial" pitchFamily="34" charset="0"/>
              <a:cs typeface="Arial" pitchFamily="34" charset="0"/>
            </a:endParaRPr>
          </a:p>
          <a:p>
            <a:pPr marL="0" indent="0">
              <a:buNone/>
            </a:pPr>
            <a:endParaRPr lang="en-GB" dirty="0">
              <a:latin typeface="Arial" pitchFamily="34" charset="0"/>
              <a:cs typeface="Arial" pitchFamily="34" charset="0"/>
            </a:endParaRPr>
          </a:p>
        </p:txBody>
      </p:sp>
      <p:pic>
        <p:nvPicPr>
          <p:cNvPr id="2" name="Online Media 1" title="Feedback from pain management group attendees">
            <a:hlinkClick r:id="" action="ppaction://media"/>
            <a:extLst>
              <a:ext uri="{FF2B5EF4-FFF2-40B4-BE49-F238E27FC236}">
                <a16:creationId xmlns:a16="http://schemas.microsoft.com/office/drawing/2014/main" id="{D6532E68-B88B-965B-0C93-8A09B2959CD3}"/>
              </a:ext>
            </a:extLst>
          </p:cNvPr>
          <p:cNvPicPr>
            <a:picLocks noRot="1" noChangeAspect="1"/>
          </p:cNvPicPr>
          <p:nvPr>
            <a:videoFile r:link="rId1"/>
          </p:nvPr>
        </p:nvPicPr>
        <p:blipFill>
          <a:blip r:embed="rId5"/>
          <a:stretch>
            <a:fillRect/>
          </a:stretch>
        </p:blipFill>
        <p:spPr>
          <a:xfrm>
            <a:off x="888023" y="1060404"/>
            <a:ext cx="10524392" cy="4505127"/>
          </a:xfrm>
          <a:prstGeom prst="rect">
            <a:avLst/>
          </a:prstGeom>
        </p:spPr>
      </p:pic>
    </p:spTree>
    <p:extLst>
      <p:ext uri="{BB962C8B-B14F-4D97-AF65-F5344CB8AC3E}">
        <p14:creationId xmlns:p14="http://schemas.microsoft.com/office/powerpoint/2010/main" val="224725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9" y="120896"/>
            <a:ext cx="7109012" cy="525605"/>
          </a:xfrm>
        </p:spPr>
        <p:txBody>
          <a:bodyPr>
            <a:noAutofit/>
          </a:bodyPr>
          <a:lstStyle/>
          <a:p>
            <a:pPr algn="ctr"/>
            <a:r>
              <a:rPr lang="en-GB" sz="2600" b="1" dirty="0">
                <a:solidFill>
                  <a:srgbClr val="00AED9"/>
                </a:solidFill>
                <a:latin typeface="Arial" pitchFamily="34" charset="0"/>
                <a:cs typeface="Arial" pitchFamily="34" charset="0"/>
              </a:rPr>
              <a:t>Local Pain Management Website Pages</a:t>
            </a:r>
          </a:p>
        </p:txBody>
      </p:sp>
      <p:sp>
        <p:nvSpPr>
          <p:cNvPr id="3" name="Content Placeholder 2"/>
          <p:cNvSpPr>
            <a:spLocks noGrp="1"/>
          </p:cNvSpPr>
          <p:nvPr>
            <p:ph idx="1"/>
          </p:nvPr>
        </p:nvSpPr>
        <p:spPr>
          <a:xfrm>
            <a:off x="219671" y="772875"/>
            <a:ext cx="11605983" cy="761480"/>
          </a:xfrm>
        </p:spPr>
        <p:txBody>
          <a:bodyPr>
            <a:normAutofit fontScale="25000" lnSpcReduction="20000"/>
          </a:bodyPr>
          <a:lstStyle/>
          <a:p>
            <a:pPr indent="0">
              <a:lnSpc>
                <a:spcPct val="120000"/>
              </a:lnSpc>
              <a:buNone/>
            </a:pPr>
            <a:r>
              <a:rPr lang="en-GB" sz="8000" dirty="0">
                <a:latin typeface="Arial" panose="020B0604020202020204" pitchFamily="34" charset="0"/>
                <a:cs typeface="Arial" panose="020B0604020202020204" pitchFamily="34" charset="0"/>
              </a:rPr>
              <a:t>Pain Management resources can be accessed on the </a:t>
            </a:r>
            <a:r>
              <a:rPr lang="en-GB" sz="8000" dirty="0">
                <a:latin typeface="Arial" panose="020B0604020202020204" pitchFamily="34" charset="0"/>
                <a:cs typeface="Arial" panose="020B0604020202020204" pitchFamily="34" charset="0"/>
                <a:hlinkClick r:id="rId2"/>
              </a:rPr>
              <a:t>JUCD Pain Management web page</a:t>
            </a:r>
            <a:r>
              <a:rPr lang="en-GB" sz="8000" dirty="0">
                <a:latin typeface="Arial" panose="020B0604020202020204" pitchFamily="34" charset="0"/>
                <a:cs typeface="Arial" panose="020B0604020202020204" pitchFamily="34" charset="0"/>
              </a:rPr>
              <a:t>. This has useful information for patients. We would like to promote this to patients.</a:t>
            </a:r>
            <a:endParaRPr lang="en-GB" sz="6200" dirty="0">
              <a:latin typeface="Arial" panose="020B0604020202020204" pitchFamily="34" charset="0"/>
              <a:cs typeface="Arial" panose="020B0604020202020204" pitchFamily="34" charset="0"/>
            </a:endParaRPr>
          </a:p>
          <a:p>
            <a:pPr indent="0">
              <a:lnSpc>
                <a:spcPct val="120000"/>
              </a:lnSpc>
            </a:pPr>
            <a:endParaRPr lang="en-GB" sz="1600" dirty="0">
              <a:latin typeface="Arial" panose="020B0604020202020204" pitchFamily="34" charset="0"/>
              <a:cs typeface="Arial" panose="020B0604020202020204" pitchFamily="34" charset="0"/>
            </a:endParaRPr>
          </a:p>
          <a:p>
            <a:pPr indent="0">
              <a:lnSpc>
                <a:spcPct val="120000"/>
              </a:lnSpc>
            </a:pPr>
            <a:endParaRPr lang="en-GB" sz="7600" dirty="0">
              <a:cs typeface="Arial" pitchFamily="34" charset="0"/>
            </a:endParaRPr>
          </a:p>
          <a:p>
            <a:pPr marL="0" indent="0">
              <a:buNone/>
            </a:pPr>
            <a:endParaRPr lang="en-GB" sz="7600" dirty="0">
              <a:latin typeface="Arial" pitchFamily="34" charset="0"/>
              <a:cs typeface="Arial" pitchFamily="34" charset="0"/>
            </a:endParaRPr>
          </a:p>
          <a:p>
            <a:endParaRPr lang="en-GB" sz="3600" dirty="0">
              <a:latin typeface="Arial" pitchFamily="34" charset="0"/>
              <a:cs typeface="Arial" pitchFamily="34" charset="0"/>
            </a:endParaRPr>
          </a:p>
          <a:p>
            <a:pPr marL="0" indent="0">
              <a:buNone/>
            </a:pPr>
            <a:endParaRPr lang="en-GB" dirty="0">
              <a:latin typeface="Arial" pitchFamily="34" charset="0"/>
              <a:cs typeface="Arial" pitchFamily="34" charset="0"/>
            </a:endParaRPr>
          </a:p>
        </p:txBody>
      </p:sp>
      <p:pic>
        <p:nvPicPr>
          <p:cNvPr id="5" name="Picture 4">
            <a:extLst>
              <a:ext uri="{FF2B5EF4-FFF2-40B4-BE49-F238E27FC236}">
                <a16:creationId xmlns:a16="http://schemas.microsoft.com/office/drawing/2014/main" id="{6343849F-300A-C3C4-9E20-A3A68F987C8D}"/>
              </a:ext>
            </a:extLst>
          </p:cNvPr>
          <p:cNvPicPr>
            <a:picLocks noChangeAspect="1"/>
          </p:cNvPicPr>
          <p:nvPr/>
        </p:nvPicPr>
        <p:blipFill rotWithShape="1">
          <a:blip r:embed="rId3"/>
          <a:srcRect t="9220" b="25530"/>
          <a:stretch/>
        </p:blipFill>
        <p:spPr>
          <a:xfrm>
            <a:off x="1793103" y="1534355"/>
            <a:ext cx="8459116" cy="2723013"/>
          </a:xfrm>
          <a:prstGeom prst="rect">
            <a:avLst/>
          </a:prstGeom>
        </p:spPr>
      </p:pic>
      <p:pic>
        <p:nvPicPr>
          <p:cNvPr id="7" name="Picture 6">
            <a:extLst>
              <a:ext uri="{FF2B5EF4-FFF2-40B4-BE49-F238E27FC236}">
                <a16:creationId xmlns:a16="http://schemas.microsoft.com/office/drawing/2014/main" id="{D4D41DFF-E8F8-B5AC-C7E3-9B6D4B2620BE}"/>
              </a:ext>
            </a:extLst>
          </p:cNvPr>
          <p:cNvPicPr>
            <a:picLocks noChangeAspect="1"/>
          </p:cNvPicPr>
          <p:nvPr/>
        </p:nvPicPr>
        <p:blipFill rotWithShape="1">
          <a:blip r:embed="rId4"/>
          <a:srcRect t="17561"/>
          <a:stretch/>
        </p:blipFill>
        <p:spPr>
          <a:xfrm>
            <a:off x="1809207" y="4364692"/>
            <a:ext cx="8459116" cy="2196352"/>
          </a:xfrm>
          <a:prstGeom prst="rect">
            <a:avLst/>
          </a:prstGeom>
        </p:spPr>
      </p:pic>
      <p:sp>
        <p:nvSpPr>
          <p:cNvPr id="4" name="Title 1">
            <a:extLst>
              <a:ext uri="{FF2B5EF4-FFF2-40B4-BE49-F238E27FC236}">
                <a16:creationId xmlns:a16="http://schemas.microsoft.com/office/drawing/2014/main" id="{5C4015BC-D77E-F256-4E94-F80E2ED05A70}"/>
              </a:ext>
            </a:extLst>
          </p:cNvPr>
          <p:cNvSpPr txBox="1">
            <a:spLocks/>
          </p:cNvSpPr>
          <p:nvPr/>
        </p:nvSpPr>
        <p:spPr>
          <a:xfrm>
            <a:off x="94165" y="132119"/>
            <a:ext cx="3430085" cy="52560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Resources Developed</a:t>
            </a:r>
          </a:p>
        </p:txBody>
      </p:sp>
    </p:spTree>
    <p:extLst>
      <p:ext uri="{BB962C8B-B14F-4D97-AF65-F5344CB8AC3E}">
        <p14:creationId xmlns:p14="http://schemas.microsoft.com/office/powerpoint/2010/main" val="361241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340" y="159074"/>
            <a:ext cx="6804595" cy="558152"/>
          </a:xfrm>
        </p:spPr>
        <p:txBody>
          <a:bodyPr>
            <a:noAutofit/>
          </a:bodyPr>
          <a:lstStyle/>
          <a:p>
            <a:pPr algn="ctr"/>
            <a:r>
              <a:rPr lang="en-GB" sz="2600" b="1" dirty="0">
                <a:solidFill>
                  <a:srgbClr val="00AED9"/>
                </a:solidFill>
                <a:latin typeface="Arial" panose="020B0604020202020204" pitchFamily="34" charset="0"/>
                <a:cs typeface="Arial" pitchFamily="34" charset="0"/>
              </a:rPr>
              <a:t>Pathfinder Links for clinicians</a:t>
            </a:r>
          </a:p>
        </p:txBody>
      </p:sp>
      <p:sp>
        <p:nvSpPr>
          <p:cNvPr id="6" name="Content Placeholder 5">
            <a:extLst>
              <a:ext uri="{FF2B5EF4-FFF2-40B4-BE49-F238E27FC236}">
                <a16:creationId xmlns:a16="http://schemas.microsoft.com/office/drawing/2014/main" id="{B097BD36-3C20-1D99-6F47-D22D0B43A7D3}"/>
              </a:ext>
            </a:extLst>
          </p:cNvPr>
          <p:cNvSpPr>
            <a:spLocks noGrp="1"/>
          </p:cNvSpPr>
          <p:nvPr>
            <p:ph idx="1"/>
          </p:nvPr>
        </p:nvSpPr>
        <p:spPr>
          <a:xfrm>
            <a:off x="383801" y="1009650"/>
            <a:ext cx="3045199" cy="5410200"/>
          </a:xfrm>
        </p:spPr>
        <p:txBody>
          <a:bodyPr>
            <a:normAutofit/>
          </a:bodyPr>
          <a:lstStyle/>
          <a:p>
            <a:pPr marL="0" indent="0">
              <a:buNone/>
            </a:pPr>
            <a:r>
              <a:rPr lang="en-GB" dirty="0">
                <a:latin typeface="Arial" panose="020B0604020202020204" pitchFamily="34" charset="0"/>
                <a:cs typeface="Arial" panose="020B0604020202020204" pitchFamily="34" charset="0"/>
              </a:rPr>
              <a:t>‘Pathfinder’ within the clinical system has been updated with useful resources for clinicians.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We aim to keep linked in with the development of pathfinder as this goes web based.</a:t>
            </a:r>
          </a:p>
        </p:txBody>
      </p:sp>
      <p:pic>
        <p:nvPicPr>
          <p:cNvPr id="2050" name="Picture 2">
            <a:extLst>
              <a:ext uri="{FF2B5EF4-FFF2-40B4-BE49-F238E27FC236}">
                <a16:creationId xmlns:a16="http://schemas.microsoft.com/office/drawing/2014/main" id="{12B27B20-8A85-0D5C-984A-B9AD928F9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861134"/>
            <a:ext cx="8591550" cy="56938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7D09F12-58A2-FE6E-94B4-15E9E0D2EA0A}"/>
              </a:ext>
            </a:extLst>
          </p:cNvPr>
          <p:cNvSpPr txBox="1">
            <a:spLocks/>
          </p:cNvSpPr>
          <p:nvPr/>
        </p:nvSpPr>
        <p:spPr>
          <a:xfrm>
            <a:off x="94165" y="132119"/>
            <a:ext cx="3401510" cy="52560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Resources Developed</a:t>
            </a:r>
          </a:p>
        </p:txBody>
      </p:sp>
    </p:spTree>
    <p:extLst>
      <p:ext uri="{BB962C8B-B14F-4D97-AF65-F5344CB8AC3E}">
        <p14:creationId xmlns:p14="http://schemas.microsoft.com/office/powerpoint/2010/main" val="28230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281" y="73736"/>
            <a:ext cx="7501913" cy="558152"/>
          </a:xfrm>
        </p:spPr>
        <p:txBody>
          <a:bodyPr>
            <a:noAutofit/>
          </a:bodyPr>
          <a:lstStyle/>
          <a:p>
            <a:pPr algn="ctr"/>
            <a:r>
              <a:rPr lang="en-GB" sz="2600" b="1" dirty="0">
                <a:solidFill>
                  <a:srgbClr val="00AED9"/>
                </a:solidFill>
                <a:latin typeface="Arial" panose="020B0604020202020204" pitchFamily="34" charset="0"/>
                <a:cs typeface="Arial" pitchFamily="34" charset="0"/>
              </a:rPr>
              <a:t>ICB Medicines Management Webpages</a:t>
            </a:r>
          </a:p>
        </p:txBody>
      </p:sp>
      <p:pic>
        <p:nvPicPr>
          <p:cNvPr id="9" name="Picture 8">
            <a:extLst>
              <a:ext uri="{FF2B5EF4-FFF2-40B4-BE49-F238E27FC236}">
                <a16:creationId xmlns:a16="http://schemas.microsoft.com/office/drawing/2014/main" id="{5636A1E5-C8BE-3B1B-A47C-2BCDCB6D1EC1}"/>
              </a:ext>
            </a:extLst>
          </p:cNvPr>
          <p:cNvPicPr>
            <a:picLocks noChangeAspect="1"/>
          </p:cNvPicPr>
          <p:nvPr/>
        </p:nvPicPr>
        <p:blipFill rotWithShape="1">
          <a:blip r:embed="rId2"/>
          <a:srcRect l="17516" t="7712" r="19458" b="10597"/>
          <a:stretch/>
        </p:blipFill>
        <p:spPr>
          <a:xfrm>
            <a:off x="180787" y="2489238"/>
            <a:ext cx="7003614" cy="4108785"/>
          </a:xfrm>
          <a:prstGeom prst="rect">
            <a:avLst/>
          </a:prstGeom>
          <a:ln>
            <a:solidFill>
              <a:schemeClr val="accent1"/>
            </a:solidFill>
          </a:ln>
        </p:spPr>
      </p:pic>
      <p:sp>
        <p:nvSpPr>
          <p:cNvPr id="10" name="Content Placeholder 2">
            <a:extLst>
              <a:ext uri="{FF2B5EF4-FFF2-40B4-BE49-F238E27FC236}">
                <a16:creationId xmlns:a16="http://schemas.microsoft.com/office/drawing/2014/main" id="{AC4D5EA1-25AD-30F7-DBF3-EC161AA02882}"/>
              </a:ext>
            </a:extLst>
          </p:cNvPr>
          <p:cNvSpPr txBox="1">
            <a:spLocks/>
          </p:cNvSpPr>
          <p:nvPr/>
        </p:nvSpPr>
        <p:spPr>
          <a:xfrm>
            <a:off x="91187" y="747858"/>
            <a:ext cx="6725021" cy="152917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600" u="sng" dirty="0">
              <a:latin typeface="Arial" panose="020B0604020202020204" pitchFamily="34" charset="0"/>
              <a:cs typeface="Arial" panose="020B0604020202020204" pitchFamily="34" charset="0"/>
            </a:endParaRPr>
          </a:p>
          <a:p>
            <a:pPr indent="0">
              <a:lnSpc>
                <a:spcPct val="120000"/>
              </a:lnSpc>
              <a:buNone/>
            </a:pPr>
            <a:r>
              <a:rPr lang="en-GB" sz="9600" dirty="0">
                <a:latin typeface="Arial" panose="020B0604020202020204" pitchFamily="34" charset="0"/>
                <a:cs typeface="Arial" panose="020B0604020202020204" pitchFamily="34" charset="0"/>
              </a:rPr>
              <a:t>Derby and Derbyshire ICB’s Medicines Management website has a section for opioid resources for clinicians. </a:t>
            </a:r>
          </a:p>
          <a:p>
            <a:pPr indent="0">
              <a:lnSpc>
                <a:spcPct val="120000"/>
              </a:lnSpc>
            </a:pPr>
            <a:endParaRPr lang="en-GB" sz="1600" dirty="0">
              <a:latin typeface="Arial" panose="020B0604020202020204" pitchFamily="34" charset="0"/>
              <a:cs typeface="Arial" panose="020B0604020202020204" pitchFamily="34" charset="0"/>
            </a:endParaRPr>
          </a:p>
          <a:p>
            <a:pPr indent="0">
              <a:lnSpc>
                <a:spcPct val="120000"/>
              </a:lnSpc>
            </a:pPr>
            <a:endParaRPr lang="en-GB" sz="1600" dirty="0">
              <a:latin typeface="Arial" panose="020B0604020202020204" pitchFamily="34" charset="0"/>
              <a:cs typeface="Arial" panose="020B0604020202020204" pitchFamily="34" charset="0"/>
            </a:endParaRPr>
          </a:p>
          <a:p>
            <a:pPr indent="0">
              <a:lnSpc>
                <a:spcPct val="120000"/>
              </a:lnSpc>
            </a:pPr>
            <a:endParaRPr lang="en-GB" sz="7600" dirty="0">
              <a:latin typeface="Arial" pitchFamily="34" charset="0"/>
              <a:cs typeface="Arial" pitchFamily="34" charset="0"/>
            </a:endParaRPr>
          </a:p>
          <a:p>
            <a:pPr marL="0" indent="0">
              <a:buFont typeface="Arial" panose="020B0604020202020204" pitchFamily="34" charset="0"/>
              <a:buNone/>
            </a:pPr>
            <a:endParaRPr lang="en-GB" sz="7600" dirty="0">
              <a:latin typeface="Arial" pitchFamily="34" charset="0"/>
              <a:cs typeface="Arial" pitchFamily="34" charset="0"/>
            </a:endParaRPr>
          </a:p>
          <a:p>
            <a:endParaRPr lang="en-GB" sz="3600" dirty="0">
              <a:latin typeface="Arial" panose="020B0604020202020204" pitchFamily="34" charset="0"/>
              <a:cs typeface="Arial" pitchFamily="34" charset="0"/>
            </a:endParaRPr>
          </a:p>
          <a:p>
            <a:pPr marL="0" indent="0">
              <a:buFont typeface="Arial" panose="020B0604020202020204" pitchFamily="34" charset="0"/>
              <a:buNone/>
            </a:pPr>
            <a:endParaRPr lang="en-GB" dirty="0">
              <a:latin typeface="Arial" panose="020B0604020202020204" pitchFamily="34" charset="0"/>
              <a:cs typeface="Arial" pitchFamily="34" charset="0"/>
            </a:endParaRPr>
          </a:p>
        </p:txBody>
      </p:sp>
      <p:sp>
        <p:nvSpPr>
          <p:cNvPr id="8" name="Content Placeholder 2">
            <a:extLst>
              <a:ext uri="{FF2B5EF4-FFF2-40B4-BE49-F238E27FC236}">
                <a16:creationId xmlns:a16="http://schemas.microsoft.com/office/drawing/2014/main" id="{31649DE3-4249-5324-3E82-BF87D5FEDB64}"/>
              </a:ext>
            </a:extLst>
          </p:cNvPr>
          <p:cNvSpPr>
            <a:spLocks noGrp="1"/>
          </p:cNvSpPr>
          <p:nvPr>
            <p:ph idx="1"/>
          </p:nvPr>
        </p:nvSpPr>
        <p:spPr>
          <a:xfrm>
            <a:off x="7171765" y="1015142"/>
            <a:ext cx="5038789" cy="5251187"/>
          </a:xfrm>
          <a:ln>
            <a:solidFill>
              <a:schemeClr val="accent1"/>
            </a:solidFill>
          </a:ln>
        </p:spPr>
        <p:txBody>
          <a:bodyPr>
            <a:normAutofit/>
          </a:bodyPr>
          <a:lstStyle/>
          <a:p>
            <a:pPr marL="0" indent="0" algn="ctr">
              <a:buNone/>
            </a:pPr>
            <a:r>
              <a:rPr lang="en-GB" sz="2600" u="sng" dirty="0">
                <a:latin typeface="Arial" panose="020B0604020202020204" pitchFamily="34" charset="0"/>
                <a:cs typeface="Arial" panose="020B0604020202020204" pitchFamily="34" charset="0"/>
              </a:rPr>
              <a:t>Resources available:</a:t>
            </a:r>
          </a:p>
          <a:p>
            <a:r>
              <a:rPr lang="en-GB" sz="2600" dirty="0">
                <a:latin typeface="Arial" panose="020B0604020202020204" pitchFamily="34" charset="0"/>
                <a:cs typeface="Arial" panose="020B0604020202020204" pitchFamily="34" charset="0"/>
              </a:rPr>
              <a:t>Opioid Tapering Guideline</a:t>
            </a:r>
            <a:endParaRPr lang="en-GB" sz="2600" u="sng"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Opioid Quality Improvement Toolkit</a:t>
            </a:r>
          </a:p>
          <a:p>
            <a:r>
              <a:rPr lang="en-GB" sz="2600" dirty="0">
                <a:effectLst/>
                <a:latin typeface="Arial" panose="020B0604020202020204" pitchFamily="34" charset="0"/>
                <a:ea typeface="Calibri" panose="020F0502020204030204" pitchFamily="34" charset="0"/>
                <a:cs typeface="Arial" panose="020B0604020202020204" pitchFamily="34" charset="0"/>
              </a:rPr>
              <a:t>Opioid resourc</a:t>
            </a:r>
            <a:r>
              <a:rPr lang="en-GB" sz="2600" dirty="0">
                <a:latin typeface="Arial" panose="020B0604020202020204" pitchFamily="34" charset="0"/>
                <a:ea typeface="Calibri" panose="020F0502020204030204" pitchFamily="34" charset="0"/>
                <a:cs typeface="Arial" panose="020B0604020202020204" pitchFamily="34" charset="0"/>
              </a:rPr>
              <a:t>e pack</a:t>
            </a:r>
          </a:p>
          <a:p>
            <a:r>
              <a:rPr lang="en-GB" sz="2600" dirty="0">
                <a:latin typeface="Arial" panose="020B0604020202020204" pitchFamily="34" charset="0"/>
                <a:ea typeface="Calibri" panose="020F0502020204030204" pitchFamily="34" charset="0"/>
                <a:cs typeface="Arial" panose="020B0604020202020204" pitchFamily="34" charset="0"/>
              </a:rPr>
              <a:t>Repeat prescribing minimum standards for opioids</a:t>
            </a:r>
          </a:p>
          <a:p>
            <a:r>
              <a:rPr lang="en-GB" sz="2600" dirty="0">
                <a:latin typeface="Arial" panose="020B0604020202020204" pitchFamily="34" charset="0"/>
                <a:ea typeface="Calibri" panose="020F0502020204030204" pitchFamily="34" charset="0"/>
                <a:cs typeface="Arial" panose="020B0604020202020204" pitchFamily="34" charset="0"/>
              </a:rPr>
              <a:t>‘Let’s Live Well with Pain’ Course Implementation and Facilitation guides</a:t>
            </a:r>
          </a:p>
          <a:p>
            <a:r>
              <a:rPr lang="en-GB" sz="2600" dirty="0">
                <a:latin typeface="Arial" panose="020B0604020202020204" pitchFamily="34" charset="0"/>
                <a:ea typeface="Calibri" panose="020F0502020204030204" pitchFamily="34" charset="0"/>
                <a:cs typeface="Arial" panose="020B0604020202020204" pitchFamily="34" charset="0"/>
              </a:rPr>
              <a:t>Information on this programme of work</a:t>
            </a:r>
          </a:p>
          <a:p>
            <a:pPr marL="0" indent="0">
              <a:buNone/>
            </a:pPr>
            <a:endParaRPr lang="en-GB" sz="2600" dirty="0">
              <a:effectLst/>
              <a:latin typeface="Arial" panose="020B0604020202020204" pitchFamily="34" charset="0"/>
              <a:ea typeface="Calibri" panose="020F0502020204030204" pitchFamily="34" charset="0"/>
              <a:cs typeface="Arial" panose="020B0604020202020204" pitchFamily="34" charset="0"/>
            </a:endParaRPr>
          </a:p>
          <a:p>
            <a:endParaRPr lang="en-GB" sz="7600" dirty="0">
              <a:latin typeface="Arial" pitchFamily="34" charset="0"/>
              <a:cs typeface="Arial" pitchFamily="34" charset="0"/>
            </a:endParaRPr>
          </a:p>
          <a:p>
            <a:pPr marL="0" indent="0">
              <a:buNone/>
            </a:pPr>
            <a:endParaRPr lang="en-GB" sz="7600" dirty="0">
              <a:latin typeface="Arial" pitchFamily="34" charset="0"/>
              <a:cs typeface="Arial" pitchFamily="34" charset="0"/>
            </a:endParaRPr>
          </a:p>
          <a:p>
            <a:endParaRPr lang="en-GB" sz="3600" dirty="0">
              <a:latin typeface="Arial" panose="020B0604020202020204" pitchFamily="34" charset="0"/>
              <a:cs typeface="Arial" pitchFamily="34" charset="0"/>
            </a:endParaRPr>
          </a:p>
          <a:p>
            <a:pPr marL="0" indent="0">
              <a:buNone/>
            </a:pPr>
            <a:endParaRPr lang="en-GB" dirty="0">
              <a:latin typeface="Arial" panose="020B0604020202020204" pitchFamily="34" charset="0"/>
              <a:cs typeface="Arial" pitchFamily="34" charset="0"/>
            </a:endParaRPr>
          </a:p>
        </p:txBody>
      </p:sp>
      <p:sp>
        <p:nvSpPr>
          <p:cNvPr id="3" name="Title 1">
            <a:extLst>
              <a:ext uri="{FF2B5EF4-FFF2-40B4-BE49-F238E27FC236}">
                <a16:creationId xmlns:a16="http://schemas.microsoft.com/office/drawing/2014/main" id="{20C34B25-4E71-751C-317D-9077774EEAFB}"/>
              </a:ext>
            </a:extLst>
          </p:cNvPr>
          <p:cNvSpPr txBox="1">
            <a:spLocks/>
          </p:cNvSpPr>
          <p:nvPr/>
        </p:nvSpPr>
        <p:spPr>
          <a:xfrm>
            <a:off x="218721" y="90010"/>
            <a:ext cx="3457929" cy="52560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Resources Developed</a:t>
            </a:r>
          </a:p>
        </p:txBody>
      </p:sp>
    </p:spTree>
    <p:extLst>
      <p:ext uri="{BB962C8B-B14F-4D97-AF65-F5344CB8AC3E}">
        <p14:creationId xmlns:p14="http://schemas.microsoft.com/office/powerpoint/2010/main" val="310529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2" y="83891"/>
            <a:ext cx="7548081" cy="511728"/>
          </a:xfrm>
        </p:spPr>
        <p:txBody>
          <a:bodyPr>
            <a:noAutofit/>
          </a:bodyPr>
          <a:lstStyle/>
          <a:p>
            <a:pPr algn="ctr"/>
            <a:r>
              <a:rPr lang="en-GB" sz="2600" b="1" dirty="0">
                <a:solidFill>
                  <a:srgbClr val="00AED9"/>
                </a:solidFill>
                <a:latin typeface="Arial" panose="020B0604020202020204" pitchFamily="34" charset="0"/>
                <a:cs typeface="Arial" pitchFamily="34" charset="0"/>
              </a:rPr>
              <a:t>Minimum Standards and Facilitators Guide</a:t>
            </a:r>
          </a:p>
        </p:txBody>
      </p:sp>
      <p:sp>
        <p:nvSpPr>
          <p:cNvPr id="3" name="Content Placeholder 2"/>
          <p:cNvSpPr>
            <a:spLocks noGrp="1"/>
          </p:cNvSpPr>
          <p:nvPr>
            <p:ph idx="1"/>
          </p:nvPr>
        </p:nvSpPr>
        <p:spPr>
          <a:xfrm>
            <a:off x="82165" y="1452869"/>
            <a:ext cx="2577007" cy="4038599"/>
          </a:xfrm>
        </p:spPr>
        <p:txBody>
          <a:bodyPr>
            <a:normAutofit fontScale="25000" lnSpcReduction="20000"/>
          </a:bodyPr>
          <a:lstStyle/>
          <a:p>
            <a:pPr indent="0">
              <a:lnSpc>
                <a:spcPct val="120000"/>
              </a:lnSpc>
              <a:buNone/>
            </a:pPr>
            <a:r>
              <a:rPr lang="en-GB" sz="8000" dirty="0">
                <a:latin typeface="Arial" panose="020B0604020202020204" pitchFamily="34" charset="0"/>
                <a:cs typeface="Arial" panose="020B0604020202020204" pitchFamily="34" charset="0"/>
              </a:rPr>
              <a:t>The minimum standards for repeat prescribing of opioids document is a set of common standards that can be adopted by all GP practices to optimise and support safe opioid prescribing.</a:t>
            </a:r>
          </a:p>
          <a:p>
            <a:pPr indent="0">
              <a:lnSpc>
                <a:spcPct val="120000"/>
              </a:lnSpc>
              <a:buNone/>
            </a:pPr>
            <a:endParaRPr lang="en-GB" sz="800" dirty="0">
              <a:latin typeface="Arial" panose="020B0604020202020204" pitchFamily="34" charset="0"/>
              <a:cs typeface="Arial" panose="020B0604020202020204" pitchFamily="34" charset="0"/>
            </a:endParaRPr>
          </a:p>
          <a:p>
            <a:pPr marL="0" indent="0">
              <a:buNone/>
            </a:pPr>
            <a:endParaRPr lang="en-GB" sz="7200" dirty="0">
              <a:effectLst/>
              <a:latin typeface="Arial" panose="020B0604020202020204" pitchFamily="34" charset="0"/>
              <a:ea typeface="Calibri" panose="020F0502020204030204" pitchFamily="34" charset="0"/>
              <a:cs typeface="Arial" panose="020B0604020202020204" pitchFamily="34" charset="0"/>
            </a:endParaRPr>
          </a:p>
          <a:p>
            <a:endParaRPr lang="en-GB" sz="7600" dirty="0">
              <a:latin typeface="Arial" pitchFamily="34" charset="0"/>
              <a:cs typeface="Arial" pitchFamily="34" charset="0"/>
            </a:endParaRPr>
          </a:p>
          <a:p>
            <a:pPr marL="0" indent="0">
              <a:buNone/>
            </a:pPr>
            <a:endParaRPr lang="en-GB" sz="7600" dirty="0">
              <a:latin typeface="Arial" pitchFamily="34" charset="0"/>
              <a:cs typeface="Arial" pitchFamily="34" charset="0"/>
            </a:endParaRPr>
          </a:p>
          <a:p>
            <a:endParaRPr lang="en-GB" sz="3600" dirty="0">
              <a:latin typeface="Arial" panose="020B0604020202020204" pitchFamily="34" charset="0"/>
              <a:cs typeface="Arial" pitchFamily="34" charset="0"/>
            </a:endParaRPr>
          </a:p>
          <a:p>
            <a:pPr marL="0" indent="0">
              <a:buNone/>
            </a:pPr>
            <a:endParaRPr lang="en-GB" dirty="0">
              <a:latin typeface="Arial" panose="020B0604020202020204" pitchFamily="34" charset="0"/>
              <a:cs typeface="Arial" pitchFamily="34" charset="0"/>
            </a:endParaRPr>
          </a:p>
        </p:txBody>
      </p:sp>
      <p:pic>
        <p:nvPicPr>
          <p:cNvPr id="5" name="Picture 4">
            <a:extLst>
              <a:ext uri="{FF2B5EF4-FFF2-40B4-BE49-F238E27FC236}">
                <a16:creationId xmlns:a16="http://schemas.microsoft.com/office/drawing/2014/main" id="{97CCBB69-0F0A-5E09-9C30-E638A968E49C}"/>
              </a:ext>
            </a:extLst>
          </p:cNvPr>
          <p:cNvPicPr>
            <a:picLocks noChangeAspect="1"/>
          </p:cNvPicPr>
          <p:nvPr/>
        </p:nvPicPr>
        <p:blipFill rotWithShape="1">
          <a:blip r:embed="rId2"/>
          <a:srcRect l="30606" t="11252" r="29924" b="2831"/>
          <a:stretch/>
        </p:blipFill>
        <p:spPr>
          <a:xfrm>
            <a:off x="2812481" y="714375"/>
            <a:ext cx="5209114" cy="5872692"/>
          </a:xfrm>
          <a:prstGeom prst="rect">
            <a:avLst/>
          </a:prstGeom>
        </p:spPr>
      </p:pic>
      <p:cxnSp>
        <p:nvCxnSpPr>
          <p:cNvPr id="9" name="Straight Connector 8">
            <a:extLst>
              <a:ext uri="{FF2B5EF4-FFF2-40B4-BE49-F238E27FC236}">
                <a16:creationId xmlns:a16="http://schemas.microsoft.com/office/drawing/2014/main" id="{515D122A-FD14-B1DC-CD34-858DF798B5F6}"/>
              </a:ext>
            </a:extLst>
          </p:cNvPr>
          <p:cNvCxnSpPr>
            <a:cxnSpLocks/>
          </p:cNvCxnSpPr>
          <p:nvPr/>
        </p:nvCxnSpPr>
        <p:spPr>
          <a:xfrm>
            <a:off x="8351388" y="595619"/>
            <a:ext cx="0" cy="575310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86BDDBD-E176-BCF6-EE5D-AF56F29CD13E}"/>
              </a:ext>
            </a:extLst>
          </p:cNvPr>
          <p:cNvSpPr txBox="1">
            <a:spLocks/>
          </p:cNvSpPr>
          <p:nvPr/>
        </p:nvSpPr>
        <p:spPr>
          <a:xfrm>
            <a:off x="8437792" y="740770"/>
            <a:ext cx="3672043" cy="273270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buFont typeface="Arial" panose="020B0604020202020204" pitchFamily="34" charset="0"/>
              <a:buNone/>
            </a:pPr>
            <a:endParaRPr lang="en-GB" sz="800" dirty="0">
              <a:latin typeface="Arial" panose="020B0604020202020204" pitchFamily="34" charset="0"/>
              <a:cs typeface="Arial" panose="020B0604020202020204" pitchFamily="34" charset="0"/>
            </a:endParaRPr>
          </a:p>
          <a:p>
            <a:pPr indent="0">
              <a:lnSpc>
                <a:spcPct val="120000"/>
              </a:lnSpc>
              <a:buFont typeface="Arial" panose="020B0604020202020204" pitchFamily="34" charset="0"/>
              <a:buNone/>
            </a:pPr>
            <a:r>
              <a:rPr lang="en-GB" sz="8000" dirty="0">
                <a:latin typeface="Arial" panose="020B0604020202020204" pitchFamily="34" charset="0"/>
                <a:cs typeface="Arial" panose="020B0604020202020204" pitchFamily="34" charset="0"/>
              </a:rPr>
              <a:t>The Live Well With Pain course implementation and facilitation guide was designed to help PCN’s/Practices set up pain management support groups. It is based on the Lister House model. </a:t>
            </a:r>
            <a:endParaRPr lang="en-GB" sz="8000" dirty="0">
              <a:latin typeface="Arial" panose="020B0604020202020204" pitchFamily="34" charset="0"/>
              <a:ea typeface="Calibri" panose="020F0502020204030204" pitchFamily="34" charset="0"/>
              <a:cs typeface="Arial" panose="020B0604020202020204" pitchFamily="34" charset="0"/>
            </a:endParaRPr>
          </a:p>
          <a:p>
            <a:endParaRPr lang="en-GB" sz="8000" dirty="0">
              <a:latin typeface="Arial" pitchFamily="34" charset="0"/>
              <a:cs typeface="Arial" pitchFamily="34" charset="0"/>
            </a:endParaRPr>
          </a:p>
          <a:p>
            <a:pPr marL="0" indent="0">
              <a:buFont typeface="Arial" panose="020B0604020202020204" pitchFamily="34" charset="0"/>
              <a:buNone/>
            </a:pPr>
            <a:endParaRPr lang="en-GB" sz="8000" dirty="0">
              <a:latin typeface="Arial" pitchFamily="34" charset="0"/>
              <a:cs typeface="Arial" pitchFamily="34" charset="0"/>
            </a:endParaRPr>
          </a:p>
          <a:p>
            <a:endParaRPr lang="en-GB" sz="3600" dirty="0">
              <a:latin typeface="Arial" panose="020B0604020202020204" pitchFamily="34" charset="0"/>
              <a:cs typeface="Arial" pitchFamily="34" charset="0"/>
            </a:endParaRPr>
          </a:p>
          <a:p>
            <a:pPr marL="0" indent="0">
              <a:buFont typeface="Arial" panose="020B0604020202020204" pitchFamily="34" charset="0"/>
              <a:buNone/>
            </a:pPr>
            <a:endParaRPr lang="en-GB" dirty="0">
              <a:latin typeface="Arial" panose="020B0604020202020204" pitchFamily="34" charset="0"/>
              <a:cs typeface="Arial" pitchFamily="34" charset="0"/>
            </a:endParaRPr>
          </a:p>
        </p:txBody>
      </p:sp>
      <p:pic>
        <p:nvPicPr>
          <p:cNvPr id="6" name="Picture 5">
            <a:extLst>
              <a:ext uri="{FF2B5EF4-FFF2-40B4-BE49-F238E27FC236}">
                <a16:creationId xmlns:a16="http://schemas.microsoft.com/office/drawing/2014/main" id="{5BFD44CF-8BF4-A146-12F4-8A10558FE64B}"/>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4352" t="7090" r="2585" b="2343"/>
          <a:stretch>
            <a:fillRect/>
          </a:stretch>
        </p:blipFill>
        <p:spPr bwMode="auto">
          <a:xfrm rot="5400000">
            <a:off x="9179021" y="4263722"/>
            <a:ext cx="2732707" cy="2163934"/>
          </a:xfrm>
          <a:prstGeom prst="rect">
            <a:avLst/>
          </a:prstGeom>
          <a:noFill/>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6E504F32-7BAB-8146-5853-7E17A4B777CB}"/>
              </a:ext>
            </a:extLst>
          </p:cNvPr>
          <p:cNvSpPr txBox="1">
            <a:spLocks/>
          </p:cNvSpPr>
          <p:nvPr/>
        </p:nvSpPr>
        <p:spPr>
          <a:xfrm>
            <a:off x="218721" y="90010"/>
            <a:ext cx="3457927" cy="52560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Resources Developed</a:t>
            </a:r>
          </a:p>
        </p:txBody>
      </p:sp>
    </p:spTree>
    <p:extLst>
      <p:ext uri="{BB962C8B-B14F-4D97-AF65-F5344CB8AC3E}">
        <p14:creationId xmlns:p14="http://schemas.microsoft.com/office/powerpoint/2010/main" val="189059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439" y="193146"/>
            <a:ext cx="4220648" cy="558152"/>
          </a:xfrm>
        </p:spPr>
        <p:txBody>
          <a:bodyPr>
            <a:noAutofit/>
          </a:bodyPr>
          <a:lstStyle/>
          <a:p>
            <a:pPr algn="ctr"/>
            <a:r>
              <a:rPr lang="en-GB" sz="2800" b="1" dirty="0">
                <a:solidFill>
                  <a:srgbClr val="00AED9"/>
                </a:solidFill>
                <a:latin typeface="Arial" panose="020B0604020202020204" pitchFamily="34" charset="0"/>
                <a:cs typeface="Arial" pitchFamily="34" charset="0"/>
              </a:rPr>
              <a:t>Digital Tools</a:t>
            </a:r>
          </a:p>
        </p:txBody>
      </p:sp>
      <p:sp>
        <p:nvSpPr>
          <p:cNvPr id="3" name="Content Placeholder 2"/>
          <p:cNvSpPr>
            <a:spLocks noGrp="1"/>
          </p:cNvSpPr>
          <p:nvPr>
            <p:ph idx="1"/>
          </p:nvPr>
        </p:nvSpPr>
        <p:spPr>
          <a:xfrm>
            <a:off x="179033" y="886981"/>
            <a:ext cx="11833934" cy="5990616"/>
          </a:xfrm>
        </p:spPr>
        <p:txBody>
          <a:bodyPr>
            <a:normAutofit fontScale="25000" lnSpcReduction="20000"/>
          </a:bodyPr>
          <a:lstStyle/>
          <a:p>
            <a:pPr marL="0" indent="0" algn="ctr">
              <a:buNone/>
            </a:pPr>
            <a:endParaRPr lang="en-GB" sz="800" u="sng" dirty="0">
              <a:latin typeface="Arial" panose="020B0604020202020204" pitchFamily="34" charset="0"/>
              <a:cs typeface="Arial" pitchFamily="34" charset="0"/>
            </a:endParaRPr>
          </a:p>
          <a:p>
            <a:pPr marL="628650" indent="-400050">
              <a:lnSpc>
                <a:spcPct val="120000"/>
              </a:lnSpc>
              <a:tabLst>
                <a:tab pos="1438275" algn="l"/>
              </a:tabLst>
            </a:pPr>
            <a:r>
              <a:rPr lang="en-GB" sz="9600" dirty="0">
                <a:latin typeface="Arial" panose="020B0604020202020204" pitchFamily="34" charset="0"/>
                <a:cs typeface="Arial" panose="020B0604020202020204" pitchFamily="34" charset="0"/>
              </a:rPr>
              <a:t>Two digital Live Well With Pain questionnaires have been developed that can be sent from </a:t>
            </a:r>
            <a:r>
              <a:rPr lang="en-GB" sz="9600" dirty="0" err="1">
                <a:latin typeface="Arial" panose="020B0604020202020204" pitchFamily="34" charset="0"/>
                <a:cs typeface="Arial" panose="020B0604020202020204" pitchFamily="34" charset="0"/>
              </a:rPr>
              <a:t>SystmOne</a:t>
            </a:r>
            <a:r>
              <a:rPr lang="en-GB" sz="9600" dirty="0">
                <a:latin typeface="Arial" panose="020B0604020202020204" pitchFamily="34" charset="0"/>
                <a:cs typeface="Arial" panose="020B0604020202020204" pitchFamily="34" charset="0"/>
              </a:rPr>
              <a:t> via </a:t>
            </a:r>
            <a:r>
              <a:rPr lang="en-GB" sz="9600" dirty="0" err="1">
                <a:latin typeface="Arial" panose="020B0604020202020204" pitchFamily="34" charset="0"/>
                <a:cs typeface="Arial" panose="020B0604020202020204" pitchFamily="34" charset="0"/>
              </a:rPr>
              <a:t>AccuRx</a:t>
            </a:r>
            <a:r>
              <a:rPr lang="en-GB" sz="9600" dirty="0">
                <a:latin typeface="Arial" panose="020B0604020202020204" pitchFamily="34" charset="0"/>
                <a:cs typeface="Arial" panose="020B0604020202020204" pitchFamily="34" charset="0"/>
              </a:rPr>
              <a:t> to a patient. </a:t>
            </a:r>
          </a:p>
          <a:p>
            <a:pPr marL="1076325" lvl="1" indent="-447675">
              <a:lnSpc>
                <a:spcPct val="120000"/>
              </a:lnSpc>
              <a:buFont typeface="Courier New" panose="02070309020205020404" pitchFamily="49" charset="0"/>
              <a:buChar char="o"/>
              <a:tabLst>
                <a:tab pos="1438275" algn="l"/>
              </a:tabLst>
            </a:pPr>
            <a:r>
              <a:rPr lang="en-GB" sz="9600" dirty="0">
                <a:latin typeface="Arial" panose="020B0604020202020204" pitchFamily="34" charset="0"/>
                <a:cs typeface="Arial" panose="020B0604020202020204" pitchFamily="34" charset="0"/>
                <a:hlinkClick r:id="rId2"/>
              </a:rPr>
              <a:t>Health and Wellbeing Check tool</a:t>
            </a:r>
            <a:endParaRPr lang="en-GB" sz="9600" dirty="0">
              <a:latin typeface="Arial" panose="020B0604020202020204" pitchFamily="34" charset="0"/>
              <a:cs typeface="Arial" panose="020B0604020202020204" pitchFamily="34" charset="0"/>
            </a:endParaRPr>
          </a:p>
          <a:p>
            <a:pPr marL="1076325" lvl="1" indent="-447675">
              <a:lnSpc>
                <a:spcPct val="120000"/>
              </a:lnSpc>
              <a:buFont typeface="Courier New" panose="02070309020205020404" pitchFamily="49" charset="0"/>
              <a:buChar char="o"/>
              <a:tabLst>
                <a:tab pos="1438275" algn="l"/>
              </a:tabLst>
            </a:pPr>
            <a:r>
              <a:rPr lang="en-GB" sz="9600" dirty="0">
                <a:latin typeface="Arial" panose="020B0604020202020204" pitchFamily="34" charset="0"/>
                <a:cs typeface="Arial" panose="020B0604020202020204" pitchFamily="34" charset="0"/>
                <a:hlinkClick r:id="rId3"/>
              </a:rPr>
              <a:t>Medicines Decision Guide</a:t>
            </a:r>
            <a:r>
              <a:rPr lang="en-GB" sz="9600" dirty="0">
                <a:latin typeface="Arial" panose="020B0604020202020204" pitchFamily="34" charset="0"/>
                <a:cs typeface="Arial" panose="020B0604020202020204" pitchFamily="34" charset="0"/>
              </a:rPr>
              <a:t>. </a:t>
            </a:r>
          </a:p>
          <a:p>
            <a:pPr marL="628650" indent="-400050">
              <a:lnSpc>
                <a:spcPct val="120000"/>
              </a:lnSpc>
              <a:tabLst>
                <a:tab pos="1438275" algn="l"/>
              </a:tabLst>
            </a:pPr>
            <a:r>
              <a:rPr lang="en-GB" sz="9600" dirty="0">
                <a:latin typeface="Arial" panose="020B0604020202020204" pitchFamily="34" charset="0"/>
                <a:cs typeface="Arial" panose="020B0604020202020204" pitchFamily="34" charset="0"/>
              </a:rPr>
              <a:t>Completed questionnaires can be saved into the patients record to help with consultations where pain is discussed. </a:t>
            </a:r>
          </a:p>
          <a:p>
            <a:pPr marL="628650" indent="-400050">
              <a:lnSpc>
                <a:spcPct val="120000"/>
              </a:lnSpc>
              <a:tabLst>
                <a:tab pos="1438275" algn="l"/>
              </a:tabLst>
            </a:pPr>
            <a:r>
              <a:rPr lang="en-GB" sz="9600" dirty="0">
                <a:latin typeface="Arial" panose="020B0604020202020204" pitchFamily="34" charset="0"/>
                <a:cs typeface="Arial" panose="020B0604020202020204" pitchFamily="34" charset="0"/>
              </a:rPr>
              <a:t>An action plan can be generated that can be printed for the patient to take away and work on. </a:t>
            </a:r>
          </a:p>
          <a:p>
            <a:pPr marL="628650" indent="-400050">
              <a:lnSpc>
                <a:spcPct val="120000"/>
              </a:lnSpc>
              <a:tabLst>
                <a:tab pos="1438275" algn="l"/>
              </a:tabLst>
            </a:pPr>
            <a:r>
              <a:rPr lang="en-GB" sz="9600" dirty="0">
                <a:latin typeface="Arial" panose="020B0604020202020204" pitchFamily="34" charset="0"/>
                <a:cs typeface="Arial" panose="020B0604020202020204" pitchFamily="34" charset="0"/>
              </a:rPr>
              <a:t>The tools will be evaluated by Durham University. </a:t>
            </a:r>
          </a:p>
          <a:p>
            <a:pPr indent="0" algn="ctr">
              <a:lnSpc>
                <a:spcPct val="120000"/>
              </a:lnSpc>
              <a:buNone/>
            </a:pPr>
            <a:endParaRPr lang="en-GB" sz="5600" b="1" dirty="0">
              <a:solidFill>
                <a:schemeClr val="accent5"/>
              </a:solidFill>
              <a:latin typeface="Arial" panose="020B0604020202020204" pitchFamily="34" charset="0"/>
              <a:cs typeface="Arial" pitchFamily="34" charset="0"/>
            </a:endParaRPr>
          </a:p>
          <a:p>
            <a:pPr indent="0" algn="ctr">
              <a:lnSpc>
                <a:spcPct val="120000"/>
              </a:lnSpc>
              <a:buNone/>
            </a:pPr>
            <a:r>
              <a:rPr lang="en-GB" sz="11200" b="1" dirty="0">
                <a:solidFill>
                  <a:srgbClr val="00AED9"/>
                </a:solidFill>
                <a:latin typeface="Arial" panose="020B0604020202020204" pitchFamily="34" charset="0"/>
                <a:cs typeface="Arial" pitchFamily="34" charset="0"/>
              </a:rPr>
              <a:t>Other Programme Information</a:t>
            </a:r>
            <a:endParaRPr lang="en-GB" sz="6600" dirty="0">
              <a:latin typeface="Arial" panose="020B0604020202020204" pitchFamily="34" charset="0"/>
              <a:cs typeface="Arial" panose="020B0604020202020204" pitchFamily="34" charset="0"/>
            </a:endParaRPr>
          </a:p>
          <a:p>
            <a:pPr indent="0">
              <a:lnSpc>
                <a:spcPct val="120000"/>
              </a:lnSpc>
              <a:buNone/>
            </a:pPr>
            <a:r>
              <a:rPr lang="en-GB" sz="8000" dirty="0">
                <a:latin typeface="Arial" panose="020B0604020202020204" pitchFamily="34" charset="0"/>
                <a:cs typeface="Arial" panose="020B0604020202020204" pitchFamily="34" charset="0"/>
              </a:rPr>
              <a:t>Further information and Derbyshire patient stories and case studies can be found on the</a:t>
            </a:r>
            <a:br>
              <a:rPr lang="en-GB" sz="8000" dirty="0">
                <a:latin typeface="Arial" panose="020B0604020202020204" pitchFamily="34" charset="0"/>
                <a:cs typeface="Arial" panose="020B0604020202020204" pitchFamily="34" charset="0"/>
              </a:rPr>
            </a:br>
            <a:r>
              <a:rPr lang="en-GB" sz="8000" dirty="0">
                <a:latin typeface="Arial" panose="020B0604020202020204" pitchFamily="34" charset="0"/>
                <a:cs typeface="Arial" panose="020B0604020202020204" pitchFamily="34" charset="0"/>
                <a:hlinkClick r:id="rId4"/>
              </a:rPr>
              <a:t>Improving the management of chronic non cancer pain – reducing harm from opioids web page</a:t>
            </a:r>
            <a:r>
              <a:rPr lang="en-GB" sz="7600" dirty="0">
                <a:latin typeface="Arial" panose="020B0604020202020204" pitchFamily="34" charset="0"/>
                <a:cs typeface="Arial" panose="020B0604020202020204" pitchFamily="34" charset="0"/>
              </a:rPr>
              <a:t>.</a:t>
            </a:r>
          </a:p>
          <a:p>
            <a:endParaRPr lang="en-GB" sz="7600" dirty="0">
              <a:effectLst/>
              <a:latin typeface="Arial" panose="020B0604020202020204" pitchFamily="34" charset="0"/>
              <a:ea typeface="Calibri" panose="020F0502020204030204" pitchFamily="34" charset="0"/>
              <a:cs typeface="Arial" panose="020B0604020202020204" pitchFamily="34" charset="0"/>
            </a:endParaRPr>
          </a:p>
          <a:p>
            <a:endParaRPr lang="en-GB" sz="7600" dirty="0">
              <a:effectLst/>
              <a:latin typeface="Arial" panose="020B0604020202020204" pitchFamily="34" charset="0"/>
              <a:ea typeface="Calibri" panose="020F0502020204030204" pitchFamily="34" charset="0"/>
              <a:cs typeface="Arial" panose="020B0604020202020204" pitchFamily="34" charset="0"/>
            </a:endParaRPr>
          </a:p>
          <a:p>
            <a:endParaRPr lang="en-GB" sz="7600" dirty="0">
              <a:latin typeface="Arial" pitchFamily="34" charset="0"/>
              <a:cs typeface="Arial" pitchFamily="34" charset="0"/>
            </a:endParaRPr>
          </a:p>
          <a:p>
            <a:pPr marL="0" indent="0">
              <a:buNone/>
            </a:pPr>
            <a:endParaRPr lang="en-GB" sz="7600" dirty="0">
              <a:latin typeface="Arial" pitchFamily="34" charset="0"/>
              <a:cs typeface="Arial" pitchFamily="34" charset="0"/>
            </a:endParaRPr>
          </a:p>
          <a:p>
            <a:endParaRPr lang="en-GB" sz="3600" dirty="0">
              <a:latin typeface="Arial" panose="020B0604020202020204" pitchFamily="34" charset="0"/>
              <a:cs typeface="Arial" pitchFamily="34" charset="0"/>
            </a:endParaRPr>
          </a:p>
          <a:p>
            <a:pPr marL="0" indent="0">
              <a:buNone/>
            </a:pPr>
            <a:endParaRPr lang="en-GB" dirty="0">
              <a:latin typeface="Arial" panose="020B0604020202020204" pitchFamily="34" charset="0"/>
              <a:cs typeface="Arial" pitchFamily="34" charset="0"/>
            </a:endParaRPr>
          </a:p>
        </p:txBody>
      </p:sp>
      <p:sp>
        <p:nvSpPr>
          <p:cNvPr id="4" name="Title 1">
            <a:extLst>
              <a:ext uri="{FF2B5EF4-FFF2-40B4-BE49-F238E27FC236}">
                <a16:creationId xmlns:a16="http://schemas.microsoft.com/office/drawing/2014/main" id="{FD9111E0-A4B9-EFAB-E6D9-46CE72FDA0AF}"/>
              </a:ext>
            </a:extLst>
          </p:cNvPr>
          <p:cNvSpPr txBox="1">
            <a:spLocks/>
          </p:cNvSpPr>
          <p:nvPr/>
        </p:nvSpPr>
        <p:spPr>
          <a:xfrm>
            <a:off x="218721" y="90010"/>
            <a:ext cx="3429354" cy="52560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Resources Developed</a:t>
            </a:r>
          </a:p>
        </p:txBody>
      </p:sp>
    </p:spTree>
    <p:extLst>
      <p:ext uri="{BB962C8B-B14F-4D97-AF65-F5344CB8AC3E}">
        <p14:creationId xmlns:p14="http://schemas.microsoft.com/office/powerpoint/2010/main" val="294314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250" y="4023438"/>
            <a:ext cx="2637499" cy="2432471"/>
          </a:xfrm>
        </p:spPr>
        <p:txBody>
          <a:bodyPr>
            <a:normAutofit lnSpcReduction="10000"/>
          </a:bodyPr>
          <a:lstStyle/>
          <a:p>
            <a:pPr marL="0" indent="0" algn="ctr">
              <a:buNone/>
            </a:pPr>
            <a:endParaRPr lang="en-GB" sz="800" u="sng" dirty="0">
              <a:latin typeface="Arial" panose="020B0604020202020204" pitchFamily="34" charset="0"/>
              <a:cs typeface="Arial" pitchFamily="34" charset="0"/>
            </a:endParaRPr>
          </a:p>
          <a:p>
            <a:pPr marL="0" indent="0">
              <a:buNone/>
            </a:pPr>
            <a:r>
              <a:rPr lang="en-GB" sz="1800" dirty="0">
                <a:latin typeface="Arial" panose="020B0604020202020204" pitchFamily="34" charset="0"/>
                <a:cs typeface="Arial" panose="020B0604020202020204" pitchFamily="34" charset="0"/>
              </a:rPr>
              <a:t>There is little evidence that opioids are helpful in long term pain, and the risk of harm increases significantly above 120mg morphine (or equivalent) per day, without much increase in benefit.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7600" dirty="0">
              <a:effectLst/>
              <a:latin typeface="Arial" panose="020B0604020202020204" pitchFamily="34" charset="0"/>
              <a:ea typeface="Calibri" panose="020F0502020204030204" pitchFamily="34" charset="0"/>
              <a:cs typeface="Arial" panose="020B0604020202020204" pitchFamily="34" charset="0"/>
            </a:endParaRPr>
          </a:p>
          <a:p>
            <a:endParaRPr lang="en-GB" sz="7600" dirty="0">
              <a:latin typeface="Arial" pitchFamily="34" charset="0"/>
              <a:cs typeface="Arial" pitchFamily="34" charset="0"/>
            </a:endParaRPr>
          </a:p>
          <a:p>
            <a:pPr marL="0" indent="0">
              <a:buNone/>
            </a:pPr>
            <a:endParaRPr lang="en-GB" sz="7600" dirty="0">
              <a:latin typeface="Arial" pitchFamily="34" charset="0"/>
              <a:cs typeface="Arial" pitchFamily="34" charset="0"/>
            </a:endParaRPr>
          </a:p>
          <a:p>
            <a:endParaRPr lang="en-GB" sz="3600" dirty="0">
              <a:latin typeface="Arial" panose="020B0604020202020204" pitchFamily="34" charset="0"/>
              <a:cs typeface="Arial" pitchFamily="34" charset="0"/>
            </a:endParaRPr>
          </a:p>
          <a:p>
            <a:pPr marL="0" indent="0">
              <a:buNone/>
            </a:pPr>
            <a:endParaRPr lang="en-GB" dirty="0">
              <a:latin typeface="Arial" panose="020B0604020202020204" pitchFamily="34" charset="0"/>
              <a:cs typeface="Arial" pitchFamily="34" charset="0"/>
            </a:endParaRPr>
          </a:p>
        </p:txBody>
      </p:sp>
      <p:pic>
        <p:nvPicPr>
          <p:cNvPr id="5" name="Picture 4">
            <a:extLst>
              <a:ext uri="{FF2B5EF4-FFF2-40B4-BE49-F238E27FC236}">
                <a16:creationId xmlns:a16="http://schemas.microsoft.com/office/drawing/2014/main" id="{DF8CE5EA-6619-E440-70DF-B54D7B738EC2}"/>
              </a:ext>
            </a:extLst>
          </p:cNvPr>
          <p:cNvPicPr>
            <a:picLocks noChangeAspect="1"/>
          </p:cNvPicPr>
          <p:nvPr/>
        </p:nvPicPr>
        <p:blipFill rotWithShape="1">
          <a:blip r:embed="rId2"/>
          <a:srcRect l="18029" t="28009" r="51250" b="28959"/>
          <a:stretch/>
        </p:blipFill>
        <p:spPr>
          <a:xfrm>
            <a:off x="7557104" y="3860703"/>
            <a:ext cx="4530952" cy="2731322"/>
          </a:xfrm>
          <a:prstGeom prst="rect">
            <a:avLst/>
          </a:prstGeom>
        </p:spPr>
      </p:pic>
      <p:pic>
        <p:nvPicPr>
          <p:cNvPr id="7" name="Picture 6">
            <a:extLst>
              <a:ext uri="{FF2B5EF4-FFF2-40B4-BE49-F238E27FC236}">
                <a16:creationId xmlns:a16="http://schemas.microsoft.com/office/drawing/2014/main" id="{36657785-04C7-4462-92E3-98BE1401E69D}"/>
              </a:ext>
            </a:extLst>
          </p:cNvPr>
          <p:cNvPicPr>
            <a:picLocks noChangeAspect="1"/>
          </p:cNvPicPr>
          <p:nvPr/>
        </p:nvPicPr>
        <p:blipFill rotWithShape="1">
          <a:blip r:embed="rId3"/>
          <a:srcRect l="18030" t="22727" r="50986" b="35367"/>
          <a:stretch/>
        </p:blipFill>
        <p:spPr>
          <a:xfrm>
            <a:off x="112295" y="3901441"/>
            <a:ext cx="4522599" cy="2653791"/>
          </a:xfrm>
          <a:prstGeom prst="rect">
            <a:avLst/>
          </a:prstGeom>
        </p:spPr>
      </p:pic>
      <p:pic>
        <p:nvPicPr>
          <p:cNvPr id="9" name="Picture 8">
            <a:extLst>
              <a:ext uri="{FF2B5EF4-FFF2-40B4-BE49-F238E27FC236}">
                <a16:creationId xmlns:a16="http://schemas.microsoft.com/office/drawing/2014/main" id="{EDA77FD6-1068-5EC9-90A5-3F082212EA40}"/>
              </a:ext>
            </a:extLst>
          </p:cNvPr>
          <p:cNvPicPr>
            <a:picLocks noChangeAspect="1"/>
          </p:cNvPicPr>
          <p:nvPr/>
        </p:nvPicPr>
        <p:blipFill rotWithShape="1">
          <a:blip r:embed="rId4"/>
          <a:srcRect l="20152" t="32995" r="20758" b="9252"/>
          <a:stretch/>
        </p:blipFill>
        <p:spPr>
          <a:xfrm>
            <a:off x="3648078" y="90010"/>
            <a:ext cx="8439978" cy="3582301"/>
          </a:xfrm>
          <a:prstGeom prst="rect">
            <a:avLst/>
          </a:prstGeom>
        </p:spPr>
      </p:pic>
      <p:cxnSp>
        <p:nvCxnSpPr>
          <p:cNvPr id="11" name="Straight Connector 10">
            <a:extLst>
              <a:ext uri="{FF2B5EF4-FFF2-40B4-BE49-F238E27FC236}">
                <a16:creationId xmlns:a16="http://schemas.microsoft.com/office/drawing/2014/main" id="{4AB3878D-A490-9F5F-36DB-9CC771F0A596}"/>
              </a:ext>
            </a:extLst>
          </p:cNvPr>
          <p:cNvCxnSpPr>
            <a:cxnSpLocks/>
          </p:cNvCxnSpPr>
          <p:nvPr/>
        </p:nvCxnSpPr>
        <p:spPr>
          <a:xfrm flipV="1">
            <a:off x="266699" y="3743016"/>
            <a:ext cx="11658600" cy="2996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BDC568-D657-C0EC-EC8D-69DB00E8758D}"/>
              </a:ext>
            </a:extLst>
          </p:cNvPr>
          <p:cNvSpPr txBox="1"/>
          <p:nvPr/>
        </p:nvSpPr>
        <p:spPr>
          <a:xfrm>
            <a:off x="218720" y="783749"/>
            <a:ext cx="3237930" cy="2677656"/>
          </a:xfrm>
          <a:prstGeom prst="rect">
            <a:avLst/>
          </a:prstGeom>
          <a:noFill/>
        </p:spPr>
        <p:txBody>
          <a:bodyPr wrap="square">
            <a:spAutoFit/>
          </a:bodyPr>
          <a:lstStyle/>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GB"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MedSIP</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Methodology Report (Dec 2022) states that 'for every 62 people who stop opioids (or do not start) prevent one death'. </a:t>
            </a:r>
            <a:endParaRPr lang="en-GB" sz="24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3E4D06C-B7F0-B2AF-9F8D-816653843BA2}"/>
              </a:ext>
            </a:extLst>
          </p:cNvPr>
          <p:cNvCxnSpPr>
            <a:cxnSpLocks/>
          </p:cNvCxnSpPr>
          <p:nvPr/>
        </p:nvCxnSpPr>
        <p:spPr>
          <a:xfrm flipV="1">
            <a:off x="3456657" y="783749"/>
            <a:ext cx="0" cy="290820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429548F-D44E-CB83-67B4-5D92E5E1C542}"/>
              </a:ext>
            </a:extLst>
          </p:cNvPr>
          <p:cNvSpPr txBox="1">
            <a:spLocks/>
          </p:cNvSpPr>
          <p:nvPr/>
        </p:nvSpPr>
        <p:spPr>
          <a:xfrm>
            <a:off x="218721" y="90010"/>
            <a:ext cx="2724504" cy="52560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Arial" panose="020B0604020202020204" pitchFamily="34" charset="0"/>
                <a:cs typeface="Arial" panose="020B0604020202020204" pitchFamily="34" charset="0"/>
              </a:rPr>
              <a:t>Positive Endings</a:t>
            </a:r>
          </a:p>
        </p:txBody>
      </p:sp>
    </p:spTree>
    <p:extLst>
      <p:ext uri="{BB962C8B-B14F-4D97-AF65-F5344CB8AC3E}">
        <p14:creationId xmlns:p14="http://schemas.microsoft.com/office/powerpoint/2010/main" val="427259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1842356" y="1049585"/>
            <a:ext cx="85072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AED9"/>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Paula Whitehurst </a:t>
            </a:r>
          </a:p>
          <a:p>
            <a:pPr algn="l"/>
            <a:r>
              <a:rPr lang="en-GB" b="1" dirty="0">
                <a:solidFill>
                  <a:srgbClr val="00AED9"/>
                </a:solidFill>
                <a:latin typeface="Arial" pitchFamily="34" charset="0"/>
                <a:cs typeface="Arial" pitchFamily="34" charset="0"/>
              </a:rPr>
              <a:t>Title:</a:t>
            </a:r>
            <a:r>
              <a:rPr lang="en-GB">
                <a:latin typeface="Arial" pitchFamily="34" charset="0"/>
                <a:cs typeface="Arial" pitchFamily="34" charset="0"/>
              </a:rPr>
              <a:t>	</a:t>
            </a:r>
            <a:r>
              <a:rPr lang="en-GB">
                <a:solidFill>
                  <a:schemeClr val="tx1"/>
                </a:solidFill>
                <a:latin typeface="Arial" pitchFamily="34" charset="0"/>
                <a:cs typeface="Arial" pitchFamily="34" charset="0"/>
              </a:rPr>
              <a:t>Lead </a:t>
            </a:r>
            <a:r>
              <a:rPr lang="en-GB" dirty="0">
                <a:solidFill>
                  <a:schemeClr val="tx1"/>
                </a:solidFill>
                <a:latin typeface="Arial" pitchFamily="34" charset="0"/>
                <a:cs typeface="Arial" pitchFamily="34" charset="0"/>
              </a:rPr>
              <a:t>Pharmacy Technician</a:t>
            </a:r>
          </a:p>
          <a:p>
            <a:pPr algn="l"/>
            <a:r>
              <a:rPr lang="en-GB" b="1" dirty="0">
                <a:solidFill>
                  <a:srgbClr val="00AED9"/>
                </a:solidFill>
                <a:latin typeface="Arial" pitchFamily="34" charset="0"/>
                <a:cs typeface="Arial" pitchFamily="34" charset="0"/>
              </a:rPr>
              <a:t>Tel:</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07584 512 967</a:t>
            </a:r>
          </a:p>
          <a:p>
            <a:pPr algn="l"/>
            <a:r>
              <a:rPr lang="en-GB" b="1" dirty="0">
                <a:solidFill>
                  <a:srgbClr val="00AED9"/>
                </a:solidFill>
                <a:latin typeface="Arial" pitchFamily="34" charset="0"/>
                <a:cs typeface="Arial" pitchFamily="34" charset="0"/>
              </a:rPr>
              <a:t>Email:</a:t>
            </a:r>
            <a:r>
              <a:rPr lang="en-GB" dirty="0">
                <a:latin typeface="Arial" pitchFamily="34" charset="0"/>
                <a:cs typeface="Arial" pitchFamily="34" charset="0"/>
              </a:rPr>
              <a:t>	</a:t>
            </a:r>
            <a:r>
              <a:rPr lang="en-GB" sz="2800" dirty="0">
                <a:solidFill>
                  <a:srgbClr val="00AED9"/>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paula.whitehurst1@nhs.net</a:t>
            </a:r>
            <a:r>
              <a:rPr lang="en-GB" sz="2800" dirty="0">
                <a:solidFill>
                  <a:srgbClr val="00AED9"/>
                </a:solidFill>
                <a:latin typeface="Arial" pitchFamily="34" charset="0"/>
                <a:cs typeface="Arial" pitchFamily="34" charset="0"/>
              </a:rPr>
              <a:t> </a:t>
            </a:r>
            <a:br>
              <a:rPr lang="en-GB" dirty="0">
                <a:solidFill>
                  <a:schemeClr val="tx1"/>
                </a:solidFill>
                <a:latin typeface="Arial" pitchFamily="34" charset="0"/>
                <a:cs typeface="Arial" pitchFamily="34" charset="0"/>
              </a:rPr>
            </a:br>
            <a:endParaRPr lang="en-GB" dirty="0">
              <a:solidFill>
                <a:srgbClr val="00AED9"/>
              </a:solidFill>
              <a:latin typeface="Arial" pitchFamily="34" charset="0"/>
              <a:cs typeface="Arial" pitchFamily="34" charset="0"/>
            </a:endParaRP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AED9"/>
                </a:solidFill>
                <a:latin typeface="Arial" pitchFamily="34" charset="0"/>
                <a:cs typeface="Arial" pitchFamily="34" charset="0"/>
              </a:rPr>
              <a:t>Contact Details</a:t>
            </a:r>
            <a:endParaRPr lang="en-GB" b="1" dirty="0">
              <a:solidFill>
                <a:srgbClr val="00AED9"/>
              </a:solidFill>
              <a:latin typeface="Arial" pitchFamily="34" charset="0"/>
              <a:cs typeface="Arial" pitchFamily="34" charset="0"/>
            </a:endParaRPr>
          </a:p>
        </p:txBody>
      </p:sp>
    </p:spTree>
    <p:extLst>
      <p:ext uri="{BB962C8B-B14F-4D97-AF65-F5344CB8AC3E}">
        <p14:creationId xmlns:p14="http://schemas.microsoft.com/office/powerpoint/2010/main" val="34703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8494-8221-643A-0646-317F5B485868}"/>
              </a:ext>
            </a:extLst>
          </p:cNvPr>
          <p:cNvSpPr>
            <a:spLocks noGrp="1"/>
          </p:cNvSpPr>
          <p:nvPr>
            <p:ph type="title"/>
          </p:nvPr>
        </p:nvSpPr>
        <p:spPr>
          <a:xfrm>
            <a:off x="258618" y="204334"/>
            <a:ext cx="2055957" cy="772819"/>
          </a:xfrm>
          <a:solidFill>
            <a:schemeClr val="accent3">
              <a:lumMod val="40000"/>
              <a:lumOff val="60000"/>
            </a:schemeClr>
          </a:solidFill>
        </p:spPr>
        <p:txBody>
          <a:bodyPr>
            <a:noAutofit/>
          </a:bodyPr>
          <a:lstStyle/>
          <a:p>
            <a:r>
              <a:rPr lang="en-GB" sz="2400" b="1" dirty="0">
                <a:latin typeface="Arial" panose="020B0604020202020204" pitchFamily="34" charset="0"/>
                <a:cs typeface="Arial" panose="020B0604020202020204" pitchFamily="34" charset="0"/>
              </a:rPr>
              <a:t>Background</a:t>
            </a:r>
          </a:p>
        </p:txBody>
      </p:sp>
      <p:pic>
        <p:nvPicPr>
          <p:cNvPr id="6" name="Picture 5">
            <a:extLst>
              <a:ext uri="{FF2B5EF4-FFF2-40B4-BE49-F238E27FC236}">
                <a16:creationId xmlns:a16="http://schemas.microsoft.com/office/drawing/2014/main" id="{153EA639-B5DD-C140-9DC2-300A1F47839D}"/>
              </a:ext>
            </a:extLst>
          </p:cNvPr>
          <p:cNvPicPr>
            <a:picLocks noChangeAspect="1"/>
          </p:cNvPicPr>
          <p:nvPr/>
        </p:nvPicPr>
        <p:blipFill rotWithShape="1">
          <a:blip r:embed="rId3"/>
          <a:srcRect l="11970" t="24011" r="13030" b="2834"/>
          <a:stretch/>
        </p:blipFill>
        <p:spPr>
          <a:xfrm>
            <a:off x="4007224" y="841099"/>
            <a:ext cx="7926158" cy="4657693"/>
          </a:xfrm>
          <a:prstGeom prst="rect">
            <a:avLst/>
          </a:prstGeom>
          <a:ln>
            <a:solidFill>
              <a:schemeClr val="accent1"/>
            </a:solidFill>
          </a:ln>
        </p:spPr>
      </p:pic>
      <p:sp>
        <p:nvSpPr>
          <p:cNvPr id="7" name="TextBox 6">
            <a:extLst>
              <a:ext uri="{FF2B5EF4-FFF2-40B4-BE49-F238E27FC236}">
                <a16:creationId xmlns:a16="http://schemas.microsoft.com/office/drawing/2014/main" id="{83803E2C-2C30-32D6-5680-6DA89B6C3AD2}"/>
              </a:ext>
            </a:extLst>
          </p:cNvPr>
          <p:cNvSpPr txBox="1"/>
          <p:nvPr/>
        </p:nvSpPr>
        <p:spPr>
          <a:xfrm>
            <a:off x="4625787" y="5749435"/>
            <a:ext cx="7110372" cy="646331"/>
          </a:xfrm>
          <a:prstGeom prst="rect">
            <a:avLst/>
          </a:prstGeom>
          <a:solidFill>
            <a:schemeClr val="bg1">
              <a:lumMod val="95000"/>
            </a:schemeClr>
          </a:solidFill>
          <a:ln>
            <a:solidFill>
              <a:schemeClr val="accent1"/>
            </a:solidFill>
          </a:ln>
        </p:spPr>
        <p:txBody>
          <a:bodyPr wrap="square" rtlCol="0">
            <a:spAutoFit/>
          </a:bodyPr>
          <a:lstStyle/>
          <a:p>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GB"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MedSIP</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Methodology Report (Dec 2022) states that 'for every 62 people who stop opioids (or do not start) prevent one death'.</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914809E-D7DE-3EC4-D213-AFFFA8182D13}"/>
              </a:ext>
            </a:extLst>
          </p:cNvPr>
          <p:cNvSpPr txBox="1"/>
          <p:nvPr/>
        </p:nvSpPr>
        <p:spPr>
          <a:xfrm>
            <a:off x="258618" y="3849522"/>
            <a:ext cx="3515985" cy="2308324"/>
          </a:xfrm>
          <a:prstGeom prst="rect">
            <a:avLst/>
          </a:prstGeom>
          <a:solidFill>
            <a:schemeClr val="bg1">
              <a:lumMod val="95000"/>
            </a:schemeClr>
          </a:solidFill>
          <a:ln>
            <a:solidFill>
              <a:schemeClr val="accent1"/>
            </a:solidFill>
          </a:ln>
        </p:spPr>
        <p:txBody>
          <a:bodyPr wrap="square" rtlCol="0">
            <a:spAutoFit/>
          </a:bodyPr>
          <a:lstStyle/>
          <a:p>
            <a:r>
              <a:rPr lang="en-GB" b="0" i="0" dirty="0">
                <a:solidFill>
                  <a:srgbClr val="333333"/>
                </a:solidFill>
                <a:effectLst/>
                <a:latin typeface="Arial" panose="020B0604020202020204" pitchFamily="34" charset="0"/>
                <a:cs typeface="Arial" panose="020B0604020202020204" pitchFamily="34" charset="0"/>
              </a:rPr>
              <a:t>Opioids are classed as a high-risk medicine. The risks and side-effects from opioids are dose related with doses of 120mg per day of morphine (or equivalent) providing no further benefit but an increased risk of harm.</a:t>
            </a:r>
          </a:p>
        </p:txBody>
      </p:sp>
      <p:sp>
        <p:nvSpPr>
          <p:cNvPr id="11" name="TextBox 10">
            <a:extLst>
              <a:ext uri="{FF2B5EF4-FFF2-40B4-BE49-F238E27FC236}">
                <a16:creationId xmlns:a16="http://schemas.microsoft.com/office/drawing/2014/main" id="{45CEFCAC-51D0-4095-F5AC-8F8ABBD7C241}"/>
              </a:ext>
            </a:extLst>
          </p:cNvPr>
          <p:cNvSpPr txBox="1"/>
          <p:nvPr/>
        </p:nvSpPr>
        <p:spPr>
          <a:xfrm>
            <a:off x="258617" y="1397675"/>
            <a:ext cx="3515985" cy="2031325"/>
          </a:xfrm>
          <a:prstGeom prst="rect">
            <a:avLst/>
          </a:prstGeom>
          <a:solidFill>
            <a:schemeClr val="bg1">
              <a:lumMod val="95000"/>
            </a:schemeClr>
          </a:solidFill>
          <a:ln>
            <a:solidFill>
              <a:schemeClr val="accent1"/>
            </a:solidFill>
          </a:ln>
        </p:spPr>
        <p:txBody>
          <a:bodyPr wrap="square" rtlCol="0">
            <a:spAutoFit/>
          </a:bodyPr>
          <a:lstStyle/>
          <a:p>
            <a:r>
              <a:rPr lang="en-GB" b="0" i="0" dirty="0">
                <a:solidFill>
                  <a:srgbClr val="333333"/>
                </a:solidFill>
                <a:effectLst/>
                <a:latin typeface="Arial" panose="020B0604020202020204" pitchFamily="34" charset="0"/>
                <a:cs typeface="Arial" panose="020B0604020202020204" pitchFamily="34" charset="0"/>
              </a:rPr>
              <a:t>Opioids have a place in the management of acute pain e.g. post-surgery and cancer-related pain but there is no evidence to support the routine use of opioids in chronic, non-cancer pain.</a:t>
            </a:r>
          </a:p>
        </p:txBody>
      </p:sp>
      <p:sp>
        <p:nvSpPr>
          <p:cNvPr id="12" name="TextBox 11">
            <a:extLst>
              <a:ext uri="{FF2B5EF4-FFF2-40B4-BE49-F238E27FC236}">
                <a16:creationId xmlns:a16="http://schemas.microsoft.com/office/drawing/2014/main" id="{13302E2B-BF75-4F4A-F783-88DFDD3B8A84}"/>
              </a:ext>
            </a:extLst>
          </p:cNvPr>
          <p:cNvSpPr txBox="1"/>
          <p:nvPr/>
        </p:nvSpPr>
        <p:spPr>
          <a:xfrm>
            <a:off x="2743201" y="221124"/>
            <a:ext cx="9190181" cy="369332"/>
          </a:xfrm>
          <a:prstGeom prst="rect">
            <a:avLst/>
          </a:prstGeom>
          <a:solidFill>
            <a:schemeClr val="bg1">
              <a:lumMod val="95000"/>
            </a:schemeClr>
          </a:solidFill>
          <a:ln>
            <a:solidFill>
              <a:schemeClr val="accent1"/>
            </a:solidFill>
          </a:ln>
        </p:spPr>
        <p:txBody>
          <a:bodyPr wrap="square" rtlCol="0">
            <a:spAutoFit/>
          </a:bodyPr>
          <a:lstStyle/>
          <a:p>
            <a:r>
              <a:rPr lang="en-GB" b="0" i="0" dirty="0">
                <a:solidFill>
                  <a:srgbClr val="333333"/>
                </a:solidFill>
                <a:effectLst/>
                <a:latin typeface="Arial" panose="020B0604020202020204" pitchFamily="34" charset="0"/>
                <a:cs typeface="Arial" panose="020B0604020202020204" pitchFamily="34" charset="0"/>
              </a:rPr>
              <a:t>Opioid medication includes medicines such as morphine, fentanyl, tramadol and codeine. </a:t>
            </a:r>
          </a:p>
        </p:txBody>
      </p:sp>
    </p:spTree>
    <p:extLst>
      <p:ext uri="{BB962C8B-B14F-4D97-AF65-F5344CB8AC3E}">
        <p14:creationId xmlns:p14="http://schemas.microsoft.com/office/powerpoint/2010/main" val="48614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8494-8221-643A-0646-317F5B485868}"/>
              </a:ext>
            </a:extLst>
          </p:cNvPr>
          <p:cNvSpPr>
            <a:spLocks noGrp="1"/>
          </p:cNvSpPr>
          <p:nvPr>
            <p:ph type="title"/>
          </p:nvPr>
        </p:nvSpPr>
        <p:spPr>
          <a:xfrm>
            <a:off x="139712" y="110835"/>
            <a:ext cx="1374764" cy="647313"/>
          </a:xfrm>
          <a:solidFill>
            <a:schemeClr val="accent3">
              <a:lumMod val="40000"/>
              <a:lumOff val="60000"/>
            </a:schemeClr>
          </a:solidFill>
        </p:spPr>
        <p:txBody>
          <a:bodyPr>
            <a:noAutofit/>
          </a:bodyPr>
          <a:lstStyle/>
          <a:p>
            <a:r>
              <a:rPr lang="en-GB" sz="2400" b="1" dirty="0">
                <a:latin typeface="Arial" panose="020B0604020202020204" pitchFamily="34" charset="0"/>
                <a:cs typeface="Arial" panose="020B0604020202020204" pitchFamily="34" charset="0"/>
              </a:rPr>
              <a:t>Context</a:t>
            </a:r>
          </a:p>
        </p:txBody>
      </p:sp>
      <p:pic>
        <p:nvPicPr>
          <p:cNvPr id="16" name="Picture 15">
            <a:extLst>
              <a:ext uri="{FF2B5EF4-FFF2-40B4-BE49-F238E27FC236}">
                <a16:creationId xmlns:a16="http://schemas.microsoft.com/office/drawing/2014/main" id="{3D158194-8C69-180E-AA65-F55DC1796BE8}"/>
              </a:ext>
            </a:extLst>
          </p:cNvPr>
          <p:cNvPicPr>
            <a:picLocks noChangeAspect="1"/>
          </p:cNvPicPr>
          <p:nvPr/>
        </p:nvPicPr>
        <p:blipFill rotWithShape="1">
          <a:blip r:embed="rId3"/>
          <a:srcRect b="34417"/>
          <a:stretch/>
        </p:blipFill>
        <p:spPr>
          <a:xfrm>
            <a:off x="1752601" y="27100"/>
            <a:ext cx="10376646" cy="2940218"/>
          </a:xfrm>
          <a:prstGeom prst="rect">
            <a:avLst/>
          </a:prstGeom>
        </p:spPr>
      </p:pic>
      <p:sp>
        <p:nvSpPr>
          <p:cNvPr id="4" name="Content Placeholder 3">
            <a:extLst>
              <a:ext uri="{FF2B5EF4-FFF2-40B4-BE49-F238E27FC236}">
                <a16:creationId xmlns:a16="http://schemas.microsoft.com/office/drawing/2014/main" id="{F2298ECE-B251-2794-1B2B-B8293EFF8CB8}"/>
              </a:ext>
            </a:extLst>
          </p:cNvPr>
          <p:cNvSpPr>
            <a:spLocks noGrp="1"/>
          </p:cNvSpPr>
          <p:nvPr>
            <p:ph idx="1"/>
          </p:nvPr>
        </p:nvSpPr>
        <p:spPr>
          <a:xfrm>
            <a:off x="139711" y="2634529"/>
            <a:ext cx="3716482" cy="946236"/>
          </a:xfrm>
        </p:spPr>
        <p:txBody>
          <a:bodyPr>
            <a:normAutofit fontScale="47500" lnSpcReduction="20000"/>
          </a:bodyPr>
          <a:lstStyle/>
          <a:p>
            <a:pPr marL="0" indent="0">
              <a:buNone/>
            </a:pPr>
            <a:r>
              <a:rPr lang="en-GB" u="sng" dirty="0">
                <a:latin typeface="Arial" panose="020B0604020202020204" pitchFamily="34" charset="0"/>
                <a:cs typeface="Arial" panose="020B0604020202020204" pitchFamily="34" charset="0"/>
              </a:rPr>
              <a:t>Optimising personalised care for adults prescribed medicines associated with dependence or withdrawal symptoms Framework for action for integrated care boards (ICBs) and primary care (March 2023) </a:t>
            </a:r>
          </a:p>
        </p:txBody>
      </p:sp>
      <p:pic>
        <p:nvPicPr>
          <p:cNvPr id="8" name="Picture 7">
            <a:extLst>
              <a:ext uri="{FF2B5EF4-FFF2-40B4-BE49-F238E27FC236}">
                <a16:creationId xmlns:a16="http://schemas.microsoft.com/office/drawing/2014/main" id="{944CFC3C-374A-4C6C-28B2-0511E9A3FAD1}"/>
              </a:ext>
            </a:extLst>
          </p:cNvPr>
          <p:cNvPicPr>
            <a:picLocks noChangeAspect="1"/>
          </p:cNvPicPr>
          <p:nvPr/>
        </p:nvPicPr>
        <p:blipFill rotWithShape="1">
          <a:blip r:embed="rId4"/>
          <a:srcRect l="13106" t="40981" r="35322" b="9536"/>
          <a:stretch/>
        </p:blipFill>
        <p:spPr>
          <a:xfrm>
            <a:off x="139710" y="3500048"/>
            <a:ext cx="5642338" cy="3043518"/>
          </a:xfrm>
          <a:prstGeom prst="rect">
            <a:avLst/>
          </a:prstGeom>
        </p:spPr>
      </p:pic>
      <p:sp>
        <p:nvSpPr>
          <p:cNvPr id="17" name="TextBox 16">
            <a:extLst>
              <a:ext uri="{FF2B5EF4-FFF2-40B4-BE49-F238E27FC236}">
                <a16:creationId xmlns:a16="http://schemas.microsoft.com/office/drawing/2014/main" id="{87EEBB25-7347-B5F1-A265-0DAE4921F67E}"/>
              </a:ext>
            </a:extLst>
          </p:cNvPr>
          <p:cNvSpPr txBox="1"/>
          <p:nvPr/>
        </p:nvSpPr>
        <p:spPr>
          <a:xfrm>
            <a:off x="5782048" y="3429000"/>
            <a:ext cx="6104964" cy="2862322"/>
          </a:xfrm>
          <a:prstGeom prst="rect">
            <a:avLst/>
          </a:prstGeom>
          <a:solidFill>
            <a:schemeClr val="accent5">
              <a:lumMod val="20000"/>
              <a:lumOff val="80000"/>
            </a:schemeClr>
          </a:solidFill>
          <a:ln>
            <a:solidFill>
              <a:schemeClr val="accent1"/>
            </a:solidFill>
          </a:ln>
        </p:spPr>
        <p:txBody>
          <a:bodyPr wrap="square">
            <a:spAutoFit/>
          </a:bodyPr>
          <a:lstStyle/>
          <a:p>
            <a:pPr algn="l" fontAlgn="base"/>
            <a:r>
              <a:rPr lang="en-GB" b="1" i="0" dirty="0">
                <a:solidFill>
                  <a:srgbClr val="003087"/>
                </a:solidFill>
                <a:effectLst/>
                <a:latin typeface="Arial" panose="020B0604020202020204" pitchFamily="34" charset="0"/>
                <a:cs typeface="Arial" panose="020B0604020202020204" pitchFamily="34" charset="0"/>
              </a:rPr>
              <a:t>Medicines Safety Improvement Programme</a:t>
            </a:r>
          </a:p>
          <a:p>
            <a:pPr algn="l" fontAlgn="base"/>
            <a:r>
              <a:rPr lang="en-GB" b="0" i="0" dirty="0">
                <a:solidFill>
                  <a:srgbClr val="202A30"/>
                </a:solidFill>
                <a:effectLst/>
                <a:latin typeface="Arial" panose="020B0604020202020204" pitchFamily="34" charset="0"/>
                <a:cs typeface="Arial" panose="020B0604020202020204" pitchFamily="34" charset="0"/>
              </a:rPr>
              <a:t>The Medicines Safety Improvement Programme addresses the most important causes of severe harm associated with medicines, most of which have been known about for years, but continue to challenge the health and care systems in England.</a:t>
            </a:r>
          </a:p>
          <a:p>
            <a:pPr algn="l" fontAlgn="base"/>
            <a:r>
              <a:rPr lang="en-GB" b="0" i="0" dirty="0">
                <a:solidFill>
                  <a:srgbClr val="202A30"/>
                </a:solidFill>
                <a:effectLst/>
                <a:latin typeface="Arial" panose="020B0604020202020204" pitchFamily="34" charset="0"/>
                <a:cs typeface="Arial" panose="020B0604020202020204" pitchFamily="34" charset="0"/>
              </a:rPr>
              <a:t>The key ambition for the Medicines Safety Improvement Programme is as follows:</a:t>
            </a:r>
          </a:p>
          <a:p>
            <a:pPr algn="l" fontAlgn="base">
              <a:buFont typeface="Arial" panose="020B0604020202020204" pitchFamily="34" charset="0"/>
              <a:buChar char="•"/>
            </a:pPr>
            <a:r>
              <a:rPr lang="en-GB" b="0" i="0" dirty="0">
                <a:solidFill>
                  <a:srgbClr val="202A30"/>
                </a:solidFill>
                <a:effectLst/>
                <a:latin typeface="Arial" panose="020B0604020202020204" pitchFamily="34" charset="0"/>
                <a:cs typeface="Arial" panose="020B0604020202020204" pitchFamily="34" charset="0"/>
              </a:rPr>
              <a:t>Improving care for people with persistent pain by reducing opioid analgesic use.</a:t>
            </a:r>
          </a:p>
        </p:txBody>
      </p:sp>
    </p:spTree>
    <p:extLst>
      <p:ext uri="{BB962C8B-B14F-4D97-AF65-F5344CB8AC3E}">
        <p14:creationId xmlns:p14="http://schemas.microsoft.com/office/powerpoint/2010/main" val="181136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8494-8221-643A-0646-317F5B485868}"/>
              </a:ext>
            </a:extLst>
          </p:cNvPr>
          <p:cNvSpPr>
            <a:spLocks noGrp="1"/>
          </p:cNvSpPr>
          <p:nvPr>
            <p:ph type="title"/>
          </p:nvPr>
        </p:nvSpPr>
        <p:spPr>
          <a:xfrm>
            <a:off x="0" y="1616673"/>
            <a:ext cx="2034987" cy="1332716"/>
          </a:xfrm>
          <a:solidFill>
            <a:schemeClr val="accent3">
              <a:lumMod val="40000"/>
              <a:lumOff val="60000"/>
            </a:schemeClr>
          </a:solidFill>
        </p:spPr>
        <p:txBody>
          <a:bodyPr>
            <a:noAutofit/>
          </a:bodyPr>
          <a:lstStyle/>
          <a:p>
            <a:r>
              <a:rPr lang="en-GB" sz="2400" b="1" dirty="0">
                <a:latin typeface="Arial" panose="020B0604020202020204" pitchFamily="34" charset="0"/>
                <a:cs typeface="Arial" panose="020B0604020202020204" pitchFamily="34" charset="0"/>
              </a:rPr>
              <a:t>Working In Partnership </a:t>
            </a:r>
          </a:p>
        </p:txBody>
      </p:sp>
      <p:pic>
        <p:nvPicPr>
          <p:cNvPr id="5" name="Picture 4">
            <a:extLst>
              <a:ext uri="{FF2B5EF4-FFF2-40B4-BE49-F238E27FC236}">
                <a16:creationId xmlns:a16="http://schemas.microsoft.com/office/drawing/2014/main" id="{A33775FB-6C39-731C-8356-2AFE3D5841D6}"/>
              </a:ext>
            </a:extLst>
          </p:cNvPr>
          <p:cNvPicPr>
            <a:picLocks noChangeAspect="1"/>
          </p:cNvPicPr>
          <p:nvPr/>
        </p:nvPicPr>
        <p:blipFill rotWithShape="1">
          <a:blip r:embed="rId3"/>
          <a:srcRect l="7272" t="11034" r="69518" b="77130"/>
          <a:stretch/>
        </p:blipFill>
        <p:spPr>
          <a:xfrm>
            <a:off x="1326777" y="4518816"/>
            <a:ext cx="4921624" cy="1207267"/>
          </a:xfrm>
          <a:prstGeom prst="rect">
            <a:avLst/>
          </a:prstGeom>
        </p:spPr>
      </p:pic>
      <p:sp>
        <p:nvSpPr>
          <p:cNvPr id="10" name="TextBox 9">
            <a:extLst>
              <a:ext uri="{FF2B5EF4-FFF2-40B4-BE49-F238E27FC236}">
                <a16:creationId xmlns:a16="http://schemas.microsoft.com/office/drawing/2014/main" id="{ADDD8817-1DFD-BB2D-07BF-56CFB377AF46}"/>
              </a:ext>
            </a:extLst>
          </p:cNvPr>
          <p:cNvSpPr txBox="1"/>
          <p:nvPr/>
        </p:nvSpPr>
        <p:spPr>
          <a:xfrm>
            <a:off x="641733" y="5726083"/>
            <a:ext cx="6340091" cy="523220"/>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hlinkClick r:id="rId4"/>
              </a:rPr>
              <a:t>Ten Footsteps to Living Well with Pain.</a:t>
            </a:r>
            <a:endParaRPr lang="en-GB" sz="2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47A1496-EEE9-2032-6F27-5CE0DFF62EC3}"/>
              </a:ext>
            </a:extLst>
          </p:cNvPr>
          <p:cNvPicPr>
            <a:picLocks noChangeAspect="1"/>
          </p:cNvPicPr>
          <p:nvPr/>
        </p:nvPicPr>
        <p:blipFill rotWithShape="1">
          <a:blip r:embed="rId5"/>
          <a:srcRect l="12794" t="9931" r="9191" b="9793"/>
          <a:stretch/>
        </p:blipFill>
        <p:spPr>
          <a:xfrm>
            <a:off x="2205316" y="153265"/>
            <a:ext cx="9856378" cy="3979464"/>
          </a:xfrm>
          <a:prstGeom prst="rect">
            <a:avLst/>
          </a:prstGeom>
        </p:spPr>
      </p:pic>
      <p:pic>
        <p:nvPicPr>
          <p:cNvPr id="14" name="Picture 13">
            <a:extLst>
              <a:ext uri="{FF2B5EF4-FFF2-40B4-BE49-F238E27FC236}">
                <a16:creationId xmlns:a16="http://schemas.microsoft.com/office/drawing/2014/main" id="{9F650C0B-9287-DE28-B9AE-8226E446FBBB}"/>
              </a:ext>
            </a:extLst>
          </p:cNvPr>
          <p:cNvPicPr>
            <a:picLocks noChangeAspect="1"/>
          </p:cNvPicPr>
          <p:nvPr/>
        </p:nvPicPr>
        <p:blipFill rotWithShape="1">
          <a:blip r:embed="rId6"/>
          <a:srcRect l="12222" t="25709" r="48161" b="35860"/>
          <a:stretch/>
        </p:blipFill>
        <p:spPr>
          <a:xfrm>
            <a:off x="7247814" y="4204486"/>
            <a:ext cx="4813880" cy="2284915"/>
          </a:xfrm>
          <a:prstGeom prst="rect">
            <a:avLst/>
          </a:prstGeom>
        </p:spPr>
      </p:pic>
    </p:spTree>
    <p:extLst>
      <p:ext uri="{BB962C8B-B14F-4D97-AF65-F5344CB8AC3E}">
        <p14:creationId xmlns:p14="http://schemas.microsoft.com/office/powerpoint/2010/main" val="117369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764B5A-B0C6-77F4-8385-3A8FE995A4A2}"/>
              </a:ext>
            </a:extLst>
          </p:cNvPr>
          <p:cNvPicPr>
            <a:picLocks noChangeAspect="1"/>
          </p:cNvPicPr>
          <p:nvPr/>
        </p:nvPicPr>
        <p:blipFill rotWithShape="1">
          <a:blip r:embed="rId2"/>
          <a:srcRect l="13281" t="31770" r="12735" b="10000"/>
          <a:stretch/>
        </p:blipFill>
        <p:spPr>
          <a:xfrm>
            <a:off x="352425" y="1336432"/>
            <a:ext cx="11684866" cy="5263708"/>
          </a:xfrm>
          <a:prstGeom prst="rect">
            <a:avLst/>
          </a:prstGeom>
        </p:spPr>
      </p:pic>
      <p:sp>
        <p:nvSpPr>
          <p:cNvPr id="11" name="TextBox 10">
            <a:extLst>
              <a:ext uri="{FF2B5EF4-FFF2-40B4-BE49-F238E27FC236}">
                <a16:creationId xmlns:a16="http://schemas.microsoft.com/office/drawing/2014/main" id="{AC7052C6-2ED4-FC79-E0AA-EBBA9142B59F}"/>
              </a:ext>
            </a:extLst>
          </p:cNvPr>
          <p:cNvSpPr txBox="1"/>
          <p:nvPr/>
        </p:nvSpPr>
        <p:spPr>
          <a:xfrm>
            <a:off x="2707340" y="112609"/>
            <a:ext cx="8669117"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Prescribing of opioids for more then 6 months and the link to deprivation in JUCD. </a:t>
            </a:r>
          </a:p>
        </p:txBody>
      </p:sp>
      <p:sp>
        <p:nvSpPr>
          <p:cNvPr id="2" name="Title 1">
            <a:extLst>
              <a:ext uri="{FF2B5EF4-FFF2-40B4-BE49-F238E27FC236}">
                <a16:creationId xmlns:a16="http://schemas.microsoft.com/office/drawing/2014/main" id="{A76BC0FF-E168-D8DB-036F-408031CA4C32}"/>
              </a:ext>
            </a:extLst>
          </p:cNvPr>
          <p:cNvSpPr>
            <a:spLocks noGrp="1"/>
          </p:cNvSpPr>
          <p:nvPr>
            <p:ph type="title"/>
          </p:nvPr>
        </p:nvSpPr>
        <p:spPr>
          <a:xfrm>
            <a:off x="136780" y="162465"/>
            <a:ext cx="2034987" cy="1047279"/>
          </a:xfrm>
          <a:solidFill>
            <a:schemeClr val="accent3">
              <a:lumMod val="40000"/>
              <a:lumOff val="60000"/>
            </a:schemeClr>
          </a:solidFill>
        </p:spPr>
        <p:txBody>
          <a:bodyPr>
            <a:noAutofit/>
          </a:bodyPr>
          <a:lstStyle/>
          <a:p>
            <a:r>
              <a:rPr lang="en-GB" sz="2400" b="1" dirty="0">
                <a:latin typeface="Arial" panose="020B0604020202020204" pitchFamily="34" charset="0"/>
                <a:cs typeface="Arial" panose="020B0604020202020204" pitchFamily="34" charset="0"/>
              </a:rPr>
              <a:t>Population Health</a:t>
            </a:r>
          </a:p>
        </p:txBody>
      </p:sp>
    </p:spTree>
    <p:extLst>
      <p:ext uri="{BB962C8B-B14F-4D97-AF65-F5344CB8AC3E}">
        <p14:creationId xmlns:p14="http://schemas.microsoft.com/office/powerpoint/2010/main" val="141184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012EE004-1241-1892-4F96-3BE19EDD4D24}"/>
              </a:ext>
            </a:extLst>
          </p:cNvPr>
          <p:cNvPicPr>
            <a:picLocks noGrp="1" noChangeAspect="1"/>
          </p:cNvPicPr>
          <p:nvPr>
            <p:ph idx="1"/>
          </p:nvPr>
        </p:nvPicPr>
        <p:blipFill rotWithShape="1">
          <a:blip r:embed="rId2"/>
          <a:srcRect r="897" b="4542"/>
          <a:stretch/>
        </p:blipFill>
        <p:spPr>
          <a:xfrm>
            <a:off x="2657475" y="199746"/>
            <a:ext cx="9696449" cy="6414193"/>
          </a:xfrm>
          <a:prstGeom prst="rect">
            <a:avLst/>
          </a:prstGeom>
        </p:spPr>
      </p:pic>
      <p:sp>
        <p:nvSpPr>
          <p:cNvPr id="3" name="Title 2">
            <a:extLst>
              <a:ext uri="{FF2B5EF4-FFF2-40B4-BE49-F238E27FC236}">
                <a16:creationId xmlns:a16="http://schemas.microsoft.com/office/drawing/2014/main" id="{098B9A12-B135-A817-77FE-4D9B6AA1A363}"/>
              </a:ext>
            </a:extLst>
          </p:cNvPr>
          <p:cNvSpPr>
            <a:spLocks noGrp="1"/>
          </p:cNvSpPr>
          <p:nvPr>
            <p:ph type="title"/>
          </p:nvPr>
        </p:nvSpPr>
        <p:spPr>
          <a:xfrm>
            <a:off x="201156" y="199746"/>
            <a:ext cx="2827794" cy="754474"/>
          </a:xfrm>
          <a:solidFill>
            <a:schemeClr val="bg2">
              <a:lumMod val="90000"/>
            </a:schemeClr>
          </a:solidFill>
        </p:spPr>
        <p:txBody>
          <a:bodyPr>
            <a:noAutofit/>
          </a:bodyPr>
          <a:lstStyle/>
          <a:p>
            <a:r>
              <a:rPr lang="en-GB" sz="2400" b="1" dirty="0">
                <a:latin typeface="Arial" panose="020B0604020202020204" pitchFamily="34" charset="0"/>
                <a:cs typeface="Arial" panose="020B0604020202020204" pitchFamily="34" charset="0"/>
              </a:rPr>
              <a:t>Programme Detail</a:t>
            </a:r>
          </a:p>
        </p:txBody>
      </p:sp>
      <p:sp>
        <p:nvSpPr>
          <p:cNvPr id="2" name="TextBox 1">
            <a:extLst>
              <a:ext uri="{FF2B5EF4-FFF2-40B4-BE49-F238E27FC236}">
                <a16:creationId xmlns:a16="http://schemas.microsoft.com/office/drawing/2014/main" id="{A97B76EC-FE98-2DC4-C78F-92C1F54B8B9B}"/>
              </a:ext>
            </a:extLst>
          </p:cNvPr>
          <p:cNvSpPr txBox="1"/>
          <p:nvPr/>
        </p:nvSpPr>
        <p:spPr>
          <a:xfrm>
            <a:off x="201155" y="1350960"/>
            <a:ext cx="3683193" cy="4832092"/>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Annual System Action planning events (March 2023 and February 2024) enable the workplan to be set for each financial year. </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Stakeholders are invited to the annual events; with an interest in pain management, including people with lived experience of chronic pain and their carers. </a:t>
            </a:r>
          </a:p>
        </p:txBody>
      </p:sp>
    </p:spTree>
    <p:extLst>
      <p:ext uri="{BB962C8B-B14F-4D97-AF65-F5344CB8AC3E}">
        <p14:creationId xmlns:p14="http://schemas.microsoft.com/office/powerpoint/2010/main" val="205481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B9A12-B135-A817-77FE-4D9B6AA1A363}"/>
              </a:ext>
            </a:extLst>
          </p:cNvPr>
          <p:cNvSpPr>
            <a:spLocks noGrp="1"/>
          </p:cNvSpPr>
          <p:nvPr>
            <p:ph type="title"/>
          </p:nvPr>
        </p:nvSpPr>
        <p:spPr>
          <a:xfrm>
            <a:off x="262701" y="313394"/>
            <a:ext cx="2823399" cy="450372"/>
          </a:xfrm>
          <a:solidFill>
            <a:schemeClr val="bg2">
              <a:lumMod val="90000"/>
            </a:schemeClr>
          </a:solidFill>
        </p:spPr>
        <p:txBody>
          <a:bodyPr>
            <a:noAutofit/>
          </a:bodyPr>
          <a:lstStyle/>
          <a:p>
            <a:r>
              <a:rPr lang="en-GB" sz="2400" b="1" dirty="0">
                <a:latin typeface="Arial" panose="020B0604020202020204" pitchFamily="34" charset="0"/>
                <a:cs typeface="Arial" panose="020B0604020202020204" pitchFamily="34" charset="0"/>
              </a:rPr>
              <a:t>Programme Setup</a:t>
            </a:r>
          </a:p>
        </p:txBody>
      </p:sp>
      <p:pic>
        <p:nvPicPr>
          <p:cNvPr id="18" name="Picture 17">
            <a:extLst>
              <a:ext uri="{FF2B5EF4-FFF2-40B4-BE49-F238E27FC236}">
                <a16:creationId xmlns:a16="http://schemas.microsoft.com/office/drawing/2014/main" id="{875C9FBA-3367-2F3F-3874-A134580F57A5}"/>
              </a:ext>
            </a:extLst>
          </p:cNvPr>
          <p:cNvPicPr>
            <a:picLocks noChangeAspect="1"/>
          </p:cNvPicPr>
          <p:nvPr/>
        </p:nvPicPr>
        <p:blipFill rotWithShape="1">
          <a:blip r:embed="rId2"/>
          <a:srcRect l="31337" t="26245" r="27513" b="27732"/>
          <a:stretch/>
        </p:blipFill>
        <p:spPr>
          <a:xfrm>
            <a:off x="7108194" y="1443879"/>
            <a:ext cx="5083806" cy="5065058"/>
          </a:xfrm>
          <a:prstGeom prst="rect">
            <a:avLst/>
          </a:prstGeom>
          <a:noFill/>
          <a:ln>
            <a:solidFill>
              <a:schemeClr val="accent1"/>
            </a:solidFill>
          </a:ln>
        </p:spPr>
      </p:pic>
      <p:pic>
        <p:nvPicPr>
          <p:cNvPr id="1026" name="Picture 2">
            <a:extLst>
              <a:ext uri="{FF2B5EF4-FFF2-40B4-BE49-F238E27FC236}">
                <a16:creationId xmlns:a16="http://schemas.microsoft.com/office/drawing/2014/main" id="{98A55337-6119-883E-7E2A-5EAF2EBA2F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058" y="1157706"/>
            <a:ext cx="7070136" cy="37982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011527-0BFA-ECF7-FC1C-E560E42406AD}"/>
              </a:ext>
            </a:extLst>
          </p:cNvPr>
          <p:cNvSpPr txBox="1"/>
          <p:nvPr/>
        </p:nvSpPr>
        <p:spPr>
          <a:xfrm>
            <a:off x="621775" y="5100129"/>
            <a:ext cx="5140090"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Above is a visual on the delivery groups and how we all work together as a ‘collaborative’.</a:t>
            </a:r>
          </a:p>
        </p:txBody>
      </p:sp>
      <p:sp>
        <p:nvSpPr>
          <p:cNvPr id="7" name="TextBox 6">
            <a:extLst>
              <a:ext uri="{FF2B5EF4-FFF2-40B4-BE49-F238E27FC236}">
                <a16:creationId xmlns:a16="http://schemas.microsoft.com/office/drawing/2014/main" id="{BDB76053-BB08-2BDB-2C92-2A3AC52D1D25}"/>
              </a:ext>
            </a:extLst>
          </p:cNvPr>
          <p:cNvSpPr txBox="1"/>
          <p:nvPr/>
        </p:nvSpPr>
        <p:spPr>
          <a:xfrm>
            <a:off x="7545823" y="163601"/>
            <a:ext cx="4227236"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vision and mission statements for the programme are below. </a:t>
            </a:r>
          </a:p>
        </p:txBody>
      </p:sp>
    </p:spTree>
    <p:extLst>
      <p:ext uri="{BB962C8B-B14F-4D97-AF65-F5344CB8AC3E}">
        <p14:creationId xmlns:p14="http://schemas.microsoft.com/office/powerpoint/2010/main" val="82810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54D3-AC69-3447-F170-EA5DD0351298}"/>
              </a:ext>
            </a:extLst>
          </p:cNvPr>
          <p:cNvSpPr>
            <a:spLocks noGrp="1"/>
          </p:cNvSpPr>
          <p:nvPr>
            <p:ph type="title"/>
          </p:nvPr>
        </p:nvSpPr>
        <p:spPr>
          <a:xfrm>
            <a:off x="198392" y="419499"/>
            <a:ext cx="2554334" cy="584790"/>
          </a:xfrm>
          <a:solidFill>
            <a:schemeClr val="bg2">
              <a:lumMod val="90000"/>
            </a:schemeClr>
          </a:solidFill>
        </p:spPr>
        <p:txBody>
          <a:bodyPr>
            <a:noAutofit/>
          </a:bodyPr>
          <a:lstStyle/>
          <a:p>
            <a:r>
              <a:rPr lang="en-GB" sz="2400" b="1" dirty="0">
                <a:latin typeface="Arial" panose="020B0604020202020204" pitchFamily="34" charset="0"/>
                <a:cs typeface="Arial" panose="020B0604020202020204" pitchFamily="34" charset="0"/>
              </a:rPr>
              <a:t>Driving Change</a:t>
            </a:r>
          </a:p>
        </p:txBody>
      </p:sp>
      <p:sp>
        <p:nvSpPr>
          <p:cNvPr id="4" name="Content Placeholder 3">
            <a:extLst>
              <a:ext uri="{FF2B5EF4-FFF2-40B4-BE49-F238E27FC236}">
                <a16:creationId xmlns:a16="http://schemas.microsoft.com/office/drawing/2014/main" id="{55896F48-532F-7F08-D83E-799B319187B9}"/>
              </a:ext>
            </a:extLst>
          </p:cNvPr>
          <p:cNvSpPr>
            <a:spLocks noGrp="1"/>
          </p:cNvSpPr>
          <p:nvPr>
            <p:ph idx="1"/>
          </p:nvPr>
        </p:nvSpPr>
        <p:spPr>
          <a:xfrm>
            <a:off x="12914387" y="2461780"/>
            <a:ext cx="1893813" cy="3341224"/>
          </a:xfrm>
        </p:spPr>
        <p:txBody>
          <a:bodyPr/>
          <a:lstStyle/>
          <a:p>
            <a:pPr marL="0" indent="0">
              <a:buNone/>
            </a:pPr>
            <a:endParaRPr lang="en-GB"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BB536F14-37FA-429C-28CC-64D8EAD9A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143453"/>
            <a:ext cx="8745584" cy="636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1B29EA9-86A3-E590-2E71-6E161D75F134}"/>
              </a:ext>
            </a:extLst>
          </p:cNvPr>
          <p:cNvSpPr txBox="1"/>
          <p:nvPr/>
        </p:nvSpPr>
        <p:spPr>
          <a:xfrm>
            <a:off x="0" y="1544854"/>
            <a:ext cx="3496791" cy="4893647"/>
          </a:xfrm>
          <a:prstGeom prst="rect">
            <a:avLst/>
          </a:prstGeom>
          <a:noFill/>
        </p:spPr>
        <p:txBody>
          <a:bodyPr wrap="square" rtlCol="0">
            <a:spAutoFit/>
          </a:bodyPr>
          <a:lstStyle/>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Delivery is via the working groups. </a:t>
            </a:r>
          </a:p>
          <a:p>
            <a:pPr marL="285750" indent="-285750">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The Core Group have oversight.</a:t>
            </a:r>
          </a:p>
          <a:p>
            <a:pPr marL="285750" indent="-285750">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The programme is accountable to the Integrated Pharmacy Medicines and Optimisation Board</a:t>
            </a:r>
          </a:p>
        </p:txBody>
      </p:sp>
    </p:spTree>
    <p:extLst>
      <p:ext uri="{BB962C8B-B14F-4D97-AF65-F5344CB8AC3E}">
        <p14:creationId xmlns:p14="http://schemas.microsoft.com/office/powerpoint/2010/main" val="339432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54D3-AC69-3447-F170-EA5DD0351298}"/>
              </a:ext>
            </a:extLst>
          </p:cNvPr>
          <p:cNvSpPr>
            <a:spLocks noGrp="1"/>
          </p:cNvSpPr>
          <p:nvPr>
            <p:ph type="title"/>
          </p:nvPr>
        </p:nvSpPr>
        <p:spPr>
          <a:xfrm>
            <a:off x="210046" y="167261"/>
            <a:ext cx="7305963" cy="525605"/>
          </a:xfrm>
          <a:solidFill>
            <a:schemeClr val="bg2">
              <a:lumMod val="90000"/>
            </a:schemeClr>
          </a:solidFill>
        </p:spPr>
        <p:txBody>
          <a:bodyPr>
            <a:noAutofit/>
          </a:bodyPr>
          <a:lstStyle/>
          <a:p>
            <a:r>
              <a:rPr lang="en-GB" sz="2400" b="1" dirty="0">
                <a:latin typeface="Arial" panose="020B0604020202020204" pitchFamily="34" charset="0"/>
                <a:cs typeface="Arial" panose="020B0604020202020204" pitchFamily="34" charset="0"/>
              </a:rPr>
              <a:t>Ten Footsteps Practitioners and Support Groups</a:t>
            </a:r>
          </a:p>
        </p:txBody>
      </p:sp>
      <p:sp>
        <p:nvSpPr>
          <p:cNvPr id="4" name="Content Placeholder 3">
            <a:extLst>
              <a:ext uri="{FF2B5EF4-FFF2-40B4-BE49-F238E27FC236}">
                <a16:creationId xmlns:a16="http://schemas.microsoft.com/office/drawing/2014/main" id="{55896F48-532F-7F08-D83E-799B319187B9}"/>
              </a:ext>
            </a:extLst>
          </p:cNvPr>
          <p:cNvSpPr>
            <a:spLocks noGrp="1"/>
          </p:cNvSpPr>
          <p:nvPr>
            <p:ph idx="1"/>
          </p:nvPr>
        </p:nvSpPr>
        <p:spPr>
          <a:xfrm>
            <a:off x="12914387" y="2461780"/>
            <a:ext cx="1893813" cy="3341224"/>
          </a:xfrm>
        </p:spPr>
        <p:txBody>
          <a:bodyPr/>
          <a:lstStyle/>
          <a:p>
            <a:pPr marL="0" indent="0">
              <a:buNone/>
            </a:pP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B29EA9-86A3-E590-2E71-6E161D75F134}"/>
              </a:ext>
            </a:extLst>
          </p:cNvPr>
          <p:cNvSpPr txBox="1"/>
          <p:nvPr/>
        </p:nvSpPr>
        <p:spPr>
          <a:xfrm>
            <a:off x="108447" y="865554"/>
            <a:ext cx="11975106" cy="5798767"/>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81 people have trained to become a ‘</a:t>
            </a:r>
            <a:r>
              <a:rPr lang="en-GB" sz="2000" dirty="0">
                <a:latin typeface="Arial" panose="020B0604020202020204" pitchFamily="34" charset="0"/>
                <a:cs typeface="Arial" panose="020B0604020202020204" pitchFamily="34" charset="0"/>
                <a:hlinkClick r:id="rId2"/>
              </a:rPr>
              <a:t>Ten Footsteps</a:t>
            </a:r>
            <a:r>
              <a:rPr lang="en-GB" sz="2000" dirty="0">
                <a:latin typeface="Arial" panose="020B0604020202020204" pitchFamily="34" charset="0"/>
                <a:cs typeface="Arial" panose="020B0604020202020204" pitchFamily="34" charset="0"/>
              </a:rPr>
              <a:t> Practitioner’. (Healthcare professionals such as Pharmacists, Social Prescribers,  Health &amp; Wellbeing Coaches, Link Workers, Physiotherapists and a GP).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Many of these healthcare professionals have set up (or support) Live Well With Pain support groups for their GP Practice or Primary Care Network.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There will soon be seventeen established ‘Lets Live Well With Pain’ support groups following on from the one we had initially at </a:t>
            </a:r>
            <a:r>
              <a:rPr lang="en-GB" sz="2000" dirty="0">
                <a:latin typeface="Arial" panose="020B0604020202020204" pitchFamily="34" charset="0"/>
                <a:cs typeface="Arial" panose="020B0604020202020204" pitchFamily="34" charset="0"/>
                <a:hlinkClick r:id="rId3"/>
              </a:rPr>
              <a:t>Lister House Surgery</a:t>
            </a:r>
            <a:r>
              <a:rPr lang="en-GB" sz="2000" dirty="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pPr marL="685800" lvl="1">
              <a:lnSpc>
                <a:spcPct val="120000"/>
              </a:lnSpc>
            </a:pPr>
            <a:r>
              <a:rPr lang="en-GB" dirty="0">
                <a:latin typeface="Arial" panose="020B0604020202020204" pitchFamily="34" charset="0"/>
                <a:cs typeface="Arial" panose="020B0604020202020204" pitchFamily="34" charset="0"/>
              </a:rPr>
              <a:t>South Dales PCN – Wirksworth Eco Centre Group and Ashbourne Group</a:t>
            </a:r>
          </a:p>
          <a:p>
            <a:pPr marL="685800" lvl="1">
              <a:lnSpc>
                <a:spcPct val="120000"/>
              </a:lnSpc>
            </a:pPr>
            <a:r>
              <a:rPr lang="en-GB" dirty="0">
                <a:latin typeface="Arial" panose="020B0604020202020204" pitchFamily="34" charset="0"/>
                <a:cs typeface="Arial" panose="020B0604020202020204" pitchFamily="34" charset="0"/>
              </a:rPr>
              <a:t>Chesterfield and Dronfield PCN – Whittington Moor Church Hall Group</a:t>
            </a:r>
          </a:p>
          <a:p>
            <a:pPr marL="685800" lvl="1">
              <a:lnSpc>
                <a:spcPct val="120000"/>
              </a:lnSpc>
            </a:pPr>
            <a:r>
              <a:rPr lang="en-GB" dirty="0">
                <a:latin typeface="Arial" panose="020B0604020202020204" pitchFamily="34" charset="0"/>
                <a:cs typeface="Arial" panose="020B0604020202020204" pitchFamily="34" charset="0"/>
              </a:rPr>
              <a:t>North East Derbyshire PCN – Group initiation imminent</a:t>
            </a:r>
          </a:p>
          <a:p>
            <a:pPr marL="685800" lvl="1">
              <a:lnSpc>
                <a:spcPct val="120000"/>
              </a:lnSpc>
            </a:pPr>
            <a:r>
              <a:rPr lang="en-GB" dirty="0">
                <a:latin typeface="Arial" panose="020B0604020202020204" pitchFamily="34" charset="0"/>
                <a:cs typeface="Arial" panose="020B0604020202020204" pitchFamily="34" charset="0"/>
              </a:rPr>
              <a:t>Erewash PCN - Erewash Voluntary Action office - Long Eaton group and Ilkeston Arena Church group.</a:t>
            </a:r>
          </a:p>
          <a:p>
            <a:pPr marL="685800" lvl="1">
              <a:lnSpc>
                <a:spcPct val="120000"/>
              </a:lnSpc>
            </a:pPr>
            <a:r>
              <a:rPr lang="en-GB" dirty="0">
                <a:latin typeface="Arial" panose="020B0604020202020204" pitchFamily="34" charset="0"/>
                <a:cs typeface="Arial" panose="020B0604020202020204" pitchFamily="34" charset="0"/>
              </a:rPr>
              <a:t>Greater Derby PCN – </a:t>
            </a:r>
            <a:r>
              <a:rPr lang="en-GB" dirty="0" err="1">
                <a:latin typeface="Arial" panose="020B0604020202020204" pitchFamily="34" charset="0"/>
                <a:cs typeface="Arial" panose="020B0604020202020204" pitchFamily="34" charset="0"/>
              </a:rPr>
              <a:t>Fairdene</a:t>
            </a:r>
            <a:r>
              <a:rPr lang="en-GB" dirty="0">
                <a:latin typeface="Arial" panose="020B0604020202020204" pitchFamily="34" charset="0"/>
                <a:cs typeface="Arial" panose="020B0604020202020204" pitchFamily="34" charset="0"/>
              </a:rPr>
              <a:t> Court Community Room, Rebecca House Community Room, Pride Park 			Stadium, From Aug 24; </a:t>
            </a:r>
            <a:r>
              <a:rPr lang="en-GB" dirty="0" err="1">
                <a:latin typeface="Arial" panose="020B0604020202020204" pitchFamily="34" charset="0"/>
                <a:cs typeface="Arial" panose="020B0604020202020204" pitchFamily="34" charset="0"/>
              </a:rPr>
              <a:t>Spondon</a:t>
            </a:r>
            <a:r>
              <a:rPr lang="en-GB" dirty="0">
                <a:latin typeface="Arial" panose="020B0604020202020204" pitchFamily="34" charset="0"/>
                <a:cs typeface="Arial" panose="020B0604020202020204" pitchFamily="34" charset="0"/>
              </a:rPr>
              <a:t>, Darley Abbey, Allestree and Pride Park (David Lloyd)</a:t>
            </a:r>
          </a:p>
          <a:p>
            <a:pPr marL="685800" lvl="1">
              <a:lnSpc>
                <a:spcPct val="120000"/>
              </a:lnSpc>
            </a:pPr>
            <a:r>
              <a:rPr lang="en-GB" dirty="0">
                <a:latin typeface="Arial" panose="020B0604020202020204" pitchFamily="34" charset="0"/>
                <a:cs typeface="Arial" panose="020B0604020202020204" pitchFamily="34" charset="0"/>
              </a:rPr>
              <a:t>PCCO PCN – Alvaston Humber Close Community Room </a:t>
            </a:r>
          </a:p>
          <a:p>
            <a:pPr marL="685800" lvl="1">
              <a:lnSpc>
                <a:spcPct val="120000"/>
              </a:lnSpc>
            </a:pPr>
            <a:r>
              <a:rPr lang="en-GB" dirty="0">
                <a:latin typeface="Arial" panose="020B0604020202020204" pitchFamily="34" charset="0"/>
                <a:cs typeface="Arial" panose="020B0604020202020204" pitchFamily="34" charset="0"/>
              </a:rPr>
              <a:t>Derby City South PCN – </a:t>
            </a:r>
            <a:r>
              <a:rPr lang="en-GB" dirty="0" err="1">
                <a:latin typeface="Arial" panose="020B0604020202020204" pitchFamily="34" charset="0"/>
                <a:cs typeface="Arial" panose="020B0604020202020204" pitchFamily="34" charset="0"/>
              </a:rPr>
              <a:t>Sinfin</a:t>
            </a:r>
            <a:r>
              <a:rPr lang="en-GB" dirty="0">
                <a:latin typeface="Arial" panose="020B0604020202020204" pitchFamily="34" charset="0"/>
                <a:cs typeface="Arial" panose="020B0604020202020204" pitchFamily="34" charset="0"/>
              </a:rPr>
              <a:t> Moor Church Group, Age UK site, Findern Village Hall</a:t>
            </a:r>
          </a:p>
        </p:txBody>
      </p:sp>
      <p:pic>
        <p:nvPicPr>
          <p:cNvPr id="5" name="Picture 4">
            <a:extLst>
              <a:ext uri="{FF2B5EF4-FFF2-40B4-BE49-F238E27FC236}">
                <a16:creationId xmlns:a16="http://schemas.microsoft.com/office/drawing/2014/main" id="{72D1A4FE-9FFB-577A-B6EC-7C69EDC24F1D}"/>
              </a:ext>
            </a:extLst>
          </p:cNvPr>
          <p:cNvPicPr>
            <a:picLocks noChangeAspect="1"/>
          </p:cNvPicPr>
          <p:nvPr/>
        </p:nvPicPr>
        <p:blipFill rotWithShape="1">
          <a:blip r:embed="rId4"/>
          <a:srcRect l="8045" t="11015" r="71958" b="78745"/>
          <a:stretch/>
        </p:blipFill>
        <p:spPr>
          <a:xfrm>
            <a:off x="7906327" y="282320"/>
            <a:ext cx="3786909" cy="583234"/>
          </a:xfrm>
          <a:prstGeom prst="rect">
            <a:avLst/>
          </a:prstGeom>
        </p:spPr>
      </p:pic>
    </p:spTree>
    <p:extLst>
      <p:ext uri="{BB962C8B-B14F-4D97-AF65-F5344CB8AC3E}">
        <p14:creationId xmlns:p14="http://schemas.microsoft.com/office/powerpoint/2010/main" val="2852174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1590</Words>
  <Application>Microsoft Office PowerPoint</Application>
  <PresentationFormat>Widescreen</PresentationFormat>
  <Paragraphs>167</Paragraphs>
  <Slides>18</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-apple-system</vt:lpstr>
      <vt:lpstr>Arial</vt:lpstr>
      <vt:lpstr>Calibri</vt:lpstr>
      <vt:lpstr>Calibri Light</vt:lpstr>
      <vt:lpstr>Courier New</vt:lpstr>
      <vt:lpstr>Office Theme</vt:lpstr>
      <vt:lpstr> Improving Pain Management</vt:lpstr>
      <vt:lpstr>Background</vt:lpstr>
      <vt:lpstr>Context</vt:lpstr>
      <vt:lpstr>Working In Partnership </vt:lpstr>
      <vt:lpstr>Population Health</vt:lpstr>
      <vt:lpstr>Programme Detail</vt:lpstr>
      <vt:lpstr>Programme Setup</vt:lpstr>
      <vt:lpstr>Driving Change</vt:lpstr>
      <vt:lpstr>Ten Footsteps Practitioners and Support Groups</vt:lpstr>
      <vt:lpstr>Ten Footsteps Practitioner Feedback On The Course</vt:lpstr>
      <vt:lpstr>PowerPoint Presentation</vt:lpstr>
      <vt:lpstr>Local Pain Management Website Pages</vt:lpstr>
      <vt:lpstr>Pathfinder Links for clinicians</vt:lpstr>
      <vt:lpstr>ICB Medicines Management Webpages</vt:lpstr>
      <vt:lpstr>Minimum Standards and Facilitators Guide</vt:lpstr>
      <vt:lpstr>Digital Tools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STUART, Mark (NHS DERBY AND DERBYSHIRE ICB - 15M)</cp:lastModifiedBy>
  <cp:revision>29</cp:revision>
  <dcterms:created xsi:type="dcterms:W3CDTF">2022-07-06T14:52:02Z</dcterms:created>
  <dcterms:modified xsi:type="dcterms:W3CDTF">2024-08-28T09:06:10Z</dcterms:modified>
</cp:coreProperties>
</file>