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0" r:id="rId3"/>
    <p:sldId id="263" r:id="rId4"/>
    <p:sldId id="264" r:id="rId5"/>
    <p:sldId id="266" r:id="rId6"/>
    <p:sldId id="265" r:id="rId7"/>
    <p:sldId id="26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32" autoAdjust="0"/>
    <p:restoredTop sz="94660"/>
  </p:normalViewPr>
  <p:slideViewPr>
    <p:cSldViewPr snapToGrid="0">
      <p:cViewPr varScale="1">
        <p:scale>
          <a:sx n="99" d="100"/>
          <a:sy n="99" d="100"/>
        </p:scale>
        <p:origin x="972"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F600A3-F499-4B1F-9341-19D1D28552D2}" type="datetimeFigureOut">
              <a:rPr lang="en-GB" smtClean="0"/>
              <a:t>14/08/2025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FAAE2F-DC3C-48E0-91EE-11040200B7E4}" type="slidenum">
              <a:rPr lang="en-GB" smtClean="0"/>
              <a:t>‹#›</a:t>
            </a:fld>
            <a:endParaRPr lang="en-GB"/>
          </a:p>
        </p:txBody>
      </p:sp>
    </p:spTree>
    <p:extLst>
      <p:ext uri="{BB962C8B-B14F-4D97-AF65-F5344CB8AC3E}">
        <p14:creationId xmlns:p14="http://schemas.microsoft.com/office/powerpoint/2010/main" val="1171731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B5AEF-B6E2-4C55-A5CA-86C3A73540AA}"/>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112697A-C7B3-4103-B540-DD3AA50D5822}"/>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D6F2B92-0624-4701-8C7D-1E1CD785FC07}"/>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14/08/2025</a:t>
            </a:fld>
            <a:endParaRPr lang="en-GB"/>
          </a:p>
        </p:txBody>
      </p:sp>
      <p:sp>
        <p:nvSpPr>
          <p:cNvPr id="5" name="Footer Placeholder 4">
            <a:extLst>
              <a:ext uri="{FF2B5EF4-FFF2-40B4-BE49-F238E27FC236}">
                <a16:creationId xmlns:a16="http://schemas.microsoft.com/office/drawing/2014/main" id="{EE75FD62-414B-49A2-A06B-781D48A036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975446-3002-41B8-AF12-79BE0799020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06408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DF6EE-BDEF-4C05-BF8E-3DEA418D15B0}"/>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826368-C261-4E0C-B6C9-0279AB85FA8F}"/>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E535F0-65D0-4E7D-815A-737ADD6D19AE}"/>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14/08/2025</a:t>
            </a:fld>
            <a:endParaRPr lang="en-GB"/>
          </a:p>
        </p:txBody>
      </p:sp>
      <p:sp>
        <p:nvSpPr>
          <p:cNvPr id="5" name="Footer Placeholder 4">
            <a:extLst>
              <a:ext uri="{FF2B5EF4-FFF2-40B4-BE49-F238E27FC236}">
                <a16:creationId xmlns:a16="http://schemas.microsoft.com/office/drawing/2014/main" id="{6548E45F-A0F9-4C89-86AE-64FABE5C12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0FBBB3-9A8C-4049-9312-E2D6BD5E8EB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22262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3FF0FC-698E-46B8-BBFE-36EBD406C89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2AA9CB-31DE-4281-955D-70528C60566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B23B65-DCDF-49E8-B1A5-74E680C53A1A}"/>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14/08/2025</a:t>
            </a:fld>
            <a:endParaRPr lang="en-GB"/>
          </a:p>
        </p:txBody>
      </p:sp>
      <p:sp>
        <p:nvSpPr>
          <p:cNvPr id="5" name="Footer Placeholder 4">
            <a:extLst>
              <a:ext uri="{FF2B5EF4-FFF2-40B4-BE49-F238E27FC236}">
                <a16:creationId xmlns:a16="http://schemas.microsoft.com/office/drawing/2014/main" id="{C68B9205-03FB-41E8-A4A2-BDED88AB34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63772E-F697-4C83-957D-4887FCD3F16B}"/>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075161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D3F10-42F8-436E-B0FF-8ADD05E498C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AFA2F4-1F26-4DEE-90D9-E05791AA014E}"/>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8865AD-FA39-4CD6-B315-104B91DFA67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14/08/2025</a:t>
            </a:fld>
            <a:endParaRPr lang="en-GB"/>
          </a:p>
        </p:txBody>
      </p:sp>
      <p:sp>
        <p:nvSpPr>
          <p:cNvPr id="5" name="Footer Placeholder 4">
            <a:extLst>
              <a:ext uri="{FF2B5EF4-FFF2-40B4-BE49-F238E27FC236}">
                <a16:creationId xmlns:a16="http://schemas.microsoft.com/office/drawing/2014/main" id="{5DD9B4DC-5284-416E-9985-6D24F05A01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B00D34-47E2-41F3-94A4-13846F78A933}"/>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198700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7E7A6-D65F-4A12-9B1C-F101FCBB76D2}"/>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F63E7D7-DCF7-4058-9F9A-1712CD52B05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AB8C77-3AA3-4A1D-9E6E-11543A9C9A2D}"/>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14/08/2025</a:t>
            </a:fld>
            <a:endParaRPr lang="en-GB"/>
          </a:p>
        </p:txBody>
      </p:sp>
      <p:sp>
        <p:nvSpPr>
          <p:cNvPr id="5" name="Footer Placeholder 4">
            <a:extLst>
              <a:ext uri="{FF2B5EF4-FFF2-40B4-BE49-F238E27FC236}">
                <a16:creationId xmlns:a16="http://schemas.microsoft.com/office/drawing/2014/main" id="{38189E8A-57AC-4BBF-B49C-81A0F4E8EC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6F7A76-86D3-48D2-969C-B1EDD70366F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006710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56EFA-5262-488D-9E03-76D6F61BB0E2}"/>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883497-7644-4E1A-8493-CE644C992529}"/>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EBB7265-4627-48C6-A6FE-BAAFF71B6AD1}"/>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96E025-3F4D-4DED-9C2D-B3FB4AB11EB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14/08/2025</a:t>
            </a:fld>
            <a:endParaRPr lang="en-GB"/>
          </a:p>
        </p:txBody>
      </p:sp>
      <p:sp>
        <p:nvSpPr>
          <p:cNvPr id="6" name="Footer Placeholder 5">
            <a:extLst>
              <a:ext uri="{FF2B5EF4-FFF2-40B4-BE49-F238E27FC236}">
                <a16:creationId xmlns:a16="http://schemas.microsoft.com/office/drawing/2014/main" id="{4642C53F-4826-480F-80BA-21872A7F9E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964540-5059-47F7-9C37-CA41EF94A44D}"/>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704114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45085-7EFD-4F82-B3C2-667956CA51F3}"/>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80A1BD-8656-4300-9D3C-C64806047F8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9B375A-3610-460A-BDC0-5FA1FA57316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BC46873-B37C-4D93-ACF9-2295C9D8BCD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BB782F-1367-43DC-B0ED-D32C32B886E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C83B4FA-18B8-4489-8DAB-47776D7708C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14/08/2025</a:t>
            </a:fld>
            <a:endParaRPr lang="en-GB"/>
          </a:p>
        </p:txBody>
      </p:sp>
      <p:sp>
        <p:nvSpPr>
          <p:cNvPr id="8" name="Footer Placeholder 7">
            <a:extLst>
              <a:ext uri="{FF2B5EF4-FFF2-40B4-BE49-F238E27FC236}">
                <a16:creationId xmlns:a16="http://schemas.microsoft.com/office/drawing/2014/main" id="{32B79650-E106-43A3-A584-448144D5DEE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1FC51A-49E9-4525-9E82-583EF286ABDE}"/>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182167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D419D-2C44-4C60-916D-9507D90538E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4BE59C3-DABB-48C5-9B22-B803D8599145}"/>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14/08/2025</a:t>
            </a:fld>
            <a:endParaRPr lang="en-GB"/>
          </a:p>
        </p:txBody>
      </p:sp>
      <p:sp>
        <p:nvSpPr>
          <p:cNvPr id="4" name="Footer Placeholder 3">
            <a:extLst>
              <a:ext uri="{FF2B5EF4-FFF2-40B4-BE49-F238E27FC236}">
                <a16:creationId xmlns:a16="http://schemas.microsoft.com/office/drawing/2014/main" id="{45B64389-70B3-475E-B38F-85C6CB6BEA6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F4FD133-EE21-4CD7-A541-BB7B948F667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999737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8BC443-45E9-4222-BFA4-88E9F9E90A6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14/08/2025</a:t>
            </a:fld>
            <a:endParaRPr lang="en-GB"/>
          </a:p>
        </p:txBody>
      </p:sp>
      <p:sp>
        <p:nvSpPr>
          <p:cNvPr id="3" name="Footer Placeholder 2">
            <a:extLst>
              <a:ext uri="{FF2B5EF4-FFF2-40B4-BE49-F238E27FC236}">
                <a16:creationId xmlns:a16="http://schemas.microsoft.com/office/drawing/2014/main" id="{F0737DD8-B12A-4EA0-86A2-CE33983F41A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8399A4-0CD4-45A6-8048-6FA30E1241B9}"/>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372045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DC485-F8BE-4685-8A5E-9D0D8E511CC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3B970B-FCC1-4AD0-BF68-E625BA3B5370}"/>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103ADF7-70F5-487F-BB95-3663CA175BB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239490-8A31-41D2-B1BA-45EB1C55B796}"/>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14/08/2025</a:t>
            </a:fld>
            <a:endParaRPr lang="en-GB"/>
          </a:p>
        </p:txBody>
      </p:sp>
      <p:sp>
        <p:nvSpPr>
          <p:cNvPr id="6" name="Footer Placeholder 5">
            <a:extLst>
              <a:ext uri="{FF2B5EF4-FFF2-40B4-BE49-F238E27FC236}">
                <a16:creationId xmlns:a16="http://schemas.microsoft.com/office/drawing/2014/main" id="{46134523-63A4-4BB8-B913-2C3E71EFA7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BE0175-46AD-41D6-9A37-BB86D6BF11CA}"/>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688154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F7BB6-B2E9-4DF6-9C1E-ABA974D2DD2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6E9AF04-CFF5-45C8-BC97-1A8A475EEAA4}"/>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27DA5D-3FFE-432C-8CDC-331F4EC2D56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6151EF-446F-470C-A16E-781A61BF6A88}"/>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14/08/2025</a:t>
            </a:fld>
            <a:endParaRPr lang="en-GB"/>
          </a:p>
        </p:txBody>
      </p:sp>
      <p:sp>
        <p:nvSpPr>
          <p:cNvPr id="6" name="Footer Placeholder 5">
            <a:extLst>
              <a:ext uri="{FF2B5EF4-FFF2-40B4-BE49-F238E27FC236}">
                <a16:creationId xmlns:a16="http://schemas.microsoft.com/office/drawing/2014/main" id="{4C405AF9-4264-4E55-9F1A-3D7165CF5B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7A0C58-140E-4383-B62F-66443F2EC38F}"/>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910769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B3A0A1-39D3-4F13-BFEB-B4CAEB93E4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AAF636-3271-42C5-8C3B-69BD133C31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3F75C3-CE4A-4CBD-8751-D92BC58B3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F97135-707D-41E1-AF4F-D43A11E12FA9}" type="datetimeFigureOut">
              <a:rPr lang="en-GB" smtClean="0"/>
              <a:t>14/08/2025</a:t>
            </a:fld>
            <a:endParaRPr lang="en-GB"/>
          </a:p>
        </p:txBody>
      </p:sp>
      <p:sp>
        <p:nvSpPr>
          <p:cNvPr id="5" name="Footer Placeholder 4">
            <a:extLst>
              <a:ext uri="{FF2B5EF4-FFF2-40B4-BE49-F238E27FC236}">
                <a16:creationId xmlns:a16="http://schemas.microsoft.com/office/drawing/2014/main" id="{C4E9AB2B-1A45-479C-BE6D-B9C299A96A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4FDF32F-A152-4DDF-A7A1-FFCC72736D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AC590E-5E06-45DD-9CD0-8021651856D2}" type="slidenum">
              <a:rPr lang="en-GB" smtClean="0"/>
              <a:t>‹#›</a:t>
            </a:fld>
            <a:endParaRPr lang="en-GB"/>
          </a:p>
        </p:txBody>
      </p:sp>
      <p:pic>
        <p:nvPicPr>
          <p:cNvPr id="12" name="Picture 11">
            <a:extLst>
              <a:ext uri="{FF2B5EF4-FFF2-40B4-BE49-F238E27FC236}">
                <a16:creationId xmlns:a16="http://schemas.microsoft.com/office/drawing/2014/main" id="{4A51A6E3-35F3-4E9F-9C41-8E672635BF03}"/>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t="27862" r="787" b="34233"/>
          <a:stretch/>
        </p:blipFill>
        <p:spPr>
          <a:xfrm>
            <a:off x="0" y="6608351"/>
            <a:ext cx="12192000" cy="277033"/>
          </a:xfrm>
          <a:prstGeom prst="rect">
            <a:avLst/>
          </a:prstGeom>
        </p:spPr>
      </p:pic>
    </p:spTree>
    <p:extLst>
      <p:ext uri="{BB962C8B-B14F-4D97-AF65-F5344CB8AC3E}">
        <p14:creationId xmlns:p14="http://schemas.microsoft.com/office/powerpoint/2010/main" val="3409059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hyperlink" Target="https://derbyshireinvolvement.co.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hyperlink" Target="https://joinedupcarederbyshire.co.uk/" TargetMode="External"/><Relationship Id="rId4" Type="http://schemas.openxmlformats.org/officeDocument/2006/relationships/hyperlink" Target="mailto:mark.stuart@nhs.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C894F10-CE7A-45D9-B152-B3812A5067C8}"/>
              </a:ext>
            </a:extLst>
          </p:cNvPr>
          <p:cNvSpPr>
            <a:spLocks noGrp="1"/>
          </p:cNvSpPr>
          <p:nvPr>
            <p:ph type="subTitle" idx="1"/>
          </p:nvPr>
        </p:nvSpPr>
        <p:spPr/>
        <p:txBody>
          <a:bodyPr/>
          <a:lstStyle/>
          <a:p>
            <a:endParaRPr lang="en-GB"/>
          </a:p>
        </p:txBody>
      </p:sp>
      <p:sp>
        <p:nvSpPr>
          <p:cNvPr id="4" name="TextBox 3">
            <a:extLst>
              <a:ext uri="{FF2B5EF4-FFF2-40B4-BE49-F238E27FC236}">
                <a16:creationId xmlns:a16="http://schemas.microsoft.com/office/drawing/2014/main" id="{8B604A04-BA98-411F-8384-50EB88C07E5A}"/>
              </a:ext>
            </a:extLst>
          </p:cNvPr>
          <p:cNvSpPr txBox="1"/>
          <p:nvPr/>
        </p:nvSpPr>
        <p:spPr>
          <a:xfrm>
            <a:off x="285379" y="1299353"/>
            <a:ext cx="11621241" cy="1569660"/>
          </a:xfrm>
          <a:prstGeom prst="rect">
            <a:avLst/>
          </a:prstGeom>
          <a:noFill/>
        </p:spPr>
        <p:txBody>
          <a:bodyPr wrap="square" rtlCol="0">
            <a:spAutoFit/>
          </a:bodyPr>
          <a:lstStyle/>
          <a:p>
            <a:pPr algn="ctr"/>
            <a:r>
              <a:rPr lang="en-GB" sz="4800" b="1" dirty="0">
                <a:latin typeface="Arial" pitchFamily="34" charset="0"/>
                <a:cs typeface="Arial" pitchFamily="34" charset="0"/>
              </a:rPr>
              <a:t>Introduction to </a:t>
            </a:r>
          </a:p>
          <a:p>
            <a:pPr algn="ctr"/>
            <a:r>
              <a:rPr lang="en-GB" sz="4800" b="1" dirty="0">
                <a:latin typeface="Arial" pitchFamily="34" charset="0"/>
                <a:cs typeface="Arial" pitchFamily="34" charset="0"/>
              </a:rPr>
              <a:t>All Move in Erewash (AMiE)</a:t>
            </a:r>
          </a:p>
        </p:txBody>
      </p:sp>
      <p:pic>
        <p:nvPicPr>
          <p:cNvPr id="5" name="Picture 4" descr="A picture containing text&#10;&#10;Description automatically generated">
            <a:extLst>
              <a:ext uri="{FF2B5EF4-FFF2-40B4-BE49-F238E27FC236}">
                <a16:creationId xmlns:a16="http://schemas.microsoft.com/office/drawing/2014/main" id="{5CDA8D7A-A9CA-4588-AEFD-043BE10019D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647"/>
          <a:stretch/>
        </p:blipFill>
        <p:spPr>
          <a:xfrm>
            <a:off x="0" y="3501008"/>
            <a:ext cx="12192000" cy="2394892"/>
          </a:xfrm>
          <a:prstGeom prst="rect">
            <a:avLst/>
          </a:prstGeom>
        </p:spPr>
      </p:pic>
      <p:sp>
        <p:nvSpPr>
          <p:cNvPr id="6" name="TextBox 5">
            <a:extLst>
              <a:ext uri="{FF2B5EF4-FFF2-40B4-BE49-F238E27FC236}">
                <a16:creationId xmlns:a16="http://schemas.microsoft.com/office/drawing/2014/main" id="{DAD582AB-0C24-40C0-ADFD-C8C8D764D9DA}"/>
              </a:ext>
            </a:extLst>
          </p:cNvPr>
          <p:cNvSpPr txBox="1"/>
          <p:nvPr/>
        </p:nvSpPr>
        <p:spPr>
          <a:xfrm>
            <a:off x="931828" y="3276232"/>
            <a:ext cx="10906540" cy="830997"/>
          </a:xfrm>
          <a:prstGeom prst="rect">
            <a:avLst/>
          </a:prstGeom>
          <a:noFill/>
        </p:spPr>
        <p:txBody>
          <a:bodyPr wrap="square" rtlCol="0">
            <a:spAutoFit/>
          </a:bodyPr>
          <a:lstStyle/>
          <a:p>
            <a:pPr algn="ctr"/>
            <a:r>
              <a:rPr lang="en-GB" sz="2400" b="1" dirty="0">
                <a:latin typeface="Arial" pitchFamily="34" charset="0"/>
                <a:cs typeface="Arial" pitchFamily="34" charset="0"/>
              </a:rPr>
              <a:t>Mark Stuart</a:t>
            </a:r>
          </a:p>
          <a:p>
            <a:pPr algn="ctr"/>
            <a:r>
              <a:rPr lang="en-GB" sz="2400" b="1" dirty="0">
                <a:latin typeface="Arial" pitchFamily="34" charset="0"/>
                <a:cs typeface="Arial" pitchFamily="34" charset="0"/>
              </a:rPr>
              <a:t>Engagement Officer</a:t>
            </a:r>
          </a:p>
        </p:txBody>
      </p:sp>
      <p:pic>
        <p:nvPicPr>
          <p:cNvPr id="7" name="Picture 6" descr="A picture containing timeline&#10;&#10;Description automatically generated">
            <a:extLst>
              <a:ext uri="{FF2B5EF4-FFF2-40B4-BE49-F238E27FC236}">
                <a16:creationId xmlns:a16="http://schemas.microsoft.com/office/drawing/2014/main" id="{685F1AB9-2347-4F25-A6DC-495E7F7EBE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grpSp>
        <p:nvGrpSpPr>
          <p:cNvPr id="10" name="Group 9">
            <a:extLst>
              <a:ext uri="{FF2B5EF4-FFF2-40B4-BE49-F238E27FC236}">
                <a16:creationId xmlns:a16="http://schemas.microsoft.com/office/drawing/2014/main" id="{DC2C1E0C-DCB8-4E1C-867B-04EA3B9C32FC}"/>
              </a:ext>
            </a:extLst>
          </p:cNvPr>
          <p:cNvGrpSpPr/>
          <p:nvPr/>
        </p:nvGrpSpPr>
        <p:grpSpPr>
          <a:xfrm>
            <a:off x="0" y="5835851"/>
            <a:ext cx="12192000" cy="1145974"/>
            <a:chOff x="0" y="5835851"/>
            <a:chExt cx="12192000" cy="1145974"/>
          </a:xfrm>
        </p:grpSpPr>
        <p:sp>
          <p:nvSpPr>
            <p:cNvPr id="9" name="Rectangle 8">
              <a:extLst>
                <a:ext uri="{FF2B5EF4-FFF2-40B4-BE49-F238E27FC236}">
                  <a16:creationId xmlns:a16="http://schemas.microsoft.com/office/drawing/2014/main" id="{3878AA03-D1D2-4BCD-A36E-C8CDC783EC2F}"/>
                </a:ext>
              </a:extLst>
            </p:cNvPr>
            <p:cNvSpPr/>
            <p:nvPr/>
          </p:nvSpPr>
          <p:spPr>
            <a:xfrm>
              <a:off x="0" y="5895900"/>
              <a:ext cx="12192000" cy="108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Graphical user interface, application&#10;&#10;Description automatically generated">
              <a:extLst>
                <a:ext uri="{FF2B5EF4-FFF2-40B4-BE49-F238E27FC236}">
                  <a16:creationId xmlns:a16="http://schemas.microsoft.com/office/drawing/2014/main" id="{EFE1A21B-C924-4AA2-A4DB-A872850D324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42829" y="5835851"/>
              <a:ext cx="6155999" cy="972000"/>
            </a:xfrm>
            <a:prstGeom prst="rect">
              <a:avLst/>
            </a:prstGeom>
          </p:spPr>
        </p:pic>
      </p:grpSp>
    </p:spTree>
    <p:extLst>
      <p:ext uri="{BB962C8B-B14F-4D97-AF65-F5344CB8AC3E}">
        <p14:creationId xmlns:p14="http://schemas.microsoft.com/office/powerpoint/2010/main" val="2524733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Today’s session  </a:t>
            </a:r>
          </a:p>
        </p:txBody>
      </p:sp>
      <p:sp>
        <p:nvSpPr>
          <p:cNvPr id="3" name="Content Placeholder 2"/>
          <p:cNvSpPr>
            <a:spLocks noGrp="1"/>
          </p:cNvSpPr>
          <p:nvPr>
            <p:ph idx="1"/>
          </p:nvPr>
        </p:nvSpPr>
        <p:spPr>
          <a:xfrm>
            <a:off x="838199" y="1444487"/>
            <a:ext cx="10904621" cy="4732476"/>
          </a:xfrm>
        </p:spPr>
        <p:txBody>
          <a:bodyPr>
            <a:normAutofit fontScale="70000" lnSpcReduction="20000"/>
          </a:bodyPr>
          <a:lstStyle/>
          <a:p>
            <a:pPr marL="0" indent="0">
              <a:buNone/>
            </a:pPr>
            <a:r>
              <a:rPr lang="en-GB" dirty="0">
                <a:latin typeface="Arial" pitchFamily="34" charset="0"/>
                <a:cs typeface="Arial" pitchFamily="34" charset="0"/>
              </a:rPr>
              <a:t>Today’s session is about All Move in Erewash (AMiE), which is a local initiative focused on supporting people with long-term conditions and disabilities to be more active. This session will explore the impact of AMiE and highlight other inclusive movement initiatives across Derby and Derbyshire.</a:t>
            </a:r>
            <a:endParaRPr lang="en-GB" b="0" i="0" dirty="0">
              <a:solidFill>
                <a:srgbClr val="000000"/>
              </a:solidFill>
              <a:effectLst/>
              <a:latin typeface="Arial" panose="020B0604020202020204" pitchFamily="34" charset="0"/>
            </a:endParaRPr>
          </a:p>
          <a:p>
            <a:pPr marL="0" indent="0">
              <a:buNone/>
            </a:pPr>
            <a:endParaRPr lang="en-GB" dirty="0">
              <a:latin typeface="Arial" pitchFamily="34" charset="0"/>
              <a:cs typeface="Arial" pitchFamily="34" charset="0"/>
            </a:endParaRPr>
          </a:p>
          <a:p>
            <a:r>
              <a:rPr lang="en-GB" dirty="0">
                <a:latin typeface="Arial" pitchFamily="34" charset="0"/>
                <a:cs typeface="Arial" pitchFamily="34" charset="0"/>
              </a:rPr>
              <a:t>Sarah Knapp, Physical Activity Inclusion Officer (Erewash Borough Council), Jade Gresham, Strategic Lead (Active Derbyshire), Christopher Frost, Community Physical Activity and Wellbeing Lead (Amber Valley CVS), Katy West, Senior Physical Activity and Health Co-ordinator (Derby City Council)</a:t>
            </a:r>
            <a:r>
              <a:rPr lang="en-GB" b="0" i="0" dirty="0">
                <a:solidFill>
                  <a:srgbClr val="212529"/>
                </a:solidFill>
                <a:effectLst/>
                <a:latin typeface="Arial" panose="020B0604020202020204" pitchFamily="34" charset="0"/>
              </a:rPr>
              <a:t> </a:t>
            </a:r>
            <a:r>
              <a:rPr lang="en-GB" dirty="0">
                <a:latin typeface="Arial" pitchFamily="34" charset="0"/>
                <a:cs typeface="Arial" pitchFamily="34" charset="0"/>
              </a:rPr>
              <a:t>will be taking us through All Move in Erewash (AMiE)</a:t>
            </a:r>
          </a:p>
          <a:p>
            <a:r>
              <a:rPr lang="en-GB" dirty="0">
                <a:latin typeface="Arial" pitchFamily="34" charset="0"/>
                <a:cs typeface="Arial" pitchFamily="34" charset="0"/>
              </a:rPr>
              <a:t>An opportunity to ask questions and give any feedback</a:t>
            </a:r>
          </a:p>
          <a:p>
            <a:pPr marL="0" indent="0">
              <a:buNone/>
            </a:pPr>
            <a:endParaRPr lang="en-GB" dirty="0">
              <a:latin typeface="Arial" pitchFamily="34" charset="0"/>
              <a:cs typeface="Arial" pitchFamily="34" charset="0"/>
            </a:endParaRPr>
          </a:p>
          <a:p>
            <a:pPr marL="0" indent="0">
              <a:buNone/>
            </a:pPr>
            <a:r>
              <a:rPr lang="en-GB" dirty="0">
                <a:latin typeface="Arial" pitchFamily="34" charset="0"/>
                <a:cs typeface="Arial" pitchFamily="34" charset="0"/>
              </a:rPr>
              <a:t>What will today’s session influence?</a:t>
            </a:r>
            <a:br>
              <a:rPr lang="en-GB" dirty="0">
                <a:latin typeface="Arial" pitchFamily="34" charset="0"/>
                <a:cs typeface="Arial" pitchFamily="34" charset="0"/>
              </a:rPr>
            </a:br>
            <a:endParaRPr lang="en-GB" dirty="0">
              <a:latin typeface="Arial" pitchFamily="34" charset="0"/>
              <a:cs typeface="Arial" pitchFamily="34" charset="0"/>
            </a:endParaRPr>
          </a:p>
          <a:p>
            <a:r>
              <a:rPr lang="en-GB" dirty="0">
                <a:latin typeface="Arial" pitchFamily="34" charset="0"/>
                <a:cs typeface="Arial" pitchFamily="34" charset="0"/>
              </a:rPr>
              <a:t>Feedback and comments from today’s session will be fed into the system</a:t>
            </a:r>
            <a:endParaRPr lang="en-GB" dirty="0">
              <a:highlight>
                <a:srgbClr val="FFFF00"/>
              </a:highlight>
              <a:latin typeface="Arial" pitchFamily="34" charset="0"/>
              <a:cs typeface="Arial" pitchFamily="34" charset="0"/>
            </a:endParaRPr>
          </a:p>
          <a:p>
            <a:r>
              <a:rPr lang="en-GB" dirty="0">
                <a:latin typeface="Arial" pitchFamily="34" charset="0"/>
                <a:cs typeface="Arial" pitchFamily="34" charset="0"/>
              </a:rPr>
              <a:t>You can be kept up to date with information by accessing the engagement platform </a:t>
            </a:r>
            <a:r>
              <a:rPr lang="en-GB" dirty="0">
                <a:latin typeface="Arial" pitchFamily="34" charset="0"/>
                <a:cs typeface="Arial" pitchFamily="34" charset="0"/>
                <a:hlinkClick r:id="rId2"/>
              </a:rPr>
              <a:t>HERE</a:t>
            </a:r>
            <a:endParaRPr lang="en-GB" dirty="0">
              <a:latin typeface="Arial" pitchFamily="34" charset="0"/>
              <a:cs typeface="Arial" pitchFamily="34" charset="0"/>
            </a:endParaRPr>
          </a:p>
        </p:txBody>
      </p:sp>
    </p:spTree>
    <p:extLst>
      <p:ext uri="{BB962C8B-B14F-4D97-AF65-F5344CB8AC3E}">
        <p14:creationId xmlns:p14="http://schemas.microsoft.com/office/powerpoint/2010/main" val="2712817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pic>
        <p:nvPicPr>
          <p:cNvPr id="4" name="Content Placeholder 3">
            <a:extLst>
              <a:ext uri="{FF2B5EF4-FFF2-40B4-BE49-F238E27FC236}">
                <a16:creationId xmlns:a16="http://schemas.microsoft.com/office/drawing/2014/main" id="{13FD4360-A4AD-F945-3D78-80FB47A06C67}"/>
              </a:ext>
            </a:extLst>
          </p:cNvPr>
          <p:cNvPicPr>
            <a:picLocks noGrp="1" noChangeAspect="1"/>
          </p:cNvPicPr>
          <p:nvPr>
            <p:ph idx="1"/>
          </p:nvPr>
        </p:nvPicPr>
        <p:blipFill>
          <a:blip r:embed="rId2"/>
          <a:stretch>
            <a:fillRect/>
          </a:stretch>
        </p:blipFill>
        <p:spPr>
          <a:xfrm>
            <a:off x="437323" y="1561515"/>
            <a:ext cx="8077503" cy="4931360"/>
          </a:xfrm>
          <a:prstGeom prst="rect">
            <a:avLst/>
          </a:prstGeom>
        </p:spPr>
      </p:pic>
    </p:spTree>
    <p:extLst>
      <p:ext uri="{BB962C8B-B14F-4D97-AF65-F5344CB8AC3E}">
        <p14:creationId xmlns:p14="http://schemas.microsoft.com/office/powerpoint/2010/main" val="3221764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pic>
        <p:nvPicPr>
          <p:cNvPr id="6" name="Content Placeholder 5">
            <a:extLst>
              <a:ext uri="{FF2B5EF4-FFF2-40B4-BE49-F238E27FC236}">
                <a16:creationId xmlns:a16="http://schemas.microsoft.com/office/drawing/2014/main" id="{0BD3D913-5507-C712-E613-EAA3D083B603}"/>
              </a:ext>
            </a:extLst>
          </p:cNvPr>
          <p:cNvPicPr>
            <a:picLocks noGrp="1" noChangeAspect="1"/>
          </p:cNvPicPr>
          <p:nvPr>
            <p:ph idx="1"/>
          </p:nvPr>
        </p:nvPicPr>
        <p:blipFill>
          <a:blip r:embed="rId2"/>
          <a:stretch>
            <a:fillRect/>
          </a:stretch>
        </p:blipFill>
        <p:spPr>
          <a:xfrm>
            <a:off x="464234" y="1420838"/>
            <a:ext cx="8042203" cy="5072038"/>
          </a:xfrm>
          <a:prstGeom prst="rect">
            <a:avLst/>
          </a:prstGeom>
        </p:spPr>
      </p:pic>
    </p:spTree>
    <p:extLst>
      <p:ext uri="{BB962C8B-B14F-4D97-AF65-F5344CB8AC3E}">
        <p14:creationId xmlns:p14="http://schemas.microsoft.com/office/powerpoint/2010/main" val="3542217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Virtual Meeting House Rules </a:t>
            </a:r>
          </a:p>
        </p:txBody>
      </p:sp>
      <p:sp>
        <p:nvSpPr>
          <p:cNvPr id="5" name="Content Placeholder 4">
            <a:extLst>
              <a:ext uri="{FF2B5EF4-FFF2-40B4-BE49-F238E27FC236}">
                <a16:creationId xmlns:a16="http://schemas.microsoft.com/office/drawing/2014/main" id="{B984D70F-E056-4A9E-92F4-B4C5DE615666}"/>
              </a:ext>
            </a:extLst>
          </p:cNvPr>
          <p:cNvSpPr>
            <a:spLocks noGrp="1"/>
          </p:cNvSpPr>
          <p:nvPr>
            <p:ph idx="1"/>
          </p:nvPr>
        </p:nvSpPr>
        <p:spPr/>
        <p:txBody>
          <a:bodyPr>
            <a:normAutofit fontScale="92500" lnSpcReduction="10000"/>
          </a:bodyPr>
          <a:lstStyle/>
          <a:p>
            <a:pPr>
              <a:defRPr/>
            </a:pPr>
            <a:r>
              <a:rPr lang="en-GB" sz="2800" dirty="0">
                <a:solidFill>
                  <a:srgbClr val="000000"/>
                </a:solidFill>
                <a:latin typeface="Arial" panose="020B0604020202020204" pitchFamily="34" charset="0"/>
              </a:rPr>
              <a:t>So we can hear the person speaking you may be automatically muted. Please stay muted while others are speaking </a:t>
            </a:r>
          </a:p>
          <a:p>
            <a:pPr>
              <a:defRPr/>
            </a:pPr>
            <a:endParaRPr lang="en-GB" sz="2800" dirty="0">
              <a:solidFill>
                <a:srgbClr val="000000"/>
              </a:solidFill>
              <a:latin typeface="Arial" panose="020B0604020202020204" pitchFamily="34" charset="0"/>
            </a:endParaRPr>
          </a:p>
          <a:p>
            <a:pPr>
              <a:defRPr/>
            </a:pPr>
            <a:r>
              <a:rPr lang="en-GB" sz="2800" dirty="0">
                <a:solidFill>
                  <a:srgbClr val="000000"/>
                </a:solidFill>
                <a:latin typeface="Arial" panose="020B0604020202020204" pitchFamily="34" charset="0"/>
              </a:rPr>
              <a:t>To ensure everyone's questions and views are captured we ask that you raise your questions in the chat box please:</a:t>
            </a:r>
          </a:p>
          <a:p>
            <a:pPr eaLnBrk="1" hangingPunct="1">
              <a:defRPr/>
            </a:pPr>
            <a:endParaRPr lang="en-GB" sz="2800" dirty="0">
              <a:solidFill>
                <a:srgbClr val="000000"/>
              </a:solidFill>
              <a:latin typeface="Arial" panose="020B0604020202020204" pitchFamily="34" charset="0"/>
            </a:endParaRPr>
          </a:p>
          <a:p>
            <a:pPr marL="0" indent="0">
              <a:buNone/>
              <a:defRPr/>
            </a:pPr>
            <a:endParaRPr lang="en-GB" sz="2800" dirty="0">
              <a:solidFill>
                <a:srgbClr val="000000"/>
              </a:solidFill>
              <a:latin typeface="Arial" panose="020B0604020202020204" pitchFamily="34" charset="0"/>
            </a:endParaRPr>
          </a:p>
          <a:p>
            <a:pPr>
              <a:defRPr/>
            </a:pPr>
            <a:endParaRPr lang="en-GB" sz="2800" dirty="0">
              <a:solidFill>
                <a:srgbClr val="000000"/>
              </a:solidFill>
              <a:latin typeface="Arial" panose="020B0604020202020204" pitchFamily="34" charset="0"/>
            </a:endParaRPr>
          </a:p>
          <a:p>
            <a:pPr>
              <a:defRPr/>
            </a:pPr>
            <a:endParaRPr lang="en-GB" sz="2800" dirty="0">
              <a:solidFill>
                <a:srgbClr val="000000"/>
              </a:solidFill>
              <a:latin typeface="Arial" panose="020B0604020202020204" pitchFamily="34" charset="0"/>
            </a:endParaRPr>
          </a:p>
          <a:p>
            <a:pPr>
              <a:defRPr/>
            </a:pPr>
            <a:r>
              <a:rPr lang="en-GB" sz="2800" b="1" dirty="0">
                <a:solidFill>
                  <a:srgbClr val="000000"/>
                </a:solidFill>
                <a:latin typeface="Arial" panose="020B0604020202020204" pitchFamily="34" charset="0"/>
              </a:rPr>
              <a:t>We want everyone to have a chance to contribute today</a:t>
            </a:r>
            <a:endParaRPr lang="en-GB" dirty="0"/>
          </a:p>
        </p:txBody>
      </p:sp>
      <p:pic>
        <p:nvPicPr>
          <p:cNvPr id="6" name="Picture 5">
            <a:extLst>
              <a:ext uri="{FF2B5EF4-FFF2-40B4-BE49-F238E27FC236}">
                <a16:creationId xmlns:a16="http://schemas.microsoft.com/office/drawing/2014/main" id="{242A8A5A-D36A-C9E3-49CE-BD8126439E8E}"/>
              </a:ext>
            </a:extLst>
          </p:cNvPr>
          <p:cNvPicPr>
            <a:picLocks noChangeAspect="1"/>
          </p:cNvPicPr>
          <p:nvPr/>
        </p:nvPicPr>
        <p:blipFill>
          <a:blip r:embed="rId2"/>
          <a:stretch>
            <a:fillRect/>
          </a:stretch>
        </p:blipFill>
        <p:spPr>
          <a:xfrm>
            <a:off x="1096948" y="4185495"/>
            <a:ext cx="10115550" cy="819150"/>
          </a:xfrm>
          <a:prstGeom prst="rect">
            <a:avLst/>
          </a:prstGeom>
        </p:spPr>
      </p:pic>
      <p:sp>
        <p:nvSpPr>
          <p:cNvPr id="7" name="Rectangle 6">
            <a:extLst>
              <a:ext uri="{FF2B5EF4-FFF2-40B4-BE49-F238E27FC236}">
                <a16:creationId xmlns:a16="http://schemas.microsoft.com/office/drawing/2014/main" id="{F13A2E00-5AF5-4E68-D680-E630F2E519F3}"/>
              </a:ext>
            </a:extLst>
          </p:cNvPr>
          <p:cNvSpPr/>
          <p:nvPr/>
        </p:nvSpPr>
        <p:spPr>
          <a:xfrm>
            <a:off x="947956" y="4001294"/>
            <a:ext cx="1132514" cy="113276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01332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Virtual Meeting House Rules </a:t>
            </a:r>
          </a:p>
        </p:txBody>
      </p:sp>
      <p:sp>
        <p:nvSpPr>
          <p:cNvPr id="5" name="Content Placeholder 4">
            <a:extLst>
              <a:ext uri="{FF2B5EF4-FFF2-40B4-BE49-F238E27FC236}">
                <a16:creationId xmlns:a16="http://schemas.microsoft.com/office/drawing/2014/main" id="{B984D70F-E056-4A9E-92F4-B4C5DE615666}"/>
              </a:ext>
            </a:extLst>
          </p:cNvPr>
          <p:cNvSpPr>
            <a:spLocks noGrp="1"/>
          </p:cNvSpPr>
          <p:nvPr>
            <p:ph idx="1"/>
          </p:nvPr>
        </p:nvSpPr>
        <p:spPr/>
        <p:txBody>
          <a:bodyPr>
            <a:normAutofit lnSpcReduction="10000"/>
          </a:bodyPr>
          <a:lstStyle/>
          <a:p>
            <a:pPr eaLnBrk="1" hangingPunct="1">
              <a:defRPr/>
            </a:pPr>
            <a:r>
              <a:rPr lang="en-GB" sz="2800" dirty="0">
                <a:solidFill>
                  <a:srgbClr val="000000"/>
                </a:solidFill>
                <a:latin typeface="Arial" panose="020B0604020202020204" pitchFamily="34" charset="0"/>
              </a:rPr>
              <a:t>Please remember to:</a:t>
            </a:r>
          </a:p>
          <a:p>
            <a:pPr eaLnBrk="1" hangingPunct="1">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Listen with an open mind</a:t>
            </a:r>
          </a:p>
          <a:p>
            <a:pPr marL="310767" indent="-310767">
              <a:buFont typeface="Courier New" panose="02070309020205020404" pitchFamily="49" charset="0"/>
              <a:buChar char="o"/>
              <a:defRPr/>
            </a:pPr>
            <a:endParaRPr lang="en-GB"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Respect each other’s views</a:t>
            </a:r>
          </a:p>
          <a:p>
            <a:pPr marL="342900" indent="-342900">
              <a:buFont typeface="Courier New" panose="02070309020205020404" pitchFamily="49" charset="0"/>
              <a:buChar char="o"/>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Try to keep in line with the agenda</a:t>
            </a:r>
          </a:p>
          <a:p>
            <a:pPr marL="342900" indent="-342900">
              <a:buFont typeface="Courier New" panose="02070309020205020404" pitchFamily="49" charset="0"/>
              <a:buChar char="o"/>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If the point has already been raised please try not to repeat it</a:t>
            </a:r>
          </a:p>
          <a:p>
            <a:pPr>
              <a:defRPr/>
            </a:pPr>
            <a:endParaRPr lang="en-GB" dirty="0">
              <a:solidFill>
                <a:srgbClr val="000000"/>
              </a:solidFill>
              <a:latin typeface="Arial" panose="020B0604020202020204" pitchFamily="34" charset="0"/>
            </a:endParaRPr>
          </a:p>
          <a:p>
            <a:pPr>
              <a:defRPr/>
            </a:pPr>
            <a:endParaRPr lang="en-GB" dirty="0">
              <a:solidFill>
                <a:srgbClr val="000000"/>
              </a:solidFill>
              <a:latin typeface="Arial" panose="020B0604020202020204" pitchFamily="34" charset="0"/>
            </a:endParaRPr>
          </a:p>
          <a:p>
            <a:pPr eaLnBrk="1" hangingPunct="1">
              <a:defRPr/>
            </a:pPr>
            <a:endParaRPr lang="en-GB" dirty="0">
              <a:solidFill>
                <a:srgbClr val="000000"/>
              </a:solidFill>
              <a:latin typeface="Arial" panose="020B0604020202020204" pitchFamily="34" charset="0"/>
            </a:endParaRPr>
          </a:p>
          <a:p>
            <a:endParaRPr lang="en-GB" dirty="0"/>
          </a:p>
        </p:txBody>
      </p:sp>
    </p:spTree>
    <p:extLst>
      <p:ext uri="{BB962C8B-B14F-4D97-AF65-F5344CB8AC3E}">
        <p14:creationId xmlns:p14="http://schemas.microsoft.com/office/powerpoint/2010/main" val="1554608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text&#10;&#10;Description automatically generated">
            <a:extLst>
              <a:ext uri="{FF2B5EF4-FFF2-40B4-BE49-F238E27FC236}">
                <a16:creationId xmlns:a16="http://schemas.microsoft.com/office/drawing/2014/main" id="{D5CFC8D7-37EB-43D5-861F-79D372FC0E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37486"/>
            <a:ext cx="12192000" cy="2564904"/>
          </a:xfrm>
          <a:prstGeom prst="rect">
            <a:avLst/>
          </a:prstGeom>
        </p:spPr>
      </p:pic>
      <p:pic>
        <p:nvPicPr>
          <p:cNvPr id="11" name="Picture 10" descr="A picture containing timeline&#10;&#10;Description automatically generated">
            <a:extLst>
              <a:ext uri="{FF2B5EF4-FFF2-40B4-BE49-F238E27FC236}">
                <a16:creationId xmlns:a16="http://schemas.microsoft.com/office/drawing/2014/main" id="{8116EB2D-2597-4A68-9C4B-C70B87C2944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sp>
        <p:nvSpPr>
          <p:cNvPr id="6" name="Content Placeholder 2">
            <a:extLst>
              <a:ext uri="{FF2B5EF4-FFF2-40B4-BE49-F238E27FC236}">
                <a16:creationId xmlns:a16="http://schemas.microsoft.com/office/drawing/2014/main" id="{DEA6A645-396E-41E8-B814-922FF6E8C902}"/>
              </a:ext>
            </a:extLst>
          </p:cNvPr>
          <p:cNvSpPr txBox="1">
            <a:spLocks/>
          </p:cNvSpPr>
          <p:nvPr/>
        </p:nvSpPr>
        <p:spPr>
          <a:xfrm>
            <a:off x="1320800" y="983324"/>
            <a:ext cx="10261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GB" dirty="0">
              <a:latin typeface="Arial" pitchFamily="34" charset="0"/>
              <a:cs typeface="Arial" pitchFamily="34" charset="0"/>
            </a:endParaRPr>
          </a:p>
          <a:p>
            <a:pPr algn="l"/>
            <a:r>
              <a:rPr lang="en-GB" b="1" dirty="0">
                <a:solidFill>
                  <a:srgbClr val="00AED9"/>
                </a:solidFill>
                <a:latin typeface="Arial" pitchFamily="34" charset="0"/>
                <a:cs typeface="Arial" pitchFamily="34" charset="0"/>
              </a:rPr>
              <a:t>Name:</a:t>
            </a:r>
            <a:r>
              <a:rPr lang="en-GB" dirty="0">
                <a:latin typeface="Arial" pitchFamily="34" charset="0"/>
                <a:cs typeface="Arial" pitchFamily="34" charset="0"/>
              </a:rPr>
              <a:t>	</a:t>
            </a:r>
            <a:r>
              <a:rPr lang="en-GB" dirty="0">
                <a:solidFill>
                  <a:schemeClr val="tx1"/>
                </a:solidFill>
                <a:latin typeface="Arial" pitchFamily="34" charset="0"/>
                <a:cs typeface="Arial" pitchFamily="34" charset="0"/>
              </a:rPr>
              <a:t>Mark Stuart</a:t>
            </a:r>
          </a:p>
          <a:p>
            <a:pPr algn="l"/>
            <a:r>
              <a:rPr lang="en-GB" b="1" dirty="0">
                <a:solidFill>
                  <a:srgbClr val="00AED9"/>
                </a:solidFill>
                <a:latin typeface="Arial" pitchFamily="34" charset="0"/>
                <a:cs typeface="Arial" pitchFamily="34" charset="0"/>
              </a:rPr>
              <a:t>Title:</a:t>
            </a:r>
            <a:r>
              <a:rPr lang="en-GB" dirty="0">
                <a:latin typeface="Arial" pitchFamily="34" charset="0"/>
                <a:cs typeface="Arial" pitchFamily="34" charset="0"/>
              </a:rPr>
              <a:t>	</a:t>
            </a:r>
            <a:r>
              <a:rPr lang="en-GB" dirty="0">
                <a:solidFill>
                  <a:schemeClr val="tx1"/>
                </a:solidFill>
                <a:latin typeface="Arial" pitchFamily="34" charset="0"/>
                <a:cs typeface="Arial" pitchFamily="34" charset="0"/>
              </a:rPr>
              <a:t>Engagement Officer</a:t>
            </a:r>
          </a:p>
          <a:p>
            <a:pPr algn="l"/>
            <a:r>
              <a:rPr lang="en-GB" b="1" dirty="0">
                <a:solidFill>
                  <a:srgbClr val="00AED9"/>
                </a:solidFill>
                <a:latin typeface="Arial" pitchFamily="34" charset="0"/>
                <a:cs typeface="Arial" pitchFamily="34" charset="0"/>
              </a:rPr>
              <a:t>Email:</a:t>
            </a:r>
            <a:r>
              <a:rPr lang="en-GB" dirty="0">
                <a:latin typeface="Arial" pitchFamily="34" charset="0"/>
                <a:cs typeface="Arial" pitchFamily="34" charset="0"/>
              </a:rPr>
              <a:t>	</a:t>
            </a:r>
            <a:r>
              <a:rPr lang="en-GB" sz="3200" dirty="0">
                <a:solidFill>
                  <a:srgbClr val="00AED9"/>
                </a:solidFill>
                <a:latin typeface="Arial" pitchFamily="34" charset="0"/>
                <a:cs typeface="Arial" pitchFamily="34" charset="0"/>
                <a:hlinkClick r:id="rId4">
                  <a:extLst>
                    <a:ext uri="{A12FA001-AC4F-418D-AE19-62706E023703}">
                      <ahyp:hlinkClr xmlns:ahyp="http://schemas.microsoft.com/office/drawing/2018/hyperlinkcolor" val="tx"/>
                    </a:ext>
                  </a:extLst>
                </a:hlinkClick>
              </a:rPr>
              <a:t>mark.stuart@nhs.net</a:t>
            </a:r>
            <a:r>
              <a:rPr lang="en-GB" sz="3200" dirty="0">
                <a:solidFill>
                  <a:srgbClr val="00AED9"/>
                </a:solidFill>
                <a:latin typeface="Arial" pitchFamily="34" charset="0"/>
                <a:cs typeface="Arial" pitchFamily="34" charset="0"/>
              </a:rPr>
              <a:t>  </a:t>
            </a:r>
          </a:p>
          <a:p>
            <a:pPr algn="l"/>
            <a:r>
              <a:rPr lang="en-GB" b="1">
                <a:solidFill>
                  <a:srgbClr val="00AED9"/>
                </a:solidFill>
                <a:latin typeface="Arial" pitchFamily="34" charset="0"/>
                <a:cs typeface="Arial" pitchFamily="34" charset="0"/>
              </a:rPr>
              <a:t>Web: </a:t>
            </a:r>
            <a:r>
              <a:rPr lang="en-GB" b="1">
                <a:solidFill>
                  <a:srgbClr val="0072C6"/>
                </a:solidFill>
                <a:latin typeface="Arial" pitchFamily="34" charset="0"/>
                <a:cs typeface="Arial" pitchFamily="34" charset="0"/>
              </a:rPr>
              <a:t>	</a:t>
            </a:r>
            <a:r>
              <a:rPr lang="en-GB" sz="3200">
                <a:solidFill>
                  <a:srgbClr val="00AED9"/>
                </a:solidFill>
                <a:latin typeface="Arial" pitchFamily="34" charset="0"/>
                <a:cs typeface="Arial" pitchFamily="34" charset="0"/>
                <a:hlinkClick r:id="rId5">
                  <a:extLst>
                    <a:ext uri="{A12FA001-AC4F-418D-AE19-62706E023703}">
                      <ahyp:hlinkClr xmlns:ahyp="http://schemas.microsoft.com/office/drawing/2018/hyperlinkcolor" val="tx"/>
                    </a:ext>
                  </a:extLst>
                </a:hlinkClick>
              </a:rPr>
              <a:t>https://joinedupcarederbyshire.co.uk</a:t>
            </a:r>
            <a:r>
              <a:rPr lang="en-GB" sz="3200">
                <a:solidFill>
                  <a:srgbClr val="00AED9"/>
                </a:solidFill>
                <a:latin typeface="Arial" pitchFamily="34" charset="0"/>
                <a:cs typeface="Arial" pitchFamily="34" charset="0"/>
              </a:rPr>
              <a:t> </a:t>
            </a:r>
            <a:endParaRPr lang="en-GB" dirty="0">
              <a:solidFill>
                <a:srgbClr val="00AED9"/>
              </a:solidFill>
              <a:latin typeface="Arial" pitchFamily="34" charset="0"/>
              <a:cs typeface="Arial" pitchFamily="34" charset="0"/>
            </a:endParaRPr>
          </a:p>
        </p:txBody>
      </p:sp>
      <p:sp>
        <p:nvSpPr>
          <p:cNvPr id="7" name="Title 1">
            <a:extLst>
              <a:ext uri="{FF2B5EF4-FFF2-40B4-BE49-F238E27FC236}">
                <a16:creationId xmlns:a16="http://schemas.microsoft.com/office/drawing/2014/main" id="{54A1C7A9-2443-474D-B013-34A147DA397A}"/>
              </a:ext>
            </a:extLst>
          </p:cNvPr>
          <p:cNvSpPr txBox="1">
            <a:spLocks/>
          </p:cNvSpPr>
          <p:nvPr/>
        </p:nvSpPr>
        <p:spPr>
          <a:xfrm>
            <a:off x="609600" y="274638"/>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b="1">
                <a:solidFill>
                  <a:srgbClr val="00AED9"/>
                </a:solidFill>
                <a:latin typeface="Arial" pitchFamily="34" charset="0"/>
                <a:cs typeface="Arial" pitchFamily="34" charset="0"/>
              </a:rPr>
              <a:t>Contact Details</a:t>
            </a:r>
            <a:endParaRPr lang="en-GB" b="1" dirty="0">
              <a:solidFill>
                <a:srgbClr val="00AED9"/>
              </a:solidFill>
              <a:latin typeface="Arial" pitchFamily="34" charset="0"/>
              <a:cs typeface="Arial" pitchFamily="34" charset="0"/>
            </a:endParaRPr>
          </a:p>
        </p:txBody>
      </p:sp>
    </p:spTree>
    <p:extLst>
      <p:ext uri="{BB962C8B-B14F-4D97-AF65-F5344CB8AC3E}">
        <p14:creationId xmlns:p14="http://schemas.microsoft.com/office/powerpoint/2010/main" val="419894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1559</TotalTime>
  <Words>299</Words>
  <Application>Microsoft Office PowerPoint</Application>
  <PresentationFormat>Widescreen</PresentationFormat>
  <Paragraphs>42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Courier New</vt:lpstr>
      <vt:lpstr>Office Theme</vt:lpstr>
      <vt:lpstr>PowerPoint Presentation</vt:lpstr>
      <vt:lpstr>Today’s session  </vt:lpstr>
      <vt:lpstr>Instructions for today </vt:lpstr>
      <vt:lpstr>Instructions for today </vt:lpstr>
      <vt:lpstr>Virtual Meeting House Rules </vt:lpstr>
      <vt:lpstr>Virtual Meeting House Rules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CANNON, Chloe (NHS DERBY AND DERBYSHIRE CCG)</dc:creator>
  <cp:lastModifiedBy>STUART, Mark (NHS DERBY AND DERBYSHIRE ICB - 15M)</cp:lastModifiedBy>
  <cp:revision>28</cp:revision>
  <dcterms:created xsi:type="dcterms:W3CDTF">2022-07-06T14:52:02Z</dcterms:created>
  <dcterms:modified xsi:type="dcterms:W3CDTF">2025-08-14T10:53:34Z</dcterms:modified>
</cp:coreProperties>
</file>