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63" r:id="rId4"/>
    <p:sldId id="264" r:id="rId5"/>
    <p:sldId id="268" r:id="rId6"/>
    <p:sldId id="266" r:id="rId7"/>
    <p:sldId id="265"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110" d="100"/>
          <a:sy n="110" d="100"/>
        </p:scale>
        <p:origin x="5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01/08/2024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derbyshireinvolvem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mark.stuart@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391886" y="1539536"/>
            <a:ext cx="11321143" cy="1569660"/>
          </a:xfrm>
          <a:prstGeom prst="rect">
            <a:avLst/>
          </a:prstGeom>
          <a:noFill/>
        </p:spPr>
        <p:txBody>
          <a:bodyPr wrap="square" rtlCol="0">
            <a:spAutoFit/>
          </a:bodyPr>
          <a:lstStyle/>
          <a:p>
            <a:pPr algn="ctr"/>
            <a:r>
              <a:rPr lang="en-GB" sz="4800" b="1" dirty="0">
                <a:latin typeface="Arial" pitchFamily="34" charset="0"/>
                <a:cs typeface="Arial" pitchFamily="34" charset="0"/>
              </a:rPr>
              <a:t>Introduction to Derbyshire Dementia Strategy – the 2025 Vision</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702365" y="3075057"/>
            <a:ext cx="10906540" cy="830997"/>
          </a:xfrm>
          <a:prstGeom prst="rect">
            <a:avLst/>
          </a:prstGeom>
          <a:noFill/>
        </p:spPr>
        <p:txBody>
          <a:bodyPr wrap="square" rtlCol="0">
            <a:spAutoFit/>
          </a:bodyPr>
          <a:lstStyle/>
          <a:p>
            <a:pPr algn="ctr"/>
            <a:r>
              <a:rPr lang="en-GB" sz="2400" b="1" dirty="0">
                <a:latin typeface="Arial" pitchFamily="34" charset="0"/>
                <a:cs typeface="Arial" pitchFamily="34" charset="0"/>
              </a:rPr>
              <a:t>Mark Stuart</a:t>
            </a:r>
          </a:p>
          <a:p>
            <a:pPr algn="ctr"/>
            <a:r>
              <a:rPr lang="en-GB" sz="2400" b="1" dirty="0">
                <a:latin typeface="Arial" pitchFamily="34" charset="0"/>
                <a:cs typeface="Arial" pitchFamily="34" charset="0"/>
              </a:rPr>
              <a:t>Engagement Officer</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Today’s session  </a:t>
            </a:r>
          </a:p>
        </p:txBody>
      </p:sp>
      <p:sp>
        <p:nvSpPr>
          <p:cNvPr id="3" name="Content Placeholder 2"/>
          <p:cNvSpPr>
            <a:spLocks noGrp="1"/>
          </p:cNvSpPr>
          <p:nvPr>
            <p:ph idx="1"/>
          </p:nvPr>
        </p:nvSpPr>
        <p:spPr>
          <a:xfrm>
            <a:off x="838200" y="1444487"/>
            <a:ext cx="10515600" cy="4732476"/>
          </a:xfrm>
        </p:spPr>
        <p:txBody>
          <a:bodyPr>
            <a:normAutofit fontScale="85000" lnSpcReduction="20000"/>
          </a:bodyPr>
          <a:lstStyle/>
          <a:p>
            <a:pPr marL="0" indent="0">
              <a:buNone/>
            </a:pPr>
            <a:r>
              <a:rPr lang="en-GB" dirty="0">
                <a:latin typeface="Arial" pitchFamily="34" charset="0"/>
                <a:cs typeface="Arial" pitchFamily="34" charset="0"/>
              </a:rPr>
              <a:t>Today’s session is about Derbyshire Dementia Strategy – the 2025 Vision, which </a:t>
            </a:r>
            <a:r>
              <a:rPr lang="en-GB" b="0" i="0" dirty="0">
                <a:solidFill>
                  <a:srgbClr val="212529"/>
                </a:solidFill>
                <a:effectLst/>
                <a:latin typeface="Arial" panose="020B0604020202020204" pitchFamily="34" charset="0"/>
              </a:rPr>
              <a:t>is about how dementia services will be organised to ensure people living with dementia, their carers and those close to them, have the support and services they need to live well with dementia in Derbyshire.</a:t>
            </a:r>
            <a:endParaRPr lang="en-GB" b="0" i="0" dirty="0">
              <a:solidFill>
                <a:srgbClr val="000000"/>
              </a:solidFill>
              <a:effectLst/>
              <a:latin typeface="Arial" panose="020B0604020202020204" pitchFamily="34" charset="0"/>
            </a:endParaRPr>
          </a:p>
          <a:p>
            <a:pPr marL="0" indent="0">
              <a:buNone/>
            </a:pPr>
            <a:endParaRPr lang="en-GB" dirty="0">
              <a:latin typeface="Arial" pitchFamily="34" charset="0"/>
              <a:cs typeface="Arial" pitchFamily="34" charset="0"/>
            </a:endParaRPr>
          </a:p>
          <a:p>
            <a:r>
              <a:rPr lang="en-GB" dirty="0">
                <a:latin typeface="Arial" pitchFamily="34" charset="0"/>
                <a:cs typeface="Arial" pitchFamily="34" charset="0"/>
              </a:rPr>
              <a:t>Claire </a:t>
            </a:r>
            <a:r>
              <a:rPr lang="en-GB" dirty="0" err="1">
                <a:latin typeface="Arial" pitchFamily="34" charset="0"/>
                <a:cs typeface="Arial" pitchFamily="34" charset="0"/>
              </a:rPr>
              <a:t>Biernacki</a:t>
            </a:r>
            <a:r>
              <a:rPr lang="en-GB" dirty="0">
                <a:latin typeface="Arial" pitchFamily="34" charset="0"/>
                <a:cs typeface="Arial" pitchFamily="34" charset="0"/>
              </a:rPr>
              <a:t>,</a:t>
            </a:r>
            <a:r>
              <a:rPr lang="en-GB" b="0" i="0" dirty="0">
                <a:solidFill>
                  <a:srgbClr val="212529"/>
                </a:solidFill>
                <a:effectLst/>
                <a:latin typeface="Arial" panose="020B0604020202020204" pitchFamily="34" charset="0"/>
              </a:rPr>
              <a:t> Phil Wall and Lorraine Stokes </a:t>
            </a:r>
            <a:r>
              <a:rPr lang="en-GB" dirty="0">
                <a:latin typeface="Arial" pitchFamily="34" charset="0"/>
                <a:cs typeface="Arial" pitchFamily="34" charset="0"/>
              </a:rPr>
              <a:t>will be taking us through the Derbyshire Dementia Strategy </a:t>
            </a:r>
          </a:p>
          <a:p>
            <a:r>
              <a:rPr lang="en-GB" dirty="0">
                <a:latin typeface="Arial" pitchFamily="34" charset="0"/>
                <a:cs typeface="Arial" pitchFamily="34" charset="0"/>
              </a:rPr>
              <a:t>An opportunity to ask questions and give any feedback</a:t>
            </a:r>
          </a:p>
          <a:p>
            <a:pPr marL="0" indent="0">
              <a:buNone/>
            </a:pPr>
            <a:endParaRPr lang="en-GB" dirty="0">
              <a:latin typeface="Arial" pitchFamily="34" charset="0"/>
              <a:cs typeface="Arial" pitchFamily="34" charset="0"/>
            </a:endParaRPr>
          </a:p>
          <a:p>
            <a:pPr marL="0" indent="0">
              <a:buNone/>
            </a:pPr>
            <a:r>
              <a:rPr lang="en-GB" dirty="0">
                <a:latin typeface="Arial" pitchFamily="34" charset="0"/>
                <a:cs typeface="Arial" pitchFamily="34" charset="0"/>
              </a:rPr>
              <a:t>What will today’s session influence?</a:t>
            </a:r>
            <a:br>
              <a:rPr lang="en-GB" dirty="0">
                <a:latin typeface="Arial" pitchFamily="34" charset="0"/>
                <a:cs typeface="Arial" pitchFamily="34" charset="0"/>
              </a:rPr>
            </a:br>
            <a:endParaRPr lang="en-GB" dirty="0">
              <a:latin typeface="Arial" pitchFamily="34" charset="0"/>
              <a:cs typeface="Arial" pitchFamily="34" charset="0"/>
            </a:endParaRPr>
          </a:p>
          <a:p>
            <a:r>
              <a:rPr lang="en-GB" dirty="0">
                <a:latin typeface="Arial" pitchFamily="34" charset="0"/>
                <a:cs typeface="Arial" pitchFamily="34" charset="0"/>
              </a:rPr>
              <a:t>Feedback and comments from today’s session will be fed into the system</a:t>
            </a:r>
            <a:endParaRPr lang="en-GB" dirty="0">
              <a:highlight>
                <a:srgbClr val="FFFF00"/>
              </a:highlight>
              <a:latin typeface="Arial" pitchFamily="34" charset="0"/>
              <a:cs typeface="Arial" pitchFamily="34" charset="0"/>
            </a:endParaRPr>
          </a:p>
          <a:p>
            <a:r>
              <a:rPr lang="en-GB" dirty="0">
                <a:latin typeface="Arial" pitchFamily="34" charset="0"/>
                <a:cs typeface="Arial" pitchFamily="34" charset="0"/>
              </a:rPr>
              <a:t>You can be kept up to date with information by accessing the engagement platform </a:t>
            </a:r>
            <a:r>
              <a:rPr lang="en-GB" dirty="0">
                <a:latin typeface="Arial" pitchFamily="34" charset="0"/>
                <a:cs typeface="Arial" pitchFamily="34" charset="0"/>
                <a:hlinkClick r:id="rId2"/>
              </a:rPr>
              <a:t>HERE</a:t>
            </a:r>
            <a:endParaRPr lang="en-GB" dirty="0">
              <a:latin typeface="Arial" pitchFamily="34" charset="0"/>
              <a:cs typeface="Arial" pitchFamily="34" charset="0"/>
            </a:endParaRPr>
          </a:p>
        </p:txBody>
      </p:sp>
    </p:spTree>
    <p:extLst>
      <p:ext uri="{BB962C8B-B14F-4D97-AF65-F5344CB8AC3E}">
        <p14:creationId xmlns:p14="http://schemas.microsoft.com/office/powerpoint/2010/main" val="27128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4" name="Content Placeholder 3">
            <a:extLst>
              <a:ext uri="{FF2B5EF4-FFF2-40B4-BE49-F238E27FC236}">
                <a16:creationId xmlns:a16="http://schemas.microsoft.com/office/drawing/2014/main" id="{13FD4360-A4AD-F945-3D78-80FB47A06C67}"/>
              </a:ext>
            </a:extLst>
          </p:cNvPr>
          <p:cNvPicPr>
            <a:picLocks noGrp="1" noChangeAspect="1"/>
          </p:cNvPicPr>
          <p:nvPr>
            <p:ph idx="1"/>
          </p:nvPr>
        </p:nvPicPr>
        <p:blipFill>
          <a:blip r:embed="rId2"/>
          <a:stretch>
            <a:fillRect/>
          </a:stretch>
        </p:blipFill>
        <p:spPr>
          <a:xfrm>
            <a:off x="437323" y="1561515"/>
            <a:ext cx="8077503" cy="4931360"/>
          </a:xfrm>
          <a:prstGeom prst="rect">
            <a:avLst/>
          </a:prstGeom>
        </p:spPr>
      </p:pic>
    </p:spTree>
    <p:extLst>
      <p:ext uri="{BB962C8B-B14F-4D97-AF65-F5344CB8AC3E}">
        <p14:creationId xmlns:p14="http://schemas.microsoft.com/office/powerpoint/2010/main" val="322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6" name="Content Placeholder 5">
            <a:extLst>
              <a:ext uri="{FF2B5EF4-FFF2-40B4-BE49-F238E27FC236}">
                <a16:creationId xmlns:a16="http://schemas.microsoft.com/office/drawing/2014/main" id="{0BD3D913-5507-C712-E613-EAA3D083B603}"/>
              </a:ext>
            </a:extLst>
          </p:cNvPr>
          <p:cNvPicPr>
            <a:picLocks noGrp="1" noChangeAspect="1"/>
          </p:cNvPicPr>
          <p:nvPr>
            <p:ph idx="1"/>
          </p:nvPr>
        </p:nvPicPr>
        <p:blipFill>
          <a:blip r:embed="rId2"/>
          <a:stretch>
            <a:fillRect/>
          </a:stretch>
        </p:blipFill>
        <p:spPr>
          <a:xfrm>
            <a:off x="464234" y="1420838"/>
            <a:ext cx="8042203" cy="5072038"/>
          </a:xfrm>
          <a:prstGeom prst="rect">
            <a:avLst/>
          </a:prstGeom>
        </p:spPr>
      </p:pic>
    </p:spTree>
    <p:extLst>
      <p:ext uri="{BB962C8B-B14F-4D97-AF65-F5344CB8AC3E}">
        <p14:creationId xmlns:p14="http://schemas.microsoft.com/office/powerpoint/2010/main" val="35422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sp>
        <p:nvSpPr>
          <p:cNvPr id="7" name="Content Placeholder 2">
            <a:extLst>
              <a:ext uri="{FF2B5EF4-FFF2-40B4-BE49-F238E27FC236}">
                <a16:creationId xmlns:a16="http://schemas.microsoft.com/office/drawing/2014/main" id="{C12B5070-A9AE-6103-4A9B-94B913BB881A}"/>
              </a:ext>
            </a:extLst>
          </p:cNvPr>
          <p:cNvSpPr txBox="1">
            <a:spLocks/>
          </p:cNvSpPr>
          <p:nvPr/>
        </p:nvSpPr>
        <p:spPr>
          <a:xfrm>
            <a:off x="435528" y="1788159"/>
            <a:ext cx="10515600" cy="4330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latin typeface="Arial" pitchFamily="34" charset="0"/>
                <a:cs typeface="Arial" pitchFamily="34" charset="0"/>
              </a:rPr>
              <a:t>Part of the session will be interactive, and we will ask you a few questions.</a:t>
            </a:r>
          </a:p>
          <a:p>
            <a:pPr marL="0" indent="0">
              <a:buFont typeface="Arial" panose="020B0604020202020204" pitchFamily="34" charset="0"/>
              <a:buNone/>
            </a:pPr>
            <a:endParaRPr lang="en-GB" sz="2400" dirty="0">
              <a:latin typeface="Arial" pitchFamily="34" charset="0"/>
              <a:cs typeface="Arial" pitchFamily="34" charset="0"/>
            </a:endParaRPr>
          </a:p>
          <a:p>
            <a:pPr marL="0" indent="0">
              <a:buFont typeface="Arial" panose="020B0604020202020204" pitchFamily="34" charset="0"/>
              <a:buNone/>
            </a:pPr>
            <a:r>
              <a:rPr lang="en-GB" sz="2400" dirty="0">
                <a:latin typeface="Arial" pitchFamily="34" charset="0"/>
                <a:cs typeface="Arial" pitchFamily="34" charset="0"/>
              </a:rPr>
              <a:t>You will be able to answer the questions in a few different ways:</a:t>
            </a:r>
          </a:p>
          <a:p>
            <a:pPr marL="0" indent="0">
              <a:buNone/>
            </a:pPr>
            <a:endParaRPr lang="en-GB" sz="2400" dirty="0">
              <a:latin typeface="Arial" pitchFamily="34" charset="0"/>
              <a:cs typeface="Arial" pitchFamily="34" charset="0"/>
            </a:endParaRPr>
          </a:p>
          <a:p>
            <a:r>
              <a:rPr lang="en-GB" sz="2400" b="1" dirty="0">
                <a:latin typeface="Arial" pitchFamily="34" charset="0"/>
                <a:cs typeface="Arial" pitchFamily="34" charset="0"/>
              </a:rPr>
              <a:t>The main way </a:t>
            </a:r>
            <a:r>
              <a:rPr lang="en-GB" sz="2400" dirty="0">
                <a:latin typeface="Arial" pitchFamily="34" charset="0"/>
                <a:cs typeface="Arial" pitchFamily="34" charset="0"/>
              </a:rPr>
              <a:t>- scan the QR code with your smartphone camera - this will take you to </a:t>
            </a:r>
            <a:r>
              <a:rPr lang="en-GB" sz="2400" dirty="0" err="1">
                <a:latin typeface="Arial" pitchFamily="34" charset="0"/>
                <a:cs typeface="Arial" pitchFamily="34" charset="0"/>
              </a:rPr>
              <a:t>Slido</a:t>
            </a:r>
            <a:r>
              <a:rPr lang="en-GB" sz="2400" dirty="0">
                <a:latin typeface="Arial" pitchFamily="34" charset="0"/>
                <a:cs typeface="Arial" pitchFamily="34" charset="0"/>
              </a:rPr>
              <a:t> where you can type in your response</a:t>
            </a:r>
          </a:p>
          <a:p>
            <a:r>
              <a:rPr lang="en-GB" sz="2400" dirty="0">
                <a:latin typeface="Arial" pitchFamily="34" charset="0"/>
                <a:cs typeface="Arial" pitchFamily="34" charset="0"/>
              </a:rPr>
              <a:t>You can raise your hand to talk and we can type the response for you</a:t>
            </a:r>
          </a:p>
          <a:p>
            <a:r>
              <a:rPr lang="en-GB" sz="2400" dirty="0">
                <a:latin typeface="Arial" pitchFamily="34" charset="0"/>
                <a:cs typeface="Arial" pitchFamily="34" charset="0"/>
              </a:rPr>
              <a:t>You can put a response in the </a:t>
            </a:r>
            <a:r>
              <a:rPr lang="en-GB" sz="2400" dirty="0" err="1">
                <a:latin typeface="Arial" pitchFamily="34" charset="0"/>
                <a:cs typeface="Arial" pitchFamily="34" charset="0"/>
              </a:rPr>
              <a:t>chatbox</a:t>
            </a:r>
            <a:r>
              <a:rPr lang="en-GB" sz="2400" dirty="0">
                <a:latin typeface="Arial" pitchFamily="34" charset="0"/>
                <a:cs typeface="Arial" pitchFamily="34" charset="0"/>
              </a:rPr>
              <a:t> and we will copy and paste the response for you</a:t>
            </a:r>
          </a:p>
          <a:p>
            <a:pPr marL="0" indent="0">
              <a:buFont typeface="Arial" panose="020B0604020202020204" pitchFamily="34" charset="0"/>
              <a:buNone/>
            </a:pPr>
            <a:endParaRPr lang="en-GB" sz="2000" dirty="0">
              <a:latin typeface="Arial" pitchFamily="34" charset="0"/>
              <a:cs typeface="Arial" pitchFamily="34" charset="0"/>
            </a:endParaRPr>
          </a:p>
          <a:p>
            <a:pPr marL="0" indent="0">
              <a:buFont typeface="Arial" panose="020B0604020202020204" pitchFamily="34" charset="0"/>
              <a:buNone/>
            </a:pPr>
            <a:br>
              <a:rPr lang="en-GB" sz="2000" dirty="0">
                <a:latin typeface="Arial" pitchFamily="34" charset="0"/>
                <a:cs typeface="Arial" pitchFamily="34" charset="0"/>
              </a:rPr>
            </a:br>
            <a:endParaRPr lang="en-GB" sz="2000" dirty="0">
              <a:latin typeface="Arial" pitchFamily="34" charset="0"/>
              <a:cs typeface="Arial" pitchFamily="34" charset="0"/>
            </a:endParaRPr>
          </a:p>
          <a:p>
            <a:endParaRPr lang="en-GB" dirty="0"/>
          </a:p>
        </p:txBody>
      </p:sp>
    </p:spTree>
    <p:extLst>
      <p:ext uri="{BB962C8B-B14F-4D97-AF65-F5344CB8AC3E}">
        <p14:creationId xmlns:p14="http://schemas.microsoft.com/office/powerpoint/2010/main" val="588890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fontScale="92500" lnSpcReduction="10000"/>
          </a:bodyPr>
          <a:lstStyle/>
          <a:p>
            <a:pPr>
              <a:defRPr/>
            </a:pPr>
            <a:r>
              <a:rPr lang="en-GB" sz="2800" dirty="0">
                <a:solidFill>
                  <a:srgbClr val="000000"/>
                </a:solidFill>
                <a:latin typeface="Arial" panose="020B0604020202020204" pitchFamily="34" charset="0"/>
              </a:rPr>
              <a:t>So we can hear the person speaking you may be automatically muted. Please stay muted while others are speaking </a:t>
            </a:r>
          </a:p>
          <a:p>
            <a:pPr>
              <a:defRPr/>
            </a:pPr>
            <a:endParaRPr lang="en-GB" sz="2800" dirty="0">
              <a:solidFill>
                <a:srgbClr val="000000"/>
              </a:solidFill>
              <a:latin typeface="Arial" panose="020B0604020202020204" pitchFamily="34" charset="0"/>
            </a:endParaRPr>
          </a:p>
          <a:p>
            <a:pPr>
              <a:defRPr/>
            </a:pPr>
            <a:r>
              <a:rPr lang="en-GB" sz="2800" dirty="0">
                <a:solidFill>
                  <a:srgbClr val="000000"/>
                </a:solidFill>
                <a:latin typeface="Arial" panose="020B0604020202020204" pitchFamily="34" charset="0"/>
              </a:rPr>
              <a:t>To ensure everyone's questions and views are captured we ask that you raise your questions in the chat box please:</a:t>
            </a:r>
          </a:p>
          <a:p>
            <a:pPr eaLnBrk="1" hangingPunct="1">
              <a:defRPr/>
            </a:pPr>
            <a:endParaRPr lang="en-GB" sz="2800" dirty="0">
              <a:solidFill>
                <a:srgbClr val="000000"/>
              </a:solidFill>
              <a:latin typeface="Arial" panose="020B0604020202020204" pitchFamily="34" charset="0"/>
            </a:endParaRPr>
          </a:p>
          <a:p>
            <a:pPr marL="0" indent="0">
              <a:buNone/>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r>
              <a:rPr lang="en-GB" sz="2800" b="1" dirty="0">
                <a:solidFill>
                  <a:srgbClr val="000000"/>
                </a:solidFill>
                <a:latin typeface="Arial" panose="020B0604020202020204" pitchFamily="34" charset="0"/>
              </a:rPr>
              <a:t>We want everyone to have a chance to contribute today</a:t>
            </a:r>
            <a:endParaRPr lang="en-GB" dirty="0"/>
          </a:p>
        </p:txBody>
      </p:sp>
      <p:pic>
        <p:nvPicPr>
          <p:cNvPr id="6" name="Picture 5">
            <a:extLst>
              <a:ext uri="{FF2B5EF4-FFF2-40B4-BE49-F238E27FC236}">
                <a16:creationId xmlns:a16="http://schemas.microsoft.com/office/drawing/2014/main" id="{242A8A5A-D36A-C9E3-49CE-BD8126439E8E}"/>
              </a:ext>
            </a:extLst>
          </p:cNvPr>
          <p:cNvPicPr>
            <a:picLocks noChangeAspect="1"/>
          </p:cNvPicPr>
          <p:nvPr/>
        </p:nvPicPr>
        <p:blipFill>
          <a:blip r:embed="rId2"/>
          <a:stretch>
            <a:fillRect/>
          </a:stretch>
        </p:blipFill>
        <p:spPr>
          <a:xfrm>
            <a:off x="1096948" y="4185495"/>
            <a:ext cx="10115550" cy="819150"/>
          </a:xfrm>
          <a:prstGeom prst="rect">
            <a:avLst/>
          </a:prstGeom>
        </p:spPr>
      </p:pic>
      <p:sp>
        <p:nvSpPr>
          <p:cNvPr id="7" name="Rectangle 6">
            <a:extLst>
              <a:ext uri="{FF2B5EF4-FFF2-40B4-BE49-F238E27FC236}">
                <a16:creationId xmlns:a16="http://schemas.microsoft.com/office/drawing/2014/main" id="{F13A2E00-5AF5-4E68-D680-E630F2E519F3}"/>
              </a:ext>
            </a:extLst>
          </p:cNvPr>
          <p:cNvSpPr/>
          <p:nvPr/>
        </p:nvSpPr>
        <p:spPr>
          <a:xfrm>
            <a:off x="947956" y="4001294"/>
            <a:ext cx="1132514" cy="11327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332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lnSpcReduction="10000"/>
          </a:bodyPr>
          <a:lstStyle/>
          <a:p>
            <a:pPr eaLnBrk="1" hangingPunct="1">
              <a:defRPr/>
            </a:pPr>
            <a:r>
              <a:rPr lang="en-GB" sz="2800" dirty="0">
                <a:solidFill>
                  <a:srgbClr val="000000"/>
                </a:solidFill>
                <a:latin typeface="Arial" panose="020B0604020202020204" pitchFamily="34" charset="0"/>
              </a:rPr>
              <a:t>Please remember to:</a:t>
            </a:r>
          </a:p>
          <a:p>
            <a:pPr eaLnBrk="1" hangingPunct="1">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Listen with an open mind</a:t>
            </a:r>
          </a:p>
          <a:p>
            <a:pPr marL="310767" indent="-310767">
              <a:buFont typeface="Courier New" panose="02070309020205020404" pitchFamily="49" charset="0"/>
              <a:buChar char="o"/>
              <a:defRPr/>
            </a:pPr>
            <a:endParaRPr lang="en-GB"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Respect each other’s views</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Try to keep in line with the agenda</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If the point has already been raised please try not to repeat it</a:t>
            </a:r>
          </a:p>
          <a:p>
            <a:pPr>
              <a:defRPr/>
            </a:pPr>
            <a:endParaRPr lang="en-GB" dirty="0">
              <a:solidFill>
                <a:srgbClr val="000000"/>
              </a:solidFill>
              <a:latin typeface="Arial" panose="020B0604020202020204" pitchFamily="34" charset="0"/>
            </a:endParaRPr>
          </a:p>
          <a:p>
            <a:pPr>
              <a:defRPr/>
            </a:pPr>
            <a:endParaRPr lang="en-GB" dirty="0">
              <a:solidFill>
                <a:srgbClr val="000000"/>
              </a:solidFill>
              <a:latin typeface="Arial" panose="020B0604020202020204" pitchFamily="34" charset="0"/>
            </a:endParaRPr>
          </a:p>
          <a:p>
            <a:pPr eaLnBrk="1" hangingPunct="1">
              <a:defRPr/>
            </a:pPr>
            <a:endParaRPr lang="en-GB" dirty="0">
              <a:solidFill>
                <a:srgbClr val="000000"/>
              </a:solidFill>
              <a:latin typeface="Arial" panose="020B0604020202020204" pitchFamily="34" charset="0"/>
            </a:endParaRPr>
          </a:p>
          <a:p>
            <a:endParaRPr lang="en-GB" dirty="0"/>
          </a:p>
        </p:txBody>
      </p:sp>
    </p:spTree>
    <p:extLst>
      <p:ext uri="{BB962C8B-B14F-4D97-AF65-F5344CB8AC3E}">
        <p14:creationId xmlns:p14="http://schemas.microsoft.com/office/powerpoint/2010/main" val="155460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1320800" y="983324"/>
            <a:ext cx="10261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dirty="0">
              <a:latin typeface="Arial" pitchFamily="34" charset="0"/>
              <a:cs typeface="Arial" pitchFamily="34" charset="0"/>
            </a:endParaRPr>
          </a:p>
          <a:p>
            <a:pPr algn="l"/>
            <a:r>
              <a:rPr lang="en-GB" b="1" dirty="0">
                <a:solidFill>
                  <a:srgbClr val="00AED9"/>
                </a:solidFill>
                <a:latin typeface="Arial" pitchFamily="34" charset="0"/>
                <a:cs typeface="Arial" pitchFamily="34" charset="0"/>
              </a:rPr>
              <a:t>Name: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Mark Stuart</a:t>
            </a:r>
          </a:p>
          <a:p>
            <a:pPr algn="l"/>
            <a:r>
              <a:rPr lang="en-GB" b="1" dirty="0">
                <a:solidFill>
                  <a:srgbClr val="00AED9"/>
                </a:solidFill>
                <a:latin typeface="Arial" pitchFamily="34" charset="0"/>
                <a:cs typeface="Arial" pitchFamily="34" charset="0"/>
              </a:rPr>
              <a:t>Title:</a:t>
            </a:r>
            <a:r>
              <a:rPr lang="en-GB" dirty="0">
                <a:latin typeface="Arial" pitchFamily="34" charset="0"/>
                <a:cs typeface="Arial" pitchFamily="34" charset="0"/>
              </a:rPr>
              <a:t>	</a:t>
            </a:r>
            <a:r>
              <a:rPr lang="en-GB">
                <a:solidFill>
                  <a:schemeClr val="tx1"/>
                </a:solidFill>
                <a:latin typeface="Arial" pitchFamily="34" charset="0"/>
                <a:cs typeface="Arial" pitchFamily="34" charset="0"/>
              </a:rPr>
              <a:t>Engagement Officer</a:t>
            </a:r>
            <a:endParaRPr lang="en-GB" dirty="0">
              <a:solidFill>
                <a:schemeClr val="tx1"/>
              </a:solidFill>
              <a:latin typeface="Arial" pitchFamily="34" charset="0"/>
              <a:cs typeface="Arial" pitchFamily="34" charset="0"/>
            </a:endParaRPr>
          </a:p>
          <a:p>
            <a:pPr algn="l"/>
            <a:r>
              <a:rPr lang="en-GB" b="1" dirty="0">
                <a:solidFill>
                  <a:srgbClr val="00AED9"/>
                </a:solidFill>
                <a:latin typeface="Arial" pitchFamily="34" charset="0"/>
                <a:cs typeface="Arial" pitchFamily="34" charset="0"/>
              </a:rPr>
              <a:t>Email:</a:t>
            </a:r>
            <a:r>
              <a:rPr lang="en-GB" dirty="0">
                <a:latin typeface="Arial" pitchFamily="34" charset="0"/>
                <a:cs typeface="Arial" pitchFamily="34" charset="0"/>
              </a:rPr>
              <a:t>	</a:t>
            </a:r>
            <a:r>
              <a:rPr lang="en-GB" sz="2800" dirty="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mark.stuart@nhs.net</a:t>
            </a:r>
            <a:r>
              <a:rPr lang="en-GB" sz="2800" dirty="0">
                <a:solidFill>
                  <a:srgbClr val="00AED9"/>
                </a:solidFill>
                <a:latin typeface="Arial" pitchFamily="34" charset="0"/>
                <a:cs typeface="Arial" pitchFamily="34" charset="0"/>
              </a:rPr>
              <a:t>  </a:t>
            </a:r>
          </a:p>
          <a:p>
            <a:pPr algn="l"/>
            <a:r>
              <a:rPr lang="en-GB" b="1" dirty="0">
                <a:solidFill>
                  <a:srgbClr val="00AED9"/>
                </a:solidFill>
                <a:latin typeface="Arial" pitchFamily="34" charset="0"/>
                <a:cs typeface="Arial" pitchFamily="34" charset="0"/>
              </a:rPr>
              <a:t>Web: </a:t>
            </a:r>
            <a:r>
              <a:rPr lang="en-GB" b="1" dirty="0">
                <a:solidFill>
                  <a:srgbClr val="0072C6"/>
                </a:solidFill>
                <a:latin typeface="Arial" pitchFamily="34" charset="0"/>
                <a:cs typeface="Arial" pitchFamily="34" charset="0"/>
              </a:rPr>
              <a:t>	</a:t>
            </a:r>
            <a:r>
              <a:rPr lang="en-GB" sz="2800" dirty="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dirty="0">
                <a:solidFill>
                  <a:srgbClr val="00AED9"/>
                </a:solidFill>
                <a:latin typeface="Arial" pitchFamily="34" charset="0"/>
                <a:cs typeface="Arial" pitchFamily="34" charset="0"/>
              </a:rPr>
              <a:t> </a:t>
            </a:r>
            <a:endParaRPr lang="en-GB" dirty="0">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41989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351</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PowerPoint Presentation</vt:lpstr>
      <vt:lpstr>Today’s session  </vt:lpstr>
      <vt:lpstr>Instructions for today </vt:lpstr>
      <vt:lpstr>Instructions for today </vt:lpstr>
      <vt:lpstr>Instructions for today </vt:lpstr>
      <vt:lpstr>Virtual Meeting House Rules </vt:lpstr>
      <vt:lpstr>Virtual Meeting House Rules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27</cp:revision>
  <dcterms:created xsi:type="dcterms:W3CDTF">2022-07-06T14:52:02Z</dcterms:created>
  <dcterms:modified xsi:type="dcterms:W3CDTF">2024-08-01T12:27:07Z</dcterms:modified>
</cp:coreProperties>
</file>