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0" r:id="rId3"/>
    <p:sldId id="263" r:id="rId4"/>
    <p:sldId id="264" r:id="rId5"/>
    <p:sldId id="268" r:id="rId6"/>
    <p:sldId id="266" r:id="rId7"/>
    <p:sldId id="265"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32" autoAdjust="0"/>
    <p:restoredTop sz="94660"/>
  </p:normalViewPr>
  <p:slideViewPr>
    <p:cSldViewPr snapToGrid="0">
      <p:cViewPr varScale="1">
        <p:scale>
          <a:sx n="63" d="100"/>
          <a:sy n="63" d="100"/>
        </p:scale>
        <p:origin x="74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F600A3-F499-4B1F-9341-19D1D28552D2}" type="datetimeFigureOut">
              <a:rPr lang="en-GB" smtClean="0"/>
              <a:t>03/04/2024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FAAE2F-DC3C-48E0-91EE-11040200B7E4}" type="slidenum">
              <a:rPr lang="en-GB" smtClean="0"/>
              <a:t>‹#›</a:t>
            </a:fld>
            <a:endParaRPr lang="en-GB"/>
          </a:p>
        </p:txBody>
      </p:sp>
    </p:spTree>
    <p:extLst>
      <p:ext uri="{BB962C8B-B14F-4D97-AF65-F5344CB8AC3E}">
        <p14:creationId xmlns:p14="http://schemas.microsoft.com/office/powerpoint/2010/main" val="117173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5AEF-B6E2-4C55-A5CA-86C3A73540A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12697A-C7B3-4103-B540-DD3AA50D5822}"/>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D6F2B92-0624-4701-8C7D-1E1CD785FC07}"/>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03/04/2024</a:t>
            </a:fld>
            <a:endParaRPr lang="en-GB"/>
          </a:p>
        </p:txBody>
      </p:sp>
      <p:sp>
        <p:nvSpPr>
          <p:cNvPr id="5" name="Footer Placeholder 4">
            <a:extLst>
              <a:ext uri="{FF2B5EF4-FFF2-40B4-BE49-F238E27FC236}">
                <a16:creationId xmlns:a16="http://schemas.microsoft.com/office/drawing/2014/main" id="{EE75FD62-414B-49A2-A06B-781D48A03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75446-3002-41B8-AF12-79BE0799020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06408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F6EE-BDEF-4C05-BF8E-3DEA418D15B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826368-C261-4E0C-B6C9-0279AB85FA8F}"/>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E535F0-65D0-4E7D-815A-737ADD6D19AE}"/>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03/04/2024</a:t>
            </a:fld>
            <a:endParaRPr lang="en-GB"/>
          </a:p>
        </p:txBody>
      </p:sp>
      <p:sp>
        <p:nvSpPr>
          <p:cNvPr id="5" name="Footer Placeholder 4">
            <a:extLst>
              <a:ext uri="{FF2B5EF4-FFF2-40B4-BE49-F238E27FC236}">
                <a16:creationId xmlns:a16="http://schemas.microsoft.com/office/drawing/2014/main" id="{6548E45F-A0F9-4C89-86AE-64FABE5C12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0FBBB3-9A8C-4049-9312-E2D6BD5E8EB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22262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3FF0FC-698E-46B8-BBFE-36EBD406C89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2AA9CB-31DE-4281-955D-70528C60566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B23B65-DCDF-49E8-B1A5-74E680C53A1A}"/>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03/04/2024</a:t>
            </a:fld>
            <a:endParaRPr lang="en-GB"/>
          </a:p>
        </p:txBody>
      </p:sp>
      <p:sp>
        <p:nvSpPr>
          <p:cNvPr id="5" name="Footer Placeholder 4">
            <a:extLst>
              <a:ext uri="{FF2B5EF4-FFF2-40B4-BE49-F238E27FC236}">
                <a16:creationId xmlns:a16="http://schemas.microsoft.com/office/drawing/2014/main" id="{C68B9205-03FB-41E8-A4A2-BDED88AB3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63772E-F697-4C83-957D-4887FCD3F16B}"/>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075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D3F10-42F8-436E-B0FF-8ADD05E498C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FA2F4-1F26-4DEE-90D9-E05791AA014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8865AD-FA39-4CD6-B315-104B91DFA67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03/04/2024</a:t>
            </a:fld>
            <a:endParaRPr lang="en-GB"/>
          </a:p>
        </p:txBody>
      </p:sp>
      <p:sp>
        <p:nvSpPr>
          <p:cNvPr id="5" name="Footer Placeholder 4">
            <a:extLst>
              <a:ext uri="{FF2B5EF4-FFF2-40B4-BE49-F238E27FC236}">
                <a16:creationId xmlns:a16="http://schemas.microsoft.com/office/drawing/2014/main" id="{5DD9B4DC-5284-416E-9985-6D24F05A0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B00D34-47E2-41F3-94A4-13846F78A933}"/>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19870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E7A6-D65F-4A12-9B1C-F101FCBB76D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63E7D7-DCF7-4058-9F9A-1712CD52B05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AB8C77-3AA3-4A1D-9E6E-11543A9C9A2D}"/>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03/04/2024</a:t>
            </a:fld>
            <a:endParaRPr lang="en-GB"/>
          </a:p>
        </p:txBody>
      </p:sp>
      <p:sp>
        <p:nvSpPr>
          <p:cNvPr id="5" name="Footer Placeholder 4">
            <a:extLst>
              <a:ext uri="{FF2B5EF4-FFF2-40B4-BE49-F238E27FC236}">
                <a16:creationId xmlns:a16="http://schemas.microsoft.com/office/drawing/2014/main" id="{38189E8A-57AC-4BBF-B49C-81A0F4E8E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F7A76-86D3-48D2-969C-B1EDD70366F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00671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6EFA-5262-488D-9E03-76D6F61BB0E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883497-7644-4E1A-8493-CE644C992529}"/>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BB7265-4627-48C6-A6FE-BAAFF71B6AD1}"/>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96E025-3F4D-4DED-9C2D-B3FB4AB11EB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03/04/2024</a:t>
            </a:fld>
            <a:endParaRPr lang="en-GB"/>
          </a:p>
        </p:txBody>
      </p:sp>
      <p:sp>
        <p:nvSpPr>
          <p:cNvPr id="6" name="Footer Placeholder 5">
            <a:extLst>
              <a:ext uri="{FF2B5EF4-FFF2-40B4-BE49-F238E27FC236}">
                <a16:creationId xmlns:a16="http://schemas.microsoft.com/office/drawing/2014/main" id="{4642C53F-4826-480F-80BA-21872A7F9E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64540-5059-47F7-9C37-CA41EF94A44D}"/>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70411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5085-7EFD-4F82-B3C2-667956CA51F3}"/>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80A1BD-8656-4300-9D3C-C64806047F8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9B375A-3610-460A-BDC0-5FA1FA57316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C46873-B37C-4D93-ACF9-2295C9D8BCD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BB782F-1367-43DC-B0ED-D32C32B886E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83B4FA-18B8-4489-8DAB-47776D7708C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03/04/2024</a:t>
            </a:fld>
            <a:endParaRPr lang="en-GB"/>
          </a:p>
        </p:txBody>
      </p:sp>
      <p:sp>
        <p:nvSpPr>
          <p:cNvPr id="8" name="Footer Placeholder 7">
            <a:extLst>
              <a:ext uri="{FF2B5EF4-FFF2-40B4-BE49-F238E27FC236}">
                <a16:creationId xmlns:a16="http://schemas.microsoft.com/office/drawing/2014/main" id="{32B79650-E106-43A3-A584-448144D5DE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1FC51A-49E9-4525-9E82-583EF286ABDE}"/>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18216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419D-2C44-4C60-916D-9507D90538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BE59C3-DABB-48C5-9B22-B803D8599145}"/>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03/04/2024</a:t>
            </a:fld>
            <a:endParaRPr lang="en-GB"/>
          </a:p>
        </p:txBody>
      </p:sp>
      <p:sp>
        <p:nvSpPr>
          <p:cNvPr id="4" name="Footer Placeholder 3">
            <a:extLst>
              <a:ext uri="{FF2B5EF4-FFF2-40B4-BE49-F238E27FC236}">
                <a16:creationId xmlns:a16="http://schemas.microsoft.com/office/drawing/2014/main" id="{45B64389-70B3-475E-B38F-85C6CB6BEA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4FD133-EE21-4CD7-A541-BB7B948F667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99973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8BC443-45E9-4222-BFA4-88E9F9E90A6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03/04/2024</a:t>
            </a:fld>
            <a:endParaRPr lang="en-GB"/>
          </a:p>
        </p:txBody>
      </p:sp>
      <p:sp>
        <p:nvSpPr>
          <p:cNvPr id="3" name="Footer Placeholder 2">
            <a:extLst>
              <a:ext uri="{FF2B5EF4-FFF2-40B4-BE49-F238E27FC236}">
                <a16:creationId xmlns:a16="http://schemas.microsoft.com/office/drawing/2014/main" id="{F0737DD8-B12A-4EA0-86A2-CE33983F41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8399A4-0CD4-45A6-8048-6FA30E1241B9}"/>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37204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C485-F8BE-4685-8A5E-9D0D8E511CC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3B970B-FCC1-4AD0-BF68-E625BA3B537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03ADF7-70F5-487F-BB95-3663CA175BB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239490-8A31-41D2-B1BA-45EB1C55B796}"/>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03/04/2024</a:t>
            </a:fld>
            <a:endParaRPr lang="en-GB"/>
          </a:p>
        </p:txBody>
      </p:sp>
      <p:sp>
        <p:nvSpPr>
          <p:cNvPr id="6" name="Footer Placeholder 5">
            <a:extLst>
              <a:ext uri="{FF2B5EF4-FFF2-40B4-BE49-F238E27FC236}">
                <a16:creationId xmlns:a16="http://schemas.microsoft.com/office/drawing/2014/main" id="{46134523-63A4-4BB8-B913-2C3E71EFA7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BE0175-46AD-41D6-9A37-BB86D6BF11CA}"/>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68815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7BB6-B2E9-4DF6-9C1E-ABA974D2DD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E9AF04-CFF5-45C8-BC97-1A8A475EEAA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27DA5D-3FFE-432C-8CDC-331F4EC2D56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151EF-446F-470C-A16E-781A61BF6A88}"/>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03/04/2024</a:t>
            </a:fld>
            <a:endParaRPr lang="en-GB"/>
          </a:p>
        </p:txBody>
      </p:sp>
      <p:sp>
        <p:nvSpPr>
          <p:cNvPr id="6" name="Footer Placeholder 5">
            <a:extLst>
              <a:ext uri="{FF2B5EF4-FFF2-40B4-BE49-F238E27FC236}">
                <a16:creationId xmlns:a16="http://schemas.microsoft.com/office/drawing/2014/main" id="{4C405AF9-4264-4E55-9F1A-3D7165CF5B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7A0C58-140E-4383-B62F-66443F2EC38F}"/>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910769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B3A0A1-39D3-4F13-BFEB-B4CAEB93E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AF636-3271-42C5-8C3B-69BD133C3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3F75C3-CE4A-4CBD-8751-D92BC58B3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97135-707D-41E1-AF4F-D43A11E12FA9}" type="datetimeFigureOut">
              <a:rPr lang="en-GB" smtClean="0"/>
              <a:t>03/04/2024</a:t>
            </a:fld>
            <a:endParaRPr lang="en-GB"/>
          </a:p>
        </p:txBody>
      </p:sp>
      <p:sp>
        <p:nvSpPr>
          <p:cNvPr id="5" name="Footer Placeholder 4">
            <a:extLst>
              <a:ext uri="{FF2B5EF4-FFF2-40B4-BE49-F238E27FC236}">
                <a16:creationId xmlns:a16="http://schemas.microsoft.com/office/drawing/2014/main" id="{C4E9AB2B-1A45-479C-BE6D-B9C299A96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FDF32F-A152-4DDF-A7A1-FFCC72736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C590E-5E06-45DD-9CD0-8021651856D2}" type="slidenum">
              <a:rPr lang="en-GB" smtClean="0"/>
              <a:t>‹#›</a:t>
            </a:fld>
            <a:endParaRPr lang="en-GB"/>
          </a:p>
        </p:txBody>
      </p:sp>
      <p:pic>
        <p:nvPicPr>
          <p:cNvPr id="12" name="Picture 11">
            <a:extLst>
              <a:ext uri="{FF2B5EF4-FFF2-40B4-BE49-F238E27FC236}">
                <a16:creationId xmlns:a16="http://schemas.microsoft.com/office/drawing/2014/main" id="{4A51A6E3-35F3-4E9F-9C41-8E672635BF03}"/>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t="27862" r="787" b="34233"/>
          <a:stretch/>
        </p:blipFill>
        <p:spPr>
          <a:xfrm>
            <a:off x="0" y="6608351"/>
            <a:ext cx="12192000" cy="277033"/>
          </a:xfrm>
          <a:prstGeom prst="rect">
            <a:avLst/>
          </a:prstGeom>
        </p:spPr>
      </p:pic>
    </p:spTree>
    <p:extLst>
      <p:ext uri="{BB962C8B-B14F-4D97-AF65-F5344CB8AC3E}">
        <p14:creationId xmlns:p14="http://schemas.microsoft.com/office/powerpoint/2010/main" val="3409059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https://derbyshireinvolvement.co.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hyperlink" Target="https://joinedupcarederbyshire.co.uk/" TargetMode="External"/><Relationship Id="rId4" Type="http://schemas.openxmlformats.org/officeDocument/2006/relationships/hyperlink" Target="mailto:lee.mellor1@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C894F10-CE7A-45D9-B152-B3812A5067C8}"/>
              </a:ext>
            </a:extLst>
          </p:cNvPr>
          <p:cNvSpPr>
            <a:spLocks noGrp="1"/>
          </p:cNvSpPr>
          <p:nvPr>
            <p:ph type="subTitle" idx="1"/>
          </p:nvPr>
        </p:nvSpPr>
        <p:spPr/>
        <p:txBody>
          <a:bodyPr/>
          <a:lstStyle/>
          <a:p>
            <a:endParaRPr lang="en-GB"/>
          </a:p>
        </p:txBody>
      </p:sp>
      <p:sp>
        <p:nvSpPr>
          <p:cNvPr id="4" name="TextBox 3">
            <a:extLst>
              <a:ext uri="{FF2B5EF4-FFF2-40B4-BE49-F238E27FC236}">
                <a16:creationId xmlns:a16="http://schemas.microsoft.com/office/drawing/2014/main" id="{8B604A04-BA98-411F-8384-50EB88C07E5A}"/>
              </a:ext>
            </a:extLst>
          </p:cNvPr>
          <p:cNvSpPr txBox="1"/>
          <p:nvPr/>
        </p:nvSpPr>
        <p:spPr>
          <a:xfrm>
            <a:off x="1000250" y="1539536"/>
            <a:ext cx="10191499" cy="1569660"/>
          </a:xfrm>
          <a:prstGeom prst="rect">
            <a:avLst/>
          </a:prstGeom>
          <a:noFill/>
        </p:spPr>
        <p:txBody>
          <a:bodyPr wrap="square" rtlCol="0">
            <a:spAutoFit/>
          </a:bodyPr>
          <a:lstStyle/>
          <a:p>
            <a:pPr algn="ctr"/>
            <a:r>
              <a:rPr lang="en-GB" sz="4800" b="1" dirty="0">
                <a:latin typeface="Arial" pitchFamily="34" charset="0"/>
                <a:cs typeface="Arial" pitchFamily="34" charset="0"/>
              </a:rPr>
              <a:t>Introduction to Diabetes in Derbyshire</a:t>
            </a:r>
          </a:p>
        </p:txBody>
      </p:sp>
      <p:pic>
        <p:nvPicPr>
          <p:cNvPr id="5" name="Picture 4" descr="A picture containing text&#10;&#10;Description automatically generated">
            <a:extLst>
              <a:ext uri="{FF2B5EF4-FFF2-40B4-BE49-F238E27FC236}">
                <a16:creationId xmlns:a16="http://schemas.microsoft.com/office/drawing/2014/main" id="{5CDA8D7A-A9CA-4588-AEFD-043BE10019D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647"/>
          <a:stretch/>
        </p:blipFill>
        <p:spPr>
          <a:xfrm>
            <a:off x="0" y="3501008"/>
            <a:ext cx="12192000" cy="2394892"/>
          </a:xfrm>
          <a:prstGeom prst="rect">
            <a:avLst/>
          </a:prstGeom>
        </p:spPr>
      </p:pic>
      <p:sp>
        <p:nvSpPr>
          <p:cNvPr id="6" name="TextBox 5">
            <a:extLst>
              <a:ext uri="{FF2B5EF4-FFF2-40B4-BE49-F238E27FC236}">
                <a16:creationId xmlns:a16="http://schemas.microsoft.com/office/drawing/2014/main" id="{DAD582AB-0C24-40C0-ADFD-C8C8D764D9DA}"/>
              </a:ext>
            </a:extLst>
          </p:cNvPr>
          <p:cNvSpPr txBox="1"/>
          <p:nvPr/>
        </p:nvSpPr>
        <p:spPr>
          <a:xfrm>
            <a:off x="702365" y="3075057"/>
            <a:ext cx="10906540" cy="830997"/>
          </a:xfrm>
          <a:prstGeom prst="rect">
            <a:avLst/>
          </a:prstGeom>
          <a:noFill/>
        </p:spPr>
        <p:txBody>
          <a:bodyPr wrap="square" rtlCol="0">
            <a:spAutoFit/>
          </a:bodyPr>
          <a:lstStyle/>
          <a:p>
            <a:pPr algn="ctr"/>
            <a:r>
              <a:rPr lang="en-GB" sz="2400" b="1" dirty="0">
                <a:latin typeface="Arial" pitchFamily="34" charset="0"/>
                <a:cs typeface="Arial" pitchFamily="34" charset="0"/>
              </a:rPr>
              <a:t>Lee Mellor</a:t>
            </a:r>
          </a:p>
          <a:p>
            <a:pPr algn="ctr"/>
            <a:r>
              <a:rPr lang="en-GB" sz="2400" b="1" dirty="0">
                <a:latin typeface="Arial" pitchFamily="34" charset="0"/>
                <a:cs typeface="Arial" pitchFamily="34" charset="0"/>
              </a:rPr>
              <a:t>Communications and Engagement Specialist</a:t>
            </a:r>
          </a:p>
        </p:txBody>
      </p:sp>
      <p:pic>
        <p:nvPicPr>
          <p:cNvPr id="7" name="Picture 6" descr="A picture containing timeline&#10;&#10;Description automatically generated">
            <a:extLst>
              <a:ext uri="{FF2B5EF4-FFF2-40B4-BE49-F238E27FC236}">
                <a16:creationId xmlns:a16="http://schemas.microsoft.com/office/drawing/2014/main" id="{685F1AB9-2347-4F25-A6DC-495E7F7EBE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grpSp>
        <p:nvGrpSpPr>
          <p:cNvPr id="10" name="Group 9">
            <a:extLst>
              <a:ext uri="{FF2B5EF4-FFF2-40B4-BE49-F238E27FC236}">
                <a16:creationId xmlns:a16="http://schemas.microsoft.com/office/drawing/2014/main" id="{DC2C1E0C-DCB8-4E1C-867B-04EA3B9C32FC}"/>
              </a:ext>
            </a:extLst>
          </p:cNvPr>
          <p:cNvGrpSpPr/>
          <p:nvPr/>
        </p:nvGrpSpPr>
        <p:grpSpPr>
          <a:xfrm>
            <a:off x="0" y="5835851"/>
            <a:ext cx="12192000" cy="1145974"/>
            <a:chOff x="0" y="5835851"/>
            <a:chExt cx="12192000" cy="1145974"/>
          </a:xfrm>
        </p:grpSpPr>
        <p:sp>
          <p:nvSpPr>
            <p:cNvPr id="9" name="Rectangle 8">
              <a:extLst>
                <a:ext uri="{FF2B5EF4-FFF2-40B4-BE49-F238E27FC236}">
                  <a16:creationId xmlns:a16="http://schemas.microsoft.com/office/drawing/2014/main" id="{3878AA03-D1D2-4BCD-A36E-C8CDC783EC2F}"/>
                </a:ext>
              </a:extLst>
            </p:cNvPr>
            <p:cNvSpPr/>
            <p:nvPr/>
          </p:nvSpPr>
          <p:spPr>
            <a:xfrm>
              <a:off x="0" y="5895900"/>
              <a:ext cx="12192000" cy="108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Graphical user interface, application&#10;&#10;Description automatically generated">
              <a:extLst>
                <a:ext uri="{FF2B5EF4-FFF2-40B4-BE49-F238E27FC236}">
                  <a16:creationId xmlns:a16="http://schemas.microsoft.com/office/drawing/2014/main" id="{EFE1A21B-C924-4AA2-A4DB-A872850D32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2829" y="5835851"/>
              <a:ext cx="6155999" cy="972000"/>
            </a:xfrm>
            <a:prstGeom prst="rect">
              <a:avLst/>
            </a:prstGeom>
          </p:spPr>
        </p:pic>
      </p:grpSp>
    </p:spTree>
    <p:extLst>
      <p:ext uri="{BB962C8B-B14F-4D97-AF65-F5344CB8AC3E}">
        <p14:creationId xmlns:p14="http://schemas.microsoft.com/office/powerpoint/2010/main" val="2524733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Today’s session  </a:t>
            </a:r>
          </a:p>
        </p:txBody>
      </p:sp>
      <p:sp>
        <p:nvSpPr>
          <p:cNvPr id="3" name="Content Placeholder 2"/>
          <p:cNvSpPr>
            <a:spLocks noGrp="1"/>
          </p:cNvSpPr>
          <p:nvPr>
            <p:ph idx="1"/>
          </p:nvPr>
        </p:nvSpPr>
        <p:spPr>
          <a:xfrm>
            <a:off x="838200" y="1444487"/>
            <a:ext cx="10515600" cy="4732476"/>
          </a:xfrm>
        </p:spPr>
        <p:txBody>
          <a:bodyPr>
            <a:normAutofit fontScale="77500" lnSpcReduction="20000"/>
          </a:bodyPr>
          <a:lstStyle/>
          <a:p>
            <a:pPr marL="0" indent="0">
              <a:buNone/>
            </a:pPr>
            <a:r>
              <a:rPr lang="en-GB" dirty="0">
                <a:latin typeface="Arial" pitchFamily="34" charset="0"/>
                <a:cs typeface="Arial" pitchFamily="34" charset="0"/>
              </a:rPr>
              <a:t>Today’s session is about Diabetes in Derbyshire. This is an opportunity to meet the different organisations delivering care to people in Derbyshire living with and at risk of diabetes. If you are living with Diabetes there will be lots of options on offer to help you get your diabetes under control and reduce your risk of complications in the future.</a:t>
            </a:r>
            <a:endParaRPr lang="en-GB" b="0" i="0" dirty="0">
              <a:solidFill>
                <a:srgbClr val="000000"/>
              </a:solidFill>
              <a:effectLst/>
              <a:latin typeface="Arial" panose="020B0604020202020204" pitchFamily="34" charset="0"/>
            </a:endParaRPr>
          </a:p>
          <a:p>
            <a:pPr marL="0" indent="0">
              <a:buNone/>
            </a:pPr>
            <a:endParaRPr lang="en-GB" dirty="0">
              <a:latin typeface="Arial" pitchFamily="34" charset="0"/>
              <a:cs typeface="Arial" pitchFamily="34" charset="0"/>
            </a:endParaRPr>
          </a:p>
          <a:p>
            <a:r>
              <a:rPr lang="en-GB" dirty="0">
                <a:latin typeface="Arial" pitchFamily="34" charset="0"/>
                <a:cs typeface="Arial" pitchFamily="34" charset="0"/>
              </a:rPr>
              <a:t>We have a number of speakers who Dr </a:t>
            </a:r>
            <a:r>
              <a:rPr lang="en-GB" dirty="0" err="1">
                <a:latin typeface="Arial" pitchFamily="34" charset="0"/>
                <a:cs typeface="Arial" pitchFamily="34" charset="0"/>
              </a:rPr>
              <a:t>Kriss</a:t>
            </a:r>
            <a:r>
              <a:rPr lang="en-GB" dirty="0">
                <a:latin typeface="Arial" pitchFamily="34" charset="0"/>
                <a:cs typeface="Arial" pitchFamily="34" charset="0"/>
              </a:rPr>
              <a:t> Owen will introduce you to and who will be taking us through the Diabetes offer in Derbyshire</a:t>
            </a:r>
          </a:p>
          <a:p>
            <a:r>
              <a:rPr lang="en-GB" dirty="0">
                <a:latin typeface="Arial" pitchFamily="34" charset="0"/>
                <a:cs typeface="Arial" pitchFamily="34" charset="0"/>
              </a:rPr>
              <a:t>An opportunity to ask questions and give any feedback</a:t>
            </a:r>
          </a:p>
          <a:p>
            <a:pPr marL="0" indent="0">
              <a:buNone/>
            </a:pPr>
            <a:endParaRPr lang="en-GB" dirty="0">
              <a:latin typeface="Arial" pitchFamily="34" charset="0"/>
              <a:cs typeface="Arial" pitchFamily="34" charset="0"/>
            </a:endParaRPr>
          </a:p>
          <a:p>
            <a:pPr marL="0" indent="0">
              <a:buNone/>
            </a:pPr>
            <a:r>
              <a:rPr lang="en-GB" dirty="0">
                <a:latin typeface="Arial" pitchFamily="34" charset="0"/>
                <a:cs typeface="Arial" pitchFamily="34" charset="0"/>
              </a:rPr>
              <a:t>What will today’s session influence?</a:t>
            </a:r>
            <a:br>
              <a:rPr lang="en-GB" dirty="0">
                <a:latin typeface="Arial" pitchFamily="34" charset="0"/>
                <a:cs typeface="Arial" pitchFamily="34" charset="0"/>
              </a:rPr>
            </a:br>
            <a:endParaRPr lang="en-GB" dirty="0">
              <a:latin typeface="Arial" pitchFamily="34" charset="0"/>
              <a:cs typeface="Arial" pitchFamily="34" charset="0"/>
            </a:endParaRPr>
          </a:p>
          <a:p>
            <a:r>
              <a:rPr lang="en-GB" dirty="0">
                <a:latin typeface="Arial" pitchFamily="34" charset="0"/>
                <a:cs typeface="Arial" pitchFamily="34" charset="0"/>
              </a:rPr>
              <a:t>Feedback and comments from today’s session will be fed into the system</a:t>
            </a:r>
            <a:endParaRPr lang="en-GB" dirty="0">
              <a:highlight>
                <a:srgbClr val="FFFF00"/>
              </a:highlight>
              <a:latin typeface="Arial" pitchFamily="34" charset="0"/>
              <a:cs typeface="Arial" pitchFamily="34" charset="0"/>
            </a:endParaRPr>
          </a:p>
          <a:p>
            <a:r>
              <a:rPr lang="en-GB" dirty="0">
                <a:latin typeface="Arial" pitchFamily="34" charset="0"/>
                <a:cs typeface="Arial" pitchFamily="34" charset="0"/>
              </a:rPr>
              <a:t>You can be kept up to date with information by accessing the engagement platform </a:t>
            </a:r>
            <a:r>
              <a:rPr lang="en-GB" dirty="0">
                <a:latin typeface="Arial" pitchFamily="34" charset="0"/>
                <a:cs typeface="Arial" pitchFamily="34" charset="0"/>
                <a:hlinkClick r:id="rId2"/>
              </a:rPr>
              <a:t>HERE</a:t>
            </a:r>
            <a:endParaRPr lang="en-GB" dirty="0">
              <a:latin typeface="Arial" pitchFamily="34" charset="0"/>
              <a:cs typeface="Arial" pitchFamily="34" charset="0"/>
            </a:endParaRPr>
          </a:p>
        </p:txBody>
      </p:sp>
    </p:spTree>
    <p:extLst>
      <p:ext uri="{BB962C8B-B14F-4D97-AF65-F5344CB8AC3E}">
        <p14:creationId xmlns:p14="http://schemas.microsoft.com/office/powerpoint/2010/main" val="2712817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4" name="Content Placeholder 3">
            <a:extLst>
              <a:ext uri="{FF2B5EF4-FFF2-40B4-BE49-F238E27FC236}">
                <a16:creationId xmlns:a16="http://schemas.microsoft.com/office/drawing/2014/main" id="{13FD4360-A4AD-F945-3D78-80FB47A06C67}"/>
              </a:ext>
            </a:extLst>
          </p:cNvPr>
          <p:cNvPicPr>
            <a:picLocks noGrp="1" noChangeAspect="1"/>
          </p:cNvPicPr>
          <p:nvPr>
            <p:ph idx="1"/>
          </p:nvPr>
        </p:nvPicPr>
        <p:blipFill>
          <a:blip r:embed="rId2"/>
          <a:stretch>
            <a:fillRect/>
          </a:stretch>
        </p:blipFill>
        <p:spPr>
          <a:xfrm>
            <a:off x="437323" y="1561515"/>
            <a:ext cx="8077503" cy="4931360"/>
          </a:xfrm>
          <a:prstGeom prst="rect">
            <a:avLst/>
          </a:prstGeom>
        </p:spPr>
      </p:pic>
    </p:spTree>
    <p:extLst>
      <p:ext uri="{BB962C8B-B14F-4D97-AF65-F5344CB8AC3E}">
        <p14:creationId xmlns:p14="http://schemas.microsoft.com/office/powerpoint/2010/main" val="322176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6" name="Content Placeholder 5">
            <a:extLst>
              <a:ext uri="{FF2B5EF4-FFF2-40B4-BE49-F238E27FC236}">
                <a16:creationId xmlns:a16="http://schemas.microsoft.com/office/drawing/2014/main" id="{0BD3D913-5507-C712-E613-EAA3D083B603}"/>
              </a:ext>
            </a:extLst>
          </p:cNvPr>
          <p:cNvPicPr>
            <a:picLocks noGrp="1" noChangeAspect="1"/>
          </p:cNvPicPr>
          <p:nvPr>
            <p:ph idx="1"/>
          </p:nvPr>
        </p:nvPicPr>
        <p:blipFill>
          <a:blip r:embed="rId2"/>
          <a:stretch>
            <a:fillRect/>
          </a:stretch>
        </p:blipFill>
        <p:spPr>
          <a:xfrm>
            <a:off x="464234" y="1420838"/>
            <a:ext cx="8042203" cy="5072038"/>
          </a:xfrm>
          <a:prstGeom prst="rect">
            <a:avLst/>
          </a:prstGeom>
        </p:spPr>
      </p:pic>
    </p:spTree>
    <p:extLst>
      <p:ext uri="{BB962C8B-B14F-4D97-AF65-F5344CB8AC3E}">
        <p14:creationId xmlns:p14="http://schemas.microsoft.com/office/powerpoint/2010/main" val="3542217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sp>
        <p:nvSpPr>
          <p:cNvPr id="7" name="Content Placeholder 2">
            <a:extLst>
              <a:ext uri="{FF2B5EF4-FFF2-40B4-BE49-F238E27FC236}">
                <a16:creationId xmlns:a16="http://schemas.microsoft.com/office/drawing/2014/main" id="{C12B5070-A9AE-6103-4A9B-94B913BB881A}"/>
              </a:ext>
            </a:extLst>
          </p:cNvPr>
          <p:cNvSpPr txBox="1">
            <a:spLocks/>
          </p:cNvSpPr>
          <p:nvPr/>
        </p:nvSpPr>
        <p:spPr>
          <a:xfrm>
            <a:off x="435528" y="1788159"/>
            <a:ext cx="10515600" cy="43303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dirty="0">
                <a:latin typeface="Arial" pitchFamily="34" charset="0"/>
                <a:cs typeface="Arial" pitchFamily="34" charset="0"/>
              </a:rPr>
              <a:t>Part of the session will be interactive, and we will ask you a few questions.</a:t>
            </a:r>
          </a:p>
          <a:p>
            <a:pPr marL="0" indent="0">
              <a:buFont typeface="Arial" panose="020B0604020202020204" pitchFamily="34" charset="0"/>
              <a:buNone/>
            </a:pPr>
            <a:endParaRPr lang="en-GB" sz="2400" dirty="0">
              <a:latin typeface="Arial" pitchFamily="34" charset="0"/>
              <a:cs typeface="Arial" pitchFamily="34" charset="0"/>
            </a:endParaRPr>
          </a:p>
          <a:p>
            <a:pPr marL="0" indent="0">
              <a:buFont typeface="Arial" panose="020B0604020202020204" pitchFamily="34" charset="0"/>
              <a:buNone/>
            </a:pPr>
            <a:r>
              <a:rPr lang="en-GB" sz="2400" dirty="0">
                <a:latin typeface="Arial" pitchFamily="34" charset="0"/>
                <a:cs typeface="Arial" pitchFamily="34" charset="0"/>
              </a:rPr>
              <a:t>You will be able to answer the questions in a few different ways:</a:t>
            </a:r>
          </a:p>
          <a:p>
            <a:pPr marL="0" indent="0">
              <a:buNone/>
            </a:pPr>
            <a:endParaRPr lang="en-GB" sz="2400" dirty="0">
              <a:latin typeface="Arial" pitchFamily="34" charset="0"/>
              <a:cs typeface="Arial" pitchFamily="34" charset="0"/>
            </a:endParaRPr>
          </a:p>
          <a:p>
            <a:r>
              <a:rPr lang="en-GB" sz="2400" b="1" dirty="0">
                <a:latin typeface="Arial" pitchFamily="34" charset="0"/>
                <a:cs typeface="Arial" pitchFamily="34" charset="0"/>
              </a:rPr>
              <a:t>The main way </a:t>
            </a:r>
            <a:r>
              <a:rPr lang="en-GB" sz="2400" dirty="0">
                <a:latin typeface="Arial" pitchFamily="34" charset="0"/>
                <a:cs typeface="Arial" pitchFamily="34" charset="0"/>
              </a:rPr>
              <a:t>- scan the QR code with your smartphone camera - this will take you to </a:t>
            </a:r>
            <a:r>
              <a:rPr lang="en-GB" sz="2400" dirty="0" err="1">
                <a:latin typeface="Arial" pitchFamily="34" charset="0"/>
                <a:cs typeface="Arial" pitchFamily="34" charset="0"/>
              </a:rPr>
              <a:t>Slido</a:t>
            </a:r>
            <a:r>
              <a:rPr lang="en-GB" sz="2400" dirty="0">
                <a:latin typeface="Arial" pitchFamily="34" charset="0"/>
                <a:cs typeface="Arial" pitchFamily="34" charset="0"/>
              </a:rPr>
              <a:t> where you can type in your response</a:t>
            </a:r>
          </a:p>
          <a:p>
            <a:r>
              <a:rPr lang="en-GB" sz="2400" dirty="0">
                <a:latin typeface="Arial" pitchFamily="34" charset="0"/>
                <a:cs typeface="Arial" pitchFamily="34" charset="0"/>
              </a:rPr>
              <a:t>You can raise your hand to talk and we can type the response for you</a:t>
            </a:r>
          </a:p>
          <a:p>
            <a:r>
              <a:rPr lang="en-GB" sz="2400" dirty="0">
                <a:latin typeface="Arial" pitchFamily="34" charset="0"/>
                <a:cs typeface="Arial" pitchFamily="34" charset="0"/>
              </a:rPr>
              <a:t>You can put a response in the </a:t>
            </a:r>
            <a:r>
              <a:rPr lang="en-GB" sz="2400" dirty="0" err="1">
                <a:latin typeface="Arial" pitchFamily="34" charset="0"/>
                <a:cs typeface="Arial" pitchFamily="34" charset="0"/>
              </a:rPr>
              <a:t>chatbox</a:t>
            </a:r>
            <a:r>
              <a:rPr lang="en-GB" sz="2400" dirty="0">
                <a:latin typeface="Arial" pitchFamily="34" charset="0"/>
                <a:cs typeface="Arial" pitchFamily="34" charset="0"/>
              </a:rPr>
              <a:t> and we will copy and paste the response for you</a:t>
            </a:r>
          </a:p>
          <a:p>
            <a:pPr marL="0" indent="0">
              <a:buFont typeface="Arial" panose="020B0604020202020204" pitchFamily="34" charset="0"/>
              <a:buNone/>
            </a:pPr>
            <a:endParaRPr lang="en-GB" sz="2000" dirty="0">
              <a:latin typeface="Arial" pitchFamily="34" charset="0"/>
              <a:cs typeface="Arial" pitchFamily="34" charset="0"/>
            </a:endParaRPr>
          </a:p>
          <a:p>
            <a:pPr marL="0" indent="0">
              <a:buFont typeface="Arial" panose="020B0604020202020204" pitchFamily="34" charset="0"/>
              <a:buNone/>
            </a:pPr>
            <a:br>
              <a:rPr lang="en-GB" sz="2000" dirty="0">
                <a:latin typeface="Arial" pitchFamily="34" charset="0"/>
                <a:cs typeface="Arial" pitchFamily="34" charset="0"/>
              </a:rPr>
            </a:br>
            <a:endParaRPr lang="en-GB" sz="2000" dirty="0">
              <a:latin typeface="Arial" pitchFamily="34" charset="0"/>
              <a:cs typeface="Arial" pitchFamily="34" charset="0"/>
            </a:endParaRPr>
          </a:p>
          <a:p>
            <a:endParaRPr lang="en-GB" dirty="0"/>
          </a:p>
        </p:txBody>
      </p:sp>
    </p:spTree>
    <p:extLst>
      <p:ext uri="{BB962C8B-B14F-4D97-AF65-F5344CB8AC3E}">
        <p14:creationId xmlns:p14="http://schemas.microsoft.com/office/powerpoint/2010/main" val="588890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fontScale="92500" lnSpcReduction="10000"/>
          </a:bodyPr>
          <a:lstStyle/>
          <a:p>
            <a:pPr>
              <a:defRPr/>
            </a:pPr>
            <a:r>
              <a:rPr lang="en-GB" sz="2800" dirty="0">
                <a:solidFill>
                  <a:srgbClr val="000000"/>
                </a:solidFill>
                <a:latin typeface="Arial" panose="020B0604020202020204" pitchFamily="34" charset="0"/>
              </a:rPr>
              <a:t>So we can hear the person speaking you may be automatically muted. Please stay muted while others are speaking </a:t>
            </a:r>
          </a:p>
          <a:p>
            <a:pPr>
              <a:defRPr/>
            </a:pPr>
            <a:endParaRPr lang="en-GB" sz="2800" dirty="0">
              <a:solidFill>
                <a:srgbClr val="000000"/>
              </a:solidFill>
              <a:latin typeface="Arial" panose="020B0604020202020204" pitchFamily="34" charset="0"/>
            </a:endParaRPr>
          </a:p>
          <a:p>
            <a:pPr>
              <a:defRPr/>
            </a:pPr>
            <a:r>
              <a:rPr lang="en-GB" sz="2800" dirty="0">
                <a:solidFill>
                  <a:srgbClr val="000000"/>
                </a:solidFill>
                <a:latin typeface="Arial" panose="020B0604020202020204" pitchFamily="34" charset="0"/>
              </a:rPr>
              <a:t>To ensure everyone's questions and views are captured we ask that you raise your questions in the chat box please:</a:t>
            </a:r>
          </a:p>
          <a:p>
            <a:pPr eaLnBrk="1" hangingPunct="1">
              <a:defRPr/>
            </a:pPr>
            <a:endParaRPr lang="en-GB" sz="2800" dirty="0">
              <a:solidFill>
                <a:srgbClr val="000000"/>
              </a:solidFill>
              <a:latin typeface="Arial" panose="020B0604020202020204" pitchFamily="34" charset="0"/>
            </a:endParaRPr>
          </a:p>
          <a:p>
            <a:pPr marL="0" indent="0">
              <a:buNone/>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r>
              <a:rPr lang="en-GB" sz="2800" b="1" dirty="0">
                <a:solidFill>
                  <a:srgbClr val="000000"/>
                </a:solidFill>
                <a:latin typeface="Arial" panose="020B0604020202020204" pitchFamily="34" charset="0"/>
              </a:rPr>
              <a:t>We want everyone to have a chance to contribute today</a:t>
            </a:r>
            <a:endParaRPr lang="en-GB" dirty="0"/>
          </a:p>
        </p:txBody>
      </p:sp>
      <p:pic>
        <p:nvPicPr>
          <p:cNvPr id="6" name="Picture 5">
            <a:extLst>
              <a:ext uri="{FF2B5EF4-FFF2-40B4-BE49-F238E27FC236}">
                <a16:creationId xmlns:a16="http://schemas.microsoft.com/office/drawing/2014/main" id="{242A8A5A-D36A-C9E3-49CE-BD8126439E8E}"/>
              </a:ext>
            </a:extLst>
          </p:cNvPr>
          <p:cNvPicPr>
            <a:picLocks noChangeAspect="1"/>
          </p:cNvPicPr>
          <p:nvPr/>
        </p:nvPicPr>
        <p:blipFill>
          <a:blip r:embed="rId2"/>
          <a:stretch>
            <a:fillRect/>
          </a:stretch>
        </p:blipFill>
        <p:spPr>
          <a:xfrm>
            <a:off x="1096948" y="4185495"/>
            <a:ext cx="10115550" cy="819150"/>
          </a:xfrm>
          <a:prstGeom prst="rect">
            <a:avLst/>
          </a:prstGeom>
        </p:spPr>
      </p:pic>
      <p:sp>
        <p:nvSpPr>
          <p:cNvPr id="7" name="Rectangle 6">
            <a:extLst>
              <a:ext uri="{FF2B5EF4-FFF2-40B4-BE49-F238E27FC236}">
                <a16:creationId xmlns:a16="http://schemas.microsoft.com/office/drawing/2014/main" id="{F13A2E00-5AF5-4E68-D680-E630F2E519F3}"/>
              </a:ext>
            </a:extLst>
          </p:cNvPr>
          <p:cNvSpPr/>
          <p:nvPr/>
        </p:nvSpPr>
        <p:spPr>
          <a:xfrm>
            <a:off x="947956" y="4001294"/>
            <a:ext cx="1132514" cy="113276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01332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lnSpcReduction="10000"/>
          </a:bodyPr>
          <a:lstStyle/>
          <a:p>
            <a:pPr eaLnBrk="1" hangingPunct="1">
              <a:defRPr/>
            </a:pPr>
            <a:r>
              <a:rPr lang="en-GB" sz="2800" dirty="0">
                <a:solidFill>
                  <a:srgbClr val="000000"/>
                </a:solidFill>
                <a:latin typeface="Arial" panose="020B0604020202020204" pitchFamily="34" charset="0"/>
              </a:rPr>
              <a:t>Please remember to:</a:t>
            </a:r>
          </a:p>
          <a:p>
            <a:pPr eaLnBrk="1" hangingPunct="1">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Listen with an open mind</a:t>
            </a:r>
          </a:p>
          <a:p>
            <a:pPr marL="310767" indent="-310767">
              <a:buFont typeface="Courier New" panose="02070309020205020404" pitchFamily="49" charset="0"/>
              <a:buChar char="o"/>
              <a:defRPr/>
            </a:pPr>
            <a:endParaRPr lang="en-GB"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Respect each other’s views</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Try to keep in line with the agenda</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If the point has already been raised, please try not to repeat it</a:t>
            </a:r>
          </a:p>
          <a:p>
            <a:pPr>
              <a:defRPr/>
            </a:pPr>
            <a:endParaRPr lang="en-GB" dirty="0">
              <a:solidFill>
                <a:srgbClr val="000000"/>
              </a:solidFill>
              <a:latin typeface="Arial" panose="020B0604020202020204" pitchFamily="34" charset="0"/>
            </a:endParaRPr>
          </a:p>
          <a:p>
            <a:pPr>
              <a:defRPr/>
            </a:pPr>
            <a:endParaRPr lang="en-GB" dirty="0">
              <a:solidFill>
                <a:srgbClr val="000000"/>
              </a:solidFill>
              <a:latin typeface="Arial" panose="020B0604020202020204" pitchFamily="34" charset="0"/>
            </a:endParaRPr>
          </a:p>
          <a:p>
            <a:pPr eaLnBrk="1" hangingPunct="1">
              <a:defRPr/>
            </a:pPr>
            <a:endParaRPr lang="en-GB" dirty="0">
              <a:solidFill>
                <a:srgbClr val="000000"/>
              </a:solidFill>
              <a:latin typeface="Arial" panose="020B0604020202020204" pitchFamily="34" charset="0"/>
            </a:endParaRPr>
          </a:p>
          <a:p>
            <a:endParaRPr lang="en-GB" dirty="0"/>
          </a:p>
        </p:txBody>
      </p:sp>
    </p:spTree>
    <p:extLst>
      <p:ext uri="{BB962C8B-B14F-4D97-AF65-F5344CB8AC3E}">
        <p14:creationId xmlns:p14="http://schemas.microsoft.com/office/powerpoint/2010/main" val="1554608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D5CFC8D7-37EB-43D5-861F-79D372FC0E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37486"/>
            <a:ext cx="12192000" cy="2564904"/>
          </a:xfrm>
          <a:prstGeom prst="rect">
            <a:avLst/>
          </a:prstGeom>
        </p:spPr>
      </p:pic>
      <p:pic>
        <p:nvPicPr>
          <p:cNvPr id="11" name="Picture 10" descr="A picture containing timeline&#10;&#10;Description automatically generated">
            <a:extLst>
              <a:ext uri="{FF2B5EF4-FFF2-40B4-BE49-F238E27FC236}">
                <a16:creationId xmlns:a16="http://schemas.microsoft.com/office/drawing/2014/main" id="{8116EB2D-2597-4A68-9C4B-C70B87C294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sp>
        <p:nvSpPr>
          <p:cNvPr id="6" name="Content Placeholder 2">
            <a:extLst>
              <a:ext uri="{FF2B5EF4-FFF2-40B4-BE49-F238E27FC236}">
                <a16:creationId xmlns:a16="http://schemas.microsoft.com/office/drawing/2014/main" id="{DEA6A645-396E-41E8-B814-922FF6E8C902}"/>
              </a:ext>
            </a:extLst>
          </p:cNvPr>
          <p:cNvSpPr txBox="1">
            <a:spLocks/>
          </p:cNvSpPr>
          <p:nvPr/>
        </p:nvSpPr>
        <p:spPr>
          <a:xfrm>
            <a:off x="1320800" y="983324"/>
            <a:ext cx="10261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GB" dirty="0">
              <a:latin typeface="Arial" pitchFamily="34" charset="0"/>
              <a:cs typeface="Arial" pitchFamily="34" charset="0"/>
            </a:endParaRPr>
          </a:p>
          <a:p>
            <a:pPr algn="l"/>
            <a:r>
              <a:rPr lang="en-GB" b="1" dirty="0">
                <a:solidFill>
                  <a:srgbClr val="00AED9"/>
                </a:solidFill>
                <a:latin typeface="Arial" pitchFamily="34" charset="0"/>
                <a:cs typeface="Arial" pitchFamily="34" charset="0"/>
              </a:rPr>
              <a:t>Name: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Lee Mellor</a:t>
            </a:r>
          </a:p>
          <a:p>
            <a:pPr algn="l"/>
            <a:r>
              <a:rPr lang="en-GB" b="1" dirty="0">
                <a:solidFill>
                  <a:srgbClr val="00AED9"/>
                </a:solidFill>
                <a:latin typeface="Arial" pitchFamily="34" charset="0"/>
                <a:cs typeface="Arial" pitchFamily="34" charset="0"/>
              </a:rPr>
              <a:t>Title: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Communications and Engagement Specialist</a:t>
            </a:r>
          </a:p>
          <a:p>
            <a:pPr algn="l"/>
            <a:r>
              <a:rPr lang="en-GB" b="1" dirty="0">
                <a:solidFill>
                  <a:srgbClr val="00AED9"/>
                </a:solidFill>
                <a:latin typeface="Arial" pitchFamily="34" charset="0"/>
                <a:cs typeface="Arial" pitchFamily="34" charset="0"/>
              </a:rPr>
              <a:t>Email:</a:t>
            </a:r>
            <a:r>
              <a:rPr lang="en-GB" dirty="0">
                <a:latin typeface="Arial" pitchFamily="34" charset="0"/>
                <a:cs typeface="Arial" pitchFamily="34" charset="0"/>
              </a:rPr>
              <a:t>	</a:t>
            </a:r>
            <a:r>
              <a:rPr lang="en-GB" sz="2800" dirty="0">
                <a:solidFill>
                  <a:srgbClr val="00AED9"/>
                </a:solidFill>
                <a:latin typeface="Arial" pitchFamily="34" charset="0"/>
                <a:cs typeface="Arial" pitchFamily="34" charset="0"/>
                <a:hlinkClick r:id="rId4">
                  <a:extLst>
                    <a:ext uri="{A12FA001-AC4F-418D-AE19-62706E023703}">
                      <ahyp:hlinkClr xmlns:ahyp="http://schemas.microsoft.com/office/drawing/2018/hyperlinkcolor" val="tx"/>
                    </a:ext>
                  </a:extLst>
                </a:hlinkClick>
              </a:rPr>
              <a:t>lee.mellor1@nhs.net</a:t>
            </a:r>
            <a:r>
              <a:rPr lang="en-GB" sz="2800" dirty="0">
                <a:solidFill>
                  <a:srgbClr val="00AED9"/>
                </a:solidFill>
                <a:latin typeface="Arial" pitchFamily="34" charset="0"/>
                <a:cs typeface="Arial" pitchFamily="34" charset="0"/>
              </a:rPr>
              <a:t>  </a:t>
            </a:r>
          </a:p>
          <a:p>
            <a:pPr algn="l"/>
            <a:r>
              <a:rPr lang="en-GB" b="1" dirty="0">
                <a:solidFill>
                  <a:srgbClr val="00AED9"/>
                </a:solidFill>
                <a:latin typeface="Arial" pitchFamily="34" charset="0"/>
                <a:cs typeface="Arial" pitchFamily="34" charset="0"/>
              </a:rPr>
              <a:t>Web: </a:t>
            </a:r>
            <a:r>
              <a:rPr lang="en-GB" b="1" dirty="0">
                <a:solidFill>
                  <a:srgbClr val="0072C6"/>
                </a:solidFill>
                <a:latin typeface="Arial" pitchFamily="34" charset="0"/>
                <a:cs typeface="Arial" pitchFamily="34" charset="0"/>
              </a:rPr>
              <a:t>	</a:t>
            </a:r>
            <a:r>
              <a:rPr lang="en-GB" sz="2800" dirty="0">
                <a:solidFill>
                  <a:srgbClr val="00AED9"/>
                </a:solidFill>
                <a:latin typeface="Arial" pitchFamily="34" charset="0"/>
                <a:cs typeface="Arial" pitchFamily="34" charset="0"/>
                <a:hlinkClick r:id="rId5">
                  <a:extLst>
                    <a:ext uri="{A12FA001-AC4F-418D-AE19-62706E023703}">
                      <ahyp:hlinkClr xmlns:ahyp="http://schemas.microsoft.com/office/drawing/2018/hyperlinkcolor" val="tx"/>
                    </a:ext>
                  </a:extLst>
                </a:hlinkClick>
              </a:rPr>
              <a:t>https://joinedupcarederbyshire.co.uk</a:t>
            </a:r>
            <a:r>
              <a:rPr lang="en-GB" sz="2800" dirty="0">
                <a:solidFill>
                  <a:srgbClr val="00AED9"/>
                </a:solidFill>
                <a:latin typeface="Arial" pitchFamily="34" charset="0"/>
                <a:cs typeface="Arial" pitchFamily="34" charset="0"/>
              </a:rPr>
              <a:t> </a:t>
            </a:r>
            <a:endParaRPr lang="en-GB" dirty="0">
              <a:solidFill>
                <a:srgbClr val="00AED9"/>
              </a:solidFill>
              <a:latin typeface="Arial" pitchFamily="34" charset="0"/>
              <a:cs typeface="Arial" pitchFamily="34" charset="0"/>
            </a:endParaRPr>
          </a:p>
        </p:txBody>
      </p:sp>
      <p:sp>
        <p:nvSpPr>
          <p:cNvPr id="7" name="Title 1">
            <a:extLst>
              <a:ext uri="{FF2B5EF4-FFF2-40B4-BE49-F238E27FC236}">
                <a16:creationId xmlns:a16="http://schemas.microsoft.com/office/drawing/2014/main" id="{54A1C7A9-2443-474D-B013-34A147DA397A}"/>
              </a:ext>
            </a:extLst>
          </p:cNvPr>
          <p:cNvSpPr txBox="1">
            <a:spLocks/>
          </p:cNvSpPr>
          <p:nvPr/>
        </p:nvSpPr>
        <p:spPr>
          <a:xfrm>
            <a:off x="609600" y="274638"/>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b="1">
                <a:solidFill>
                  <a:srgbClr val="00AED9"/>
                </a:solidFill>
                <a:latin typeface="Arial" pitchFamily="34" charset="0"/>
                <a:cs typeface="Arial" pitchFamily="34" charset="0"/>
              </a:rPr>
              <a:t>Contact Details</a:t>
            </a:r>
            <a:endParaRPr lang="en-GB" b="1" dirty="0">
              <a:solidFill>
                <a:srgbClr val="00AED9"/>
              </a:solidFill>
              <a:latin typeface="Arial" pitchFamily="34" charset="0"/>
              <a:cs typeface="Arial" pitchFamily="34" charset="0"/>
            </a:endParaRPr>
          </a:p>
        </p:txBody>
      </p:sp>
    </p:spTree>
    <p:extLst>
      <p:ext uri="{BB962C8B-B14F-4D97-AF65-F5344CB8AC3E}">
        <p14:creationId xmlns:p14="http://schemas.microsoft.com/office/powerpoint/2010/main" val="419894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2635</TotalTime>
  <Words>373</Words>
  <Application>Microsoft Office PowerPoint</Application>
  <PresentationFormat>Widescreen</PresentationFormat>
  <Paragraphs>51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Courier New</vt:lpstr>
      <vt:lpstr>Office Theme</vt:lpstr>
      <vt:lpstr>PowerPoint Presentation</vt:lpstr>
      <vt:lpstr>Today’s session  </vt:lpstr>
      <vt:lpstr>Instructions for today </vt:lpstr>
      <vt:lpstr>Instructions for today </vt:lpstr>
      <vt:lpstr>Instructions for today </vt:lpstr>
      <vt:lpstr>Virtual Meeting House Rules </vt:lpstr>
      <vt:lpstr>Virtual Meeting House Rules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lastModifiedBy>STUART, Mark (NHS DERBY AND DERBYSHIRE ICB - 15M)</cp:lastModifiedBy>
  <cp:revision>26</cp:revision>
  <dcterms:created xsi:type="dcterms:W3CDTF">2022-07-06T14:52:02Z</dcterms:created>
  <dcterms:modified xsi:type="dcterms:W3CDTF">2024-04-04T09:59:21Z</dcterms:modified>
</cp:coreProperties>
</file>