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0" r:id="rId3"/>
    <p:sldId id="263" r:id="rId4"/>
    <p:sldId id="264" r:id="rId5"/>
    <p:sldId id="266" r:id="rId6"/>
    <p:sldId id="265" r:id="rId7"/>
    <p:sldId id="26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32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F600A3-F499-4B1F-9341-19D1D28552D2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FAAE2F-DC3C-48E0-91EE-11040200B7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731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B5AEF-B6E2-4C55-A5CA-86C3A73540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12697A-C7B3-4103-B540-DD3AA50D5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F2B92-0624-4701-8C7D-1E1CD785FC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75FD62-414B-49A2-A06B-781D48A03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975446-3002-41B8-AF12-79BE07990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081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DF6EE-BDEF-4C05-BF8E-3DEA418D1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826368-C261-4E0C-B6C9-0279AB85FA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E535F0-65D0-4E7D-815A-737ADD6D19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48E45F-A0F9-4C89-86AE-64FABE5C1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0FBBB3-9A8C-4049-9312-E2D6BD5E8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620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3FF0FC-698E-46B8-BBFE-36EBD406C8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2AA9CB-31DE-4281-955D-70528C6056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B23B65-DCDF-49E8-B1A5-74E680C53A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B9205-03FB-41E8-A4A2-BDED88AB3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3772E-F697-4C83-957D-4887FCD3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161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D3F10-42F8-436E-B0FF-8ADD05E49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FA2F4-1F26-4DEE-90D9-E05791AA0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8865AD-FA39-4CD6-B315-104B91DFA6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9B4DC-5284-416E-9985-6D24F05A0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B00D34-47E2-41F3-94A4-13846F78A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700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7E7A6-D65F-4A12-9B1C-F101FCBB7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63E7D7-DCF7-4058-9F9A-1712CD52B0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AB8C77-3AA3-4A1D-9E6E-11543A9C9A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189E8A-57AC-4BBF-B49C-81A0F4E8E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F7A76-86D3-48D2-969C-B1EDD7036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710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56EFA-5262-488D-9E03-76D6F61BB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83497-7644-4E1A-8493-CE644C9925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BB7265-4627-48C6-A6FE-BAAFF71B6A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96E025-3F4D-4DED-9C2D-B3FB4AB11E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42C53F-4826-480F-80BA-21872A7F9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964540-5059-47F7-9C37-CA41EF94A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14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45085-7EFD-4F82-B3C2-667956CA5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80A1BD-8656-4300-9D3C-C64806047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9B375A-3610-460A-BDC0-5FA1FA5731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C46873-B37C-4D93-ACF9-2295C9D8BC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BB782F-1367-43DC-B0ED-D32C32B886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83B4FA-18B8-4489-8DAB-47776D7708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B79650-E106-43A3-A584-448144D5D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1FC51A-49E9-4525-9E82-583EF286A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167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D419D-2C44-4C60-916D-9507D9053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BE59C3-DABB-48C5-9B22-B803D85991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B64389-70B3-475E-B38F-85C6CB6BE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4FD133-EE21-4CD7-A541-BB7B948F6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73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8BC443-45E9-4222-BFA4-88E9F9E90A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737DD8-B12A-4EA0-86A2-CE33983F4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8399A4-0CD4-45A6-8048-6FA30E124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045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DC485-F8BE-4685-8A5E-9D0D8E511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B970B-FCC1-4AD0-BF68-E625BA3B53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03ADF7-70F5-487F-BB95-3663CA175B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239490-8A31-41D2-B1BA-45EB1C55B7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134523-63A4-4BB8-B913-2C3E71EFA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E0175-46AD-41D6-9A37-BB86D6BF1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154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F7BB6-B2E9-4DF6-9C1E-ABA974D2D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E9AF04-CFF5-45C8-BC97-1A8A475EEA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27DA5D-3FFE-432C-8CDC-331F4EC2D5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6151EF-446F-470C-A16E-781A61BF6A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05AF9-4264-4E55-9F1A-3D7165CF5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7A0C58-140E-4383-B62F-66443F2EC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769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B3A0A1-39D3-4F13-BFEB-B4CAEB93E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AAF636-3271-42C5-8C3B-69BD133C31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3F75C3-CE4A-4CBD-8751-D92BC58B3B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97135-707D-41E1-AF4F-D43A11E12FA9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E9AB2B-1A45-479C-BE6D-B9C299A96A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FDF32F-A152-4DDF-A7A1-FFCC72736D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A51A6E3-35F3-4E9F-9C41-8E672635BF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862" r="787" b="34233"/>
          <a:stretch/>
        </p:blipFill>
        <p:spPr>
          <a:xfrm>
            <a:off x="0" y="6608351"/>
            <a:ext cx="12192000" cy="277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059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erbyshireinvolvement.co.uk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joinedupcarederbyshire.co.uk/" TargetMode="External"/><Relationship Id="rId4" Type="http://schemas.openxmlformats.org/officeDocument/2006/relationships/hyperlink" Target="mailto:mark.stuart@nhs.n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C894F10-CE7A-45D9-B152-B3812A5067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604A04-BA98-411F-8384-50EB88C07E5A}"/>
              </a:ext>
            </a:extLst>
          </p:cNvPr>
          <p:cNvSpPr txBox="1"/>
          <p:nvPr/>
        </p:nvSpPr>
        <p:spPr>
          <a:xfrm>
            <a:off x="1000250" y="1539536"/>
            <a:ext cx="101914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latin typeface="Arial" pitchFamily="34" charset="0"/>
                <a:cs typeface="Arial" pitchFamily="34" charset="0"/>
              </a:rPr>
              <a:t>Introduction to GP Access</a:t>
            </a:r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5CDA8D7A-A9CA-4588-AEFD-043BE10019D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47"/>
          <a:stretch/>
        </p:blipFill>
        <p:spPr>
          <a:xfrm>
            <a:off x="0" y="3501008"/>
            <a:ext cx="12192000" cy="239489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AD582AB-0C24-40C0-ADFD-C8C8D764D9DA}"/>
              </a:ext>
            </a:extLst>
          </p:cNvPr>
          <p:cNvSpPr txBox="1"/>
          <p:nvPr/>
        </p:nvSpPr>
        <p:spPr>
          <a:xfrm>
            <a:off x="702365" y="3075057"/>
            <a:ext cx="109065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rial" pitchFamily="34" charset="0"/>
                <a:cs typeface="Arial" pitchFamily="34" charset="0"/>
              </a:rPr>
              <a:t>Mark Stuart</a:t>
            </a:r>
          </a:p>
          <a:p>
            <a:pPr algn="ctr"/>
            <a:r>
              <a:rPr lang="en-GB" sz="2400" b="1" dirty="0">
                <a:latin typeface="Arial" pitchFamily="34" charset="0"/>
                <a:cs typeface="Arial" pitchFamily="34" charset="0"/>
              </a:rPr>
              <a:t>Engagement Officer</a:t>
            </a:r>
          </a:p>
        </p:txBody>
      </p:sp>
      <p:pic>
        <p:nvPicPr>
          <p:cNvPr id="7" name="Picture 6" descr="A picture containing timeline&#10;&#10;Description automatically generated">
            <a:extLst>
              <a:ext uri="{FF2B5EF4-FFF2-40B4-BE49-F238E27FC236}">
                <a16:creationId xmlns:a16="http://schemas.microsoft.com/office/drawing/2014/main" id="{685F1AB9-2347-4F25-A6DC-495E7F7EBEB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8368" y="301064"/>
            <a:ext cx="2430000" cy="972000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C2C1E0C-DCB8-4E1C-867B-04EA3B9C32FC}"/>
              </a:ext>
            </a:extLst>
          </p:cNvPr>
          <p:cNvGrpSpPr/>
          <p:nvPr/>
        </p:nvGrpSpPr>
        <p:grpSpPr>
          <a:xfrm>
            <a:off x="0" y="5835851"/>
            <a:ext cx="12192000" cy="1145974"/>
            <a:chOff x="0" y="5835851"/>
            <a:chExt cx="12192000" cy="1145974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878AA03-D1D2-4BCD-A36E-C8CDC783EC2F}"/>
                </a:ext>
              </a:extLst>
            </p:cNvPr>
            <p:cNvSpPr/>
            <p:nvPr/>
          </p:nvSpPr>
          <p:spPr>
            <a:xfrm>
              <a:off x="0" y="5895900"/>
              <a:ext cx="12192000" cy="10859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Picture 7" descr="Graphical user interface, application&#10;&#10;Description automatically generated">
              <a:extLst>
                <a:ext uri="{FF2B5EF4-FFF2-40B4-BE49-F238E27FC236}">
                  <a16:creationId xmlns:a16="http://schemas.microsoft.com/office/drawing/2014/main" id="{EFE1A21B-C924-4AA2-A4DB-A872850D324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2829" y="5835851"/>
              <a:ext cx="6155999" cy="972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24733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Today’s session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4487"/>
            <a:ext cx="10515600" cy="473247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>
                <a:latin typeface="Arial" pitchFamily="34" charset="0"/>
                <a:cs typeface="Arial" pitchFamily="34" charset="0"/>
              </a:rPr>
              <a:t>Today’s session is about GP Access, which concerns </a:t>
            </a:r>
            <a:r>
              <a:rPr lang="en-GB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how many GPs we have, how many appointments they offer, and why getting a GP appointment can sometimes be difficult.</a:t>
            </a:r>
            <a:r>
              <a:rPr lang="en-GB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Clive Newman, Director of Primary Care</a:t>
            </a:r>
            <a:r>
              <a:rPr lang="en-GB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dirty="0">
                <a:latin typeface="Arial" pitchFamily="34" charset="0"/>
                <a:cs typeface="Arial" pitchFamily="34" charset="0"/>
              </a:rPr>
              <a:t>will be taking us through </a:t>
            </a:r>
            <a:br>
              <a:rPr lang="en-GB" dirty="0">
                <a:latin typeface="Arial" pitchFamily="34" charset="0"/>
                <a:cs typeface="Arial" pitchFamily="34" charset="0"/>
              </a:rPr>
            </a:br>
            <a:r>
              <a:rPr lang="en-GB" dirty="0">
                <a:latin typeface="Arial" pitchFamily="34" charset="0"/>
                <a:cs typeface="Arial" pitchFamily="34" charset="0"/>
              </a:rPr>
              <a:t>GP Access</a:t>
            </a: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An opportunity to ask questions and give any feedback</a:t>
            </a:r>
          </a:p>
          <a:p>
            <a:pPr marL="0" indent="0"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GB" dirty="0">
                <a:latin typeface="Arial" pitchFamily="34" charset="0"/>
                <a:cs typeface="Arial" pitchFamily="34" charset="0"/>
              </a:rPr>
              <a:t>What will today’s session influence?</a:t>
            </a:r>
            <a:br>
              <a:rPr lang="en-GB" dirty="0">
                <a:latin typeface="Arial" pitchFamily="34" charset="0"/>
                <a:cs typeface="Arial" pitchFamily="34" charset="0"/>
              </a:rPr>
            </a:br>
            <a:endParaRPr lang="en-GB" dirty="0">
              <a:latin typeface="Arial" pitchFamily="34" charset="0"/>
              <a:cs typeface="Arial" pitchFamily="34" charset="0"/>
            </a:endParaRP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Feedback and comments from today’s session will be fed into the system</a:t>
            </a:r>
            <a:endParaRPr lang="en-GB" dirty="0"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You can be kept up to date with information by accessing the engagement platform </a:t>
            </a:r>
            <a:r>
              <a:rPr lang="en-GB" dirty="0">
                <a:latin typeface="Arial" pitchFamily="34" charset="0"/>
                <a:cs typeface="Arial" pitchFamily="34" charset="0"/>
                <a:hlinkClick r:id="rId2"/>
              </a:rPr>
              <a:t>HERE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817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Instructions for today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3FD4360-A4AD-F945-3D78-80FB47A06C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7323" y="1561515"/>
            <a:ext cx="8077503" cy="4931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764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Instructions for today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BD3D913-5507-C712-E613-EAA3D083B6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4234" y="1420838"/>
            <a:ext cx="8042203" cy="5072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217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Virtual Meeting House Rules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84D70F-E056-4A9E-92F4-B4C5DE615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So we can hear the person speaking you may be automatically muted. Please stay muted while others are speaking </a:t>
            </a:r>
          </a:p>
          <a:p>
            <a:pPr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To ensure everyone's questions and views are captured we ask that you raise your questions in the </a:t>
            </a:r>
            <a:r>
              <a:rPr lang="en-GB" sz="2800" b="1" dirty="0">
                <a:solidFill>
                  <a:srgbClr val="000000"/>
                </a:solidFill>
                <a:latin typeface="Arial" panose="020B0604020202020204" pitchFamily="34" charset="0"/>
              </a:rPr>
              <a:t>chat box </a:t>
            </a: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or </a:t>
            </a:r>
            <a:r>
              <a:rPr lang="en-GB" sz="2800" b="1" dirty="0">
                <a:solidFill>
                  <a:srgbClr val="000000"/>
                </a:solidFill>
                <a:latin typeface="Arial" panose="020B0604020202020204" pitchFamily="34" charset="0"/>
              </a:rPr>
              <a:t>raise your hand</a:t>
            </a:r>
          </a:p>
          <a:p>
            <a:pPr eaLnBrk="1" hangingPunct="1"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r>
              <a:rPr lang="en-GB" sz="2800" b="1" dirty="0">
                <a:solidFill>
                  <a:srgbClr val="000000"/>
                </a:solidFill>
                <a:latin typeface="Arial" panose="020B0604020202020204" pitchFamily="34" charset="0"/>
              </a:rPr>
              <a:t>We want everyone to have a chance to contribute today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42A8A5A-D36A-C9E3-49CE-BD8126439E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948" y="4185495"/>
            <a:ext cx="10115550" cy="81915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13A2E00-5AF5-4E68-D680-E630F2E519F3}"/>
              </a:ext>
            </a:extLst>
          </p:cNvPr>
          <p:cNvSpPr/>
          <p:nvPr/>
        </p:nvSpPr>
        <p:spPr>
          <a:xfrm>
            <a:off x="947956" y="4001294"/>
            <a:ext cx="1132514" cy="113276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2B74159-C199-3661-B65D-EACA7D830531}"/>
              </a:ext>
            </a:extLst>
          </p:cNvPr>
          <p:cNvSpPr/>
          <p:nvPr/>
        </p:nvSpPr>
        <p:spPr>
          <a:xfrm>
            <a:off x="2647802" y="4001294"/>
            <a:ext cx="1132514" cy="113276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332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Virtual Meeting House Rules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84D70F-E056-4A9E-92F4-B4C5DE615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Please remember to:</a:t>
            </a:r>
          </a:p>
          <a:p>
            <a:pPr eaLnBrk="1" hangingPunct="1"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Listen with an open mind</a:t>
            </a:r>
          </a:p>
          <a:p>
            <a:pPr marL="310767" indent="-310767">
              <a:buFont typeface="Courier New" panose="02070309020205020404" pitchFamily="49" charset="0"/>
              <a:buChar char="o"/>
              <a:defRPr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Respect each other’s views</a:t>
            </a: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Try to keep in line with the agenda</a:t>
            </a: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If the point has already been raised please try not to repeat it</a:t>
            </a:r>
          </a:p>
          <a:p>
            <a:pPr>
              <a:defRPr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defRPr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4608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D5CFC8D7-37EB-43D5-861F-79D372FC0E5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37486"/>
            <a:ext cx="12192000" cy="2564904"/>
          </a:xfrm>
          <a:prstGeom prst="rect">
            <a:avLst/>
          </a:prstGeom>
        </p:spPr>
      </p:pic>
      <p:pic>
        <p:nvPicPr>
          <p:cNvPr id="11" name="Picture 10" descr="A picture containing timeline&#10;&#10;Description automatically generated">
            <a:extLst>
              <a:ext uri="{FF2B5EF4-FFF2-40B4-BE49-F238E27FC236}">
                <a16:creationId xmlns:a16="http://schemas.microsoft.com/office/drawing/2014/main" id="{8116EB2D-2597-4A68-9C4B-C70B87C294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8368" y="301064"/>
            <a:ext cx="2430000" cy="9720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EA6A645-396E-41E8-B814-922FF6E8C902}"/>
              </a:ext>
            </a:extLst>
          </p:cNvPr>
          <p:cNvSpPr txBox="1">
            <a:spLocks/>
          </p:cNvSpPr>
          <p:nvPr/>
        </p:nvSpPr>
        <p:spPr>
          <a:xfrm>
            <a:off x="1320800" y="983324"/>
            <a:ext cx="10261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GB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Name:</a:t>
            </a:r>
            <a:r>
              <a:rPr lang="en-GB" dirty="0">
                <a:latin typeface="Arial" pitchFamily="34" charset="0"/>
                <a:cs typeface="Arial" pitchFamily="34" charset="0"/>
              </a:rPr>
              <a:t>	</a:t>
            </a: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Mark Stuart</a:t>
            </a:r>
          </a:p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Title:</a:t>
            </a:r>
            <a:r>
              <a:rPr lang="en-GB" dirty="0">
                <a:latin typeface="Arial" pitchFamily="34" charset="0"/>
                <a:cs typeface="Arial" pitchFamily="34" charset="0"/>
              </a:rPr>
              <a:t>	</a:t>
            </a: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Engagement Officer</a:t>
            </a:r>
          </a:p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Email:</a:t>
            </a:r>
            <a:r>
              <a:rPr lang="en-GB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3200" dirty="0">
                <a:solidFill>
                  <a:srgbClr val="00AED9"/>
                </a:solidFill>
                <a:latin typeface="Arial" pitchFamily="34" charset="0"/>
                <a:cs typeface="Arial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mark.stuart@nhs.net</a:t>
            </a:r>
            <a:r>
              <a:rPr lang="en-GB" sz="3200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algn="l"/>
            <a:r>
              <a:rPr lang="en-GB" b="1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Web: </a:t>
            </a:r>
            <a:r>
              <a:rPr lang="en-GB" b="1">
                <a:solidFill>
                  <a:srgbClr val="0072C6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3200">
                <a:solidFill>
                  <a:srgbClr val="00AED9"/>
                </a:solidFill>
                <a:latin typeface="Arial" pitchFamily="34" charset="0"/>
                <a:cs typeface="Arial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https://joinedupcarederbyshire.co.uk</a:t>
            </a:r>
            <a:r>
              <a:rPr lang="en-GB" sz="320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GB" dirty="0">
              <a:solidFill>
                <a:srgbClr val="00AED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4A1C7A9-2443-474D-B013-34A147DA397A}"/>
              </a:ext>
            </a:extLst>
          </p:cNvPr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b="1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Contact Details</a:t>
            </a:r>
            <a:endParaRPr lang="en-GB" b="1" dirty="0">
              <a:solidFill>
                <a:srgbClr val="00AED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94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1550</TotalTime>
  <Words>233</Words>
  <Application>Microsoft Office PowerPoint</Application>
  <PresentationFormat>Widescreen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Office Theme</vt:lpstr>
      <vt:lpstr>PowerPoint Presentation</vt:lpstr>
      <vt:lpstr>Today’s session  </vt:lpstr>
      <vt:lpstr>Instructions for today </vt:lpstr>
      <vt:lpstr>Instructions for today </vt:lpstr>
      <vt:lpstr>Virtual Meeting House Rules </vt:lpstr>
      <vt:lpstr>Virtual Meeting House Rules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CANNON, Chloe (NHS DERBY AND DERBYSHIRE CCG)</dc:creator>
  <cp:lastModifiedBy>STUART, Mark (NHS DERBY AND DERBYSHIRE ICB - 15M)</cp:lastModifiedBy>
  <cp:revision>27</cp:revision>
  <dcterms:created xsi:type="dcterms:W3CDTF">2022-07-06T14:52:02Z</dcterms:created>
  <dcterms:modified xsi:type="dcterms:W3CDTF">2024-12-02T14:38:45Z</dcterms:modified>
</cp:coreProperties>
</file>