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3"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F6C6DB-2EB0-4D2E-A5DC-CC93373E8004}" v="1" dt="2025-07-04T14:29:08.5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0D0F1-D803-1F59-3EDF-CC788C3B30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942FDA-1580-5B36-0B20-845F0ECC70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418C3EA-741B-F32E-227B-7E25C39EB62B}"/>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5" name="Footer Placeholder 4">
            <a:extLst>
              <a:ext uri="{FF2B5EF4-FFF2-40B4-BE49-F238E27FC236}">
                <a16:creationId xmlns:a16="http://schemas.microsoft.com/office/drawing/2014/main" id="{7B709A1D-3F14-C126-D185-761407B186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C2DA45-7253-05DF-3E72-55353684671C}"/>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22094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A8A9-A9D9-2619-F78F-781D9A7A69A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5D7F87-480A-8317-9FDC-1D27988519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B33A45-FC6C-2ED1-D8EC-019ED4BE3333}"/>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5" name="Footer Placeholder 4">
            <a:extLst>
              <a:ext uri="{FF2B5EF4-FFF2-40B4-BE49-F238E27FC236}">
                <a16:creationId xmlns:a16="http://schemas.microsoft.com/office/drawing/2014/main" id="{2A62B4EC-1E73-E2AF-F6CE-8BBF0C7D91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8FEF16-4D96-07C9-4B3B-7A89E67885B4}"/>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1922546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525AE3-7589-C144-E0FE-5BBD1F9962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1568F7-DFA8-0CD5-5D22-A60686CD91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C893EF-D81D-177D-5704-7C86DFE18C49}"/>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5" name="Footer Placeholder 4">
            <a:extLst>
              <a:ext uri="{FF2B5EF4-FFF2-40B4-BE49-F238E27FC236}">
                <a16:creationId xmlns:a16="http://schemas.microsoft.com/office/drawing/2014/main" id="{1C05426E-32E4-0533-6C8F-FA805302D6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890CAA-4466-4B2E-30EA-D431AB1A545C}"/>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4248924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B08DE-F4B3-EA2D-E134-3FAB7EEF589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C393EC8-3CB8-0EA3-16ED-3A93CA7D41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9EBFF9-A8D3-6C15-9E2F-FC10B83C7D9A}"/>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5" name="Footer Placeholder 4">
            <a:extLst>
              <a:ext uri="{FF2B5EF4-FFF2-40B4-BE49-F238E27FC236}">
                <a16:creationId xmlns:a16="http://schemas.microsoft.com/office/drawing/2014/main" id="{949A41B9-4AFF-C500-ABB6-D794F5F805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DFA4AC-2A61-8C3C-DC4D-98396E7DB5A1}"/>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2145409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826BD-CF26-9A53-8154-5D0947F099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6311075-F8F1-61B8-4F66-4E328B5276C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5B393E-51AD-DBC3-056A-6F19861BC694}"/>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5" name="Footer Placeholder 4">
            <a:extLst>
              <a:ext uri="{FF2B5EF4-FFF2-40B4-BE49-F238E27FC236}">
                <a16:creationId xmlns:a16="http://schemas.microsoft.com/office/drawing/2014/main" id="{15713BFC-46F0-D3D6-DD70-CA569E6B8E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EBD5A4-8D0F-CCD8-CAEA-734F220E05B1}"/>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1052178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4AF-4AF9-2D03-E018-FC4C6BE6AD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4368E2-32F0-D901-F662-77D2A1596D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CD2D8A4-6E1D-6BEB-3D21-AB4B1B113C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6D8CBC2-968F-C9D1-FD54-EF99F24C8E52}"/>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6" name="Footer Placeholder 5">
            <a:extLst>
              <a:ext uri="{FF2B5EF4-FFF2-40B4-BE49-F238E27FC236}">
                <a16:creationId xmlns:a16="http://schemas.microsoft.com/office/drawing/2014/main" id="{BBF29736-EBDE-E842-7149-AAB258AE46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42D138-5E01-F20F-5397-0EE1FF2F831A}"/>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239109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9C8BF-8062-56B5-553A-ACA7C23D5DA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FF9B1CD-F163-6D4F-6AE6-E9645254C0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C30501-A8AB-018E-24A6-265D544F28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917DF3-1264-8227-EBF6-F39CE56DCC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B02368-FE0D-FA93-4D6A-F985F0B919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5B80D75-84B7-971E-768A-7DC2252ECD0A}"/>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8" name="Footer Placeholder 7">
            <a:extLst>
              <a:ext uri="{FF2B5EF4-FFF2-40B4-BE49-F238E27FC236}">
                <a16:creationId xmlns:a16="http://schemas.microsoft.com/office/drawing/2014/main" id="{0D65BF4F-2CA9-87F2-4136-81F0726F81F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80E773C-20D5-23C5-7BFA-401D99E43C56}"/>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337167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A05E-E0D0-2E09-4246-9457621B805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9C618DE-47EA-89AD-64D7-4168294A6223}"/>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4" name="Footer Placeholder 3">
            <a:extLst>
              <a:ext uri="{FF2B5EF4-FFF2-40B4-BE49-F238E27FC236}">
                <a16:creationId xmlns:a16="http://schemas.microsoft.com/office/drawing/2014/main" id="{48C570EB-7E60-791B-9D40-CE534CD1ECD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9A2149-940E-86DA-B179-FBF940B2069F}"/>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2377224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D2837E-ABA8-89C6-F838-BF9E7DE23F58}"/>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3" name="Footer Placeholder 2">
            <a:extLst>
              <a:ext uri="{FF2B5EF4-FFF2-40B4-BE49-F238E27FC236}">
                <a16:creationId xmlns:a16="http://schemas.microsoft.com/office/drawing/2014/main" id="{633BB720-CDA3-A3BE-0F3E-1BFA9EBCD6E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7D41499-FAA1-AE70-4272-D2E6B9198F9F}"/>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292962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13EB9-590A-F3AE-5871-CF8C9646BC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F56E276-ADBF-829E-0A8C-A6B079F5A5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AD16ED4-468C-00F1-E6C4-068C31876C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00D149-909A-D460-1816-4A4692B5120A}"/>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6" name="Footer Placeholder 5">
            <a:extLst>
              <a:ext uri="{FF2B5EF4-FFF2-40B4-BE49-F238E27FC236}">
                <a16:creationId xmlns:a16="http://schemas.microsoft.com/office/drawing/2014/main" id="{58D923ED-06EF-F631-4FA7-95CE3F8DEC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392E8A-025B-9E74-45D9-8478DE207051}"/>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82575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E8192-156B-C343-5CDF-EC9D8F29A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7A6FA84-83EE-64BF-884B-C6A02DF051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459417A-5148-621F-5456-C6EE9726C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1FE84C-AE1C-7F82-B1EE-37AABC74FBEC}"/>
              </a:ext>
            </a:extLst>
          </p:cNvPr>
          <p:cNvSpPr>
            <a:spLocks noGrp="1"/>
          </p:cNvSpPr>
          <p:nvPr>
            <p:ph type="dt" sz="half" idx="10"/>
          </p:nvPr>
        </p:nvSpPr>
        <p:spPr/>
        <p:txBody>
          <a:bodyPr/>
          <a:lstStyle/>
          <a:p>
            <a:fld id="{C21D0CF4-1AC9-4AE7-9717-79856DAF7CBC}" type="datetimeFigureOut">
              <a:rPr lang="en-GB" smtClean="0"/>
              <a:t>21/07/2025</a:t>
            </a:fld>
            <a:endParaRPr lang="en-GB"/>
          </a:p>
        </p:txBody>
      </p:sp>
      <p:sp>
        <p:nvSpPr>
          <p:cNvPr id="6" name="Footer Placeholder 5">
            <a:extLst>
              <a:ext uri="{FF2B5EF4-FFF2-40B4-BE49-F238E27FC236}">
                <a16:creationId xmlns:a16="http://schemas.microsoft.com/office/drawing/2014/main" id="{43F461C7-ACBE-7B78-A6A6-0A2553D984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EB599C-87D5-2F4D-5BD8-C9621EA8D718}"/>
              </a:ext>
            </a:extLst>
          </p:cNvPr>
          <p:cNvSpPr>
            <a:spLocks noGrp="1"/>
          </p:cNvSpPr>
          <p:nvPr>
            <p:ph type="sldNum" sz="quarter" idx="12"/>
          </p:nvPr>
        </p:nvSpPr>
        <p:spPr/>
        <p:txBody>
          <a:bodyPr/>
          <a:lstStyle/>
          <a:p>
            <a:fld id="{381CFA76-3414-433A-A59C-6F5B6EB841A2}" type="slidenum">
              <a:rPr lang="en-GB" smtClean="0"/>
              <a:t>‹#›</a:t>
            </a:fld>
            <a:endParaRPr lang="en-GB"/>
          </a:p>
        </p:txBody>
      </p:sp>
    </p:spTree>
    <p:extLst>
      <p:ext uri="{BB962C8B-B14F-4D97-AF65-F5344CB8AC3E}">
        <p14:creationId xmlns:p14="http://schemas.microsoft.com/office/powerpoint/2010/main" val="954794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C7D7B8-13EC-BE99-D0D6-CD20FA9BC7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F5252CA-F5DA-69B9-00A2-F7B3D7A480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CB8E04-245B-A2DF-542A-478CE8ECDB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21D0CF4-1AC9-4AE7-9717-79856DAF7CBC}" type="datetimeFigureOut">
              <a:rPr lang="en-GB" smtClean="0"/>
              <a:t>21/07/2025</a:t>
            </a:fld>
            <a:endParaRPr lang="en-GB"/>
          </a:p>
        </p:txBody>
      </p:sp>
      <p:sp>
        <p:nvSpPr>
          <p:cNvPr id="5" name="Footer Placeholder 4">
            <a:extLst>
              <a:ext uri="{FF2B5EF4-FFF2-40B4-BE49-F238E27FC236}">
                <a16:creationId xmlns:a16="http://schemas.microsoft.com/office/drawing/2014/main" id="{B029ADD4-B7AE-DEB2-51D6-D6A748E17B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1581C314-D8DE-0CA9-59CB-9B04727291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81CFA76-3414-433A-A59C-6F5B6EB841A2}" type="slidenum">
              <a:rPr lang="en-GB" smtClean="0"/>
              <a:t>‹#›</a:t>
            </a:fld>
            <a:endParaRPr lang="en-GB"/>
          </a:p>
        </p:txBody>
      </p:sp>
    </p:spTree>
    <p:extLst>
      <p:ext uri="{BB962C8B-B14F-4D97-AF65-F5344CB8AC3E}">
        <p14:creationId xmlns:p14="http://schemas.microsoft.com/office/powerpoint/2010/main" val="484944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389193-6D6D-4172-E5E7-2138549AFF0E}"/>
              </a:ext>
            </a:extLst>
          </p:cNvPr>
          <p:cNvSpPr txBox="1"/>
          <p:nvPr/>
        </p:nvSpPr>
        <p:spPr>
          <a:xfrm>
            <a:off x="0" y="170772"/>
            <a:ext cx="7511143" cy="810478"/>
          </a:xfrm>
          <a:prstGeom prst="rect">
            <a:avLst/>
          </a:prstGeom>
          <a:noFill/>
        </p:spPr>
        <p:txBody>
          <a:bodyPr wrap="square" rtlCol="0">
            <a:spAutoFit/>
          </a:bodyPr>
          <a:lstStyle/>
          <a:p>
            <a:pPr marL="292735">
              <a:lnSpc>
                <a:spcPts val="2790"/>
              </a:lnSpc>
              <a:spcBef>
                <a:spcPts val="295"/>
              </a:spcBef>
              <a:buNone/>
            </a:pPr>
            <a:r>
              <a:rPr lang="en-US" sz="2400" b="1" dirty="0">
                <a:solidFill>
                  <a:srgbClr val="005EB8"/>
                </a:solidFill>
                <a:effectLst/>
                <a:latin typeface="Arial" panose="020B0604020202020204" pitchFamily="34" charset="0"/>
                <a:ea typeface="Arial" panose="020B0604020202020204" pitchFamily="34" charset="0"/>
              </a:rPr>
              <a:t>MHLDA</a:t>
            </a:r>
            <a:r>
              <a:rPr lang="en-US" sz="2400" b="1" spc="-175" dirty="0">
                <a:solidFill>
                  <a:srgbClr val="005EB8"/>
                </a:solidFill>
                <a:effectLst/>
                <a:latin typeface="Arial" panose="020B0604020202020204" pitchFamily="34" charset="0"/>
                <a:ea typeface="Arial" panose="020B0604020202020204" pitchFamily="34" charset="0"/>
              </a:rPr>
              <a:t> </a:t>
            </a:r>
            <a:r>
              <a:rPr lang="en-US" sz="2400" b="1" dirty="0">
                <a:solidFill>
                  <a:srgbClr val="005EB8"/>
                </a:solidFill>
                <a:effectLst/>
                <a:latin typeface="Arial" panose="020B0604020202020204" pitchFamily="34" charset="0"/>
                <a:ea typeface="Arial" panose="020B0604020202020204" pitchFamily="34" charset="0"/>
              </a:rPr>
              <a:t>IQT</a:t>
            </a:r>
            <a:r>
              <a:rPr lang="en-US" sz="2400" b="1" spc="-100" dirty="0">
                <a:solidFill>
                  <a:srgbClr val="005EB8"/>
                </a:solidFill>
                <a:effectLst/>
                <a:latin typeface="Arial" panose="020B0604020202020204" pitchFamily="34" charset="0"/>
                <a:ea typeface="Arial" panose="020B0604020202020204" pitchFamily="34" charset="0"/>
              </a:rPr>
              <a:t> </a:t>
            </a:r>
            <a:r>
              <a:rPr lang="en-US" sz="2400" b="1" dirty="0" err="1">
                <a:solidFill>
                  <a:srgbClr val="005EB8"/>
                </a:solidFill>
                <a:effectLst/>
                <a:latin typeface="Arial" panose="020B0604020202020204" pitchFamily="34" charset="0"/>
                <a:ea typeface="Arial" panose="020B0604020202020204" pitchFamily="34" charset="0"/>
              </a:rPr>
              <a:t>Programme</a:t>
            </a:r>
            <a:r>
              <a:rPr lang="en-US" sz="2400" b="1" spc="-95" dirty="0">
                <a:solidFill>
                  <a:srgbClr val="005EB8"/>
                </a:solidFill>
                <a:effectLst/>
                <a:latin typeface="Arial" panose="020B0604020202020204" pitchFamily="34" charset="0"/>
                <a:ea typeface="Arial" panose="020B0604020202020204" pitchFamily="34" charset="0"/>
              </a:rPr>
              <a:t> </a:t>
            </a:r>
            <a:r>
              <a:rPr lang="en-US" sz="2400" b="1" dirty="0">
                <a:solidFill>
                  <a:srgbClr val="005EB8"/>
                </a:solidFill>
                <a:effectLst/>
                <a:latin typeface="Arial" panose="020B0604020202020204" pitchFamily="34" charset="0"/>
                <a:ea typeface="Arial" panose="020B0604020202020204" pitchFamily="34" charset="0"/>
              </a:rPr>
              <a:t>Highlight</a:t>
            </a:r>
            <a:r>
              <a:rPr lang="en-US" sz="2400" b="1" spc="-90" dirty="0">
                <a:solidFill>
                  <a:srgbClr val="005EB8"/>
                </a:solidFill>
                <a:effectLst/>
                <a:latin typeface="Arial" panose="020B0604020202020204" pitchFamily="34" charset="0"/>
                <a:ea typeface="Arial" panose="020B0604020202020204" pitchFamily="34" charset="0"/>
              </a:rPr>
              <a:t> </a:t>
            </a:r>
            <a:r>
              <a:rPr lang="en-US" sz="2400" b="1" spc="-10" dirty="0">
                <a:solidFill>
                  <a:srgbClr val="005EB8"/>
                </a:solidFill>
                <a:effectLst/>
                <a:latin typeface="Arial" panose="020B0604020202020204" pitchFamily="34" charset="0"/>
                <a:ea typeface="Arial" panose="020B0604020202020204" pitchFamily="34" charset="0"/>
              </a:rPr>
              <a:t>Report</a:t>
            </a:r>
            <a:endParaRPr lang="en-GB" sz="2400" dirty="0">
              <a:effectLst/>
              <a:latin typeface="Arial" panose="020B0604020202020204" pitchFamily="34" charset="0"/>
              <a:ea typeface="Arial" panose="020B0604020202020204" pitchFamily="34" charset="0"/>
            </a:endParaRPr>
          </a:p>
          <a:p>
            <a:pPr marL="292735">
              <a:lnSpc>
                <a:spcPts val="2790"/>
              </a:lnSpc>
            </a:pPr>
            <a:r>
              <a:rPr lang="en-US" sz="2400" spc="-10" dirty="0">
                <a:solidFill>
                  <a:srgbClr val="005EB8"/>
                </a:solidFill>
                <a:effectLst/>
                <a:latin typeface="Arial" panose="020B0604020202020204" pitchFamily="34" charset="0"/>
                <a:ea typeface="Arial" panose="020B0604020202020204" pitchFamily="34" charset="0"/>
              </a:rPr>
              <a:t>Derbyshire</a:t>
            </a:r>
            <a:endParaRPr lang="en-GB" sz="2400" dirty="0"/>
          </a:p>
        </p:txBody>
      </p:sp>
      <p:graphicFrame>
        <p:nvGraphicFramePr>
          <p:cNvPr id="6" name="Table 5">
            <a:extLst>
              <a:ext uri="{FF2B5EF4-FFF2-40B4-BE49-F238E27FC236}">
                <a16:creationId xmlns:a16="http://schemas.microsoft.com/office/drawing/2014/main" id="{EE84FADB-AD37-68DE-8C95-AED2106B764F}"/>
              </a:ext>
            </a:extLst>
          </p:cNvPr>
          <p:cNvGraphicFramePr>
            <a:graphicFrameLocks noGrp="1"/>
          </p:cNvGraphicFramePr>
          <p:nvPr>
            <p:extLst>
              <p:ext uri="{D42A27DB-BD31-4B8C-83A1-F6EECF244321}">
                <p14:modId xmlns:p14="http://schemas.microsoft.com/office/powerpoint/2010/main" val="2266865027"/>
              </p:ext>
            </p:extLst>
          </p:nvPr>
        </p:nvGraphicFramePr>
        <p:xfrm>
          <a:off x="125184" y="1296609"/>
          <a:ext cx="11941631" cy="5217160"/>
        </p:xfrm>
        <a:graphic>
          <a:graphicData uri="http://schemas.openxmlformats.org/drawingml/2006/table">
            <a:tbl>
              <a:tblPr firstRow="1" bandRow="1">
                <a:tableStyleId>{5C22544A-7EE6-4342-B048-85BDC9FD1C3A}</a:tableStyleId>
              </a:tblPr>
              <a:tblGrid>
                <a:gridCol w="1953987">
                  <a:extLst>
                    <a:ext uri="{9D8B030D-6E8A-4147-A177-3AD203B41FA5}">
                      <a16:colId xmlns:a16="http://schemas.microsoft.com/office/drawing/2014/main" val="3314691631"/>
                    </a:ext>
                  </a:extLst>
                </a:gridCol>
                <a:gridCol w="4016828">
                  <a:extLst>
                    <a:ext uri="{9D8B030D-6E8A-4147-A177-3AD203B41FA5}">
                      <a16:colId xmlns:a16="http://schemas.microsoft.com/office/drawing/2014/main" val="796186377"/>
                    </a:ext>
                  </a:extLst>
                </a:gridCol>
                <a:gridCol w="5970816">
                  <a:extLst>
                    <a:ext uri="{9D8B030D-6E8A-4147-A177-3AD203B41FA5}">
                      <a16:colId xmlns:a16="http://schemas.microsoft.com/office/drawing/2014/main" val="757727243"/>
                    </a:ext>
                  </a:extLst>
                </a:gridCol>
              </a:tblGrid>
              <a:tr h="370840">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Lead: </a:t>
                      </a:r>
                      <a:r>
                        <a:rPr lang="en-US" sz="1400" b="0" kern="1200" dirty="0">
                          <a:solidFill>
                            <a:schemeClr val="lt1"/>
                          </a:solidFill>
                          <a:effectLst/>
                          <a:latin typeface="Arial" panose="020B0604020202020204" pitchFamily="34" charset="0"/>
                          <a:ea typeface="+mn-ea"/>
                          <a:cs typeface="Arial" panose="020B0604020202020204" pitchFamily="34" charset="0"/>
                        </a:rPr>
                        <a:t>Joe Thompson</a:t>
                      </a:r>
                      <a:endParaRPr lang="en-GB" sz="1400" b="0" dirty="0">
                        <a:latin typeface="Arial" panose="020B0604020202020204" pitchFamily="34" charset="0"/>
                        <a:cs typeface="Arial" panose="020B0604020202020204" pitchFamily="34" charset="0"/>
                      </a:endParaRPr>
                    </a:p>
                  </a:txBody>
                  <a:tcPr/>
                </a:tc>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Area of Focus: </a:t>
                      </a:r>
                      <a:r>
                        <a:rPr lang="en-US" sz="1400" b="0" kern="1200" dirty="0">
                          <a:solidFill>
                            <a:schemeClr val="lt1"/>
                          </a:solidFill>
                          <a:effectLst/>
                          <a:latin typeface="Arial" panose="020B0604020202020204" pitchFamily="34" charset="0"/>
                          <a:ea typeface="+mn-ea"/>
                          <a:cs typeface="Arial" panose="020B0604020202020204" pitchFamily="34" charset="0"/>
                        </a:rPr>
                        <a:t>Culture of Care</a:t>
                      </a:r>
                      <a:endParaRPr lang="en-GB" sz="1400" b="0" dirty="0">
                        <a:latin typeface="Arial" panose="020B0604020202020204" pitchFamily="34" charset="0"/>
                        <a:cs typeface="Arial" panose="020B0604020202020204" pitchFamily="34" charset="0"/>
                      </a:endParaRPr>
                    </a:p>
                  </a:txBody>
                  <a:tcPr/>
                </a:tc>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Guiding Policy: </a:t>
                      </a:r>
                      <a:r>
                        <a:rPr lang="en-US" sz="1400" b="0" kern="1200" dirty="0">
                          <a:solidFill>
                            <a:schemeClr val="lt1"/>
                          </a:solidFill>
                          <a:effectLst/>
                          <a:latin typeface="Arial" panose="020B0604020202020204" pitchFamily="34" charset="0"/>
                          <a:ea typeface="+mn-ea"/>
                          <a:cs typeface="Arial" panose="020B0604020202020204" pitchFamily="34" charset="0"/>
                        </a:rPr>
                        <a:t>Strength-based shared approach to flexible care provision, risk management and oversight. </a:t>
                      </a:r>
                      <a:endParaRPr lang="en-GB"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96315112"/>
                  </a:ext>
                </a:extLst>
              </a:tr>
              <a:tr h="370840">
                <a:tc gridSpan="2">
                  <a:txBody>
                    <a:bodyPr/>
                    <a:lstStyle/>
                    <a:p>
                      <a:r>
                        <a:rPr lang="en-US" sz="1400" b="1" kern="1200" dirty="0">
                          <a:solidFill>
                            <a:schemeClr val="dk1"/>
                          </a:solidFill>
                          <a:effectLst/>
                          <a:latin typeface="Arial" panose="020B0604020202020204" pitchFamily="34" charset="0"/>
                          <a:ea typeface="+mn-ea"/>
                          <a:cs typeface="Arial" panose="020B0604020202020204" pitchFamily="34" charset="0"/>
                        </a:rPr>
                        <a:t>Updates and achievements:</a:t>
                      </a:r>
                      <a:endParaRPr lang="en-GB" sz="1400" dirty="0">
                        <a:latin typeface="Arial" panose="020B0604020202020204" pitchFamily="34" charset="0"/>
                        <a:cs typeface="Arial" panose="020B0604020202020204" pitchFamily="34" charset="0"/>
                      </a:endParaRPr>
                    </a:p>
                  </a:txBody>
                  <a:tcPr/>
                </a:tc>
                <a:tc h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Arial" panose="020B0604020202020204" pitchFamily="34" charset="0"/>
                          <a:ea typeface="+mn-ea"/>
                          <a:cs typeface="Arial" panose="020B0604020202020204" pitchFamily="34" charset="0"/>
                        </a:rPr>
                        <a:t>Issues/ Risks:</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97301464"/>
                  </a:ext>
                </a:extLst>
              </a:tr>
              <a:tr h="1432560">
                <a:tc rowSpan="3" gridSpan="2">
                  <a:txBody>
                    <a:bodyPr/>
                    <a:lstStyle/>
                    <a:p>
                      <a:pPr lvl="0" algn="just"/>
                      <a:r>
                        <a:rPr lang="en-GB" sz="1200" b="0" kern="1200" dirty="0">
                          <a:solidFill>
                            <a:schemeClr val="dk1"/>
                          </a:solidFill>
                          <a:effectLst/>
                          <a:latin typeface="Arial" panose="020B0604020202020204" pitchFamily="34" charset="0"/>
                          <a:ea typeface="+mn-ea"/>
                          <a:cs typeface="Arial" panose="020B0604020202020204" pitchFamily="34" charset="0"/>
                        </a:rPr>
                        <a:t>All wards have fortnightly coaching sessions booked in with CoC Coach 30 change ideas have been identified by the wards taking part in the programme and have been imported onto the culture of care national dashboard.</a:t>
                      </a:r>
                    </a:p>
                    <a:p>
                      <a:pPr lvl="0" algn="just"/>
                      <a:endParaRPr lang="en-GB" sz="1200" b="0" kern="1200" dirty="0">
                        <a:solidFill>
                          <a:schemeClr val="dk1"/>
                        </a:solidFill>
                        <a:effectLst/>
                        <a:latin typeface="Arial" panose="020B0604020202020204" pitchFamily="34" charset="0"/>
                        <a:ea typeface="+mn-ea"/>
                        <a:cs typeface="Arial" panose="020B0604020202020204" pitchFamily="34" charset="0"/>
                      </a:endParaRPr>
                    </a:p>
                    <a:p>
                      <a:pPr lvl="0" algn="just"/>
                      <a:r>
                        <a:rPr lang="en-GB" sz="1200" b="0" kern="1200" dirty="0">
                          <a:solidFill>
                            <a:schemeClr val="dk1"/>
                          </a:solidFill>
                          <a:effectLst/>
                          <a:latin typeface="Arial" panose="020B0604020202020204" pitchFamily="34" charset="0"/>
                          <a:ea typeface="+mn-ea"/>
                          <a:cs typeface="Arial" panose="020B0604020202020204" pitchFamily="34" charset="0"/>
                        </a:rPr>
                        <a:t>Derbyshire healthcare are one of only three Trusts that have submitted benchmarking data and have a process to sustain this and provide monthly data on number of incidents of: Restrictive practice (restraint, seclusion and rapid tranquilisation),Sexual harm, The number of days since the last incident of absent without leave (AWOL),The percentage of shifts filled by bank and agency staff. </a:t>
                      </a:r>
                    </a:p>
                    <a:p>
                      <a:pPr lvl="0" algn="just"/>
                      <a:endParaRPr lang="en-GB" sz="1200" b="0" kern="1200" dirty="0">
                        <a:solidFill>
                          <a:schemeClr val="dk1"/>
                        </a:solidFill>
                        <a:effectLst/>
                        <a:latin typeface="Arial" panose="020B0604020202020204" pitchFamily="34" charset="0"/>
                        <a:ea typeface="+mn-ea"/>
                        <a:cs typeface="Arial" panose="020B0604020202020204" pitchFamily="34" charset="0"/>
                      </a:endParaRPr>
                    </a:p>
                    <a:p>
                      <a:pPr lvl="0" algn="just"/>
                      <a:r>
                        <a:rPr lang="en-GB" sz="1200" b="0" kern="1200" dirty="0">
                          <a:solidFill>
                            <a:schemeClr val="dk1"/>
                          </a:solidFill>
                          <a:effectLst/>
                          <a:latin typeface="Arial" panose="020B0604020202020204" pitchFamily="34" charset="0"/>
                          <a:ea typeface="+mn-ea"/>
                          <a:cs typeface="Arial" panose="020B0604020202020204" pitchFamily="34" charset="0"/>
                        </a:rPr>
                        <a:t>Organisational level support sessions to be booked in for November by end of June 2025.</a:t>
                      </a:r>
                    </a:p>
                    <a:p>
                      <a:pPr lvl="0" algn="just"/>
                      <a:endParaRPr lang="en-GB" sz="1200" b="0" kern="1200" dirty="0">
                        <a:solidFill>
                          <a:schemeClr val="dk1"/>
                        </a:solidFill>
                        <a:effectLst/>
                        <a:latin typeface="Arial" panose="020B0604020202020204" pitchFamily="34" charset="0"/>
                        <a:ea typeface="+mn-ea"/>
                        <a:cs typeface="Arial" panose="020B0604020202020204" pitchFamily="34" charset="0"/>
                      </a:endParaRPr>
                    </a:p>
                    <a:p>
                      <a:pPr lvl="0" algn="just"/>
                      <a:r>
                        <a:rPr lang="en-GB" sz="1200" b="0" kern="1200" dirty="0">
                          <a:solidFill>
                            <a:schemeClr val="dk1"/>
                          </a:solidFill>
                          <a:effectLst/>
                          <a:latin typeface="Arial" panose="020B0604020202020204" pitchFamily="34" charset="0"/>
                          <a:ea typeface="+mn-ea"/>
                          <a:cs typeface="Arial" panose="020B0604020202020204" pitchFamily="34" charset="0"/>
                        </a:rPr>
                        <a:t>Executive coaching sessions in place.</a:t>
                      </a:r>
                      <a:endParaRPr lang="en-GB" sz="1200" b="0" dirty="0">
                        <a:latin typeface="Arial" panose="020B0604020202020204" pitchFamily="34" charset="0"/>
                        <a:cs typeface="Arial" panose="020B0604020202020204" pitchFamily="34" charset="0"/>
                      </a:endParaRPr>
                    </a:p>
                    <a:p>
                      <a:pPr algn="just"/>
                      <a:endParaRPr lang="en-GB" b="0" dirty="0">
                        <a:latin typeface="Arial" panose="020B0604020202020204" pitchFamily="34" charset="0"/>
                        <a:cs typeface="Arial" panose="020B0604020202020204" pitchFamily="34" charset="0"/>
                      </a:endParaRPr>
                    </a:p>
                    <a:p>
                      <a:pPr algn="just"/>
                      <a:endParaRPr lang="en-GB" b="0" dirty="0">
                        <a:latin typeface="Arial" panose="020B0604020202020204" pitchFamily="34" charset="0"/>
                        <a:cs typeface="Arial" panose="020B0604020202020204" pitchFamily="34" charset="0"/>
                      </a:endParaRPr>
                    </a:p>
                    <a:p>
                      <a:pPr algn="just"/>
                      <a:endParaRPr lang="en-GB" b="0" dirty="0">
                        <a:latin typeface="Arial" panose="020B0604020202020204" pitchFamily="34" charset="0"/>
                        <a:cs typeface="Arial" panose="020B0604020202020204" pitchFamily="34" charset="0"/>
                      </a:endParaRPr>
                    </a:p>
                    <a:p>
                      <a:pPr algn="just"/>
                      <a:endParaRPr lang="en-GB" b="0" dirty="0">
                        <a:latin typeface="Arial" panose="020B0604020202020204" pitchFamily="34" charset="0"/>
                        <a:cs typeface="Arial" panose="020B0604020202020204" pitchFamily="34" charset="0"/>
                      </a:endParaRPr>
                    </a:p>
                    <a:p>
                      <a:pPr algn="just"/>
                      <a:endParaRPr lang="en-GB" b="0" dirty="0">
                        <a:latin typeface="Arial" panose="020B0604020202020204" pitchFamily="34" charset="0"/>
                        <a:cs typeface="Arial" panose="020B0604020202020204" pitchFamily="34" charset="0"/>
                      </a:endParaRPr>
                    </a:p>
                    <a:p>
                      <a:pPr algn="just"/>
                      <a:endParaRPr lang="en-GB" b="0" dirty="0">
                        <a:latin typeface="Arial" panose="020B0604020202020204" pitchFamily="34" charset="0"/>
                        <a:cs typeface="Arial" panose="020B0604020202020204" pitchFamily="34" charset="0"/>
                      </a:endParaRPr>
                    </a:p>
                  </a:txBody>
                  <a:tcPr/>
                </a:tc>
                <a:tc rowSpan="3"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Medical engagement required for successful implementation of projects.</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Capacity of ward staff and Matrons to undertake change ideas impacted by making room for dignity programme and recent move to new hospital environment.</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Limited engagement with patient and carer surveys- being supported by speech and language therapy team.</a:t>
                      </a:r>
                    </a:p>
                    <a:p>
                      <a:pPr marL="17145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Peer Support Worker Recruitment still outstanding.</a:t>
                      </a:r>
                    </a:p>
                    <a:p>
                      <a:pPr marL="171450" indent="-171450">
                        <a:buFont typeface="Arial" panose="020B0604020202020204" pitchFamily="34" charset="0"/>
                        <a:buChar char="•"/>
                      </a:pPr>
                      <a:endParaRPr lang="en-GB" sz="1200" kern="1200" dirty="0">
                        <a:solidFill>
                          <a:schemeClr val="dk1"/>
                        </a:solidFill>
                        <a:effectLst/>
                        <a:latin typeface="Arial" panose="020B0604020202020204" pitchFamily="34" charset="0"/>
                        <a:ea typeface="+mn-ea"/>
                        <a:cs typeface="Arial" panose="020B0604020202020204" pitchFamily="34" charset="0"/>
                      </a:endParaRPr>
                    </a:p>
                    <a:p>
                      <a:endParaRPr lang="en-US" sz="1200" kern="1200" dirty="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230022991"/>
                  </a:ext>
                </a:extLst>
              </a:tr>
              <a:tr h="298511">
                <a:tc gridSpan="2" vMerge="1">
                  <a:txBody>
                    <a:bodyPr/>
                    <a:lstStyle/>
                    <a:p>
                      <a:endParaRPr lang="en-GB"/>
                    </a:p>
                  </a:txBody>
                  <a:tcPr/>
                </a:tc>
                <a:tc hMerge="1"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Arial" panose="020B0604020202020204" pitchFamily="34" charset="0"/>
                          <a:ea typeface="+mn-ea"/>
                          <a:cs typeface="Arial" panose="020B0604020202020204" pitchFamily="34" charset="0"/>
                        </a:rPr>
                        <a:t>Issues/ Risks and Next Steps:</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65449709"/>
                  </a:ext>
                </a:extLst>
              </a:tr>
              <a:tr h="1432560">
                <a:tc gridSpan="2" vMerge="1">
                  <a:txBody>
                    <a:bodyPr/>
                    <a:lstStyle/>
                    <a:p>
                      <a:endParaRPr lang="en-GB"/>
                    </a:p>
                  </a:txBody>
                  <a:tcPr/>
                </a:tc>
                <a:tc hMerge="1" vMerge="1">
                  <a:txBody>
                    <a:bodyPr/>
                    <a:lstStyle/>
                    <a:p>
                      <a:endParaRPr lang="en-GB"/>
                    </a:p>
                  </a:txBody>
                  <a:tcPr/>
                </a:tc>
                <a:tc>
                  <a:txBody>
                    <a:bodyPr/>
                    <a:lstStyle/>
                    <a:p>
                      <a:pPr marL="171450" lvl="0" indent="-171450">
                        <a:buFont typeface="Arial" panose="020B0604020202020204" pitchFamily="34" charset="0"/>
                        <a:buChar char="•"/>
                      </a:pPr>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Book organisational level support sessions for November. </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Executive coaching session to take place.</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Ward teams to continue with fortnightly coaching sessions- Team Leads</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CoC steering group (collaborative forum) to continue monthly and identify any barriers and receive update from Matrons on individual team progress and will be widened to include expert by experience members. </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Feedback from patients on wards undertaking programme to be prioritised following change of ward names- Ward Leads.</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Peer support worker role to be put forward to vacancy control panel- Matrons.</a:t>
                      </a:r>
                    </a:p>
                    <a:p>
                      <a:pPr marL="17145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Self-assessment against culture of care standards to be explored in August 2025.</a:t>
                      </a:r>
                      <a:endParaRPr lang="en-GB"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84206222"/>
                  </a:ext>
                </a:extLst>
              </a:tr>
            </a:tbl>
          </a:graphicData>
        </a:graphic>
      </p:graphicFrame>
    </p:spTree>
    <p:extLst>
      <p:ext uri="{BB962C8B-B14F-4D97-AF65-F5344CB8AC3E}">
        <p14:creationId xmlns:p14="http://schemas.microsoft.com/office/powerpoint/2010/main" val="669179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1677A-A817-6806-A8AC-11F40220A41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0B6148B-564B-220C-6A55-982C5870ED4C}"/>
              </a:ext>
            </a:extLst>
          </p:cNvPr>
          <p:cNvSpPr txBox="1"/>
          <p:nvPr/>
        </p:nvSpPr>
        <p:spPr>
          <a:xfrm>
            <a:off x="0" y="170772"/>
            <a:ext cx="7511143" cy="810478"/>
          </a:xfrm>
          <a:prstGeom prst="rect">
            <a:avLst/>
          </a:prstGeom>
          <a:noFill/>
        </p:spPr>
        <p:txBody>
          <a:bodyPr wrap="square" rtlCol="0">
            <a:spAutoFit/>
          </a:bodyPr>
          <a:lstStyle/>
          <a:p>
            <a:pPr marL="292735">
              <a:lnSpc>
                <a:spcPts val="2790"/>
              </a:lnSpc>
              <a:spcBef>
                <a:spcPts val="295"/>
              </a:spcBef>
              <a:buNone/>
            </a:pPr>
            <a:r>
              <a:rPr lang="en-US" sz="2400" b="1" dirty="0">
                <a:solidFill>
                  <a:srgbClr val="005EB8"/>
                </a:solidFill>
                <a:effectLst/>
                <a:latin typeface="Arial" panose="020B0604020202020204" pitchFamily="34" charset="0"/>
                <a:ea typeface="Arial" panose="020B0604020202020204" pitchFamily="34" charset="0"/>
              </a:rPr>
              <a:t>MHLDA</a:t>
            </a:r>
            <a:r>
              <a:rPr lang="en-US" sz="2400" b="1" spc="-175" dirty="0">
                <a:solidFill>
                  <a:srgbClr val="005EB8"/>
                </a:solidFill>
                <a:effectLst/>
                <a:latin typeface="Arial" panose="020B0604020202020204" pitchFamily="34" charset="0"/>
                <a:ea typeface="Arial" panose="020B0604020202020204" pitchFamily="34" charset="0"/>
              </a:rPr>
              <a:t> </a:t>
            </a:r>
            <a:r>
              <a:rPr lang="en-US" sz="2400" b="1" dirty="0">
                <a:solidFill>
                  <a:srgbClr val="005EB8"/>
                </a:solidFill>
                <a:effectLst/>
                <a:latin typeface="Arial" panose="020B0604020202020204" pitchFamily="34" charset="0"/>
                <a:ea typeface="Arial" panose="020B0604020202020204" pitchFamily="34" charset="0"/>
              </a:rPr>
              <a:t>IQT</a:t>
            </a:r>
            <a:r>
              <a:rPr lang="en-US" sz="2400" b="1" spc="-100" dirty="0">
                <a:solidFill>
                  <a:srgbClr val="005EB8"/>
                </a:solidFill>
                <a:effectLst/>
                <a:latin typeface="Arial" panose="020B0604020202020204" pitchFamily="34" charset="0"/>
                <a:ea typeface="Arial" panose="020B0604020202020204" pitchFamily="34" charset="0"/>
              </a:rPr>
              <a:t> </a:t>
            </a:r>
            <a:r>
              <a:rPr lang="en-US" sz="2400" b="1" dirty="0" err="1">
                <a:solidFill>
                  <a:srgbClr val="005EB8"/>
                </a:solidFill>
                <a:effectLst/>
                <a:latin typeface="Arial" panose="020B0604020202020204" pitchFamily="34" charset="0"/>
                <a:ea typeface="Arial" panose="020B0604020202020204" pitchFamily="34" charset="0"/>
              </a:rPr>
              <a:t>Programme</a:t>
            </a:r>
            <a:r>
              <a:rPr lang="en-US" sz="2400" b="1" spc="-95" dirty="0">
                <a:solidFill>
                  <a:srgbClr val="005EB8"/>
                </a:solidFill>
                <a:effectLst/>
                <a:latin typeface="Arial" panose="020B0604020202020204" pitchFamily="34" charset="0"/>
                <a:ea typeface="Arial" panose="020B0604020202020204" pitchFamily="34" charset="0"/>
              </a:rPr>
              <a:t> </a:t>
            </a:r>
            <a:r>
              <a:rPr lang="en-US" sz="2400" b="1" dirty="0">
                <a:solidFill>
                  <a:srgbClr val="005EB8"/>
                </a:solidFill>
                <a:effectLst/>
                <a:latin typeface="Arial" panose="020B0604020202020204" pitchFamily="34" charset="0"/>
                <a:ea typeface="Arial" panose="020B0604020202020204" pitchFamily="34" charset="0"/>
              </a:rPr>
              <a:t>Highlight</a:t>
            </a:r>
            <a:r>
              <a:rPr lang="en-US" sz="2400" b="1" spc="-90" dirty="0">
                <a:solidFill>
                  <a:srgbClr val="005EB8"/>
                </a:solidFill>
                <a:effectLst/>
                <a:latin typeface="Arial" panose="020B0604020202020204" pitchFamily="34" charset="0"/>
                <a:ea typeface="Arial" panose="020B0604020202020204" pitchFamily="34" charset="0"/>
              </a:rPr>
              <a:t> </a:t>
            </a:r>
            <a:r>
              <a:rPr lang="en-US" sz="2400" b="1" spc="-10" dirty="0">
                <a:solidFill>
                  <a:srgbClr val="005EB8"/>
                </a:solidFill>
                <a:effectLst/>
                <a:latin typeface="Arial" panose="020B0604020202020204" pitchFamily="34" charset="0"/>
                <a:ea typeface="Arial" panose="020B0604020202020204" pitchFamily="34" charset="0"/>
              </a:rPr>
              <a:t>Report</a:t>
            </a:r>
            <a:endParaRPr lang="en-GB" sz="2400" dirty="0">
              <a:effectLst/>
              <a:latin typeface="Arial" panose="020B0604020202020204" pitchFamily="34" charset="0"/>
              <a:ea typeface="Arial" panose="020B0604020202020204" pitchFamily="34" charset="0"/>
            </a:endParaRPr>
          </a:p>
          <a:p>
            <a:pPr marL="292735">
              <a:lnSpc>
                <a:spcPts val="2790"/>
              </a:lnSpc>
            </a:pPr>
            <a:r>
              <a:rPr lang="en-US" sz="2400" spc="-10" dirty="0">
                <a:solidFill>
                  <a:srgbClr val="005EB8"/>
                </a:solidFill>
                <a:effectLst/>
                <a:latin typeface="Arial" panose="020B0604020202020204" pitchFamily="34" charset="0"/>
                <a:ea typeface="Arial" panose="020B0604020202020204" pitchFamily="34" charset="0"/>
              </a:rPr>
              <a:t>Derbyshire</a:t>
            </a:r>
            <a:endParaRPr lang="en-GB" sz="2400" dirty="0"/>
          </a:p>
        </p:txBody>
      </p:sp>
      <p:graphicFrame>
        <p:nvGraphicFramePr>
          <p:cNvPr id="6" name="Table 5">
            <a:extLst>
              <a:ext uri="{FF2B5EF4-FFF2-40B4-BE49-F238E27FC236}">
                <a16:creationId xmlns:a16="http://schemas.microsoft.com/office/drawing/2014/main" id="{579E1F1C-1B9D-3AC5-C2E0-E3A08479E8D1}"/>
              </a:ext>
            </a:extLst>
          </p:cNvPr>
          <p:cNvGraphicFramePr>
            <a:graphicFrameLocks noGrp="1"/>
          </p:cNvGraphicFramePr>
          <p:nvPr>
            <p:extLst>
              <p:ext uri="{D42A27DB-BD31-4B8C-83A1-F6EECF244321}">
                <p14:modId xmlns:p14="http://schemas.microsoft.com/office/powerpoint/2010/main" val="2325482070"/>
              </p:ext>
            </p:extLst>
          </p:nvPr>
        </p:nvGraphicFramePr>
        <p:xfrm>
          <a:off x="125184" y="981250"/>
          <a:ext cx="11941631" cy="5552440"/>
        </p:xfrm>
        <a:graphic>
          <a:graphicData uri="http://schemas.openxmlformats.org/drawingml/2006/table">
            <a:tbl>
              <a:tblPr firstRow="1" bandRow="1">
                <a:tableStyleId>{5C22544A-7EE6-4342-B048-85BDC9FD1C3A}</a:tableStyleId>
              </a:tblPr>
              <a:tblGrid>
                <a:gridCol w="2571869">
                  <a:extLst>
                    <a:ext uri="{9D8B030D-6E8A-4147-A177-3AD203B41FA5}">
                      <a16:colId xmlns:a16="http://schemas.microsoft.com/office/drawing/2014/main" val="3314691631"/>
                    </a:ext>
                  </a:extLst>
                </a:gridCol>
                <a:gridCol w="4803204">
                  <a:extLst>
                    <a:ext uri="{9D8B030D-6E8A-4147-A177-3AD203B41FA5}">
                      <a16:colId xmlns:a16="http://schemas.microsoft.com/office/drawing/2014/main" val="796186377"/>
                    </a:ext>
                  </a:extLst>
                </a:gridCol>
                <a:gridCol w="4566558">
                  <a:extLst>
                    <a:ext uri="{9D8B030D-6E8A-4147-A177-3AD203B41FA5}">
                      <a16:colId xmlns:a16="http://schemas.microsoft.com/office/drawing/2014/main" val="757727243"/>
                    </a:ext>
                  </a:extLst>
                </a:gridCol>
              </a:tblGrid>
              <a:tr h="482516">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Lead: </a:t>
                      </a:r>
                      <a:r>
                        <a:rPr lang="en-US" sz="1400" b="0" kern="1200" dirty="0">
                          <a:solidFill>
                            <a:schemeClr val="lt1"/>
                          </a:solidFill>
                          <a:effectLst/>
                          <a:latin typeface="Arial" panose="020B0604020202020204" pitchFamily="34" charset="0"/>
                          <a:ea typeface="+mn-ea"/>
                          <a:cs typeface="Arial" panose="020B0604020202020204" pitchFamily="34" charset="0"/>
                        </a:rPr>
                        <a:t>Fiona Bretell </a:t>
                      </a:r>
                      <a:endParaRPr lang="en-GB" sz="1400" b="0" dirty="0">
                        <a:latin typeface="Arial" panose="020B0604020202020204" pitchFamily="34" charset="0"/>
                        <a:cs typeface="Arial" panose="020B0604020202020204" pitchFamily="34" charset="0"/>
                      </a:endParaRPr>
                    </a:p>
                  </a:txBody>
                  <a:tcPr/>
                </a:tc>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Area of Focus: </a:t>
                      </a:r>
                      <a:r>
                        <a:rPr lang="en-US" sz="1400" b="0" kern="1200" dirty="0">
                          <a:solidFill>
                            <a:schemeClr val="lt1"/>
                          </a:solidFill>
                          <a:effectLst/>
                          <a:latin typeface="Arial" panose="020B0604020202020204" pitchFamily="34" charset="0"/>
                          <a:ea typeface="+mn-ea"/>
                          <a:cs typeface="Arial" panose="020B0604020202020204" pitchFamily="34" charset="0"/>
                        </a:rPr>
                        <a:t>Transforming Care </a:t>
                      </a:r>
                      <a:endParaRPr lang="en-GB" sz="1400" b="0" dirty="0">
                        <a:latin typeface="Arial" panose="020B0604020202020204" pitchFamily="34" charset="0"/>
                        <a:cs typeface="Arial" panose="020B0604020202020204" pitchFamily="34" charset="0"/>
                      </a:endParaRPr>
                    </a:p>
                  </a:txBody>
                  <a:tcPr/>
                </a:tc>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Guiding Policy: </a:t>
                      </a:r>
                      <a:r>
                        <a:rPr lang="en-US" sz="1400" b="0" kern="1200" dirty="0">
                          <a:solidFill>
                            <a:schemeClr val="lt1"/>
                          </a:solidFill>
                          <a:effectLst/>
                          <a:latin typeface="Arial" panose="020B0604020202020204" pitchFamily="34" charset="0"/>
                          <a:ea typeface="+mn-ea"/>
                          <a:cs typeface="Arial" panose="020B0604020202020204" pitchFamily="34" charset="0"/>
                        </a:rPr>
                        <a:t>Eliminating the use of long stay detention with no therapeutic benefit. </a:t>
                      </a:r>
                      <a:endParaRPr lang="en-GB"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96315112"/>
                  </a:ext>
                </a:extLst>
              </a:tr>
              <a:tr h="370840">
                <a:tc gridSpan="2">
                  <a:txBody>
                    <a:bodyPr/>
                    <a:lstStyle/>
                    <a:p>
                      <a:r>
                        <a:rPr lang="en-US" sz="1400" b="1" kern="1200" dirty="0">
                          <a:solidFill>
                            <a:schemeClr val="dk1"/>
                          </a:solidFill>
                          <a:effectLst/>
                          <a:latin typeface="Arial" panose="020B0604020202020204" pitchFamily="34" charset="0"/>
                          <a:ea typeface="+mn-ea"/>
                          <a:cs typeface="Arial" panose="020B0604020202020204" pitchFamily="34" charset="0"/>
                        </a:rPr>
                        <a:t>Updates and achievements:</a:t>
                      </a:r>
                      <a:endParaRPr lang="en-GB" sz="1400" dirty="0">
                        <a:latin typeface="Arial" panose="020B0604020202020204" pitchFamily="34" charset="0"/>
                        <a:cs typeface="Arial" panose="020B0604020202020204" pitchFamily="34" charset="0"/>
                      </a:endParaRPr>
                    </a:p>
                  </a:txBody>
                  <a:tcPr/>
                </a:tc>
                <a:tc hMerge="1">
                  <a:txBody>
                    <a:bodyPr/>
                    <a:lstStyle/>
                    <a:p>
                      <a:endParaRPr lang="en-GB" dirty="0"/>
                    </a:p>
                  </a:txBody>
                  <a:tcPr/>
                </a:tc>
                <a:tc>
                  <a:txBody>
                    <a:bodyPr/>
                    <a:lstStyle/>
                    <a:p>
                      <a:r>
                        <a:rPr lang="en-US" sz="1400" b="1" kern="1200" dirty="0">
                          <a:solidFill>
                            <a:schemeClr val="dk1"/>
                          </a:solidFill>
                          <a:effectLst/>
                          <a:latin typeface="Arial" panose="020B0604020202020204" pitchFamily="34" charset="0"/>
                          <a:ea typeface="+mn-ea"/>
                          <a:cs typeface="Arial" panose="020B0604020202020204" pitchFamily="34" charset="0"/>
                        </a:rPr>
                        <a:t>Issues/ Risks and Next Steps:</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97301464"/>
                  </a:ext>
                </a:extLst>
              </a:tr>
              <a:tr h="1493520">
                <a:tc rowSpan="3" gridSpan="2">
                  <a:txBody>
                    <a:bodyPr/>
                    <a:lstStyle/>
                    <a:p>
                      <a:endParaRPr lang="en-GB" sz="1200" kern="1200" dirty="0">
                        <a:solidFill>
                          <a:schemeClr val="dk1"/>
                        </a:solidFill>
                        <a:effectLst/>
                        <a:latin typeface="Arial" panose="020B0604020202020204" pitchFamily="34" charset="0"/>
                        <a:ea typeface="+mn-ea"/>
                        <a:cs typeface="Arial" panose="020B0604020202020204" pitchFamily="34" charset="0"/>
                      </a:endParaRPr>
                    </a:p>
                    <a:p>
                      <a:r>
                        <a:rPr lang="en-GB" sz="1200" kern="1200" dirty="0">
                          <a:solidFill>
                            <a:schemeClr val="dk1"/>
                          </a:solidFill>
                          <a:effectLst/>
                          <a:latin typeface="Arial" panose="020B0604020202020204" pitchFamily="34" charset="0"/>
                          <a:ea typeface="+mn-ea"/>
                          <a:cs typeface="Arial" panose="020B0604020202020204" pitchFamily="34" charset="0"/>
                        </a:rPr>
                        <a:t>The JUCD Neurodevelopmental Programme over the last few years has been working to meet the key objectives set out in national priorities such as ‘building the right support’. This included the formation of key workstreams targeting specific areas such as health inequalities, all age diagnosis and care and accommodation. 2024 saw a review of the programme and a refresh, setting new objectives to continue to meet new national standards.</a:t>
                      </a:r>
                    </a:p>
                    <a:p>
                      <a:endParaRPr lang="en-GB" sz="1200" kern="1200" dirty="0">
                        <a:solidFill>
                          <a:schemeClr val="dk1"/>
                        </a:solidFill>
                        <a:effectLst/>
                        <a:latin typeface="Arial" panose="020B0604020202020204" pitchFamily="34" charset="0"/>
                        <a:ea typeface="+mn-ea"/>
                        <a:cs typeface="Arial" panose="020B0604020202020204" pitchFamily="34" charset="0"/>
                      </a:endParaRPr>
                    </a:p>
                    <a:p>
                      <a:r>
                        <a:rPr lang="en-GB" sz="1200" kern="1200" dirty="0">
                          <a:solidFill>
                            <a:schemeClr val="dk1"/>
                          </a:solidFill>
                          <a:effectLst/>
                          <a:latin typeface="Arial" panose="020B0604020202020204" pitchFamily="34" charset="0"/>
                          <a:ea typeface="+mn-ea"/>
                          <a:cs typeface="Arial" panose="020B0604020202020204" pitchFamily="34" charset="0"/>
                        </a:rPr>
                        <a:t>The 4 priority areas going forward will focus on:</a:t>
                      </a:r>
                    </a:p>
                    <a:p>
                      <a:r>
                        <a:rPr lang="en-GB" sz="1200" kern="1200" dirty="0">
                          <a:solidFill>
                            <a:schemeClr val="dk1"/>
                          </a:solidFill>
                          <a:effectLst/>
                          <a:latin typeface="Arial" panose="020B0604020202020204" pitchFamily="34" charset="0"/>
                          <a:ea typeface="+mn-ea"/>
                          <a:cs typeface="Arial" panose="020B0604020202020204" pitchFamily="34" charset="0"/>
                        </a:rPr>
                        <a:t>1. Care Support and Accommodation</a:t>
                      </a:r>
                    </a:p>
                    <a:p>
                      <a:r>
                        <a:rPr lang="en-GB" sz="1200" kern="1200" dirty="0">
                          <a:solidFill>
                            <a:schemeClr val="dk1"/>
                          </a:solidFill>
                          <a:effectLst/>
                          <a:latin typeface="Arial" panose="020B0604020202020204" pitchFamily="34" charset="0"/>
                          <a:ea typeface="+mn-ea"/>
                          <a:cs typeface="Arial" panose="020B0604020202020204" pitchFamily="34" charset="0"/>
                        </a:rPr>
                        <a:t>2. Preparation for National Changes</a:t>
                      </a:r>
                    </a:p>
                    <a:p>
                      <a:r>
                        <a:rPr lang="en-GB" sz="1200" kern="1200" dirty="0">
                          <a:solidFill>
                            <a:schemeClr val="dk1"/>
                          </a:solidFill>
                          <a:effectLst/>
                          <a:latin typeface="Arial" panose="020B0604020202020204" pitchFamily="34" charset="0"/>
                          <a:ea typeface="+mn-ea"/>
                          <a:cs typeface="Arial" panose="020B0604020202020204" pitchFamily="34" charset="0"/>
                        </a:rPr>
                        <a:t>3. Finances, Efficiencies and Investments</a:t>
                      </a:r>
                    </a:p>
                    <a:p>
                      <a:r>
                        <a:rPr lang="en-GB" sz="1200" kern="1200" dirty="0">
                          <a:solidFill>
                            <a:schemeClr val="dk1"/>
                          </a:solidFill>
                          <a:effectLst/>
                          <a:latin typeface="Arial" panose="020B0604020202020204" pitchFamily="34" charset="0"/>
                          <a:ea typeface="+mn-ea"/>
                          <a:cs typeface="Arial" panose="020B0604020202020204" pitchFamily="34" charset="0"/>
                        </a:rPr>
                        <a:t>4. Partnership Working</a:t>
                      </a:r>
                    </a:p>
                    <a:p>
                      <a:endParaRPr lang="en-GB" sz="1200" kern="1200" dirty="0">
                        <a:solidFill>
                          <a:schemeClr val="dk1"/>
                        </a:solidFill>
                        <a:effectLst/>
                        <a:latin typeface="Arial" panose="020B0604020202020204" pitchFamily="34" charset="0"/>
                        <a:ea typeface="+mn-ea"/>
                        <a:cs typeface="Arial" panose="020B0604020202020204" pitchFamily="34" charset="0"/>
                      </a:endParaRPr>
                    </a:p>
                    <a:p>
                      <a:r>
                        <a:rPr lang="en-GB" sz="1200" kern="1200" dirty="0">
                          <a:solidFill>
                            <a:schemeClr val="dk1"/>
                          </a:solidFill>
                          <a:effectLst/>
                          <a:latin typeface="Arial" panose="020B0604020202020204" pitchFamily="34" charset="0"/>
                          <a:ea typeface="+mn-ea"/>
                          <a:cs typeface="Arial" panose="020B0604020202020204" pitchFamily="34" charset="0"/>
                        </a:rPr>
                        <a:t> To date a number of actions have been realised in relation to the milestones set out in the strategy:</a:t>
                      </a:r>
                    </a:p>
                    <a:p>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The care and accommodation workstream was established as part of the JUCD ND programme and this has led to a number bespoke services across Derbyshire being built/made available that are enabling long-term discharges (forecasting an estimated 16 discharges this year). The care and accommodation workstream will continue to support the objective of delivering person centred, community based care and treatment. This workstream along with the development of a system wide discharge delivery group</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The Dynamic Support Process has been reviewed and a standard operating procedure has been developed to ensure consistent service delivery based on national framework, this has been done in conjunction with adult mental health services to ensure the correct gatekeeping processes. </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Strengthening discharge processes: A new system-wide discharge delivery group has been established to discuss, with  key partners, the discharge plans for our long term patients in inpatient beds. </a:t>
                      </a:r>
                      <a:endParaRPr lang="en-GB" sz="1200" dirty="0">
                        <a:latin typeface="Arial" panose="020B0604020202020204" pitchFamily="34" charset="0"/>
                        <a:cs typeface="Arial" panose="020B0604020202020204" pitchFamily="34" charset="0"/>
                      </a:endParaRPr>
                    </a:p>
                  </a:txBody>
                  <a:tcPr/>
                </a:tc>
                <a:tc rowSpan="3" hMerge="1">
                  <a:txBody>
                    <a:bodyPr/>
                    <a:lstStyle/>
                    <a:p>
                      <a:endParaRPr lang="en-GB"/>
                    </a:p>
                  </a:txBody>
                  <a:tcPr/>
                </a:tc>
                <a:tc>
                  <a:txBody>
                    <a:bodyPr/>
                    <a:lstStyle/>
                    <a:p>
                      <a:pPr marL="171450" lvl="0" indent="-171450">
                        <a:buFont typeface="Arial" panose="020B0604020202020204" pitchFamily="34" charset="0"/>
                        <a:buChar char="•"/>
                      </a:pPr>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Cost improvement requirements, vacancies and changes to leadership operating model across the division poses a risk to progressing the changes within the ND patient assurance team. This is being monitored with the ND divisional governance processes.</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The trajectory of discharges has some risks attached to this based on delays to builds and delays in transition plans.</a:t>
                      </a:r>
                    </a:p>
                    <a:p>
                      <a:pPr lvl="0"/>
                      <a:endParaRPr lang="en-GB" sz="1200" kern="1200" dirty="0">
                        <a:solidFill>
                          <a:schemeClr val="dk1"/>
                        </a:solidFill>
                        <a:effectLst/>
                        <a:latin typeface="Arial" panose="020B0604020202020204" pitchFamily="34" charset="0"/>
                        <a:ea typeface="+mn-ea"/>
                        <a:cs typeface="Arial" panose="020B0604020202020204" pitchFamily="34" charset="0"/>
                      </a:endParaRPr>
                    </a:p>
                    <a:p>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30022991"/>
                  </a:ext>
                </a:extLst>
              </a:tr>
              <a:tr h="226339">
                <a:tc gridSpan="2" vMerge="1">
                  <a:txBody>
                    <a:bodyPr/>
                    <a:lstStyle/>
                    <a:p>
                      <a:endParaRPr lang="en-GB"/>
                    </a:p>
                  </a:txBody>
                  <a:tcPr/>
                </a:tc>
                <a:tc hMerge="1"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Arial" panose="020B0604020202020204" pitchFamily="34" charset="0"/>
                          <a:ea typeface="+mn-ea"/>
                          <a:cs typeface="Arial" panose="020B0604020202020204" pitchFamily="34" charset="0"/>
                        </a:rPr>
                        <a:t>Key Next Steps:</a:t>
                      </a:r>
                    </a:p>
                  </a:txBody>
                  <a:tcPr/>
                </a:tc>
                <a:extLst>
                  <a:ext uri="{0D108BD9-81ED-4DB2-BD59-A6C34878D82A}">
                    <a16:rowId xmlns:a16="http://schemas.microsoft.com/office/drawing/2014/main" val="4258943309"/>
                  </a:ext>
                </a:extLst>
              </a:tr>
              <a:tr h="1493520">
                <a:tc gridSpan="2" vMerge="1">
                  <a:txBody>
                    <a:bodyPr/>
                    <a:lstStyle/>
                    <a:p>
                      <a:endParaRPr lang="en-GB"/>
                    </a:p>
                  </a:txBody>
                  <a:tcPr/>
                </a:tc>
                <a:tc hMerge="1" vMerge="1">
                  <a:txBody>
                    <a:bodyPr/>
                    <a:lstStyle/>
                    <a:p>
                      <a:endParaRPr lang="en-GB"/>
                    </a:p>
                  </a:txBody>
                  <a:tcPr/>
                </a:tc>
                <a:tc>
                  <a:txBody>
                    <a:bodyPr/>
                    <a:lstStyle/>
                    <a:p>
                      <a:pPr marL="171450" lvl="0" indent="-171450">
                        <a:buFont typeface="Arial" panose="020B0604020202020204" pitchFamily="34" charset="0"/>
                        <a:buChar char="•"/>
                      </a:pPr>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CTR audit. </a:t>
                      </a:r>
                    </a:p>
                    <a:p>
                      <a:pPr marL="171450" lvl="0" indent="-171450">
                        <a:buFont typeface="Arial" panose="020B0604020202020204" pitchFamily="34" charset="0"/>
                        <a:buChar char="•"/>
                      </a:pPr>
                      <a:r>
                        <a:rPr lang="en-GB" sz="1200" kern="1200" dirty="0">
                          <a:solidFill>
                            <a:schemeClr val="dk1"/>
                          </a:solidFill>
                          <a:effectLst/>
                          <a:latin typeface="Arial" panose="020B0604020202020204" pitchFamily="34" charset="0"/>
                          <a:ea typeface="+mn-ea"/>
                          <a:cs typeface="Arial" panose="020B0604020202020204" pitchFamily="34" charset="0"/>
                        </a:rPr>
                        <a:t>Continue to develop the Discharge Delivery Group including. oversight and assurance processes being fed into the ND programme. </a:t>
                      </a:r>
                    </a:p>
                    <a:p>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23665636"/>
                  </a:ext>
                </a:extLst>
              </a:tr>
            </a:tbl>
          </a:graphicData>
        </a:graphic>
      </p:graphicFrame>
    </p:spTree>
    <p:extLst>
      <p:ext uri="{BB962C8B-B14F-4D97-AF65-F5344CB8AC3E}">
        <p14:creationId xmlns:p14="http://schemas.microsoft.com/office/powerpoint/2010/main" val="437209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DDCFB5-1A79-32DC-A857-23BC46E3C49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36C0C63-57D3-E451-5965-2E44EB7BBA39}"/>
              </a:ext>
            </a:extLst>
          </p:cNvPr>
          <p:cNvSpPr txBox="1"/>
          <p:nvPr/>
        </p:nvSpPr>
        <p:spPr>
          <a:xfrm>
            <a:off x="0" y="170772"/>
            <a:ext cx="7511143" cy="810478"/>
          </a:xfrm>
          <a:prstGeom prst="rect">
            <a:avLst/>
          </a:prstGeom>
          <a:noFill/>
        </p:spPr>
        <p:txBody>
          <a:bodyPr wrap="square" rtlCol="0">
            <a:spAutoFit/>
          </a:bodyPr>
          <a:lstStyle/>
          <a:p>
            <a:pPr marL="292735">
              <a:lnSpc>
                <a:spcPts val="2790"/>
              </a:lnSpc>
              <a:spcBef>
                <a:spcPts val="295"/>
              </a:spcBef>
              <a:buNone/>
            </a:pPr>
            <a:r>
              <a:rPr lang="en-US" sz="2400" b="1" dirty="0">
                <a:solidFill>
                  <a:srgbClr val="005EB8"/>
                </a:solidFill>
                <a:effectLst/>
                <a:latin typeface="Arial" panose="020B0604020202020204" pitchFamily="34" charset="0"/>
                <a:ea typeface="Arial" panose="020B0604020202020204" pitchFamily="34" charset="0"/>
              </a:rPr>
              <a:t>MHLDA</a:t>
            </a:r>
            <a:r>
              <a:rPr lang="en-US" sz="2400" b="1" spc="-175" dirty="0">
                <a:solidFill>
                  <a:srgbClr val="005EB8"/>
                </a:solidFill>
                <a:effectLst/>
                <a:latin typeface="Arial" panose="020B0604020202020204" pitchFamily="34" charset="0"/>
                <a:ea typeface="Arial" panose="020B0604020202020204" pitchFamily="34" charset="0"/>
              </a:rPr>
              <a:t> </a:t>
            </a:r>
            <a:r>
              <a:rPr lang="en-US" sz="2400" b="1" dirty="0">
                <a:solidFill>
                  <a:srgbClr val="005EB8"/>
                </a:solidFill>
                <a:effectLst/>
                <a:latin typeface="Arial" panose="020B0604020202020204" pitchFamily="34" charset="0"/>
                <a:ea typeface="Arial" panose="020B0604020202020204" pitchFamily="34" charset="0"/>
              </a:rPr>
              <a:t>IQT</a:t>
            </a:r>
            <a:r>
              <a:rPr lang="en-US" sz="2400" b="1" spc="-100" dirty="0">
                <a:solidFill>
                  <a:srgbClr val="005EB8"/>
                </a:solidFill>
                <a:effectLst/>
                <a:latin typeface="Arial" panose="020B0604020202020204" pitchFamily="34" charset="0"/>
                <a:ea typeface="Arial" panose="020B0604020202020204" pitchFamily="34" charset="0"/>
              </a:rPr>
              <a:t> </a:t>
            </a:r>
            <a:r>
              <a:rPr lang="en-US" sz="2400" b="1" dirty="0" err="1">
                <a:solidFill>
                  <a:srgbClr val="005EB8"/>
                </a:solidFill>
                <a:effectLst/>
                <a:latin typeface="Arial" panose="020B0604020202020204" pitchFamily="34" charset="0"/>
                <a:ea typeface="Arial" panose="020B0604020202020204" pitchFamily="34" charset="0"/>
              </a:rPr>
              <a:t>Programme</a:t>
            </a:r>
            <a:r>
              <a:rPr lang="en-US" sz="2400" b="1" spc="-95" dirty="0">
                <a:solidFill>
                  <a:srgbClr val="005EB8"/>
                </a:solidFill>
                <a:effectLst/>
                <a:latin typeface="Arial" panose="020B0604020202020204" pitchFamily="34" charset="0"/>
                <a:ea typeface="Arial" panose="020B0604020202020204" pitchFamily="34" charset="0"/>
              </a:rPr>
              <a:t> </a:t>
            </a:r>
            <a:r>
              <a:rPr lang="en-US" sz="2400" b="1" dirty="0">
                <a:solidFill>
                  <a:srgbClr val="005EB8"/>
                </a:solidFill>
                <a:effectLst/>
                <a:latin typeface="Arial" panose="020B0604020202020204" pitchFamily="34" charset="0"/>
                <a:ea typeface="Arial" panose="020B0604020202020204" pitchFamily="34" charset="0"/>
              </a:rPr>
              <a:t>Highlight</a:t>
            </a:r>
            <a:r>
              <a:rPr lang="en-US" sz="2400" b="1" spc="-90" dirty="0">
                <a:solidFill>
                  <a:srgbClr val="005EB8"/>
                </a:solidFill>
                <a:effectLst/>
                <a:latin typeface="Arial" panose="020B0604020202020204" pitchFamily="34" charset="0"/>
                <a:ea typeface="Arial" panose="020B0604020202020204" pitchFamily="34" charset="0"/>
              </a:rPr>
              <a:t> </a:t>
            </a:r>
            <a:r>
              <a:rPr lang="en-US" sz="2400" b="1" spc="-10" dirty="0">
                <a:solidFill>
                  <a:srgbClr val="005EB8"/>
                </a:solidFill>
                <a:effectLst/>
                <a:latin typeface="Arial" panose="020B0604020202020204" pitchFamily="34" charset="0"/>
                <a:ea typeface="Arial" panose="020B0604020202020204" pitchFamily="34" charset="0"/>
              </a:rPr>
              <a:t>Report</a:t>
            </a:r>
            <a:endParaRPr lang="en-GB" sz="2400" dirty="0">
              <a:effectLst/>
              <a:latin typeface="Arial" panose="020B0604020202020204" pitchFamily="34" charset="0"/>
              <a:ea typeface="Arial" panose="020B0604020202020204" pitchFamily="34" charset="0"/>
            </a:endParaRPr>
          </a:p>
          <a:p>
            <a:pPr marL="292735">
              <a:lnSpc>
                <a:spcPts val="2790"/>
              </a:lnSpc>
            </a:pPr>
            <a:r>
              <a:rPr lang="en-US" sz="2400" spc="-10" dirty="0">
                <a:solidFill>
                  <a:srgbClr val="005EB8"/>
                </a:solidFill>
                <a:effectLst/>
                <a:latin typeface="Arial" panose="020B0604020202020204" pitchFamily="34" charset="0"/>
                <a:ea typeface="Arial" panose="020B0604020202020204" pitchFamily="34" charset="0"/>
              </a:rPr>
              <a:t>Derbyshire</a:t>
            </a:r>
            <a:endParaRPr lang="en-GB" sz="2400" dirty="0"/>
          </a:p>
        </p:txBody>
      </p:sp>
      <p:graphicFrame>
        <p:nvGraphicFramePr>
          <p:cNvPr id="6" name="Table 5">
            <a:extLst>
              <a:ext uri="{FF2B5EF4-FFF2-40B4-BE49-F238E27FC236}">
                <a16:creationId xmlns:a16="http://schemas.microsoft.com/office/drawing/2014/main" id="{5CF59342-521D-47DD-4D58-D03F4B5BC72D}"/>
              </a:ext>
            </a:extLst>
          </p:cNvPr>
          <p:cNvGraphicFramePr>
            <a:graphicFrameLocks noGrp="1"/>
          </p:cNvGraphicFramePr>
          <p:nvPr>
            <p:extLst>
              <p:ext uri="{D42A27DB-BD31-4B8C-83A1-F6EECF244321}">
                <p14:modId xmlns:p14="http://schemas.microsoft.com/office/powerpoint/2010/main" val="133848830"/>
              </p:ext>
            </p:extLst>
          </p:nvPr>
        </p:nvGraphicFramePr>
        <p:xfrm>
          <a:off x="157841" y="981250"/>
          <a:ext cx="11348360" cy="5457288"/>
        </p:xfrm>
        <a:graphic>
          <a:graphicData uri="http://schemas.openxmlformats.org/drawingml/2006/table">
            <a:tbl>
              <a:tblPr firstRow="1" bandRow="1">
                <a:tableStyleId>{5C22544A-7EE6-4342-B048-85BDC9FD1C3A}</a:tableStyleId>
              </a:tblPr>
              <a:tblGrid>
                <a:gridCol w="2125879">
                  <a:extLst>
                    <a:ext uri="{9D8B030D-6E8A-4147-A177-3AD203B41FA5}">
                      <a16:colId xmlns:a16="http://schemas.microsoft.com/office/drawing/2014/main" val="3314691631"/>
                    </a:ext>
                  </a:extLst>
                </a:gridCol>
                <a:gridCol w="6893500">
                  <a:extLst>
                    <a:ext uri="{9D8B030D-6E8A-4147-A177-3AD203B41FA5}">
                      <a16:colId xmlns:a16="http://schemas.microsoft.com/office/drawing/2014/main" val="796186377"/>
                    </a:ext>
                  </a:extLst>
                </a:gridCol>
                <a:gridCol w="2328981">
                  <a:extLst>
                    <a:ext uri="{9D8B030D-6E8A-4147-A177-3AD203B41FA5}">
                      <a16:colId xmlns:a16="http://schemas.microsoft.com/office/drawing/2014/main" val="757727243"/>
                    </a:ext>
                  </a:extLst>
                </a:gridCol>
              </a:tblGrid>
              <a:tr h="974225">
                <a:tc>
                  <a:txBody>
                    <a:bodyPr/>
                    <a:lstStyle/>
                    <a:p>
                      <a:r>
                        <a:rPr lang="en-US" sz="1400" b="1" kern="1200" dirty="0">
                          <a:solidFill>
                            <a:schemeClr val="lt1"/>
                          </a:solidFill>
                          <a:effectLst/>
                          <a:latin typeface="+mn-lt"/>
                          <a:ea typeface="+mn-ea"/>
                          <a:cs typeface="+mn-cs"/>
                        </a:rPr>
                        <a:t>Lead: </a:t>
                      </a:r>
                      <a:r>
                        <a:rPr lang="en-US" sz="1400" b="0" kern="1200" dirty="0">
                          <a:solidFill>
                            <a:schemeClr val="lt1"/>
                          </a:solidFill>
                          <a:effectLst/>
                          <a:latin typeface="+mn-lt"/>
                          <a:ea typeface="+mn-ea"/>
                          <a:cs typeface="+mn-cs"/>
                        </a:rPr>
                        <a:t>Libby Runcie </a:t>
                      </a:r>
                      <a:endParaRPr lang="en-GB" sz="1400" b="0" dirty="0"/>
                    </a:p>
                  </a:txBody>
                  <a:tcPr/>
                </a:tc>
                <a:tc>
                  <a:txBody>
                    <a:bodyPr/>
                    <a:lstStyle/>
                    <a:p>
                      <a:r>
                        <a:rPr lang="en-US" sz="1400" b="1" kern="1200" dirty="0">
                          <a:solidFill>
                            <a:schemeClr val="lt1"/>
                          </a:solidFill>
                          <a:effectLst/>
                          <a:latin typeface="+mn-lt"/>
                          <a:ea typeface="+mn-ea"/>
                          <a:cs typeface="+mn-cs"/>
                        </a:rPr>
                        <a:t>Area of Focus: </a:t>
                      </a:r>
                      <a:r>
                        <a:rPr lang="en-US" sz="1400" b="0" kern="1200" dirty="0">
                          <a:solidFill>
                            <a:schemeClr val="lt1"/>
                          </a:solidFill>
                          <a:effectLst/>
                          <a:latin typeface="+mn-lt"/>
                          <a:ea typeface="+mn-ea"/>
                          <a:cs typeface="+mn-cs"/>
                        </a:rPr>
                        <a:t>Quality Assurance Framework  </a:t>
                      </a:r>
                      <a:endParaRPr lang="en-GB" sz="1400" b="0" dirty="0"/>
                    </a:p>
                  </a:txBody>
                  <a:tcPr/>
                </a:tc>
                <a:tc>
                  <a:txBody>
                    <a:bodyPr/>
                    <a:lstStyle/>
                    <a:p>
                      <a:r>
                        <a:rPr lang="en-US" sz="1400" b="1" kern="1200" dirty="0">
                          <a:solidFill>
                            <a:schemeClr val="lt1"/>
                          </a:solidFill>
                          <a:effectLst/>
                          <a:latin typeface="+mn-lt"/>
                          <a:ea typeface="+mn-ea"/>
                          <a:cs typeface="+mn-cs"/>
                        </a:rPr>
                        <a:t>Guiding Policy: </a:t>
                      </a:r>
                      <a:r>
                        <a:rPr lang="en-US" sz="1400" b="0" kern="1200" dirty="0">
                          <a:solidFill>
                            <a:schemeClr val="lt1"/>
                          </a:solidFill>
                          <a:effectLst/>
                          <a:latin typeface="+mn-lt"/>
                          <a:ea typeface="+mn-ea"/>
                          <a:cs typeface="+mn-cs"/>
                        </a:rPr>
                        <a:t>Robust governance mechanism in place to ensure inclusive, safe and compassionate care. </a:t>
                      </a:r>
                      <a:endParaRPr lang="en-GB" sz="1400" b="0" dirty="0"/>
                    </a:p>
                  </a:txBody>
                  <a:tcPr/>
                </a:tc>
                <a:extLst>
                  <a:ext uri="{0D108BD9-81ED-4DB2-BD59-A6C34878D82A}">
                    <a16:rowId xmlns:a16="http://schemas.microsoft.com/office/drawing/2014/main" val="3296315112"/>
                  </a:ext>
                </a:extLst>
              </a:tr>
              <a:tr h="435837">
                <a:tc gridSpan="2">
                  <a:txBody>
                    <a:bodyPr/>
                    <a:lstStyle/>
                    <a:p>
                      <a:r>
                        <a:rPr lang="en-US" sz="1400" b="1" kern="1200" dirty="0">
                          <a:solidFill>
                            <a:schemeClr val="dk1"/>
                          </a:solidFill>
                          <a:effectLst/>
                          <a:latin typeface="+mn-lt"/>
                          <a:ea typeface="+mn-ea"/>
                          <a:cs typeface="+mn-cs"/>
                        </a:rPr>
                        <a:t>Updates and achievements:</a:t>
                      </a:r>
                      <a:endParaRPr lang="en-GB" sz="1400" dirty="0"/>
                    </a:p>
                  </a:txBody>
                  <a:tcPr/>
                </a:tc>
                <a:tc hMerge="1">
                  <a:txBody>
                    <a:bodyPr/>
                    <a:lstStyle/>
                    <a:p>
                      <a:endParaRPr lang="en-GB" dirty="0"/>
                    </a:p>
                  </a:txBody>
                  <a:tcPr/>
                </a:tc>
                <a:tc>
                  <a:txBody>
                    <a:bodyPr/>
                    <a:lstStyle/>
                    <a:p>
                      <a:r>
                        <a:rPr lang="en-US" sz="1400" b="1" kern="1200" dirty="0">
                          <a:solidFill>
                            <a:schemeClr val="dk1"/>
                          </a:solidFill>
                          <a:effectLst/>
                          <a:latin typeface="+mn-lt"/>
                          <a:ea typeface="+mn-ea"/>
                          <a:cs typeface="+mn-cs"/>
                        </a:rPr>
                        <a:t>Issues/ Risks/ Limiting factors/Mitigations:</a:t>
                      </a:r>
                      <a:endParaRPr lang="en-GB" sz="1400" dirty="0"/>
                    </a:p>
                  </a:txBody>
                  <a:tcPr/>
                </a:tc>
                <a:extLst>
                  <a:ext uri="{0D108BD9-81ED-4DB2-BD59-A6C34878D82A}">
                    <a16:rowId xmlns:a16="http://schemas.microsoft.com/office/drawing/2014/main" val="797301464"/>
                  </a:ext>
                </a:extLst>
              </a:tr>
              <a:tr h="3780888">
                <a:tc gridSpan="2">
                  <a:txBody>
                    <a:bodyPr/>
                    <a:lstStyle/>
                    <a:p>
                      <a:pPr marL="285750" indent="-285750">
                        <a:buFont typeface="Arial" panose="020B0604020202020204" pitchFamily="34" charset="0"/>
                        <a:buChar char="•"/>
                      </a:pPr>
                      <a:r>
                        <a:rPr lang="en-GB" sz="1400" dirty="0"/>
                        <a:t>Self-assessment against culture of care standards to be explored in August 2025.</a:t>
                      </a:r>
                    </a:p>
                    <a:p>
                      <a:pPr marL="285750" indent="-285750">
                        <a:buFont typeface="Arial" panose="020B0604020202020204" pitchFamily="34" charset="0"/>
                        <a:buChar char="•"/>
                      </a:pPr>
                      <a:r>
                        <a:rPr lang="en-GB" sz="1400" dirty="0"/>
                        <a:t>The number of restrictive interventions that have occurred  each month our are included as part of the quality chapter which is presented at public board along with an explanation of the data and actions to further reduce restrictive interventions.</a:t>
                      </a:r>
                    </a:p>
                    <a:p>
                      <a:pPr marL="285750" indent="-285750">
                        <a:buFont typeface="Arial" panose="020B0604020202020204" pitchFamily="34" charset="0"/>
                        <a:buChar char="•"/>
                      </a:pPr>
                      <a:r>
                        <a:rPr lang="en-GB" sz="1400" dirty="0"/>
                        <a:t>Since November 2024 a inpatient quality dashboard has been in place and performance against the quality measures within the dashboard are reviewed in a meeting that was held weekly until February 2025 and is now held fortnightly with representation from Clinical, Operational and Corporate staff </a:t>
                      </a:r>
                    </a:p>
                    <a:p>
                      <a:pPr marL="285750" indent="-285750">
                        <a:buFont typeface="Arial" panose="020B0604020202020204" pitchFamily="34" charset="0"/>
                        <a:buChar char="•"/>
                      </a:pPr>
                      <a:r>
                        <a:rPr lang="en-GB" sz="1400" dirty="0"/>
                        <a:t>A Trust wide quality dashboard Including data related to inpatient services  compromised of SPC charts with narrative, actions and mitigations is presented at the Trust Quality and Safeguarding committee every two months.</a:t>
                      </a:r>
                    </a:p>
                    <a:p>
                      <a:pPr marL="285750" indent="-285750">
                        <a:buFont typeface="Arial" panose="020B0604020202020204" pitchFamily="34" charset="0"/>
                        <a:buChar char="•"/>
                      </a:pPr>
                      <a:r>
                        <a:rPr lang="en-GB" sz="1400" dirty="0"/>
                        <a:t>All inpatient wards are signed up to the electronic patient survey which allows service users  to feedback on their care and treatment via hard copy or QR code and is automatically sent out via text message on discharge. This is in addition to feedback via  QR Code related to the culture of care program. </a:t>
                      </a:r>
                    </a:p>
                    <a:p>
                      <a:pPr marL="285750" indent="-285750">
                        <a:buFont typeface="Arial" panose="020B0604020202020204" pitchFamily="34" charset="0"/>
                        <a:buChar char="•"/>
                      </a:pPr>
                      <a:r>
                        <a:rPr lang="en-GB" sz="1400" dirty="0"/>
                        <a:t> All inpatient wards have weekly community meetings to promote engagement and feedback from people using inpatient services alongside dedicated carers meetings to inform further improvement to patient experience.</a:t>
                      </a:r>
                    </a:p>
                  </a:txBody>
                  <a:tcPr/>
                </a:tc>
                <a:tc hMerge="1">
                  <a:txBody>
                    <a:bodyPr/>
                    <a:lstStyle/>
                    <a:p>
                      <a:endParaRPr lang="en-GB"/>
                    </a:p>
                  </a:txBody>
                  <a:tcPr/>
                </a:tc>
                <a:tc>
                  <a:txBody>
                    <a:bodyPr/>
                    <a:lstStyle/>
                    <a:p>
                      <a:r>
                        <a:rPr lang="en-GB" sz="1400" dirty="0"/>
                        <a:t>Improved  engagement with electronic patient survey required to maximise patient feedback </a:t>
                      </a:r>
                    </a:p>
                    <a:p>
                      <a:endParaRPr lang="en-GB" sz="1400" dirty="0"/>
                    </a:p>
                    <a:p>
                      <a:r>
                        <a:rPr lang="en-GB" sz="1400" dirty="0"/>
                        <a:t>A Quality and Performance  early warning system is due to be explored in September 2025 </a:t>
                      </a:r>
                    </a:p>
                    <a:p>
                      <a:endParaRPr lang="en-GB" sz="1400" dirty="0"/>
                    </a:p>
                    <a:p>
                      <a:r>
                        <a:rPr lang="en-GB" sz="1400" dirty="0"/>
                        <a:t>work is ongoing to improve engagement with carers  </a:t>
                      </a:r>
                    </a:p>
                  </a:txBody>
                  <a:tcPr/>
                </a:tc>
                <a:extLst>
                  <a:ext uri="{0D108BD9-81ED-4DB2-BD59-A6C34878D82A}">
                    <a16:rowId xmlns:a16="http://schemas.microsoft.com/office/drawing/2014/main" val="1230022991"/>
                  </a:ext>
                </a:extLst>
              </a:tr>
            </a:tbl>
          </a:graphicData>
        </a:graphic>
      </p:graphicFrame>
    </p:spTree>
    <p:extLst>
      <p:ext uri="{BB962C8B-B14F-4D97-AF65-F5344CB8AC3E}">
        <p14:creationId xmlns:p14="http://schemas.microsoft.com/office/powerpoint/2010/main" val="2113450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9AD25-8D12-B7BD-9F1A-E0097C5A658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DE4DD50-24E2-B669-6DD0-339BFD84FC81}"/>
              </a:ext>
            </a:extLst>
          </p:cNvPr>
          <p:cNvSpPr txBox="1"/>
          <p:nvPr/>
        </p:nvSpPr>
        <p:spPr>
          <a:xfrm>
            <a:off x="0" y="170772"/>
            <a:ext cx="7511143" cy="810478"/>
          </a:xfrm>
          <a:prstGeom prst="rect">
            <a:avLst/>
          </a:prstGeom>
          <a:noFill/>
        </p:spPr>
        <p:txBody>
          <a:bodyPr wrap="square" rtlCol="0">
            <a:spAutoFit/>
          </a:bodyPr>
          <a:lstStyle/>
          <a:p>
            <a:pPr marL="292735">
              <a:lnSpc>
                <a:spcPts val="2790"/>
              </a:lnSpc>
              <a:spcBef>
                <a:spcPts val="295"/>
              </a:spcBef>
              <a:buNone/>
            </a:pPr>
            <a:r>
              <a:rPr lang="en-US" sz="2400" b="1" dirty="0">
                <a:solidFill>
                  <a:srgbClr val="005EB8"/>
                </a:solidFill>
                <a:effectLst/>
                <a:latin typeface="Arial" panose="020B0604020202020204" pitchFamily="34" charset="0"/>
                <a:ea typeface="Arial" panose="020B0604020202020204" pitchFamily="34" charset="0"/>
              </a:rPr>
              <a:t>MHLDA</a:t>
            </a:r>
            <a:r>
              <a:rPr lang="en-US" sz="2400" b="1" spc="-175" dirty="0">
                <a:solidFill>
                  <a:srgbClr val="005EB8"/>
                </a:solidFill>
                <a:effectLst/>
                <a:latin typeface="Arial" panose="020B0604020202020204" pitchFamily="34" charset="0"/>
                <a:ea typeface="Arial" panose="020B0604020202020204" pitchFamily="34" charset="0"/>
              </a:rPr>
              <a:t> </a:t>
            </a:r>
            <a:r>
              <a:rPr lang="en-US" sz="2400" b="1" dirty="0">
                <a:solidFill>
                  <a:srgbClr val="005EB8"/>
                </a:solidFill>
                <a:effectLst/>
                <a:latin typeface="Arial" panose="020B0604020202020204" pitchFamily="34" charset="0"/>
                <a:ea typeface="Arial" panose="020B0604020202020204" pitchFamily="34" charset="0"/>
              </a:rPr>
              <a:t>IQT</a:t>
            </a:r>
            <a:r>
              <a:rPr lang="en-US" sz="2400" b="1" spc="-100" dirty="0">
                <a:solidFill>
                  <a:srgbClr val="005EB8"/>
                </a:solidFill>
                <a:effectLst/>
                <a:latin typeface="Arial" panose="020B0604020202020204" pitchFamily="34" charset="0"/>
                <a:ea typeface="Arial" panose="020B0604020202020204" pitchFamily="34" charset="0"/>
              </a:rPr>
              <a:t> </a:t>
            </a:r>
            <a:r>
              <a:rPr lang="en-US" sz="2400" b="1" dirty="0" err="1">
                <a:solidFill>
                  <a:srgbClr val="005EB8"/>
                </a:solidFill>
                <a:effectLst/>
                <a:latin typeface="Arial" panose="020B0604020202020204" pitchFamily="34" charset="0"/>
                <a:ea typeface="Arial" panose="020B0604020202020204" pitchFamily="34" charset="0"/>
              </a:rPr>
              <a:t>Programme</a:t>
            </a:r>
            <a:r>
              <a:rPr lang="en-US" sz="2400" b="1" spc="-95" dirty="0">
                <a:solidFill>
                  <a:srgbClr val="005EB8"/>
                </a:solidFill>
                <a:effectLst/>
                <a:latin typeface="Arial" panose="020B0604020202020204" pitchFamily="34" charset="0"/>
                <a:ea typeface="Arial" panose="020B0604020202020204" pitchFamily="34" charset="0"/>
              </a:rPr>
              <a:t> </a:t>
            </a:r>
            <a:r>
              <a:rPr lang="en-US" sz="2400" b="1" dirty="0">
                <a:solidFill>
                  <a:srgbClr val="005EB8"/>
                </a:solidFill>
                <a:effectLst/>
                <a:latin typeface="Arial" panose="020B0604020202020204" pitchFamily="34" charset="0"/>
                <a:ea typeface="Arial" panose="020B0604020202020204" pitchFamily="34" charset="0"/>
              </a:rPr>
              <a:t>Highlight</a:t>
            </a:r>
            <a:r>
              <a:rPr lang="en-US" sz="2400" b="1" spc="-90" dirty="0">
                <a:solidFill>
                  <a:srgbClr val="005EB8"/>
                </a:solidFill>
                <a:effectLst/>
                <a:latin typeface="Arial" panose="020B0604020202020204" pitchFamily="34" charset="0"/>
                <a:ea typeface="Arial" panose="020B0604020202020204" pitchFamily="34" charset="0"/>
              </a:rPr>
              <a:t> </a:t>
            </a:r>
            <a:r>
              <a:rPr lang="en-US" sz="2400" b="1" spc="-10" dirty="0">
                <a:solidFill>
                  <a:srgbClr val="005EB8"/>
                </a:solidFill>
                <a:effectLst/>
                <a:latin typeface="Arial" panose="020B0604020202020204" pitchFamily="34" charset="0"/>
                <a:ea typeface="Arial" panose="020B0604020202020204" pitchFamily="34" charset="0"/>
              </a:rPr>
              <a:t>Report</a:t>
            </a:r>
            <a:endParaRPr lang="en-GB" sz="2400" dirty="0">
              <a:effectLst/>
              <a:latin typeface="Arial" panose="020B0604020202020204" pitchFamily="34" charset="0"/>
              <a:ea typeface="Arial" panose="020B0604020202020204" pitchFamily="34" charset="0"/>
            </a:endParaRPr>
          </a:p>
          <a:p>
            <a:pPr marL="292735">
              <a:lnSpc>
                <a:spcPts val="2790"/>
              </a:lnSpc>
            </a:pPr>
            <a:r>
              <a:rPr lang="en-US" sz="2400" spc="-10" dirty="0">
                <a:solidFill>
                  <a:srgbClr val="005EB8"/>
                </a:solidFill>
                <a:effectLst/>
                <a:latin typeface="Arial" panose="020B0604020202020204" pitchFamily="34" charset="0"/>
                <a:ea typeface="Arial" panose="020B0604020202020204" pitchFamily="34" charset="0"/>
              </a:rPr>
              <a:t>Derbyshire</a:t>
            </a:r>
            <a:endParaRPr lang="en-GB" sz="2400" dirty="0"/>
          </a:p>
        </p:txBody>
      </p:sp>
      <p:graphicFrame>
        <p:nvGraphicFramePr>
          <p:cNvPr id="6" name="Table 5">
            <a:extLst>
              <a:ext uri="{FF2B5EF4-FFF2-40B4-BE49-F238E27FC236}">
                <a16:creationId xmlns:a16="http://schemas.microsoft.com/office/drawing/2014/main" id="{399D37EB-C6E1-78AA-361E-491048823033}"/>
              </a:ext>
            </a:extLst>
          </p:cNvPr>
          <p:cNvGraphicFramePr>
            <a:graphicFrameLocks noGrp="1"/>
          </p:cNvGraphicFramePr>
          <p:nvPr>
            <p:extLst>
              <p:ext uri="{D42A27DB-BD31-4B8C-83A1-F6EECF244321}">
                <p14:modId xmlns:p14="http://schemas.microsoft.com/office/powerpoint/2010/main" val="1336290185"/>
              </p:ext>
            </p:extLst>
          </p:nvPr>
        </p:nvGraphicFramePr>
        <p:xfrm>
          <a:off x="125184" y="981250"/>
          <a:ext cx="11941631" cy="5552440"/>
        </p:xfrm>
        <a:graphic>
          <a:graphicData uri="http://schemas.openxmlformats.org/drawingml/2006/table">
            <a:tbl>
              <a:tblPr firstRow="1" bandRow="1">
                <a:tableStyleId>{5C22544A-7EE6-4342-B048-85BDC9FD1C3A}</a:tableStyleId>
              </a:tblPr>
              <a:tblGrid>
                <a:gridCol w="2051959">
                  <a:extLst>
                    <a:ext uri="{9D8B030D-6E8A-4147-A177-3AD203B41FA5}">
                      <a16:colId xmlns:a16="http://schemas.microsoft.com/office/drawing/2014/main" val="3314691631"/>
                    </a:ext>
                  </a:extLst>
                </a:gridCol>
                <a:gridCol w="4637314">
                  <a:extLst>
                    <a:ext uri="{9D8B030D-6E8A-4147-A177-3AD203B41FA5}">
                      <a16:colId xmlns:a16="http://schemas.microsoft.com/office/drawing/2014/main" val="796186377"/>
                    </a:ext>
                  </a:extLst>
                </a:gridCol>
                <a:gridCol w="5252358">
                  <a:extLst>
                    <a:ext uri="{9D8B030D-6E8A-4147-A177-3AD203B41FA5}">
                      <a16:colId xmlns:a16="http://schemas.microsoft.com/office/drawing/2014/main" val="757727243"/>
                    </a:ext>
                  </a:extLst>
                </a:gridCol>
              </a:tblGrid>
              <a:tr h="370840">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Lead: </a:t>
                      </a:r>
                      <a:r>
                        <a:rPr lang="en-US" sz="1400" b="0" kern="1200" dirty="0">
                          <a:solidFill>
                            <a:schemeClr val="lt1"/>
                          </a:solidFill>
                          <a:effectLst/>
                          <a:latin typeface="Arial" panose="020B0604020202020204" pitchFamily="34" charset="0"/>
                          <a:ea typeface="+mn-ea"/>
                          <a:cs typeface="Arial" panose="020B0604020202020204" pitchFamily="34" charset="0"/>
                        </a:rPr>
                        <a:t>Beckie Priest </a:t>
                      </a:r>
                      <a:endParaRPr lang="en-GB" sz="1400" b="0" dirty="0">
                        <a:latin typeface="Arial" panose="020B0604020202020204" pitchFamily="34" charset="0"/>
                        <a:cs typeface="Arial" panose="020B0604020202020204" pitchFamily="34" charset="0"/>
                      </a:endParaRPr>
                    </a:p>
                  </a:txBody>
                  <a:tcPr/>
                </a:tc>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Area of Focus: </a:t>
                      </a:r>
                      <a:r>
                        <a:rPr lang="en-US" sz="1400" b="0" kern="1200" dirty="0">
                          <a:solidFill>
                            <a:schemeClr val="lt1"/>
                          </a:solidFill>
                          <a:effectLst/>
                          <a:latin typeface="Arial" panose="020B0604020202020204" pitchFamily="34" charset="0"/>
                          <a:ea typeface="+mn-ea"/>
                          <a:cs typeface="Arial" panose="020B0604020202020204" pitchFamily="34" charset="0"/>
                        </a:rPr>
                        <a:t>Therapeutic Environment and Inpatients </a:t>
                      </a:r>
                      <a:endParaRPr lang="en-GB" sz="1400" b="0" dirty="0">
                        <a:latin typeface="Arial" panose="020B0604020202020204" pitchFamily="34" charset="0"/>
                        <a:cs typeface="Arial" panose="020B0604020202020204" pitchFamily="34" charset="0"/>
                      </a:endParaRPr>
                    </a:p>
                  </a:txBody>
                  <a:tcPr/>
                </a:tc>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Guiding Policy: </a:t>
                      </a:r>
                      <a:r>
                        <a:rPr lang="en-US" sz="1400" b="0" kern="1200" dirty="0">
                          <a:solidFill>
                            <a:schemeClr val="lt1"/>
                          </a:solidFill>
                          <a:effectLst/>
                          <a:latin typeface="Arial" panose="020B0604020202020204" pitchFamily="34" charset="0"/>
                          <a:ea typeface="+mn-ea"/>
                          <a:cs typeface="Arial" panose="020B0604020202020204" pitchFamily="34" charset="0"/>
                        </a:rPr>
                        <a:t>Provision of reasonable adjustments for those who need them. </a:t>
                      </a:r>
                      <a:endParaRPr lang="en-GB"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96315112"/>
                  </a:ext>
                </a:extLst>
              </a:tr>
              <a:tr h="370840">
                <a:tc gridSpan="2">
                  <a:txBody>
                    <a:bodyPr/>
                    <a:lstStyle/>
                    <a:p>
                      <a:r>
                        <a:rPr lang="en-US" sz="1400" b="1" kern="1200" dirty="0">
                          <a:solidFill>
                            <a:schemeClr val="dk1"/>
                          </a:solidFill>
                          <a:effectLst/>
                          <a:latin typeface="Arial" panose="020B0604020202020204" pitchFamily="34" charset="0"/>
                          <a:ea typeface="+mn-ea"/>
                          <a:cs typeface="Arial" panose="020B0604020202020204" pitchFamily="34" charset="0"/>
                        </a:rPr>
                        <a:t>Updates and achievements:</a:t>
                      </a:r>
                      <a:endParaRPr lang="en-GB" sz="1400" dirty="0">
                        <a:latin typeface="Arial" panose="020B0604020202020204" pitchFamily="34" charset="0"/>
                        <a:cs typeface="Arial" panose="020B0604020202020204" pitchFamily="34" charset="0"/>
                      </a:endParaRPr>
                    </a:p>
                  </a:txBody>
                  <a:tcPr/>
                </a:tc>
                <a:tc hMerge="1">
                  <a:txBody>
                    <a:bodyPr/>
                    <a:lstStyle/>
                    <a:p>
                      <a:endParaRPr lang="en-GB" dirty="0"/>
                    </a:p>
                  </a:txBody>
                  <a:tcPr/>
                </a:tc>
                <a:tc>
                  <a:txBody>
                    <a:bodyPr/>
                    <a:lstStyle/>
                    <a:p>
                      <a:r>
                        <a:rPr lang="en-US" sz="1400" b="1" kern="1200" dirty="0">
                          <a:solidFill>
                            <a:schemeClr val="dk1"/>
                          </a:solidFill>
                          <a:effectLst/>
                          <a:latin typeface="Arial" panose="020B0604020202020204" pitchFamily="34" charset="0"/>
                          <a:ea typeface="+mn-ea"/>
                          <a:cs typeface="Arial" panose="020B0604020202020204" pitchFamily="34" charset="0"/>
                        </a:rPr>
                        <a:t>Issues/Risks:</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97301464"/>
                  </a:ext>
                </a:extLst>
              </a:tr>
              <a:tr h="1554480">
                <a:tc rowSpan="3"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dk1"/>
                          </a:solidFill>
                          <a:effectLst/>
                          <a:latin typeface="Arial" panose="020B0604020202020204" pitchFamily="34" charset="0"/>
                          <a:ea typeface="+mn-ea"/>
                          <a:cs typeface="Arial" panose="020B0604020202020204" pitchFamily="34" charset="0"/>
                        </a:rPr>
                        <a:t>The two main new hospitals have now been successfully opened and are operating as normal. The next part of the process is to open and repatriate patients to the PICU and Audrey house. Whilst this occurs the refurbishment of Radbourne unit will recommence. The final evaluation of the new hospitals has been produced for NHSE and has also been disseminated more widely. Work continues to develop in relation to the new model of care and culture of care, these are ongoing two year programs. </a:t>
                      </a:r>
                      <a:endParaRPr lang="en-GB" sz="1200" b="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dk1"/>
                          </a:solidFill>
                          <a:effectLst/>
                          <a:latin typeface="Arial" panose="020B0604020202020204" pitchFamily="34" charset="0"/>
                          <a:ea typeface="+mn-ea"/>
                          <a:cs typeface="Arial" panose="020B0604020202020204" pitchFamily="34" charset="0"/>
                        </a:rPr>
                        <a:t>The new environments have been completed for Bluebell ward and both hospitals. These environments have been well received by staff, carers  and patients. The design of the building enables delivery of therapeutic activity from the moment a person is admitted. Exercise equipment on the wards enables physical activity to be a part of recovery. Outside spaces, that are directly accessible from the wards themselves, allows access to the outdoors.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dk1"/>
                          </a:solidFill>
                          <a:effectLst/>
                          <a:latin typeface="Arial" panose="020B0604020202020204" pitchFamily="34" charset="0"/>
                          <a:ea typeface="+mn-ea"/>
                          <a:cs typeface="Arial" panose="020B0604020202020204" pitchFamily="34" charset="0"/>
                        </a:rPr>
                        <a:t>A trauma informed design allows for peaceful spaces aimed at supporting  recovery. Privacy and dignity is maintained in single room ensuites. Additional ‘high car’ rooms allow for care of people with physical healthcare needs, bariatric patients and additional facilities for people with a dual diagnosis of neurodiversity or autism enable more people to be cared for in environments that suit their needs within Derbyshire. This reduces the needs for specialist beds outside of area. The immediacy of activities that supports recovery at the point of admission reduces recovery time and consequently time in hospital.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dirty="0">
                        <a:solidFill>
                          <a:schemeClr val="dk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dk1"/>
                          </a:solidFill>
                          <a:effectLst/>
                          <a:latin typeface="Arial" panose="020B0604020202020204" pitchFamily="34" charset="0"/>
                          <a:ea typeface="+mn-ea"/>
                          <a:cs typeface="Arial" panose="020B0604020202020204" pitchFamily="34" charset="0"/>
                        </a:rPr>
                        <a:t>A recent CQC assessment in older adults highlighted  the benefits of the therapeutic environment on quality of care and patient experience. </a:t>
                      </a:r>
                      <a:endParaRPr lang="en-GB" sz="1200" b="0" dirty="0">
                        <a:latin typeface="Arial" panose="020B0604020202020204" pitchFamily="34" charset="0"/>
                        <a:cs typeface="Arial" panose="020B0604020202020204" pitchFamily="34" charset="0"/>
                      </a:endParaRPr>
                    </a:p>
                    <a:p>
                      <a:endParaRPr lang="en-GB" sz="1200" b="0" dirty="0">
                        <a:latin typeface="Arial" panose="020B0604020202020204" pitchFamily="34" charset="0"/>
                        <a:cs typeface="Arial" panose="020B0604020202020204" pitchFamily="34" charset="0"/>
                      </a:endParaRPr>
                    </a:p>
                  </a:txBody>
                  <a:tcPr/>
                </a:tc>
                <a:tc rowSpan="3" hMerge="1">
                  <a:txBody>
                    <a:bodyPr/>
                    <a:lstStyle/>
                    <a:p>
                      <a:endParaRPr lang="en-GB"/>
                    </a:p>
                  </a:txBody>
                  <a:tcPr/>
                </a:tc>
                <a:tc>
                  <a:txBody>
                    <a:bodyPr/>
                    <a:lstStyle/>
                    <a:p>
                      <a:pPr marL="171450" lvl="0" indent="-171450">
                        <a:buFont typeface="Arial" panose="020B0604020202020204" pitchFamily="34" charset="0"/>
                        <a:buChar char="•"/>
                      </a:pPr>
                      <a:endParaRPr lang="en-US"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There was a delay in some sensory equipment for the sensory rooms.</a:t>
                      </a:r>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There was a delay in building control for Audrey house.</a:t>
                      </a:r>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There was a delay in environmental door security requirements for PICU.</a:t>
                      </a:r>
                    </a:p>
                    <a:p>
                      <a:endParaRPr lang="en-US" sz="1200" kern="1200" dirty="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230022991"/>
                  </a:ext>
                </a:extLst>
              </a:tr>
              <a:tr h="363499">
                <a:tc gridSpan="2" vMerge="1">
                  <a:txBody>
                    <a:bodyPr/>
                    <a:lstStyle/>
                    <a:p>
                      <a:endParaRPr lang="en-GB"/>
                    </a:p>
                  </a:txBody>
                  <a:tcPr/>
                </a:tc>
                <a:tc hMerge="1"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kern="1200" dirty="0">
                          <a:solidFill>
                            <a:schemeClr val="dk1"/>
                          </a:solidFill>
                          <a:effectLst/>
                          <a:latin typeface="Arial" panose="020B0604020202020204" pitchFamily="34" charset="0"/>
                          <a:ea typeface="+mn-ea"/>
                          <a:cs typeface="Arial" panose="020B0604020202020204" pitchFamily="34" charset="0"/>
                        </a:rPr>
                        <a:t>Key Next Steps:</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60306417"/>
                  </a:ext>
                </a:extLst>
              </a:tr>
              <a:tr h="1554480">
                <a:tc gridSpan="2" vMerge="1">
                  <a:txBody>
                    <a:bodyPr/>
                    <a:lstStyle/>
                    <a:p>
                      <a:endParaRPr lang="en-GB"/>
                    </a:p>
                  </a:txBody>
                  <a:tcPr/>
                </a:tc>
                <a:tc hMerge="1" vMerge="1">
                  <a:txBody>
                    <a:bodyPr/>
                    <a:lstStyle/>
                    <a:p>
                      <a:endParaRPr lang="en-GB"/>
                    </a:p>
                  </a:txBody>
                  <a:tcPr/>
                </a:tc>
                <a:tc>
                  <a:txBody>
                    <a:bodyPr/>
                    <a:lstStyle/>
                    <a:p>
                      <a:pPr marL="171450" lvl="0" indent="-171450">
                        <a:buFont typeface="Arial" panose="020B0604020202020204" pitchFamily="34" charset="0"/>
                        <a:buChar char="•"/>
                      </a:pPr>
                      <a:endParaRPr lang="en-US"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Opening sensory rooms on every ward. </a:t>
                      </a:r>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Agreeing physical healthcare activity plan for increased offer engagement and delivery including a launch event later in the year ‘lets get moving’.</a:t>
                      </a:r>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Opening of Kingfisher (PICU) and Audrey house high dependency ward.</a:t>
                      </a:r>
                      <a:endParaRPr lang="en-GB" sz="1200" kern="1200" dirty="0">
                        <a:solidFill>
                          <a:schemeClr val="dk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US" sz="1200" kern="1200" dirty="0">
                          <a:solidFill>
                            <a:schemeClr val="dk1"/>
                          </a:solidFill>
                          <a:effectLst/>
                          <a:latin typeface="Arial" panose="020B0604020202020204" pitchFamily="34" charset="0"/>
                          <a:ea typeface="+mn-ea"/>
                          <a:cs typeface="Arial" panose="020B0604020202020204" pitchFamily="34" charset="0"/>
                        </a:rPr>
                        <a:t>Recommencement of refurbishment activity in Radbourne unit.</a:t>
                      </a:r>
                      <a:endParaRPr lang="en-GB" sz="12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14356847"/>
                  </a:ext>
                </a:extLst>
              </a:tr>
            </a:tbl>
          </a:graphicData>
        </a:graphic>
      </p:graphicFrame>
    </p:spTree>
    <p:extLst>
      <p:ext uri="{BB962C8B-B14F-4D97-AF65-F5344CB8AC3E}">
        <p14:creationId xmlns:p14="http://schemas.microsoft.com/office/powerpoint/2010/main" val="363803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56C9A-5C90-C1BB-486C-800AB92919A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AD89C8B-217B-5625-A249-8B79B966588E}"/>
              </a:ext>
            </a:extLst>
          </p:cNvPr>
          <p:cNvSpPr txBox="1"/>
          <p:nvPr/>
        </p:nvSpPr>
        <p:spPr>
          <a:xfrm>
            <a:off x="-190006" y="0"/>
            <a:ext cx="7511143" cy="810478"/>
          </a:xfrm>
          <a:prstGeom prst="rect">
            <a:avLst/>
          </a:prstGeom>
          <a:noFill/>
        </p:spPr>
        <p:txBody>
          <a:bodyPr wrap="square" rtlCol="0">
            <a:spAutoFit/>
          </a:bodyPr>
          <a:lstStyle/>
          <a:p>
            <a:pPr marL="292735" marR="0" lvl="0" indent="0" algn="l" defTabSz="914400" rtl="0" eaLnBrk="1" fontAlgn="auto" latinLnBrk="0" hangingPunct="1">
              <a:lnSpc>
                <a:spcPts val="2790"/>
              </a:lnSpc>
              <a:spcBef>
                <a:spcPts val="295"/>
              </a:spcBef>
              <a:spcAft>
                <a:spcPts val="0"/>
              </a:spcAft>
              <a:buClrTx/>
              <a:buSzTx/>
              <a:buFontTx/>
              <a:buNone/>
              <a:tabLst/>
              <a:defRPr/>
            </a:pPr>
            <a:r>
              <a:rPr kumimoji="0" lang="en-US" sz="2400" b="1" i="0" u="none" strike="noStrike" kern="1200" cap="none" spc="0" normalizeH="0" baseline="0" noProof="0" dirty="0">
                <a:ln>
                  <a:noFill/>
                </a:ln>
                <a:solidFill>
                  <a:srgbClr val="005EB8"/>
                </a:solidFill>
                <a:effectLst/>
                <a:uLnTx/>
                <a:uFillTx/>
                <a:latin typeface="Arial" panose="020B0604020202020204" pitchFamily="34" charset="0"/>
                <a:ea typeface="Arial" panose="020B0604020202020204" pitchFamily="34" charset="0"/>
                <a:cs typeface="+mn-cs"/>
              </a:rPr>
              <a:t>MHLDA</a:t>
            </a:r>
            <a:r>
              <a:rPr kumimoji="0" lang="en-US" sz="2400" b="1" i="0" u="none" strike="noStrike" kern="1200" cap="none" spc="-175" normalizeH="0" baseline="0" noProof="0" dirty="0">
                <a:ln>
                  <a:noFill/>
                </a:ln>
                <a:solidFill>
                  <a:srgbClr val="005EB8"/>
                </a:solidFill>
                <a:effectLst/>
                <a:uLnTx/>
                <a:uFillTx/>
                <a:latin typeface="Arial" panose="020B0604020202020204" pitchFamily="34" charset="0"/>
                <a:ea typeface="Arial" panose="020B0604020202020204" pitchFamily="34" charset="0"/>
                <a:cs typeface="+mn-cs"/>
              </a:rPr>
              <a:t> </a:t>
            </a:r>
            <a:r>
              <a:rPr kumimoji="0" lang="en-US" sz="2400" b="1" i="0" u="none" strike="noStrike" kern="1200" cap="none" spc="0" normalizeH="0" baseline="0" noProof="0" dirty="0">
                <a:ln>
                  <a:noFill/>
                </a:ln>
                <a:solidFill>
                  <a:srgbClr val="005EB8"/>
                </a:solidFill>
                <a:effectLst/>
                <a:uLnTx/>
                <a:uFillTx/>
                <a:latin typeface="Arial" panose="020B0604020202020204" pitchFamily="34" charset="0"/>
                <a:ea typeface="Arial" panose="020B0604020202020204" pitchFamily="34" charset="0"/>
                <a:cs typeface="+mn-cs"/>
              </a:rPr>
              <a:t>IQT</a:t>
            </a:r>
            <a:r>
              <a:rPr kumimoji="0" lang="en-US" sz="2400" b="1" i="0" u="none" strike="noStrike" kern="1200" cap="none" spc="-100" normalizeH="0" baseline="0" noProof="0" dirty="0">
                <a:ln>
                  <a:noFill/>
                </a:ln>
                <a:solidFill>
                  <a:srgbClr val="005EB8"/>
                </a:solidFill>
                <a:effectLst/>
                <a:uLnTx/>
                <a:uFillTx/>
                <a:latin typeface="Arial" panose="020B0604020202020204" pitchFamily="34" charset="0"/>
                <a:ea typeface="Arial" panose="020B0604020202020204" pitchFamily="34" charset="0"/>
                <a:cs typeface="+mn-cs"/>
              </a:rPr>
              <a:t> </a:t>
            </a:r>
            <a:r>
              <a:rPr kumimoji="0" lang="en-US" sz="2400" b="1" i="0" u="none" strike="noStrike" kern="1200" cap="none" spc="0" normalizeH="0" baseline="0" noProof="0" dirty="0" err="1">
                <a:ln>
                  <a:noFill/>
                </a:ln>
                <a:solidFill>
                  <a:srgbClr val="005EB8"/>
                </a:solidFill>
                <a:effectLst/>
                <a:uLnTx/>
                <a:uFillTx/>
                <a:latin typeface="Arial" panose="020B0604020202020204" pitchFamily="34" charset="0"/>
                <a:ea typeface="Arial" panose="020B0604020202020204" pitchFamily="34" charset="0"/>
                <a:cs typeface="+mn-cs"/>
              </a:rPr>
              <a:t>Programme</a:t>
            </a:r>
            <a:r>
              <a:rPr kumimoji="0" lang="en-US" sz="2400" b="1" i="0" u="none" strike="noStrike" kern="1200" cap="none" spc="-95" normalizeH="0" baseline="0" noProof="0" dirty="0">
                <a:ln>
                  <a:noFill/>
                </a:ln>
                <a:solidFill>
                  <a:srgbClr val="005EB8"/>
                </a:solidFill>
                <a:effectLst/>
                <a:uLnTx/>
                <a:uFillTx/>
                <a:latin typeface="Arial" panose="020B0604020202020204" pitchFamily="34" charset="0"/>
                <a:ea typeface="Arial" panose="020B0604020202020204" pitchFamily="34" charset="0"/>
                <a:cs typeface="+mn-cs"/>
              </a:rPr>
              <a:t> </a:t>
            </a:r>
            <a:r>
              <a:rPr kumimoji="0" lang="en-US" sz="2400" b="1" i="0" u="none" strike="noStrike" kern="1200" cap="none" spc="0" normalizeH="0" baseline="0" noProof="0" dirty="0">
                <a:ln>
                  <a:noFill/>
                </a:ln>
                <a:solidFill>
                  <a:srgbClr val="005EB8"/>
                </a:solidFill>
                <a:effectLst/>
                <a:uLnTx/>
                <a:uFillTx/>
                <a:latin typeface="Arial" panose="020B0604020202020204" pitchFamily="34" charset="0"/>
                <a:ea typeface="Arial" panose="020B0604020202020204" pitchFamily="34" charset="0"/>
                <a:cs typeface="+mn-cs"/>
              </a:rPr>
              <a:t>Highlight</a:t>
            </a:r>
            <a:r>
              <a:rPr kumimoji="0" lang="en-US" sz="2400" b="1" i="0" u="none" strike="noStrike" kern="1200" cap="none" spc="-90" normalizeH="0" baseline="0" noProof="0" dirty="0">
                <a:ln>
                  <a:noFill/>
                </a:ln>
                <a:solidFill>
                  <a:srgbClr val="005EB8"/>
                </a:solidFill>
                <a:effectLst/>
                <a:uLnTx/>
                <a:uFillTx/>
                <a:latin typeface="Arial" panose="020B0604020202020204" pitchFamily="34" charset="0"/>
                <a:ea typeface="Arial" panose="020B0604020202020204" pitchFamily="34" charset="0"/>
                <a:cs typeface="+mn-cs"/>
              </a:rPr>
              <a:t> </a:t>
            </a:r>
            <a:r>
              <a:rPr kumimoji="0" lang="en-US" sz="2400" b="1" i="0" u="none" strike="noStrike" kern="1200" cap="none" spc="-10" normalizeH="0" baseline="0" noProof="0" dirty="0">
                <a:ln>
                  <a:noFill/>
                </a:ln>
                <a:solidFill>
                  <a:srgbClr val="005EB8"/>
                </a:solidFill>
                <a:effectLst/>
                <a:uLnTx/>
                <a:uFillTx/>
                <a:latin typeface="Arial" panose="020B0604020202020204" pitchFamily="34" charset="0"/>
                <a:ea typeface="Arial" panose="020B0604020202020204" pitchFamily="34" charset="0"/>
                <a:cs typeface="+mn-cs"/>
              </a:rPr>
              <a:t>Report</a:t>
            </a: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mn-cs"/>
            </a:endParaRPr>
          </a:p>
          <a:p>
            <a:pPr marL="292735" marR="0" lvl="0" indent="0" algn="l" defTabSz="914400" rtl="0" eaLnBrk="1" fontAlgn="auto" latinLnBrk="0" hangingPunct="1">
              <a:lnSpc>
                <a:spcPts val="2790"/>
              </a:lnSpc>
              <a:spcBef>
                <a:spcPts val="0"/>
              </a:spcBef>
              <a:spcAft>
                <a:spcPts val="0"/>
              </a:spcAft>
              <a:buClrTx/>
              <a:buSzTx/>
              <a:buFontTx/>
              <a:buNone/>
              <a:tabLst/>
              <a:defRPr/>
            </a:pPr>
            <a:r>
              <a:rPr kumimoji="0" lang="en-US" sz="2400" b="0" i="0" u="none" strike="noStrike" kern="1200" cap="none" spc="-10" normalizeH="0" baseline="0" noProof="0" dirty="0">
                <a:ln>
                  <a:noFill/>
                </a:ln>
                <a:solidFill>
                  <a:srgbClr val="005EB8"/>
                </a:solidFill>
                <a:effectLst/>
                <a:uLnTx/>
                <a:uFillTx/>
                <a:latin typeface="Arial" panose="020B0604020202020204" pitchFamily="34" charset="0"/>
                <a:ea typeface="Arial" panose="020B0604020202020204" pitchFamily="34" charset="0"/>
                <a:cs typeface="+mn-cs"/>
              </a:rPr>
              <a:t>Derbyshire</a:t>
            </a:r>
            <a:endParaRPr kumimoji="0" lang="en-GB" sz="24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aphicFrame>
        <p:nvGraphicFramePr>
          <p:cNvPr id="6" name="Table 5">
            <a:extLst>
              <a:ext uri="{FF2B5EF4-FFF2-40B4-BE49-F238E27FC236}">
                <a16:creationId xmlns:a16="http://schemas.microsoft.com/office/drawing/2014/main" id="{CDE7108A-A740-20CB-A5CC-9FD6428F7BD5}"/>
              </a:ext>
            </a:extLst>
          </p:cNvPr>
          <p:cNvGraphicFramePr>
            <a:graphicFrameLocks noGrp="1"/>
          </p:cNvGraphicFramePr>
          <p:nvPr>
            <p:extLst>
              <p:ext uri="{D42A27DB-BD31-4B8C-83A1-F6EECF244321}">
                <p14:modId xmlns:p14="http://schemas.microsoft.com/office/powerpoint/2010/main" val="2207890255"/>
              </p:ext>
            </p:extLst>
          </p:nvPr>
        </p:nvGraphicFramePr>
        <p:xfrm>
          <a:off x="0" y="735972"/>
          <a:ext cx="12192000" cy="6122028"/>
        </p:xfrm>
        <a:graphic>
          <a:graphicData uri="http://schemas.openxmlformats.org/drawingml/2006/table">
            <a:tbl>
              <a:tblPr firstRow="1" bandRow="1">
                <a:tableStyleId>{5C22544A-7EE6-4342-B048-85BDC9FD1C3A}</a:tableStyleId>
              </a:tblPr>
              <a:tblGrid>
                <a:gridCol w="1994954">
                  <a:extLst>
                    <a:ext uri="{9D8B030D-6E8A-4147-A177-3AD203B41FA5}">
                      <a16:colId xmlns:a16="http://schemas.microsoft.com/office/drawing/2014/main" val="3314691631"/>
                    </a:ext>
                  </a:extLst>
                </a:gridCol>
                <a:gridCol w="3491446">
                  <a:extLst>
                    <a:ext uri="{9D8B030D-6E8A-4147-A177-3AD203B41FA5}">
                      <a16:colId xmlns:a16="http://schemas.microsoft.com/office/drawing/2014/main" val="796186377"/>
                    </a:ext>
                  </a:extLst>
                </a:gridCol>
                <a:gridCol w="6705600">
                  <a:extLst>
                    <a:ext uri="{9D8B030D-6E8A-4147-A177-3AD203B41FA5}">
                      <a16:colId xmlns:a16="http://schemas.microsoft.com/office/drawing/2014/main" val="757727243"/>
                    </a:ext>
                  </a:extLst>
                </a:gridCol>
              </a:tblGrid>
              <a:tr h="295519">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Lead: </a:t>
                      </a:r>
                      <a:r>
                        <a:rPr lang="en-US" sz="1400" b="0" kern="1200" dirty="0">
                          <a:solidFill>
                            <a:schemeClr val="lt1"/>
                          </a:solidFill>
                          <a:effectLst/>
                          <a:latin typeface="Arial" panose="020B0604020202020204" pitchFamily="34" charset="0"/>
                          <a:ea typeface="+mn-ea"/>
                          <a:cs typeface="Arial" panose="020B0604020202020204" pitchFamily="34" charset="0"/>
                        </a:rPr>
                        <a:t>Lee Doyle </a:t>
                      </a:r>
                      <a:endParaRPr lang="en-GB" sz="1400" b="0" dirty="0">
                        <a:latin typeface="Arial" panose="020B0604020202020204" pitchFamily="34" charset="0"/>
                        <a:cs typeface="Arial" panose="020B0604020202020204" pitchFamily="34" charset="0"/>
                      </a:endParaRPr>
                    </a:p>
                  </a:txBody>
                  <a:tcPr/>
                </a:tc>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Area of Focus: </a:t>
                      </a:r>
                      <a:r>
                        <a:rPr lang="en-US" sz="1400" b="0" kern="1200" dirty="0">
                          <a:solidFill>
                            <a:schemeClr val="lt1"/>
                          </a:solidFill>
                          <a:effectLst/>
                          <a:latin typeface="+mn-lt"/>
                          <a:ea typeface="+mn-ea"/>
                          <a:cs typeface="+mn-cs"/>
                        </a:rPr>
                        <a:t>Living Well and Community</a:t>
                      </a:r>
                      <a:endParaRPr lang="en-GB" sz="1400" b="0" dirty="0">
                        <a:latin typeface="Arial" panose="020B0604020202020204" pitchFamily="34" charset="0"/>
                        <a:cs typeface="Arial" panose="020B0604020202020204" pitchFamily="34" charset="0"/>
                      </a:endParaRPr>
                    </a:p>
                  </a:txBody>
                  <a:tcPr/>
                </a:tc>
                <a:tc>
                  <a:txBody>
                    <a:bodyPr/>
                    <a:lstStyle/>
                    <a:p>
                      <a:r>
                        <a:rPr lang="en-US" sz="1400" b="1" kern="1200" dirty="0">
                          <a:solidFill>
                            <a:schemeClr val="lt1"/>
                          </a:solidFill>
                          <a:effectLst/>
                          <a:latin typeface="Arial" panose="020B0604020202020204" pitchFamily="34" charset="0"/>
                          <a:ea typeface="+mn-ea"/>
                          <a:cs typeface="Arial" panose="020B0604020202020204" pitchFamily="34" charset="0"/>
                        </a:rPr>
                        <a:t>Guiding Policy:</a:t>
                      </a:r>
                      <a:r>
                        <a:rPr lang="en-US" sz="1400" b="0" kern="1200" dirty="0">
                          <a:solidFill>
                            <a:schemeClr val="lt1"/>
                          </a:solidFill>
                          <a:effectLst/>
                          <a:latin typeface="Arial" panose="020B0604020202020204" pitchFamily="34" charset="0"/>
                          <a:ea typeface="+mn-ea"/>
                          <a:cs typeface="Arial" panose="020B0604020202020204" pitchFamily="34" charset="0"/>
                        </a:rPr>
                        <a:t>. </a:t>
                      </a:r>
                      <a:r>
                        <a:rPr lang="en-GB" sz="1400" b="0" kern="1200" dirty="0">
                          <a:solidFill>
                            <a:schemeClr val="lt1"/>
                          </a:solidFill>
                          <a:effectLst/>
                          <a:latin typeface="Arial" panose="020B0604020202020204" pitchFamily="34" charset="0"/>
                          <a:ea typeface="+mn-ea"/>
                          <a:cs typeface="Arial" panose="020B0604020202020204" pitchFamily="34" charset="0"/>
                        </a:rPr>
                        <a:t>Continue to improve community services. </a:t>
                      </a:r>
                      <a:endParaRPr lang="en-GB"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96315112"/>
                  </a:ext>
                </a:extLst>
              </a:tr>
              <a:tr h="295519">
                <a:tc gridSpan="2">
                  <a:txBody>
                    <a:bodyPr/>
                    <a:lstStyle/>
                    <a:p>
                      <a:r>
                        <a:rPr lang="en-US" sz="1400" b="1" kern="1200" dirty="0">
                          <a:solidFill>
                            <a:schemeClr val="dk1"/>
                          </a:solidFill>
                          <a:effectLst/>
                          <a:latin typeface="Arial" panose="020B0604020202020204" pitchFamily="34" charset="0"/>
                          <a:ea typeface="+mn-ea"/>
                          <a:cs typeface="Arial" panose="020B0604020202020204" pitchFamily="34" charset="0"/>
                        </a:rPr>
                        <a:t>Updates and achievements:</a:t>
                      </a:r>
                      <a:endParaRPr lang="en-GB" sz="1400" dirty="0">
                        <a:latin typeface="Arial" panose="020B0604020202020204" pitchFamily="34" charset="0"/>
                        <a:cs typeface="Arial" panose="020B0604020202020204" pitchFamily="34" charset="0"/>
                      </a:endParaRPr>
                    </a:p>
                  </a:txBody>
                  <a:tcPr/>
                </a:tc>
                <a:tc h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Arial" panose="020B0604020202020204" pitchFamily="34" charset="0"/>
                          <a:ea typeface="+mn-ea"/>
                          <a:cs typeface="Arial" panose="020B0604020202020204" pitchFamily="34" charset="0"/>
                        </a:rPr>
                        <a:t>Issues/ Risks:</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97301464"/>
                  </a:ext>
                </a:extLst>
              </a:tr>
              <a:tr h="2649942">
                <a:tc rowSpan="3"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Mental Health services that are available in the community to support people with mental ill health are changing and improving. In alignment with the Community Mental Health Framework, mental health services are transforming to reach a wider cohort of people, including those who have traditionally fallen between the gaps of primary and secondary care, as well as those people with a severe mental illness. Health services, social care and the voluntary, community and social enterprise (VCSE) sector are working in partnership to deliver new integrated ways of working that are modernising community mental health services for adults and older adults, considering the needs of each local area. In Derbyshire, this is called the Living Well Derbyshire programme. In Derby, it is called the Derby Wellbeing programme.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Mobilisation of the Living Well sites concluded its final locality in March 2024, at this stage of the mobilisation, all teams are established and receiving referrals from Primary Care and self-re-introduction only. The volume of referrals received has been steadily increasing and significantly high following the Living Well mobilisation, this number will increase again following expansion of pathways in Phase 2 of the transformation.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All areas have mobilised Living Well and receive referrals from Primary Care (GP) and social care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Embedding feedback into pathway development – Lived Experience Officer role / feedback forms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There is a pathway in place for people to move the long term / short term offer and vice versa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Through Integrated Patch Leadership, the No. of introductions and discharges, and waiting lists can be monitored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mn-lt"/>
                        <a:ea typeface="+mn-ea"/>
                        <a:cs typeface="+mn-cs"/>
                      </a:endParaRPr>
                    </a:p>
                  </a:txBody>
                  <a:tcPr/>
                </a:tc>
                <a:tc rowSpan="3" hMerge="1">
                  <a:txBody>
                    <a:bodyPr/>
                    <a:lstStyle/>
                    <a:p>
                      <a:endParaRPr lang="en-GB"/>
                    </a:p>
                  </a:txBody>
                  <a:tcPr/>
                </a:tc>
                <a:tc>
                  <a:txBody>
                    <a:bodyPr/>
                    <a:lstStyle/>
                    <a:p>
                      <a:pPr marL="171450" lvl="0" indent="-171450" algn="l">
                        <a:lnSpc>
                          <a:spcPct val="107000"/>
                        </a:lnSpc>
                        <a:buFont typeface="Arial" panose="020B0604020202020204" pitchFamily="34" charset="0"/>
                        <a:buChar char="•"/>
                        <a:tabLst>
                          <a:tab pos="228600" algn="l"/>
                          <a:tab pos="731520" algn="l"/>
                          <a:tab pos="975360" algn="l"/>
                          <a:tab pos="1219200" algn="l"/>
                          <a:tab pos="1463040" algn="l"/>
                          <a:tab pos="1706880" algn="l"/>
                          <a:tab pos="1950720" algn="l"/>
                          <a:tab pos="2194560" algn="l"/>
                          <a:tab pos="2438400" algn="l"/>
                          <a:tab pos="2682240" algn="l"/>
                          <a:tab pos="2926080" algn="l"/>
                          <a:tab pos="3169920" algn="l"/>
                          <a:tab pos="3413760" algn="l"/>
                          <a:tab pos="3657600" algn="l"/>
                          <a:tab pos="3901440" algn="l"/>
                          <a:tab pos="4145280" algn="l"/>
                          <a:tab pos="4389120" algn="l"/>
                          <a:tab pos="4632960" algn="l"/>
                          <a:tab pos="4876800" algn="l"/>
                          <a:tab pos="5120640" algn="l"/>
                          <a:tab pos="5364480" algn="l"/>
                          <a:tab pos="5608320" algn="l"/>
                          <a:tab pos="5852160" algn="l"/>
                          <a:tab pos="6096000" algn="l"/>
                          <a:tab pos="6339840" algn="l"/>
                          <a:tab pos="6583680" algn="l"/>
                          <a:tab pos="6827520" algn="l"/>
                          <a:tab pos="7071360" algn="l"/>
                          <a:tab pos="7315200" algn="l"/>
                          <a:tab pos="7559040" algn="l"/>
                          <a:tab pos="7802880" algn="l"/>
                        </a:tabLst>
                      </a:pPr>
                      <a:r>
                        <a:rPr kumimoji="0" lang="en-GB" sz="1200" b="0" i="0" u="none" strike="noStrike" kern="1200" cap="none" spc="0" normalizeH="0" baseline="0" dirty="0">
                          <a:ln>
                            <a:noFill/>
                          </a:ln>
                          <a:solidFill>
                            <a:prstClr val="black"/>
                          </a:solidFill>
                          <a:effectLst/>
                          <a:uLnTx/>
                          <a:uFillTx/>
                          <a:latin typeface="+mn-lt"/>
                          <a:ea typeface="+mn-ea"/>
                          <a:cs typeface="+mn-cs"/>
                        </a:rPr>
                        <a:t>Ongoing risk to the delivery of some of the Roadmap and Phase 2 aims due to the current financial restrictions around recruitment and funding. Living well teams are adjusting workloads around capacity available. </a:t>
                      </a:r>
                    </a:p>
                    <a:p>
                      <a:pPr marL="171450" lvl="0" indent="-171450" algn="l">
                        <a:lnSpc>
                          <a:spcPct val="107000"/>
                        </a:lnSpc>
                        <a:buFont typeface="Arial" panose="020B0604020202020204" pitchFamily="34" charset="0"/>
                        <a:buChar char="•"/>
                        <a:tabLst>
                          <a:tab pos="228600" algn="l"/>
                          <a:tab pos="731520" algn="l"/>
                          <a:tab pos="975360" algn="l"/>
                          <a:tab pos="1219200" algn="l"/>
                          <a:tab pos="1463040" algn="l"/>
                          <a:tab pos="1706880" algn="l"/>
                          <a:tab pos="1950720" algn="l"/>
                          <a:tab pos="2194560" algn="l"/>
                          <a:tab pos="2438400" algn="l"/>
                          <a:tab pos="2682240" algn="l"/>
                          <a:tab pos="2926080" algn="l"/>
                          <a:tab pos="3169920" algn="l"/>
                          <a:tab pos="3413760" algn="l"/>
                          <a:tab pos="3657600" algn="l"/>
                          <a:tab pos="3901440" algn="l"/>
                          <a:tab pos="4145280" algn="l"/>
                          <a:tab pos="4389120" algn="l"/>
                          <a:tab pos="4632960" algn="l"/>
                          <a:tab pos="4876800" algn="l"/>
                          <a:tab pos="5120640" algn="l"/>
                          <a:tab pos="5364480" algn="l"/>
                          <a:tab pos="5608320" algn="l"/>
                          <a:tab pos="5852160" algn="l"/>
                          <a:tab pos="6096000" algn="l"/>
                          <a:tab pos="6339840" algn="l"/>
                          <a:tab pos="6583680" algn="l"/>
                          <a:tab pos="6827520" algn="l"/>
                          <a:tab pos="7071360" algn="l"/>
                          <a:tab pos="7315200" algn="l"/>
                          <a:tab pos="7559040" algn="l"/>
                          <a:tab pos="7802880" algn="l"/>
                        </a:tabLst>
                      </a:pPr>
                      <a:r>
                        <a:rPr kumimoji="0" lang="en-GB" sz="1200" b="0" i="0" u="none" strike="noStrike" kern="1200" cap="none" spc="0" normalizeH="0" baseline="0" dirty="0">
                          <a:ln>
                            <a:noFill/>
                          </a:ln>
                          <a:solidFill>
                            <a:prstClr val="black"/>
                          </a:solidFill>
                          <a:effectLst/>
                          <a:uLnTx/>
                          <a:uFillTx/>
                          <a:latin typeface="+mn-lt"/>
                          <a:ea typeface="+mn-ea"/>
                          <a:cs typeface="+mn-cs"/>
                        </a:rPr>
                        <a:t>Practice Lead – current post holder left this position on 30th May 2025. Due to the </a:t>
                      </a:r>
                      <a:r>
                        <a:rPr kumimoji="0" lang="en-GB" sz="1200" b="0" i="0" u="none" strike="noStrike" kern="1200" cap="none" spc="0" normalizeH="0" baseline="0" dirty="0" err="1">
                          <a:ln>
                            <a:noFill/>
                          </a:ln>
                          <a:solidFill>
                            <a:prstClr val="black"/>
                          </a:solidFill>
                          <a:effectLst/>
                          <a:uLnTx/>
                          <a:uFillTx/>
                          <a:latin typeface="+mn-lt"/>
                          <a:ea typeface="+mn-ea"/>
                          <a:cs typeface="+mn-cs"/>
                        </a:rPr>
                        <a:t>DHcFT</a:t>
                      </a:r>
                      <a:r>
                        <a:rPr kumimoji="0" lang="en-GB" sz="1200" b="0" i="0" u="none" strike="noStrike" kern="1200" cap="none" spc="0" normalizeH="0" baseline="0" dirty="0">
                          <a:ln>
                            <a:noFill/>
                          </a:ln>
                          <a:solidFill>
                            <a:prstClr val="black"/>
                          </a:solidFill>
                          <a:effectLst/>
                          <a:uLnTx/>
                          <a:uFillTx/>
                          <a:latin typeface="+mn-lt"/>
                          <a:ea typeface="+mn-ea"/>
                          <a:cs typeface="+mn-cs"/>
                        </a:rPr>
                        <a:t> Operating Model consultation underway, this post has not been recruited to and will be reviewed within the restructure.  Discussions have been held to mitigate the gap in the short term.</a:t>
                      </a:r>
                    </a:p>
                    <a:p>
                      <a:pPr marL="171450" lvl="0" indent="-171450" algn="l">
                        <a:lnSpc>
                          <a:spcPct val="107000"/>
                        </a:lnSpc>
                        <a:buFont typeface="Arial" panose="020B0604020202020204" pitchFamily="34" charset="0"/>
                        <a:buChar char="•"/>
                        <a:tabLst>
                          <a:tab pos="228600" algn="l"/>
                          <a:tab pos="731520" algn="l"/>
                          <a:tab pos="975360" algn="l"/>
                          <a:tab pos="1219200" algn="l"/>
                          <a:tab pos="1463040" algn="l"/>
                          <a:tab pos="1706880" algn="l"/>
                          <a:tab pos="1950720" algn="l"/>
                          <a:tab pos="2194560" algn="l"/>
                          <a:tab pos="2438400" algn="l"/>
                          <a:tab pos="2682240" algn="l"/>
                          <a:tab pos="2926080" algn="l"/>
                          <a:tab pos="3169920" algn="l"/>
                          <a:tab pos="3413760" algn="l"/>
                          <a:tab pos="3657600" algn="l"/>
                          <a:tab pos="3901440" algn="l"/>
                          <a:tab pos="4145280" algn="l"/>
                          <a:tab pos="4389120" algn="l"/>
                          <a:tab pos="4632960" algn="l"/>
                          <a:tab pos="4876800" algn="l"/>
                          <a:tab pos="5120640" algn="l"/>
                          <a:tab pos="5364480" algn="l"/>
                          <a:tab pos="5608320" algn="l"/>
                          <a:tab pos="5852160" algn="l"/>
                          <a:tab pos="6096000" algn="l"/>
                          <a:tab pos="6339840" algn="l"/>
                          <a:tab pos="6583680" algn="l"/>
                          <a:tab pos="6827520" algn="l"/>
                          <a:tab pos="7071360" algn="l"/>
                          <a:tab pos="7315200" algn="l"/>
                          <a:tab pos="7559040" algn="l"/>
                          <a:tab pos="7802880" algn="l"/>
                        </a:tabLst>
                      </a:pPr>
                      <a:r>
                        <a:rPr kumimoji="0" lang="en-GB" sz="1200" b="0" i="0" u="none" strike="noStrike" kern="1200" cap="none" spc="0" normalizeH="0" baseline="0" dirty="0">
                          <a:ln>
                            <a:noFill/>
                          </a:ln>
                          <a:solidFill>
                            <a:prstClr val="black"/>
                          </a:solidFill>
                          <a:effectLst/>
                          <a:uLnTx/>
                          <a:uFillTx/>
                          <a:latin typeface="+mn-lt"/>
                          <a:ea typeface="+mn-ea"/>
                          <a:cs typeface="+mn-cs"/>
                        </a:rPr>
                        <a:t>Substance Misuse: this element of the programme is currently on hold owing to wider programme financial pressures. It will be revisited following system agreement and confirmation of programme budget at the beginning of Q3 25/26. Risks have been escalated. </a:t>
                      </a:r>
                    </a:p>
                    <a:p>
                      <a:pPr marL="171450" lvl="0" indent="-171450" algn="l">
                        <a:lnSpc>
                          <a:spcPct val="107000"/>
                        </a:lnSpc>
                        <a:buFont typeface="Arial" panose="020B0604020202020204" pitchFamily="34" charset="0"/>
                        <a:buChar char="•"/>
                        <a:tabLst>
                          <a:tab pos="228600" algn="l"/>
                          <a:tab pos="731520" algn="l"/>
                          <a:tab pos="975360" algn="l"/>
                          <a:tab pos="1219200" algn="l"/>
                          <a:tab pos="1463040" algn="l"/>
                          <a:tab pos="1706880" algn="l"/>
                          <a:tab pos="1950720" algn="l"/>
                          <a:tab pos="2194560" algn="l"/>
                          <a:tab pos="2438400" algn="l"/>
                          <a:tab pos="2682240" algn="l"/>
                          <a:tab pos="2926080" algn="l"/>
                          <a:tab pos="3169920" algn="l"/>
                          <a:tab pos="3413760" algn="l"/>
                          <a:tab pos="3657600" algn="l"/>
                          <a:tab pos="3901440" algn="l"/>
                          <a:tab pos="4145280" algn="l"/>
                          <a:tab pos="4389120" algn="l"/>
                          <a:tab pos="4632960" algn="l"/>
                          <a:tab pos="4876800" algn="l"/>
                          <a:tab pos="5120640" algn="l"/>
                          <a:tab pos="5364480" algn="l"/>
                          <a:tab pos="5608320" algn="l"/>
                          <a:tab pos="5852160" algn="l"/>
                          <a:tab pos="6096000" algn="l"/>
                          <a:tab pos="6339840" algn="l"/>
                          <a:tab pos="6583680" algn="l"/>
                          <a:tab pos="6827520" algn="l"/>
                          <a:tab pos="7071360" algn="l"/>
                          <a:tab pos="7315200" algn="l"/>
                          <a:tab pos="7559040" algn="l"/>
                          <a:tab pos="7802880" algn="l"/>
                        </a:tabLst>
                      </a:pPr>
                      <a:r>
                        <a:rPr kumimoji="0" lang="en-GB" sz="1200" b="0" i="0" u="none" strike="noStrike" kern="1200" cap="none" spc="0" normalizeH="0" baseline="0" dirty="0">
                          <a:ln>
                            <a:noFill/>
                          </a:ln>
                          <a:solidFill>
                            <a:prstClr val="black"/>
                          </a:solidFill>
                          <a:effectLst/>
                          <a:uLnTx/>
                          <a:uFillTx/>
                          <a:latin typeface="+mn-lt"/>
                          <a:ea typeface="+mn-ea"/>
                          <a:cs typeface="+mn-cs"/>
                        </a:rPr>
                        <a:t>Contracts – Funding for county and city adult social care resource supporting Living Well/ Derby Wellbeing is currently only confirmed until March 2026. As above, this will be revisited following system agreement and confirmation of programme budget at the beginning of Q3 25/26. </a:t>
                      </a:r>
                      <a:r>
                        <a:rPr kumimoji="0" lang="en-GB" sz="1200" b="0" i="0" u="none" strike="noStrike" kern="1200" cap="none" spc="0" normalizeH="0" baseline="0">
                          <a:ln>
                            <a:noFill/>
                          </a:ln>
                          <a:solidFill>
                            <a:prstClr val="black"/>
                          </a:solidFill>
                          <a:effectLst/>
                          <a:uLnTx/>
                          <a:uFillTx/>
                          <a:latin typeface="+mn-lt"/>
                          <a:ea typeface="+mn-ea"/>
                          <a:cs typeface="+mn-cs"/>
                        </a:rPr>
                        <a:t>Risks have been escalated. </a:t>
                      </a:r>
                      <a:endParaRPr kumimoji="0" lang="en-GB" sz="1200" b="0" i="0" u="none" strike="noStrike" kern="1200" cap="none" spc="0" normalizeH="0" baseline="0" dirty="0">
                        <a:ln>
                          <a:noFill/>
                        </a:ln>
                        <a:solidFill>
                          <a:prstClr val="black"/>
                        </a:solidFill>
                        <a:effectLst/>
                        <a:uLnTx/>
                        <a:uFillTx/>
                        <a:latin typeface="+mn-lt"/>
                        <a:ea typeface="+mn-ea"/>
                        <a:cs typeface="+mn-cs"/>
                      </a:endParaRPr>
                    </a:p>
                  </a:txBody>
                  <a:tcPr marL="114300" marR="114300" marT="0" marB="0"/>
                </a:tc>
                <a:extLst>
                  <a:ext uri="{0D108BD9-81ED-4DB2-BD59-A6C34878D82A}">
                    <a16:rowId xmlns:a16="http://schemas.microsoft.com/office/drawing/2014/main" val="1230022991"/>
                  </a:ext>
                </a:extLst>
              </a:tr>
              <a:tr h="295519">
                <a:tc gridSpan="2" vMerge="1">
                  <a:txBody>
                    <a:bodyPr/>
                    <a:lstStyle/>
                    <a:p>
                      <a:endParaRPr lang="en-GB"/>
                    </a:p>
                  </a:txBody>
                  <a:tcPr/>
                </a:tc>
                <a:tc hMerge="1"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effectLst/>
                          <a:latin typeface="Arial" panose="020B0604020202020204" pitchFamily="34" charset="0"/>
                          <a:ea typeface="+mn-ea"/>
                          <a:cs typeface="Arial" panose="020B0604020202020204" pitchFamily="34" charset="0"/>
                        </a:rPr>
                        <a:t>Next Steps:</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65449709"/>
                  </a:ext>
                </a:extLst>
              </a:tr>
              <a:tr h="2344326">
                <a:tc gridSpan="2" vMerge="1">
                  <a:txBody>
                    <a:bodyPr/>
                    <a:lstStyle/>
                    <a:p>
                      <a:endParaRPr lang="en-GB"/>
                    </a:p>
                  </a:txBody>
                  <a:tcPr/>
                </a:tc>
                <a:tc hMerge="1" vMerge="1">
                  <a:txBody>
                    <a:bodyPr/>
                    <a:lstStyle/>
                    <a:p>
                      <a:endParaRPr lang="en-GB"/>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An expansion of each Single Point of Access to receive referrals from wider primary care pathways, social care, mental health services which includes self re-introduction by person (patient) or their carer (within 24 months of accessing the Living Well/Derby Wellbeing service)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The development of local networks and community support, which includes voluntary, community or social enterprise (VCSE) community groups and other support within the local community to continue to improve flow through local network agreement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Developing pathways with, perinatal, forensic, substance misuse, eating disorders, community rehab team and other specialist services as well as developing a tailored offer for young adults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Creating a seamless movement of people accessing long, and short term offers within Living Well</a:t>
                      </a:r>
                    </a:p>
                  </a:txBody>
                  <a:tcPr/>
                </a:tc>
                <a:extLst>
                  <a:ext uri="{0D108BD9-81ED-4DB2-BD59-A6C34878D82A}">
                    <a16:rowId xmlns:a16="http://schemas.microsoft.com/office/drawing/2014/main" val="584206222"/>
                  </a:ext>
                </a:extLst>
              </a:tr>
            </a:tbl>
          </a:graphicData>
        </a:graphic>
      </p:graphicFrame>
    </p:spTree>
    <p:extLst>
      <p:ext uri="{BB962C8B-B14F-4D97-AF65-F5344CB8AC3E}">
        <p14:creationId xmlns:p14="http://schemas.microsoft.com/office/powerpoint/2010/main" val="2709533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F77E4F7-0DC1-9063-635A-EC2EB9F66F38}"/>
              </a:ext>
            </a:extLst>
          </p:cNvPr>
          <p:cNvSpPr txBox="1"/>
          <p:nvPr/>
        </p:nvSpPr>
        <p:spPr>
          <a:xfrm>
            <a:off x="768886" y="391886"/>
            <a:ext cx="2825517" cy="369332"/>
          </a:xfrm>
          <a:prstGeom prst="rect">
            <a:avLst/>
          </a:prstGeom>
          <a:noFill/>
        </p:spPr>
        <p:txBody>
          <a:bodyPr wrap="none" rtlCol="0">
            <a:spAutoFit/>
          </a:bodyPr>
          <a:lstStyle/>
          <a:p>
            <a:r>
              <a:rPr lang="en-GB" b="1" dirty="0">
                <a:solidFill>
                  <a:srgbClr val="0070C0"/>
                </a:solidFill>
              </a:rPr>
              <a:t> Three Year Strategic Plan</a:t>
            </a:r>
          </a:p>
        </p:txBody>
      </p:sp>
      <p:pic>
        <p:nvPicPr>
          <p:cNvPr id="2055" name="Image 56" descr="A screenshot of a computer screen&#10;&#10;AI-generated content may be incorrect.">
            <a:extLst>
              <a:ext uri="{FF2B5EF4-FFF2-40B4-BE49-F238E27FC236}">
                <a16:creationId xmlns:a16="http://schemas.microsoft.com/office/drawing/2014/main" id="{8C423621-F669-DE1D-A937-555E4F4624FB}"/>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886" y="924504"/>
            <a:ext cx="10432513" cy="567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2571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408</TotalTime>
  <Words>2109</Words>
  <Application>Microsoft Office PowerPoint</Application>
  <PresentationFormat>Widescreen</PresentationFormat>
  <Paragraphs>128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HARRIS, Stephanie (DERBYSHIRE HEALTHCARE NHS FOUNDATION TRUST)</dc:creator>
  <cp:lastModifiedBy>APPLEBY, Jenny (NHS DERBY AND DERBYSHIRE ICB - 15M)</cp:lastModifiedBy>
  <cp:revision>5</cp:revision>
  <dcterms:created xsi:type="dcterms:W3CDTF">2025-06-16T09:05:12Z</dcterms:created>
  <dcterms:modified xsi:type="dcterms:W3CDTF">2025-07-21T10:41:48Z</dcterms:modified>
</cp:coreProperties>
</file>