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6" r:id="rId4"/>
  </p:sldMasterIdLst>
  <p:notesMasterIdLst>
    <p:notesMasterId r:id="rId17"/>
  </p:notesMasterIdLst>
  <p:sldIdLst>
    <p:sldId id="256" r:id="rId5"/>
    <p:sldId id="293" r:id="rId6"/>
    <p:sldId id="305" r:id="rId7"/>
    <p:sldId id="303" r:id="rId8"/>
    <p:sldId id="304" r:id="rId9"/>
    <p:sldId id="302" r:id="rId10"/>
    <p:sldId id="307" r:id="rId11"/>
    <p:sldId id="300" r:id="rId12"/>
    <p:sldId id="306" r:id="rId13"/>
    <p:sldId id="309" r:id="rId14"/>
    <p:sldId id="301" r:id="rId15"/>
    <p:sldId id="308" r:id="rId16"/>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931"/>
    <a:srgbClr val="1C3900"/>
    <a:srgbClr val="003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149B1-9E20-06BD-2A69-F2208BA0CC2A}" v="1" dt="2024-01-22T08:30:48.135"/>
  </p1510:revLst>
</p1510:revInfo>
</file>

<file path=ppt/tableStyles.xml><?xml version="1.0" encoding="utf-8"?>
<a:tblStyleLst xmlns:a="http://schemas.openxmlformats.org/drawingml/2006/main" def="{041924FA-D144-404A-8DDD-31431025D69C}">
  <a:tblStyle styleId="{041924FA-D144-404A-8DDD-31431025D6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81"/>
        <p:guide pos="33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c53ee7b960_0_0:notes"/>
          <p:cNvSpPr>
            <a:spLocks noGrp="1" noRot="1" noChangeAspect="1"/>
          </p:cNvSpPr>
          <p:nvPr>
            <p:ph type="sldImg" idx="2"/>
          </p:nvPr>
        </p:nvSpPr>
        <p:spPr>
          <a:xfrm>
            <a:off x="1042988" y="428625"/>
            <a:ext cx="3033712" cy="2144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c53ee7b960_0_0:notes"/>
          <p:cNvSpPr txBox="1">
            <a:spLocks noGrp="1"/>
          </p:cNvSpPr>
          <p:nvPr>
            <p:ph type="body" idx="1"/>
          </p:nvPr>
        </p:nvSpPr>
        <p:spPr>
          <a:xfrm>
            <a:off x="511946" y="2716825"/>
            <a:ext cx="4095600" cy="25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a:effectLst/>
                <a:latin typeface="Arial" panose="020B0604020202020204" pitchFamily="34" charset="0"/>
                <a:ea typeface="Calibri" panose="020F0502020204030204" pitchFamily="34" charset="0"/>
                <a:cs typeface="Times New Roman" panose="02020603050405020304" pitchFamily="18" charset="0"/>
              </a:rPr>
              <a:t>supporting individuals to contribute to and participate in their communities as fully as possible, connect with meaningful activities, and create or fulfil personal hopes and aspirations. </a:t>
            </a:r>
          </a:p>
          <a:p>
            <a:endParaRPr lang="en-GB"/>
          </a:p>
        </p:txBody>
      </p:sp>
    </p:spTree>
    <p:extLst>
      <p:ext uri="{BB962C8B-B14F-4D97-AF65-F5344CB8AC3E}">
        <p14:creationId xmlns:p14="http://schemas.microsoft.com/office/powerpoint/2010/main" val="209271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r>
              <a:rPr lang="en-GB"/>
              <a:t>3</a:t>
            </a:r>
            <a:r>
              <a:rPr lang="en-GB" baseline="30000"/>
              <a:t>rd</a:t>
            </a:r>
            <a:r>
              <a:rPr lang="en-GB"/>
              <a:t> bullet point - </a:t>
            </a:r>
            <a:r>
              <a:rPr lang="en-GB" sz="1100">
                <a:effectLst/>
                <a:latin typeface="+mn-lt"/>
                <a:ea typeface="Calibri" panose="020F0502020204030204" pitchFamily="34" charset="0"/>
                <a:cs typeface="Times New Roman" panose="02020603050405020304" pitchFamily="18" charset="0"/>
              </a:rPr>
              <a:t>. such as housing advice, loneliness support or physical healthcare needs. This is         a needs led, goal based, person-centred</a:t>
            </a:r>
            <a:r>
              <a:rPr lang="en-GB" sz="1100">
                <a:latin typeface="+mn-lt"/>
                <a:ea typeface="Calibri" panose="020F0502020204030204" pitchFamily="34" charset="0"/>
                <a:cs typeface="Times New Roman" panose="02020603050405020304" pitchFamily="18" charset="0"/>
              </a:rPr>
              <a:t> </a:t>
            </a:r>
            <a:r>
              <a:rPr lang="en-GB" sz="1100">
                <a:effectLst/>
                <a:latin typeface="+mn-lt"/>
                <a:ea typeface="Calibri" panose="020F0502020204030204" pitchFamily="34" charset="0"/>
                <a:cs typeface="Times New Roman" panose="02020603050405020304" pitchFamily="18" charset="0"/>
              </a:rPr>
              <a:t>approach to supporting people  within the community. </a:t>
            </a:r>
            <a:endParaRPr lang="en-GB"/>
          </a:p>
        </p:txBody>
      </p:sp>
    </p:spTree>
    <p:extLst>
      <p:ext uri="{BB962C8B-B14F-4D97-AF65-F5344CB8AC3E}">
        <p14:creationId xmlns:p14="http://schemas.microsoft.com/office/powerpoint/2010/main" val="111266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r>
              <a:rPr lang="en-GB" sz="1100">
                <a:latin typeface="Arial" panose="020B0604020202020204" pitchFamily="34" charset="0"/>
                <a:cs typeface="Times New Roman" panose="02020603050405020304" pitchFamily="18" charset="0"/>
              </a:rPr>
              <a:t>2018 - and began the journey of codesigning and implementing Living Well in the High Peak. The co-production included health, social care, VSCE and the voice of lived experience.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a:latin typeface="Arial" panose="020B0604020202020204" pitchFamily="34" charset="0"/>
                <a:cs typeface="Times New Roman" panose="02020603050405020304" pitchFamily="18" charset="0"/>
              </a:rPr>
              <a:t>2019 - , and the goal became to create a seamless community offer inclusive of all CMHT staff and wider services.</a:t>
            </a:r>
          </a:p>
          <a:p>
            <a:endParaRPr lang="en-GB"/>
          </a:p>
        </p:txBody>
      </p:sp>
    </p:spTree>
    <p:extLst>
      <p:ext uri="{BB962C8B-B14F-4D97-AF65-F5344CB8AC3E}">
        <p14:creationId xmlns:p14="http://schemas.microsoft.com/office/powerpoint/2010/main" val="364548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r>
              <a:rPr lang="en-GB"/>
              <a:t>Phase one - </a:t>
            </a:r>
            <a:r>
              <a:rPr lang="en-GB" sz="1100">
                <a:latin typeface="Arial" panose="020B0604020202020204" pitchFamily="34" charset="0"/>
                <a:cs typeface="Times New Roman" panose="02020603050405020304" pitchFamily="18" charset="0"/>
              </a:rPr>
              <a:t>The service will be accessed by a multi-agency service single point of access (SPOA) with referrals via the GP.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a:latin typeface="Arial" panose="020B0604020202020204" pitchFamily="34" charset="0"/>
                <a:cs typeface="Times New Roman" panose="02020603050405020304" pitchFamily="18" charset="0"/>
              </a:rPr>
              <a:t>Phase two - This means that colleagues will have the chance to work in new ways by utilising the support from the short term offer team. In addition to providing people with a wider range of support, this approach should have a positive impact on referral numbers to the traditional CMHT and an opportunity to reduce caseload numbers of people who require a shorter term intervention. </a:t>
            </a:r>
          </a:p>
          <a:p>
            <a:endParaRPr lang="en-GB"/>
          </a:p>
        </p:txBody>
      </p:sp>
    </p:spTree>
    <p:extLst>
      <p:ext uri="{BB962C8B-B14F-4D97-AF65-F5344CB8AC3E}">
        <p14:creationId xmlns:p14="http://schemas.microsoft.com/office/powerpoint/2010/main" val="351245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368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pPr marL="25400" indent="0" fontAlgn="ctr">
              <a:buNone/>
            </a:pPr>
            <a:endParaRPr lang="en-GB" dirty="0"/>
          </a:p>
        </p:txBody>
      </p:sp>
    </p:spTree>
    <p:extLst>
      <p:ext uri="{BB962C8B-B14F-4D97-AF65-F5344CB8AC3E}">
        <p14:creationId xmlns:p14="http://schemas.microsoft.com/office/powerpoint/2010/main" val="77015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pPr marL="25400" indent="0" fontAlgn="ctr">
              <a:buNone/>
            </a:pPr>
            <a:r>
              <a:rPr lang="en-GB" sz="1100">
                <a:effectLst/>
                <a:latin typeface="+mn-lt"/>
                <a:ea typeface="Calibri" panose="020F0502020204030204" pitchFamily="34" charset="0"/>
              </a:rPr>
              <a:t>The collaboratives are a group comprising of commissioners, providers, the statutory sector, the voluntary sector, local authority and people with lived experience of mental health - all working together on behalf of the wider system to reimagine the future of community mental health and look after the health and wellbeing of our local community. They meet once a month to discuss how Living Well can be supported by the system and local communities, as well as issues such as tackling health inequalities.</a:t>
            </a:r>
          </a:p>
          <a:p>
            <a:pPr marL="25400" indent="0">
              <a:lnSpc>
                <a:spcPct val="107000"/>
              </a:lnSpc>
              <a:spcAft>
                <a:spcPts val="800"/>
              </a:spcAft>
              <a:buNone/>
            </a:pPr>
            <a:r>
              <a:rPr lang="en-GB" sz="1100">
                <a:effectLst/>
                <a:latin typeface="+mn-lt"/>
                <a:ea typeface="Calibri" panose="020F0502020204030204" pitchFamily="34" charset="0"/>
                <a:cs typeface="Times New Roman" panose="02020603050405020304" pitchFamily="18" charset="0"/>
              </a:rPr>
              <a:t>The collaboratives are a valuable asset to the Living Well programme.</a:t>
            </a:r>
            <a:endParaRPr lang="en-GB"/>
          </a:p>
        </p:txBody>
      </p:sp>
    </p:spTree>
    <p:extLst>
      <p:ext uri="{BB962C8B-B14F-4D97-AF65-F5344CB8AC3E}">
        <p14:creationId xmlns:p14="http://schemas.microsoft.com/office/powerpoint/2010/main" val="77015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9812" cy="3429000"/>
          </a:xfrm>
        </p:spPr>
      </p:sp>
      <p:sp>
        <p:nvSpPr>
          <p:cNvPr id="3" name="Notes Placeholder 2"/>
          <p:cNvSpPr>
            <a:spLocks noGrp="1"/>
          </p:cNvSpPr>
          <p:nvPr>
            <p:ph type="body" idx="1"/>
          </p:nvPr>
        </p:nvSpPr>
        <p:spPr/>
        <p:txBody>
          <a:bodyPr/>
          <a:lstStyle/>
          <a:p>
            <a:pPr marL="25400" indent="0" fontAlgn="ctr">
              <a:buNone/>
            </a:pPr>
            <a:r>
              <a:rPr lang="en-GB" sz="1100">
                <a:effectLst/>
                <a:latin typeface="+mn-lt"/>
                <a:ea typeface="Calibri" panose="020F0502020204030204" pitchFamily="34" charset="0"/>
              </a:rPr>
              <a:t>The collaboratives are a group comprising of commissioners, providers, the statutory sector, the voluntary sector, local authority and people with lived experience of mental health - all working together on behalf of the wider system to reimagine the future of community mental health and look after the health and wellbeing of our local community. They meet once a month to discuss how Living Well can be supported by the system and local communities, as well as issues such as tackling health inequalities.</a:t>
            </a:r>
          </a:p>
          <a:p>
            <a:pPr marL="25400" indent="0">
              <a:lnSpc>
                <a:spcPct val="107000"/>
              </a:lnSpc>
              <a:spcAft>
                <a:spcPts val="800"/>
              </a:spcAft>
              <a:buNone/>
            </a:pPr>
            <a:r>
              <a:rPr lang="en-GB" sz="1100">
                <a:effectLst/>
                <a:latin typeface="+mn-lt"/>
                <a:ea typeface="Calibri" panose="020F0502020204030204" pitchFamily="34" charset="0"/>
                <a:cs typeface="Times New Roman" panose="02020603050405020304" pitchFamily="18" charset="0"/>
              </a:rPr>
              <a:t>The collaboratives are a valuable asset to the Living Well programme.</a:t>
            </a:r>
            <a:endParaRPr lang="en-GB"/>
          </a:p>
        </p:txBody>
      </p:sp>
    </p:spTree>
    <p:extLst>
      <p:ext uri="{BB962C8B-B14F-4D97-AF65-F5344CB8AC3E}">
        <p14:creationId xmlns:p14="http://schemas.microsoft.com/office/powerpoint/2010/main" val="541372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605;p107">
            <a:extLst>
              <a:ext uri="{FF2B5EF4-FFF2-40B4-BE49-F238E27FC236}">
                <a16:creationId xmlns:a16="http://schemas.microsoft.com/office/drawing/2014/main" id="{282A6743-2F5F-4716-9713-5E6AF6453000}"/>
              </a:ext>
            </a:extLst>
          </p:cNvPr>
          <p:cNvPicPr preferRelativeResize="0"/>
          <p:nvPr userDrawn="1"/>
        </p:nvPicPr>
        <p:blipFill rotWithShape="1">
          <a:blip r:embed="rId2">
            <a:alphaModFix/>
          </a:blip>
          <a:srcRect l="58076"/>
          <a:stretch/>
        </p:blipFill>
        <p:spPr>
          <a:xfrm rot="10800000">
            <a:off x="7522577" y="3"/>
            <a:ext cx="3169423" cy="7559997"/>
          </a:xfrm>
          <a:prstGeom prst="rect">
            <a:avLst/>
          </a:prstGeom>
          <a:noFill/>
          <a:ln>
            <a:noFill/>
          </a:ln>
        </p:spPr>
      </p:pic>
      <p:sp>
        <p:nvSpPr>
          <p:cNvPr id="18" name="Google Shape;606;p107">
            <a:extLst>
              <a:ext uri="{FF2B5EF4-FFF2-40B4-BE49-F238E27FC236}">
                <a16:creationId xmlns:a16="http://schemas.microsoft.com/office/drawing/2014/main" id="{AC09CC55-7409-4722-850E-D976541FE8D7}"/>
              </a:ext>
            </a:extLst>
          </p:cNvPr>
          <p:cNvSpPr/>
          <p:nvPr userDrawn="1"/>
        </p:nvSpPr>
        <p:spPr>
          <a:xfrm>
            <a:off x="8499825" y="6806700"/>
            <a:ext cx="2192100" cy="753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607;p107">
            <a:extLst>
              <a:ext uri="{FF2B5EF4-FFF2-40B4-BE49-F238E27FC236}">
                <a16:creationId xmlns:a16="http://schemas.microsoft.com/office/drawing/2014/main" id="{DA48C4E1-BE8D-4156-A8FD-CD78A7EF6DDF}"/>
              </a:ext>
            </a:extLst>
          </p:cNvPr>
          <p:cNvPicPr preferRelativeResize="0"/>
          <p:nvPr userDrawn="1"/>
        </p:nvPicPr>
        <p:blipFill>
          <a:blip r:embed="rId2">
            <a:alphaModFix/>
          </a:blip>
          <a:stretch>
            <a:fillRect/>
          </a:stretch>
        </p:blipFill>
        <p:spPr>
          <a:xfrm>
            <a:off x="143341" y="-325"/>
            <a:ext cx="7560003" cy="7559997"/>
          </a:xfrm>
          <a:prstGeom prst="rect">
            <a:avLst/>
          </a:prstGeom>
          <a:noFill/>
          <a:ln>
            <a:noFill/>
          </a:ln>
        </p:spPr>
      </p:pic>
      <p:sp>
        <p:nvSpPr>
          <p:cNvPr id="20" name="Google Shape;608;p107">
            <a:extLst>
              <a:ext uri="{FF2B5EF4-FFF2-40B4-BE49-F238E27FC236}">
                <a16:creationId xmlns:a16="http://schemas.microsoft.com/office/drawing/2014/main" id="{99940288-DA71-45E5-B63A-A4628953BA60}"/>
              </a:ext>
            </a:extLst>
          </p:cNvPr>
          <p:cNvSpPr/>
          <p:nvPr userDrawn="1"/>
        </p:nvSpPr>
        <p:spPr>
          <a:xfrm>
            <a:off x="0" y="6806700"/>
            <a:ext cx="2262600" cy="753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9;p107">
            <a:extLst>
              <a:ext uri="{FF2B5EF4-FFF2-40B4-BE49-F238E27FC236}">
                <a16:creationId xmlns:a16="http://schemas.microsoft.com/office/drawing/2014/main" id="{DE87B75D-97EF-4620-8F8F-F76F0B65C90E}"/>
              </a:ext>
            </a:extLst>
          </p:cNvPr>
          <p:cNvSpPr/>
          <p:nvPr userDrawn="1"/>
        </p:nvSpPr>
        <p:spPr>
          <a:xfrm>
            <a:off x="1970700" y="1953675"/>
            <a:ext cx="6750600" cy="3978900"/>
          </a:xfrm>
          <a:prstGeom prst="roundRect">
            <a:avLst>
              <a:gd name="adj" fmla="val 667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0;p107">
            <a:extLst>
              <a:ext uri="{FF2B5EF4-FFF2-40B4-BE49-F238E27FC236}">
                <a16:creationId xmlns:a16="http://schemas.microsoft.com/office/drawing/2014/main" id="{5DE32C0B-3C24-42BD-9E06-9779D6EBD1C6}"/>
              </a:ext>
            </a:extLst>
          </p:cNvPr>
          <p:cNvSpPr txBox="1"/>
          <p:nvPr userDrawn="1"/>
        </p:nvSpPr>
        <p:spPr>
          <a:xfrm>
            <a:off x="2130357" y="2028972"/>
            <a:ext cx="6468893" cy="3632525"/>
          </a:xfrm>
          <a:prstGeom prst="rect">
            <a:avLst/>
          </a:prstGeom>
          <a:noFill/>
          <a:ln>
            <a:noFill/>
          </a:ln>
        </p:spPr>
        <p:txBody>
          <a:bodyPr spcFirstLastPara="1" wrap="square" lIns="90000" tIns="91425" rIns="91425" bIns="91425" anchor="t" anchorCtr="0">
            <a:noAutofit/>
          </a:bodyPr>
          <a:lstStyle/>
          <a:p>
            <a:pPr marL="0" lvl="0" indent="0" algn="ctr" rtl="0">
              <a:spcBef>
                <a:spcPts val="0"/>
              </a:spcBef>
              <a:spcAft>
                <a:spcPts val="0"/>
              </a:spcAft>
              <a:buNone/>
            </a:pPr>
            <a:endParaRPr lang="en-GB" sz="2400">
              <a:solidFill>
                <a:srgbClr val="1C3931"/>
              </a:solidFill>
              <a:latin typeface="Pontano Sans"/>
              <a:sym typeface="Pontano Sans"/>
            </a:endParaRPr>
          </a:p>
        </p:txBody>
      </p:sp>
      <p:pic>
        <p:nvPicPr>
          <p:cNvPr id="23" name="Google Shape;611;p107">
            <a:extLst>
              <a:ext uri="{FF2B5EF4-FFF2-40B4-BE49-F238E27FC236}">
                <a16:creationId xmlns:a16="http://schemas.microsoft.com/office/drawing/2014/main" id="{0643728A-FA33-4709-AB98-FE2594BC20FC}"/>
              </a:ext>
            </a:extLst>
          </p:cNvPr>
          <p:cNvPicPr preferRelativeResize="0"/>
          <p:nvPr userDrawn="1"/>
        </p:nvPicPr>
        <p:blipFill>
          <a:blip r:embed="rId3">
            <a:alphaModFix/>
          </a:blip>
          <a:stretch>
            <a:fillRect/>
          </a:stretch>
        </p:blipFill>
        <p:spPr>
          <a:xfrm>
            <a:off x="8744077" y="6881166"/>
            <a:ext cx="1855425" cy="604325"/>
          </a:xfrm>
          <a:prstGeom prst="rect">
            <a:avLst/>
          </a:prstGeom>
          <a:noFill/>
          <a:ln>
            <a:noFill/>
          </a:ln>
        </p:spPr>
      </p:pic>
      <p:pic>
        <p:nvPicPr>
          <p:cNvPr id="24" name="Google Shape;612;p107">
            <a:extLst>
              <a:ext uri="{FF2B5EF4-FFF2-40B4-BE49-F238E27FC236}">
                <a16:creationId xmlns:a16="http://schemas.microsoft.com/office/drawing/2014/main" id="{29F4DB17-3D9A-4B91-88D6-ED2BE8B23456}"/>
              </a:ext>
            </a:extLst>
          </p:cNvPr>
          <p:cNvPicPr preferRelativeResize="0"/>
          <p:nvPr userDrawn="1"/>
        </p:nvPicPr>
        <p:blipFill>
          <a:blip r:embed="rId4">
            <a:alphaModFix/>
          </a:blip>
          <a:stretch>
            <a:fillRect/>
          </a:stretch>
        </p:blipFill>
        <p:spPr>
          <a:xfrm>
            <a:off x="171487" y="6927951"/>
            <a:ext cx="1855422" cy="510754"/>
          </a:xfrm>
          <a:prstGeom prst="rect">
            <a:avLst/>
          </a:prstGeom>
          <a:noFill/>
          <a:ln>
            <a:noFill/>
          </a:ln>
        </p:spPr>
      </p:pic>
      <p:pic>
        <p:nvPicPr>
          <p:cNvPr id="25" name="Picture 24" descr="Shape&#10;&#10;Description automatically generated">
            <a:extLst>
              <a:ext uri="{FF2B5EF4-FFF2-40B4-BE49-F238E27FC236}">
                <a16:creationId xmlns:a16="http://schemas.microsoft.com/office/drawing/2014/main" id="{D992DCEE-A1BD-48CB-880E-0ADF97E46DC6}"/>
              </a:ext>
            </a:extLst>
          </p:cNvPr>
          <p:cNvPicPr>
            <a:picLocks noChangeAspect="1"/>
          </p:cNvPicPr>
          <p:nvPr userDrawn="1"/>
        </p:nvPicPr>
        <p:blipFill>
          <a:blip r:embed="rId5"/>
          <a:stretch>
            <a:fillRect/>
          </a:stretch>
        </p:blipFill>
        <p:spPr>
          <a:xfrm>
            <a:off x="4553275" y="6688036"/>
            <a:ext cx="1585262" cy="905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Google Shape;10;p2"/>
          <p:cNvSpPr txBox="1">
            <a:spLocks noGrp="1"/>
          </p:cNvSpPr>
          <p:nvPr>
            <p:ph type="ctrTitle"/>
          </p:nvPr>
        </p:nvSpPr>
        <p:spPr>
          <a:xfrm>
            <a:off x="2111459" y="2165131"/>
            <a:ext cx="6468893" cy="188183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35075" y="828123"/>
            <a:ext cx="9221700" cy="1461300"/>
          </a:xfrm>
          <a:prstGeom prst="rect">
            <a:avLst/>
          </a:prstGeom>
          <a:noFill/>
          <a:ln>
            <a:noFill/>
          </a:ln>
        </p:spPr>
        <p:txBody>
          <a:bodyPr spcFirstLastPara="1" wrap="square" lIns="116050" tIns="116050" rIns="116050" bIns="116050" anchor="ctr" anchorCtr="0">
            <a:normAutofit/>
          </a:bodyPr>
          <a:lstStyle>
            <a:lvl1pPr marL="0" marR="0" lvl="0" indent="0" algn="l" rtl="0">
              <a:lnSpc>
                <a:spcPct val="90000"/>
              </a:lnSpc>
              <a:spcBef>
                <a:spcPts val="0"/>
              </a:spcBef>
              <a:spcAft>
                <a:spcPts val="0"/>
              </a:spcAft>
              <a:buClr>
                <a:schemeClr val="dk1"/>
              </a:buClr>
              <a:buSzPts val="3600"/>
              <a:buFont typeface="Avenir"/>
              <a:buNone/>
              <a:defRPr sz="5000" b="0" i="0" u="none" strike="noStrike" cap="none">
                <a:solidFill>
                  <a:schemeClr val="dk1"/>
                </a:solidFill>
                <a:latin typeface="Avenir"/>
                <a:ea typeface="Avenir"/>
                <a:cs typeface="Avenir"/>
                <a:sym typeface="Avenir"/>
              </a:defRPr>
            </a:lvl1pPr>
            <a:lvl2pPr lvl="1" indent="0" rtl="0">
              <a:spcBef>
                <a:spcPts val="0"/>
              </a:spcBef>
              <a:spcAft>
                <a:spcPts val="0"/>
              </a:spcAft>
              <a:buSzPts val="3600"/>
              <a:buNone/>
              <a:defRPr sz="2100"/>
            </a:lvl2pPr>
            <a:lvl3pPr lvl="2" indent="0" rtl="0">
              <a:spcBef>
                <a:spcPts val="0"/>
              </a:spcBef>
              <a:spcAft>
                <a:spcPts val="0"/>
              </a:spcAft>
              <a:buSzPts val="3600"/>
              <a:buNone/>
              <a:defRPr sz="2100"/>
            </a:lvl3pPr>
            <a:lvl4pPr lvl="3" indent="0" rtl="0">
              <a:spcBef>
                <a:spcPts val="0"/>
              </a:spcBef>
              <a:spcAft>
                <a:spcPts val="0"/>
              </a:spcAft>
              <a:buSzPts val="3600"/>
              <a:buNone/>
              <a:defRPr sz="2100"/>
            </a:lvl4pPr>
            <a:lvl5pPr lvl="4" indent="0" rtl="0">
              <a:spcBef>
                <a:spcPts val="0"/>
              </a:spcBef>
              <a:spcAft>
                <a:spcPts val="0"/>
              </a:spcAft>
              <a:buSzPts val="3600"/>
              <a:buNone/>
              <a:defRPr sz="2100"/>
            </a:lvl5pPr>
            <a:lvl6pPr lvl="5" indent="0" rtl="0">
              <a:spcBef>
                <a:spcPts val="0"/>
              </a:spcBef>
              <a:spcAft>
                <a:spcPts val="0"/>
              </a:spcAft>
              <a:buSzPts val="3600"/>
              <a:buNone/>
              <a:defRPr sz="2100"/>
            </a:lvl6pPr>
            <a:lvl7pPr lvl="6" indent="0" rtl="0">
              <a:spcBef>
                <a:spcPts val="0"/>
              </a:spcBef>
              <a:spcAft>
                <a:spcPts val="0"/>
              </a:spcAft>
              <a:buSzPts val="3600"/>
              <a:buNone/>
              <a:defRPr sz="2100"/>
            </a:lvl7pPr>
            <a:lvl8pPr lvl="7" indent="0" rtl="0">
              <a:spcBef>
                <a:spcPts val="0"/>
              </a:spcBef>
              <a:spcAft>
                <a:spcPts val="0"/>
              </a:spcAft>
              <a:buSzPts val="3600"/>
              <a:buNone/>
              <a:defRPr sz="2100"/>
            </a:lvl8pPr>
            <a:lvl9pPr lvl="8" indent="0" rtl="0">
              <a:spcBef>
                <a:spcPts val="0"/>
              </a:spcBef>
              <a:spcAft>
                <a:spcPts val="0"/>
              </a:spcAft>
              <a:buSzPts val="3600"/>
              <a:buNone/>
              <a:defRPr sz="2100"/>
            </a:lvl9pPr>
          </a:lstStyle>
          <a:p>
            <a:endParaRPr/>
          </a:p>
        </p:txBody>
      </p:sp>
      <p:sp>
        <p:nvSpPr>
          <p:cNvPr id="52" name="Google Shape;52;p13"/>
          <p:cNvSpPr txBox="1">
            <a:spLocks noGrp="1"/>
          </p:cNvSpPr>
          <p:nvPr>
            <p:ph type="body" idx="1"/>
          </p:nvPr>
        </p:nvSpPr>
        <p:spPr>
          <a:xfrm>
            <a:off x="735075" y="2541164"/>
            <a:ext cx="9221700" cy="4268036"/>
          </a:xfrm>
          <a:prstGeom prst="rect">
            <a:avLst/>
          </a:prstGeom>
          <a:noFill/>
          <a:ln>
            <a:noFill/>
          </a:ln>
        </p:spPr>
        <p:txBody>
          <a:bodyPr spcFirstLastPara="1" wrap="square" lIns="116050" tIns="116050" rIns="116050" bIns="116050" anchor="t" anchorCtr="0">
            <a:normAutofit/>
          </a:bodyPr>
          <a:lstStyle>
            <a:lvl1pPr marL="457200" marR="0" lvl="0" indent="-431800" algn="l" rtl="0">
              <a:lnSpc>
                <a:spcPct val="90000"/>
              </a:lnSpc>
              <a:spcBef>
                <a:spcPts val="1100"/>
              </a:spcBef>
              <a:spcAft>
                <a:spcPts val="0"/>
              </a:spcAft>
              <a:buClr>
                <a:schemeClr val="dk1"/>
              </a:buClr>
              <a:buSzPts val="3200"/>
              <a:buFont typeface="Arial"/>
              <a:buChar char="•"/>
              <a:defRPr sz="3200" b="0" i="0" u="none" strike="noStrike" cap="none">
                <a:solidFill>
                  <a:schemeClr val="dk1"/>
                </a:solidFill>
                <a:latin typeface="Avenir"/>
                <a:ea typeface="Avenir"/>
                <a:cs typeface="Avenir"/>
                <a:sym typeface="Avenir"/>
              </a:defRPr>
            </a:lvl1pPr>
            <a:lvl2pPr marL="914400" marR="0" lvl="1" indent="-406400" algn="l" rtl="0">
              <a:lnSpc>
                <a:spcPct val="90000"/>
              </a:lnSpc>
              <a:spcBef>
                <a:spcPts val="15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2pPr>
            <a:lvl3pPr marL="1371600" marR="0" lvl="2" indent="-374650" algn="l" rtl="0">
              <a:lnSpc>
                <a:spcPct val="90000"/>
              </a:lnSpc>
              <a:spcBef>
                <a:spcPts val="1500"/>
              </a:spcBef>
              <a:spcAft>
                <a:spcPts val="0"/>
              </a:spcAft>
              <a:buClr>
                <a:schemeClr val="dk1"/>
              </a:buClr>
              <a:buSzPts val="2300"/>
              <a:buFont typeface="Arial"/>
              <a:buChar char="•"/>
              <a:defRPr sz="2300" b="0" i="0" u="none" strike="noStrike" cap="none">
                <a:solidFill>
                  <a:schemeClr val="dk1"/>
                </a:solidFill>
                <a:latin typeface="Avenir"/>
                <a:ea typeface="Avenir"/>
                <a:cs typeface="Avenir"/>
                <a:sym typeface="Avenir"/>
              </a:defRPr>
            </a:lvl3pPr>
            <a:lvl4pPr marL="1828800" marR="0" lvl="3" indent="-361950" algn="l" rtl="0">
              <a:lnSpc>
                <a:spcPct val="90000"/>
              </a:lnSpc>
              <a:spcBef>
                <a:spcPts val="1500"/>
              </a:spcBef>
              <a:spcAft>
                <a:spcPts val="0"/>
              </a:spcAft>
              <a:buClr>
                <a:schemeClr val="dk1"/>
              </a:buClr>
              <a:buSzPts val="2100"/>
              <a:buFont typeface="Arial"/>
              <a:buChar char="•"/>
              <a:defRPr sz="2100" b="0" i="0" u="none" strike="noStrike" cap="none">
                <a:solidFill>
                  <a:schemeClr val="dk1"/>
                </a:solidFill>
                <a:latin typeface="Avenir"/>
                <a:ea typeface="Avenir"/>
                <a:cs typeface="Avenir"/>
                <a:sym typeface="Avenir"/>
              </a:defRPr>
            </a:lvl4pPr>
            <a:lvl5pPr marL="2286000" marR="0" lvl="4" indent="-361950" algn="l" rtl="0">
              <a:lnSpc>
                <a:spcPct val="90000"/>
              </a:lnSpc>
              <a:spcBef>
                <a:spcPts val="1500"/>
              </a:spcBef>
              <a:spcAft>
                <a:spcPts val="0"/>
              </a:spcAft>
              <a:buClr>
                <a:schemeClr val="dk1"/>
              </a:buClr>
              <a:buSzPts val="2100"/>
              <a:buFont typeface="Arial"/>
              <a:buChar char="•"/>
              <a:defRPr sz="2100" b="0" i="0" u="none" strike="noStrike" cap="none">
                <a:solidFill>
                  <a:schemeClr val="dk1"/>
                </a:solidFill>
                <a:latin typeface="Avenir"/>
                <a:ea typeface="Avenir"/>
                <a:cs typeface="Avenir"/>
                <a:sym typeface="Avenir"/>
              </a:defRPr>
            </a:lvl5pPr>
            <a:lvl6pPr marL="2743200" marR="0" lvl="5" indent="-361950" algn="l" rtl="0">
              <a:lnSpc>
                <a:spcPct val="90000"/>
              </a:lnSpc>
              <a:spcBef>
                <a:spcPts val="1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lnSpc>
                <a:spcPct val="90000"/>
              </a:lnSpc>
              <a:spcBef>
                <a:spcPts val="1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lnSpc>
                <a:spcPct val="90000"/>
              </a:lnSpc>
              <a:spcBef>
                <a:spcPts val="1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lnSpc>
                <a:spcPct val="90000"/>
              </a:lnSpc>
              <a:spcBef>
                <a:spcPts val="1500"/>
              </a:spcBef>
              <a:spcAft>
                <a:spcPts val="150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735075" y="7007001"/>
            <a:ext cx="2405700" cy="402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a:solidFill>
                  <a:srgbClr val="888888"/>
                </a:solidFill>
                <a:latin typeface="Avenir"/>
                <a:ea typeface="Avenir"/>
                <a:cs typeface="Avenir"/>
                <a:sym typeface="Avenir"/>
              </a:defRPr>
            </a:lvl1pPr>
            <a:lvl2pPr marL="520700" marR="0" lvl="1"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L="1054100" marR="0" lvl="2"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L="1574800" marR="0" lvl="3"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L="2095500" marR="0" lvl="4"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L="2616200" marR="0" lvl="5"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L="3149600" marR="0" lvl="6"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L="3670300" marR="0" lvl="7"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L="4191000" marR="0" lvl="8"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541725" y="7007001"/>
            <a:ext cx="3608400" cy="402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400">
                <a:solidFill>
                  <a:srgbClr val="888888"/>
                </a:solidFill>
                <a:latin typeface="Avenir"/>
                <a:ea typeface="Avenir"/>
                <a:cs typeface="Avenir"/>
                <a:sym typeface="Avenir"/>
              </a:defRPr>
            </a:lvl1pPr>
            <a:lvl2pPr marL="520700" marR="0" lvl="1"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L="1054100" marR="0" lvl="2"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L="1574800" marR="0" lvl="3"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L="2095500" marR="0" lvl="4"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L="2616200" marR="0" lvl="5"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L="3149600" marR="0" lvl="6"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L="3670300" marR="0" lvl="7"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L="4191000" marR="0" lvl="8" indent="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7551225" y="7007001"/>
            <a:ext cx="2405700" cy="402600"/>
          </a:xfrm>
          <a:prstGeom prst="rect">
            <a:avLst/>
          </a:prstGeom>
          <a:noFill/>
          <a:ln>
            <a:noFill/>
          </a:ln>
        </p:spPr>
        <p:txBody>
          <a:bodyPr spcFirstLastPara="1" wrap="square" lIns="104925" tIns="52475" rIns="104925" bIns="52475" anchor="ctr" anchorCtr="0">
            <a:normAutofit/>
          </a:bodyPr>
          <a:lstStyle>
            <a:lvl1pPr marL="0" marR="0" lvl="0" indent="0" algn="r" rtl="0">
              <a:spcBef>
                <a:spcPts val="0"/>
              </a:spcBef>
              <a:buNone/>
              <a:defRPr sz="1400">
                <a:solidFill>
                  <a:srgbClr val="888888"/>
                </a:solidFill>
                <a:latin typeface="Avenir"/>
                <a:ea typeface="Avenir"/>
                <a:cs typeface="Avenir"/>
                <a:sym typeface="Avenir"/>
              </a:defRPr>
            </a:lvl1pPr>
            <a:lvl2pPr marL="0" marR="0" lvl="1" indent="0" algn="r" rtl="0">
              <a:spcBef>
                <a:spcPts val="0"/>
              </a:spcBef>
              <a:buNone/>
              <a:defRPr sz="1400">
                <a:solidFill>
                  <a:srgbClr val="888888"/>
                </a:solidFill>
                <a:latin typeface="Avenir"/>
                <a:ea typeface="Avenir"/>
                <a:cs typeface="Avenir"/>
                <a:sym typeface="Avenir"/>
              </a:defRPr>
            </a:lvl2pPr>
            <a:lvl3pPr marL="0" marR="0" lvl="2" indent="0" algn="r" rtl="0">
              <a:spcBef>
                <a:spcPts val="0"/>
              </a:spcBef>
              <a:buNone/>
              <a:defRPr sz="1400">
                <a:solidFill>
                  <a:srgbClr val="888888"/>
                </a:solidFill>
                <a:latin typeface="Avenir"/>
                <a:ea typeface="Avenir"/>
                <a:cs typeface="Avenir"/>
                <a:sym typeface="Avenir"/>
              </a:defRPr>
            </a:lvl3pPr>
            <a:lvl4pPr marL="0" marR="0" lvl="3" indent="0" algn="r" rtl="0">
              <a:spcBef>
                <a:spcPts val="0"/>
              </a:spcBef>
              <a:buNone/>
              <a:defRPr sz="1400">
                <a:solidFill>
                  <a:srgbClr val="888888"/>
                </a:solidFill>
                <a:latin typeface="Avenir"/>
                <a:ea typeface="Avenir"/>
                <a:cs typeface="Avenir"/>
                <a:sym typeface="Avenir"/>
              </a:defRPr>
            </a:lvl4pPr>
            <a:lvl5pPr marL="0" marR="0" lvl="4" indent="0" algn="r" rtl="0">
              <a:spcBef>
                <a:spcPts val="0"/>
              </a:spcBef>
              <a:buNone/>
              <a:defRPr sz="1400">
                <a:solidFill>
                  <a:srgbClr val="888888"/>
                </a:solidFill>
                <a:latin typeface="Avenir"/>
                <a:ea typeface="Avenir"/>
                <a:cs typeface="Avenir"/>
                <a:sym typeface="Avenir"/>
              </a:defRPr>
            </a:lvl5pPr>
            <a:lvl6pPr marL="0" marR="0" lvl="5" indent="0" algn="r" rtl="0">
              <a:spcBef>
                <a:spcPts val="0"/>
              </a:spcBef>
              <a:buNone/>
              <a:defRPr sz="1400">
                <a:solidFill>
                  <a:srgbClr val="888888"/>
                </a:solidFill>
                <a:latin typeface="Avenir"/>
                <a:ea typeface="Avenir"/>
                <a:cs typeface="Avenir"/>
                <a:sym typeface="Avenir"/>
              </a:defRPr>
            </a:lvl6pPr>
            <a:lvl7pPr marL="0" marR="0" lvl="6" indent="0" algn="r" rtl="0">
              <a:spcBef>
                <a:spcPts val="0"/>
              </a:spcBef>
              <a:buNone/>
              <a:defRPr sz="1400">
                <a:solidFill>
                  <a:srgbClr val="888888"/>
                </a:solidFill>
                <a:latin typeface="Avenir"/>
                <a:ea typeface="Avenir"/>
                <a:cs typeface="Avenir"/>
                <a:sym typeface="Avenir"/>
              </a:defRPr>
            </a:lvl7pPr>
            <a:lvl8pPr marL="0" marR="0" lvl="7" indent="0" algn="r" rtl="0">
              <a:spcBef>
                <a:spcPts val="0"/>
              </a:spcBef>
              <a:buNone/>
              <a:defRPr sz="1400">
                <a:solidFill>
                  <a:srgbClr val="888888"/>
                </a:solidFill>
                <a:latin typeface="Avenir"/>
                <a:ea typeface="Avenir"/>
                <a:cs typeface="Avenir"/>
                <a:sym typeface="Avenir"/>
              </a:defRPr>
            </a:lvl8pPr>
            <a:lvl9pPr marL="0" marR="0" lvl="8" indent="0" algn="r" rtl="0">
              <a:spcBef>
                <a:spcPts val="0"/>
              </a:spcBef>
              <a:buNone/>
              <a:defRPr sz="1400">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GB"/>
              <a:t>‹#›</a:t>
            </a:fld>
            <a:endParaRPr/>
          </a:p>
        </p:txBody>
      </p:sp>
      <p:pic>
        <p:nvPicPr>
          <p:cNvPr id="7" name="Google Shape;673;p112">
            <a:extLst>
              <a:ext uri="{FF2B5EF4-FFF2-40B4-BE49-F238E27FC236}">
                <a16:creationId xmlns:a16="http://schemas.microsoft.com/office/drawing/2014/main" id="{6B363D28-FC0B-4ABB-996A-DFF057DBC9AD}"/>
              </a:ext>
            </a:extLst>
          </p:cNvPr>
          <p:cNvPicPr preferRelativeResize="0"/>
          <p:nvPr userDrawn="1"/>
        </p:nvPicPr>
        <p:blipFill>
          <a:blip r:embed="rId2">
            <a:alphaModFix/>
          </a:blip>
          <a:stretch>
            <a:fillRect/>
          </a:stretch>
        </p:blipFill>
        <p:spPr>
          <a:xfrm>
            <a:off x="278519" y="198523"/>
            <a:ext cx="1855422" cy="510754"/>
          </a:xfrm>
          <a:prstGeom prst="rect">
            <a:avLst/>
          </a:prstGeom>
          <a:noFill/>
          <a:ln>
            <a:noFill/>
          </a:ln>
        </p:spPr>
      </p:pic>
      <p:pic>
        <p:nvPicPr>
          <p:cNvPr id="8" name="Picture 7" descr="Shape&#10;&#10;Description automatically generated">
            <a:extLst>
              <a:ext uri="{FF2B5EF4-FFF2-40B4-BE49-F238E27FC236}">
                <a16:creationId xmlns:a16="http://schemas.microsoft.com/office/drawing/2014/main" id="{2E89AADF-83A2-4E29-8069-9BE75C63DDC0}"/>
              </a:ext>
            </a:extLst>
          </p:cNvPr>
          <p:cNvPicPr>
            <a:picLocks noChangeAspect="1"/>
          </p:cNvPicPr>
          <p:nvPr userDrawn="1"/>
        </p:nvPicPr>
        <p:blipFill>
          <a:blip r:embed="rId3"/>
          <a:stretch>
            <a:fillRect/>
          </a:stretch>
        </p:blipFill>
        <p:spPr>
          <a:xfrm>
            <a:off x="8719166" y="1"/>
            <a:ext cx="1923450" cy="1099226"/>
          </a:xfrm>
          <a:prstGeom prst="rect">
            <a:avLst/>
          </a:prstGeom>
        </p:spPr>
      </p:pic>
      <p:pic>
        <p:nvPicPr>
          <p:cNvPr id="9" name="Google Shape;668;p112">
            <a:extLst>
              <a:ext uri="{FF2B5EF4-FFF2-40B4-BE49-F238E27FC236}">
                <a16:creationId xmlns:a16="http://schemas.microsoft.com/office/drawing/2014/main" id="{0BA9EF33-801B-4D37-AE9B-68E10517CD72}"/>
              </a:ext>
            </a:extLst>
          </p:cNvPr>
          <p:cNvPicPr preferRelativeResize="0"/>
          <p:nvPr userDrawn="1"/>
        </p:nvPicPr>
        <p:blipFill rotWithShape="1">
          <a:blip r:embed="rId4">
            <a:alphaModFix/>
          </a:blip>
          <a:srcRect r="4988" b="4780"/>
          <a:stretch/>
        </p:blipFill>
        <p:spPr>
          <a:xfrm>
            <a:off x="8639015" y="5175115"/>
            <a:ext cx="2079608" cy="226141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llen.parr1@nhs.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DA7D"/>
        </a:solidFill>
        <a:effectLst/>
      </p:bgPr>
    </p:bg>
    <p:spTree>
      <p:nvGrpSpPr>
        <p:cNvPr id="1" name="Shape 604"/>
        <p:cNvGrpSpPr/>
        <p:nvPr/>
      </p:nvGrpSpPr>
      <p:grpSpPr>
        <a:xfrm>
          <a:off x="0" y="0"/>
          <a:ext cx="0" cy="0"/>
          <a:chOff x="0" y="0"/>
          <a:chExt cx="0" cy="0"/>
        </a:xfrm>
      </p:grpSpPr>
      <p:sp>
        <p:nvSpPr>
          <p:cNvPr id="5" name="TextBox 4">
            <a:extLst>
              <a:ext uri="{FF2B5EF4-FFF2-40B4-BE49-F238E27FC236}">
                <a16:creationId xmlns:a16="http://schemas.microsoft.com/office/drawing/2014/main" id="{2A151C3A-0CC8-2BD8-DB5F-C278AC265C09}"/>
              </a:ext>
            </a:extLst>
          </p:cNvPr>
          <p:cNvSpPr txBox="1"/>
          <p:nvPr/>
        </p:nvSpPr>
        <p:spPr>
          <a:xfrm>
            <a:off x="1983179" y="2078068"/>
            <a:ext cx="6721434" cy="1200329"/>
          </a:xfrm>
          <a:prstGeom prst="rect">
            <a:avLst/>
          </a:prstGeom>
          <a:noFill/>
        </p:spPr>
        <p:txBody>
          <a:bodyPr wrap="square" lIns="91440" tIns="45720" rIns="91440" bIns="45720" rtlCol="0" anchor="t">
            <a:spAutoFit/>
          </a:bodyPr>
          <a:lstStyle/>
          <a:p>
            <a:pPr algn="ctr"/>
            <a:r>
              <a:rPr lang="en-GB" sz="3600" b="1"/>
              <a:t>Living Well Derbyshire</a:t>
            </a:r>
          </a:p>
          <a:p>
            <a:pPr algn="ctr"/>
            <a:r>
              <a:rPr lang="en-GB" sz="3600" b="1"/>
              <a:t>January 2024 update </a:t>
            </a:r>
          </a:p>
        </p:txBody>
      </p:sp>
      <p:sp>
        <p:nvSpPr>
          <p:cNvPr id="2" name="TextBox 1">
            <a:extLst>
              <a:ext uri="{FF2B5EF4-FFF2-40B4-BE49-F238E27FC236}">
                <a16:creationId xmlns:a16="http://schemas.microsoft.com/office/drawing/2014/main" id="{1F67874E-4894-C388-0459-39C2E56F311F}"/>
              </a:ext>
            </a:extLst>
          </p:cNvPr>
          <p:cNvSpPr txBox="1"/>
          <p:nvPr/>
        </p:nvSpPr>
        <p:spPr>
          <a:xfrm>
            <a:off x="1983179" y="3421510"/>
            <a:ext cx="6721434" cy="3046988"/>
          </a:xfrm>
          <a:prstGeom prst="rect">
            <a:avLst/>
          </a:prstGeom>
          <a:noFill/>
        </p:spPr>
        <p:txBody>
          <a:bodyPr wrap="square" lIns="91440" tIns="45720" rIns="91440" bIns="45720" rtlCol="0" anchor="t">
            <a:spAutoFit/>
          </a:bodyPr>
          <a:lstStyle/>
          <a:p>
            <a:pPr algn="ctr"/>
            <a:r>
              <a:rPr lang="en-GB" sz="2400" b="1" dirty="0"/>
              <a:t>Vikki Ashton Taylor</a:t>
            </a:r>
          </a:p>
          <a:p>
            <a:pPr algn="ctr"/>
            <a:r>
              <a:rPr lang="en-GB" sz="2400" dirty="0"/>
              <a:t>Director of Strategy, Partnerships</a:t>
            </a:r>
          </a:p>
          <a:p>
            <a:pPr algn="ctr"/>
            <a:r>
              <a:rPr lang="en-GB" sz="2400" dirty="0"/>
              <a:t>and Transformation </a:t>
            </a:r>
            <a:endParaRPr lang="en-GB" dirty="0"/>
          </a:p>
          <a:p>
            <a:pPr algn="ctr"/>
            <a:r>
              <a:rPr lang="en-GB" sz="1050" dirty="0"/>
              <a:t>  </a:t>
            </a:r>
          </a:p>
          <a:p>
            <a:pPr algn="ctr"/>
            <a:r>
              <a:rPr lang="en-GB" sz="2400" b="1" dirty="0"/>
              <a:t>Laura McAra</a:t>
            </a:r>
            <a:endParaRPr lang="en-GB" dirty="0"/>
          </a:p>
          <a:p>
            <a:pPr algn="ctr"/>
            <a:r>
              <a:rPr lang="en-GB" sz="2400" dirty="0"/>
              <a:t>General Manager, Community Mental Health</a:t>
            </a:r>
            <a:br>
              <a:rPr lang="en-GB" sz="2400" dirty="0"/>
            </a:br>
            <a:r>
              <a:rPr lang="en-GB" sz="2400" dirty="0"/>
              <a:t>Services for Adults of Working Age </a:t>
            </a:r>
          </a:p>
          <a:p>
            <a:pPr algn="ctr"/>
            <a:endParaRPr lang="en-GB" sz="3200" b="1">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D4D1-4DA4-1664-ADD9-25A08910E60E}"/>
              </a:ext>
            </a:extLst>
          </p:cNvPr>
          <p:cNvSpPr>
            <a:spLocks noGrp="1"/>
          </p:cNvSpPr>
          <p:nvPr>
            <p:ph type="title"/>
          </p:nvPr>
        </p:nvSpPr>
        <p:spPr>
          <a:xfrm>
            <a:off x="657254" y="460132"/>
            <a:ext cx="9221700" cy="1461300"/>
          </a:xfrm>
        </p:spPr>
        <p:txBody>
          <a:bodyPr>
            <a:normAutofit/>
          </a:bodyPr>
          <a:lstStyle/>
          <a:p>
            <a:r>
              <a:rPr lang="en-GB" sz="4000" b="1" dirty="0">
                <a:latin typeface="Arial" panose="020B0604020202020204" pitchFamily="34" charset="0"/>
                <a:cs typeface="Arial" panose="020B0604020202020204" pitchFamily="34" charset="0"/>
              </a:rPr>
              <a:t>E-learning package  </a:t>
            </a:r>
          </a:p>
        </p:txBody>
      </p:sp>
      <p:sp>
        <p:nvSpPr>
          <p:cNvPr id="3" name="Text Placeholder 2">
            <a:extLst>
              <a:ext uri="{FF2B5EF4-FFF2-40B4-BE49-F238E27FC236}">
                <a16:creationId xmlns:a16="http://schemas.microsoft.com/office/drawing/2014/main" id="{4EE13209-2052-00F4-1A8F-A760FEDC531C}"/>
              </a:ext>
            </a:extLst>
          </p:cNvPr>
          <p:cNvSpPr>
            <a:spLocks noGrp="1"/>
          </p:cNvSpPr>
          <p:nvPr>
            <p:ph type="body" idx="1"/>
          </p:nvPr>
        </p:nvSpPr>
        <p:spPr>
          <a:xfrm>
            <a:off x="657254" y="1468037"/>
            <a:ext cx="9858346" cy="5925222"/>
          </a:xfrm>
        </p:spPr>
        <p:txBody>
          <a:bodyPr>
            <a:normAutofit/>
          </a:bodyPr>
          <a:lstStyle/>
          <a:p>
            <a:pPr marL="2540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The e-learning package includes presentations, quizzes and demonstrations with a focus on the key areas, including </a:t>
            </a:r>
            <a:r>
              <a:rPr lang="en-GB" sz="2000" dirty="0">
                <a:effectLst/>
                <a:latin typeface="Arial" panose="020B0604020202020204" pitchFamily="34" charset="0"/>
                <a:ea typeface="Calibri" panose="020F0502020204030204" pitchFamily="34" charset="0"/>
              </a:rPr>
              <a:t>Living Well values, a welcome </a:t>
            </a:r>
            <a:r>
              <a:rPr lang="en-GB" sz="2000" dirty="0">
                <a:latin typeface="Arial" panose="020B0604020202020204" pitchFamily="34" charset="0"/>
                <a:ea typeface="Calibri" panose="020F0502020204030204" pitchFamily="34" charset="0"/>
              </a:rPr>
              <a:t>c</a:t>
            </a:r>
            <a:r>
              <a:rPr lang="en-GB" sz="2000" dirty="0">
                <a:effectLst/>
                <a:latin typeface="Arial" panose="020B0604020202020204" pitchFamily="34" charset="0"/>
                <a:ea typeface="Calibri" panose="020F0502020204030204" pitchFamily="34" charset="0"/>
              </a:rPr>
              <a:t>all demo, initial </a:t>
            </a:r>
            <a:r>
              <a:rPr lang="en-GB" sz="2000" dirty="0">
                <a:latin typeface="Arial" panose="020B0604020202020204" pitchFamily="34" charset="0"/>
                <a:ea typeface="Calibri" panose="020F0502020204030204" pitchFamily="34" charset="0"/>
              </a:rPr>
              <a:t>c</a:t>
            </a:r>
            <a:r>
              <a:rPr lang="en-GB" sz="2000" dirty="0">
                <a:effectLst/>
                <a:latin typeface="Arial" panose="020B0604020202020204" pitchFamily="34" charset="0"/>
                <a:ea typeface="Calibri" panose="020F0502020204030204" pitchFamily="34" charset="0"/>
              </a:rPr>
              <a:t>onversations and supporting colleagues to hold risk.</a:t>
            </a:r>
          </a:p>
          <a:p>
            <a:pPr marL="2540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Key messages –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The package is aimed at new Living Well team members and people who want a refresher of the whole model, or the opportunity to cherry pick a subject they need further information on</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It was developed in response to feedback from the teams who requested greater depth of training re: risk, welcome calls, initial conversations, and greater knowledge of the multi-agency roles within the teams </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It has been co-produced with health, social care, VCSE and </a:t>
            </a:r>
            <a:r>
              <a:rPr lang="en-GB" sz="2000">
                <a:effectLst/>
                <a:latin typeface="Arial" panose="020B0604020202020204" pitchFamily="34" charset="0"/>
                <a:ea typeface="Calibri" panose="020F0502020204030204" pitchFamily="34" charset="0"/>
              </a:rPr>
              <a:t>lived             experience </a:t>
            </a:r>
            <a:r>
              <a:rPr lang="en-GB" sz="2000" dirty="0">
                <a:effectLst/>
                <a:latin typeface="Arial" panose="020B0604020202020204" pitchFamily="34" charset="0"/>
                <a:ea typeface="Calibri" panose="020F0502020204030204" pitchFamily="34" charset="0"/>
              </a:rPr>
              <a:t>partners </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It acts as a function to support teams to sustain the Living Well values</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It complements the face to face practice inductions.</a:t>
            </a:r>
            <a:endParaRPr lang="en-GB" sz="20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186532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D4D1-4DA4-1664-ADD9-25A08910E60E}"/>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Getting involved </a:t>
            </a:r>
          </a:p>
        </p:txBody>
      </p:sp>
      <p:sp>
        <p:nvSpPr>
          <p:cNvPr id="3" name="Text Placeholder 2">
            <a:extLst>
              <a:ext uri="{FF2B5EF4-FFF2-40B4-BE49-F238E27FC236}">
                <a16:creationId xmlns:a16="http://schemas.microsoft.com/office/drawing/2014/main" id="{4EE13209-2052-00F4-1A8F-A760FEDC531C}"/>
              </a:ext>
            </a:extLst>
          </p:cNvPr>
          <p:cNvSpPr>
            <a:spLocks noGrp="1"/>
          </p:cNvSpPr>
          <p:nvPr>
            <p:ph type="body" idx="1"/>
          </p:nvPr>
        </p:nvSpPr>
        <p:spPr>
          <a:xfrm>
            <a:off x="657254" y="2025598"/>
            <a:ext cx="9858346" cy="5267299"/>
          </a:xfrm>
        </p:spPr>
        <p:txBody>
          <a:bodyPr>
            <a:normAutofit/>
          </a:bodyPr>
          <a:lstStyle/>
          <a:p>
            <a:pPr marL="25400" indent="0">
              <a:lnSpc>
                <a:spcPct val="107000"/>
              </a:lnSpc>
              <a:spcAft>
                <a:spcPts val="800"/>
              </a:spcAft>
              <a:buNone/>
            </a:pPr>
            <a:r>
              <a:rPr lang="en-GB" sz="4000" b="1">
                <a:latin typeface="+mn-lt"/>
                <a:ea typeface="Calibri" panose="020F0502020204030204" pitchFamily="34" charset="0"/>
                <a:cs typeface="Times New Roman"/>
              </a:rPr>
              <a:t>The collaboratives</a:t>
            </a:r>
            <a:endParaRPr lang="en-US"/>
          </a:p>
          <a:p>
            <a:pPr marL="25400" indent="0">
              <a:lnSpc>
                <a:spcPct val="107000"/>
              </a:lnSpc>
              <a:spcAft>
                <a:spcPts val="800"/>
              </a:spcAft>
              <a:buNone/>
            </a:pPr>
            <a:r>
              <a:rPr lang="en-GB" sz="4000">
                <a:latin typeface="+mn-lt"/>
                <a:ea typeface="Calibri" panose="020F0502020204030204" pitchFamily="34" charset="0"/>
                <a:cs typeface="Times New Roman"/>
              </a:rPr>
              <a:t>You</a:t>
            </a:r>
            <a:r>
              <a:rPr lang="en-GB" sz="4000">
                <a:effectLst/>
                <a:latin typeface="+mn-lt"/>
                <a:ea typeface="Calibri" panose="020F0502020204030204" pitchFamily="34" charset="0"/>
                <a:cs typeface="Times New Roman"/>
              </a:rPr>
              <a:t> are welcome to join.</a:t>
            </a:r>
            <a:r>
              <a:rPr lang="en-GB" sz="4000">
                <a:latin typeface="+mn-lt"/>
                <a:ea typeface="Calibri" panose="020F0502020204030204" pitchFamily="34" charset="0"/>
                <a:cs typeface="Times New Roman"/>
              </a:rPr>
              <a:t> </a:t>
            </a:r>
          </a:p>
          <a:p>
            <a:pPr marL="25400" indent="0">
              <a:lnSpc>
                <a:spcPct val="107000"/>
              </a:lnSpc>
              <a:spcAft>
                <a:spcPts val="800"/>
              </a:spcAft>
              <a:buNone/>
            </a:pPr>
            <a:r>
              <a:rPr lang="en-GB" sz="4000">
                <a:effectLst/>
                <a:latin typeface="+mn-lt"/>
                <a:ea typeface="Calibri" panose="020F0502020204030204" pitchFamily="34" charset="0"/>
                <a:cs typeface="Times New Roman"/>
              </a:rPr>
              <a:t>To find out more, please contact Ellen Parr, Commissioning Manager on</a:t>
            </a:r>
            <a:r>
              <a:rPr lang="en-GB" sz="4000">
                <a:latin typeface="+mn-lt"/>
                <a:ea typeface="Calibri" panose="020F0502020204030204" pitchFamily="34" charset="0"/>
                <a:cs typeface="Times New Roman"/>
              </a:rPr>
              <a:t> </a:t>
            </a:r>
            <a:r>
              <a:rPr lang="en-GB" sz="4000">
                <a:effectLst/>
                <a:latin typeface="+mn-lt"/>
                <a:ea typeface="Calibri" panose="020F0502020204030204" pitchFamily="34" charset="0"/>
                <a:cs typeface="Times New Roman"/>
              </a:rPr>
              <a:t> </a:t>
            </a:r>
            <a:r>
              <a:rPr lang="en-GB" sz="4000" u="sng">
                <a:solidFill>
                  <a:srgbClr val="0000FF"/>
                </a:solidFill>
                <a:effectLst/>
                <a:latin typeface="+mn-lt"/>
                <a:ea typeface="Calibri" panose="020F0502020204030204" pitchFamily="34" charset="0"/>
                <a:cs typeface="Times New Roman"/>
                <a:hlinkClick r:id="rId3"/>
              </a:rPr>
              <a:t>ellen.parr1@nhs.net</a:t>
            </a:r>
            <a:r>
              <a:rPr lang="en-GB" sz="4000">
                <a:effectLst/>
                <a:latin typeface="+mn-lt"/>
                <a:ea typeface="Calibri" panose="020F0502020204030204" pitchFamily="34" charset="0"/>
                <a:cs typeface="Times New Roman"/>
              </a:rPr>
              <a:t>.</a:t>
            </a:r>
            <a:endParaRPr lang="en-GB"/>
          </a:p>
          <a:p>
            <a:pPr marL="25400" indent="0">
              <a:lnSpc>
                <a:spcPct val="107000"/>
              </a:lnSpc>
              <a:spcAft>
                <a:spcPts val="800"/>
              </a:spcAft>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5400" indent="0">
              <a:buNone/>
            </a:pPr>
            <a:endParaRPr lang="en-GB"/>
          </a:p>
        </p:txBody>
      </p:sp>
      <p:pic>
        <p:nvPicPr>
          <p:cNvPr id="1029" name="Picture 5">
            <a:extLst>
              <a:ext uri="{FF2B5EF4-FFF2-40B4-BE49-F238E27FC236}">
                <a16:creationId xmlns:a16="http://schemas.microsoft.com/office/drawing/2014/main" id="{15C1E9AB-D387-E637-5ABA-FFFFAB498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143" y="1805188"/>
            <a:ext cx="1596580" cy="1517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4034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AD3D93-7F35-D7C8-4CB5-DB4C8A8311A1}"/>
              </a:ext>
            </a:extLst>
          </p:cNvPr>
          <p:cNvSpPr>
            <a:spLocks noGrp="1"/>
          </p:cNvSpPr>
          <p:nvPr>
            <p:ph type="title"/>
          </p:nvPr>
        </p:nvSpPr>
        <p:spPr>
          <a:xfrm>
            <a:off x="0" y="2725423"/>
            <a:ext cx="10691813" cy="1461300"/>
          </a:xfrm>
        </p:spPr>
        <p:txBody>
          <a:bodyPr>
            <a:normAutofit/>
          </a:bodyPr>
          <a:lstStyle/>
          <a:p>
            <a:pPr algn="ctr"/>
            <a:r>
              <a:rPr lang="en-GB" sz="5400" b="1">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81119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A8B9-73EE-4351-9852-9C5AAA10A768}"/>
              </a:ext>
            </a:extLst>
          </p:cNvPr>
          <p:cNvSpPr>
            <a:spLocks noGrp="1"/>
          </p:cNvSpPr>
          <p:nvPr>
            <p:ph type="title"/>
          </p:nvPr>
        </p:nvSpPr>
        <p:spPr>
          <a:xfrm>
            <a:off x="598814" y="1123278"/>
            <a:ext cx="9221700" cy="1185503"/>
          </a:xfrm>
        </p:spPr>
        <p:txBody>
          <a:bodyPr>
            <a:normAutofit fontScale="90000"/>
          </a:bodyPr>
          <a:lstStyle/>
          <a:p>
            <a:r>
              <a:rPr lang="en-GB" sz="3600" b="1">
                <a:effectLst/>
                <a:latin typeface="Arial" panose="020B0604020202020204" pitchFamily="34" charset="0"/>
                <a:ea typeface="Calibri" panose="020F0502020204030204" pitchFamily="34" charset="0"/>
                <a:cs typeface="Times New Roman" panose="02020603050405020304" pitchFamily="18" charset="0"/>
              </a:rPr>
              <a:t>The Community Mental Health Framework aims to:</a:t>
            </a:r>
            <a:br>
              <a:rPr lang="en-GB" sz="5400">
                <a:effectLst/>
                <a:latin typeface="Calibri" panose="020F0502020204030204" pitchFamily="34" charset="0"/>
                <a:ea typeface="Calibri" panose="020F0502020204030204" pitchFamily="34" charset="0"/>
                <a:cs typeface="Times New Roman" panose="02020603050405020304" pitchFamily="18" charset="0"/>
              </a:rPr>
            </a:br>
            <a:endParaRPr lang="en-GB" b="1"/>
          </a:p>
        </p:txBody>
      </p:sp>
      <p:sp>
        <p:nvSpPr>
          <p:cNvPr id="6" name="Text Placeholder 2">
            <a:extLst>
              <a:ext uri="{FF2B5EF4-FFF2-40B4-BE49-F238E27FC236}">
                <a16:creationId xmlns:a16="http://schemas.microsoft.com/office/drawing/2014/main" id="{EBB2EF1F-36AF-0FAE-CA80-99032C162626}"/>
              </a:ext>
            </a:extLst>
          </p:cNvPr>
          <p:cNvSpPr>
            <a:spLocks noGrp="1"/>
          </p:cNvSpPr>
          <p:nvPr>
            <p:ph type="body" idx="1"/>
          </p:nvPr>
        </p:nvSpPr>
        <p:spPr>
          <a:xfrm>
            <a:off x="598727" y="2084388"/>
            <a:ext cx="9221787" cy="4267200"/>
          </a:xfrm>
        </p:spPr>
        <p:txBody>
          <a:bodyPr>
            <a:normAutofit/>
          </a:bodyPr>
          <a:lstStyle/>
          <a:p>
            <a:pPr>
              <a:lnSpc>
                <a:spcPct val="107000"/>
              </a:lnSpc>
              <a:spcAft>
                <a:spcPts val="800"/>
              </a:spcAft>
            </a:pPr>
            <a:r>
              <a:rPr lang="en-GB">
                <a:latin typeface="Arial"/>
                <a:ea typeface="Calibri" panose="020F0502020204030204" pitchFamily="34" charset="0"/>
                <a:cs typeface="Times New Roman"/>
              </a:rPr>
              <a:t>P</a:t>
            </a:r>
            <a:r>
              <a:rPr lang="en-GB">
                <a:effectLst/>
                <a:latin typeface="Arial"/>
                <a:ea typeface="Calibri" panose="020F0502020204030204" pitchFamily="34" charset="0"/>
                <a:cs typeface="Times New Roman"/>
              </a:rPr>
              <a:t>rovide high-quality mental health care and support within the community</a:t>
            </a:r>
            <a:r>
              <a:rPr lang="en-GB">
                <a:latin typeface="Arial"/>
                <a:ea typeface="Calibri" panose="020F0502020204030204" pitchFamily="34" charset="0"/>
                <a:cs typeface="Times New Roman"/>
              </a:rPr>
              <a:t> </a:t>
            </a:r>
            <a:endParaRPr lang="en-GB">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effectLst/>
                <a:latin typeface="Arial"/>
                <a:ea typeface="Calibri" panose="020F0502020204030204" pitchFamily="34" charset="0"/>
                <a:cs typeface="Times New Roman"/>
              </a:rPr>
              <a:t>Improve people’s quality of life</a:t>
            </a:r>
            <a:endParaRPr lang="en-GB">
              <a:latin typeface="Arial"/>
              <a:ea typeface="Calibri" panose="020F0502020204030204" pitchFamily="34" charset="0"/>
              <a:cs typeface="Times New Roman"/>
            </a:endParaRPr>
          </a:p>
          <a:p>
            <a:pPr>
              <a:lnSpc>
                <a:spcPct val="107000"/>
              </a:lnSpc>
              <a:spcAft>
                <a:spcPts val="800"/>
              </a:spcAft>
            </a:pPr>
            <a:r>
              <a:rPr lang="en-GB">
                <a:latin typeface="Arial"/>
                <a:cs typeface="Times New Roman"/>
              </a:rPr>
              <a:t>Modernise Community Mental Health Teams (CMHTs) to ensure they can meet current challenges </a:t>
            </a:r>
            <a:endParaRPr lang="en-GB">
              <a:latin typeface="Arial" panose="020B0604020202020204" pitchFamily="34" charset="0"/>
              <a:cs typeface="Times New Roman" panose="02020603050405020304" pitchFamily="18" charset="0"/>
            </a:endParaRPr>
          </a:p>
          <a:p>
            <a:pPr>
              <a:lnSpc>
                <a:spcPct val="107000"/>
              </a:lnSpc>
              <a:spcAft>
                <a:spcPts val="800"/>
              </a:spcAft>
            </a:pPr>
            <a:endParaRPr lang="en-GB" sz="2800">
              <a:effectLst/>
              <a:latin typeface="Arial" panose="020B0604020202020204" pitchFamily="34" charset="0"/>
              <a:ea typeface="Calibri" panose="020F0502020204030204" pitchFamily="34" charset="0"/>
              <a:cs typeface="Times New Roman" panose="02020603050405020304" pitchFamily="18" charset="0"/>
            </a:endParaRPr>
          </a:p>
          <a:p>
            <a:pPr marL="25400" indent="0">
              <a:lnSpc>
                <a:spcPct val="107000"/>
              </a:lnSpc>
              <a:spcAft>
                <a:spcPts val="800"/>
              </a:spcAft>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35904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D509-021B-32CC-3350-CCD8063FA156}"/>
              </a:ext>
            </a:extLst>
          </p:cNvPr>
          <p:cNvSpPr>
            <a:spLocks noGrp="1"/>
          </p:cNvSpPr>
          <p:nvPr>
            <p:ph type="title"/>
          </p:nvPr>
        </p:nvSpPr>
        <p:spPr>
          <a:xfrm>
            <a:off x="645866" y="504737"/>
            <a:ext cx="9221700" cy="1461300"/>
          </a:xfrm>
        </p:spPr>
        <p:txBody>
          <a:bodyPr>
            <a:normAutofit/>
          </a:bodyPr>
          <a:lstStyle/>
          <a:p>
            <a:r>
              <a:rPr lang="en-GB" sz="3200" b="1">
                <a:latin typeface="Arial" panose="020B0604020202020204" pitchFamily="34" charset="0"/>
                <a:cs typeface="Arial" panose="020B0604020202020204" pitchFamily="34" charset="0"/>
              </a:rPr>
              <a:t>What is Living Well Derbyshire? </a:t>
            </a:r>
          </a:p>
        </p:txBody>
      </p:sp>
      <p:sp>
        <p:nvSpPr>
          <p:cNvPr id="4" name="Text Placeholder 3">
            <a:extLst>
              <a:ext uri="{FF2B5EF4-FFF2-40B4-BE49-F238E27FC236}">
                <a16:creationId xmlns:a16="http://schemas.microsoft.com/office/drawing/2014/main" id="{ED14D124-FE89-7A78-6631-D4DC56619354}"/>
              </a:ext>
            </a:extLst>
          </p:cNvPr>
          <p:cNvSpPr txBox="1">
            <a:spLocks noGrp="1"/>
          </p:cNvSpPr>
          <p:nvPr>
            <p:ph type="body" idx="1"/>
          </p:nvPr>
        </p:nvSpPr>
        <p:spPr>
          <a:xfrm>
            <a:off x="641565" y="1660014"/>
            <a:ext cx="9221787" cy="531223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a:latin typeface="+mn-lt"/>
                <a:ea typeface="Calibri" panose="020F0502020204030204" pitchFamily="34" charset="0"/>
                <a:cs typeface="Times New Roman"/>
              </a:rPr>
              <a:t>B</a:t>
            </a:r>
            <a:r>
              <a:rPr lang="en-GB" sz="2400">
                <a:effectLst/>
                <a:latin typeface="+mn-lt"/>
                <a:ea typeface="Calibri" panose="020F0502020204030204" pitchFamily="34" charset="0"/>
                <a:cs typeface="Times New Roman"/>
              </a:rPr>
              <a:t>uilds on Community Mental Health Teams (CMHTs) </a:t>
            </a:r>
            <a:r>
              <a:rPr lang="en-GB" sz="2400">
                <a:latin typeface="+mn-lt"/>
                <a:ea typeface="Calibri" panose="020F0502020204030204" pitchFamily="34" charset="0"/>
                <a:cs typeface="Times New Roman"/>
              </a:rPr>
              <a:t>with</a:t>
            </a:r>
            <a:r>
              <a:rPr lang="en-GB" sz="2400">
                <a:effectLst/>
                <a:latin typeface="+mn-lt"/>
                <a:ea typeface="Calibri" panose="020F0502020204030204" pitchFamily="34" charset="0"/>
                <a:cs typeface="Times New Roman"/>
              </a:rPr>
              <a:t> a new multi-agency team</a:t>
            </a:r>
            <a:r>
              <a:rPr lang="en-GB" sz="2400">
                <a:latin typeface="+mn-lt"/>
                <a:ea typeface="Calibri" panose="020F0502020204030204" pitchFamily="34" charset="0"/>
                <a:cs typeface="Times New Roman"/>
              </a:rPr>
              <a:t> - </a:t>
            </a:r>
            <a:r>
              <a:rPr lang="en-GB" sz="2400">
                <a:effectLst/>
                <a:latin typeface="+mn-lt"/>
                <a:ea typeface="Calibri" panose="020F0502020204030204" pitchFamily="34" charset="0"/>
                <a:cs typeface="Times New Roman"/>
              </a:rPr>
              <a:t>Voluntary, Community and Social Enterprise (VSCE) sector, social care, health and the voice of lived experience</a:t>
            </a:r>
          </a:p>
          <a:p>
            <a:pPr marL="285750" indent="-285750">
              <a:lnSpc>
                <a:spcPct val="107000"/>
              </a:lnSpc>
              <a:spcAft>
                <a:spcPts val="800"/>
              </a:spcAft>
              <a:buFont typeface="Arial" panose="020B0604020202020204" pitchFamily="34" charset="0"/>
              <a:buChar char="•"/>
            </a:pPr>
            <a:r>
              <a:rPr lang="en-GB" sz="2400">
                <a:latin typeface="+mn-lt"/>
                <a:ea typeface="Calibri" panose="020F0502020204030204" pitchFamily="34" charset="0"/>
                <a:cs typeface="Times New Roman"/>
              </a:rPr>
              <a:t>S</a:t>
            </a:r>
            <a:r>
              <a:rPr lang="en-GB" sz="2400">
                <a:effectLst/>
                <a:latin typeface="+mn-lt"/>
                <a:ea typeface="Calibri" panose="020F0502020204030204" pitchFamily="34" charset="0"/>
                <a:cs typeface="Times New Roman"/>
              </a:rPr>
              <a:t>hort term care packages (up to 12 weeks) for people who may be too unwell to be supported by existing primary care teams (GPs), but do not meet the threshold for current Community Mental Health Team (CMHT) intervention</a:t>
            </a:r>
          </a:p>
          <a:p>
            <a:pPr marL="285750" indent="-285750">
              <a:lnSpc>
                <a:spcPct val="107000"/>
              </a:lnSpc>
              <a:spcAft>
                <a:spcPts val="800"/>
              </a:spcAft>
              <a:buFont typeface="Arial" panose="020B0604020202020204" pitchFamily="34" charset="0"/>
              <a:buChar char="•"/>
            </a:pPr>
            <a:r>
              <a:rPr lang="en-GB" sz="2400">
                <a:effectLst/>
                <a:latin typeface="+mn-lt"/>
                <a:ea typeface="Calibri" panose="020F0502020204030204" pitchFamily="34" charset="0"/>
                <a:cs typeface="Times New Roman"/>
              </a:rPr>
              <a:t>Assists those who fall through our ‘gaps’, or people who </a:t>
            </a:r>
            <a:br>
              <a:rPr lang="en-GB" sz="2400">
                <a:latin typeface="+mn-lt"/>
                <a:ea typeface="Calibri" panose="020F0502020204030204" pitchFamily="34" charset="0"/>
                <a:cs typeface="Times New Roman"/>
              </a:rPr>
            </a:br>
            <a:r>
              <a:rPr lang="en-GB" sz="2400">
                <a:effectLst/>
                <a:latin typeface="+mn-lt"/>
                <a:ea typeface="Calibri" panose="020F0502020204030204" pitchFamily="34" charset="0"/>
                <a:cs typeface="Times New Roman"/>
              </a:rPr>
              <a:t>need support with different aspects of their life that can </a:t>
            </a:r>
            <a:br>
              <a:rPr lang="en-GB" sz="2400">
                <a:latin typeface="+mn-lt"/>
                <a:ea typeface="Calibri" panose="020F0502020204030204" pitchFamily="34" charset="0"/>
                <a:cs typeface="Times New Roman"/>
              </a:rPr>
            </a:br>
            <a:r>
              <a:rPr lang="en-GB" sz="2400">
                <a:effectLst/>
                <a:latin typeface="+mn-lt"/>
                <a:ea typeface="Calibri" panose="020F0502020204030204" pitchFamily="34" charset="0"/>
                <a:cs typeface="Times New Roman"/>
              </a:rPr>
              <a:t>affect their mental health</a:t>
            </a:r>
          </a:p>
        </p:txBody>
      </p:sp>
    </p:spTree>
    <p:extLst>
      <p:ext uri="{BB962C8B-B14F-4D97-AF65-F5344CB8AC3E}">
        <p14:creationId xmlns:p14="http://schemas.microsoft.com/office/powerpoint/2010/main" val="310464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9121-919C-6761-F84B-AD84ED17AE47}"/>
              </a:ext>
            </a:extLst>
          </p:cNvPr>
          <p:cNvSpPr>
            <a:spLocks noGrp="1"/>
          </p:cNvSpPr>
          <p:nvPr>
            <p:ph type="title"/>
          </p:nvPr>
        </p:nvSpPr>
        <p:spPr>
          <a:xfrm>
            <a:off x="735038" y="512465"/>
            <a:ext cx="9221700" cy="1461300"/>
          </a:xfrm>
        </p:spPr>
        <p:txBody>
          <a:bodyPr>
            <a:normAutofit/>
          </a:bodyPr>
          <a:lstStyle/>
          <a:p>
            <a:r>
              <a:rPr lang="en-GB" sz="3200" b="1">
                <a:latin typeface="Arial" panose="020B0604020202020204" pitchFamily="34" charset="0"/>
                <a:cs typeface="Arial" panose="020B0604020202020204" pitchFamily="34" charset="0"/>
              </a:rPr>
              <a:t>The background of Living Well Derbyshire </a:t>
            </a:r>
          </a:p>
        </p:txBody>
      </p:sp>
      <p:sp>
        <p:nvSpPr>
          <p:cNvPr id="3" name="Text Placeholder 2">
            <a:extLst>
              <a:ext uri="{FF2B5EF4-FFF2-40B4-BE49-F238E27FC236}">
                <a16:creationId xmlns:a16="http://schemas.microsoft.com/office/drawing/2014/main" id="{3F29EBF3-9333-06FF-1D72-67273E3650F6}"/>
              </a:ext>
            </a:extLst>
          </p:cNvPr>
          <p:cNvSpPr>
            <a:spLocks noGrp="1"/>
          </p:cNvSpPr>
          <p:nvPr>
            <p:ph type="body" idx="1"/>
          </p:nvPr>
        </p:nvSpPr>
        <p:spPr>
          <a:xfrm>
            <a:off x="765591" y="1452532"/>
            <a:ext cx="9221700" cy="5709425"/>
          </a:xfrm>
        </p:spPr>
        <p:txBody>
          <a:bodyPr>
            <a:normAutofit/>
          </a:bodyPr>
          <a:lstStyle/>
          <a:p>
            <a:pPr>
              <a:lnSpc>
                <a:spcPct val="107000"/>
              </a:lnSpc>
              <a:spcAft>
                <a:spcPts val="800"/>
              </a:spcAft>
            </a:pPr>
            <a:r>
              <a:rPr lang="en-GB" sz="2600">
                <a:latin typeface="Arial"/>
                <a:cs typeface="Times New Roman"/>
              </a:rPr>
              <a:t>2018 - Derbyshire started to co-produce a new vision for mental health</a:t>
            </a:r>
          </a:p>
          <a:p>
            <a:pPr>
              <a:lnSpc>
                <a:spcPct val="107000"/>
              </a:lnSpc>
              <a:spcAft>
                <a:spcPts val="800"/>
              </a:spcAft>
            </a:pPr>
            <a:r>
              <a:rPr lang="en-GB" sz="2600">
                <a:latin typeface="Arial"/>
                <a:cs typeface="Times New Roman"/>
              </a:rPr>
              <a:t>2019 - The release of the Community Mental Health Framework (CMHF) meant that ambitions towards the Living Well model in Derbyshire grew</a:t>
            </a:r>
          </a:p>
          <a:p>
            <a:pPr>
              <a:lnSpc>
                <a:spcPct val="107000"/>
              </a:lnSpc>
              <a:spcAft>
                <a:spcPts val="800"/>
              </a:spcAft>
            </a:pPr>
            <a:r>
              <a:rPr lang="en-GB" sz="2600">
                <a:latin typeface="Arial"/>
                <a:cs typeface="Times New Roman"/>
              </a:rPr>
              <a:t>2020 – A Derbyshire-specific Living Well vision was </a:t>
            </a:r>
            <a:br>
              <a:rPr lang="en-GB" sz="2600">
                <a:latin typeface="Arial"/>
                <a:cs typeface="Times New Roman"/>
              </a:rPr>
            </a:br>
            <a:r>
              <a:rPr lang="en-GB" sz="2600">
                <a:latin typeface="Arial"/>
                <a:cs typeface="Times New Roman"/>
              </a:rPr>
              <a:t>co-produced with local organisations and communities.</a:t>
            </a:r>
          </a:p>
          <a:p>
            <a:pPr>
              <a:lnSpc>
                <a:spcPct val="107000"/>
              </a:lnSpc>
              <a:spcAft>
                <a:spcPts val="800"/>
              </a:spcAft>
            </a:pPr>
            <a:r>
              <a:rPr lang="en-GB" sz="2600">
                <a:latin typeface="Arial"/>
                <a:cs typeface="Times New Roman"/>
              </a:rPr>
              <a:t>2021 – Due to the success of the prototype it was           agreed, as a system, that this short term offer </a:t>
            </a:r>
            <a:br>
              <a:rPr lang="en-US"/>
            </a:br>
            <a:r>
              <a:rPr lang="en-GB" sz="2600">
                <a:latin typeface="Arial"/>
                <a:cs typeface="Times New Roman"/>
              </a:rPr>
              <a:t>would be integrated with the long term CMHT offer</a:t>
            </a:r>
          </a:p>
          <a:p>
            <a:endParaRPr lang="en-GB"/>
          </a:p>
        </p:txBody>
      </p:sp>
    </p:spTree>
    <p:extLst>
      <p:ext uri="{BB962C8B-B14F-4D97-AF65-F5344CB8AC3E}">
        <p14:creationId xmlns:p14="http://schemas.microsoft.com/office/powerpoint/2010/main" val="125363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5AC6C2-1001-C54B-1CCD-C61CBCBA3060}"/>
              </a:ext>
            </a:extLst>
          </p:cNvPr>
          <p:cNvSpPr>
            <a:spLocks noGrp="1"/>
          </p:cNvSpPr>
          <p:nvPr>
            <p:ph type="body" idx="1"/>
          </p:nvPr>
        </p:nvSpPr>
        <p:spPr>
          <a:xfrm>
            <a:off x="732801" y="847766"/>
            <a:ext cx="9221700" cy="6713034"/>
          </a:xfrm>
        </p:spPr>
        <p:txBody>
          <a:bodyPr>
            <a:normAutofit fontScale="32500" lnSpcReduction="20000"/>
          </a:bodyPr>
          <a:lstStyle/>
          <a:p>
            <a:pPr marL="25400" indent="0">
              <a:lnSpc>
                <a:spcPct val="107000"/>
              </a:lnSpc>
              <a:spcAft>
                <a:spcPts val="800"/>
              </a:spcAft>
              <a:buNone/>
            </a:pPr>
            <a:r>
              <a:rPr lang="en-GB" sz="7200">
                <a:effectLst/>
                <a:latin typeface="+mn-lt"/>
                <a:ea typeface="Calibri" panose="020F0502020204030204" pitchFamily="34" charset="0"/>
                <a:cs typeface="Times New Roman" panose="02020603050405020304" pitchFamily="18" charset="0"/>
              </a:rPr>
              <a:t>2022 - When work happened to bring the Living Well prototype team and the CMHT together, many benefits emerged including:</a:t>
            </a:r>
          </a:p>
          <a:p>
            <a:pPr lvl="0" indent="-457200">
              <a:lnSpc>
                <a:spcPct val="107000"/>
              </a:lnSpc>
              <a:buFont typeface="Arial" panose="020B0604020202020204" pitchFamily="34" charset="0"/>
              <a:buChar char="•"/>
            </a:pPr>
            <a:r>
              <a:rPr lang="en-GB" sz="7200">
                <a:effectLst/>
                <a:latin typeface="+mn-lt"/>
                <a:ea typeface="Calibri" panose="020F0502020204030204" pitchFamily="34" charset="0"/>
                <a:cs typeface="Times New Roman"/>
              </a:rPr>
              <a:t>new working relationships between health, social care and VCSE</a:t>
            </a:r>
          </a:p>
          <a:p>
            <a:pPr lvl="0" indent="-457200">
              <a:lnSpc>
                <a:spcPct val="107000"/>
              </a:lnSpc>
              <a:buFont typeface="Arial" panose="020B0604020202020204" pitchFamily="34" charset="0"/>
              <a:buChar char="•"/>
            </a:pPr>
            <a:r>
              <a:rPr lang="en-GB" sz="7200">
                <a:latin typeface="+mn-lt"/>
                <a:ea typeface="Calibri" panose="020F0502020204030204" pitchFamily="34" charset="0"/>
                <a:cs typeface="Times New Roman"/>
              </a:rPr>
              <a:t>L</a:t>
            </a:r>
            <a:r>
              <a:rPr lang="en-GB" sz="7200">
                <a:effectLst/>
                <a:latin typeface="+mn-lt"/>
                <a:ea typeface="Calibri" panose="020F0502020204030204" pitchFamily="34" charset="0"/>
                <a:cs typeface="Times New Roman"/>
              </a:rPr>
              <a:t>earning from Peer Support colleagues</a:t>
            </a:r>
          </a:p>
          <a:p>
            <a:pPr lvl="0" indent="-457200">
              <a:lnSpc>
                <a:spcPct val="107000"/>
              </a:lnSpc>
              <a:buFont typeface="Arial" panose="020B0604020202020204" pitchFamily="34" charset="0"/>
              <a:buChar char="•"/>
            </a:pPr>
            <a:r>
              <a:rPr lang="en-GB" sz="7200">
                <a:effectLst/>
                <a:latin typeface="+mn-lt"/>
                <a:ea typeface="Calibri" panose="020F0502020204030204" pitchFamily="34" charset="0"/>
                <a:cs typeface="Times New Roman"/>
              </a:rPr>
              <a:t>a slicker way to process paperwork</a:t>
            </a:r>
          </a:p>
          <a:p>
            <a:pPr lvl="0" indent="-457200">
              <a:lnSpc>
                <a:spcPct val="107000"/>
              </a:lnSpc>
              <a:spcAft>
                <a:spcPts val="800"/>
              </a:spcAft>
              <a:buFont typeface="Arial" panose="020B0604020202020204" pitchFamily="34" charset="0"/>
              <a:buChar char="•"/>
            </a:pPr>
            <a:r>
              <a:rPr lang="en-GB" sz="7200">
                <a:effectLst/>
                <a:latin typeface="+mn-lt"/>
                <a:ea typeface="Calibri" panose="020F0502020204030204" pitchFamily="34" charset="0"/>
                <a:cs typeface="Times New Roman"/>
              </a:rPr>
              <a:t>an increase in community engagement and involvement in the system and service delivery</a:t>
            </a:r>
          </a:p>
          <a:p>
            <a:pPr marL="25400" indent="0">
              <a:lnSpc>
                <a:spcPct val="107000"/>
              </a:lnSpc>
              <a:spcAft>
                <a:spcPts val="800"/>
              </a:spcAft>
              <a:buNone/>
            </a:pPr>
            <a:r>
              <a:rPr lang="en-GB" sz="7200">
                <a:effectLst/>
                <a:latin typeface="+mn-lt"/>
                <a:ea typeface="Calibri" panose="020F0502020204030204" pitchFamily="34" charset="0"/>
                <a:cs typeface="Times New Roman"/>
              </a:rPr>
              <a:t>A number of challenges also emerged and it was acknowledged that:</a:t>
            </a:r>
          </a:p>
          <a:p>
            <a:pPr lvl="0" indent="-457200">
              <a:lnSpc>
                <a:spcPct val="107000"/>
              </a:lnSpc>
              <a:buFont typeface="Arial" panose="020B0604020202020204" pitchFamily="34" charset="0"/>
              <a:buChar char="•"/>
            </a:pPr>
            <a:r>
              <a:rPr lang="en-GB" sz="7200">
                <a:effectLst/>
                <a:latin typeface="+mn-lt"/>
                <a:ea typeface="Calibri" panose="020F0502020204030204" pitchFamily="34" charset="0"/>
                <a:cs typeface="Times New Roman"/>
              </a:rPr>
              <a:t>more leadership </a:t>
            </a:r>
            <a:r>
              <a:rPr lang="en-GB" sz="7200">
                <a:latin typeface="+mn-lt"/>
                <a:ea typeface="Calibri" panose="020F0502020204030204" pitchFamily="34" charset="0"/>
                <a:cs typeface="Times New Roman"/>
              </a:rPr>
              <a:t>time</a:t>
            </a:r>
            <a:r>
              <a:rPr lang="en-GB" sz="7200">
                <a:effectLst/>
                <a:latin typeface="+mn-lt"/>
                <a:ea typeface="Calibri" panose="020F0502020204030204" pitchFamily="34" charset="0"/>
                <a:cs typeface="Times New Roman"/>
              </a:rPr>
              <a:t> was required</a:t>
            </a:r>
          </a:p>
          <a:p>
            <a:pPr lvl="0" indent="-457200">
              <a:lnSpc>
                <a:spcPct val="107000"/>
              </a:lnSpc>
              <a:buFont typeface="Arial" panose="020B0604020202020204" pitchFamily="34" charset="0"/>
              <a:buChar char="•"/>
            </a:pPr>
            <a:r>
              <a:rPr lang="en-GB" sz="7200">
                <a:effectLst/>
                <a:latin typeface="+mn-lt"/>
                <a:ea typeface="Calibri" panose="020F0502020204030204" pitchFamily="34" charset="0"/>
                <a:cs typeface="Times New Roman" panose="02020603050405020304" pitchFamily="18" charset="0"/>
              </a:rPr>
              <a:t>more time and support were required to embrace the new model</a:t>
            </a:r>
          </a:p>
          <a:p>
            <a:pPr indent="-457200">
              <a:lnSpc>
                <a:spcPct val="107000"/>
              </a:lnSpc>
              <a:buFont typeface="Arial" panose="020B0604020202020204" pitchFamily="34" charset="0"/>
              <a:buChar char="•"/>
            </a:pPr>
            <a:r>
              <a:rPr lang="en-GB" sz="7200">
                <a:effectLst/>
                <a:latin typeface="+mn-lt"/>
                <a:ea typeface="Calibri" panose="020F0502020204030204" pitchFamily="34" charset="0"/>
                <a:cs typeface="Times New Roman"/>
              </a:rPr>
              <a:t>greater clarity around roles and responsibilities was </a:t>
            </a:r>
            <a:br>
              <a:rPr lang="en-GB" sz="7200">
                <a:latin typeface="+mn-lt"/>
                <a:ea typeface="Calibri" panose="020F0502020204030204" pitchFamily="34" charset="0"/>
                <a:cs typeface="Times New Roman"/>
              </a:rPr>
            </a:br>
            <a:r>
              <a:rPr lang="en-GB" sz="7200">
                <a:effectLst/>
                <a:latin typeface="+mn-lt"/>
                <a:ea typeface="Calibri" panose="020F0502020204030204" pitchFamily="34" charset="0"/>
                <a:cs typeface="Times New Roman"/>
              </a:rPr>
              <a:t>required for all partners working within the team</a:t>
            </a:r>
          </a:p>
          <a:p>
            <a:pPr indent="-457200">
              <a:lnSpc>
                <a:spcPct val="107000"/>
              </a:lnSpc>
              <a:spcAft>
                <a:spcPts val="800"/>
              </a:spcAft>
              <a:buFont typeface="Arial" panose="020B0604020202020204" pitchFamily="34" charset="0"/>
              <a:buChar char="•"/>
            </a:pPr>
            <a:r>
              <a:rPr lang="en-GB" sz="7200">
                <a:effectLst/>
                <a:latin typeface="+mn-lt"/>
                <a:ea typeface="Calibri" panose="020F0502020204030204" pitchFamily="34" charset="0"/>
                <a:cs typeface="Times New Roman"/>
              </a:rPr>
              <a:t>a focus and ‘re-set’, concentrating on the aims and delivery </a:t>
            </a:r>
            <a:br>
              <a:rPr lang="en-GB" sz="7200">
                <a:latin typeface="+mn-lt"/>
                <a:ea typeface="Calibri" panose="020F0502020204030204" pitchFamily="34" charset="0"/>
                <a:cs typeface="Times New Roman"/>
              </a:rPr>
            </a:br>
            <a:r>
              <a:rPr lang="en-GB" sz="7200">
                <a:effectLst/>
                <a:latin typeface="+mn-lt"/>
                <a:ea typeface="Calibri" panose="020F0502020204030204" pitchFamily="34" charset="0"/>
                <a:cs typeface="Times New Roman"/>
              </a:rPr>
              <a:t>of the CMHF</a:t>
            </a:r>
          </a:p>
          <a:p>
            <a:endParaRPr lang="en-GB"/>
          </a:p>
        </p:txBody>
      </p:sp>
    </p:spTree>
    <p:extLst>
      <p:ext uri="{BB962C8B-B14F-4D97-AF65-F5344CB8AC3E}">
        <p14:creationId xmlns:p14="http://schemas.microsoft.com/office/powerpoint/2010/main" val="270634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5FCF-A00A-BD19-FFE4-0D709E50D912}"/>
              </a:ext>
            </a:extLst>
          </p:cNvPr>
          <p:cNvSpPr>
            <a:spLocks noGrp="1"/>
          </p:cNvSpPr>
          <p:nvPr>
            <p:ph type="title"/>
          </p:nvPr>
        </p:nvSpPr>
        <p:spPr>
          <a:xfrm>
            <a:off x="524464" y="746903"/>
            <a:ext cx="9221700" cy="710745"/>
          </a:xfrm>
        </p:spPr>
        <p:txBody>
          <a:bodyPr>
            <a:normAutofit/>
          </a:bodyPr>
          <a:lstStyle/>
          <a:p>
            <a:r>
              <a:rPr lang="en-GB" sz="2800" b="1">
                <a:latin typeface="+mn-lt"/>
              </a:rPr>
              <a:t>Listening to feedback</a:t>
            </a:r>
          </a:p>
        </p:txBody>
      </p:sp>
      <p:sp>
        <p:nvSpPr>
          <p:cNvPr id="3" name="Text Placeholder 2">
            <a:extLst>
              <a:ext uri="{FF2B5EF4-FFF2-40B4-BE49-F238E27FC236}">
                <a16:creationId xmlns:a16="http://schemas.microsoft.com/office/drawing/2014/main" id="{7A3393F2-2BC2-38A6-373F-48E59FA1E75C}"/>
              </a:ext>
            </a:extLst>
          </p:cNvPr>
          <p:cNvSpPr>
            <a:spLocks noGrp="1"/>
          </p:cNvSpPr>
          <p:nvPr>
            <p:ph type="body" idx="1"/>
          </p:nvPr>
        </p:nvSpPr>
        <p:spPr>
          <a:xfrm>
            <a:off x="540084" y="1407007"/>
            <a:ext cx="9614164" cy="5949924"/>
          </a:xfrm>
        </p:spPr>
        <p:txBody>
          <a:bodyPr>
            <a:normAutofit fontScale="77500" lnSpcReduction="20000"/>
          </a:bodyPr>
          <a:lstStyle/>
          <a:p>
            <a:pPr marL="25400" indent="0">
              <a:lnSpc>
                <a:spcPct val="150000"/>
              </a:lnSpc>
              <a:spcBef>
                <a:spcPts val="0"/>
              </a:spcBef>
              <a:buNone/>
            </a:pPr>
            <a:r>
              <a:rPr lang="en-GB" sz="3200">
                <a:latin typeface="Arial"/>
                <a:cs typeface="Times New Roman"/>
              </a:rPr>
              <a:t>Phase one – </a:t>
            </a:r>
          </a:p>
          <a:p>
            <a:pPr>
              <a:lnSpc>
                <a:spcPct val="150000"/>
              </a:lnSpc>
              <a:spcBef>
                <a:spcPts val="0"/>
              </a:spcBef>
            </a:pPr>
            <a:r>
              <a:rPr lang="en-GB" sz="3200">
                <a:latin typeface="Arial"/>
                <a:cs typeface="Times New Roman"/>
              </a:rPr>
              <a:t>Shorter-term and longer-term offer</a:t>
            </a:r>
          </a:p>
          <a:p>
            <a:pPr>
              <a:lnSpc>
                <a:spcPct val="150000"/>
              </a:lnSpc>
              <a:spcBef>
                <a:spcPts val="0"/>
              </a:spcBef>
            </a:pPr>
            <a:r>
              <a:rPr lang="en-GB" sz="3200">
                <a:latin typeface="Arial"/>
                <a:cs typeface="Times New Roman"/>
              </a:rPr>
              <a:t>Accessed by a multi-agency service single point of access (SPOA) with referrals via the GP </a:t>
            </a:r>
            <a:r>
              <a:rPr lang="en-GB">
                <a:latin typeface="Arial"/>
                <a:cs typeface="Times New Roman"/>
              </a:rPr>
              <a:t> </a:t>
            </a:r>
            <a:endParaRPr lang="en-GB" sz="3200">
              <a:latin typeface="Arial"/>
              <a:cs typeface="Times New Roman"/>
            </a:endParaRPr>
          </a:p>
          <a:p>
            <a:pPr>
              <a:lnSpc>
                <a:spcPct val="150000"/>
              </a:lnSpc>
              <a:spcBef>
                <a:spcPts val="0"/>
              </a:spcBef>
            </a:pPr>
            <a:r>
              <a:rPr lang="en-GB" sz="3200">
                <a:latin typeface="Arial"/>
                <a:cs typeface="Times New Roman"/>
              </a:rPr>
              <a:t>The multi-agency team includes Peer Support Workers, Wellbeing Coaches, Social Care Practitioners, Occupational Therapists and Community Psychiatric Nurses</a:t>
            </a:r>
          </a:p>
          <a:p>
            <a:pPr marL="25400" indent="0">
              <a:lnSpc>
                <a:spcPct val="150000"/>
              </a:lnSpc>
              <a:spcBef>
                <a:spcPts val="0"/>
              </a:spcBef>
              <a:buNone/>
            </a:pPr>
            <a:endParaRPr lang="en-GB" sz="3200">
              <a:latin typeface="Arial" panose="020B0604020202020204" pitchFamily="34" charset="0"/>
              <a:cs typeface="Times New Roman" panose="02020603050405020304" pitchFamily="18" charset="0"/>
            </a:endParaRPr>
          </a:p>
          <a:p>
            <a:pPr marL="25400" indent="0">
              <a:lnSpc>
                <a:spcPct val="150000"/>
              </a:lnSpc>
              <a:spcBef>
                <a:spcPts val="0"/>
              </a:spcBef>
              <a:buNone/>
            </a:pPr>
            <a:r>
              <a:rPr lang="en-GB" sz="3200">
                <a:latin typeface="Arial"/>
                <a:cs typeface="Times New Roman"/>
              </a:rPr>
              <a:t>Phase two – </a:t>
            </a:r>
          </a:p>
          <a:p>
            <a:pPr>
              <a:lnSpc>
                <a:spcPct val="150000"/>
              </a:lnSpc>
              <a:spcBef>
                <a:spcPts val="0"/>
              </a:spcBef>
            </a:pPr>
            <a:r>
              <a:rPr lang="en-GB" sz="3200">
                <a:latin typeface="Arial"/>
                <a:cs typeface="Times New Roman"/>
              </a:rPr>
              <a:t>The ambition is to create one service where people are </a:t>
            </a:r>
            <a:br>
              <a:rPr lang="en-US"/>
            </a:br>
            <a:r>
              <a:rPr lang="en-GB" sz="3200">
                <a:latin typeface="Arial"/>
                <a:cs typeface="Times New Roman"/>
              </a:rPr>
              <a:t>able to ‘step up and down’ and self-refer</a:t>
            </a:r>
            <a:endParaRPr lang="en-GB" sz="8800">
              <a:effectLst/>
              <a:latin typeface="Arial"/>
              <a:ea typeface="Calibri" panose="020F0502020204030204" pitchFamily="34" charset="0"/>
              <a:cs typeface="Times New Roman"/>
            </a:endParaRPr>
          </a:p>
          <a:p>
            <a:pPr marL="25400" indent="0">
              <a:buNone/>
            </a:pPr>
            <a:endParaRPr lang="en-GB"/>
          </a:p>
        </p:txBody>
      </p:sp>
    </p:spTree>
    <p:extLst>
      <p:ext uri="{BB962C8B-B14F-4D97-AF65-F5344CB8AC3E}">
        <p14:creationId xmlns:p14="http://schemas.microsoft.com/office/powerpoint/2010/main" val="69370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2C062-C1D2-F3E9-59D9-47EA91914C96}"/>
              </a:ext>
            </a:extLst>
          </p:cNvPr>
          <p:cNvPicPr>
            <a:picLocks noChangeAspect="1"/>
          </p:cNvPicPr>
          <p:nvPr/>
        </p:nvPicPr>
        <p:blipFill rotWithShape="1">
          <a:blip r:embed="rId3"/>
          <a:srcRect l="19388" t="16546" r="22557" b="10970"/>
          <a:stretch/>
        </p:blipFill>
        <p:spPr bwMode="auto">
          <a:xfrm>
            <a:off x="137801" y="122237"/>
            <a:ext cx="10416210" cy="731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661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531AB5-C7BD-44D5-FA65-2FEFBD8A91C5}"/>
              </a:ext>
            </a:extLst>
          </p:cNvPr>
          <p:cNvSpPr>
            <a:spLocks noGrp="1"/>
          </p:cNvSpPr>
          <p:nvPr>
            <p:ph type="body" idx="1"/>
          </p:nvPr>
        </p:nvSpPr>
        <p:spPr/>
        <p:txBody>
          <a:bodyPr>
            <a:normAutofit/>
          </a:bodyPr>
          <a:lstStyle/>
          <a:p>
            <a:pPr marL="25400" indent="0">
              <a:lnSpc>
                <a:spcPct val="107000"/>
              </a:lnSpc>
              <a:spcAft>
                <a:spcPts val="800"/>
              </a:spcAft>
              <a:buNone/>
            </a:pPr>
            <a:r>
              <a:rPr lang="en-GB" sz="1800" b="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2" name="Picture 1" descr="A group of colorful squares with text&#10;&#10;Description automatically generated">
            <a:extLst>
              <a:ext uri="{FF2B5EF4-FFF2-40B4-BE49-F238E27FC236}">
                <a16:creationId xmlns:a16="http://schemas.microsoft.com/office/drawing/2014/main" id="{57590796-9112-9E74-D733-433706EB6212}"/>
              </a:ext>
            </a:extLst>
          </p:cNvPr>
          <p:cNvPicPr>
            <a:picLocks noChangeAspect="1"/>
          </p:cNvPicPr>
          <p:nvPr/>
        </p:nvPicPr>
        <p:blipFill>
          <a:blip r:embed="rId2"/>
          <a:stretch>
            <a:fillRect/>
          </a:stretch>
        </p:blipFill>
        <p:spPr>
          <a:xfrm>
            <a:off x="266393" y="118382"/>
            <a:ext cx="10311606" cy="7314375"/>
          </a:xfrm>
          <a:prstGeom prst="rect">
            <a:avLst/>
          </a:prstGeom>
        </p:spPr>
      </p:pic>
    </p:spTree>
    <p:extLst>
      <p:ext uri="{BB962C8B-B14F-4D97-AF65-F5344CB8AC3E}">
        <p14:creationId xmlns:p14="http://schemas.microsoft.com/office/powerpoint/2010/main" val="91010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F674-383D-2153-770E-235778AEF087}"/>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Service launches </a:t>
            </a:r>
          </a:p>
        </p:txBody>
      </p:sp>
      <p:sp>
        <p:nvSpPr>
          <p:cNvPr id="3" name="Text Placeholder 2">
            <a:extLst>
              <a:ext uri="{FF2B5EF4-FFF2-40B4-BE49-F238E27FC236}">
                <a16:creationId xmlns:a16="http://schemas.microsoft.com/office/drawing/2014/main" id="{BCB6629C-5BA4-C8C4-9686-604FECF765D4}"/>
              </a:ext>
            </a:extLst>
          </p:cNvPr>
          <p:cNvSpPr>
            <a:spLocks noGrp="1"/>
          </p:cNvSpPr>
          <p:nvPr>
            <p:ph type="body" idx="1"/>
          </p:nvPr>
        </p:nvSpPr>
        <p:spPr>
          <a:xfrm>
            <a:off x="738106" y="2058802"/>
            <a:ext cx="9789507" cy="4913493"/>
          </a:xfrm>
        </p:spPr>
        <p:txBody>
          <a:bodyPr>
            <a:normAutofit/>
          </a:bodyPr>
          <a:lstStyle/>
          <a:p>
            <a:r>
              <a:rPr lang="en-GB">
                <a:latin typeface="Arial" panose="020B0604020202020204" pitchFamily="34" charset="0"/>
                <a:cs typeface="Arial" panose="020B0604020202020204" pitchFamily="34" charset="0"/>
              </a:rPr>
              <a:t>High Peak – August 23</a:t>
            </a:r>
          </a:p>
          <a:p>
            <a:r>
              <a:rPr lang="en-GB">
                <a:latin typeface="Arial" panose="020B0604020202020204" pitchFamily="34" charset="0"/>
                <a:cs typeface="Arial" panose="020B0604020202020204" pitchFamily="34" charset="0"/>
              </a:rPr>
              <a:t>Derby Wellbeing – Ongoing from 2022</a:t>
            </a:r>
          </a:p>
          <a:p>
            <a:r>
              <a:rPr lang="en-GB">
                <a:latin typeface="Arial" panose="020B0604020202020204" pitchFamily="34" charset="0"/>
                <a:cs typeface="Arial" panose="020B0604020202020204" pitchFamily="34" charset="0"/>
              </a:rPr>
              <a:t>Chesterfield – October 2023</a:t>
            </a:r>
          </a:p>
          <a:p>
            <a:r>
              <a:rPr lang="en-GB">
                <a:latin typeface="Arial" panose="020B0604020202020204" pitchFamily="34" charset="0"/>
                <a:cs typeface="Arial" panose="020B0604020202020204" pitchFamily="34" charset="0"/>
              </a:rPr>
              <a:t>North East Derbyshire &amp; Bolsover – January 2024</a:t>
            </a:r>
          </a:p>
          <a:p>
            <a:r>
              <a:rPr lang="en-GB">
                <a:latin typeface="Arial" panose="020B0604020202020204" pitchFamily="34" charset="0"/>
                <a:cs typeface="Arial" panose="020B0604020202020204" pitchFamily="34" charset="0"/>
              </a:rPr>
              <a:t>Amber Valley – February 2024</a:t>
            </a:r>
          </a:p>
          <a:p>
            <a:r>
              <a:rPr lang="en-GB">
                <a:latin typeface="Arial" panose="020B0604020202020204" pitchFamily="34" charset="0"/>
                <a:cs typeface="Arial" panose="020B0604020202020204" pitchFamily="34" charset="0"/>
              </a:rPr>
              <a:t>Erewash – February 2024</a:t>
            </a:r>
          </a:p>
          <a:p>
            <a:r>
              <a:rPr lang="en-GB">
                <a:latin typeface="Arial" panose="020B0604020202020204" pitchFamily="34" charset="0"/>
                <a:cs typeface="Arial" panose="020B0604020202020204" pitchFamily="34" charset="0"/>
              </a:rPr>
              <a:t>Derbyshire Dales – March 2024</a:t>
            </a:r>
          </a:p>
          <a:p>
            <a:r>
              <a:rPr lang="en-GB">
                <a:latin typeface="Arial" panose="020B0604020202020204" pitchFamily="34" charset="0"/>
                <a:cs typeface="Arial" panose="020B0604020202020204" pitchFamily="34" charset="0"/>
              </a:rPr>
              <a:t>South Derbyshire – March 2024</a:t>
            </a:r>
          </a:p>
          <a:p>
            <a:endParaRPr lang="en-GB"/>
          </a:p>
          <a:p>
            <a:endParaRPr lang="en-GB"/>
          </a:p>
        </p:txBody>
      </p:sp>
    </p:spTree>
    <p:extLst>
      <p:ext uri="{BB962C8B-B14F-4D97-AF65-F5344CB8AC3E}">
        <p14:creationId xmlns:p14="http://schemas.microsoft.com/office/powerpoint/2010/main" val="23561325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1A78A2541BE44BC523033B1C63887" ma:contentTypeVersion="5" ma:contentTypeDescription="Create a new document." ma:contentTypeScope="" ma:versionID="2f38a2afd045bc50e2afa8670c58cba2">
  <xsd:schema xmlns:xsd="http://www.w3.org/2001/XMLSchema" xmlns:xs="http://www.w3.org/2001/XMLSchema" xmlns:p="http://schemas.microsoft.com/office/2006/metadata/properties" xmlns:ns2="df50392f-48fd-4754-9569-97d1c8e271eb" xmlns:ns3="ae0ba826-a4c4-4360-b47f-41a4f5660a4b" targetNamespace="http://schemas.microsoft.com/office/2006/metadata/properties" ma:root="true" ma:fieldsID="a2c67a7fc0e94b785e8146f198ae8678" ns2:_="" ns3:_="">
    <xsd:import namespace="df50392f-48fd-4754-9569-97d1c8e271eb"/>
    <xsd:import namespace="ae0ba826-a4c4-4360-b47f-41a4f5660a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0392f-48fd-4754-9569-97d1c8e27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ba826-a4c4-4360-b47f-41a4f5660a4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e0ba826-a4c4-4360-b47f-41a4f5660a4b">
      <UserInfo>
        <DisplayName>Taylor, Vikki (DERBYSHIRE HEALTHCARE NHS FOUNDATION TRUST)</DisplayName>
        <AccountId>32</AccountId>
        <AccountType/>
      </UserInfo>
      <UserInfo>
        <DisplayName>DAVIES, Jayne (DERBYSHIRE HEALTHCARE NHS FOUNDATION TRUST)</DisplayName>
        <AccountId>26</AccountId>
        <AccountType/>
      </UserInfo>
      <UserInfo>
        <DisplayName>LONGLEY, Sally (NHS DERBY AND DERBYSHIRE ICB - 15M)</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03124-DEEC-4A26-96F9-3FD9D102F8B0}">
  <ds:schemaRefs>
    <ds:schemaRef ds:uri="ae0ba826-a4c4-4360-b47f-41a4f5660a4b"/>
    <ds:schemaRef ds:uri="df50392f-48fd-4754-9569-97d1c8e27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01BA69-761D-4858-962A-1CD65EAB5E4D}">
  <ds:schemaRefs>
    <ds:schemaRef ds:uri="6581411a-19d9-47cf-9cef-79d626b7e4b5"/>
    <ds:schemaRef ds:uri="ae0ba826-a4c4-4360-b47f-41a4f5660a4b"/>
    <ds:schemaRef ds:uri="f46d8fcb-403f-4cf1-9b97-efa616b5aab2"/>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7DBA102-74D0-45F8-86CE-37D49248EDE6}">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9</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Light</vt:lpstr>
      <vt:lpstr>PowerPoint Presentation</vt:lpstr>
      <vt:lpstr>The Community Mental Health Framework aims to: </vt:lpstr>
      <vt:lpstr>What is Living Well Derbyshire? </vt:lpstr>
      <vt:lpstr>The background of Living Well Derbyshire </vt:lpstr>
      <vt:lpstr>PowerPoint Presentation</vt:lpstr>
      <vt:lpstr>Listening to feedback</vt:lpstr>
      <vt:lpstr>PowerPoint Presentation</vt:lpstr>
      <vt:lpstr>PowerPoint Presentation</vt:lpstr>
      <vt:lpstr>Service launches </vt:lpstr>
      <vt:lpstr>E-learning package  </vt:lpstr>
      <vt:lpstr>Getting involved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Houston Shirley (RXM) Derbyshire Healthcare Foundation Trust</dc:creator>
  <cp:revision>7</cp:revision>
  <dcterms:modified xsi:type="dcterms:W3CDTF">2024-01-22T09:27:48Z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0x01010045F1A78A2541BE44BC523033B1C63887</vt:lpwstr>
  </property>
  <property fmtid="{D5CDD505-2E9C-101B-9397-08002B2CF9AE}" pid="3" name="MediaServiceImageTags">
    <vt:lpwstr/>
  </property>
</Properties>
</file>