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557" r:id="rId3"/>
    <p:sldId id="261" r:id="rId4"/>
    <p:sldId id="554" r:id="rId5"/>
    <p:sldId id="555" r:id="rId6"/>
    <p:sldId id="531" r:id="rId7"/>
    <p:sldId id="537" r:id="rId8"/>
    <p:sldId id="533" r:id="rId9"/>
    <p:sldId id="541" r:id="rId10"/>
    <p:sldId id="266" r:id="rId11"/>
    <p:sldId id="522" r:id="rId12"/>
    <p:sldId id="523" r:id="rId13"/>
    <p:sldId id="267" r:id="rId14"/>
    <p:sldId id="268" r:id="rId15"/>
    <p:sldId id="269" r:id="rId16"/>
    <p:sldId id="553" r:id="rId17"/>
    <p:sldId id="272" r:id="rId18"/>
    <p:sldId id="279" r:id="rId19"/>
    <p:sldId id="560" r:id="rId20"/>
    <p:sldId id="561" r:id="rId21"/>
    <p:sldId id="273" r:id="rId22"/>
    <p:sldId id="50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Header" id="{E31569FD-A008-4455-811A-F8C9CAF1F677}">
          <p14:sldIdLst>
            <p14:sldId id="257"/>
          </p14:sldIdLst>
        </p14:section>
        <p14:section name="Executive Summary" id="{AF4665BF-31D4-4E57-8BA9-C774846E4E36}">
          <p14:sldIdLst>
            <p14:sldId id="557"/>
            <p14:sldId id="261"/>
            <p14:sldId id="554"/>
            <p14:sldId id="555"/>
            <p14:sldId id="531"/>
            <p14:sldId id="537"/>
            <p14:sldId id="533"/>
            <p14:sldId id="541"/>
          </p14:sldIdLst>
        </p14:section>
        <p14:section name="Summary of improvements in oprational performance" id="{1C5B64FF-8C1E-47C0-9AE4-0133CEA3B50F}">
          <p14:sldIdLst>
            <p14:sldId id="266"/>
          </p14:sldIdLst>
        </p14:section>
        <p14:section name="Primary Care" id="{CE1DEC08-39F7-498F-971E-F7059A1C1FA0}">
          <p14:sldIdLst>
            <p14:sldId id="522"/>
            <p14:sldId id="523"/>
          </p14:sldIdLst>
        </p14:section>
        <p14:section name="Mental Health, Learning Disabilities and Autism" id="{22F9B833-31C5-4458-A87B-52EF8CF7963E}">
          <p14:sldIdLst>
            <p14:sldId id="267"/>
            <p14:sldId id="268"/>
          </p14:sldIdLst>
        </p14:section>
        <p14:section name="Elective Care" id="{40D225BA-DB68-492C-8E3C-6A7A93D9D2D0}">
          <p14:sldIdLst>
            <p14:sldId id="269"/>
            <p14:sldId id="553"/>
          </p14:sldIdLst>
        </p14:section>
        <p14:section name="Cancer" id="{B7C886BE-2774-47E3-BAE7-1153898C0DE7}">
          <p14:sldIdLst>
            <p14:sldId id="272"/>
          </p14:sldIdLst>
        </p14:section>
        <p14:section name="Urgent and Emergency Care" id="{C8F20776-3B4A-4D85-A21A-FF4E83E5BEDC}">
          <p14:sldIdLst>
            <p14:sldId id="279"/>
            <p14:sldId id="560"/>
            <p14:sldId id="561"/>
            <p14:sldId id="273"/>
          </p14:sldIdLst>
        </p14:section>
        <p14:section name="Prevention - respiratory, cardiovascular and diabetes" id="{3E475148-410C-41ED-9B45-CE7BBCB010E5}">
          <p14:sldIdLst>
            <p14:sldId id="50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594" autoAdjust="0"/>
    <p:restoredTop sz="94660"/>
  </p:normalViewPr>
  <p:slideViewPr>
    <p:cSldViewPr snapToGrid="0">
      <p:cViewPr varScale="1">
        <p:scale>
          <a:sx n="85" d="100"/>
          <a:sy n="85" d="100"/>
        </p:scale>
        <p:origin x="5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1D7A34-400C-4C5C-975C-63C6490835BE}" type="datetimeFigureOut">
              <a:rPr lang="en-GB" smtClean="0"/>
              <a:t>30/06/2023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3C9047-BF2C-44EA-9A15-860851DC546F}" type="slidenum">
              <a:rPr lang="en-GB" smtClean="0"/>
              <a:t>‹#›</a:t>
            </a:fld>
            <a:endParaRPr lang="en-GB" dirty="0"/>
          </a:p>
        </p:txBody>
      </p:sp>
    </p:spTree>
    <p:extLst>
      <p:ext uri="{BB962C8B-B14F-4D97-AF65-F5344CB8AC3E}">
        <p14:creationId xmlns:p14="http://schemas.microsoft.com/office/powerpoint/2010/main" val="2573281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64998-162F-4A4E-A93F-8BEDF9054C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4D83928-478B-44D9-B4E7-FF339CA79D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0827BEF-D309-4172-97A4-FF4030C3BD78}"/>
              </a:ext>
            </a:extLst>
          </p:cNvPr>
          <p:cNvSpPr>
            <a:spLocks noGrp="1"/>
          </p:cNvSpPr>
          <p:nvPr>
            <p:ph type="dt" sz="half" idx="10"/>
          </p:nvPr>
        </p:nvSpPr>
        <p:spPr/>
        <p:txBody>
          <a:bodyPr/>
          <a:lstStyle/>
          <a:p>
            <a:fld id="{EB7C392E-6E23-42B1-9B43-9E31B4DF34F8}" type="datetimeFigureOut">
              <a:rPr lang="en-GB" smtClean="0"/>
              <a:t>30/06/2023</a:t>
            </a:fld>
            <a:endParaRPr lang="en-GB" dirty="0"/>
          </a:p>
        </p:txBody>
      </p:sp>
      <p:sp>
        <p:nvSpPr>
          <p:cNvPr id="5" name="Footer Placeholder 4">
            <a:extLst>
              <a:ext uri="{FF2B5EF4-FFF2-40B4-BE49-F238E27FC236}">
                <a16:creationId xmlns:a16="http://schemas.microsoft.com/office/drawing/2014/main" id="{A8145349-57CE-42DC-BA71-56148CD668D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29A62BE-2BDF-416F-A2B7-853CDF2821D0}"/>
              </a:ext>
            </a:extLst>
          </p:cNvPr>
          <p:cNvSpPr>
            <a:spLocks noGrp="1"/>
          </p:cNvSpPr>
          <p:nvPr>
            <p:ph type="sldNum" sz="quarter" idx="12"/>
          </p:nvPr>
        </p:nvSpPr>
        <p:spPr/>
        <p:txBody>
          <a:bodyPr/>
          <a:lstStyle/>
          <a:p>
            <a:fld id="{D5B06596-4C6E-4CB8-B55F-F5C5F83C8FCC}" type="slidenum">
              <a:rPr lang="en-GB" smtClean="0"/>
              <a:t>‹#›</a:t>
            </a:fld>
            <a:endParaRPr lang="en-GB" dirty="0"/>
          </a:p>
        </p:txBody>
      </p:sp>
      <p:sp>
        <p:nvSpPr>
          <p:cNvPr id="7" name="Rectangle 6">
            <a:extLst>
              <a:ext uri="{FF2B5EF4-FFF2-40B4-BE49-F238E27FC236}">
                <a16:creationId xmlns:a16="http://schemas.microsoft.com/office/drawing/2014/main" id="{E898C1B6-3AB2-41A7-9F53-CD7F860918CA}"/>
              </a:ext>
            </a:extLst>
          </p:cNvPr>
          <p:cNvSpPr/>
          <p:nvPr userDrawn="1"/>
        </p:nvSpPr>
        <p:spPr>
          <a:xfrm>
            <a:off x="0" y="6453336"/>
            <a:ext cx="12192000" cy="404664"/>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NHS Derby and Derbyshire Integrated Care Board</a:t>
            </a:r>
          </a:p>
        </p:txBody>
      </p:sp>
    </p:spTree>
    <p:extLst>
      <p:ext uri="{BB962C8B-B14F-4D97-AF65-F5344CB8AC3E}">
        <p14:creationId xmlns:p14="http://schemas.microsoft.com/office/powerpoint/2010/main" val="2611565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BBE55-5890-437A-949A-20EA35A969A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A5F6A6-3201-4AD2-AEDB-7AF2F5159F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368C41-A8EB-47FA-BC75-E3111C9C0A6B}"/>
              </a:ext>
            </a:extLst>
          </p:cNvPr>
          <p:cNvSpPr>
            <a:spLocks noGrp="1"/>
          </p:cNvSpPr>
          <p:nvPr>
            <p:ph type="dt" sz="half" idx="10"/>
          </p:nvPr>
        </p:nvSpPr>
        <p:spPr/>
        <p:txBody>
          <a:bodyPr/>
          <a:lstStyle/>
          <a:p>
            <a:fld id="{EB7C392E-6E23-42B1-9B43-9E31B4DF34F8}" type="datetimeFigureOut">
              <a:rPr lang="en-GB" smtClean="0"/>
              <a:t>30/06/2023</a:t>
            </a:fld>
            <a:endParaRPr lang="en-GB" dirty="0"/>
          </a:p>
        </p:txBody>
      </p:sp>
      <p:sp>
        <p:nvSpPr>
          <p:cNvPr id="5" name="Footer Placeholder 4">
            <a:extLst>
              <a:ext uri="{FF2B5EF4-FFF2-40B4-BE49-F238E27FC236}">
                <a16:creationId xmlns:a16="http://schemas.microsoft.com/office/drawing/2014/main" id="{21C775B8-A187-4C05-9F30-04C505B82C7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A1F6940-96A9-4CC6-B8BF-3EE2E307198C}"/>
              </a:ext>
            </a:extLst>
          </p:cNvPr>
          <p:cNvSpPr>
            <a:spLocks noGrp="1"/>
          </p:cNvSpPr>
          <p:nvPr>
            <p:ph type="sldNum" sz="quarter" idx="12"/>
          </p:nvPr>
        </p:nvSpPr>
        <p:spPr/>
        <p:txBody>
          <a:bodyPr/>
          <a:lstStyle/>
          <a:p>
            <a:fld id="{D5B06596-4C6E-4CB8-B55F-F5C5F83C8FCC}" type="slidenum">
              <a:rPr lang="en-GB" smtClean="0"/>
              <a:t>‹#›</a:t>
            </a:fld>
            <a:endParaRPr lang="en-GB" dirty="0"/>
          </a:p>
        </p:txBody>
      </p:sp>
    </p:spTree>
    <p:extLst>
      <p:ext uri="{BB962C8B-B14F-4D97-AF65-F5344CB8AC3E}">
        <p14:creationId xmlns:p14="http://schemas.microsoft.com/office/powerpoint/2010/main" val="2401183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C0BEF5-3B5A-4E53-A651-44251E8CFD8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10F1B1-7A30-4529-98C5-4EF3E5F4F3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ABFB57-9D62-47D9-8EAB-554C5A6DE03C}"/>
              </a:ext>
            </a:extLst>
          </p:cNvPr>
          <p:cNvSpPr>
            <a:spLocks noGrp="1"/>
          </p:cNvSpPr>
          <p:nvPr>
            <p:ph type="dt" sz="half" idx="10"/>
          </p:nvPr>
        </p:nvSpPr>
        <p:spPr/>
        <p:txBody>
          <a:bodyPr/>
          <a:lstStyle/>
          <a:p>
            <a:fld id="{EB7C392E-6E23-42B1-9B43-9E31B4DF34F8}" type="datetimeFigureOut">
              <a:rPr lang="en-GB" smtClean="0"/>
              <a:t>30/06/2023</a:t>
            </a:fld>
            <a:endParaRPr lang="en-GB" dirty="0"/>
          </a:p>
        </p:txBody>
      </p:sp>
      <p:sp>
        <p:nvSpPr>
          <p:cNvPr id="5" name="Footer Placeholder 4">
            <a:extLst>
              <a:ext uri="{FF2B5EF4-FFF2-40B4-BE49-F238E27FC236}">
                <a16:creationId xmlns:a16="http://schemas.microsoft.com/office/drawing/2014/main" id="{29032D85-DCD9-4B37-913A-8393DBD5AF9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CF2DD5C-3F36-44A0-BD64-88CE862A6C69}"/>
              </a:ext>
            </a:extLst>
          </p:cNvPr>
          <p:cNvSpPr>
            <a:spLocks noGrp="1"/>
          </p:cNvSpPr>
          <p:nvPr>
            <p:ph type="sldNum" sz="quarter" idx="12"/>
          </p:nvPr>
        </p:nvSpPr>
        <p:spPr/>
        <p:txBody>
          <a:bodyPr/>
          <a:lstStyle/>
          <a:p>
            <a:fld id="{D5B06596-4C6E-4CB8-B55F-F5C5F83C8FCC}" type="slidenum">
              <a:rPr lang="en-GB" smtClean="0"/>
              <a:t>‹#›</a:t>
            </a:fld>
            <a:endParaRPr lang="en-GB" dirty="0"/>
          </a:p>
        </p:txBody>
      </p:sp>
    </p:spTree>
    <p:extLst>
      <p:ext uri="{BB962C8B-B14F-4D97-AF65-F5344CB8AC3E}">
        <p14:creationId xmlns:p14="http://schemas.microsoft.com/office/powerpoint/2010/main" val="1535674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BDAAD-B81E-4CB9-A194-39702F6DF2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880D967-8CC8-4F61-8C8E-C875FAA4FB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778980-A976-4A27-8D44-FE8F5FE58BFB}"/>
              </a:ext>
            </a:extLst>
          </p:cNvPr>
          <p:cNvSpPr>
            <a:spLocks noGrp="1"/>
          </p:cNvSpPr>
          <p:nvPr>
            <p:ph type="dt" sz="half" idx="10"/>
          </p:nvPr>
        </p:nvSpPr>
        <p:spPr/>
        <p:txBody>
          <a:bodyPr/>
          <a:lstStyle/>
          <a:p>
            <a:fld id="{EB7C392E-6E23-42B1-9B43-9E31B4DF34F8}" type="datetimeFigureOut">
              <a:rPr lang="en-GB" smtClean="0"/>
              <a:t>30/06/2023</a:t>
            </a:fld>
            <a:endParaRPr lang="en-GB" dirty="0"/>
          </a:p>
        </p:txBody>
      </p:sp>
      <p:sp>
        <p:nvSpPr>
          <p:cNvPr id="5" name="Footer Placeholder 4">
            <a:extLst>
              <a:ext uri="{FF2B5EF4-FFF2-40B4-BE49-F238E27FC236}">
                <a16:creationId xmlns:a16="http://schemas.microsoft.com/office/drawing/2014/main" id="{8B872A5F-A581-4032-AFDB-D33056545E5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EE02B08-A1CA-4094-BF4F-53A834982884}"/>
              </a:ext>
            </a:extLst>
          </p:cNvPr>
          <p:cNvSpPr>
            <a:spLocks noGrp="1"/>
          </p:cNvSpPr>
          <p:nvPr>
            <p:ph type="sldNum" sz="quarter" idx="12"/>
          </p:nvPr>
        </p:nvSpPr>
        <p:spPr/>
        <p:txBody>
          <a:bodyPr/>
          <a:lstStyle/>
          <a:p>
            <a:fld id="{D5B06596-4C6E-4CB8-B55F-F5C5F83C8FCC}" type="slidenum">
              <a:rPr lang="en-GB" smtClean="0"/>
              <a:t>‹#›</a:t>
            </a:fld>
            <a:endParaRPr lang="en-GB" dirty="0"/>
          </a:p>
        </p:txBody>
      </p:sp>
      <p:sp>
        <p:nvSpPr>
          <p:cNvPr id="7" name="Rectangle 6">
            <a:extLst>
              <a:ext uri="{FF2B5EF4-FFF2-40B4-BE49-F238E27FC236}">
                <a16:creationId xmlns:a16="http://schemas.microsoft.com/office/drawing/2014/main" id="{12E85A7D-5B5E-4007-B41A-100B2D6F302F}"/>
              </a:ext>
            </a:extLst>
          </p:cNvPr>
          <p:cNvSpPr/>
          <p:nvPr userDrawn="1"/>
        </p:nvSpPr>
        <p:spPr>
          <a:xfrm>
            <a:off x="0" y="6453336"/>
            <a:ext cx="12192000" cy="404664"/>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NHS Derby and Derbyshire Integrated Care Board</a:t>
            </a:r>
          </a:p>
        </p:txBody>
      </p:sp>
    </p:spTree>
    <p:extLst>
      <p:ext uri="{BB962C8B-B14F-4D97-AF65-F5344CB8AC3E}">
        <p14:creationId xmlns:p14="http://schemas.microsoft.com/office/powerpoint/2010/main" val="354833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44BC0-19BA-406F-9737-306F01D851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6147CA-9374-4755-A4A2-7055353A77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E451DC-801D-4596-9FDE-594D1AA6E0B6}"/>
              </a:ext>
            </a:extLst>
          </p:cNvPr>
          <p:cNvSpPr>
            <a:spLocks noGrp="1"/>
          </p:cNvSpPr>
          <p:nvPr>
            <p:ph type="dt" sz="half" idx="10"/>
          </p:nvPr>
        </p:nvSpPr>
        <p:spPr/>
        <p:txBody>
          <a:bodyPr/>
          <a:lstStyle/>
          <a:p>
            <a:fld id="{EB7C392E-6E23-42B1-9B43-9E31B4DF34F8}" type="datetimeFigureOut">
              <a:rPr lang="en-GB" smtClean="0"/>
              <a:t>30/06/2023</a:t>
            </a:fld>
            <a:endParaRPr lang="en-GB" dirty="0"/>
          </a:p>
        </p:txBody>
      </p:sp>
      <p:sp>
        <p:nvSpPr>
          <p:cNvPr id="5" name="Footer Placeholder 4">
            <a:extLst>
              <a:ext uri="{FF2B5EF4-FFF2-40B4-BE49-F238E27FC236}">
                <a16:creationId xmlns:a16="http://schemas.microsoft.com/office/drawing/2014/main" id="{BFCA747E-44E1-43F0-95A0-4547E72853E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2EC36CD-4E76-4DE0-AAEF-A03390CA662D}"/>
              </a:ext>
            </a:extLst>
          </p:cNvPr>
          <p:cNvSpPr>
            <a:spLocks noGrp="1"/>
          </p:cNvSpPr>
          <p:nvPr>
            <p:ph type="sldNum" sz="quarter" idx="12"/>
          </p:nvPr>
        </p:nvSpPr>
        <p:spPr/>
        <p:txBody>
          <a:bodyPr/>
          <a:lstStyle/>
          <a:p>
            <a:fld id="{D5B06596-4C6E-4CB8-B55F-F5C5F83C8FCC}" type="slidenum">
              <a:rPr lang="en-GB" smtClean="0"/>
              <a:t>‹#›</a:t>
            </a:fld>
            <a:endParaRPr lang="en-GB" dirty="0"/>
          </a:p>
        </p:txBody>
      </p:sp>
    </p:spTree>
    <p:extLst>
      <p:ext uri="{BB962C8B-B14F-4D97-AF65-F5344CB8AC3E}">
        <p14:creationId xmlns:p14="http://schemas.microsoft.com/office/powerpoint/2010/main" val="1411715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31283-2629-40C3-9985-1A909A39D8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60C798-9227-4EFF-ACB2-DC0B24ADC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F218AAD-BBE8-4186-8EE7-98CB079CB1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8DFA43B-593D-4AF3-B407-533269CD0603}"/>
              </a:ext>
            </a:extLst>
          </p:cNvPr>
          <p:cNvSpPr>
            <a:spLocks noGrp="1"/>
          </p:cNvSpPr>
          <p:nvPr>
            <p:ph type="dt" sz="half" idx="10"/>
          </p:nvPr>
        </p:nvSpPr>
        <p:spPr/>
        <p:txBody>
          <a:bodyPr/>
          <a:lstStyle/>
          <a:p>
            <a:fld id="{EB7C392E-6E23-42B1-9B43-9E31B4DF34F8}" type="datetimeFigureOut">
              <a:rPr lang="en-GB" smtClean="0"/>
              <a:t>30/06/2023</a:t>
            </a:fld>
            <a:endParaRPr lang="en-GB" dirty="0"/>
          </a:p>
        </p:txBody>
      </p:sp>
      <p:sp>
        <p:nvSpPr>
          <p:cNvPr id="6" name="Footer Placeholder 5">
            <a:extLst>
              <a:ext uri="{FF2B5EF4-FFF2-40B4-BE49-F238E27FC236}">
                <a16:creationId xmlns:a16="http://schemas.microsoft.com/office/drawing/2014/main" id="{E52AD336-FDC7-4165-88A3-7BF1C61D259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51DDBE2-C217-4348-B19E-B1EFF039918D}"/>
              </a:ext>
            </a:extLst>
          </p:cNvPr>
          <p:cNvSpPr>
            <a:spLocks noGrp="1"/>
          </p:cNvSpPr>
          <p:nvPr>
            <p:ph type="sldNum" sz="quarter" idx="12"/>
          </p:nvPr>
        </p:nvSpPr>
        <p:spPr/>
        <p:txBody>
          <a:bodyPr/>
          <a:lstStyle/>
          <a:p>
            <a:fld id="{D5B06596-4C6E-4CB8-B55F-F5C5F83C8FCC}" type="slidenum">
              <a:rPr lang="en-GB" smtClean="0"/>
              <a:t>‹#›</a:t>
            </a:fld>
            <a:endParaRPr lang="en-GB" dirty="0"/>
          </a:p>
        </p:txBody>
      </p:sp>
    </p:spTree>
    <p:extLst>
      <p:ext uri="{BB962C8B-B14F-4D97-AF65-F5344CB8AC3E}">
        <p14:creationId xmlns:p14="http://schemas.microsoft.com/office/powerpoint/2010/main" val="2677811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13AA3-7D85-4833-8F24-1E43C6B8A17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973F439-B705-4B5C-9CF7-DBE241E253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88CBFD-68FE-4FD2-89F3-A363EB210A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A913D27-48BB-474A-88C5-7B905D3C65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FB1599-5F4B-434A-AB95-6A5AEA200FB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440EEE9-F30B-4809-B6FF-4C2769E07DD7}"/>
              </a:ext>
            </a:extLst>
          </p:cNvPr>
          <p:cNvSpPr>
            <a:spLocks noGrp="1"/>
          </p:cNvSpPr>
          <p:nvPr>
            <p:ph type="dt" sz="half" idx="10"/>
          </p:nvPr>
        </p:nvSpPr>
        <p:spPr/>
        <p:txBody>
          <a:bodyPr/>
          <a:lstStyle/>
          <a:p>
            <a:fld id="{EB7C392E-6E23-42B1-9B43-9E31B4DF34F8}" type="datetimeFigureOut">
              <a:rPr lang="en-GB" smtClean="0"/>
              <a:t>30/06/2023</a:t>
            </a:fld>
            <a:endParaRPr lang="en-GB" dirty="0"/>
          </a:p>
        </p:txBody>
      </p:sp>
      <p:sp>
        <p:nvSpPr>
          <p:cNvPr id="8" name="Footer Placeholder 7">
            <a:extLst>
              <a:ext uri="{FF2B5EF4-FFF2-40B4-BE49-F238E27FC236}">
                <a16:creationId xmlns:a16="http://schemas.microsoft.com/office/drawing/2014/main" id="{1EC507DB-A9C7-4F88-8FFB-660B14C9FF6A}"/>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F21E663E-ABFC-4DFE-A645-87407C56E8BF}"/>
              </a:ext>
            </a:extLst>
          </p:cNvPr>
          <p:cNvSpPr>
            <a:spLocks noGrp="1"/>
          </p:cNvSpPr>
          <p:nvPr>
            <p:ph type="sldNum" sz="quarter" idx="12"/>
          </p:nvPr>
        </p:nvSpPr>
        <p:spPr/>
        <p:txBody>
          <a:bodyPr/>
          <a:lstStyle/>
          <a:p>
            <a:fld id="{D5B06596-4C6E-4CB8-B55F-F5C5F83C8FCC}" type="slidenum">
              <a:rPr lang="en-GB" smtClean="0"/>
              <a:t>‹#›</a:t>
            </a:fld>
            <a:endParaRPr lang="en-GB" dirty="0"/>
          </a:p>
        </p:txBody>
      </p:sp>
    </p:spTree>
    <p:extLst>
      <p:ext uri="{BB962C8B-B14F-4D97-AF65-F5344CB8AC3E}">
        <p14:creationId xmlns:p14="http://schemas.microsoft.com/office/powerpoint/2010/main" val="2070074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66B5B-42AC-4022-AB97-1183AD7ABA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88ABB54-C5E1-49F4-951E-44D959783784}"/>
              </a:ext>
            </a:extLst>
          </p:cNvPr>
          <p:cNvSpPr>
            <a:spLocks noGrp="1"/>
          </p:cNvSpPr>
          <p:nvPr>
            <p:ph type="dt" sz="half" idx="10"/>
          </p:nvPr>
        </p:nvSpPr>
        <p:spPr/>
        <p:txBody>
          <a:bodyPr/>
          <a:lstStyle/>
          <a:p>
            <a:fld id="{EB7C392E-6E23-42B1-9B43-9E31B4DF34F8}" type="datetimeFigureOut">
              <a:rPr lang="en-GB" smtClean="0"/>
              <a:t>30/06/2023</a:t>
            </a:fld>
            <a:endParaRPr lang="en-GB" dirty="0"/>
          </a:p>
        </p:txBody>
      </p:sp>
      <p:sp>
        <p:nvSpPr>
          <p:cNvPr id="4" name="Footer Placeholder 3">
            <a:extLst>
              <a:ext uri="{FF2B5EF4-FFF2-40B4-BE49-F238E27FC236}">
                <a16:creationId xmlns:a16="http://schemas.microsoft.com/office/drawing/2014/main" id="{8C815BBD-2339-4806-88AE-6CC81340643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B17F607F-F850-4691-A756-1AF94024630D}"/>
              </a:ext>
            </a:extLst>
          </p:cNvPr>
          <p:cNvSpPr>
            <a:spLocks noGrp="1"/>
          </p:cNvSpPr>
          <p:nvPr>
            <p:ph type="sldNum" sz="quarter" idx="12"/>
          </p:nvPr>
        </p:nvSpPr>
        <p:spPr/>
        <p:txBody>
          <a:bodyPr/>
          <a:lstStyle/>
          <a:p>
            <a:fld id="{D5B06596-4C6E-4CB8-B55F-F5C5F83C8FCC}" type="slidenum">
              <a:rPr lang="en-GB" smtClean="0"/>
              <a:t>‹#›</a:t>
            </a:fld>
            <a:endParaRPr lang="en-GB" dirty="0"/>
          </a:p>
        </p:txBody>
      </p:sp>
    </p:spTree>
    <p:extLst>
      <p:ext uri="{BB962C8B-B14F-4D97-AF65-F5344CB8AC3E}">
        <p14:creationId xmlns:p14="http://schemas.microsoft.com/office/powerpoint/2010/main" val="2759113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DB89E1-F1AF-4F92-B8E5-1B8E371A4EDC}"/>
              </a:ext>
            </a:extLst>
          </p:cNvPr>
          <p:cNvSpPr>
            <a:spLocks noGrp="1"/>
          </p:cNvSpPr>
          <p:nvPr>
            <p:ph type="dt" sz="half" idx="10"/>
          </p:nvPr>
        </p:nvSpPr>
        <p:spPr/>
        <p:txBody>
          <a:bodyPr/>
          <a:lstStyle/>
          <a:p>
            <a:fld id="{EB7C392E-6E23-42B1-9B43-9E31B4DF34F8}" type="datetimeFigureOut">
              <a:rPr lang="en-GB" smtClean="0"/>
              <a:t>30/06/2023</a:t>
            </a:fld>
            <a:endParaRPr lang="en-GB" dirty="0"/>
          </a:p>
        </p:txBody>
      </p:sp>
      <p:sp>
        <p:nvSpPr>
          <p:cNvPr id="3" name="Footer Placeholder 2">
            <a:extLst>
              <a:ext uri="{FF2B5EF4-FFF2-40B4-BE49-F238E27FC236}">
                <a16:creationId xmlns:a16="http://schemas.microsoft.com/office/drawing/2014/main" id="{E33BFFA1-DFC9-4FE3-B4C2-03D6517B04B9}"/>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75E9BB65-A4EE-4A97-B205-D8A9CF3A7E93}"/>
              </a:ext>
            </a:extLst>
          </p:cNvPr>
          <p:cNvSpPr>
            <a:spLocks noGrp="1"/>
          </p:cNvSpPr>
          <p:nvPr>
            <p:ph type="sldNum" sz="quarter" idx="12"/>
          </p:nvPr>
        </p:nvSpPr>
        <p:spPr/>
        <p:txBody>
          <a:bodyPr/>
          <a:lstStyle/>
          <a:p>
            <a:fld id="{D5B06596-4C6E-4CB8-B55F-F5C5F83C8FCC}" type="slidenum">
              <a:rPr lang="en-GB" smtClean="0"/>
              <a:t>‹#›</a:t>
            </a:fld>
            <a:endParaRPr lang="en-GB" dirty="0"/>
          </a:p>
        </p:txBody>
      </p:sp>
    </p:spTree>
    <p:extLst>
      <p:ext uri="{BB962C8B-B14F-4D97-AF65-F5344CB8AC3E}">
        <p14:creationId xmlns:p14="http://schemas.microsoft.com/office/powerpoint/2010/main" val="1276455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4B753-6019-4FE4-8C6F-BD4F25B7E4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8DEF7CC-126B-41BD-908F-0264B9EB22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5CE4538-2127-41E9-B535-590C0BBC88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3B3531-923A-496F-822A-1CAC80F937E2}"/>
              </a:ext>
            </a:extLst>
          </p:cNvPr>
          <p:cNvSpPr>
            <a:spLocks noGrp="1"/>
          </p:cNvSpPr>
          <p:nvPr>
            <p:ph type="dt" sz="half" idx="10"/>
          </p:nvPr>
        </p:nvSpPr>
        <p:spPr/>
        <p:txBody>
          <a:bodyPr/>
          <a:lstStyle/>
          <a:p>
            <a:fld id="{EB7C392E-6E23-42B1-9B43-9E31B4DF34F8}" type="datetimeFigureOut">
              <a:rPr lang="en-GB" smtClean="0"/>
              <a:t>30/06/2023</a:t>
            </a:fld>
            <a:endParaRPr lang="en-GB" dirty="0"/>
          </a:p>
        </p:txBody>
      </p:sp>
      <p:sp>
        <p:nvSpPr>
          <p:cNvPr id="6" name="Footer Placeholder 5">
            <a:extLst>
              <a:ext uri="{FF2B5EF4-FFF2-40B4-BE49-F238E27FC236}">
                <a16:creationId xmlns:a16="http://schemas.microsoft.com/office/drawing/2014/main" id="{EFA6A368-E9A9-49CB-A393-7C28BC2DD14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8CB46DF-11DF-4E09-86C6-381FCD98EAF2}"/>
              </a:ext>
            </a:extLst>
          </p:cNvPr>
          <p:cNvSpPr>
            <a:spLocks noGrp="1"/>
          </p:cNvSpPr>
          <p:nvPr>
            <p:ph type="sldNum" sz="quarter" idx="12"/>
          </p:nvPr>
        </p:nvSpPr>
        <p:spPr/>
        <p:txBody>
          <a:bodyPr/>
          <a:lstStyle/>
          <a:p>
            <a:fld id="{D5B06596-4C6E-4CB8-B55F-F5C5F83C8FCC}" type="slidenum">
              <a:rPr lang="en-GB" smtClean="0"/>
              <a:t>‹#›</a:t>
            </a:fld>
            <a:endParaRPr lang="en-GB" dirty="0"/>
          </a:p>
        </p:txBody>
      </p:sp>
    </p:spTree>
    <p:extLst>
      <p:ext uri="{BB962C8B-B14F-4D97-AF65-F5344CB8AC3E}">
        <p14:creationId xmlns:p14="http://schemas.microsoft.com/office/powerpoint/2010/main" val="3403690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B18C9-4461-4D75-946B-207CFAA821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59736E6-0408-4923-845B-E3A4517BD7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C5AB4DA-2EF3-4823-972A-47B2D21A89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271E44-B746-4A7B-A955-6DFFB9D75836}"/>
              </a:ext>
            </a:extLst>
          </p:cNvPr>
          <p:cNvSpPr>
            <a:spLocks noGrp="1"/>
          </p:cNvSpPr>
          <p:nvPr>
            <p:ph type="dt" sz="half" idx="10"/>
          </p:nvPr>
        </p:nvSpPr>
        <p:spPr/>
        <p:txBody>
          <a:bodyPr/>
          <a:lstStyle/>
          <a:p>
            <a:fld id="{EB7C392E-6E23-42B1-9B43-9E31B4DF34F8}" type="datetimeFigureOut">
              <a:rPr lang="en-GB" smtClean="0"/>
              <a:t>30/06/2023</a:t>
            </a:fld>
            <a:endParaRPr lang="en-GB" dirty="0"/>
          </a:p>
        </p:txBody>
      </p:sp>
      <p:sp>
        <p:nvSpPr>
          <p:cNvPr id="6" name="Footer Placeholder 5">
            <a:extLst>
              <a:ext uri="{FF2B5EF4-FFF2-40B4-BE49-F238E27FC236}">
                <a16:creationId xmlns:a16="http://schemas.microsoft.com/office/drawing/2014/main" id="{198E2998-1DF3-467D-A556-9330ED504B8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AC38608-04C9-4A13-A792-7FDB2E1C8BBC}"/>
              </a:ext>
            </a:extLst>
          </p:cNvPr>
          <p:cNvSpPr>
            <a:spLocks noGrp="1"/>
          </p:cNvSpPr>
          <p:nvPr>
            <p:ph type="sldNum" sz="quarter" idx="12"/>
          </p:nvPr>
        </p:nvSpPr>
        <p:spPr/>
        <p:txBody>
          <a:bodyPr/>
          <a:lstStyle/>
          <a:p>
            <a:fld id="{D5B06596-4C6E-4CB8-B55F-F5C5F83C8FCC}" type="slidenum">
              <a:rPr lang="en-GB" smtClean="0"/>
              <a:t>‹#›</a:t>
            </a:fld>
            <a:endParaRPr lang="en-GB" dirty="0"/>
          </a:p>
        </p:txBody>
      </p:sp>
    </p:spTree>
    <p:extLst>
      <p:ext uri="{BB962C8B-B14F-4D97-AF65-F5344CB8AC3E}">
        <p14:creationId xmlns:p14="http://schemas.microsoft.com/office/powerpoint/2010/main" val="1724292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4A7FEF-5CC6-4557-9941-06B8250E62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766D4C-288B-4D2E-AD5D-BEF9909617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13B9A6-957D-4B56-A083-2D291DAC8A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7C392E-6E23-42B1-9B43-9E31B4DF34F8}" type="datetimeFigureOut">
              <a:rPr lang="en-GB" smtClean="0"/>
              <a:t>30/06/2023</a:t>
            </a:fld>
            <a:endParaRPr lang="en-GB" dirty="0"/>
          </a:p>
        </p:txBody>
      </p:sp>
      <p:sp>
        <p:nvSpPr>
          <p:cNvPr id="5" name="Footer Placeholder 4">
            <a:extLst>
              <a:ext uri="{FF2B5EF4-FFF2-40B4-BE49-F238E27FC236}">
                <a16:creationId xmlns:a16="http://schemas.microsoft.com/office/drawing/2014/main" id="{93DBFE01-DB62-4FEE-992D-3EEBBD4D9E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B526E0A6-2B23-409E-AFC0-F596A6A52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06596-4C6E-4CB8-B55F-F5C5F83C8FCC}" type="slidenum">
              <a:rPr lang="en-GB" smtClean="0"/>
              <a:t>‹#›</a:t>
            </a:fld>
            <a:endParaRPr lang="en-GB" dirty="0"/>
          </a:p>
        </p:txBody>
      </p:sp>
    </p:spTree>
    <p:extLst>
      <p:ext uri="{BB962C8B-B14F-4D97-AF65-F5344CB8AC3E}">
        <p14:creationId xmlns:p14="http://schemas.microsoft.com/office/powerpoint/2010/main" val="2968896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4367" y="2265065"/>
            <a:ext cx="8103266" cy="1815882"/>
          </a:xfrm>
          <a:prstGeom prst="rect">
            <a:avLst/>
          </a:prstGeom>
          <a:noFill/>
        </p:spPr>
        <p:txBody>
          <a:bodyPr wrap="square" rtlCol="0">
            <a:spAutoFit/>
          </a:bodyPr>
          <a:lstStyle/>
          <a:p>
            <a:pPr algn="ctr"/>
            <a:r>
              <a:rPr lang="en-GB" sz="3600" b="1" dirty="0">
                <a:solidFill>
                  <a:srgbClr val="0072C6"/>
                </a:solidFill>
                <a:latin typeface="Arial" pitchFamily="34" charset="0"/>
                <a:cs typeface="Arial" pitchFamily="34" charset="0"/>
              </a:rPr>
              <a:t>2023/24 Operational Plan</a:t>
            </a:r>
          </a:p>
          <a:p>
            <a:pPr algn="ctr"/>
            <a:endParaRPr lang="en-GB" sz="3600" b="1" dirty="0">
              <a:solidFill>
                <a:srgbClr val="0072C6"/>
              </a:solidFill>
              <a:latin typeface="Arial" pitchFamily="34" charset="0"/>
              <a:cs typeface="Arial" pitchFamily="34" charset="0"/>
            </a:endParaRPr>
          </a:p>
          <a:p>
            <a:pPr algn="ctr"/>
            <a:endParaRPr lang="en-GB" sz="2000" b="1" i="1" dirty="0">
              <a:solidFill>
                <a:srgbClr val="0072C6"/>
              </a:solidFill>
              <a:latin typeface="Arial" pitchFamily="34" charset="0"/>
              <a:cs typeface="Arial" pitchFamily="34" charset="0"/>
            </a:endParaRPr>
          </a:p>
          <a:p>
            <a:pPr algn="ctr"/>
            <a:r>
              <a:rPr lang="en-GB" sz="2000" b="1" dirty="0">
                <a:solidFill>
                  <a:srgbClr val="0072C6"/>
                </a:solidFill>
                <a:latin typeface="Arial" pitchFamily="34" charset="0"/>
                <a:cs typeface="Arial" pitchFamily="34" charset="0"/>
              </a:rPr>
              <a:t>4</a:t>
            </a:r>
            <a:r>
              <a:rPr lang="en-GB" sz="2000" b="1" baseline="30000" dirty="0">
                <a:solidFill>
                  <a:srgbClr val="0072C6"/>
                </a:solidFill>
                <a:latin typeface="Arial" pitchFamily="34" charset="0"/>
                <a:cs typeface="Arial" pitchFamily="34" charset="0"/>
              </a:rPr>
              <a:t>th</a:t>
            </a:r>
            <a:r>
              <a:rPr lang="en-GB" sz="2000" b="1" dirty="0">
                <a:solidFill>
                  <a:srgbClr val="0072C6"/>
                </a:solidFill>
                <a:latin typeface="Arial" pitchFamily="34" charset="0"/>
                <a:cs typeface="Arial" pitchFamily="34" charset="0"/>
              </a:rPr>
              <a:t> May 2023</a:t>
            </a:r>
          </a:p>
        </p:txBody>
      </p:sp>
      <p:sp>
        <p:nvSpPr>
          <p:cNvPr id="3" name="Rectangle 2"/>
          <p:cNvSpPr/>
          <p:nvPr/>
        </p:nvSpPr>
        <p:spPr>
          <a:xfrm>
            <a:off x="0" y="6453336"/>
            <a:ext cx="12192000" cy="404664"/>
          </a:xfrm>
          <a:prstGeom prst="rect">
            <a:avLst/>
          </a:prstGeom>
          <a:solidFill>
            <a:srgbClr val="0072C6"/>
          </a:solidFill>
          <a:ln>
            <a:solidFill>
              <a:srgbClr val="0072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NHS Derby and Derbyshire Integrated Care Board</a:t>
            </a:r>
          </a:p>
        </p:txBody>
      </p:sp>
      <p:pic>
        <p:nvPicPr>
          <p:cNvPr id="9" name="Picture 8" descr="Logo&#10;&#10;Description automatically generated">
            <a:extLst>
              <a:ext uri="{FF2B5EF4-FFF2-40B4-BE49-F238E27FC236}">
                <a16:creationId xmlns:a16="http://schemas.microsoft.com/office/drawing/2014/main" id="{384BC724-9F58-4491-9EE3-A2BCC852C5B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38084" y="0"/>
            <a:ext cx="3059832" cy="1376924"/>
          </a:xfrm>
          <a:prstGeom prst="rect">
            <a:avLst/>
          </a:prstGeom>
        </p:spPr>
      </p:pic>
      <p:sp>
        <p:nvSpPr>
          <p:cNvPr id="2" name="TextBox 1">
            <a:extLst>
              <a:ext uri="{FF2B5EF4-FFF2-40B4-BE49-F238E27FC236}">
                <a16:creationId xmlns:a16="http://schemas.microsoft.com/office/drawing/2014/main" id="{0B756D7B-F912-424B-793B-E2E8D5D3BADA}"/>
              </a:ext>
            </a:extLst>
          </p:cNvPr>
          <p:cNvSpPr txBox="1"/>
          <p:nvPr/>
        </p:nvSpPr>
        <p:spPr>
          <a:xfrm>
            <a:off x="10147633" y="5873730"/>
            <a:ext cx="1898958" cy="338554"/>
          </a:xfrm>
          <a:prstGeom prst="rect">
            <a:avLst/>
          </a:prstGeom>
          <a:noFill/>
        </p:spPr>
        <p:txBody>
          <a:bodyPr wrap="square" rtlCol="0">
            <a:spAutoFit/>
          </a:bodyPr>
          <a:lstStyle/>
          <a:p>
            <a:pPr algn="r"/>
            <a:r>
              <a:rPr lang="en-GB" sz="1600" b="1" dirty="0">
                <a:solidFill>
                  <a:srgbClr val="0072C6"/>
                </a:solidFill>
                <a:latin typeface="Arial" pitchFamily="34" charset="0"/>
                <a:cs typeface="Arial" pitchFamily="34" charset="0"/>
              </a:rPr>
              <a:t>Draft: v1.1</a:t>
            </a:r>
          </a:p>
        </p:txBody>
      </p:sp>
    </p:spTree>
    <p:extLst>
      <p:ext uri="{BB962C8B-B14F-4D97-AF65-F5344CB8AC3E}">
        <p14:creationId xmlns:p14="http://schemas.microsoft.com/office/powerpoint/2010/main" val="3165775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3F5330-90F8-3E5F-AD2F-381B4D00CCEE}"/>
              </a:ext>
            </a:extLst>
          </p:cNvPr>
          <p:cNvSpPr txBox="1"/>
          <p:nvPr/>
        </p:nvSpPr>
        <p:spPr>
          <a:xfrm>
            <a:off x="466725" y="2505075"/>
            <a:ext cx="10791825" cy="3323987"/>
          </a:xfrm>
          <a:prstGeom prst="rect">
            <a:avLst/>
          </a:prstGeom>
          <a:noFill/>
        </p:spPr>
        <p:txBody>
          <a:bodyPr wrap="square" rtlCol="0">
            <a:spAutoFit/>
          </a:bodyPr>
          <a:lstStyle/>
          <a:p>
            <a:r>
              <a:rPr lang="en-GB" sz="3600" b="1" dirty="0">
                <a:solidFill>
                  <a:schemeClr val="accent1"/>
                </a:solidFill>
              </a:rPr>
              <a:t>Improvements in operational performance</a:t>
            </a:r>
          </a:p>
          <a:p>
            <a:endParaRPr lang="en-GB" sz="3600" b="1" dirty="0">
              <a:solidFill>
                <a:schemeClr val="accent6"/>
              </a:solidFill>
            </a:endParaRPr>
          </a:p>
          <a:p>
            <a:pPr marL="571500" indent="-571500">
              <a:buFontTx/>
              <a:buChar char="-"/>
            </a:pPr>
            <a:r>
              <a:rPr lang="en-GB" sz="2000" b="1" dirty="0">
                <a:solidFill>
                  <a:schemeClr val="accent6"/>
                </a:solidFill>
              </a:rPr>
              <a:t>Primary Care</a:t>
            </a:r>
          </a:p>
          <a:p>
            <a:pPr marL="571500" indent="-571500">
              <a:buFontTx/>
              <a:buChar char="-"/>
            </a:pPr>
            <a:r>
              <a:rPr lang="en-GB" sz="2000" b="1" dirty="0">
                <a:solidFill>
                  <a:schemeClr val="accent6"/>
                </a:solidFill>
              </a:rPr>
              <a:t>Mental Health, Autism &amp; Learning Disabilities</a:t>
            </a:r>
          </a:p>
          <a:p>
            <a:pPr marL="571500" indent="-571500">
              <a:buFontTx/>
              <a:buChar char="-"/>
            </a:pPr>
            <a:r>
              <a:rPr lang="en-GB" sz="2000" b="1" dirty="0">
                <a:solidFill>
                  <a:schemeClr val="accent6"/>
                </a:solidFill>
              </a:rPr>
              <a:t>Planned Acute Care</a:t>
            </a:r>
          </a:p>
          <a:p>
            <a:pPr marL="571500" indent="-571500">
              <a:buFontTx/>
              <a:buChar char="-"/>
            </a:pPr>
            <a:r>
              <a:rPr lang="en-GB" sz="2000" b="1" dirty="0">
                <a:solidFill>
                  <a:schemeClr val="accent6"/>
                </a:solidFill>
              </a:rPr>
              <a:t>Cancer Care</a:t>
            </a:r>
          </a:p>
          <a:p>
            <a:pPr marL="571500" indent="-571500">
              <a:buFontTx/>
              <a:buChar char="-"/>
            </a:pPr>
            <a:r>
              <a:rPr lang="en-GB" sz="2000" b="1" dirty="0">
                <a:solidFill>
                  <a:schemeClr val="accent6"/>
                </a:solidFill>
              </a:rPr>
              <a:t>Urgent and Emergency Care</a:t>
            </a:r>
          </a:p>
          <a:p>
            <a:pPr marL="571500" indent="-571500">
              <a:buFontTx/>
              <a:buChar char="-"/>
            </a:pPr>
            <a:r>
              <a:rPr lang="en-GB" sz="2000" b="1" dirty="0">
                <a:solidFill>
                  <a:schemeClr val="accent6"/>
                </a:solidFill>
              </a:rPr>
              <a:t>Prevention - Diabetes, Respiratory &amp; Cardiovascular Disease</a:t>
            </a:r>
          </a:p>
          <a:p>
            <a:r>
              <a:rPr lang="en-GB" dirty="0"/>
              <a:t> </a:t>
            </a:r>
          </a:p>
        </p:txBody>
      </p:sp>
    </p:spTree>
    <p:extLst>
      <p:ext uri="{BB962C8B-B14F-4D97-AF65-F5344CB8AC3E}">
        <p14:creationId xmlns:p14="http://schemas.microsoft.com/office/powerpoint/2010/main" val="2979577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151D6E-048D-7C47-8C33-868C0D50063A}"/>
              </a:ext>
            </a:extLst>
          </p:cNvPr>
          <p:cNvSpPr/>
          <p:nvPr/>
        </p:nvSpPr>
        <p:spPr>
          <a:xfrm>
            <a:off x="0" y="0"/>
            <a:ext cx="12192000" cy="62064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Primary</a:t>
            </a:r>
            <a:r>
              <a:rPr lang="en-GB" sz="3200" b="1" dirty="0">
                <a:solidFill>
                  <a:schemeClr val="bg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 Care</a:t>
            </a:r>
            <a:endParaRPr lang="en-GB" sz="32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A857466A-7635-9730-90AB-90479D675B62}"/>
              </a:ext>
            </a:extLst>
          </p:cNvPr>
          <p:cNvSpPr/>
          <p:nvPr/>
        </p:nvSpPr>
        <p:spPr>
          <a:xfrm>
            <a:off x="409573" y="921830"/>
            <a:ext cx="5581652" cy="5524501"/>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303DB326-0152-F678-15A4-2C2917A86643}"/>
              </a:ext>
            </a:extLst>
          </p:cNvPr>
          <p:cNvSpPr/>
          <p:nvPr/>
        </p:nvSpPr>
        <p:spPr>
          <a:xfrm>
            <a:off x="6200775" y="942975"/>
            <a:ext cx="5543551" cy="552450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2D45DCFA-F8B9-5A66-B36D-948AF38270B8}"/>
              </a:ext>
            </a:extLst>
          </p:cNvPr>
          <p:cNvSpPr/>
          <p:nvPr/>
        </p:nvSpPr>
        <p:spPr>
          <a:xfrm>
            <a:off x="409573" y="942976"/>
            <a:ext cx="5581651"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GP Consultations</a:t>
            </a:r>
          </a:p>
        </p:txBody>
      </p:sp>
      <p:sp>
        <p:nvSpPr>
          <p:cNvPr id="8" name="Rectangle 7">
            <a:extLst>
              <a:ext uri="{FF2B5EF4-FFF2-40B4-BE49-F238E27FC236}">
                <a16:creationId xmlns:a16="http://schemas.microsoft.com/office/drawing/2014/main" id="{84C407C8-554A-DDE8-EC6E-BFE0CC71E549}"/>
              </a:ext>
            </a:extLst>
          </p:cNvPr>
          <p:cNvSpPr/>
          <p:nvPr/>
        </p:nvSpPr>
        <p:spPr>
          <a:xfrm>
            <a:off x="6200773" y="942976"/>
            <a:ext cx="5524504"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Community Pharmacy</a:t>
            </a:r>
          </a:p>
        </p:txBody>
      </p:sp>
      <p:sp>
        <p:nvSpPr>
          <p:cNvPr id="9" name="TextBox 8">
            <a:extLst>
              <a:ext uri="{FF2B5EF4-FFF2-40B4-BE49-F238E27FC236}">
                <a16:creationId xmlns:a16="http://schemas.microsoft.com/office/drawing/2014/main" id="{F2001771-2E9B-8F75-5658-7BEE659DBD46}"/>
              </a:ext>
            </a:extLst>
          </p:cNvPr>
          <p:cNvSpPr txBox="1"/>
          <p:nvPr/>
        </p:nvSpPr>
        <p:spPr>
          <a:xfrm>
            <a:off x="459106" y="1446929"/>
            <a:ext cx="2372257" cy="3323987"/>
          </a:xfrm>
          <a:prstGeom prst="rect">
            <a:avLst/>
          </a:prstGeom>
          <a:noFill/>
        </p:spPr>
        <p:txBody>
          <a:bodyPr wrap="square" rtlCol="0">
            <a:spAutoFit/>
          </a:bodyPr>
          <a:lstStyle/>
          <a:p>
            <a:r>
              <a:rPr lang="en-GB" sz="1000" dirty="0">
                <a:latin typeface="Calibri" panose="020F0502020204030204" pitchFamily="34" charset="0"/>
                <a:ea typeface="Calibri" panose="020F0502020204030204" pitchFamily="34" charset="0"/>
                <a:cs typeface="Times New Roman" panose="02020603050405020304" pitchFamily="18" charset="0"/>
              </a:rPr>
              <a:t>Whilst further work is done to produce the ICB’s ‘GP Access Recovery Plan’ during Q1 of 23/24, the current working assumption is that the average growth rate in GP consultations delivered over the last 3 years (excl. 20/21), continues into 2023/24.</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r>
              <a:rPr lang="en-GB" sz="1000" dirty="0">
                <a:latin typeface="Calibri" panose="020F0502020204030204" pitchFamily="34" charset="0"/>
                <a:ea typeface="Calibri" panose="020F0502020204030204" pitchFamily="34" charset="0"/>
                <a:cs typeface="Times New Roman" panose="02020603050405020304" pitchFamily="18" charset="0"/>
              </a:rPr>
              <a:t>Furthermore, the ICB is currently assuming that just under half of these appointments will be delivered within 1 day of the booking being made – effectively reflecting 2022-23 performance.  This is an aspect that will be under review as part of the work to produce the Access Recovery Plan and therefore may change. </a:t>
            </a: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C4FBB63-8376-462E-C054-5F544114111C}"/>
              </a:ext>
            </a:extLst>
          </p:cNvPr>
          <p:cNvSpPr txBox="1"/>
          <p:nvPr/>
        </p:nvSpPr>
        <p:spPr>
          <a:xfrm>
            <a:off x="6333854" y="1446929"/>
            <a:ext cx="5277392" cy="1477328"/>
          </a:xfrm>
          <a:prstGeom prst="rect">
            <a:avLst/>
          </a:prstGeom>
          <a:noFill/>
        </p:spPr>
        <p:txBody>
          <a:bodyPr wrap="square" rtlCol="0">
            <a:spAutoFit/>
          </a:bodyPr>
          <a:lstStyle/>
          <a:p>
            <a:r>
              <a:rPr lang="en-GB" sz="1000" b="0" i="0" dirty="0">
                <a:solidFill>
                  <a:srgbClr val="202A30"/>
                </a:solidFill>
                <a:effectLst/>
                <a:latin typeface="-apple-system"/>
              </a:rPr>
              <a:t>The NHS Community Pharmacist Consultation Service (CPCS) facilitate patients having a same day appointment with their community pharmacist for minor illness or an urgent supply of a regular medicine, improving access to services and providing more convenient treatment closer to patients’ homes. The Service offers patients the option of having a face-to-face or remote consultation with a pharmacist following an initial assessment by an NHS 111 call advisor</a:t>
            </a:r>
            <a:r>
              <a:rPr lang="en-GB" sz="1000" dirty="0">
                <a:solidFill>
                  <a:srgbClr val="202A30"/>
                </a:solidFill>
                <a:latin typeface="-apple-system"/>
              </a:rPr>
              <a:t> or a GP. </a:t>
            </a:r>
          </a:p>
          <a:p>
            <a:endParaRPr lang="en-GB" sz="1000" b="0" i="0" dirty="0">
              <a:solidFill>
                <a:srgbClr val="202A30"/>
              </a:solidFill>
              <a:effectLst/>
              <a:latin typeface="-apple-system"/>
            </a:endParaRPr>
          </a:p>
          <a:p>
            <a:r>
              <a:rPr lang="en-GB" sz="1000" b="0" i="0" dirty="0">
                <a:solidFill>
                  <a:srgbClr val="202A30"/>
                </a:solidFill>
                <a:effectLst/>
                <a:latin typeface="-apple-system"/>
              </a:rPr>
              <a:t>In 2023/24 our objective is  increase the number of referrals to th</a:t>
            </a:r>
            <a:r>
              <a:rPr lang="en-GB" sz="1000" dirty="0">
                <a:solidFill>
                  <a:srgbClr val="202A30"/>
                </a:solidFill>
                <a:latin typeface="-apple-system"/>
              </a:rPr>
              <a:t>is service – with a particular focus on improving the use of this service by GPs.</a:t>
            </a: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8" name="Picture 17">
            <a:extLst>
              <a:ext uri="{FF2B5EF4-FFF2-40B4-BE49-F238E27FC236}">
                <a16:creationId xmlns:a16="http://schemas.microsoft.com/office/drawing/2014/main" id="{084114CD-15FA-D09E-C6FD-093AC5A8CD7D}"/>
              </a:ext>
            </a:extLst>
          </p:cNvPr>
          <p:cNvPicPr>
            <a:picLocks noChangeAspect="1"/>
          </p:cNvPicPr>
          <p:nvPr/>
        </p:nvPicPr>
        <p:blipFill>
          <a:blip r:embed="rId2"/>
          <a:stretch>
            <a:fillRect/>
          </a:stretch>
        </p:blipFill>
        <p:spPr>
          <a:xfrm>
            <a:off x="711249" y="4514704"/>
            <a:ext cx="4978298" cy="1706593"/>
          </a:xfrm>
          <a:prstGeom prst="rect">
            <a:avLst/>
          </a:prstGeom>
        </p:spPr>
      </p:pic>
      <p:pic>
        <p:nvPicPr>
          <p:cNvPr id="19" name="Picture 18">
            <a:extLst>
              <a:ext uri="{FF2B5EF4-FFF2-40B4-BE49-F238E27FC236}">
                <a16:creationId xmlns:a16="http://schemas.microsoft.com/office/drawing/2014/main" id="{C971E1B0-167E-4833-E72F-71F848960680}"/>
              </a:ext>
            </a:extLst>
          </p:cNvPr>
          <p:cNvPicPr>
            <a:picLocks noChangeAspect="1"/>
          </p:cNvPicPr>
          <p:nvPr/>
        </p:nvPicPr>
        <p:blipFill>
          <a:blip r:embed="rId3"/>
          <a:stretch>
            <a:fillRect/>
          </a:stretch>
        </p:blipFill>
        <p:spPr>
          <a:xfrm>
            <a:off x="2830609" y="1542198"/>
            <a:ext cx="3103272" cy="1838582"/>
          </a:xfrm>
          <a:prstGeom prst="rect">
            <a:avLst/>
          </a:prstGeom>
        </p:spPr>
      </p:pic>
      <p:sp>
        <p:nvSpPr>
          <p:cNvPr id="20" name="TextBox 19">
            <a:extLst>
              <a:ext uri="{FF2B5EF4-FFF2-40B4-BE49-F238E27FC236}">
                <a16:creationId xmlns:a16="http://schemas.microsoft.com/office/drawing/2014/main" id="{90A91A02-5483-500E-4E75-7335AB81F59F}"/>
              </a:ext>
            </a:extLst>
          </p:cNvPr>
          <p:cNvSpPr txBox="1"/>
          <p:nvPr/>
        </p:nvSpPr>
        <p:spPr>
          <a:xfrm>
            <a:off x="712111" y="4255074"/>
            <a:ext cx="4978298" cy="246221"/>
          </a:xfrm>
          <a:prstGeom prst="rect">
            <a:avLst/>
          </a:prstGeom>
          <a:noFill/>
        </p:spPr>
        <p:txBody>
          <a:bodyPr wrap="square" rtlCol="0">
            <a:spAutoFit/>
          </a:bodyPr>
          <a:lstStyle/>
          <a:p>
            <a:pPr algn="ctr"/>
            <a:r>
              <a:rPr lang="en-GB" sz="1000" i="1" dirty="0"/>
              <a:t>Percentage of GP appointments by time (days) between booking and appointment</a:t>
            </a:r>
          </a:p>
        </p:txBody>
      </p:sp>
      <p:sp>
        <p:nvSpPr>
          <p:cNvPr id="36" name="TextBox 35">
            <a:extLst>
              <a:ext uri="{FF2B5EF4-FFF2-40B4-BE49-F238E27FC236}">
                <a16:creationId xmlns:a16="http://schemas.microsoft.com/office/drawing/2014/main" id="{0BEB9836-B1EE-2176-8129-F193A7BC8FB8}"/>
              </a:ext>
            </a:extLst>
          </p:cNvPr>
          <p:cNvSpPr txBox="1"/>
          <p:nvPr/>
        </p:nvSpPr>
        <p:spPr>
          <a:xfrm>
            <a:off x="3616638" y="3399899"/>
            <a:ext cx="619125" cy="246221"/>
          </a:xfrm>
          <a:prstGeom prst="rect">
            <a:avLst/>
          </a:prstGeom>
          <a:noFill/>
        </p:spPr>
        <p:txBody>
          <a:bodyPr wrap="square" rtlCol="0">
            <a:spAutoFit/>
          </a:bodyPr>
          <a:lstStyle/>
          <a:p>
            <a:pPr algn="ctr"/>
            <a:r>
              <a:rPr lang="en-GB" sz="1000" dirty="0"/>
              <a:t>actual</a:t>
            </a:r>
          </a:p>
        </p:txBody>
      </p:sp>
      <p:cxnSp>
        <p:nvCxnSpPr>
          <p:cNvPr id="37" name="Straight Arrow Connector 36">
            <a:extLst>
              <a:ext uri="{FF2B5EF4-FFF2-40B4-BE49-F238E27FC236}">
                <a16:creationId xmlns:a16="http://schemas.microsoft.com/office/drawing/2014/main" id="{D5B7E011-E0AB-1674-1CF0-CA5BFB240AA6}"/>
              </a:ext>
            </a:extLst>
          </p:cNvPr>
          <p:cNvCxnSpPr>
            <a:cxnSpLocks/>
            <a:stCxn id="36" idx="3"/>
          </p:cNvCxnSpPr>
          <p:nvPr/>
        </p:nvCxnSpPr>
        <p:spPr>
          <a:xfrm>
            <a:off x="4235763" y="3523010"/>
            <a:ext cx="10030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268DD067-FB25-0FBA-7602-BDB450BEB65D}"/>
              </a:ext>
            </a:extLst>
          </p:cNvPr>
          <p:cNvCxnSpPr>
            <a:cxnSpLocks/>
            <a:stCxn id="36" idx="1"/>
          </p:cNvCxnSpPr>
          <p:nvPr/>
        </p:nvCxnSpPr>
        <p:spPr>
          <a:xfrm flipH="1" flipV="1">
            <a:off x="3019647" y="3523009"/>
            <a:ext cx="59699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9ED0E6CD-5396-77A1-DB6B-6D3A35CF4C8C}"/>
              </a:ext>
            </a:extLst>
          </p:cNvPr>
          <p:cNvSpPr txBox="1"/>
          <p:nvPr/>
        </p:nvSpPr>
        <p:spPr>
          <a:xfrm>
            <a:off x="5295761" y="3399899"/>
            <a:ext cx="619125" cy="246221"/>
          </a:xfrm>
          <a:prstGeom prst="rect">
            <a:avLst/>
          </a:prstGeom>
          <a:noFill/>
        </p:spPr>
        <p:txBody>
          <a:bodyPr wrap="square" rtlCol="0">
            <a:spAutoFit/>
          </a:bodyPr>
          <a:lstStyle/>
          <a:p>
            <a:pPr algn="ctr"/>
            <a:r>
              <a:rPr lang="en-GB" sz="1000" dirty="0"/>
              <a:t>plan</a:t>
            </a:r>
          </a:p>
        </p:txBody>
      </p:sp>
      <p:pic>
        <p:nvPicPr>
          <p:cNvPr id="42" name="Picture 41">
            <a:extLst>
              <a:ext uri="{FF2B5EF4-FFF2-40B4-BE49-F238E27FC236}">
                <a16:creationId xmlns:a16="http://schemas.microsoft.com/office/drawing/2014/main" id="{CC339367-3C68-7C49-793E-44E548AE529F}"/>
              </a:ext>
            </a:extLst>
          </p:cNvPr>
          <p:cNvPicPr>
            <a:picLocks noChangeAspect="1"/>
          </p:cNvPicPr>
          <p:nvPr/>
        </p:nvPicPr>
        <p:blipFill>
          <a:blip r:embed="rId4"/>
          <a:stretch>
            <a:fillRect/>
          </a:stretch>
        </p:blipFill>
        <p:spPr>
          <a:xfrm>
            <a:off x="6749545" y="3336913"/>
            <a:ext cx="4566731" cy="2733950"/>
          </a:xfrm>
          <a:prstGeom prst="rect">
            <a:avLst/>
          </a:prstGeom>
        </p:spPr>
      </p:pic>
    </p:spTree>
    <p:extLst>
      <p:ext uri="{BB962C8B-B14F-4D97-AF65-F5344CB8AC3E}">
        <p14:creationId xmlns:p14="http://schemas.microsoft.com/office/powerpoint/2010/main" val="1176779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151D6E-048D-7C47-8C33-868C0D50063A}"/>
              </a:ext>
            </a:extLst>
          </p:cNvPr>
          <p:cNvSpPr/>
          <p:nvPr/>
        </p:nvSpPr>
        <p:spPr>
          <a:xfrm>
            <a:off x="0" y="0"/>
            <a:ext cx="12192000" cy="62064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Primary</a:t>
            </a:r>
            <a:r>
              <a:rPr lang="en-GB" sz="3200" b="1" dirty="0">
                <a:solidFill>
                  <a:schemeClr val="bg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 Care</a:t>
            </a:r>
            <a:endParaRPr lang="en-GB" sz="32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303DB326-0152-F678-15A4-2C2917A86643}"/>
              </a:ext>
            </a:extLst>
          </p:cNvPr>
          <p:cNvSpPr/>
          <p:nvPr/>
        </p:nvSpPr>
        <p:spPr>
          <a:xfrm>
            <a:off x="1137684" y="1280587"/>
            <a:ext cx="10345479" cy="5294127"/>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84C407C8-554A-DDE8-EC6E-BFE0CC71E549}"/>
              </a:ext>
            </a:extLst>
          </p:cNvPr>
          <p:cNvSpPr/>
          <p:nvPr/>
        </p:nvSpPr>
        <p:spPr>
          <a:xfrm>
            <a:off x="1137684" y="899587"/>
            <a:ext cx="10345479"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Dental Activity</a:t>
            </a:r>
          </a:p>
        </p:txBody>
      </p:sp>
      <p:sp>
        <p:nvSpPr>
          <p:cNvPr id="10" name="TextBox 9">
            <a:extLst>
              <a:ext uri="{FF2B5EF4-FFF2-40B4-BE49-F238E27FC236}">
                <a16:creationId xmlns:a16="http://schemas.microsoft.com/office/drawing/2014/main" id="{9C4FBB63-8376-462E-C054-5F544114111C}"/>
              </a:ext>
            </a:extLst>
          </p:cNvPr>
          <p:cNvSpPr txBox="1"/>
          <p:nvPr/>
        </p:nvSpPr>
        <p:spPr>
          <a:xfrm>
            <a:off x="1220937" y="1501051"/>
            <a:ext cx="4956587" cy="1631216"/>
          </a:xfrm>
          <a:prstGeom prst="rect">
            <a:avLst/>
          </a:prstGeom>
          <a:noFill/>
        </p:spPr>
        <p:txBody>
          <a:bodyPr wrap="square" rtlCol="0">
            <a:spAutoFit/>
          </a:bodyPr>
          <a:lstStyle/>
          <a:p>
            <a:r>
              <a:rPr lang="en-GB" sz="1000" dirty="0">
                <a:latin typeface="Calibri" panose="020F0502020204030204" pitchFamily="34" charset="0"/>
                <a:ea typeface="Calibri" panose="020F0502020204030204" pitchFamily="34" charset="0"/>
                <a:cs typeface="Times New Roman" panose="02020603050405020304" pitchFamily="18" charset="0"/>
              </a:rPr>
              <a:t>The responsibility for dental commissioning is being transitioned into the ICB’s remit through 2023/24. As part of this transition, Local Area NHSE teams have been working to establish activity plans for each ICB – with an aim to ensure that dental activity levels recover to at least pre-pandemic levels. </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r>
              <a:rPr lang="en-GB" sz="1000" dirty="0">
                <a:latin typeface="Calibri" panose="020F0502020204030204" pitchFamily="34" charset="0"/>
                <a:ea typeface="Calibri" panose="020F0502020204030204" pitchFamily="34" charset="0"/>
                <a:cs typeface="Times New Roman" panose="02020603050405020304" pitchFamily="18" charset="0"/>
              </a:rPr>
              <a:t>Within this context, the current plan for 2023/24 assumes that ~1.5m units of dental activity will be delivered which is broadly in line with both the 12 month run rate and the 19/20 baseline. All </a:t>
            </a:r>
            <a:r>
              <a:rPr lang="en-GB" sz="1000" dirty="0">
                <a:latin typeface="Calibri" panose="020F0502020204030204" pitchFamily="34" charset="0"/>
                <a:cs typeface="Times New Roman" panose="02020603050405020304" pitchFamily="18" charset="0"/>
              </a:rPr>
              <a:t>non-recurrent access initiatives (already in play) are therefore assumed to continue into 23/24  - specifically, (i) The Community Dental Services support practice scheme; and (ii) The weekend access scheme.</a:t>
            </a:r>
          </a:p>
        </p:txBody>
      </p:sp>
      <p:pic>
        <p:nvPicPr>
          <p:cNvPr id="21" name="Picture 20">
            <a:extLst>
              <a:ext uri="{FF2B5EF4-FFF2-40B4-BE49-F238E27FC236}">
                <a16:creationId xmlns:a16="http://schemas.microsoft.com/office/drawing/2014/main" id="{332046E9-DCF8-5740-C6DD-227A8A6552D4}"/>
              </a:ext>
            </a:extLst>
          </p:cNvPr>
          <p:cNvPicPr>
            <a:picLocks noChangeAspect="1"/>
          </p:cNvPicPr>
          <p:nvPr/>
        </p:nvPicPr>
        <p:blipFill>
          <a:blip r:embed="rId2"/>
          <a:stretch>
            <a:fillRect/>
          </a:stretch>
        </p:blipFill>
        <p:spPr>
          <a:xfrm>
            <a:off x="7221452" y="1403698"/>
            <a:ext cx="3996473" cy="2390414"/>
          </a:xfrm>
          <a:prstGeom prst="rect">
            <a:avLst/>
          </a:prstGeom>
        </p:spPr>
      </p:pic>
      <p:sp>
        <p:nvSpPr>
          <p:cNvPr id="22" name="TextBox 21">
            <a:extLst>
              <a:ext uri="{FF2B5EF4-FFF2-40B4-BE49-F238E27FC236}">
                <a16:creationId xmlns:a16="http://schemas.microsoft.com/office/drawing/2014/main" id="{B8630BC1-C962-2A2B-00DE-F9EB0D2A02A0}"/>
              </a:ext>
            </a:extLst>
          </p:cNvPr>
          <p:cNvSpPr txBox="1"/>
          <p:nvPr/>
        </p:nvSpPr>
        <p:spPr>
          <a:xfrm>
            <a:off x="8575029" y="3743368"/>
            <a:ext cx="619125" cy="246221"/>
          </a:xfrm>
          <a:prstGeom prst="rect">
            <a:avLst/>
          </a:prstGeom>
          <a:noFill/>
        </p:spPr>
        <p:txBody>
          <a:bodyPr wrap="square" rtlCol="0">
            <a:spAutoFit/>
          </a:bodyPr>
          <a:lstStyle/>
          <a:p>
            <a:pPr algn="ctr"/>
            <a:r>
              <a:rPr lang="en-GB" sz="1000" dirty="0"/>
              <a:t>actual</a:t>
            </a:r>
          </a:p>
        </p:txBody>
      </p:sp>
      <p:cxnSp>
        <p:nvCxnSpPr>
          <p:cNvPr id="23" name="Straight Arrow Connector 22">
            <a:extLst>
              <a:ext uri="{FF2B5EF4-FFF2-40B4-BE49-F238E27FC236}">
                <a16:creationId xmlns:a16="http://schemas.microsoft.com/office/drawing/2014/main" id="{DDA007CB-1CB1-0B06-7EF7-31C6712796BF}"/>
              </a:ext>
            </a:extLst>
          </p:cNvPr>
          <p:cNvCxnSpPr>
            <a:cxnSpLocks/>
            <a:stCxn id="22" idx="3"/>
          </p:cNvCxnSpPr>
          <p:nvPr/>
        </p:nvCxnSpPr>
        <p:spPr>
          <a:xfrm>
            <a:off x="9194154" y="3866479"/>
            <a:ext cx="10030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5913FBAD-971D-7C5B-AC24-71206CEC2AED}"/>
              </a:ext>
            </a:extLst>
          </p:cNvPr>
          <p:cNvCxnSpPr>
            <a:cxnSpLocks/>
            <a:stCxn id="22" idx="1"/>
          </p:cNvCxnSpPr>
          <p:nvPr/>
        </p:nvCxnSpPr>
        <p:spPr>
          <a:xfrm flipH="1">
            <a:off x="7677335" y="3866479"/>
            <a:ext cx="8976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D0BFFB5B-B5DE-BFB7-8CD5-A1E83AEDC838}"/>
              </a:ext>
            </a:extLst>
          </p:cNvPr>
          <p:cNvSpPr txBox="1"/>
          <p:nvPr/>
        </p:nvSpPr>
        <p:spPr>
          <a:xfrm>
            <a:off x="10435191" y="3743368"/>
            <a:ext cx="619125" cy="246221"/>
          </a:xfrm>
          <a:prstGeom prst="rect">
            <a:avLst/>
          </a:prstGeom>
          <a:noFill/>
        </p:spPr>
        <p:txBody>
          <a:bodyPr wrap="square" rtlCol="0">
            <a:spAutoFit/>
          </a:bodyPr>
          <a:lstStyle/>
          <a:p>
            <a:pPr algn="ctr"/>
            <a:r>
              <a:rPr lang="en-GB" sz="1000" dirty="0"/>
              <a:t>plan</a:t>
            </a:r>
          </a:p>
        </p:txBody>
      </p:sp>
      <p:pic>
        <p:nvPicPr>
          <p:cNvPr id="5" name="Picture 4">
            <a:extLst>
              <a:ext uri="{FF2B5EF4-FFF2-40B4-BE49-F238E27FC236}">
                <a16:creationId xmlns:a16="http://schemas.microsoft.com/office/drawing/2014/main" id="{A1014964-5D28-30DE-682F-8DC9DABD2C01}"/>
              </a:ext>
            </a:extLst>
          </p:cNvPr>
          <p:cNvPicPr>
            <a:picLocks noChangeAspect="1"/>
          </p:cNvPicPr>
          <p:nvPr/>
        </p:nvPicPr>
        <p:blipFill>
          <a:blip r:embed="rId3"/>
          <a:stretch>
            <a:fillRect/>
          </a:stretch>
        </p:blipFill>
        <p:spPr>
          <a:xfrm>
            <a:off x="1220937" y="4086944"/>
            <a:ext cx="7892077" cy="2390414"/>
          </a:xfrm>
          <a:prstGeom prst="rect">
            <a:avLst/>
          </a:prstGeom>
        </p:spPr>
      </p:pic>
      <p:sp>
        <p:nvSpPr>
          <p:cNvPr id="11" name="TextBox 10">
            <a:extLst>
              <a:ext uri="{FF2B5EF4-FFF2-40B4-BE49-F238E27FC236}">
                <a16:creationId xmlns:a16="http://schemas.microsoft.com/office/drawing/2014/main" id="{B31B082A-300A-71D6-46A4-4E673099B079}"/>
              </a:ext>
            </a:extLst>
          </p:cNvPr>
          <p:cNvSpPr txBox="1"/>
          <p:nvPr/>
        </p:nvSpPr>
        <p:spPr>
          <a:xfrm>
            <a:off x="1239298" y="3275869"/>
            <a:ext cx="5716916" cy="553998"/>
          </a:xfrm>
          <a:prstGeom prst="rect">
            <a:avLst/>
          </a:prstGeom>
          <a:noFill/>
        </p:spPr>
        <p:txBody>
          <a:bodyPr wrap="square" rtlCol="0">
            <a:spAutoFit/>
          </a:bodyPr>
          <a:lstStyle/>
          <a:p>
            <a:r>
              <a:rPr lang="en-GB" sz="1000" dirty="0">
                <a:latin typeface="Calibri" panose="020F0502020204030204" pitchFamily="34" charset="0"/>
                <a:cs typeface="Times New Roman" panose="02020603050405020304" pitchFamily="18" charset="0"/>
              </a:rPr>
              <a:t>However, despite this, access to care for the ICB’s population (much like the position nationally) hasn’t returned to pre-pandemic levels – with 38% of adults and 47% of children receiving NHS care in the preceding 24 and 12 months respectively.</a:t>
            </a:r>
          </a:p>
        </p:txBody>
      </p:sp>
      <p:cxnSp>
        <p:nvCxnSpPr>
          <p:cNvPr id="13" name="Straight Arrow Connector 12">
            <a:extLst>
              <a:ext uri="{FF2B5EF4-FFF2-40B4-BE49-F238E27FC236}">
                <a16:creationId xmlns:a16="http://schemas.microsoft.com/office/drawing/2014/main" id="{FE1441F4-AA9B-C610-9C02-40BEDE30B9BF}"/>
              </a:ext>
            </a:extLst>
          </p:cNvPr>
          <p:cNvCxnSpPr>
            <a:cxnSpLocks/>
          </p:cNvCxnSpPr>
          <p:nvPr/>
        </p:nvCxnSpPr>
        <p:spPr>
          <a:xfrm>
            <a:off x="6310423" y="2449265"/>
            <a:ext cx="77869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6158E5A-157B-B2AF-AFFC-A462BB18789D}"/>
              </a:ext>
            </a:extLst>
          </p:cNvPr>
          <p:cNvCxnSpPr/>
          <p:nvPr/>
        </p:nvCxnSpPr>
        <p:spPr>
          <a:xfrm>
            <a:off x="4097756" y="3743368"/>
            <a:ext cx="0" cy="2462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4837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151D6E-048D-7C47-8C33-868C0D50063A}"/>
              </a:ext>
            </a:extLst>
          </p:cNvPr>
          <p:cNvSpPr/>
          <p:nvPr/>
        </p:nvSpPr>
        <p:spPr>
          <a:xfrm>
            <a:off x="0" y="0"/>
            <a:ext cx="12192000" cy="62064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Mental Health, Learning Disabilities and Autism </a:t>
            </a:r>
            <a:endParaRPr lang="en-GB" sz="28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A857466A-7635-9730-90AB-90479D675B62}"/>
              </a:ext>
            </a:extLst>
          </p:cNvPr>
          <p:cNvSpPr/>
          <p:nvPr/>
        </p:nvSpPr>
        <p:spPr>
          <a:xfrm>
            <a:off x="409574" y="942975"/>
            <a:ext cx="5581652" cy="270510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a:extLst>
              <a:ext uri="{FF2B5EF4-FFF2-40B4-BE49-F238E27FC236}">
                <a16:creationId xmlns:a16="http://schemas.microsoft.com/office/drawing/2014/main" id="{769E6A6B-D73A-5CA6-EF82-84A94E0A7666}"/>
              </a:ext>
            </a:extLst>
          </p:cNvPr>
          <p:cNvSpPr/>
          <p:nvPr/>
        </p:nvSpPr>
        <p:spPr>
          <a:xfrm>
            <a:off x="409573" y="3751326"/>
            <a:ext cx="5581651" cy="270510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C9D889A1-43B7-A947-1636-1CE383DC532A}"/>
              </a:ext>
            </a:extLst>
          </p:cNvPr>
          <p:cNvSpPr/>
          <p:nvPr/>
        </p:nvSpPr>
        <p:spPr>
          <a:xfrm>
            <a:off x="6181725" y="3751326"/>
            <a:ext cx="5734050" cy="270510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303DB326-0152-F678-15A4-2C2917A86643}"/>
              </a:ext>
            </a:extLst>
          </p:cNvPr>
          <p:cNvSpPr/>
          <p:nvPr/>
        </p:nvSpPr>
        <p:spPr>
          <a:xfrm>
            <a:off x="6200775" y="942975"/>
            <a:ext cx="5715000" cy="270510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2D45DCFA-F8B9-5A66-B36D-948AF38270B8}"/>
              </a:ext>
            </a:extLst>
          </p:cNvPr>
          <p:cNvSpPr/>
          <p:nvPr/>
        </p:nvSpPr>
        <p:spPr>
          <a:xfrm>
            <a:off x="409573" y="942976"/>
            <a:ext cx="5581651"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Dementia Diagnosis</a:t>
            </a:r>
          </a:p>
        </p:txBody>
      </p:sp>
      <p:sp>
        <p:nvSpPr>
          <p:cNvPr id="8" name="Rectangle 7">
            <a:extLst>
              <a:ext uri="{FF2B5EF4-FFF2-40B4-BE49-F238E27FC236}">
                <a16:creationId xmlns:a16="http://schemas.microsoft.com/office/drawing/2014/main" id="{84C407C8-554A-DDE8-EC6E-BFE0CC71E549}"/>
              </a:ext>
            </a:extLst>
          </p:cNvPr>
          <p:cNvSpPr/>
          <p:nvPr/>
        </p:nvSpPr>
        <p:spPr>
          <a:xfrm>
            <a:off x="6200772" y="942976"/>
            <a:ext cx="5714999"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Health checks </a:t>
            </a:r>
          </a:p>
        </p:txBody>
      </p:sp>
      <p:sp>
        <p:nvSpPr>
          <p:cNvPr id="9" name="Rectangle 8">
            <a:extLst>
              <a:ext uri="{FF2B5EF4-FFF2-40B4-BE49-F238E27FC236}">
                <a16:creationId xmlns:a16="http://schemas.microsoft.com/office/drawing/2014/main" id="{58D7E036-70FF-5911-2349-E9680B9E6B7B}"/>
              </a:ext>
            </a:extLst>
          </p:cNvPr>
          <p:cNvSpPr/>
          <p:nvPr/>
        </p:nvSpPr>
        <p:spPr>
          <a:xfrm>
            <a:off x="409572" y="3752851"/>
            <a:ext cx="5581651"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Increasing Access to Psychological Therapies</a:t>
            </a:r>
          </a:p>
        </p:txBody>
      </p:sp>
      <p:sp>
        <p:nvSpPr>
          <p:cNvPr id="10" name="Rectangle 9">
            <a:extLst>
              <a:ext uri="{FF2B5EF4-FFF2-40B4-BE49-F238E27FC236}">
                <a16:creationId xmlns:a16="http://schemas.microsoft.com/office/drawing/2014/main" id="{C186C3BE-E45A-0D24-9209-09E3A1AB5464}"/>
              </a:ext>
            </a:extLst>
          </p:cNvPr>
          <p:cNvSpPr/>
          <p:nvPr/>
        </p:nvSpPr>
        <p:spPr>
          <a:xfrm>
            <a:off x="6181722" y="3759328"/>
            <a:ext cx="5734050"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Access to specialist perinatal care</a:t>
            </a:r>
          </a:p>
        </p:txBody>
      </p:sp>
      <p:pic>
        <p:nvPicPr>
          <p:cNvPr id="12" name="Picture 11">
            <a:extLst>
              <a:ext uri="{FF2B5EF4-FFF2-40B4-BE49-F238E27FC236}">
                <a16:creationId xmlns:a16="http://schemas.microsoft.com/office/drawing/2014/main" id="{EBC6C04F-6C15-9ACB-AE77-A85267B6F7F9}"/>
              </a:ext>
            </a:extLst>
          </p:cNvPr>
          <p:cNvPicPr>
            <a:picLocks noChangeAspect="1"/>
          </p:cNvPicPr>
          <p:nvPr/>
        </p:nvPicPr>
        <p:blipFill>
          <a:blip r:embed="rId2"/>
          <a:stretch>
            <a:fillRect/>
          </a:stretch>
        </p:blipFill>
        <p:spPr>
          <a:xfrm>
            <a:off x="2902597" y="1444524"/>
            <a:ext cx="3012730" cy="2129082"/>
          </a:xfrm>
          <a:prstGeom prst="rect">
            <a:avLst/>
          </a:prstGeom>
        </p:spPr>
      </p:pic>
      <p:pic>
        <p:nvPicPr>
          <p:cNvPr id="14" name="Picture 13">
            <a:extLst>
              <a:ext uri="{FF2B5EF4-FFF2-40B4-BE49-F238E27FC236}">
                <a16:creationId xmlns:a16="http://schemas.microsoft.com/office/drawing/2014/main" id="{D4E10353-A06B-CD33-B2D9-ABA45A6B8B1B}"/>
              </a:ext>
            </a:extLst>
          </p:cNvPr>
          <p:cNvPicPr>
            <a:picLocks noChangeAspect="1"/>
          </p:cNvPicPr>
          <p:nvPr/>
        </p:nvPicPr>
        <p:blipFill>
          <a:blip r:embed="rId3"/>
          <a:stretch>
            <a:fillRect/>
          </a:stretch>
        </p:blipFill>
        <p:spPr>
          <a:xfrm>
            <a:off x="2902597" y="4311570"/>
            <a:ext cx="3012730" cy="1967136"/>
          </a:xfrm>
          <a:prstGeom prst="rect">
            <a:avLst/>
          </a:prstGeom>
        </p:spPr>
      </p:pic>
      <p:pic>
        <p:nvPicPr>
          <p:cNvPr id="16" name="Picture 15">
            <a:extLst>
              <a:ext uri="{FF2B5EF4-FFF2-40B4-BE49-F238E27FC236}">
                <a16:creationId xmlns:a16="http://schemas.microsoft.com/office/drawing/2014/main" id="{7554CAC7-5A24-6CE7-47F5-18D11A05E207}"/>
              </a:ext>
            </a:extLst>
          </p:cNvPr>
          <p:cNvPicPr>
            <a:picLocks noChangeAspect="1"/>
          </p:cNvPicPr>
          <p:nvPr/>
        </p:nvPicPr>
        <p:blipFill>
          <a:blip r:embed="rId4"/>
          <a:stretch>
            <a:fillRect/>
          </a:stretch>
        </p:blipFill>
        <p:spPr>
          <a:xfrm>
            <a:off x="8598546" y="4243579"/>
            <a:ext cx="3262737" cy="2130376"/>
          </a:xfrm>
          <a:prstGeom prst="rect">
            <a:avLst/>
          </a:prstGeom>
        </p:spPr>
      </p:pic>
      <p:sp>
        <p:nvSpPr>
          <p:cNvPr id="11" name="TextBox 10">
            <a:extLst>
              <a:ext uri="{FF2B5EF4-FFF2-40B4-BE49-F238E27FC236}">
                <a16:creationId xmlns:a16="http://schemas.microsoft.com/office/drawing/2014/main" id="{5E6EBD74-91FB-B2E6-2FE6-C1D78D8AF3CC}"/>
              </a:ext>
            </a:extLst>
          </p:cNvPr>
          <p:cNvSpPr txBox="1"/>
          <p:nvPr/>
        </p:nvSpPr>
        <p:spPr>
          <a:xfrm>
            <a:off x="457200" y="1427227"/>
            <a:ext cx="2397772" cy="2092881"/>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Whilst not compliant with the NHSE target, the ICB is planning to improve its performance in relation to diagnosing dementia</a:t>
            </a:r>
            <a:r>
              <a:rPr lang="en-GB" sz="1000" dirty="0">
                <a:latin typeface="Calibri" panose="020F0502020204030204" pitchFamily="34" charset="0"/>
                <a:ea typeface="Calibri" panose="020F0502020204030204" pitchFamily="34" charset="0"/>
                <a:cs typeface="Times New Roman" panose="02020603050405020304" pitchFamily="18" charset="0"/>
              </a:rPr>
              <a:t> – moving from the average</a:t>
            </a: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rate delivered in 2022/23 (63.7%) to 65.5% by the end of the March 2024. </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Recruiting workforce to establishment.</a:t>
            </a:r>
          </a:p>
          <a:p>
            <a:pPr marL="171450" indent="-171450">
              <a:buFont typeface="Arial" panose="020B0604020202020204" pitchFamily="34" charset="0"/>
              <a:buChar char="•"/>
            </a:pPr>
            <a:r>
              <a:rPr lang="en-GB" sz="1000" dirty="0">
                <a:latin typeface="Calibri" panose="020F0502020204030204" pitchFamily="34" charset="0"/>
                <a:ea typeface="Calibri" panose="020F0502020204030204" pitchFamily="34" charset="0"/>
                <a:cs typeface="Times New Roman" panose="02020603050405020304" pitchFamily="18" charset="0"/>
              </a:rPr>
              <a:t>Establishing a late diagnosis offer into residential and nursing homes.</a:t>
            </a: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Improving data recording practice.</a:t>
            </a:r>
          </a:p>
        </p:txBody>
      </p:sp>
      <p:sp>
        <p:nvSpPr>
          <p:cNvPr id="13" name="TextBox 12">
            <a:extLst>
              <a:ext uri="{FF2B5EF4-FFF2-40B4-BE49-F238E27FC236}">
                <a16:creationId xmlns:a16="http://schemas.microsoft.com/office/drawing/2014/main" id="{3C3E0264-9238-FB0D-DABA-53AF6175A65A}"/>
              </a:ext>
            </a:extLst>
          </p:cNvPr>
          <p:cNvSpPr txBox="1"/>
          <p:nvPr/>
        </p:nvSpPr>
        <p:spPr>
          <a:xfrm>
            <a:off x="457199" y="4237102"/>
            <a:ext cx="2397773" cy="2246769"/>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ICB is planning to meet the target set which broadly reflects what we delivered in 2022/23 – thus low risk. </a:t>
            </a:r>
            <a:endParaRPr lang="en-GB" sz="1000" dirty="0">
              <a:solidFill>
                <a:schemeClr val="tx1"/>
              </a:solidFill>
            </a:endParaRP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endParaRPr lang="en-GB" sz="1000" dirty="0">
              <a:latin typeface="Calibri" panose="020F0502020204030204" pitchFamily="34" charset="0"/>
              <a:ea typeface="Calibri" panose="020F0502020204030204" pitchFamily="34" charset="0"/>
              <a:cs typeface="Times New Roman" panose="02020603050405020304" pitchFamily="18" charset="0"/>
            </a:endParaRP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00" dirty="0">
                <a:latin typeface="Calibri" panose="020F0502020204030204" pitchFamily="34" charset="0"/>
                <a:ea typeface="Calibri" panose="020F0502020204030204" pitchFamily="34" charset="0"/>
                <a:cs typeface="Times New Roman" panose="02020603050405020304" pitchFamily="18" charset="0"/>
              </a:rPr>
              <a:t>Incentivisation:</a:t>
            </a:r>
            <a:r>
              <a:rPr lang="en-US" sz="1000" dirty="0">
                <a:solidFill>
                  <a:srgbClr val="000000"/>
                </a:solidFill>
                <a:latin typeface="Calibri" panose="020F0502020204030204" pitchFamily="34" charset="0"/>
              </a:rPr>
              <a:t>The ICB currently holds framework contracts with 4 providers of Talking Therapies services which is activity based.</a:t>
            </a:r>
          </a:p>
          <a:p>
            <a:pPr marL="171450" indent="-171450">
              <a:buFont typeface="Arial" panose="020B0604020202020204" pitchFamily="34" charset="0"/>
              <a:buChar char="•"/>
            </a:pPr>
            <a:r>
              <a:rPr lang="en-US" sz="1000" dirty="0">
                <a:solidFill>
                  <a:srgbClr val="000000"/>
                </a:solidFill>
                <a:latin typeface="Calibri" panose="020F0502020204030204" pitchFamily="34" charset="0"/>
              </a:rPr>
              <a:t>Improve the service offer for people with long term conditions and communities currently underrepresented.</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Box 14">
            <a:extLst>
              <a:ext uri="{FF2B5EF4-FFF2-40B4-BE49-F238E27FC236}">
                <a16:creationId xmlns:a16="http://schemas.microsoft.com/office/drawing/2014/main" id="{FAC97C1C-5BAF-F1D4-8118-D0AA25F3CEE0}"/>
              </a:ext>
            </a:extLst>
          </p:cNvPr>
          <p:cNvSpPr txBox="1"/>
          <p:nvPr/>
        </p:nvSpPr>
        <p:spPr>
          <a:xfrm>
            <a:off x="6200773" y="4254468"/>
            <a:ext cx="2397773" cy="1938992"/>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ICB is planning to meet the target set and double the numbe</a:t>
            </a:r>
            <a:r>
              <a:rPr lang="en-GB" sz="1000" dirty="0">
                <a:solidFill>
                  <a:schemeClr val="tx1"/>
                </a:solidFill>
                <a:latin typeface="Calibri" panose="020F0502020204030204" pitchFamily="34" charset="0"/>
                <a:ea typeface="Calibri" panose="020F0502020204030204" pitchFamily="34" charset="0"/>
                <a:cs typeface="Times New Roman" panose="02020603050405020304" pitchFamily="18" charset="0"/>
              </a:rPr>
              <a:t>r of women accessing the service over the next 12 months. </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endParaRPr lang="en-GB" sz="1000" dirty="0">
              <a:latin typeface="Calibri" panose="020F0502020204030204" pitchFamily="34" charset="0"/>
              <a:ea typeface="Calibri" panose="020F0502020204030204" pitchFamily="34" charset="0"/>
              <a:cs typeface="Times New Roman" panose="02020603050405020304" pitchFamily="18" charset="0"/>
            </a:endParaRP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00" dirty="0">
                <a:latin typeface="Calibri" panose="020F0502020204030204" pitchFamily="34" charset="0"/>
                <a:ea typeface="Calibri" panose="020F0502020204030204" pitchFamily="34" charset="0"/>
                <a:cs typeface="Times New Roman" panose="02020603050405020304" pitchFamily="18" charset="0"/>
              </a:rPr>
              <a:t>Reduction in DNAs</a:t>
            </a:r>
          </a:p>
          <a:p>
            <a:pPr marL="171450" indent="-171450">
              <a:buFont typeface="Arial" panose="020B0604020202020204" pitchFamily="34" charset="0"/>
              <a:buChar char="•"/>
            </a:pPr>
            <a:r>
              <a:rPr lang="en-GB" sz="1000" dirty="0">
                <a:latin typeface="Calibri" panose="020F0502020204030204" pitchFamily="34" charset="0"/>
                <a:ea typeface="Calibri" panose="020F0502020204030204" pitchFamily="34" charset="0"/>
                <a:cs typeface="Times New Roman" panose="02020603050405020304" pitchFamily="18" charset="0"/>
              </a:rPr>
              <a:t>Increasing capacity by recruiting to establishment</a:t>
            </a: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Target </a:t>
            </a:r>
            <a:r>
              <a:rPr lang="en-GB" sz="1000" dirty="0">
                <a:latin typeface="Calibri" panose="020F0502020204030204" pitchFamily="34" charset="0"/>
                <a:ea typeface="Calibri" panose="020F0502020204030204" pitchFamily="34" charset="0"/>
                <a:cs typeface="Times New Roman" panose="02020603050405020304" pitchFamily="18" charset="0"/>
              </a:rPr>
              <a:t>under-represented groups </a:t>
            </a: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Improve data recording practice</a:t>
            </a:r>
          </a:p>
        </p:txBody>
      </p:sp>
      <p:pic>
        <p:nvPicPr>
          <p:cNvPr id="17" name="Picture 16">
            <a:extLst>
              <a:ext uri="{FF2B5EF4-FFF2-40B4-BE49-F238E27FC236}">
                <a16:creationId xmlns:a16="http://schemas.microsoft.com/office/drawing/2014/main" id="{66A1CC7F-01F2-9EFB-6FAF-D63DCC9E70BE}"/>
              </a:ext>
            </a:extLst>
          </p:cNvPr>
          <p:cNvPicPr>
            <a:picLocks noChangeAspect="1"/>
          </p:cNvPicPr>
          <p:nvPr/>
        </p:nvPicPr>
        <p:blipFill>
          <a:blip r:embed="rId5"/>
          <a:stretch>
            <a:fillRect/>
          </a:stretch>
        </p:blipFill>
        <p:spPr>
          <a:xfrm>
            <a:off x="9764899" y="1484575"/>
            <a:ext cx="1969901" cy="1798306"/>
          </a:xfrm>
          <a:prstGeom prst="rect">
            <a:avLst/>
          </a:prstGeom>
        </p:spPr>
      </p:pic>
      <p:sp>
        <p:nvSpPr>
          <p:cNvPr id="18" name="TextBox 17">
            <a:extLst>
              <a:ext uri="{FF2B5EF4-FFF2-40B4-BE49-F238E27FC236}">
                <a16:creationId xmlns:a16="http://schemas.microsoft.com/office/drawing/2014/main" id="{3AF42A75-56F6-A037-4826-713CD6A923EB}"/>
              </a:ext>
            </a:extLst>
          </p:cNvPr>
          <p:cNvSpPr txBox="1"/>
          <p:nvPr/>
        </p:nvSpPr>
        <p:spPr>
          <a:xfrm>
            <a:off x="6248405" y="1412167"/>
            <a:ext cx="3459346" cy="2246769"/>
          </a:xfrm>
          <a:prstGeom prst="rect">
            <a:avLst/>
          </a:prstGeom>
          <a:noFill/>
        </p:spPr>
        <p:txBody>
          <a:bodyPr wrap="square" rtlCol="0">
            <a:spAutoFit/>
          </a:bodyPr>
          <a:lstStyle/>
          <a:p>
            <a:r>
              <a:rPr lang="en-GB" sz="1000" dirty="0">
                <a:solidFill>
                  <a:srgbClr val="000000"/>
                </a:solidFill>
                <a:latin typeface="Calibri" panose="020F0502020204030204" pitchFamily="34" charset="0"/>
                <a:ea typeface="BatangChe" panose="020B0503020000020004" pitchFamily="49" charset="-127"/>
              </a:rPr>
              <a:t>The ICB is planning to ensure that at least 75% of individuals  </a:t>
            </a:r>
          </a:p>
          <a:p>
            <a:r>
              <a:rPr lang="en-GB" sz="1000" dirty="0">
                <a:solidFill>
                  <a:srgbClr val="000000"/>
                </a:solidFill>
                <a:latin typeface="Calibri" panose="020F0502020204030204" pitchFamily="34" charset="0"/>
                <a:ea typeface="BatangChe" panose="020B0503020000020004" pitchFamily="49" charset="-127"/>
              </a:rPr>
              <a:t>listed on a GP register as having a learning disability, will receive an annual health check within primary care.</a:t>
            </a:r>
          </a:p>
          <a:p>
            <a:endParaRPr lang="en-GB" sz="1000" dirty="0">
              <a:solidFill>
                <a:srgbClr val="000000"/>
              </a:solidFill>
              <a:latin typeface="Calibri" panose="020F0502020204030204" pitchFamily="34" charset="0"/>
              <a:ea typeface="BatangChe" panose="020B0503020000020004" pitchFamily="49" charset="-127"/>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00" dirty="0"/>
              <a:t>The ICB commissions a ‘LD strategic facilitation team’ from DHcFT who work with GP practices to support data quality improvement, promote access to health checks, provide advice and guidance on common conditions and areas of health inequalities.</a:t>
            </a:r>
          </a:p>
          <a:p>
            <a:pPr marL="171450" indent="-171450">
              <a:buFont typeface="Arial" panose="020B0604020202020204" pitchFamily="34" charset="0"/>
              <a:buChar char="•"/>
            </a:pPr>
            <a:r>
              <a:rPr lang="en-GB" sz="1000" dirty="0"/>
              <a:t>QoF incentivisation. </a:t>
            </a:r>
          </a:p>
          <a:p>
            <a:endParaRPr lang="en-GB" sz="1000" dirty="0"/>
          </a:p>
          <a:p>
            <a:endParaRPr lang="en-GB" sz="1000" dirty="0">
              <a:solidFill>
                <a:srgbClr val="000000"/>
              </a:solidFill>
              <a:latin typeface="Calibri" panose="020F0502020204030204" pitchFamily="34" charset="0"/>
              <a:ea typeface="BatangChe" panose="020B0503020000020004" pitchFamily="49" charset="-127"/>
            </a:endParaRPr>
          </a:p>
        </p:txBody>
      </p:sp>
    </p:spTree>
    <p:extLst>
      <p:ext uri="{BB962C8B-B14F-4D97-AF65-F5344CB8AC3E}">
        <p14:creationId xmlns:p14="http://schemas.microsoft.com/office/powerpoint/2010/main" val="3959580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151D6E-048D-7C47-8C33-868C0D50063A}"/>
              </a:ext>
            </a:extLst>
          </p:cNvPr>
          <p:cNvSpPr/>
          <p:nvPr/>
        </p:nvSpPr>
        <p:spPr>
          <a:xfrm>
            <a:off x="0" y="0"/>
            <a:ext cx="12192000" cy="62064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bg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Mental Health, Learning Disabilities and Autism </a:t>
            </a:r>
            <a:endParaRPr lang="en-GB" sz="32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A857466A-7635-9730-90AB-90479D675B62}"/>
              </a:ext>
            </a:extLst>
          </p:cNvPr>
          <p:cNvSpPr/>
          <p:nvPr/>
        </p:nvSpPr>
        <p:spPr>
          <a:xfrm>
            <a:off x="314326" y="752475"/>
            <a:ext cx="5676899" cy="270510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a:extLst>
              <a:ext uri="{FF2B5EF4-FFF2-40B4-BE49-F238E27FC236}">
                <a16:creationId xmlns:a16="http://schemas.microsoft.com/office/drawing/2014/main" id="{769E6A6B-D73A-5CA6-EF82-84A94E0A7666}"/>
              </a:ext>
            </a:extLst>
          </p:cNvPr>
          <p:cNvSpPr/>
          <p:nvPr/>
        </p:nvSpPr>
        <p:spPr>
          <a:xfrm>
            <a:off x="314327" y="3568825"/>
            <a:ext cx="5695949" cy="320345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C9D889A1-43B7-A947-1636-1CE383DC532A}"/>
              </a:ext>
            </a:extLst>
          </p:cNvPr>
          <p:cNvSpPr/>
          <p:nvPr/>
        </p:nvSpPr>
        <p:spPr>
          <a:xfrm>
            <a:off x="6181723" y="3840290"/>
            <a:ext cx="5695950" cy="2916173"/>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303DB326-0152-F678-15A4-2C2917A86643}"/>
              </a:ext>
            </a:extLst>
          </p:cNvPr>
          <p:cNvSpPr/>
          <p:nvPr/>
        </p:nvSpPr>
        <p:spPr>
          <a:xfrm>
            <a:off x="6200775" y="759715"/>
            <a:ext cx="5676898" cy="269532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2D45DCFA-F8B9-5A66-B36D-948AF38270B8}"/>
              </a:ext>
            </a:extLst>
          </p:cNvPr>
          <p:cNvSpPr/>
          <p:nvPr/>
        </p:nvSpPr>
        <p:spPr>
          <a:xfrm>
            <a:off x="314322" y="752476"/>
            <a:ext cx="5676901"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Children and Young People</a:t>
            </a:r>
          </a:p>
        </p:txBody>
      </p:sp>
      <p:sp>
        <p:nvSpPr>
          <p:cNvPr id="8" name="Rectangle 7">
            <a:extLst>
              <a:ext uri="{FF2B5EF4-FFF2-40B4-BE49-F238E27FC236}">
                <a16:creationId xmlns:a16="http://schemas.microsoft.com/office/drawing/2014/main" id="{84C407C8-554A-DDE8-EC6E-BFE0CC71E549}"/>
              </a:ext>
            </a:extLst>
          </p:cNvPr>
          <p:cNvSpPr/>
          <p:nvPr/>
        </p:nvSpPr>
        <p:spPr>
          <a:xfrm>
            <a:off x="6200772" y="745126"/>
            <a:ext cx="5676897"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Adults with Severe Mental Illness </a:t>
            </a:r>
          </a:p>
        </p:txBody>
      </p:sp>
      <p:sp>
        <p:nvSpPr>
          <p:cNvPr id="9" name="Rectangle 8">
            <a:extLst>
              <a:ext uri="{FF2B5EF4-FFF2-40B4-BE49-F238E27FC236}">
                <a16:creationId xmlns:a16="http://schemas.microsoft.com/office/drawing/2014/main" id="{58D7E036-70FF-5911-2349-E9680B9E6B7B}"/>
              </a:ext>
            </a:extLst>
          </p:cNvPr>
          <p:cNvSpPr/>
          <p:nvPr/>
        </p:nvSpPr>
        <p:spPr>
          <a:xfrm>
            <a:off x="314326" y="3560825"/>
            <a:ext cx="5695949" cy="36009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Inpatient care for people with Learning Disabilities</a:t>
            </a:r>
          </a:p>
        </p:txBody>
      </p:sp>
      <p:sp>
        <p:nvSpPr>
          <p:cNvPr id="10" name="Rectangle 9">
            <a:extLst>
              <a:ext uri="{FF2B5EF4-FFF2-40B4-BE49-F238E27FC236}">
                <a16:creationId xmlns:a16="http://schemas.microsoft.com/office/drawing/2014/main" id="{C186C3BE-E45A-0D24-9209-09E3A1AB5464}"/>
              </a:ext>
            </a:extLst>
          </p:cNvPr>
          <p:cNvSpPr/>
          <p:nvPr/>
        </p:nvSpPr>
        <p:spPr>
          <a:xfrm>
            <a:off x="6181724" y="3559300"/>
            <a:ext cx="5695949"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Out of area placements</a:t>
            </a:r>
          </a:p>
        </p:txBody>
      </p:sp>
      <p:pic>
        <p:nvPicPr>
          <p:cNvPr id="12" name="Picture 11">
            <a:extLst>
              <a:ext uri="{FF2B5EF4-FFF2-40B4-BE49-F238E27FC236}">
                <a16:creationId xmlns:a16="http://schemas.microsoft.com/office/drawing/2014/main" id="{D6BD533F-B5C3-8DC1-C7BA-86DAF47752D9}"/>
              </a:ext>
            </a:extLst>
          </p:cNvPr>
          <p:cNvPicPr>
            <a:picLocks noChangeAspect="1"/>
          </p:cNvPicPr>
          <p:nvPr/>
        </p:nvPicPr>
        <p:blipFill>
          <a:blip r:embed="rId2"/>
          <a:stretch>
            <a:fillRect/>
          </a:stretch>
        </p:blipFill>
        <p:spPr>
          <a:xfrm>
            <a:off x="8651401" y="4221290"/>
            <a:ext cx="3182148" cy="2067144"/>
          </a:xfrm>
          <a:prstGeom prst="rect">
            <a:avLst/>
          </a:prstGeom>
        </p:spPr>
      </p:pic>
      <p:pic>
        <p:nvPicPr>
          <p:cNvPr id="14" name="Picture 13">
            <a:extLst>
              <a:ext uri="{FF2B5EF4-FFF2-40B4-BE49-F238E27FC236}">
                <a16:creationId xmlns:a16="http://schemas.microsoft.com/office/drawing/2014/main" id="{36BC051B-59C5-4567-F456-CFF33E7FE080}"/>
              </a:ext>
            </a:extLst>
          </p:cNvPr>
          <p:cNvPicPr>
            <a:picLocks noChangeAspect="1"/>
          </p:cNvPicPr>
          <p:nvPr/>
        </p:nvPicPr>
        <p:blipFill>
          <a:blip r:embed="rId3"/>
          <a:stretch>
            <a:fillRect/>
          </a:stretch>
        </p:blipFill>
        <p:spPr>
          <a:xfrm>
            <a:off x="2899960" y="4052147"/>
            <a:ext cx="3073119" cy="2492457"/>
          </a:xfrm>
          <a:prstGeom prst="rect">
            <a:avLst/>
          </a:prstGeom>
        </p:spPr>
      </p:pic>
      <p:pic>
        <p:nvPicPr>
          <p:cNvPr id="16" name="Picture 15">
            <a:extLst>
              <a:ext uri="{FF2B5EF4-FFF2-40B4-BE49-F238E27FC236}">
                <a16:creationId xmlns:a16="http://schemas.microsoft.com/office/drawing/2014/main" id="{64D40CC3-8F2D-1E6E-B0B3-756B0E454929}"/>
              </a:ext>
            </a:extLst>
          </p:cNvPr>
          <p:cNvPicPr>
            <a:picLocks noChangeAspect="1"/>
          </p:cNvPicPr>
          <p:nvPr/>
        </p:nvPicPr>
        <p:blipFill>
          <a:blip r:embed="rId4"/>
          <a:stretch>
            <a:fillRect/>
          </a:stretch>
        </p:blipFill>
        <p:spPr>
          <a:xfrm>
            <a:off x="2924174" y="1235201"/>
            <a:ext cx="2962275" cy="2169970"/>
          </a:xfrm>
          <a:prstGeom prst="rect">
            <a:avLst/>
          </a:prstGeom>
        </p:spPr>
      </p:pic>
      <p:sp>
        <p:nvSpPr>
          <p:cNvPr id="11" name="TextBox 10">
            <a:extLst>
              <a:ext uri="{FF2B5EF4-FFF2-40B4-BE49-F238E27FC236}">
                <a16:creationId xmlns:a16="http://schemas.microsoft.com/office/drawing/2014/main" id="{2748D566-45A4-2DE1-6398-22E4DE56E158}"/>
              </a:ext>
            </a:extLst>
          </p:cNvPr>
          <p:cNvSpPr txBox="1"/>
          <p:nvPr/>
        </p:nvSpPr>
        <p:spPr>
          <a:xfrm>
            <a:off x="447674" y="1184029"/>
            <a:ext cx="2397772" cy="2246769"/>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ICB is planning to meet the target set and increase the number of children and young people accessing a mental health service by a third, over the next 12 months.  </a:t>
            </a:r>
            <a:endParaRPr lang="en-GB" sz="1000" dirty="0">
              <a:solidFill>
                <a:schemeClr val="tx1"/>
              </a:solidFill>
            </a:endParaRP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Contracts let for school services.</a:t>
            </a:r>
          </a:p>
          <a:p>
            <a:pPr marL="171450" indent="-171450">
              <a:buFont typeface="Arial" panose="020B0604020202020204" pitchFamily="34" charset="0"/>
              <a:buChar char="•"/>
            </a:pPr>
            <a:r>
              <a:rPr lang="en-GB" sz="1000" dirty="0">
                <a:latin typeface="Calibri" panose="020F0502020204030204" pitchFamily="34" charset="0"/>
                <a:ea typeface="Calibri" panose="020F0502020204030204" pitchFamily="34" charset="0"/>
                <a:cs typeface="Times New Roman" panose="02020603050405020304" pitchFamily="18" charset="0"/>
              </a:rPr>
              <a:t>CRISIS offering enhanced.</a:t>
            </a: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Expanding the Eating Disorder offering -  incl. prevention and early intervention. </a:t>
            </a:r>
          </a:p>
          <a:p>
            <a:pPr marL="171450" indent="-171450">
              <a:buFont typeface="Arial" panose="020B0604020202020204" pitchFamily="34" charset="0"/>
              <a:buChar char="•"/>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284AE992-18EA-ECEA-EF9B-BFF7E758A23C}"/>
              </a:ext>
            </a:extLst>
          </p:cNvPr>
          <p:cNvSpPr txBox="1"/>
          <p:nvPr/>
        </p:nvSpPr>
        <p:spPr>
          <a:xfrm>
            <a:off x="358451" y="3979357"/>
            <a:ext cx="2455786" cy="2708434"/>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ICB is planning to reduce the number of adults in beds that it commissions to 23 by March 2024. Whilst we do not anticipate to achieve the target, it is improvement on the current position (35 as at February 23). </a:t>
            </a:r>
            <a:r>
              <a:rPr lang="en-GB" sz="1000" dirty="0">
                <a:latin typeface="Calibri" panose="020F0502020204030204" pitchFamily="34" charset="0"/>
                <a:ea typeface="Calibri" panose="020F0502020204030204" pitchFamily="34" charset="0"/>
                <a:cs typeface="Times New Roman" panose="02020603050405020304" pitchFamily="18" charset="0"/>
              </a:rPr>
              <a:t>For NHSE commissioned provision, we anticipate the target to be achieved. </a:t>
            </a:r>
            <a:endParaRPr lang="en-GB" sz="1000" dirty="0">
              <a:solidFill>
                <a:schemeClr val="tx1"/>
              </a:solidFill>
            </a:endParaRP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p>
          <a:p>
            <a:endParaRPr lang="en-GB" sz="1000" dirty="0"/>
          </a:p>
          <a:p>
            <a:pPr marL="171450" indent="-171450">
              <a:buFont typeface="Arial" panose="020B0604020202020204" pitchFamily="34" charset="0"/>
              <a:buChar char="•"/>
            </a:pPr>
            <a:r>
              <a:rPr lang="en-GB" sz="1000" dirty="0"/>
              <a:t>Additional in-reach support to inpatient wards to facilitate discharge</a:t>
            </a:r>
          </a:p>
          <a:p>
            <a:pPr marL="171450" indent="-171450">
              <a:buFont typeface="Arial" panose="020B0604020202020204" pitchFamily="34" charset="0"/>
              <a:buChar char="•"/>
            </a:pPr>
            <a:r>
              <a:rPr lang="en-GB" sz="1000" dirty="0"/>
              <a:t>‘Wrap round’ support offer developed from NHS community service provision (IST/CLDT) to work alongside individuals core care team supporting MDT review of care provision </a:t>
            </a:r>
          </a:p>
        </p:txBody>
      </p:sp>
      <p:sp>
        <p:nvSpPr>
          <p:cNvPr id="15" name="TextBox 14">
            <a:extLst>
              <a:ext uri="{FF2B5EF4-FFF2-40B4-BE49-F238E27FC236}">
                <a16:creationId xmlns:a16="http://schemas.microsoft.com/office/drawing/2014/main" id="{13B15015-229C-EE77-B3DA-2B91622D907D}"/>
              </a:ext>
            </a:extLst>
          </p:cNvPr>
          <p:cNvSpPr txBox="1"/>
          <p:nvPr/>
        </p:nvSpPr>
        <p:spPr>
          <a:xfrm>
            <a:off x="6181722" y="3979357"/>
            <a:ext cx="2455786" cy="2862322"/>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ICB is planning to reduce the numbe</a:t>
            </a:r>
            <a:r>
              <a:rPr lang="en-GB" sz="1000" dirty="0">
                <a:latin typeface="Calibri" panose="020F0502020204030204" pitchFamily="34" charset="0"/>
                <a:ea typeface="Calibri" panose="020F0502020204030204" pitchFamily="34" charset="0"/>
                <a:cs typeface="Times New Roman" panose="02020603050405020304" pitchFamily="18" charset="0"/>
              </a:rPr>
              <a:t>r of inappropriate out of area placement beds days by 40%, on the 22/23 Q3 position, by the end of March 2024. </a:t>
            </a:r>
            <a:endParaRPr lang="en-GB" sz="1000" dirty="0">
              <a:solidFill>
                <a:schemeClr val="tx1"/>
              </a:solidFill>
            </a:endParaRP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00" dirty="0"/>
              <a:t>Additional </a:t>
            </a:r>
            <a:r>
              <a:rPr lang="en-GB" sz="1000" dirty="0">
                <a:solidFill>
                  <a:schemeClr val="tx1"/>
                </a:solidFill>
              </a:rPr>
              <a:t>step down capacity has been contracted for individuals identified as </a:t>
            </a:r>
            <a:r>
              <a:rPr lang="en-GB" sz="1000" dirty="0"/>
              <a:t>m</a:t>
            </a:r>
            <a:r>
              <a:rPr lang="en-GB" sz="1000" dirty="0">
                <a:solidFill>
                  <a:schemeClr val="tx1"/>
                </a:solidFill>
              </a:rPr>
              <a:t>edically fit for discharge.</a:t>
            </a:r>
          </a:p>
          <a:p>
            <a:pPr marL="171450" indent="-171450">
              <a:buFont typeface="Arial" panose="020B0604020202020204" pitchFamily="34" charset="0"/>
              <a:buChar char="•"/>
            </a:pPr>
            <a:r>
              <a:rPr lang="en-GB" sz="1000" dirty="0"/>
              <a:t>Additional Crisis alternative service provision contracted by the ICB and will be brought on line during 23/24.</a:t>
            </a:r>
          </a:p>
          <a:p>
            <a:pPr marL="171450" indent="-171450">
              <a:buFont typeface="Arial" panose="020B0604020202020204" pitchFamily="34" charset="0"/>
              <a:buChar char="•"/>
            </a:pPr>
            <a:r>
              <a:rPr lang="en-GB" sz="1000" dirty="0"/>
              <a:t>Rolling recruitment program to fill current vacancies within inpatient teams and recruit to new posts required to support new build AMH wards</a:t>
            </a:r>
          </a:p>
          <a:p>
            <a:pPr marL="171450" indent="-171450">
              <a:buFont typeface="Arial" panose="020B0604020202020204" pitchFamily="34" charset="0"/>
              <a:buChar char="•"/>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Box 18">
            <a:extLst>
              <a:ext uri="{FF2B5EF4-FFF2-40B4-BE49-F238E27FC236}">
                <a16:creationId xmlns:a16="http://schemas.microsoft.com/office/drawing/2014/main" id="{1A220262-BA7B-866E-4E1C-4A2C1A3FAE4D}"/>
              </a:ext>
            </a:extLst>
          </p:cNvPr>
          <p:cNvSpPr txBox="1"/>
          <p:nvPr/>
        </p:nvSpPr>
        <p:spPr>
          <a:xfrm>
            <a:off x="6200772" y="1184029"/>
            <a:ext cx="2098742" cy="1938992"/>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ICB is planning to meet the target set and increase the number of adults receiving at least 2 contacts by a third, over the next 12 months.  </a:t>
            </a:r>
            <a:endParaRPr lang="en-GB" sz="1000" dirty="0">
              <a:solidFill>
                <a:srgbClr val="000000"/>
              </a:solidFill>
              <a:latin typeface="Calibri" panose="020F0502020204030204" pitchFamily="34" charset="0"/>
              <a:ea typeface="BatangChe" panose="020B0503020000020004" pitchFamily="49" charset="-127"/>
            </a:endParaRP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t>
            </a:r>
            <a:r>
              <a:rPr lang="en-GB" sz="1000" dirty="0">
                <a:latin typeface="Calibri" panose="020F0502020204030204" pitchFamily="34" charset="0"/>
                <a:ea typeface="Calibri" panose="020F0502020204030204" pitchFamily="34" charset="0"/>
                <a:cs typeface="Times New Roman" panose="02020603050405020304" pitchFamily="18" charset="0"/>
              </a:rPr>
              <a:t>MHT vacancy and sickness reduction. </a:t>
            </a: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New ARRS </a:t>
            </a:r>
            <a:r>
              <a:rPr lang="en-GB" sz="1000" dirty="0">
                <a:latin typeface="Calibri" panose="020F0502020204030204" pitchFamily="34" charset="0"/>
                <a:ea typeface="Calibri" panose="020F0502020204030204" pitchFamily="34" charset="0"/>
                <a:cs typeface="Times New Roman" panose="02020603050405020304" pitchFamily="18" charset="0"/>
              </a:rPr>
              <a:t>and VCSE posts coming on line. </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1000" dirty="0">
              <a:solidFill>
                <a:srgbClr val="000000"/>
              </a:solidFill>
              <a:latin typeface="Calibri" panose="020F0502020204030204" pitchFamily="34" charset="0"/>
              <a:ea typeface="BatangChe" panose="020B0503020000020004" pitchFamily="49" charset="-127"/>
            </a:endParaRPr>
          </a:p>
        </p:txBody>
      </p:sp>
      <p:pic>
        <p:nvPicPr>
          <p:cNvPr id="21" name="Picture 20">
            <a:extLst>
              <a:ext uri="{FF2B5EF4-FFF2-40B4-BE49-F238E27FC236}">
                <a16:creationId xmlns:a16="http://schemas.microsoft.com/office/drawing/2014/main" id="{0FD13480-B89D-655D-A625-1CBAB01B8DEA}"/>
              </a:ext>
            </a:extLst>
          </p:cNvPr>
          <p:cNvPicPr>
            <a:picLocks noChangeAspect="1"/>
          </p:cNvPicPr>
          <p:nvPr/>
        </p:nvPicPr>
        <p:blipFill>
          <a:blip r:embed="rId5"/>
          <a:stretch>
            <a:fillRect/>
          </a:stretch>
        </p:blipFill>
        <p:spPr>
          <a:xfrm>
            <a:off x="8346531" y="1248289"/>
            <a:ext cx="3396128" cy="2028621"/>
          </a:xfrm>
          <a:prstGeom prst="rect">
            <a:avLst/>
          </a:prstGeom>
        </p:spPr>
      </p:pic>
    </p:spTree>
    <p:extLst>
      <p:ext uri="{BB962C8B-B14F-4D97-AF65-F5344CB8AC3E}">
        <p14:creationId xmlns:p14="http://schemas.microsoft.com/office/powerpoint/2010/main" val="3076427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151D6E-048D-7C47-8C33-868C0D50063A}"/>
              </a:ext>
            </a:extLst>
          </p:cNvPr>
          <p:cNvSpPr/>
          <p:nvPr/>
        </p:nvSpPr>
        <p:spPr>
          <a:xfrm>
            <a:off x="0" y="0"/>
            <a:ext cx="12192000" cy="62064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bg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Elective Care</a:t>
            </a:r>
            <a:endParaRPr lang="en-GB" sz="32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A857466A-7635-9730-90AB-90479D675B62}"/>
              </a:ext>
            </a:extLst>
          </p:cNvPr>
          <p:cNvSpPr/>
          <p:nvPr/>
        </p:nvSpPr>
        <p:spPr>
          <a:xfrm>
            <a:off x="409574" y="942974"/>
            <a:ext cx="5581652" cy="5581651"/>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303DB326-0152-F678-15A4-2C2917A86643}"/>
              </a:ext>
            </a:extLst>
          </p:cNvPr>
          <p:cNvSpPr/>
          <p:nvPr/>
        </p:nvSpPr>
        <p:spPr>
          <a:xfrm>
            <a:off x="6200775" y="942975"/>
            <a:ext cx="5543551" cy="558165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2D45DCFA-F8B9-5A66-B36D-948AF38270B8}"/>
              </a:ext>
            </a:extLst>
          </p:cNvPr>
          <p:cNvSpPr/>
          <p:nvPr/>
        </p:nvSpPr>
        <p:spPr>
          <a:xfrm>
            <a:off x="409573" y="942976"/>
            <a:ext cx="5581651"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Reducing long RTT waits</a:t>
            </a:r>
          </a:p>
        </p:txBody>
      </p:sp>
      <p:sp>
        <p:nvSpPr>
          <p:cNvPr id="8" name="Rectangle 7">
            <a:extLst>
              <a:ext uri="{FF2B5EF4-FFF2-40B4-BE49-F238E27FC236}">
                <a16:creationId xmlns:a16="http://schemas.microsoft.com/office/drawing/2014/main" id="{84C407C8-554A-DDE8-EC6E-BFE0CC71E549}"/>
              </a:ext>
            </a:extLst>
          </p:cNvPr>
          <p:cNvSpPr/>
          <p:nvPr/>
        </p:nvSpPr>
        <p:spPr>
          <a:xfrm>
            <a:off x="6200773" y="942976"/>
            <a:ext cx="5524504"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Reducing diagnostic wait times </a:t>
            </a:r>
          </a:p>
        </p:txBody>
      </p:sp>
      <p:pic>
        <p:nvPicPr>
          <p:cNvPr id="4" name="Picture 3">
            <a:extLst>
              <a:ext uri="{FF2B5EF4-FFF2-40B4-BE49-F238E27FC236}">
                <a16:creationId xmlns:a16="http://schemas.microsoft.com/office/drawing/2014/main" id="{B8D529C8-B3FF-9FED-336E-ECAF55B5E4A1}"/>
              </a:ext>
            </a:extLst>
          </p:cNvPr>
          <p:cNvPicPr>
            <a:picLocks noChangeAspect="1"/>
          </p:cNvPicPr>
          <p:nvPr/>
        </p:nvPicPr>
        <p:blipFill>
          <a:blip r:embed="rId2"/>
          <a:stretch>
            <a:fillRect/>
          </a:stretch>
        </p:blipFill>
        <p:spPr>
          <a:xfrm>
            <a:off x="734310" y="3520885"/>
            <a:ext cx="4932175" cy="2860295"/>
          </a:xfrm>
          <a:prstGeom prst="rect">
            <a:avLst/>
          </a:prstGeom>
        </p:spPr>
      </p:pic>
      <p:pic>
        <p:nvPicPr>
          <p:cNvPr id="9" name="Picture 8">
            <a:extLst>
              <a:ext uri="{FF2B5EF4-FFF2-40B4-BE49-F238E27FC236}">
                <a16:creationId xmlns:a16="http://schemas.microsoft.com/office/drawing/2014/main" id="{58328CAC-B410-9E8E-1F3A-2F07D2EEC198}"/>
              </a:ext>
            </a:extLst>
          </p:cNvPr>
          <p:cNvPicPr>
            <a:picLocks noChangeAspect="1"/>
          </p:cNvPicPr>
          <p:nvPr/>
        </p:nvPicPr>
        <p:blipFill>
          <a:blip r:embed="rId3"/>
          <a:stretch>
            <a:fillRect/>
          </a:stretch>
        </p:blipFill>
        <p:spPr>
          <a:xfrm>
            <a:off x="6657430" y="3520885"/>
            <a:ext cx="4611189" cy="2811266"/>
          </a:xfrm>
          <a:prstGeom prst="rect">
            <a:avLst/>
          </a:prstGeom>
        </p:spPr>
      </p:pic>
      <p:sp>
        <p:nvSpPr>
          <p:cNvPr id="5" name="TextBox 4">
            <a:extLst>
              <a:ext uri="{FF2B5EF4-FFF2-40B4-BE49-F238E27FC236}">
                <a16:creationId xmlns:a16="http://schemas.microsoft.com/office/drawing/2014/main" id="{6D4E6F28-F4D5-4078-2122-424A5E73FDBD}"/>
              </a:ext>
            </a:extLst>
          </p:cNvPr>
          <p:cNvSpPr txBox="1"/>
          <p:nvPr/>
        </p:nvSpPr>
        <p:spPr>
          <a:xfrm>
            <a:off x="409572" y="1477476"/>
            <a:ext cx="5581652" cy="2092881"/>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ICB is planning to reduce its overall waiting list by </a:t>
            </a:r>
            <a:r>
              <a:rPr lang="en-GB" sz="1000" dirty="0">
                <a:latin typeface="Calibri" panose="020F0502020204030204" pitchFamily="34" charset="0"/>
                <a:ea typeface="Calibri" panose="020F0502020204030204" pitchFamily="34" charset="0"/>
                <a:cs typeface="Times New Roman" panose="02020603050405020304" pitchFamily="18" charset="0"/>
              </a:rPr>
              <a:t>22</a:t>
            </a: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over the next 12 months.  From a long stay perspective, </a:t>
            </a:r>
            <a:r>
              <a:rPr lang="en-GB" sz="1000" dirty="0">
                <a:solidFill>
                  <a:schemeClr val="tx1"/>
                </a:solidFill>
                <a:latin typeface="Calibri" panose="020F0502020204030204" pitchFamily="34" charset="0"/>
                <a:ea typeface="Calibri" panose="020F0502020204030204" pitchFamily="34" charset="0"/>
                <a:cs typeface="Times New Roman" panose="02020603050405020304" pitchFamily="18" charset="0"/>
              </a:rPr>
              <a:t>we anticipate seeing the number of 52+ week waits reduce in absolute terms by 40% and have no 65+ week waits by the end of March 24. </a:t>
            </a:r>
            <a:endParaRPr lang="en-GB" sz="1000" dirty="0">
              <a:latin typeface="Calibri" panose="020F0502020204030204" pitchFamily="34" charset="0"/>
              <a:ea typeface="Calibri" panose="020F0502020204030204" pitchFamily="34" charset="0"/>
              <a:cs typeface="Times New Roman" panose="02020603050405020304" pitchFamily="18" charset="0"/>
            </a:endParaRP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00" dirty="0"/>
              <a:t>Both Providers delivering, at a minimum 103% of 2019/20 levels of activity output. </a:t>
            </a:r>
          </a:p>
          <a:p>
            <a:pPr marL="171450" indent="-171450">
              <a:buFont typeface="Arial" panose="020B0604020202020204" pitchFamily="34" charset="0"/>
              <a:buChar char="•"/>
            </a:pPr>
            <a:r>
              <a:rPr lang="en-GB" sz="1000" dirty="0"/>
              <a:t>Additionality on the 2019/20 level achieved by consistent delivery of 85% theatre utilisation, reducing G&amp;A bed occupancy – particularly the medical aspect to reduce outliers on surgical wards.</a:t>
            </a:r>
          </a:p>
          <a:p>
            <a:pPr marL="171450" indent="-171450">
              <a:buFont typeface="Arial" panose="020B0604020202020204" pitchFamily="34" charset="0"/>
              <a:buChar char="•"/>
            </a:pPr>
            <a:r>
              <a:rPr lang="en-GB" sz="1000" dirty="0"/>
              <a:t>A reduction in the DNA rate to match top decile benchmark and enhanced utilisation of PIFU. </a:t>
            </a:r>
          </a:p>
          <a:p>
            <a:pPr marL="171450" indent="-171450">
              <a:buFont typeface="Arial" panose="020B0604020202020204" pitchFamily="34" charset="0"/>
              <a:buChar char="•"/>
            </a:pPr>
            <a:r>
              <a:rPr lang="en-GB" sz="1000" dirty="0"/>
              <a:t>Insourcing and outsourcing activity from the independent sector. </a:t>
            </a:r>
          </a:p>
          <a:p>
            <a:pPr marL="171450" indent="-171450">
              <a:buFont typeface="Arial" panose="020B0604020202020204" pitchFamily="34" charset="0"/>
              <a:buChar char="•"/>
            </a:pPr>
            <a:r>
              <a:rPr lang="en-GB" sz="1000" dirty="0"/>
              <a:t>New RTT demand moderated to keep within 2022/23 levels. </a:t>
            </a:r>
          </a:p>
          <a:p>
            <a:pPr marL="171450" indent="-171450">
              <a:buFont typeface="Arial" panose="020B0604020202020204" pitchFamily="34" charset="0"/>
              <a:buChar char="•"/>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795539E1-8D65-6BC9-0CD9-5C0C31BE5A48}"/>
              </a:ext>
            </a:extLst>
          </p:cNvPr>
          <p:cNvSpPr txBox="1"/>
          <p:nvPr/>
        </p:nvSpPr>
        <p:spPr>
          <a:xfrm>
            <a:off x="6352907" y="1477476"/>
            <a:ext cx="5277392" cy="1938992"/>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ICB is planning to reduce its overall waiting list by 30% over the next 12 months and by the end of March 2024 have </a:t>
            </a:r>
            <a:r>
              <a:rPr lang="en-GB" sz="1000" dirty="0">
                <a:latin typeface="Calibri" panose="020F0502020204030204" pitchFamily="34" charset="0"/>
                <a:ea typeface="Calibri" panose="020F0502020204030204" pitchFamily="34" charset="0"/>
                <a:cs typeface="Times New Roman" panose="02020603050405020304" pitchFamily="18" charset="0"/>
              </a:rPr>
              <a:t>90% of patients waiting 6 weeks or less for their test  -which exceeds the target of no less than 85%</a:t>
            </a:r>
            <a:r>
              <a:rPr lang="en-GB" sz="10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endParaRPr lang="en-GB" sz="1000" dirty="0">
              <a:latin typeface="Calibri" panose="020F0502020204030204" pitchFamily="34" charset="0"/>
              <a:ea typeface="Calibri" panose="020F0502020204030204" pitchFamily="34" charset="0"/>
              <a:cs typeface="Times New Roman" panose="02020603050405020304" pitchFamily="18" charset="0"/>
            </a:endParaRP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00" dirty="0"/>
              <a:t>The introduction of Community Diagnostic Centres is integral to delivering this target – with the programme requiring an indicative 109.39 WTE to be recruited.</a:t>
            </a:r>
          </a:p>
          <a:p>
            <a:pPr marL="171450" indent="-171450">
              <a:buFont typeface="Arial" panose="020B0604020202020204" pitchFamily="34" charset="0"/>
              <a:buChar char="•"/>
            </a:pPr>
            <a:r>
              <a:rPr lang="en-GB" sz="1000" dirty="0"/>
              <a:t>Recruitment required into UHDB endoscopy as per recovery plan to deliver increased activity.</a:t>
            </a:r>
          </a:p>
          <a:p>
            <a:pPr marL="171450" indent="-171450">
              <a:buFont typeface="Arial" panose="020B0604020202020204" pitchFamily="34" charset="0"/>
              <a:buChar char="•"/>
            </a:pPr>
            <a:r>
              <a:rPr lang="en-GB" sz="1000" dirty="0"/>
              <a:t>Echo improvement at UHDB dependent on delivery of the CDC programme and continued insourcing to the agreed minimum contract value.</a:t>
            </a: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B1CCBD01-DCC0-F4C8-AA56-113F852410BB}"/>
              </a:ext>
            </a:extLst>
          </p:cNvPr>
          <p:cNvSpPr txBox="1"/>
          <p:nvPr/>
        </p:nvSpPr>
        <p:spPr>
          <a:xfrm>
            <a:off x="1717672" y="6362486"/>
            <a:ext cx="619125" cy="246221"/>
          </a:xfrm>
          <a:prstGeom prst="rect">
            <a:avLst/>
          </a:prstGeom>
          <a:noFill/>
        </p:spPr>
        <p:txBody>
          <a:bodyPr wrap="square" rtlCol="0">
            <a:spAutoFit/>
          </a:bodyPr>
          <a:lstStyle/>
          <a:p>
            <a:pPr algn="ctr"/>
            <a:r>
              <a:rPr lang="en-GB" sz="1000" dirty="0"/>
              <a:t>actual</a:t>
            </a:r>
          </a:p>
        </p:txBody>
      </p:sp>
      <p:cxnSp>
        <p:nvCxnSpPr>
          <p:cNvPr id="12" name="Straight Arrow Connector 11">
            <a:extLst>
              <a:ext uri="{FF2B5EF4-FFF2-40B4-BE49-F238E27FC236}">
                <a16:creationId xmlns:a16="http://schemas.microsoft.com/office/drawing/2014/main" id="{ABAD355C-07D9-CE00-3D0B-36B9899246C0}"/>
              </a:ext>
            </a:extLst>
          </p:cNvPr>
          <p:cNvCxnSpPr>
            <a:cxnSpLocks/>
            <a:stCxn id="11" idx="3"/>
          </p:cNvCxnSpPr>
          <p:nvPr/>
        </p:nvCxnSpPr>
        <p:spPr>
          <a:xfrm flipV="1">
            <a:off x="2336797" y="6485596"/>
            <a:ext cx="24765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A6BB7EBA-6582-1B64-FDE0-628152D2D1FC}"/>
              </a:ext>
            </a:extLst>
          </p:cNvPr>
          <p:cNvCxnSpPr>
            <a:stCxn id="11" idx="1"/>
          </p:cNvCxnSpPr>
          <p:nvPr/>
        </p:nvCxnSpPr>
        <p:spPr>
          <a:xfrm flipH="1" flipV="1">
            <a:off x="1489073" y="6485596"/>
            <a:ext cx="22859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34AED10C-98A0-0717-DE55-4095DB0C6AF4}"/>
              </a:ext>
            </a:extLst>
          </p:cNvPr>
          <p:cNvSpPr txBox="1"/>
          <p:nvPr/>
        </p:nvSpPr>
        <p:spPr>
          <a:xfrm>
            <a:off x="3417887" y="6350126"/>
            <a:ext cx="619125" cy="246221"/>
          </a:xfrm>
          <a:prstGeom prst="rect">
            <a:avLst/>
          </a:prstGeom>
          <a:noFill/>
        </p:spPr>
        <p:txBody>
          <a:bodyPr wrap="square" rtlCol="0">
            <a:spAutoFit/>
          </a:bodyPr>
          <a:lstStyle/>
          <a:p>
            <a:pPr algn="ctr"/>
            <a:r>
              <a:rPr lang="en-GB" sz="1000" dirty="0"/>
              <a:t>plan</a:t>
            </a:r>
          </a:p>
        </p:txBody>
      </p:sp>
      <p:cxnSp>
        <p:nvCxnSpPr>
          <p:cNvPr id="15" name="Straight Arrow Connector 14">
            <a:extLst>
              <a:ext uri="{FF2B5EF4-FFF2-40B4-BE49-F238E27FC236}">
                <a16:creationId xmlns:a16="http://schemas.microsoft.com/office/drawing/2014/main" id="{188D77A5-E6B6-90F0-2384-EC71FDEB787C}"/>
              </a:ext>
            </a:extLst>
          </p:cNvPr>
          <p:cNvCxnSpPr>
            <a:cxnSpLocks/>
            <a:stCxn id="14" idx="3"/>
          </p:cNvCxnSpPr>
          <p:nvPr/>
        </p:nvCxnSpPr>
        <p:spPr>
          <a:xfrm flipV="1">
            <a:off x="4037012" y="6473236"/>
            <a:ext cx="80168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BF5E548-9B60-D7CF-B85F-CF2725E84B9E}"/>
              </a:ext>
            </a:extLst>
          </p:cNvPr>
          <p:cNvCxnSpPr>
            <a:cxnSpLocks/>
            <a:stCxn id="14" idx="1"/>
          </p:cNvCxnSpPr>
          <p:nvPr/>
        </p:nvCxnSpPr>
        <p:spPr>
          <a:xfrm flipH="1">
            <a:off x="2884486" y="6473237"/>
            <a:ext cx="53340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2154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D45DCFA-F8B9-5A66-B36D-948AF38270B8}"/>
              </a:ext>
            </a:extLst>
          </p:cNvPr>
          <p:cNvSpPr/>
          <p:nvPr/>
        </p:nvSpPr>
        <p:spPr>
          <a:xfrm>
            <a:off x="0" y="0"/>
            <a:ext cx="12192000"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Other elective care improvement objectives</a:t>
            </a:r>
          </a:p>
        </p:txBody>
      </p:sp>
      <p:sp>
        <p:nvSpPr>
          <p:cNvPr id="4" name="Rectangle 3">
            <a:extLst>
              <a:ext uri="{FF2B5EF4-FFF2-40B4-BE49-F238E27FC236}">
                <a16:creationId xmlns:a16="http://schemas.microsoft.com/office/drawing/2014/main" id="{D8F5215C-CF99-1193-0D4A-D2A5217BA789}"/>
              </a:ext>
            </a:extLst>
          </p:cNvPr>
          <p:cNvSpPr/>
          <p:nvPr/>
        </p:nvSpPr>
        <p:spPr>
          <a:xfrm>
            <a:off x="384405" y="1425962"/>
            <a:ext cx="5060050" cy="4670043"/>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D05D2960-A888-02E3-14D5-EF51CC92F413}"/>
              </a:ext>
            </a:extLst>
          </p:cNvPr>
          <p:cNvSpPr/>
          <p:nvPr/>
        </p:nvSpPr>
        <p:spPr>
          <a:xfrm>
            <a:off x="384406" y="1425961"/>
            <a:ext cx="5060049"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Patient Initiated Follow-ups</a:t>
            </a:r>
          </a:p>
        </p:txBody>
      </p:sp>
      <p:sp>
        <p:nvSpPr>
          <p:cNvPr id="6" name="TextBox 5">
            <a:extLst>
              <a:ext uri="{FF2B5EF4-FFF2-40B4-BE49-F238E27FC236}">
                <a16:creationId xmlns:a16="http://schemas.microsoft.com/office/drawing/2014/main" id="{74902247-DF83-E956-5F71-B4B9F0ADB8DD}"/>
              </a:ext>
            </a:extLst>
          </p:cNvPr>
          <p:cNvSpPr txBox="1"/>
          <p:nvPr/>
        </p:nvSpPr>
        <p:spPr>
          <a:xfrm>
            <a:off x="497656" y="1939165"/>
            <a:ext cx="4833547" cy="1323439"/>
          </a:xfrm>
          <a:prstGeom prst="rect">
            <a:avLst/>
          </a:prstGeom>
          <a:noFill/>
        </p:spPr>
        <p:txBody>
          <a:bodyPr wrap="square" rtlCol="0">
            <a:spAutoFit/>
          </a:bodyPr>
          <a:lstStyle/>
          <a:p>
            <a:r>
              <a:rPr lang="en-GB" sz="1000" dirty="0">
                <a:latin typeface="Calibri" panose="020F0502020204030204" pitchFamily="34" charset="0"/>
                <a:ea typeface="Calibri" panose="020F0502020204030204" pitchFamily="34" charset="0"/>
                <a:cs typeface="Times New Roman" panose="02020603050405020304" pitchFamily="18" charset="0"/>
              </a:rPr>
              <a:t>The ICB is in a relatively strong position as we exit 2022/23 in relation to the proportion of episodes moved or discharged to a PIFU pathway – with the system 3</a:t>
            </a:r>
            <a:r>
              <a:rPr lang="en-GB" sz="1000" baseline="30000" dirty="0">
                <a:latin typeface="Calibri" panose="020F0502020204030204" pitchFamily="34" charset="0"/>
                <a:ea typeface="Calibri" panose="020F0502020204030204" pitchFamily="34" charset="0"/>
                <a:cs typeface="Times New Roman" panose="02020603050405020304" pitchFamily="18" charset="0"/>
              </a:rPr>
              <a:t>rd</a:t>
            </a:r>
            <a:r>
              <a:rPr lang="en-GB" sz="1000" dirty="0">
                <a:latin typeface="Calibri" panose="020F0502020204030204" pitchFamily="34" charset="0"/>
                <a:ea typeface="Calibri" panose="020F0502020204030204" pitchFamily="34" charset="0"/>
                <a:cs typeface="Times New Roman" panose="02020603050405020304" pitchFamily="18" charset="0"/>
              </a:rPr>
              <a:t> best in the Midlands at 4%,</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r>
              <a:rPr lang="en-GB" sz="1000" dirty="0">
                <a:latin typeface="Calibri" panose="020F0502020204030204" pitchFamily="34" charset="0"/>
                <a:ea typeface="Calibri" panose="020F0502020204030204" pitchFamily="34" charset="0"/>
                <a:cs typeface="Times New Roman" panose="02020603050405020304" pitchFamily="18" charset="0"/>
              </a:rPr>
              <a:t>Over the course of the next 12 months, we are planning to increase the number of patients who are moved or discharged to a Patient Initiated Follow-up pathway so that we hit the NHSE target of 5%.  </a:t>
            </a: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C663A1A6-BD48-B7A2-16EC-718184ECCFA4}"/>
              </a:ext>
            </a:extLst>
          </p:cNvPr>
          <p:cNvPicPr>
            <a:picLocks noChangeAspect="1"/>
          </p:cNvPicPr>
          <p:nvPr/>
        </p:nvPicPr>
        <p:blipFill>
          <a:blip r:embed="rId2"/>
          <a:stretch>
            <a:fillRect/>
          </a:stretch>
        </p:blipFill>
        <p:spPr>
          <a:xfrm>
            <a:off x="983100" y="3517633"/>
            <a:ext cx="3760695" cy="2246389"/>
          </a:xfrm>
          <a:prstGeom prst="rect">
            <a:avLst/>
          </a:prstGeom>
        </p:spPr>
      </p:pic>
      <p:sp>
        <p:nvSpPr>
          <p:cNvPr id="9" name="Rectangle 8">
            <a:extLst>
              <a:ext uri="{FF2B5EF4-FFF2-40B4-BE49-F238E27FC236}">
                <a16:creationId xmlns:a16="http://schemas.microsoft.com/office/drawing/2014/main" id="{6C7A98C7-8B8B-670C-85DA-D421388B7D62}"/>
              </a:ext>
            </a:extLst>
          </p:cNvPr>
          <p:cNvSpPr/>
          <p:nvPr/>
        </p:nvSpPr>
        <p:spPr>
          <a:xfrm>
            <a:off x="6097868" y="1425962"/>
            <a:ext cx="5277603" cy="4670043"/>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09597752-C7C7-CABD-7D2D-D15F71CF843A}"/>
              </a:ext>
            </a:extLst>
          </p:cNvPr>
          <p:cNvSpPr/>
          <p:nvPr/>
        </p:nvSpPr>
        <p:spPr>
          <a:xfrm>
            <a:off x="6097870" y="1425961"/>
            <a:ext cx="5277601"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Did Not Attend rates</a:t>
            </a:r>
          </a:p>
        </p:txBody>
      </p:sp>
      <p:sp>
        <p:nvSpPr>
          <p:cNvPr id="11" name="TextBox 10">
            <a:extLst>
              <a:ext uri="{FF2B5EF4-FFF2-40B4-BE49-F238E27FC236}">
                <a16:creationId xmlns:a16="http://schemas.microsoft.com/office/drawing/2014/main" id="{E66B5B74-2B1E-4A45-A72D-07DDE27E2A14}"/>
              </a:ext>
            </a:extLst>
          </p:cNvPr>
          <p:cNvSpPr txBox="1"/>
          <p:nvPr/>
        </p:nvSpPr>
        <p:spPr>
          <a:xfrm>
            <a:off x="6211120" y="1939165"/>
            <a:ext cx="5080462" cy="1323439"/>
          </a:xfrm>
          <a:prstGeom prst="rect">
            <a:avLst/>
          </a:prstGeom>
          <a:noFill/>
        </p:spPr>
        <p:txBody>
          <a:bodyPr wrap="square" rtlCol="0">
            <a:spAutoFit/>
          </a:bodyPr>
          <a:lstStyle/>
          <a:p>
            <a:r>
              <a:rPr lang="en-GB" sz="1000" dirty="0">
                <a:latin typeface="Calibri" panose="020F0502020204030204" pitchFamily="34" charset="0"/>
                <a:ea typeface="Calibri" panose="020F0502020204030204" pitchFamily="34" charset="0"/>
                <a:cs typeface="Times New Roman" panose="02020603050405020304" pitchFamily="18" charset="0"/>
              </a:rPr>
              <a:t>The ICB’s DNA rate is operating at a relatively good level – within upper quartile range when compared with other Health System’s nationally. Despite this, both Acute Providers are aiming to reduce their DNA rates over the next 12 months so that we can bring the ICB within top decile performance. </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r>
              <a:rPr lang="en-GB" sz="1000" dirty="0">
                <a:latin typeface="Calibri" panose="020F0502020204030204" pitchFamily="34" charset="0"/>
                <a:ea typeface="Calibri" panose="020F0502020204030204" pitchFamily="34" charset="0"/>
                <a:cs typeface="Times New Roman" panose="02020603050405020304" pitchFamily="18" charset="0"/>
              </a:rPr>
              <a:t>This means that we are looking to reduce the DNA rate from 6.2% to 5.1% by the end of March 2024. </a:t>
            </a: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Picture 11">
            <a:extLst>
              <a:ext uri="{FF2B5EF4-FFF2-40B4-BE49-F238E27FC236}">
                <a16:creationId xmlns:a16="http://schemas.microsoft.com/office/drawing/2014/main" id="{7683CCFA-0F3A-D63E-B9CF-AADFFDCF6B00}"/>
              </a:ext>
            </a:extLst>
          </p:cNvPr>
          <p:cNvPicPr>
            <a:picLocks noChangeAspect="1"/>
          </p:cNvPicPr>
          <p:nvPr/>
        </p:nvPicPr>
        <p:blipFill>
          <a:blip r:embed="rId3"/>
          <a:stretch>
            <a:fillRect/>
          </a:stretch>
        </p:blipFill>
        <p:spPr>
          <a:xfrm>
            <a:off x="6264437" y="3377504"/>
            <a:ext cx="4944463" cy="2164203"/>
          </a:xfrm>
          <a:prstGeom prst="rect">
            <a:avLst/>
          </a:prstGeom>
        </p:spPr>
      </p:pic>
      <p:sp>
        <p:nvSpPr>
          <p:cNvPr id="2" name="TextBox 1">
            <a:extLst>
              <a:ext uri="{FF2B5EF4-FFF2-40B4-BE49-F238E27FC236}">
                <a16:creationId xmlns:a16="http://schemas.microsoft.com/office/drawing/2014/main" id="{4047CAA9-F3BC-EC34-4A76-BBF4721A6218}"/>
              </a:ext>
            </a:extLst>
          </p:cNvPr>
          <p:cNvSpPr txBox="1"/>
          <p:nvPr/>
        </p:nvSpPr>
        <p:spPr>
          <a:xfrm>
            <a:off x="3087232" y="561315"/>
            <a:ext cx="5277601" cy="369332"/>
          </a:xfrm>
          <a:prstGeom prst="rect">
            <a:avLst/>
          </a:prstGeom>
          <a:noFill/>
        </p:spPr>
        <p:txBody>
          <a:bodyPr wrap="square" rtlCol="0">
            <a:spAutoFit/>
          </a:bodyPr>
          <a:lstStyle/>
          <a:p>
            <a:pPr algn="ctr"/>
            <a:r>
              <a:rPr lang="en-GB" b="1" dirty="0">
                <a:solidFill>
                  <a:schemeClr val="accent1"/>
                </a:solidFill>
              </a:rPr>
              <a:t>Outpatient provision</a:t>
            </a:r>
          </a:p>
        </p:txBody>
      </p:sp>
    </p:spTree>
    <p:extLst>
      <p:ext uri="{BB962C8B-B14F-4D97-AF65-F5344CB8AC3E}">
        <p14:creationId xmlns:p14="http://schemas.microsoft.com/office/powerpoint/2010/main" val="2162259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151D6E-048D-7C47-8C33-868C0D50063A}"/>
              </a:ext>
            </a:extLst>
          </p:cNvPr>
          <p:cNvSpPr/>
          <p:nvPr/>
        </p:nvSpPr>
        <p:spPr>
          <a:xfrm>
            <a:off x="0" y="0"/>
            <a:ext cx="12192000" cy="62064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Cancer</a:t>
            </a:r>
            <a:r>
              <a:rPr lang="en-GB" sz="3200" b="1" dirty="0">
                <a:solidFill>
                  <a:schemeClr val="bg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 Care</a:t>
            </a:r>
            <a:endParaRPr lang="en-GB" sz="32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A857466A-7635-9730-90AB-90479D675B62}"/>
              </a:ext>
            </a:extLst>
          </p:cNvPr>
          <p:cNvSpPr/>
          <p:nvPr/>
        </p:nvSpPr>
        <p:spPr>
          <a:xfrm>
            <a:off x="409573" y="942974"/>
            <a:ext cx="5791199" cy="5524501"/>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303DB326-0152-F678-15A4-2C2917A86643}"/>
              </a:ext>
            </a:extLst>
          </p:cNvPr>
          <p:cNvSpPr/>
          <p:nvPr/>
        </p:nvSpPr>
        <p:spPr>
          <a:xfrm>
            <a:off x="6200775" y="942975"/>
            <a:ext cx="5543551" cy="552450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2D45DCFA-F8B9-5A66-B36D-948AF38270B8}"/>
              </a:ext>
            </a:extLst>
          </p:cNvPr>
          <p:cNvSpPr/>
          <p:nvPr/>
        </p:nvSpPr>
        <p:spPr>
          <a:xfrm>
            <a:off x="409573" y="942976"/>
            <a:ext cx="5791199"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Faster diagnosis</a:t>
            </a:r>
          </a:p>
        </p:txBody>
      </p:sp>
      <p:sp>
        <p:nvSpPr>
          <p:cNvPr id="8" name="Rectangle 7">
            <a:extLst>
              <a:ext uri="{FF2B5EF4-FFF2-40B4-BE49-F238E27FC236}">
                <a16:creationId xmlns:a16="http://schemas.microsoft.com/office/drawing/2014/main" id="{84C407C8-554A-DDE8-EC6E-BFE0CC71E549}"/>
              </a:ext>
            </a:extLst>
          </p:cNvPr>
          <p:cNvSpPr/>
          <p:nvPr/>
        </p:nvSpPr>
        <p:spPr>
          <a:xfrm>
            <a:off x="6200773" y="942976"/>
            <a:ext cx="5524504"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Reducing long waits</a:t>
            </a:r>
          </a:p>
        </p:txBody>
      </p:sp>
      <p:pic>
        <p:nvPicPr>
          <p:cNvPr id="4" name="Picture 3">
            <a:extLst>
              <a:ext uri="{FF2B5EF4-FFF2-40B4-BE49-F238E27FC236}">
                <a16:creationId xmlns:a16="http://schemas.microsoft.com/office/drawing/2014/main" id="{40C1D04F-E962-304F-9DB3-8988286E6CFD}"/>
              </a:ext>
            </a:extLst>
          </p:cNvPr>
          <p:cNvPicPr>
            <a:picLocks noChangeAspect="1"/>
          </p:cNvPicPr>
          <p:nvPr/>
        </p:nvPicPr>
        <p:blipFill>
          <a:blip r:embed="rId2"/>
          <a:stretch>
            <a:fillRect/>
          </a:stretch>
        </p:blipFill>
        <p:spPr>
          <a:xfrm>
            <a:off x="837671" y="3663397"/>
            <a:ext cx="4725454" cy="2724149"/>
          </a:xfrm>
          <a:prstGeom prst="rect">
            <a:avLst/>
          </a:prstGeom>
        </p:spPr>
      </p:pic>
      <p:pic>
        <p:nvPicPr>
          <p:cNvPr id="5" name="Picture 4">
            <a:extLst>
              <a:ext uri="{FF2B5EF4-FFF2-40B4-BE49-F238E27FC236}">
                <a16:creationId xmlns:a16="http://schemas.microsoft.com/office/drawing/2014/main" id="{3E5624AA-731C-32B9-F483-B4E11DB9AA5D}"/>
              </a:ext>
            </a:extLst>
          </p:cNvPr>
          <p:cNvPicPr>
            <a:picLocks noChangeAspect="1"/>
          </p:cNvPicPr>
          <p:nvPr/>
        </p:nvPicPr>
        <p:blipFill>
          <a:blip r:embed="rId3"/>
          <a:stretch>
            <a:fillRect/>
          </a:stretch>
        </p:blipFill>
        <p:spPr>
          <a:xfrm>
            <a:off x="6740946" y="3705224"/>
            <a:ext cx="4463208" cy="2682322"/>
          </a:xfrm>
          <a:prstGeom prst="rect">
            <a:avLst/>
          </a:prstGeom>
        </p:spPr>
      </p:pic>
      <p:sp>
        <p:nvSpPr>
          <p:cNvPr id="9" name="TextBox 8">
            <a:extLst>
              <a:ext uri="{FF2B5EF4-FFF2-40B4-BE49-F238E27FC236}">
                <a16:creationId xmlns:a16="http://schemas.microsoft.com/office/drawing/2014/main" id="{F2001771-2E9B-8F75-5658-7BEE659DBD46}"/>
              </a:ext>
            </a:extLst>
          </p:cNvPr>
          <p:cNvSpPr txBox="1"/>
          <p:nvPr/>
        </p:nvSpPr>
        <p:spPr>
          <a:xfrm>
            <a:off x="561701" y="1477476"/>
            <a:ext cx="5277392" cy="553998"/>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ICB is planning to ensure that at least 76% of people receive communication of a diagnosis for cancer or ruling out of cancer, or a decision to treat if made before a communication of diagnosis, within 28-days following an urgent referral for suspected cancer. </a:t>
            </a:r>
            <a:endParaRPr lang="en-GB" sz="1000" b="1" dirty="0">
              <a:solidFill>
                <a:schemeClr val="tx1"/>
              </a:solidFill>
            </a:endParaRPr>
          </a:p>
        </p:txBody>
      </p:sp>
      <p:sp>
        <p:nvSpPr>
          <p:cNvPr id="10" name="TextBox 9">
            <a:extLst>
              <a:ext uri="{FF2B5EF4-FFF2-40B4-BE49-F238E27FC236}">
                <a16:creationId xmlns:a16="http://schemas.microsoft.com/office/drawing/2014/main" id="{9C4FBB63-8376-462E-C054-5F544114111C}"/>
              </a:ext>
            </a:extLst>
          </p:cNvPr>
          <p:cNvSpPr txBox="1"/>
          <p:nvPr/>
        </p:nvSpPr>
        <p:spPr>
          <a:xfrm>
            <a:off x="6324329" y="1477476"/>
            <a:ext cx="5277392" cy="553998"/>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ICB is planning to reduce its overall waiting list by 30% over the next 12 months.  From a long stay perspective, </a:t>
            </a:r>
            <a:r>
              <a:rPr lang="en-GB" sz="1000" dirty="0">
                <a:solidFill>
                  <a:schemeClr val="tx1"/>
                </a:solidFill>
                <a:latin typeface="Calibri" panose="020F0502020204030204" pitchFamily="34" charset="0"/>
                <a:ea typeface="Calibri" panose="020F0502020204030204" pitchFamily="34" charset="0"/>
                <a:cs typeface="Times New Roman" panose="02020603050405020304" pitchFamily="18" charset="0"/>
              </a:rPr>
              <a:t>we anticipate reducing the numbe</a:t>
            </a:r>
            <a:r>
              <a:rPr lang="en-GB" sz="1000" dirty="0">
                <a:latin typeface="Calibri" panose="020F0502020204030204" pitchFamily="34" charset="0"/>
                <a:ea typeface="Calibri" panose="020F0502020204030204" pitchFamily="34" charset="0"/>
                <a:cs typeface="Times New Roman" panose="02020603050405020304" pitchFamily="18" charset="0"/>
              </a:rPr>
              <a:t>r of people waiting longer than 62 days for the first definitive treatment for cancer, by 40% by March 2024.</a:t>
            </a:r>
          </a:p>
        </p:txBody>
      </p:sp>
      <p:sp>
        <p:nvSpPr>
          <p:cNvPr id="11" name="TextBox 10">
            <a:extLst>
              <a:ext uri="{FF2B5EF4-FFF2-40B4-BE49-F238E27FC236}">
                <a16:creationId xmlns:a16="http://schemas.microsoft.com/office/drawing/2014/main" id="{D6C6BFD2-D5B6-2968-4A8D-05D20C4C8408}"/>
              </a:ext>
            </a:extLst>
          </p:cNvPr>
          <p:cNvSpPr txBox="1"/>
          <p:nvPr/>
        </p:nvSpPr>
        <p:spPr>
          <a:xfrm>
            <a:off x="3648076" y="3705224"/>
            <a:ext cx="1822662" cy="246221"/>
          </a:xfrm>
          <a:prstGeom prst="rect">
            <a:avLst/>
          </a:prstGeom>
          <a:noFill/>
        </p:spPr>
        <p:txBody>
          <a:bodyPr wrap="square" rtlCol="0">
            <a:spAutoFit/>
          </a:bodyPr>
          <a:lstStyle/>
          <a:p>
            <a:r>
              <a:rPr lang="en-GB" sz="1000" dirty="0"/>
              <a:t>NHSE Target: 75% by March 24</a:t>
            </a:r>
          </a:p>
        </p:txBody>
      </p:sp>
      <p:sp>
        <p:nvSpPr>
          <p:cNvPr id="12" name="TextBox 11">
            <a:extLst>
              <a:ext uri="{FF2B5EF4-FFF2-40B4-BE49-F238E27FC236}">
                <a16:creationId xmlns:a16="http://schemas.microsoft.com/office/drawing/2014/main" id="{9CAA3EE7-1251-A6F9-125D-B4161077769A}"/>
              </a:ext>
            </a:extLst>
          </p:cNvPr>
          <p:cNvSpPr txBox="1"/>
          <p:nvPr/>
        </p:nvSpPr>
        <p:spPr>
          <a:xfrm>
            <a:off x="1066271" y="6344364"/>
            <a:ext cx="516572" cy="246221"/>
          </a:xfrm>
          <a:prstGeom prst="rect">
            <a:avLst/>
          </a:prstGeom>
          <a:noFill/>
        </p:spPr>
        <p:txBody>
          <a:bodyPr wrap="square" rtlCol="0">
            <a:spAutoFit/>
          </a:bodyPr>
          <a:lstStyle/>
          <a:p>
            <a:pPr algn="ctr"/>
            <a:r>
              <a:rPr lang="en-GB" sz="1000" dirty="0"/>
              <a:t>actual</a:t>
            </a:r>
          </a:p>
        </p:txBody>
      </p:sp>
      <p:cxnSp>
        <p:nvCxnSpPr>
          <p:cNvPr id="13" name="Straight Arrow Connector 12">
            <a:extLst>
              <a:ext uri="{FF2B5EF4-FFF2-40B4-BE49-F238E27FC236}">
                <a16:creationId xmlns:a16="http://schemas.microsoft.com/office/drawing/2014/main" id="{BEBC8553-1023-FFDD-8C04-9E51BB5138BA}"/>
              </a:ext>
            </a:extLst>
          </p:cNvPr>
          <p:cNvCxnSpPr>
            <a:cxnSpLocks/>
            <a:stCxn id="12" idx="3"/>
          </p:cNvCxnSpPr>
          <p:nvPr/>
        </p:nvCxnSpPr>
        <p:spPr>
          <a:xfrm flipV="1">
            <a:off x="1582843" y="6467474"/>
            <a:ext cx="19753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B8E22350-BF21-92F8-4FFC-82C19FDF2476}"/>
              </a:ext>
            </a:extLst>
          </p:cNvPr>
          <p:cNvCxnSpPr>
            <a:cxnSpLocks/>
            <a:stCxn id="12" idx="1"/>
          </p:cNvCxnSpPr>
          <p:nvPr/>
        </p:nvCxnSpPr>
        <p:spPr>
          <a:xfrm flipH="1">
            <a:off x="880526" y="6467475"/>
            <a:ext cx="18574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86818C06-DE52-1906-828D-C1C1DB076B1B}"/>
              </a:ext>
            </a:extLst>
          </p:cNvPr>
          <p:cNvSpPr txBox="1"/>
          <p:nvPr/>
        </p:nvSpPr>
        <p:spPr>
          <a:xfrm>
            <a:off x="3231088" y="6344364"/>
            <a:ext cx="619125" cy="246221"/>
          </a:xfrm>
          <a:prstGeom prst="rect">
            <a:avLst/>
          </a:prstGeom>
          <a:noFill/>
        </p:spPr>
        <p:txBody>
          <a:bodyPr wrap="square" rtlCol="0">
            <a:spAutoFit/>
          </a:bodyPr>
          <a:lstStyle/>
          <a:p>
            <a:pPr algn="ctr"/>
            <a:r>
              <a:rPr lang="en-GB" sz="1000" dirty="0"/>
              <a:t>plan</a:t>
            </a:r>
          </a:p>
        </p:txBody>
      </p:sp>
      <p:cxnSp>
        <p:nvCxnSpPr>
          <p:cNvPr id="16" name="Straight Arrow Connector 15">
            <a:extLst>
              <a:ext uri="{FF2B5EF4-FFF2-40B4-BE49-F238E27FC236}">
                <a16:creationId xmlns:a16="http://schemas.microsoft.com/office/drawing/2014/main" id="{C43B32FF-03D1-1B41-B090-DCAB6D276FDE}"/>
              </a:ext>
            </a:extLst>
          </p:cNvPr>
          <p:cNvCxnSpPr>
            <a:cxnSpLocks/>
            <a:stCxn id="15" idx="3"/>
          </p:cNvCxnSpPr>
          <p:nvPr/>
        </p:nvCxnSpPr>
        <p:spPr>
          <a:xfrm>
            <a:off x="3850213" y="6467475"/>
            <a:ext cx="14403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2F8ED8F-06FF-8BDC-9376-6B626FDBA931}"/>
              </a:ext>
            </a:extLst>
          </p:cNvPr>
          <p:cNvCxnSpPr>
            <a:cxnSpLocks/>
            <a:stCxn id="15" idx="1"/>
          </p:cNvCxnSpPr>
          <p:nvPr/>
        </p:nvCxnSpPr>
        <p:spPr>
          <a:xfrm flipH="1" flipV="1">
            <a:off x="1914525" y="6467474"/>
            <a:ext cx="131656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5FA3B6A9-5227-3181-4003-0C1143E7CD95}"/>
              </a:ext>
            </a:extLst>
          </p:cNvPr>
          <p:cNvSpPr txBox="1"/>
          <p:nvPr/>
        </p:nvSpPr>
        <p:spPr>
          <a:xfrm>
            <a:off x="8357615" y="6384329"/>
            <a:ext cx="516572" cy="246221"/>
          </a:xfrm>
          <a:prstGeom prst="rect">
            <a:avLst/>
          </a:prstGeom>
          <a:noFill/>
        </p:spPr>
        <p:txBody>
          <a:bodyPr wrap="square" rtlCol="0">
            <a:spAutoFit/>
          </a:bodyPr>
          <a:lstStyle/>
          <a:p>
            <a:pPr algn="ctr"/>
            <a:r>
              <a:rPr lang="en-GB" sz="1000" dirty="0"/>
              <a:t>actual</a:t>
            </a:r>
          </a:p>
        </p:txBody>
      </p:sp>
      <p:cxnSp>
        <p:nvCxnSpPr>
          <p:cNvPr id="26" name="Straight Arrow Connector 25">
            <a:extLst>
              <a:ext uri="{FF2B5EF4-FFF2-40B4-BE49-F238E27FC236}">
                <a16:creationId xmlns:a16="http://schemas.microsoft.com/office/drawing/2014/main" id="{7270B650-9EAA-3C7F-CFD9-21193633EB3C}"/>
              </a:ext>
            </a:extLst>
          </p:cNvPr>
          <p:cNvCxnSpPr>
            <a:cxnSpLocks/>
            <a:stCxn id="25" idx="3"/>
          </p:cNvCxnSpPr>
          <p:nvPr/>
        </p:nvCxnSpPr>
        <p:spPr>
          <a:xfrm>
            <a:off x="8874187" y="6507440"/>
            <a:ext cx="63930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C45A2AA-46F2-4C29-C5FC-660D4D555E4D}"/>
              </a:ext>
            </a:extLst>
          </p:cNvPr>
          <p:cNvCxnSpPr>
            <a:cxnSpLocks/>
            <a:stCxn id="25" idx="1"/>
          </p:cNvCxnSpPr>
          <p:nvPr/>
        </p:nvCxnSpPr>
        <p:spPr>
          <a:xfrm flipH="1">
            <a:off x="7753350" y="6507440"/>
            <a:ext cx="6042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19B45BE6-0C82-C874-D5B4-03B825FEE91A}"/>
              </a:ext>
            </a:extLst>
          </p:cNvPr>
          <p:cNvSpPr txBox="1"/>
          <p:nvPr/>
        </p:nvSpPr>
        <p:spPr>
          <a:xfrm>
            <a:off x="9870551" y="6344363"/>
            <a:ext cx="619125" cy="246221"/>
          </a:xfrm>
          <a:prstGeom prst="rect">
            <a:avLst/>
          </a:prstGeom>
          <a:noFill/>
        </p:spPr>
        <p:txBody>
          <a:bodyPr wrap="square" rtlCol="0">
            <a:spAutoFit/>
          </a:bodyPr>
          <a:lstStyle/>
          <a:p>
            <a:pPr algn="ctr"/>
            <a:r>
              <a:rPr lang="en-GB" sz="1000" dirty="0"/>
              <a:t>plan</a:t>
            </a:r>
          </a:p>
        </p:txBody>
      </p:sp>
      <p:sp>
        <p:nvSpPr>
          <p:cNvPr id="18" name="TextBox 17">
            <a:extLst>
              <a:ext uri="{FF2B5EF4-FFF2-40B4-BE49-F238E27FC236}">
                <a16:creationId xmlns:a16="http://schemas.microsoft.com/office/drawing/2014/main" id="{BDD4AABC-C5F6-D90B-9CF7-B53549DC1526}"/>
              </a:ext>
            </a:extLst>
          </p:cNvPr>
          <p:cNvSpPr txBox="1"/>
          <p:nvPr/>
        </p:nvSpPr>
        <p:spPr>
          <a:xfrm>
            <a:off x="3969170" y="2217101"/>
            <a:ext cx="5543551" cy="1169551"/>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Use of FIT test in 80% of</a:t>
            </a:r>
            <a:r>
              <a:rPr lang="en-GB" sz="1000" dirty="0">
                <a:latin typeface="Calibri" panose="020F0502020204030204" pitchFamily="34" charset="0"/>
                <a:ea typeface="Calibri" panose="020F0502020204030204" pitchFamily="34" charset="0"/>
                <a:cs typeface="Times New Roman" panose="02020603050405020304" pitchFamily="18" charset="0"/>
              </a:rPr>
              <a:t> all suspected lower GI cancers </a:t>
            </a: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Moderat</a:t>
            </a:r>
            <a:r>
              <a:rPr lang="en-GB" sz="1000" dirty="0">
                <a:latin typeface="Calibri" panose="020F0502020204030204" pitchFamily="34" charset="0"/>
                <a:ea typeface="Calibri" panose="020F0502020204030204" pitchFamily="34" charset="0"/>
                <a:cs typeface="Times New Roman" panose="02020603050405020304" pitchFamily="18" charset="0"/>
              </a:rPr>
              <a:t>ing the growth of the waiting list  – No greater than 5% on the 22/23 level.</a:t>
            </a:r>
          </a:p>
          <a:p>
            <a:pPr marL="171450" indent="-171450">
              <a:buFont typeface="Arial" panose="020B0604020202020204" pitchFamily="34" charset="0"/>
              <a:buChar char="•"/>
            </a:pPr>
            <a:r>
              <a:rPr lang="en-GB" sz="1000" dirty="0">
                <a:latin typeface="Calibri" panose="020F0502020204030204" pitchFamily="34" charset="0"/>
                <a:ea typeface="Calibri" panose="020F0502020204030204" pitchFamily="34" charset="0"/>
                <a:cs typeface="Times New Roman" panose="02020603050405020304" pitchFamily="18" charset="0"/>
              </a:rPr>
              <a:t>Expansion of diagnostic imaging capacity via the CDC programme. </a:t>
            </a: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Expansion of endoscopy capacity via planned recruitment. </a:t>
            </a:r>
          </a:p>
          <a:p>
            <a:pPr marL="171450" indent="-171450">
              <a:buFont typeface="Arial" panose="020B0604020202020204" pitchFamily="34" charset="0"/>
              <a:buChar char="•"/>
            </a:pPr>
            <a:r>
              <a:rPr lang="en-GB" sz="1000" dirty="0">
                <a:latin typeface="Calibri" panose="020F0502020204030204" pitchFamily="34" charset="0"/>
                <a:ea typeface="Calibri" panose="020F0502020204030204" pitchFamily="34" charset="0"/>
                <a:cs typeface="Times New Roman" panose="02020603050405020304" pitchFamily="18" charset="0"/>
              </a:rPr>
              <a:t>Improvement to histology provision – with a particularly focus on timeliness. </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000" b="1" dirty="0">
              <a:solidFill>
                <a:schemeClr val="tx1"/>
              </a:solidFill>
            </a:endParaRPr>
          </a:p>
        </p:txBody>
      </p:sp>
    </p:spTree>
    <p:extLst>
      <p:ext uri="{BB962C8B-B14F-4D97-AF65-F5344CB8AC3E}">
        <p14:creationId xmlns:p14="http://schemas.microsoft.com/office/powerpoint/2010/main" val="2014336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151D6E-048D-7C47-8C33-868C0D50063A}"/>
              </a:ext>
            </a:extLst>
          </p:cNvPr>
          <p:cNvSpPr/>
          <p:nvPr/>
        </p:nvSpPr>
        <p:spPr>
          <a:xfrm>
            <a:off x="0" y="0"/>
            <a:ext cx="12192000" cy="62064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Urgent and Emergency Care</a:t>
            </a:r>
          </a:p>
        </p:txBody>
      </p:sp>
      <p:sp>
        <p:nvSpPr>
          <p:cNvPr id="3" name="Rectangle 2">
            <a:extLst>
              <a:ext uri="{FF2B5EF4-FFF2-40B4-BE49-F238E27FC236}">
                <a16:creationId xmlns:a16="http://schemas.microsoft.com/office/drawing/2014/main" id="{A857466A-7635-9730-90AB-90479D675B62}"/>
              </a:ext>
            </a:extLst>
          </p:cNvPr>
          <p:cNvSpPr/>
          <p:nvPr/>
        </p:nvSpPr>
        <p:spPr>
          <a:xfrm>
            <a:off x="409574" y="942974"/>
            <a:ext cx="5581652" cy="5476876"/>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303DB326-0152-F678-15A4-2C2917A86643}"/>
              </a:ext>
            </a:extLst>
          </p:cNvPr>
          <p:cNvSpPr/>
          <p:nvPr/>
        </p:nvSpPr>
        <p:spPr>
          <a:xfrm>
            <a:off x="6200775" y="942974"/>
            <a:ext cx="5543551" cy="5476875"/>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2D45DCFA-F8B9-5A66-B36D-948AF38270B8}"/>
              </a:ext>
            </a:extLst>
          </p:cNvPr>
          <p:cNvSpPr/>
          <p:nvPr/>
        </p:nvSpPr>
        <p:spPr>
          <a:xfrm>
            <a:off x="409573" y="942976"/>
            <a:ext cx="5581651"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76% A&amp;E Performance</a:t>
            </a:r>
          </a:p>
        </p:txBody>
      </p:sp>
      <p:sp>
        <p:nvSpPr>
          <p:cNvPr id="8" name="Rectangle 7">
            <a:extLst>
              <a:ext uri="{FF2B5EF4-FFF2-40B4-BE49-F238E27FC236}">
                <a16:creationId xmlns:a16="http://schemas.microsoft.com/office/drawing/2014/main" id="{84C407C8-554A-DDE8-EC6E-BFE0CC71E549}"/>
              </a:ext>
            </a:extLst>
          </p:cNvPr>
          <p:cNvSpPr/>
          <p:nvPr/>
        </p:nvSpPr>
        <p:spPr>
          <a:xfrm>
            <a:off x="6200773" y="942976"/>
            <a:ext cx="5524504"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Category 2 EMAS Response</a:t>
            </a:r>
          </a:p>
        </p:txBody>
      </p:sp>
      <p:pic>
        <p:nvPicPr>
          <p:cNvPr id="10" name="Picture 9">
            <a:extLst>
              <a:ext uri="{FF2B5EF4-FFF2-40B4-BE49-F238E27FC236}">
                <a16:creationId xmlns:a16="http://schemas.microsoft.com/office/drawing/2014/main" id="{60FCE90A-E727-5CE3-9F4D-FFDFB5C74C36}"/>
              </a:ext>
            </a:extLst>
          </p:cNvPr>
          <p:cNvPicPr>
            <a:picLocks noChangeAspect="1"/>
          </p:cNvPicPr>
          <p:nvPr/>
        </p:nvPicPr>
        <p:blipFill>
          <a:blip r:embed="rId2"/>
          <a:stretch>
            <a:fillRect/>
          </a:stretch>
        </p:blipFill>
        <p:spPr>
          <a:xfrm>
            <a:off x="748472" y="3681410"/>
            <a:ext cx="4903852" cy="2556635"/>
          </a:xfrm>
          <a:prstGeom prst="rect">
            <a:avLst/>
          </a:prstGeom>
        </p:spPr>
      </p:pic>
      <p:sp>
        <p:nvSpPr>
          <p:cNvPr id="4" name="TextBox 3">
            <a:extLst>
              <a:ext uri="{FF2B5EF4-FFF2-40B4-BE49-F238E27FC236}">
                <a16:creationId xmlns:a16="http://schemas.microsoft.com/office/drawing/2014/main" id="{6963465F-D41B-A6E9-20D5-EC1D7B7EA1B1}"/>
              </a:ext>
            </a:extLst>
          </p:cNvPr>
          <p:cNvSpPr txBox="1"/>
          <p:nvPr/>
        </p:nvSpPr>
        <p:spPr>
          <a:xfrm>
            <a:off x="561701" y="1477476"/>
            <a:ext cx="5277392" cy="2092881"/>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ICB is planning to achieve the target set which will see no less than 76% attending ED waiting longer than 4 hours either to be treated, admitted or discharged. </a:t>
            </a:r>
            <a:endParaRPr lang="en-GB" sz="1000" b="1" dirty="0">
              <a:solidFill>
                <a:schemeClr val="tx1"/>
              </a:solidFill>
            </a:endParaRP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With </a:t>
            </a:r>
            <a:r>
              <a:rPr lang="en-GB" sz="1000" dirty="0">
                <a:latin typeface="Calibri" panose="020F0502020204030204" pitchFamily="34" charset="0"/>
                <a:ea typeface="Calibri" panose="020F0502020204030204" pitchFamily="34" charset="0"/>
                <a:cs typeface="Times New Roman" panose="02020603050405020304" pitchFamily="18" charset="0"/>
              </a:rPr>
              <a:t>DHU in a position to recruit substantively to the enhanced primary care service at the CRH and RDH, it will be in a position to ensure that patients are ‘turned-around’ within 4 hours, at least 95% of the time. </a:t>
            </a:r>
          </a:p>
          <a:p>
            <a:pPr marL="171450" indent="-171450">
              <a:buFont typeface="Arial" panose="020B0604020202020204" pitchFamily="34" charset="0"/>
              <a:buChar char="•"/>
            </a:pPr>
            <a:r>
              <a:rPr lang="en-GB" sz="1000" dirty="0">
                <a:latin typeface="Calibri" panose="020F0502020204030204" pitchFamily="34" charset="0"/>
                <a:ea typeface="Calibri" panose="020F0502020204030204" pitchFamily="34" charset="0"/>
                <a:cs typeface="Times New Roman" panose="02020603050405020304" pitchFamily="18" charset="0"/>
              </a:rPr>
              <a:t>Lower bed occupancy (see next 2 slides) will provide greater flexibility for both Acutes to achieve greater flow from the ED to inpatient wards. </a:t>
            </a:r>
          </a:p>
          <a:p>
            <a:pPr marL="171450" indent="-171450">
              <a:buFont typeface="Arial" panose="020B0604020202020204" pitchFamily="34" charset="0"/>
              <a:buChar char="•"/>
            </a:pPr>
            <a:r>
              <a:rPr lang="en-GB" sz="1000" dirty="0">
                <a:latin typeface="Calibri" panose="020F0502020204030204" pitchFamily="34" charset="0"/>
                <a:ea typeface="Calibri" panose="020F0502020204030204" pitchFamily="34" charset="0"/>
                <a:cs typeface="Times New Roman" panose="02020603050405020304" pitchFamily="18" charset="0"/>
              </a:rPr>
              <a:t>The Clinical Navigation Hub will be in operation all year, </a:t>
            </a: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bringing additional capacity and better control to the decision as to where patients are best to be managed for the issue they have. </a:t>
            </a:r>
          </a:p>
          <a:p>
            <a:pPr marL="171450" indent="-171450">
              <a:buFont typeface="Arial" panose="020B0604020202020204" pitchFamily="34" charset="0"/>
              <a:buChar char="•"/>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9A00924C-E309-D855-88FA-ED2BDFBEB911}"/>
              </a:ext>
            </a:extLst>
          </p:cNvPr>
          <p:cNvSpPr txBox="1"/>
          <p:nvPr/>
        </p:nvSpPr>
        <p:spPr>
          <a:xfrm>
            <a:off x="1339850" y="6173628"/>
            <a:ext cx="619125" cy="246221"/>
          </a:xfrm>
          <a:prstGeom prst="rect">
            <a:avLst/>
          </a:prstGeom>
          <a:noFill/>
        </p:spPr>
        <p:txBody>
          <a:bodyPr wrap="square" rtlCol="0">
            <a:spAutoFit/>
          </a:bodyPr>
          <a:lstStyle/>
          <a:p>
            <a:pPr algn="ctr"/>
            <a:r>
              <a:rPr lang="en-GB" sz="1000" dirty="0"/>
              <a:t>actual</a:t>
            </a:r>
          </a:p>
        </p:txBody>
      </p:sp>
      <p:cxnSp>
        <p:nvCxnSpPr>
          <p:cNvPr id="12" name="Straight Arrow Connector 11">
            <a:extLst>
              <a:ext uri="{FF2B5EF4-FFF2-40B4-BE49-F238E27FC236}">
                <a16:creationId xmlns:a16="http://schemas.microsoft.com/office/drawing/2014/main" id="{EB753658-7689-E11E-D797-EA707BAD3144}"/>
              </a:ext>
            </a:extLst>
          </p:cNvPr>
          <p:cNvCxnSpPr>
            <a:cxnSpLocks/>
            <a:stCxn id="5" idx="3"/>
          </p:cNvCxnSpPr>
          <p:nvPr/>
        </p:nvCxnSpPr>
        <p:spPr>
          <a:xfrm flipV="1">
            <a:off x="1958975" y="6296738"/>
            <a:ext cx="24765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8A24B18-D54D-19AD-1523-E21067C89B22}"/>
              </a:ext>
            </a:extLst>
          </p:cNvPr>
          <p:cNvCxnSpPr>
            <a:stCxn id="5" idx="1"/>
          </p:cNvCxnSpPr>
          <p:nvPr/>
        </p:nvCxnSpPr>
        <p:spPr>
          <a:xfrm flipH="1" flipV="1">
            <a:off x="1111251" y="6296738"/>
            <a:ext cx="22859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9D40C02-8EB6-E44E-8737-0633835A6292}"/>
              </a:ext>
            </a:extLst>
          </p:cNvPr>
          <p:cNvSpPr txBox="1"/>
          <p:nvPr/>
        </p:nvSpPr>
        <p:spPr>
          <a:xfrm>
            <a:off x="3378200" y="6173628"/>
            <a:ext cx="619125" cy="246221"/>
          </a:xfrm>
          <a:prstGeom prst="rect">
            <a:avLst/>
          </a:prstGeom>
          <a:noFill/>
        </p:spPr>
        <p:txBody>
          <a:bodyPr wrap="square" rtlCol="0">
            <a:spAutoFit/>
          </a:bodyPr>
          <a:lstStyle/>
          <a:p>
            <a:pPr algn="ctr"/>
            <a:r>
              <a:rPr lang="en-GB" sz="1000" dirty="0"/>
              <a:t>plan</a:t>
            </a:r>
          </a:p>
        </p:txBody>
      </p:sp>
      <p:cxnSp>
        <p:nvCxnSpPr>
          <p:cNvPr id="18" name="Straight Arrow Connector 17">
            <a:extLst>
              <a:ext uri="{FF2B5EF4-FFF2-40B4-BE49-F238E27FC236}">
                <a16:creationId xmlns:a16="http://schemas.microsoft.com/office/drawing/2014/main" id="{4DC0F358-FA4C-638B-5075-8D0EBDC436D2}"/>
              </a:ext>
            </a:extLst>
          </p:cNvPr>
          <p:cNvCxnSpPr>
            <a:cxnSpLocks/>
            <a:stCxn id="17" idx="3"/>
          </p:cNvCxnSpPr>
          <p:nvPr/>
        </p:nvCxnSpPr>
        <p:spPr>
          <a:xfrm>
            <a:off x="3997325" y="6296739"/>
            <a:ext cx="13239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5726EBCF-151D-76F1-2344-1ADEA7A276E0}"/>
              </a:ext>
            </a:extLst>
          </p:cNvPr>
          <p:cNvCxnSpPr>
            <a:cxnSpLocks/>
            <a:stCxn id="17" idx="1"/>
          </p:cNvCxnSpPr>
          <p:nvPr/>
        </p:nvCxnSpPr>
        <p:spPr>
          <a:xfrm flipH="1" flipV="1">
            <a:off x="2270126" y="6296738"/>
            <a:ext cx="110807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3671F32-DBF3-EA07-2A31-B58247A974C6}"/>
              </a:ext>
            </a:extLst>
          </p:cNvPr>
          <p:cNvSpPr txBox="1"/>
          <p:nvPr/>
        </p:nvSpPr>
        <p:spPr>
          <a:xfrm>
            <a:off x="8395524" y="6191101"/>
            <a:ext cx="619125" cy="246221"/>
          </a:xfrm>
          <a:prstGeom prst="rect">
            <a:avLst/>
          </a:prstGeom>
          <a:noFill/>
        </p:spPr>
        <p:txBody>
          <a:bodyPr wrap="square" rtlCol="0">
            <a:spAutoFit/>
          </a:bodyPr>
          <a:lstStyle/>
          <a:p>
            <a:pPr algn="ctr"/>
            <a:r>
              <a:rPr lang="en-GB" sz="1000" dirty="0"/>
              <a:t>actual</a:t>
            </a:r>
          </a:p>
        </p:txBody>
      </p:sp>
      <p:cxnSp>
        <p:nvCxnSpPr>
          <p:cNvPr id="23" name="Straight Arrow Connector 22">
            <a:extLst>
              <a:ext uri="{FF2B5EF4-FFF2-40B4-BE49-F238E27FC236}">
                <a16:creationId xmlns:a16="http://schemas.microsoft.com/office/drawing/2014/main" id="{3F9FED18-F5C7-0159-164E-9737D5F5E483}"/>
              </a:ext>
            </a:extLst>
          </p:cNvPr>
          <p:cNvCxnSpPr>
            <a:cxnSpLocks/>
            <a:stCxn id="22" idx="3"/>
          </p:cNvCxnSpPr>
          <p:nvPr/>
        </p:nvCxnSpPr>
        <p:spPr>
          <a:xfrm>
            <a:off x="9014649" y="6314212"/>
            <a:ext cx="9604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FD1ECD3D-A781-2F1E-043F-9EB520B0B14D}"/>
              </a:ext>
            </a:extLst>
          </p:cNvPr>
          <p:cNvCxnSpPr>
            <a:cxnSpLocks/>
          </p:cNvCxnSpPr>
          <p:nvPr/>
        </p:nvCxnSpPr>
        <p:spPr>
          <a:xfrm flipH="1">
            <a:off x="7341394" y="6309936"/>
            <a:ext cx="105413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22884D74-7CA0-1FBE-927D-D6567C9506EB}"/>
              </a:ext>
            </a:extLst>
          </p:cNvPr>
          <p:cNvSpPr txBox="1"/>
          <p:nvPr/>
        </p:nvSpPr>
        <p:spPr>
          <a:xfrm>
            <a:off x="10192574" y="6173628"/>
            <a:ext cx="619125" cy="246221"/>
          </a:xfrm>
          <a:prstGeom prst="rect">
            <a:avLst/>
          </a:prstGeom>
          <a:noFill/>
        </p:spPr>
        <p:txBody>
          <a:bodyPr wrap="square" rtlCol="0">
            <a:spAutoFit/>
          </a:bodyPr>
          <a:lstStyle/>
          <a:p>
            <a:pPr algn="ctr"/>
            <a:r>
              <a:rPr lang="en-GB" sz="1000" dirty="0"/>
              <a:t>plan</a:t>
            </a:r>
          </a:p>
        </p:txBody>
      </p:sp>
      <p:sp>
        <p:nvSpPr>
          <p:cNvPr id="35" name="TextBox 34">
            <a:extLst>
              <a:ext uri="{FF2B5EF4-FFF2-40B4-BE49-F238E27FC236}">
                <a16:creationId xmlns:a16="http://schemas.microsoft.com/office/drawing/2014/main" id="{99CEBC0C-CF80-D8CC-3980-83FFB10F7D58}"/>
              </a:ext>
            </a:extLst>
          </p:cNvPr>
          <p:cNvSpPr txBox="1"/>
          <p:nvPr/>
        </p:nvSpPr>
        <p:spPr>
          <a:xfrm>
            <a:off x="6324329" y="1452214"/>
            <a:ext cx="5277392" cy="1938992"/>
          </a:xfrm>
          <a:prstGeom prst="rect">
            <a:avLst/>
          </a:prstGeom>
          <a:noFill/>
        </p:spPr>
        <p:txBody>
          <a:bodyPr wrap="square" rtlCol="0">
            <a:spAutoFit/>
          </a:bodyPr>
          <a:lstStyle/>
          <a:p>
            <a:r>
              <a:rPr lang="en-GB" sz="1000" dirty="0">
                <a:latin typeface="Calibri" panose="020F0502020204030204" pitchFamily="34" charset="0"/>
                <a:cs typeface="Times New Roman" panose="02020603050405020304" pitchFamily="18" charset="0"/>
              </a:rPr>
              <a:t>Across EMAS’ entire operation, it is planning to reduce the mean time it responds to category 2 incidents to 30 mins in 2023/24 – representing a significant improvement on the 2022/23 position.</a:t>
            </a: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r>
              <a:rPr lang="en-GB" sz="1000" dirty="0">
                <a:latin typeface="Calibri" panose="020F0502020204030204" pitchFamily="34" charset="0"/>
                <a:ea typeface="Calibri" panose="020F0502020204030204" pitchFamily="34" charset="0"/>
                <a:cs typeface="Times New Roman" panose="02020603050405020304" pitchFamily="18" charset="0"/>
              </a:rPr>
              <a:t>Additional monies provided by NHSE to fund:</a:t>
            </a:r>
          </a:p>
          <a:p>
            <a:pPr marL="171450" indent="-171450">
              <a:buFont typeface="Arial" panose="020B0604020202020204" pitchFamily="34" charset="0"/>
              <a:buChar char="•"/>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Improvements to C2 Segmentation – expansion of clinical resource in control rooms will have a direct benefit of increasing hear and treat rates. </a:t>
            </a:r>
          </a:p>
          <a:p>
            <a:pPr marL="171450" indent="-171450">
              <a:buFont typeface="Arial" panose="020B0604020202020204" pitchFamily="34" charset="0"/>
              <a:buChar char="•"/>
            </a:pPr>
            <a:r>
              <a:rPr lang="en-GB" sz="1000" dirty="0">
                <a:latin typeface="Calibri" panose="020F0502020204030204" pitchFamily="34" charset="0"/>
                <a:cs typeface="Times New Roman" panose="02020603050405020304" pitchFamily="18" charset="0"/>
              </a:rPr>
              <a:t>Additional double crew capacity – in the short term sourced through the private sector whilst the organisation recruits.</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7" name="Picture 36">
            <a:extLst>
              <a:ext uri="{FF2B5EF4-FFF2-40B4-BE49-F238E27FC236}">
                <a16:creationId xmlns:a16="http://schemas.microsoft.com/office/drawing/2014/main" id="{B7701067-AA99-AFCF-CB91-00AADACA9A98}"/>
              </a:ext>
            </a:extLst>
          </p:cNvPr>
          <p:cNvPicPr>
            <a:picLocks noChangeAspect="1"/>
          </p:cNvPicPr>
          <p:nvPr/>
        </p:nvPicPr>
        <p:blipFill>
          <a:blip r:embed="rId3"/>
          <a:stretch>
            <a:fillRect/>
          </a:stretch>
        </p:blipFill>
        <p:spPr>
          <a:xfrm>
            <a:off x="6673452" y="3707596"/>
            <a:ext cx="4682394" cy="2471531"/>
          </a:xfrm>
          <a:prstGeom prst="rect">
            <a:avLst/>
          </a:prstGeom>
        </p:spPr>
      </p:pic>
    </p:spTree>
    <p:extLst>
      <p:ext uri="{BB962C8B-B14F-4D97-AF65-F5344CB8AC3E}">
        <p14:creationId xmlns:p14="http://schemas.microsoft.com/office/powerpoint/2010/main" val="2786453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F22EB9-217A-CB7E-E2A7-CFF24EBFA1CC}"/>
              </a:ext>
            </a:extLst>
          </p:cNvPr>
          <p:cNvSpPr txBox="1"/>
          <p:nvPr/>
        </p:nvSpPr>
        <p:spPr>
          <a:xfrm>
            <a:off x="196471" y="1503517"/>
            <a:ext cx="4394777" cy="4449360"/>
          </a:xfrm>
          <a:prstGeom prst="rect">
            <a:avLst/>
          </a:prstGeom>
          <a:noFill/>
        </p:spPr>
        <p:txBody>
          <a:bodyPr wrap="square">
            <a:spAutoFit/>
          </a:bodyPr>
          <a:lstStyle/>
          <a:p>
            <a:r>
              <a:rPr lang="en-GB" sz="1100" dirty="0"/>
              <a:t>Delivering the activity required to reduce RTT waiting lists and also maintain flow along the UEC pathway requires more general and acute beds than we substantively have. We therefore have to reduce the overall G&amp;A bed occupancy at the CRH from around 106% to 92% at least. </a:t>
            </a:r>
          </a:p>
          <a:p>
            <a:endParaRPr lang="en-GB" sz="1100" dirty="0"/>
          </a:p>
          <a:p>
            <a:r>
              <a:rPr lang="en-GB" sz="1100" dirty="0"/>
              <a:t>Our plan to achieve this includes:</a:t>
            </a:r>
          </a:p>
          <a:p>
            <a:endParaRPr lang="en-GB" sz="1100" dirty="0"/>
          </a:p>
          <a:p>
            <a:pPr marL="185738" indent="-185738">
              <a:buAutoNum type="arabicPeriod"/>
            </a:pPr>
            <a:r>
              <a:rPr lang="en-GB" sz="1100" dirty="0"/>
              <a:t>Increasing the supply of medical beds during the winter months – 28 from November 2023 to March 2024. </a:t>
            </a:r>
          </a:p>
          <a:p>
            <a:pPr marL="185738" indent="-185738">
              <a:buAutoNum type="arabicPeriod"/>
            </a:pPr>
            <a:endParaRPr lang="en-GB" sz="1100" dirty="0"/>
          </a:p>
          <a:p>
            <a:pPr marL="185738" indent="-185738">
              <a:buAutoNum type="arabicPeriod"/>
            </a:pPr>
            <a:r>
              <a:rPr lang="en-GB" sz="1100" dirty="0"/>
              <a:t>Improving internal pathways will release beds Acute MI (2 days reduction), Sepsis (0.5 days reduction), AF (0.5 days reduction)</a:t>
            </a:r>
          </a:p>
          <a:p>
            <a:pPr marL="185738" indent="-185738">
              <a:buAutoNum type="arabicPeriod"/>
            </a:pPr>
            <a:endParaRPr lang="en-GB" sz="1100" dirty="0"/>
          </a:p>
          <a:p>
            <a:pPr marL="185738" indent="-185738">
              <a:buAutoNum type="arabicPeriod"/>
            </a:pPr>
            <a:r>
              <a:rPr lang="en-GB" sz="1100" dirty="0"/>
              <a:t>Further work is ongoing to improve the NEL bed base, High impact users scheme consistently delivering against agreed outcomes, Proactive Pull model from ED for Direct to specialty, SDEC consistently 7/7 (increase from 28% activity to over 30%) and Redirection and re-instigating LLOS reviews for 21 day+ and include 14+ day and 7+ day.</a:t>
            </a:r>
          </a:p>
          <a:p>
            <a:pPr marL="185738" indent="-185738">
              <a:buAutoNum type="arabicPeriod"/>
            </a:pPr>
            <a:endParaRPr lang="en-GB" sz="1100" dirty="0"/>
          </a:p>
          <a:p>
            <a:pPr marL="185738" indent="-185738">
              <a:buAutoNum type="arabicPeriod"/>
            </a:pPr>
            <a:r>
              <a:rPr lang="en-GB" sz="1100" dirty="0"/>
              <a:t>Better flow across P1 and P2 D2A community capacity. </a:t>
            </a:r>
          </a:p>
          <a:p>
            <a:pPr marL="185738" indent="-185738">
              <a:buAutoNum type="arabicPeriod"/>
            </a:pPr>
            <a:endParaRPr lang="en-GB" sz="1100" dirty="0"/>
          </a:p>
          <a:p>
            <a:pPr marL="185738" indent="-185738">
              <a:buAutoNum type="arabicPeriod"/>
            </a:pPr>
            <a:r>
              <a:rPr lang="en-GB" sz="1100" dirty="0"/>
              <a:t>Reducing length of stay by maximising the use of virtual wards. </a:t>
            </a:r>
          </a:p>
          <a:p>
            <a:pPr marL="185738" indent="-185738">
              <a:buAutoNum type="arabicPeriod"/>
            </a:pPr>
            <a:endParaRPr lang="en-GB" sz="1100" dirty="0"/>
          </a:p>
          <a:p>
            <a:pPr marL="185738" indent="-185738">
              <a:buAutoNum type="arabicPeriod"/>
            </a:pPr>
            <a:r>
              <a:rPr lang="en-GB" sz="1100" dirty="0"/>
              <a:t>Realising the benefit of enhancements to the frailty falls pathway in the community. </a:t>
            </a:r>
          </a:p>
          <a:p>
            <a:pPr marL="185738" indent="-185738">
              <a:buAutoNum type="arabicPeriod"/>
            </a:pPr>
            <a:endParaRPr lang="en-GB" sz="813" dirty="0"/>
          </a:p>
        </p:txBody>
      </p:sp>
      <p:sp>
        <p:nvSpPr>
          <p:cNvPr id="3" name="TextBox 2">
            <a:extLst>
              <a:ext uri="{FF2B5EF4-FFF2-40B4-BE49-F238E27FC236}">
                <a16:creationId xmlns:a16="http://schemas.microsoft.com/office/drawing/2014/main" id="{8E3950F1-A542-82C7-C5E0-E150B8B27423}"/>
              </a:ext>
            </a:extLst>
          </p:cNvPr>
          <p:cNvSpPr txBox="1"/>
          <p:nvPr/>
        </p:nvSpPr>
        <p:spPr>
          <a:xfrm>
            <a:off x="5864838" y="1462070"/>
            <a:ext cx="4394778" cy="442557"/>
          </a:xfrm>
          <a:prstGeom prst="rect">
            <a:avLst/>
          </a:prstGeom>
          <a:noFill/>
        </p:spPr>
        <p:txBody>
          <a:bodyPr wrap="square" rtlCol="0">
            <a:spAutoFit/>
          </a:bodyPr>
          <a:lstStyle/>
          <a:p>
            <a:pPr algn="ctr"/>
            <a:r>
              <a:rPr lang="en-GB" sz="1138" i="1" dirty="0"/>
              <a:t>Chesterfield Royal Hospital NHSFT</a:t>
            </a:r>
          </a:p>
          <a:p>
            <a:pPr algn="ctr"/>
            <a:r>
              <a:rPr lang="en-GB" sz="1138" i="1" dirty="0"/>
              <a:t>Average G&amp;A bed occupancy – 2023/24</a:t>
            </a:r>
          </a:p>
        </p:txBody>
      </p:sp>
      <p:pic>
        <p:nvPicPr>
          <p:cNvPr id="4" name="Picture 3">
            <a:extLst>
              <a:ext uri="{FF2B5EF4-FFF2-40B4-BE49-F238E27FC236}">
                <a16:creationId xmlns:a16="http://schemas.microsoft.com/office/drawing/2014/main" id="{750828D6-3DC1-A05A-F755-276F8BE5DCDE}"/>
              </a:ext>
            </a:extLst>
          </p:cNvPr>
          <p:cNvPicPr>
            <a:picLocks noChangeAspect="1"/>
          </p:cNvPicPr>
          <p:nvPr/>
        </p:nvPicPr>
        <p:blipFill>
          <a:blip r:embed="rId2"/>
          <a:stretch>
            <a:fillRect/>
          </a:stretch>
        </p:blipFill>
        <p:spPr>
          <a:xfrm>
            <a:off x="4721022" y="2019777"/>
            <a:ext cx="6713307" cy="4162474"/>
          </a:xfrm>
          <a:prstGeom prst="rect">
            <a:avLst/>
          </a:prstGeom>
        </p:spPr>
      </p:pic>
      <p:sp>
        <p:nvSpPr>
          <p:cNvPr id="5" name="Rectangle 4">
            <a:extLst>
              <a:ext uri="{FF2B5EF4-FFF2-40B4-BE49-F238E27FC236}">
                <a16:creationId xmlns:a16="http://schemas.microsoft.com/office/drawing/2014/main" id="{68F166CF-855B-72A9-BE24-BD10D5C270C6}"/>
              </a:ext>
            </a:extLst>
          </p:cNvPr>
          <p:cNvSpPr/>
          <p:nvPr/>
        </p:nvSpPr>
        <p:spPr>
          <a:xfrm>
            <a:off x="0" y="1"/>
            <a:ext cx="12192000" cy="504277"/>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Urgent and Emergency Care</a:t>
            </a:r>
          </a:p>
        </p:txBody>
      </p:sp>
      <p:sp>
        <p:nvSpPr>
          <p:cNvPr id="9" name="TextBox 8">
            <a:extLst>
              <a:ext uri="{FF2B5EF4-FFF2-40B4-BE49-F238E27FC236}">
                <a16:creationId xmlns:a16="http://schemas.microsoft.com/office/drawing/2014/main" id="{CDA8FC0E-FB6C-4EE6-F932-8F2E3B2C54C3}"/>
              </a:ext>
            </a:extLst>
          </p:cNvPr>
          <p:cNvSpPr txBox="1"/>
          <p:nvPr/>
        </p:nvSpPr>
        <p:spPr>
          <a:xfrm>
            <a:off x="1341078" y="684867"/>
            <a:ext cx="9504910" cy="542584"/>
          </a:xfrm>
          <a:prstGeom prst="rect">
            <a:avLst/>
          </a:prstGeom>
          <a:noFill/>
        </p:spPr>
        <p:txBody>
          <a:bodyPr wrap="square">
            <a:spAutoFit/>
          </a:bodyPr>
          <a:lstStyle/>
          <a:p>
            <a:pPr algn="ctr"/>
            <a:r>
              <a:rPr lang="en-GB" sz="1463" b="1" dirty="0"/>
              <a:t>General and Acute Bed Occupancy </a:t>
            </a:r>
            <a:r>
              <a:rPr lang="en-GB" sz="1463" b="1" u="sng" dirty="0"/>
              <a:t>Plan</a:t>
            </a:r>
            <a:r>
              <a:rPr lang="en-GB" sz="1463" b="1" dirty="0"/>
              <a:t> at the Chesterfield Royal Hospital – mitigating an occupancy rate of 106.9% down to 91.4%</a:t>
            </a:r>
          </a:p>
        </p:txBody>
      </p:sp>
      <p:sp>
        <p:nvSpPr>
          <p:cNvPr id="10" name="Slide Number Placeholder 9">
            <a:extLst>
              <a:ext uri="{FF2B5EF4-FFF2-40B4-BE49-F238E27FC236}">
                <a16:creationId xmlns:a16="http://schemas.microsoft.com/office/drawing/2014/main" id="{6EDEBE36-4F69-B5A3-1F08-C0E29AE3B74C}"/>
              </a:ext>
            </a:extLst>
          </p:cNvPr>
          <p:cNvSpPr>
            <a:spLocks noGrp="1"/>
          </p:cNvSpPr>
          <p:nvPr>
            <p:ph type="sldNum" sz="quarter" idx="12"/>
          </p:nvPr>
        </p:nvSpPr>
        <p:spPr/>
        <p:txBody>
          <a:bodyPr/>
          <a:lstStyle/>
          <a:p>
            <a:fld id="{D5B06596-4C6E-4CB8-B55F-F5C5F83C8FCC}" type="slidenum">
              <a:rPr lang="en-GB" smtClean="0"/>
              <a:t>19</a:t>
            </a:fld>
            <a:endParaRPr lang="en-GB" dirty="0"/>
          </a:p>
        </p:txBody>
      </p:sp>
    </p:spTree>
    <p:extLst>
      <p:ext uri="{BB962C8B-B14F-4D97-AF65-F5344CB8AC3E}">
        <p14:creationId xmlns:p14="http://schemas.microsoft.com/office/powerpoint/2010/main" val="3380069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3F5330-90F8-3E5F-AD2F-381B4D00CCEE}"/>
              </a:ext>
            </a:extLst>
          </p:cNvPr>
          <p:cNvSpPr txBox="1"/>
          <p:nvPr/>
        </p:nvSpPr>
        <p:spPr>
          <a:xfrm>
            <a:off x="532040" y="3279516"/>
            <a:ext cx="10791825" cy="646331"/>
          </a:xfrm>
          <a:prstGeom prst="rect">
            <a:avLst/>
          </a:prstGeom>
          <a:noFill/>
        </p:spPr>
        <p:txBody>
          <a:bodyPr wrap="square" rtlCol="0">
            <a:spAutoFit/>
          </a:bodyPr>
          <a:lstStyle/>
          <a:p>
            <a:r>
              <a:rPr lang="en-GB" sz="3600" b="1" dirty="0">
                <a:solidFill>
                  <a:schemeClr val="accent1"/>
                </a:solidFill>
              </a:rPr>
              <a:t>Executive Summary</a:t>
            </a:r>
          </a:p>
        </p:txBody>
      </p:sp>
    </p:spTree>
    <p:extLst>
      <p:ext uri="{BB962C8B-B14F-4D97-AF65-F5344CB8AC3E}">
        <p14:creationId xmlns:p14="http://schemas.microsoft.com/office/powerpoint/2010/main" val="201043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3FF4614-CABA-3115-C5F5-51E6C865D6BA}"/>
              </a:ext>
            </a:extLst>
          </p:cNvPr>
          <p:cNvSpPr txBox="1"/>
          <p:nvPr/>
        </p:nvSpPr>
        <p:spPr>
          <a:xfrm>
            <a:off x="137194" y="1399159"/>
            <a:ext cx="4394777" cy="4957191"/>
          </a:xfrm>
          <a:prstGeom prst="rect">
            <a:avLst/>
          </a:prstGeom>
          <a:noFill/>
        </p:spPr>
        <p:txBody>
          <a:bodyPr wrap="square">
            <a:spAutoFit/>
          </a:bodyPr>
          <a:lstStyle/>
          <a:p>
            <a:r>
              <a:rPr lang="en-GB" sz="1100" dirty="0"/>
              <a:t>Delivering the activity required to reduce RTT waiting lists and also maintain flow along the UEC pathway requires more general and acute beds than we substantively have. We therefore have to reduce the overall G&amp;A bed occupancy at the CRH from around 99% to 92% at least. </a:t>
            </a:r>
          </a:p>
          <a:p>
            <a:endParaRPr lang="en-GB" sz="1100" dirty="0"/>
          </a:p>
          <a:p>
            <a:r>
              <a:rPr lang="en-GB" sz="1100" dirty="0"/>
              <a:t>Our plan to achieve this includes:</a:t>
            </a:r>
          </a:p>
          <a:p>
            <a:endParaRPr lang="en-GB" sz="1100" dirty="0"/>
          </a:p>
          <a:p>
            <a:pPr marL="185738" indent="-185738">
              <a:buAutoNum type="arabicPeriod"/>
            </a:pPr>
            <a:r>
              <a:rPr lang="en-GB" sz="1100" dirty="0"/>
              <a:t>Increasing the supply of medical beds during the winter months. This includes a reconfiguration of ward 5 at the FNCH, stroke rehabilitation and moving the Elective Procedures Unit (EPU) from the RDH to Kings Treatment Centre.  </a:t>
            </a:r>
          </a:p>
          <a:p>
            <a:pPr marL="185738" indent="-185738">
              <a:buAutoNum type="arabicPeriod"/>
            </a:pPr>
            <a:endParaRPr lang="en-GB" sz="1100" dirty="0"/>
          </a:p>
          <a:p>
            <a:pPr marL="185738" indent="-185738">
              <a:buAutoNum type="arabicPeriod"/>
            </a:pPr>
            <a:r>
              <a:rPr lang="en-GB" sz="1100" dirty="0"/>
              <a:t>Los reduction for delays relating to bariatric patients as a result of DCHS bariatric referral centre at St Oswald's Community Hospital. </a:t>
            </a:r>
          </a:p>
          <a:p>
            <a:pPr marL="185738" indent="-185738">
              <a:buAutoNum type="arabicPeriod"/>
            </a:pPr>
            <a:endParaRPr lang="en-GB" sz="1100" dirty="0"/>
          </a:p>
          <a:p>
            <a:pPr marL="185738" indent="-185738">
              <a:buFontTx/>
              <a:buAutoNum type="arabicPeriod"/>
            </a:pPr>
            <a:r>
              <a:rPr lang="en-GB" sz="1100" dirty="0"/>
              <a:t>Reducing the medically fit for discharge in delay cohort – via internal pathway improvements and better flow across P1 and P2 D2A community capacity. </a:t>
            </a:r>
          </a:p>
          <a:p>
            <a:pPr marL="185738" indent="-185738">
              <a:buFontTx/>
              <a:buAutoNum type="arabicPeriod"/>
            </a:pPr>
            <a:endParaRPr lang="en-GB" sz="1100" dirty="0"/>
          </a:p>
          <a:p>
            <a:pPr marL="185738" indent="-185738">
              <a:buFontTx/>
              <a:buAutoNum type="arabicPeriod"/>
            </a:pPr>
            <a:r>
              <a:rPr lang="en-GB" sz="1100" dirty="0"/>
              <a:t>Better flow across P1 and P2 D2A community capacity. </a:t>
            </a:r>
          </a:p>
          <a:p>
            <a:pPr marL="185738" indent="-185738">
              <a:buAutoNum type="arabicPeriod"/>
            </a:pPr>
            <a:endParaRPr lang="en-GB" sz="1100" dirty="0"/>
          </a:p>
          <a:p>
            <a:pPr marL="185738" indent="-185738">
              <a:buAutoNum type="arabicPeriod"/>
            </a:pPr>
            <a:r>
              <a:rPr lang="en-GB" sz="1100" dirty="0"/>
              <a:t>Reducing length of stay by maximising the use of virtual wards. </a:t>
            </a:r>
          </a:p>
          <a:p>
            <a:pPr marL="185738" indent="-185738">
              <a:buAutoNum type="arabicPeriod"/>
            </a:pPr>
            <a:endParaRPr lang="en-GB" sz="1100" dirty="0"/>
          </a:p>
          <a:p>
            <a:pPr marL="185738" indent="-185738">
              <a:buAutoNum type="arabicPeriod"/>
            </a:pPr>
            <a:r>
              <a:rPr lang="en-GB" sz="1100" dirty="0"/>
              <a:t>Realising the benefit of enhancements to the frailty falls pathway in the community. </a:t>
            </a:r>
          </a:p>
          <a:p>
            <a:pPr marL="185738" indent="-185738">
              <a:buAutoNum type="arabicPeriod"/>
            </a:pPr>
            <a:endParaRPr lang="en-GB" sz="1100" dirty="0"/>
          </a:p>
          <a:p>
            <a:pPr marL="185738" indent="-185738">
              <a:buAutoNum type="arabicPeriod"/>
            </a:pPr>
            <a:r>
              <a:rPr lang="en-GB" sz="1100" dirty="0"/>
              <a:t>If required opening escalation beds and enacting FCP protocols (in extremis).</a:t>
            </a:r>
          </a:p>
          <a:p>
            <a:pPr marL="185738" indent="-185738">
              <a:buAutoNum type="arabicPeriod"/>
            </a:pPr>
            <a:endParaRPr lang="en-GB" sz="813" dirty="0"/>
          </a:p>
        </p:txBody>
      </p:sp>
      <p:sp>
        <p:nvSpPr>
          <p:cNvPr id="7" name="TextBox 6">
            <a:extLst>
              <a:ext uri="{FF2B5EF4-FFF2-40B4-BE49-F238E27FC236}">
                <a16:creationId xmlns:a16="http://schemas.microsoft.com/office/drawing/2014/main" id="{67F2833B-1418-199E-82E8-DCE53F5B0EE7}"/>
              </a:ext>
            </a:extLst>
          </p:cNvPr>
          <p:cNvSpPr txBox="1"/>
          <p:nvPr/>
        </p:nvSpPr>
        <p:spPr>
          <a:xfrm>
            <a:off x="5864838" y="1462070"/>
            <a:ext cx="4394778" cy="442557"/>
          </a:xfrm>
          <a:prstGeom prst="rect">
            <a:avLst/>
          </a:prstGeom>
          <a:noFill/>
        </p:spPr>
        <p:txBody>
          <a:bodyPr wrap="square" rtlCol="0">
            <a:spAutoFit/>
          </a:bodyPr>
          <a:lstStyle/>
          <a:p>
            <a:pPr algn="ctr"/>
            <a:r>
              <a:rPr lang="en-GB" sz="1138" i="1" dirty="0"/>
              <a:t>University Hospitals of Derby and Burton NHSFT</a:t>
            </a:r>
          </a:p>
          <a:p>
            <a:pPr algn="ctr"/>
            <a:r>
              <a:rPr lang="en-GB" sz="1138" i="1" dirty="0"/>
              <a:t>Average G&amp;A bed occupancy – 2023/24</a:t>
            </a:r>
          </a:p>
        </p:txBody>
      </p:sp>
      <p:pic>
        <p:nvPicPr>
          <p:cNvPr id="3" name="Picture 2">
            <a:extLst>
              <a:ext uri="{FF2B5EF4-FFF2-40B4-BE49-F238E27FC236}">
                <a16:creationId xmlns:a16="http://schemas.microsoft.com/office/drawing/2014/main" id="{F919DD83-0703-8A8E-1915-68E2540C1A83}"/>
              </a:ext>
            </a:extLst>
          </p:cNvPr>
          <p:cNvPicPr>
            <a:picLocks noChangeAspect="1"/>
          </p:cNvPicPr>
          <p:nvPr/>
        </p:nvPicPr>
        <p:blipFill>
          <a:blip r:embed="rId2"/>
          <a:stretch>
            <a:fillRect/>
          </a:stretch>
        </p:blipFill>
        <p:spPr>
          <a:xfrm>
            <a:off x="4617268" y="2018538"/>
            <a:ext cx="6551566" cy="4075975"/>
          </a:xfrm>
          <a:prstGeom prst="rect">
            <a:avLst/>
          </a:prstGeom>
        </p:spPr>
      </p:pic>
      <p:sp>
        <p:nvSpPr>
          <p:cNvPr id="6" name="Rectangle 5">
            <a:extLst>
              <a:ext uri="{FF2B5EF4-FFF2-40B4-BE49-F238E27FC236}">
                <a16:creationId xmlns:a16="http://schemas.microsoft.com/office/drawing/2014/main" id="{12EFFEEC-06C4-CC6D-B0DB-8A5EE1C2D24D}"/>
              </a:ext>
            </a:extLst>
          </p:cNvPr>
          <p:cNvSpPr/>
          <p:nvPr/>
        </p:nvSpPr>
        <p:spPr>
          <a:xfrm>
            <a:off x="0" y="1"/>
            <a:ext cx="12192000" cy="504277"/>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Urgent and Emergency Care</a:t>
            </a:r>
          </a:p>
        </p:txBody>
      </p:sp>
      <p:sp>
        <p:nvSpPr>
          <p:cNvPr id="8" name="TextBox 7">
            <a:extLst>
              <a:ext uri="{FF2B5EF4-FFF2-40B4-BE49-F238E27FC236}">
                <a16:creationId xmlns:a16="http://schemas.microsoft.com/office/drawing/2014/main" id="{715BBF74-D55F-031B-D935-6E48FE45BEEF}"/>
              </a:ext>
            </a:extLst>
          </p:cNvPr>
          <p:cNvSpPr txBox="1"/>
          <p:nvPr/>
        </p:nvSpPr>
        <p:spPr>
          <a:xfrm>
            <a:off x="1312236" y="741142"/>
            <a:ext cx="9412978" cy="542584"/>
          </a:xfrm>
          <a:prstGeom prst="rect">
            <a:avLst/>
          </a:prstGeom>
          <a:noFill/>
        </p:spPr>
        <p:txBody>
          <a:bodyPr wrap="square">
            <a:spAutoFit/>
          </a:bodyPr>
          <a:lstStyle/>
          <a:p>
            <a:pPr algn="ctr"/>
            <a:r>
              <a:rPr lang="en-GB" sz="1463" b="1" dirty="0"/>
              <a:t>General and Acute Bed Occupancy </a:t>
            </a:r>
            <a:r>
              <a:rPr lang="en-GB" sz="1463" b="1" u="sng" dirty="0"/>
              <a:t>Plan</a:t>
            </a:r>
            <a:r>
              <a:rPr lang="en-GB" sz="1463" b="1" dirty="0"/>
              <a:t> at the University Hospitals of Derby and Burton - mitigating an occupancy rate of 99.3% down to 93.3% .</a:t>
            </a:r>
          </a:p>
        </p:txBody>
      </p:sp>
      <p:sp>
        <p:nvSpPr>
          <p:cNvPr id="9" name="Slide Number Placeholder 8">
            <a:extLst>
              <a:ext uri="{FF2B5EF4-FFF2-40B4-BE49-F238E27FC236}">
                <a16:creationId xmlns:a16="http://schemas.microsoft.com/office/drawing/2014/main" id="{645E20B0-822C-1315-DC8E-1E968E5E804E}"/>
              </a:ext>
            </a:extLst>
          </p:cNvPr>
          <p:cNvSpPr>
            <a:spLocks noGrp="1"/>
          </p:cNvSpPr>
          <p:nvPr>
            <p:ph type="sldNum" sz="quarter" idx="12"/>
          </p:nvPr>
        </p:nvSpPr>
        <p:spPr/>
        <p:txBody>
          <a:bodyPr/>
          <a:lstStyle/>
          <a:p>
            <a:fld id="{D5B06596-4C6E-4CB8-B55F-F5C5F83C8FCC}" type="slidenum">
              <a:rPr lang="en-GB" smtClean="0"/>
              <a:t>20</a:t>
            </a:fld>
            <a:endParaRPr lang="en-GB" dirty="0"/>
          </a:p>
        </p:txBody>
      </p:sp>
    </p:spTree>
    <p:extLst>
      <p:ext uri="{BB962C8B-B14F-4D97-AF65-F5344CB8AC3E}">
        <p14:creationId xmlns:p14="http://schemas.microsoft.com/office/powerpoint/2010/main" val="1804293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4151D6E-048D-7C47-8C33-868C0D50063A}"/>
              </a:ext>
            </a:extLst>
          </p:cNvPr>
          <p:cNvSpPr/>
          <p:nvPr/>
        </p:nvSpPr>
        <p:spPr>
          <a:xfrm>
            <a:off x="0" y="0"/>
            <a:ext cx="12192000" cy="62064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bg1">
                    <a:lumMod val="95000"/>
                  </a:schemeClr>
                </a:solidFill>
                <a:effectLst/>
                <a:latin typeface="Calibri" panose="020F0502020204030204" pitchFamily="34" charset="0"/>
                <a:ea typeface="Calibri" panose="020F0502020204030204" pitchFamily="34" charset="0"/>
                <a:cs typeface="Times New Roman" panose="02020603050405020304" pitchFamily="18" charset="0"/>
              </a:rPr>
              <a:t>Urgent and Emergenc</a:t>
            </a:r>
            <a:r>
              <a:rPr lang="en-GB" sz="32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y Care</a:t>
            </a:r>
          </a:p>
        </p:txBody>
      </p:sp>
      <p:sp>
        <p:nvSpPr>
          <p:cNvPr id="3" name="Rectangle 2">
            <a:extLst>
              <a:ext uri="{FF2B5EF4-FFF2-40B4-BE49-F238E27FC236}">
                <a16:creationId xmlns:a16="http://schemas.microsoft.com/office/drawing/2014/main" id="{A857466A-7635-9730-90AB-90479D675B62}"/>
              </a:ext>
            </a:extLst>
          </p:cNvPr>
          <p:cNvSpPr/>
          <p:nvPr/>
        </p:nvSpPr>
        <p:spPr>
          <a:xfrm>
            <a:off x="409574" y="942974"/>
            <a:ext cx="5581652" cy="560070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303DB326-0152-F678-15A4-2C2917A86643}"/>
              </a:ext>
            </a:extLst>
          </p:cNvPr>
          <p:cNvSpPr/>
          <p:nvPr/>
        </p:nvSpPr>
        <p:spPr>
          <a:xfrm>
            <a:off x="6200775" y="942975"/>
            <a:ext cx="5543551" cy="560070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2D45DCFA-F8B9-5A66-B36D-948AF38270B8}"/>
              </a:ext>
            </a:extLst>
          </p:cNvPr>
          <p:cNvSpPr/>
          <p:nvPr/>
        </p:nvSpPr>
        <p:spPr>
          <a:xfrm>
            <a:off x="409573" y="942976"/>
            <a:ext cx="5581651"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Urgent Community Response</a:t>
            </a:r>
          </a:p>
        </p:txBody>
      </p:sp>
      <p:sp>
        <p:nvSpPr>
          <p:cNvPr id="8" name="Rectangle 7">
            <a:extLst>
              <a:ext uri="{FF2B5EF4-FFF2-40B4-BE49-F238E27FC236}">
                <a16:creationId xmlns:a16="http://schemas.microsoft.com/office/drawing/2014/main" id="{84C407C8-554A-DDE8-EC6E-BFE0CC71E549}"/>
              </a:ext>
            </a:extLst>
          </p:cNvPr>
          <p:cNvSpPr/>
          <p:nvPr/>
        </p:nvSpPr>
        <p:spPr>
          <a:xfrm>
            <a:off x="6200773" y="942976"/>
            <a:ext cx="5524504" cy="381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Reducing frailty induced falls</a:t>
            </a:r>
          </a:p>
        </p:txBody>
      </p:sp>
      <p:pic>
        <p:nvPicPr>
          <p:cNvPr id="11" name="Picture 10">
            <a:extLst>
              <a:ext uri="{FF2B5EF4-FFF2-40B4-BE49-F238E27FC236}">
                <a16:creationId xmlns:a16="http://schemas.microsoft.com/office/drawing/2014/main" id="{D3F5AE41-ADA2-3126-2746-5BD4540B9851}"/>
              </a:ext>
            </a:extLst>
          </p:cNvPr>
          <p:cNvPicPr>
            <a:picLocks noChangeAspect="1"/>
          </p:cNvPicPr>
          <p:nvPr/>
        </p:nvPicPr>
        <p:blipFill>
          <a:blip r:embed="rId2"/>
          <a:stretch>
            <a:fillRect/>
          </a:stretch>
        </p:blipFill>
        <p:spPr>
          <a:xfrm>
            <a:off x="667290" y="3297401"/>
            <a:ext cx="5066215" cy="3121423"/>
          </a:xfrm>
          <a:prstGeom prst="rect">
            <a:avLst/>
          </a:prstGeom>
        </p:spPr>
      </p:pic>
      <p:sp>
        <p:nvSpPr>
          <p:cNvPr id="4" name="TextBox 3">
            <a:extLst>
              <a:ext uri="{FF2B5EF4-FFF2-40B4-BE49-F238E27FC236}">
                <a16:creationId xmlns:a16="http://schemas.microsoft.com/office/drawing/2014/main" id="{B915AA0F-EB09-0EE7-64F5-EA33C1227B69}"/>
              </a:ext>
            </a:extLst>
          </p:cNvPr>
          <p:cNvSpPr txBox="1"/>
          <p:nvPr/>
        </p:nvSpPr>
        <p:spPr>
          <a:xfrm>
            <a:off x="409572" y="1428967"/>
            <a:ext cx="5581652" cy="1938992"/>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ICB is planning to ensure that at least 77% of referrals to the Urgent </a:t>
            </a:r>
            <a:r>
              <a:rPr lang="en-GB" sz="1000" dirty="0">
                <a:latin typeface="Calibri" panose="020F0502020204030204" pitchFamily="34" charset="0"/>
                <a:ea typeface="Calibri" panose="020F0502020204030204" pitchFamily="34" charset="0"/>
                <a:cs typeface="Times New Roman" panose="02020603050405020304" pitchFamily="18" charset="0"/>
              </a:rPr>
              <a:t>Community Response Service are responded to within 2-hours – exceeding the target of 70%. </a:t>
            </a: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already good performance of the existing services will be enhanced by:</a:t>
            </a:r>
          </a:p>
          <a:p>
            <a:pPr marL="171450" indent="-171450">
              <a:buFont typeface="Arial" panose="020B0604020202020204" pitchFamily="34" charset="0"/>
              <a:buChar char="•"/>
            </a:pP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new Clinical Navigation Hub will bring extra capacity and control to the decision as to where patients are best to be managed for the issue they have. </a:t>
            </a:r>
          </a:p>
          <a:p>
            <a:pPr marL="171450" indent="-171450">
              <a:buFont typeface="Arial" panose="020B0604020202020204" pitchFamily="34" charset="0"/>
              <a:buChar char="•"/>
            </a:pPr>
            <a:r>
              <a:rPr lang="en-GB" sz="1000" dirty="0">
                <a:latin typeface="Calibri" panose="020F0502020204030204" pitchFamily="34" charset="0"/>
                <a:ea typeface="Calibri" panose="020F0502020204030204" pitchFamily="34" charset="0"/>
                <a:cs typeface="Times New Roman" panose="02020603050405020304" pitchFamily="18" charset="0"/>
              </a:rPr>
              <a:t>Local Access points will be establishing in each of the eight PLACE localities – thus ensuring that the different parts of the service offering can be better co-ordinated to respond to a patient’s need quickly. </a:t>
            </a: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8" name="Group 17">
            <a:extLst>
              <a:ext uri="{FF2B5EF4-FFF2-40B4-BE49-F238E27FC236}">
                <a16:creationId xmlns:a16="http://schemas.microsoft.com/office/drawing/2014/main" id="{DC29BD74-9A5E-9BE4-7707-8FDAA34AF30A}"/>
              </a:ext>
            </a:extLst>
          </p:cNvPr>
          <p:cNvGrpSpPr/>
          <p:nvPr/>
        </p:nvGrpSpPr>
        <p:grpSpPr>
          <a:xfrm>
            <a:off x="6545208" y="3273519"/>
            <a:ext cx="4854683" cy="3145305"/>
            <a:chOff x="6546524" y="2987405"/>
            <a:chExt cx="4854683" cy="3145305"/>
          </a:xfrm>
        </p:grpSpPr>
        <p:pic>
          <p:nvPicPr>
            <p:cNvPr id="12" name="Picture 11">
              <a:extLst>
                <a:ext uri="{FF2B5EF4-FFF2-40B4-BE49-F238E27FC236}">
                  <a16:creationId xmlns:a16="http://schemas.microsoft.com/office/drawing/2014/main" id="{986C0679-F30A-F9AA-B366-81C6F514FEE5}"/>
                </a:ext>
              </a:extLst>
            </p:cNvPr>
            <p:cNvPicPr>
              <a:picLocks noChangeAspect="1"/>
            </p:cNvPicPr>
            <p:nvPr/>
          </p:nvPicPr>
          <p:blipFill>
            <a:blip r:embed="rId3"/>
            <a:stretch>
              <a:fillRect/>
            </a:stretch>
          </p:blipFill>
          <p:spPr>
            <a:xfrm>
              <a:off x="6546524" y="3011287"/>
              <a:ext cx="4854683" cy="3121423"/>
            </a:xfrm>
            <a:prstGeom prst="rect">
              <a:avLst/>
            </a:prstGeom>
          </p:spPr>
        </p:pic>
        <p:sp>
          <p:nvSpPr>
            <p:cNvPr id="16" name="TextBox 15">
              <a:extLst>
                <a:ext uri="{FF2B5EF4-FFF2-40B4-BE49-F238E27FC236}">
                  <a16:creationId xmlns:a16="http://schemas.microsoft.com/office/drawing/2014/main" id="{ADD70B12-0211-691A-EB6E-5A5A39742D8B}"/>
                </a:ext>
              </a:extLst>
            </p:cNvPr>
            <p:cNvSpPr txBox="1"/>
            <p:nvPr/>
          </p:nvSpPr>
          <p:spPr>
            <a:xfrm>
              <a:off x="7662541" y="2987405"/>
              <a:ext cx="2780145" cy="261610"/>
            </a:xfrm>
            <a:prstGeom prst="rect">
              <a:avLst/>
            </a:prstGeom>
            <a:noFill/>
          </p:spPr>
          <p:txBody>
            <a:bodyPr wrap="square" rtlCol="0">
              <a:spAutoFit/>
            </a:bodyPr>
            <a:lstStyle/>
            <a:p>
              <a:r>
                <a:rPr lang="en-GB" sz="1100" i="1" u="sng" dirty="0"/>
                <a:t>Injuries due to falls - Emergency admissions </a:t>
              </a:r>
            </a:p>
          </p:txBody>
        </p:sp>
      </p:grpSp>
      <p:sp>
        <p:nvSpPr>
          <p:cNvPr id="17" name="TextBox 16">
            <a:extLst>
              <a:ext uri="{FF2B5EF4-FFF2-40B4-BE49-F238E27FC236}">
                <a16:creationId xmlns:a16="http://schemas.microsoft.com/office/drawing/2014/main" id="{8ED10464-F1F7-B4BA-EEF4-3AEED85C2023}"/>
              </a:ext>
            </a:extLst>
          </p:cNvPr>
          <p:cNvSpPr txBox="1"/>
          <p:nvPr/>
        </p:nvSpPr>
        <p:spPr>
          <a:xfrm>
            <a:off x="6200773" y="1323976"/>
            <a:ext cx="5524504" cy="1938992"/>
          </a:xfrm>
          <a:prstGeom prst="rect">
            <a:avLst/>
          </a:prstGeom>
          <a:noFill/>
        </p:spPr>
        <p:txBody>
          <a:bodyPr wrap="square" rtlCol="0">
            <a:spAutoFit/>
          </a:bodyPr>
          <a:lstStyle/>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ICB currently occupies the lowest performance quartile when it comes to th</a:t>
            </a:r>
            <a:r>
              <a:rPr lang="en-GB" sz="1000" dirty="0">
                <a:latin typeface="Calibri" panose="020F0502020204030204" pitchFamily="34" charset="0"/>
                <a:ea typeface="Calibri" panose="020F0502020204030204" pitchFamily="34" charset="0"/>
                <a:cs typeface="Times New Roman" panose="02020603050405020304" pitchFamily="18" charset="0"/>
              </a:rPr>
              <a:t>e emergency admission rates for frailty induced injuries due to falls. Over the next 12 months, the ICB is planning to improve to at least match third quartile performance – resulting in less frail elderly people being admitted to hospital due to a fall. </a:t>
            </a:r>
            <a:endParaRPr lang="en-GB" sz="1000" b="1" dirty="0">
              <a:solidFill>
                <a:schemeClr val="tx1"/>
              </a:solidFill>
            </a:endParaRPr>
          </a:p>
          <a:p>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a:t>
            </a:r>
          </a:p>
          <a:p>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000" dirty="0">
                <a:latin typeface="Calibri" panose="020F0502020204030204" pitchFamily="34" charset="0"/>
                <a:ea typeface="Calibri" panose="020F0502020204030204" pitchFamily="34" charset="0"/>
                <a:cs typeface="Times New Roman" panose="02020603050405020304" pitchFamily="18" charset="0"/>
              </a:rPr>
              <a:t>The majority of the ICB’s Anticipatory Care focus will be on this important issue over the next 12 months – targeting those individuals who are most at risk of falling. </a:t>
            </a:r>
          </a:p>
          <a:p>
            <a:pPr marL="171450" indent="-171450">
              <a:buFont typeface="Arial" panose="020B0604020202020204" pitchFamily="34" charset="0"/>
              <a:buChar cha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capacity of the falls recovery service will be expanded building on the learning of the pilot/testing phase in the last 3 months. </a:t>
            </a:r>
          </a:p>
          <a:p>
            <a:pPr marL="171450" indent="-171450">
              <a:buFont typeface="Arial" panose="020B0604020202020204" pitchFamily="34" charset="0"/>
              <a:buChar char="•"/>
            </a:pPr>
            <a:endPar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Box 18">
            <a:extLst>
              <a:ext uri="{FF2B5EF4-FFF2-40B4-BE49-F238E27FC236}">
                <a16:creationId xmlns:a16="http://schemas.microsoft.com/office/drawing/2014/main" id="{CA99E33D-4213-BDD5-EDE7-448032A4DDF0}"/>
              </a:ext>
            </a:extLst>
          </p:cNvPr>
          <p:cNvSpPr txBox="1"/>
          <p:nvPr/>
        </p:nvSpPr>
        <p:spPr>
          <a:xfrm>
            <a:off x="3640358" y="6349948"/>
            <a:ext cx="619125" cy="246221"/>
          </a:xfrm>
          <a:prstGeom prst="rect">
            <a:avLst/>
          </a:prstGeom>
          <a:noFill/>
        </p:spPr>
        <p:txBody>
          <a:bodyPr wrap="square" rtlCol="0">
            <a:spAutoFit/>
          </a:bodyPr>
          <a:lstStyle/>
          <a:p>
            <a:pPr algn="ctr"/>
            <a:r>
              <a:rPr lang="en-GB" sz="1000" dirty="0"/>
              <a:t>plan</a:t>
            </a:r>
          </a:p>
        </p:txBody>
      </p:sp>
      <p:cxnSp>
        <p:nvCxnSpPr>
          <p:cNvPr id="20" name="Straight Arrow Connector 19">
            <a:extLst>
              <a:ext uri="{FF2B5EF4-FFF2-40B4-BE49-F238E27FC236}">
                <a16:creationId xmlns:a16="http://schemas.microsoft.com/office/drawing/2014/main" id="{C8CB8FC2-0521-CE61-12E9-21DDA9C619F1}"/>
              </a:ext>
            </a:extLst>
          </p:cNvPr>
          <p:cNvCxnSpPr>
            <a:cxnSpLocks/>
            <a:stCxn id="19" idx="3"/>
          </p:cNvCxnSpPr>
          <p:nvPr/>
        </p:nvCxnSpPr>
        <p:spPr>
          <a:xfrm>
            <a:off x="4259483" y="6473059"/>
            <a:ext cx="5887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F85AEEE7-50E6-1267-432C-695414A6DD41}"/>
              </a:ext>
            </a:extLst>
          </p:cNvPr>
          <p:cNvCxnSpPr>
            <a:cxnSpLocks/>
            <a:stCxn id="19" idx="1"/>
          </p:cNvCxnSpPr>
          <p:nvPr/>
        </p:nvCxnSpPr>
        <p:spPr>
          <a:xfrm flipH="1">
            <a:off x="3116482" y="6473059"/>
            <a:ext cx="52387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76C99BD-47FD-0515-9353-B42ED69E5F72}"/>
              </a:ext>
            </a:extLst>
          </p:cNvPr>
          <p:cNvSpPr txBox="1"/>
          <p:nvPr/>
        </p:nvSpPr>
        <p:spPr>
          <a:xfrm>
            <a:off x="1905271" y="6358139"/>
            <a:ext cx="619125" cy="246221"/>
          </a:xfrm>
          <a:prstGeom prst="rect">
            <a:avLst/>
          </a:prstGeom>
          <a:noFill/>
        </p:spPr>
        <p:txBody>
          <a:bodyPr wrap="square" rtlCol="0">
            <a:spAutoFit/>
          </a:bodyPr>
          <a:lstStyle/>
          <a:p>
            <a:pPr algn="ctr"/>
            <a:r>
              <a:rPr lang="en-GB" sz="1000" dirty="0"/>
              <a:t>actual</a:t>
            </a:r>
          </a:p>
        </p:txBody>
      </p:sp>
      <p:cxnSp>
        <p:nvCxnSpPr>
          <p:cNvPr id="25" name="Straight Arrow Connector 24">
            <a:extLst>
              <a:ext uri="{FF2B5EF4-FFF2-40B4-BE49-F238E27FC236}">
                <a16:creationId xmlns:a16="http://schemas.microsoft.com/office/drawing/2014/main" id="{F7A26A0E-3D4E-FC89-73DB-8A3F4B4F92B5}"/>
              </a:ext>
            </a:extLst>
          </p:cNvPr>
          <p:cNvCxnSpPr>
            <a:cxnSpLocks/>
            <a:stCxn id="24" idx="3"/>
          </p:cNvCxnSpPr>
          <p:nvPr/>
        </p:nvCxnSpPr>
        <p:spPr>
          <a:xfrm flipV="1">
            <a:off x="2524396" y="6481249"/>
            <a:ext cx="24765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C7C039C6-71B8-33F0-E715-FE010D0367DF}"/>
              </a:ext>
            </a:extLst>
          </p:cNvPr>
          <p:cNvCxnSpPr>
            <a:cxnSpLocks/>
            <a:stCxn id="24" idx="1"/>
          </p:cNvCxnSpPr>
          <p:nvPr/>
        </p:nvCxnSpPr>
        <p:spPr>
          <a:xfrm flipH="1">
            <a:off x="1656085" y="6481250"/>
            <a:ext cx="24918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2891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4AE3C0E-C2FE-883D-00CA-22D9FFB8DD46}"/>
              </a:ext>
            </a:extLst>
          </p:cNvPr>
          <p:cNvSpPr/>
          <p:nvPr/>
        </p:nvSpPr>
        <p:spPr>
          <a:xfrm>
            <a:off x="2869032" y="1456757"/>
            <a:ext cx="2799313" cy="8058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Primary </a:t>
            </a:r>
          </a:p>
          <a:p>
            <a:pPr algn="ctr"/>
            <a:r>
              <a:rPr lang="en-GB" sz="2400" dirty="0"/>
              <a:t>Prevention</a:t>
            </a:r>
          </a:p>
        </p:txBody>
      </p:sp>
      <p:sp>
        <p:nvSpPr>
          <p:cNvPr id="3" name="Rectangle 2">
            <a:extLst>
              <a:ext uri="{FF2B5EF4-FFF2-40B4-BE49-F238E27FC236}">
                <a16:creationId xmlns:a16="http://schemas.microsoft.com/office/drawing/2014/main" id="{891F3BA3-996F-43ED-D614-42F78A916BE9}"/>
              </a:ext>
            </a:extLst>
          </p:cNvPr>
          <p:cNvSpPr/>
          <p:nvPr/>
        </p:nvSpPr>
        <p:spPr>
          <a:xfrm>
            <a:off x="5950261" y="1456758"/>
            <a:ext cx="2815971" cy="8058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Secondary Prevention</a:t>
            </a:r>
          </a:p>
        </p:txBody>
      </p:sp>
      <p:sp>
        <p:nvSpPr>
          <p:cNvPr id="4" name="Rectangle 3">
            <a:extLst>
              <a:ext uri="{FF2B5EF4-FFF2-40B4-BE49-F238E27FC236}">
                <a16:creationId xmlns:a16="http://schemas.microsoft.com/office/drawing/2014/main" id="{3F473555-0643-9521-36AE-14E397068E26}"/>
              </a:ext>
            </a:extLst>
          </p:cNvPr>
          <p:cNvSpPr/>
          <p:nvPr/>
        </p:nvSpPr>
        <p:spPr>
          <a:xfrm>
            <a:off x="9025837" y="1456757"/>
            <a:ext cx="2799313" cy="80582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Tertiary</a:t>
            </a:r>
          </a:p>
          <a:p>
            <a:pPr algn="ctr"/>
            <a:r>
              <a:rPr lang="en-GB" sz="2400" dirty="0"/>
              <a:t> Prevention</a:t>
            </a:r>
          </a:p>
        </p:txBody>
      </p:sp>
      <p:sp>
        <p:nvSpPr>
          <p:cNvPr id="5" name="Rectangle 4">
            <a:extLst>
              <a:ext uri="{FF2B5EF4-FFF2-40B4-BE49-F238E27FC236}">
                <a16:creationId xmlns:a16="http://schemas.microsoft.com/office/drawing/2014/main" id="{38D5E557-FBF1-4528-E191-75DF485E7BD7}"/>
              </a:ext>
            </a:extLst>
          </p:cNvPr>
          <p:cNvSpPr/>
          <p:nvPr/>
        </p:nvSpPr>
        <p:spPr>
          <a:xfrm>
            <a:off x="0" y="0"/>
            <a:ext cx="12191999" cy="4973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Respiratory, Cardiovascular and Diabetes</a:t>
            </a:r>
          </a:p>
        </p:txBody>
      </p:sp>
      <p:sp>
        <p:nvSpPr>
          <p:cNvPr id="6" name="Rectangle 5">
            <a:extLst>
              <a:ext uri="{FF2B5EF4-FFF2-40B4-BE49-F238E27FC236}">
                <a16:creationId xmlns:a16="http://schemas.microsoft.com/office/drawing/2014/main" id="{0A49B5A1-1035-EC9C-428D-77D9BBF6D585}"/>
              </a:ext>
            </a:extLst>
          </p:cNvPr>
          <p:cNvSpPr/>
          <p:nvPr/>
        </p:nvSpPr>
        <p:spPr>
          <a:xfrm>
            <a:off x="2869032" y="2295908"/>
            <a:ext cx="2799313" cy="3723892"/>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GB" sz="12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GB" sz="12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GB" sz="12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GB" sz="1200" dirty="0">
              <a:solidFill>
                <a:schemeClr val="tx1"/>
              </a:solidFill>
            </a:endParaRPr>
          </a:p>
        </p:txBody>
      </p:sp>
      <p:sp>
        <p:nvSpPr>
          <p:cNvPr id="7" name="Rectangle 6">
            <a:extLst>
              <a:ext uri="{FF2B5EF4-FFF2-40B4-BE49-F238E27FC236}">
                <a16:creationId xmlns:a16="http://schemas.microsoft.com/office/drawing/2014/main" id="{AFCBBB09-1010-F00B-BD70-740E606A28C7}"/>
              </a:ext>
            </a:extLst>
          </p:cNvPr>
          <p:cNvSpPr/>
          <p:nvPr/>
        </p:nvSpPr>
        <p:spPr>
          <a:xfrm>
            <a:off x="5947434" y="2295905"/>
            <a:ext cx="2799313" cy="3723892"/>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GB" sz="12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91C60CED-1B3E-6E1C-383A-323CAC909176}"/>
              </a:ext>
            </a:extLst>
          </p:cNvPr>
          <p:cNvSpPr/>
          <p:nvPr/>
        </p:nvSpPr>
        <p:spPr>
          <a:xfrm>
            <a:off x="9025836" y="2295906"/>
            <a:ext cx="2799313" cy="3723891"/>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2F002CAF-2449-06E9-E966-46C1D048DA39}"/>
              </a:ext>
            </a:extLst>
          </p:cNvPr>
          <p:cNvSpPr/>
          <p:nvPr/>
        </p:nvSpPr>
        <p:spPr>
          <a:xfrm>
            <a:off x="2869032" y="2386053"/>
            <a:ext cx="2799313" cy="61463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 those who are pre-diabetic, increase the take-up of the diabetes prevention programme.</a:t>
            </a:r>
          </a:p>
        </p:txBody>
      </p:sp>
      <p:sp>
        <p:nvSpPr>
          <p:cNvPr id="14" name="Rectangle 13">
            <a:extLst>
              <a:ext uri="{FF2B5EF4-FFF2-40B4-BE49-F238E27FC236}">
                <a16:creationId xmlns:a16="http://schemas.microsoft.com/office/drawing/2014/main" id="{AEF3EF2A-08A5-D587-23C9-56FF7DACCB7F}"/>
              </a:ext>
            </a:extLst>
          </p:cNvPr>
          <p:cNvSpPr/>
          <p:nvPr/>
        </p:nvSpPr>
        <p:spPr>
          <a:xfrm>
            <a:off x="5947434" y="2386053"/>
            <a:ext cx="2799313" cy="61463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Increase the number of people who are being screened for diabetic retinopathy. </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76F2EF20-B66B-29F1-08E8-857781F6856B}"/>
              </a:ext>
            </a:extLst>
          </p:cNvPr>
          <p:cNvSpPr/>
          <p:nvPr/>
        </p:nvSpPr>
        <p:spPr>
          <a:xfrm>
            <a:off x="9025836" y="2386053"/>
            <a:ext cx="2799313" cy="61463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Increase the proportion of people who meet all 3 treatment targets.</a:t>
            </a:r>
          </a:p>
        </p:txBody>
      </p:sp>
      <p:sp>
        <p:nvSpPr>
          <p:cNvPr id="16" name="Rectangle 15">
            <a:extLst>
              <a:ext uri="{FF2B5EF4-FFF2-40B4-BE49-F238E27FC236}">
                <a16:creationId xmlns:a16="http://schemas.microsoft.com/office/drawing/2014/main" id="{8E98BF34-1FCF-569E-B72A-A518612E7E3A}"/>
              </a:ext>
            </a:extLst>
          </p:cNvPr>
          <p:cNvSpPr/>
          <p:nvPr/>
        </p:nvSpPr>
        <p:spPr>
          <a:xfrm>
            <a:off x="2854913" y="3277285"/>
            <a:ext cx="2799313" cy="61463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Calibri" panose="020F0502020204030204" pitchFamily="34" charset="0"/>
                <a:cs typeface="Calibri" panose="020F0502020204030204" pitchFamily="34" charset="0"/>
              </a:rPr>
              <a:t>Increase the number of people who receive the Tobacco Dependency Treatment Programme.</a:t>
            </a:r>
          </a:p>
        </p:txBody>
      </p:sp>
      <p:sp>
        <p:nvSpPr>
          <p:cNvPr id="17" name="Rectangle 16">
            <a:extLst>
              <a:ext uri="{FF2B5EF4-FFF2-40B4-BE49-F238E27FC236}">
                <a16:creationId xmlns:a16="http://schemas.microsoft.com/office/drawing/2014/main" id="{617B14BC-D48A-85A9-0283-4B0CAC0FD93C}"/>
              </a:ext>
            </a:extLst>
          </p:cNvPr>
          <p:cNvSpPr/>
          <p:nvPr/>
        </p:nvSpPr>
        <p:spPr>
          <a:xfrm>
            <a:off x="5933316" y="3277284"/>
            <a:ext cx="2799313" cy="61463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Calibri" panose="020F0502020204030204" pitchFamily="34" charset="0"/>
                <a:ea typeface="Calibri" panose="020F0502020204030204" pitchFamily="34" charset="0"/>
                <a:cs typeface="Calibri" panose="020F0502020204030204" pitchFamily="34" charset="0"/>
              </a:rPr>
              <a:t>Spirometry focus - TBD</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Rectangle 17">
            <a:extLst>
              <a:ext uri="{FF2B5EF4-FFF2-40B4-BE49-F238E27FC236}">
                <a16:creationId xmlns:a16="http://schemas.microsoft.com/office/drawing/2014/main" id="{530C4A25-DCFB-7585-9564-AD5FD67A0145}"/>
              </a:ext>
            </a:extLst>
          </p:cNvPr>
          <p:cNvSpPr/>
          <p:nvPr/>
        </p:nvSpPr>
        <p:spPr>
          <a:xfrm>
            <a:off x="9011718" y="3277284"/>
            <a:ext cx="2799313" cy="61463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Reduce waiting times for pulmonary rehabilitation.</a:t>
            </a:r>
          </a:p>
        </p:txBody>
      </p:sp>
      <p:sp>
        <p:nvSpPr>
          <p:cNvPr id="8" name="Rectangle 7">
            <a:extLst>
              <a:ext uri="{FF2B5EF4-FFF2-40B4-BE49-F238E27FC236}">
                <a16:creationId xmlns:a16="http://schemas.microsoft.com/office/drawing/2014/main" id="{A479545F-1A30-A661-86E9-D326A0A02592}"/>
              </a:ext>
            </a:extLst>
          </p:cNvPr>
          <p:cNvSpPr/>
          <p:nvPr/>
        </p:nvSpPr>
        <p:spPr>
          <a:xfrm>
            <a:off x="120104" y="2386053"/>
            <a:ext cx="2595263" cy="614631"/>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Diabetes</a:t>
            </a:r>
          </a:p>
        </p:txBody>
      </p:sp>
      <p:sp>
        <p:nvSpPr>
          <p:cNvPr id="10" name="Rectangle 9">
            <a:extLst>
              <a:ext uri="{FF2B5EF4-FFF2-40B4-BE49-F238E27FC236}">
                <a16:creationId xmlns:a16="http://schemas.microsoft.com/office/drawing/2014/main" id="{4F1C536C-8FFD-3409-B4C2-81DBF698B0E9}"/>
              </a:ext>
            </a:extLst>
          </p:cNvPr>
          <p:cNvSpPr/>
          <p:nvPr/>
        </p:nvSpPr>
        <p:spPr>
          <a:xfrm>
            <a:off x="120105" y="3277284"/>
            <a:ext cx="2595263" cy="614631"/>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Respiratory</a:t>
            </a:r>
          </a:p>
        </p:txBody>
      </p:sp>
      <p:sp>
        <p:nvSpPr>
          <p:cNvPr id="12" name="Rectangle 11">
            <a:extLst>
              <a:ext uri="{FF2B5EF4-FFF2-40B4-BE49-F238E27FC236}">
                <a16:creationId xmlns:a16="http://schemas.microsoft.com/office/drawing/2014/main" id="{3EC60BDB-471E-20AD-A3A5-0F93556B1288}"/>
              </a:ext>
            </a:extLst>
          </p:cNvPr>
          <p:cNvSpPr/>
          <p:nvPr/>
        </p:nvSpPr>
        <p:spPr>
          <a:xfrm>
            <a:off x="120104" y="4147822"/>
            <a:ext cx="2595263" cy="614631"/>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Cardiovascular</a:t>
            </a:r>
          </a:p>
        </p:txBody>
      </p:sp>
      <p:sp>
        <p:nvSpPr>
          <p:cNvPr id="19" name="Rectangle 18">
            <a:extLst>
              <a:ext uri="{FF2B5EF4-FFF2-40B4-BE49-F238E27FC236}">
                <a16:creationId xmlns:a16="http://schemas.microsoft.com/office/drawing/2014/main" id="{566BD29A-526D-2F4C-3A41-BA9438305EC9}"/>
              </a:ext>
            </a:extLst>
          </p:cNvPr>
          <p:cNvSpPr/>
          <p:nvPr/>
        </p:nvSpPr>
        <p:spPr>
          <a:xfrm>
            <a:off x="9011718" y="4147822"/>
            <a:ext cx="2799313" cy="79521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Calibri" panose="020F0502020204030204" pitchFamily="34" charset="0"/>
                <a:cs typeface="Times New Roman" panose="02020603050405020304" pitchFamily="18" charset="0"/>
              </a:rPr>
              <a:t>Increase the number of people with heart problems who are referred to and uptake a programme of cardiac rehabilitation. </a:t>
            </a:r>
          </a:p>
        </p:txBody>
      </p:sp>
      <p:sp>
        <p:nvSpPr>
          <p:cNvPr id="21" name="Rectangle 20">
            <a:extLst>
              <a:ext uri="{FF2B5EF4-FFF2-40B4-BE49-F238E27FC236}">
                <a16:creationId xmlns:a16="http://schemas.microsoft.com/office/drawing/2014/main" id="{30E02444-10E8-2769-3494-B8C0B29B09B5}"/>
              </a:ext>
            </a:extLst>
          </p:cNvPr>
          <p:cNvSpPr/>
          <p:nvPr/>
        </p:nvSpPr>
        <p:spPr>
          <a:xfrm>
            <a:off x="9011718" y="5064030"/>
            <a:ext cx="2799313" cy="79521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latin typeface="Calibri" panose="020F0502020204030204" pitchFamily="34" charset="0"/>
                <a:cs typeface="Times New Roman" panose="02020603050405020304" pitchFamily="18" charset="0"/>
              </a:rPr>
              <a:t>Increase the percentage of patients with hypertension treated to NICE guidance to 77% by March 2024.</a:t>
            </a:r>
          </a:p>
        </p:txBody>
      </p:sp>
      <p:sp>
        <p:nvSpPr>
          <p:cNvPr id="25" name="Rectangle 24">
            <a:extLst>
              <a:ext uri="{FF2B5EF4-FFF2-40B4-BE49-F238E27FC236}">
                <a16:creationId xmlns:a16="http://schemas.microsoft.com/office/drawing/2014/main" id="{25A311F7-1316-5A87-C9AC-66870DF48661}"/>
              </a:ext>
            </a:extLst>
          </p:cNvPr>
          <p:cNvSpPr/>
          <p:nvPr/>
        </p:nvSpPr>
        <p:spPr>
          <a:xfrm>
            <a:off x="5933316" y="4147822"/>
            <a:ext cx="2799313" cy="79521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1200" dirty="0">
                <a:solidFill>
                  <a:schemeClr val="tx1"/>
                </a:solidFill>
                <a:latin typeface="Calibri" panose="020F0502020204030204" pitchFamily="34" charset="0"/>
                <a:cs typeface="Times New Roman" panose="02020603050405020304" pitchFamily="18" charset="0"/>
              </a:rPr>
              <a:t>Increase the percentage of people aged between 25 and 84 years with a CVD risk score greater than 20 percent on lipid lowering therapies to 60%.</a:t>
            </a:r>
          </a:p>
        </p:txBody>
      </p:sp>
      <p:sp>
        <p:nvSpPr>
          <p:cNvPr id="26" name="Rectangle 25">
            <a:extLst>
              <a:ext uri="{FF2B5EF4-FFF2-40B4-BE49-F238E27FC236}">
                <a16:creationId xmlns:a16="http://schemas.microsoft.com/office/drawing/2014/main" id="{DFE98855-CFB1-8B11-CA9C-86455FEA190C}"/>
              </a:ext>
            </a:extLst>
          </p:cNvPr>
          <p:cNvSpPr/>
          <p:nvPr/>
        </p:nvSpPr>
        <p:spPr>
          <a:xfrm>
            <a:off x="2854912" y="4147822"/>
            <a:ext cx="2799313" cy="79521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spcAft>
                <a:spcPts val="800"/>
              </a:spcAft>
            </a:pPr>
            <a:r>
              <a:rPr lang="en-GB" sz="1200" dirty="0">
                <a:solidFill>
                  <a:schemeClr val="tx1"/>
                </a:solidFill>
                <a:latin typeface="Calibri" panose="020F0502020204030204" pitchFamily="34" charset="0"/>
                <a:cs typeface="Calibri" panose="020F0502020204030204" pitchFamily="34" charset="0"/>
              </a:rPr>
              <a:t>Increase the number of people with a high BMI who being managed on a weight management service.</a:t>
            </a:r>
          </a:p>
        </p:txBody>
      </p:sp>
      <p:sp>
        <p:nvSpPr>
          <p:cNvPr id="27" name="TextBox 26">
            <a:extLst>
              <a:ext uri="{FF2B5EF4-FFF2-40B4-BE49-F238E27FC236}">
                <a16:creationId xmlns:a16="http://schemas.microsoft.com/office/drawing/2014/main" id="{71E41F3B-A0FA-6E82-84B5-E6677CE0056D}"/>
              </a:ext>
            </a:extLst>
          </p:cNvPr>
          <p:cNvSpPr txBox="1"/>
          <p:nvPr/>
        </p:nvSpPr>
        <p:spPr>
          <a:xfrm>
            <a:off x="201609" y="611036"/>
            <a:ext cx="11788779" cy="523220"/>
          </a:xfrm>
          <a:prstGeom prst="rect">
            <a:avLst/>
          </a:prstGeom>
          <a:noFill/>
        </p:spPr>
        <p:txBody>
          <a:bodyPr wrap="square" rtlCol="0">
            <a:spAutoFit/>
          </a:bodyPr>
          <a:lstStyle/>
          <a:p>
            <a:r>
              <a:rPr lang="en-GB"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the time of writing, further work is being undertaken to establish SMART trajectories agains</a:t>
            </a:r>
            <a:r>
              <a:rPr lang="en-GB" sz="1400" dirty="0">
                <a:latin typeface="Calibri" panose="020F0502020204030204" pitchFamily="34" charset="0"/>
                <a:ea typeface="Calibri" panose="020F0502020204030204" pitchFamily="34" charset="0"/>
                <a:cs typeface="Times New Roman" panose="02020603050405020304" pitchFamily="18" charset="0"/>
              </a:rPr>
              <a:t>t the objectives listed below. They relate to key aspects of the NHS’ contribution to the prevention agenda for conditions that have direct impact on morbidity.</a:t>
            </a:r>
            <a:endParaRPr lang="en-GB"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2416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9E6E564-6868-7EB7-11BD-10A5AD541CAC}"/>
              </a:ext>
            </a:extLst>
          </p:cNvPr>
          <p:cNvSpPr txBox="1">
            <a:spLocks/>
          </p:cNvSpPr>
          <p:nvPr/>
        </p:nvSpPr>
        <p:spPr>
          <a:xfrm>
            <a:off x="578054" y="257176"/>
            <a:ext cx="10515600" cy="609600"/>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Headlines:</a:t>
            </a:r>
          </a:p>
        </p:txBody>
      </p:sp>
      <p:sp>
        <p:nvSpPr>
          <p:cNvPr id="6" name="TextBox 5">
            <a:extLst>
              <a:ext uri="{FF2B5EF4-FFF2-40B4-BE49-F238E27FC236}">
                <a16:creationId xmlns:a16="http://schemas.microsoft.com/office/drawing/2014/main" id="{63201637-5707-E224-2BD4-2489C0EC740B}"/>
              </a:ext>
            </a:extLst>
          </p:cNvPr>
          <p:cNvSpPr txBox="1"/>
          <p:nvPr/>
        </p:nvSpPr>
        <p:spPr>
          <a:xfrm>
            <a:off x="578054" y="1333500"/>
            <a:ext cx="10896600" cy="4801314"/>
          </a:xfrm>
          <a:prstGeom prst="rect">
            <a:avLst/>
          </a:prstGeom>
          <a:noFill/>
        </p:spPr>
        <p:txBody>
          <a:bodyPr wrap="square" rtlCol="0">
            <a:spAutoFit/>
          </a:bodyPr>
          <a:lstStyle/>
          <a:p>
            <a:pPr marL="285750" indent="-285750">
              <a:buFont typeface="Arial" panose="020B0604020202020204" pitchFamily="34" charset="0"/>
              <a:buChar char="•"/>
            </a:pPr>
            <a:r>
              <a:rPr lang="en-GB" dirty="0"/>
              <a:t>This plan is strategically sound and aligns well with the aims of the ICB. It sets clear, measurable objectives which are fundamental to the NHS’ contribution to improving health outcomes.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Improvement is hard-wired into this plan and for the majority of metrics within scope, we aim to perform better in 2023/24 compared to 2022/23.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This improvement is planned to be achieved by using our assets more productivity and requires minimal growth in workforce.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Our financial plan proposes a break-even position. </a:t>
            </a:r>
          </a:p>
          <a:p>
            <a:endParaRPr lang="en-GB" dirty="0"/>
          </a:p>
          <a:p>
            <a:pPr marL="285750" indent="-285750">
              <a:buFont typeface="Arial" panose="020B0604020202020204" pitchFamily="34" charset="0"/>
              <a:buChar char="•"/>
            </a:pPr>
            <a:r>
              <a:rPr lang="en-GB" dirty="0"/>
              <a:t>We will face significant challenges in delivering this plan – resources, timescales, uncertainties r.e. operating environment.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756425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CEFCAF9B-9F87-A4DA-462A-5A2B46474B17}"/>
              </a:ext>
            </a:extLst>
          </p:cNvPr>
          <p:cNvGraphicFramePr>
            <a:graphicFrameLocks noGrp="1"/>
          </p:cNvGraphicFramePr>
          <p:nvPr/>
        </p:nvGraphicFramePr>
        <p:xfrm>
          <a:off x="498474" y="656570"/>
          <a:ext cx="11195051" cy="6062769"/>
        </p:xfrm>
        <a:graphic>
          <a:graphicData uri="http://schemas.openxmlformats.org/drawingml/2006/table">
            <a:tbl>
              <a:tblPr firstRow="1" bandRow="1">
                <a:tableStyleId>{93296810-A885-4BE3-A3E7-6D5BEEA58F35}</a:tableStyleId>
              </a:tblPr>
              <a:tblGrid>
                <a:gridCol w="1157876">
                  <a:extLst>
                    <a:ext uri="{9D8B030D-6E8A-4147-A177-3AD203B41FA5}">
                      <a16:colId xmlns:a16="http://schemas.microsoft.com/office/drawing/2014/main" val="2191011873"/>
                    </a:ext>
                  </a:extLst>
                </a:gridCol>
                <a:gridCol w="7046326">
                  <a:extLst>
                    <a:ext uri="{9D8B030D-6E8A-4147-A177-3AD203B41FA5}">
                      <a16:colId xmlns:a16="http://schemas.microsoft.com/office/drawing/2014/main" val="2098692576"/>
                    </a:ext>
                  </a:extLst>
                </a:gridCol>
                <a:gridCol w="1546224">
                  <a:extLst>
                    <a:ext uri="{9D8B030D-6E8A-4147-A177-3AD203B41FA5}">
                      <a16:colId xmlns:a16="http://schemas.microsoft.com/office/drawing/2014/main" val="700427051"/>
                    </a:ext>
                  </a:extLst>
                </a:gridCol>
                <a:gridCol w="1444625">
                  <a:extLst>
                    <a:ext uri="{9D8B030D-6E8A-4147-A177-3AD203B41FA5}">
                      <a16:colId xmlns:a16="http://schemas.microsoft.com/office/drawing/2014/main" val="2113855039"/>
                    </a:ext>
                  </a:extLst>
                </a:gridCol>
              </a:tblGrid>
              <a:tr h="370840">
                <a:tc>
                  <a:txBody>
                    <a:bodyPr/>
                    <a:lstStyle/>
                    <a:p>
                      <a:pPr algn="ctr"/>
                      <a:r>
                        <a:rPr lang="en-GB" sz="1600" dirty="0"/>
                        <a:t>Area</a:t>
                      </a:r>
                    </a:p>
                  </a:txBody>
                  <a:tcPr anchor="ctr"/>
                </a:tc>
                <a:tc>
                  <a:txBody>
                    <a:bodyPr/>
                    <a:lstStyle/>
                    <a:p>
                      <a:pPr algn="ctr"/>
                      <a:r>
                        <a:rPr lang="en-GB" sz="1600" dirty="0"/>
                        <a:t>Objective</a:t>
                      </a:r>
                    </a:p>
                  </a:txBody>
                  <a:tcPr anchor="ctr"/>
                </a:tc>
                <a:tc>
                  <a:txBody>
                    <a:bodyPr/>
                    <a:lstStyle/>
                    <a:p>
                      <a:pPr algn="ctr"/>
                      <a:r>
                        <a:rPr lang="en-GB" sz="1600" dirty="0"/>
                        <a:t>Compliant with NHSE target?</a:t>
                      </a:r>
                    </a:p>
                  </a:txBody>
                  <a:tcPr anchor="ctr"/>
                </a:tc>
                <a:tc>
                  <a:txBody>
                    <a:bodyPr/>
                    <a:lstStyle/>
                    <a:p>
                      <a:pPr algn="ctr"/>
                      <a:r>
                        <a:rPr lang="en-GB" sz="1600" dirty="0"/>
                        <a:t>Improvement on 23/24?</a:t>
                      </a:r>
                    </a:p>
                  </a:txBody>
                  <a:tcPr anchor="ctr"/>
                </a:tc>
                <a:extLst>
                  <a:ext uri="{0D108BD9-81ED-4DB2-BD59-A6C34878D82A}">
                    <a16:rowId xmlns:a16="http://schemas.microsoft.com/office/drawing/2014/main" val="1175875442"/>
                  </a:ext>
                </a:extLst>
              </a:tr>
              <a:tr h="370840">
                <a:tc rowSpan="3">
                  <a:txBody>
                    <a:bodyPr/>
                    <a:lstStyle/>
                    <a:p>
                      <a:r>
                        <a:rPr lang="en-GB" sz="1200" b="1" dirty="0"/>
                        <a:t>Primary Care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Increase General Practice appointment activity</a:t>
                      </a:r>
                    </a:p>
                  </a:txBody>
                  <a:tcPr/>
                </a:tc>
                <a:tc>
                  <a:txBody>
                    <a:bodyPr/>
                    <a:lstStyle/>
                    <a:p>
                      <a:pPr algn="ctr"/>
                      <a:r>
                        <a:rPr lang="en-GB" sz="1000" dirty="0"/>
                        <a:t>No target set at time of writing. </a:t>
                      </a:r>
                    </a:p>
                  </a:txBody>
                  <a:tcPr>
                    <a:solidFill>
                      <a:schemeClr val="accent3">
                        <a:lumMod val="20000"/>
                        <a:lumOff val="80000"/>
                      </a:schemeClr>
                    </a:solidFill>
                  </a:tcPr>
                </a:tc>
                <a:tc>
                  <a:txBody>
                    <a:bodyPr/>
                    <a:lstStyle/>
                    <a:p>
                      <a:endParaRPr lang="en-GB" sz="1200" dirty="0"/>
                    </a:p>
                  </a:txBody>
                  <a:tcPr>
                    <a:solidFill>
                      <a:srgbClr val="00B050"/>
                    </a:solidFill>
                  </a:tcPr>
                </a:tc>
                <a:extLst>
                  <a:ext uri="{0D108BD9-81ED-4DB2-BD59-A6C34878D82A}">
                    <a16:rowId xmlns:a16="http://schemas.microsoft.com/office/drawing/2014/main" val="567169723"/>
                  </a:ext>
                </a:extLst>
              </a:tr>
              <a:tr h="370840">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Increase referrals into Community Pharmacy Consultation Services</a:t>
                      </a:r>
                    </a:p>
                  </a:txBody>
                  <a:tcPr/>
                </a:tc>
                <a:tc>
                  <a:txBody>
                    <a:bodyPr/>
                    <a:lstStyle/>
                    <a:p>
                      <a:endParaRPr lang="en-GB" sz="1200" dirty="0"/>
                    </a:p>
                  </a:txBody>
                  <a:tcPr>
                    <a:solidFill>
                      <a:srgbClr val="00B050"/>
                    </a:solidFill>
                  </a:tcPr>
                </a:tc>
                <a:tc>
                  <a:txBody>
                    <a:bodyPr/>
                    <a:lstStyle/>
                    <a:p>
                      <a:endParaRPr lang="en-GB" sz="1200" dirty="0"/>
                    </a:p>
                  </a:txBody>
                  <a:tcPr>
                    <a:solidFill>
                      <a:srgbClr val="00B050"/>
                    </a:solidFill>
                  </a:tcPr>
                </a:tc>
                <a:extLst>
                  <a:ext uri="{0D108BD9-81ED-4DB2-BD59-A6C34878D82A}">
                    <a16:rowId xmlns:a16="http://schemas.microsoft.com/office/drawing/2014/main" val="1306780878"/>
                  </a:ext>
                </a:extLst>
              </a:tr>
              <a:tr h="370840">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Recover dental activity to pre-pandemic levels</a:t>
                      </a:r>
                    </a:p>
                  </a:txBody>
                  <a:tcPr/>
                </a:tc>
                <a:tc>
                  <a:txBody>
                    <a:bodyPr/>
                    <a:lstStyle/>
                    <a:p>
                      <a:endParaRPr lang="en-GB" sz="1200" dirty="0"/>
                    </a:p>
                  </a:txBody>
                  <a:tcPr>
                    <a:solidFill>
                      <a:srgbClr val="00B050"/>
                    </a:solidFill>
                  </a:tcPr>
                </a:tc>
                <a:tc>
                  <a:txBody>
                    <a:bodyPr/>
                    <a:lstStyle/>
                    <a:p>
                      <a:pPr algn="ctr"/>
                      <a:r>
                        <a:rPr lang="en-GB" sz="1000" dirty="0"/>
                        <a:t>Mirrors 22/23 levels.</a:t>
                      </a:r>
                    </a:p>
                  </a:txBody>
                  <a:tcPr anchor="ctr">
                    <a:solidFill>
                      <a:srgbClr val="FFFF00"/>
                    </a:solidFill>
                  </a:tcPr>
                </a:tc>
                <a:extLst>
                  <a:ext uri="{0D108BD9-81ED-4DB2-BD59-A6C34878D82A}">
                    <a16:rowId xmlns:a16="http://schemas.microsoft.com/office/drawing/2014/main" val="4069133949"/>
                  </a:ext>
                </a:extLst>
              </a:tr>
              <a:tr h="370840">
                <a:tc row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Mental Health, Autism &amp; Learning Disabilities</a:t>
                      </a:r>
                    </a:p>
                    <a:p>
                      <a:endParaRPr lang="en-GB" sz="1200" dirty="0"/>
                    </a:p>
                  </a:txBody>
                  <a:tcPr anchor="ctr"/>
                </a:tc>
                <a:tc>
                  <a:txBody>
                    <a:bodyPr/>
                    <a:lstStyle/>
                    <a:p>
                      <a:r>
                        <a:rPr lang="en-GB" sz="1200" kern="1200" dirty="0">
                          <a:solidFill>
                            <a:schemeClr val="dk1"/>
                          </a:solidFill>
                          <a:latin typeface="+mn-lt"/>
                          <a:ea typeface="+mn-ea"/>
                          <a:cs typeface="+mn-cs"/>
                        </a:rPr>
                        <a:t>Increase the dementia diagnosis rate </a:t>
                      </a:r>
                      <a:endParaRPr lang="en-GB" sz="1200" dirty="0"/>
                    </a:p>
                  </a:txBody>
                  <a:tcPr/>
                </a:tc>
                <a:tc>
                  <a:txBody>
                    <a:bodyPr/>
                    <a:lstStyle/>
                    <a:p>
                      <a:pPr algn="ctr"/>
                      <a:r>
                        <a:rPr lang="en-GB" sz="1000" dirty="0">
                          <a:solidFill>
                            <a:schemeClr val="bg1"/>
                          </a:solidFill>
                        </a:rPr>
                        <a:t>65.5% vs. a target of 67.6%.</a:t>
                      </a:r>
                    </a:p>
                  </a:txBody>
                  <a:tcPr>
                    <a:solidFill>
                      <a:srgbClr val="FF0000"/>
                    </a:solidFill>
                  </a:tcPr>
                </a:tc>
                <a:tc>
                  <a:txBody>
                    <a:bodyPr/>
                    <a:lstStyle/>
                    <a:p>
                      <a:endParaRPr lang="en-GB" sz="1200" dirty="0"/>
                    </a:p>
                  </a:txBody>
                  <a:tcPr>
                    <a:solidFill>
                      <a:srgbClr val="00B050"/>
                    </a:solidFill>
                  </a:tcPr>
                </a:tc>
                <a:extLst>
                  <a:ext uri="{0D108BD9-81ED-4DB2-BD59-A6C34878D82A}">
                    <a16:rowId xmlns:a16="http://schemas.microsoft.com/office/drawing/2014/main" val="178408251"/>
                  </a:ext>
                </a:extLst>
              </a:tr>
              <a:tr h="370840">
                <a:tc vMerge="1">
                  <a:txBody>
                    <a:bodyPr/>
                    <a:lstStyle/>
                    <a:p>
                      <a:endParaRPr lang="en-GB" sz="1200"/>
                    </a:p>
                  </a:txBody>
                  <a:tcPr/>
                </a:tc>
                <a:tc>
                  <a:txBody>
                    <a:bodyPr/>
                    <a:lstStyle/>
                    <a:p>
                      <a:r>
                        <a:rPr lang="en-GB" sz="1200" dirty="0">
                          <a:solidFill>
                            <a:schemeClr val="tx1"/>
                          </a:solidFill>
                        </a:rPr>
                        <a:t>Provide access for 28,294 people to receive IAPT in 23/24</a:t>
                      </a:r>
                      <a:endParaRPr lang="en-GB" sz="1200" dirty="0"/>
                    </a:p>
                  </a:txBody>
                  <a:tcPr/>
                </a:tc>
                <a:tc>
                  <a:txBody>
                    <a:bodyPr/>
                    <a:lstStyle/>
                    <a:p>
                      <a:endParaRPr lang="en-GB" sz="1000" dirty="0"/>
                    </a:p>
                  </a:txBody>
                  <a:tcPr>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Mirrors 22/23 levels.</a:t>
                      </a:r>
                    </a:p>
                  </a:txBody>
                  <a:tcPr anchor="ctr">
                    <a:solidFill>
                      <a:srgbClr val="FFFF00"/>
                    </a:solidFill>
                  </a:tcPr>
                </a:tc>
                <a:extLst>
                  <a:ext uri="{0D108BD9-81ED-4DB2-BD59-A6C34878D82A}">
                    <a16:rowId xmlns:a16="http://schemas.microsoft.com/office/drawing/2014/main" val="589945518"/>
                  </a:ext>
                </a:extLst>
              </a:tr>
              <a:tr h="363009">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Increase the number of women accessing specialist perinatal services in 2023/24. </a:t>
                      </a:r>
                      <a:endParaRPr lang="en-GB" sz="12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endParaRPr lang="en-GB" sz="1200" dirty="0"/>
                    </a:p>
                  </a:txBody>
                  <a:tcPr>
                    <a:solidFill>
                      <a:srgbClr val="00B050"/>
                    </a:solidFill>
                  </a:tcPr>
                </a:tc>
                <a:tc>
                  <a:txBody>
                    <a:bodyPr/>
                    <a:lstStyle/>
                    <a:p>
                      <a:endParaRPr lang="en-GB" sz="1200" dirty="0"/>
                    </a:p>
                  </a:txBody>
                  <a:tcPr>
                    <a:solidFill>
                      <a:srgbClr val="00B050"/>
                    </a:solidFill>
                  </a:tcPr>
                </a:tc>
                <a:extLst>
                  <a:ext uri="{0D108BD9-81ED-4DB2-BD59-A6C34878D82A}">
                    <a16:rowId xmlns:a16="http://schemas.microsoft.com/office/drawing/2014/main" val="2748654625"/>
                  </a:ext>
                </a:extLst>
              </a:tr>
              <a:tr h="370840">
                <a:tc vMerge="1">
                  <a:txBody>
                    <a:bodyPr/>
                    <a:lstStyle/>
                    <a:p>
                      <a:endParaRPr lang="en-GB" sz="1200"/>
                    </a:p>
                  </a:txBody>
                  <a:tcPr/>
                </a:tc>
                <a:tc>
                  <a:txBody>
                    <a:bodyPr/>
                    <a:lstStyle/>
                    <a:p>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Increase the number of </a:t>
                      </a:r>
                      <a:r>
                        <a:rPr lang="en-GB" sz="1200" dirty="0">
                          <a:solidFill>
                            <a:schemeClr val="tx1"/>
                          </a:solidFill>
                          <a:latin typeface="Calibri" panose="020F0502020204030204" pitchFamily="34" charset="0"/>
                          <a:cs typeface="Times New Roman" panose="02020603050405020304" pitchFamily="18" charset="0"/>
                        </a:rPr>
                        <a:t>children and young people </a:t>
                      </a: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accessing a mental health service.</a:t>
                      </a:r>
                      <a:endParaRPr lang="en-GB" sz="1200" dirty="0"/>
                    </a:p>
                  </a:txBody>
                  <a:tcPr/>
                </a:tc>
                <a:tc>
                  <a:txBody>
                    <a:bodyPr/>
                    <a:lstStyle/>
                    <a:p>
                      <a:endParaRPr lang="en-GB" sz="1200" dirty="0"/>
                    </a:p>
                  </a:txBody>
                  <a:tcPr>
                    <a:solidFill>
                      <a:srgbClr val="00B050"/>
                    </a:solidFill>
                  </a:tcPr>
                </a:tc>
                <a:tc>
                  <a:txBody>
                    <a:bodyPr/>
                    <a:lstStyle/>
                    <a:p>
                      <a:endParaRPr lang="en-GB" sz="1200" dirty="0"/>
                    </a:p>
                  </a:txBody>
                  <a:tcPr>
                    <a:solidFill>
                      <a:srgbClr val="00B050"/>
                    </a:solidFill>
                  </a:tcPr>
                </a:tc>
                <a:extLst>
                  <a:ext uri="{0D108BD9-81ED-4DB2-BD59-A6C34878D82A}">
                    <a16:rowId xmlns:a16="http://schemas.microsoft.com/office/drawing/2014/main" val="779519228"/>
                  </a:ext>
                </a:extLst>
              </a:tr>
              <a:tr h="370840">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Increase the number of </a:t>
                      </a:r>
                      <a:r>
                        <a:rPr lang="en-GB" sz="1200" dirty="0">
                          <a:solidFill>
                            <a:schemeClr val="tx1"/>
                          </a:solidFill>
                          <a:latin typeface="Calibri" panose="020F0502020204030204" pitchFamily="34" charset="0"/>
                          <a:cs typeface="Times New Roman" panose="02020603050405020304" pitchFamily="18" charset="0"/>
                        </a:rPr>
                        <a:t>adults with a severe mental health illness receiving 2+ contacts with a community health service. </a:t>
                      </a:r>
                      <a:endParaRPr lang="en-GB" sz="1200" dirty="0"/>
                    </a:p>
                  </a:txBody>
                  <a:tcPr/>
                </a:tc>
                <a:tc>
                  <a:txBody>
                    <a:bodyPr/>
                    <a:lstStyle/>
                    <a:p>
                      <a:endParaRPr lang="en-GB" sz="1200" dirty="0"/>
                    </a:p>
                  </a:txBody>
                  <a:tcPr>
                    <a:solidFill>
                      <a:srgbClr val="00B050"/>
                    </a:solidFill>
                  </a:tcPr>
                </a:tc>
                <a:tc>
                  <a:txBody>
                    <a:bodyPr/>
                    <a:lstStyle/>
                    <a:p>
                      <a:endParaRPr lang="en-GB" sz="1200" dirty="0"/>
                    </a:p>
                  </a:txBody>
                  <a:tcPr>
                    <a:solidFill>
                      <a:srgbClr val="00B050"/>
                    </a:solidFill>
                  </a:tcPr>
                </a:tc>
                <a:extLst>
                  <a:ext uri="{0D108BD9-81ED-4DB2-BD59-A6C34878D82A}">
                    <a16:rowId xmlns:a16="http://schemas.microsoft.com/office/drawing/2014/main" val="545667742"/>
                  </a:ext>
                </a:extLst>
              </a:tr>
              <a:tr h="370840">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Calibri" panose="020F0502020204030204" pitchFamily="34" charset="0"/>
                          <a:ea typeface="BatangChe" panose="020B0503020000020004" pitchFamily="49" charset="-127"/>
                        </a:rPr>
                        <a:t>Ensure that 75% of individuals  listed on GP registers as having a learning disability will receive annual health check.</a:t>
                      </a:r>
                      <a:endParaRPr lang="en-GB" sz="1200" dirty="0"/>
                    </a:p>
                  </a:txBody>
                  <a:tcPr/>
                </a:tc>
                <a:tc>
                  <a:txBody>
                    <a:bodyPr/>
                    <a:lstStyle/>
                    <a:p>
                      <a:endParaRPr lang="en-GB" sz="1200" dirty="0"/>
                    </a:p>
                  </a:txBody>
                  <a:tcPr>
                    <a:solidFill>
                      <a:srgbClr val="00B050"/>
                    </a:solidFill>
                  </a:tcPr>
                </a:tc>
                <a:tc>
                  <a:txBody>
                    <a:bodyPr/>
                    <a:lstStyle/>
                    <a:p>
                      <a:endParaRPr lang="en-GB" sz="1200" dirty="0"/>
                    </a:p>
                  </a:txBody>
                  <a:tcPr>
                    <a:solidFill>
                      <a:srgbClr val="00B050"/>
                    </a:solidFill>
                  </a:tcPr>
                </a:tc>
                <a:extLst>
                  <a:ext uri="{0D108BD9-81ED-4DB2-BD59-A6C34878D82A}">
                    <a16:rowId xmlns:a16="http://schemas.microsoft.com/office/drawing/2014/main" val="1045828826"/>
                  </a:ext>
                </a:extLst>
              </a:tr>
              <a:tr h="370840">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Calibri" panose="020F0502020204030204" pitchFamily="34" charset="0"/>
                          <a:ea typeface="Calibri" panose="020F0502020204030204" pitchFamily="34" charset="0"/>
                        </a:rPr>
                        <a:t>Reduce the number of adults who are autistic, have a learning disability or both who are in beds commissioned by the ICB and NHSE.</a:t>
                      </a:r>
                      <a:endParaRPr lang="en-GB"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bg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bg1"/>
                          </a:solidFill>
                          <a:latin typeface="+mn-lt"/>
                          <a:ea typeface="+mn-ea"/>
                          <a:cs typeface="+mn-cs"/>
                        </a:rPr>
                        <a:t>23 inpatients vs a target of 16.</a:t>
                      </a:r>
                    </a:p>
                  </a:txBody>
                  <a:tcPr>
                    <a:solidFill>
                      <a:srgbClr val="FF0000"/>
                    </a:solidFill>
                  </a:tcPr>
                </a:tc>
                <a:tc>
                  <a:txBody>
                    <a:bodyPr/>
                    <a:lstStyle/>
                    <a:p>
                      <a:endParaRPr lang="en-GB" sz="1200" dirty="0"/>
                    </a:p>
                  </a:txBody>
                  <a:tcPr>
                    <a:solidFill>
                      <a:srgbClr val="00B050"/>
                    </a:solidFill>
                  </a:tcPr>
                </a:tc>
                <a:extLst>
                  <a:ext uri="{0D108BD9-81ED-4DB2-BD59-A6C34878D82A}">
                    <a16:rowId xmlns:a16="http://schemas.microsoft.com/office/drawing/2014/main" val="1058534844"/>
                  </a:ext>
                </a:extLst>
              </a:tr>
              <a:tr h="370840">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Reduce out of area placements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bg1"/>
                          </a:solidFill>
                          <a:latin typeface="+mn-lt"/>
                          <a:ea typeface="+mn-ea"/>
                          <a:cs typeface="+mn-cs"/>
                        </a:rPr>
                        <a:t>736 vs a target of 0.</a:t>
                      </a:r>
                    </a:p>
                  </a:txBody>
                  <a:tcPr>
                    <a:solidFill>
                      <a:srgbClr val="FF0000"/>
                    </a:solidFill>
                  </a:tcPr>
                </a:tc>
                <a:tc>
                  <a:txBody>
                    <a:bodyPr/>
                    <a:lstStyle/>
                    <a:p>
                      <a:endParaRPr lang="en-GB" sz="1200" dirty="0"/>
                    </a:p>
                  </a:txBody>
                  <a:tcPr>
                    <a:solidFill>
                      <a:srgbClr val="00B050"/>
                    </a:solidFill>
                  </a:tcPr>
                </a:tc>
                <a:extLst>
                  <a:ext uri="{0D108BD9-81ED-4DB2-BD59-A6C34878D82A}">
                    <a16:rowId xmlns:a16="http://schemas.microsoft.com/office/drawing/2014/main" val="2724302763"/>
                  </a:ext>
                </a:extLst>
              </a:tr>
              <a:tr h="370840">
                <a:tc rowSpan="2">
                  <a:txBody>
                    <a:bodyPr/>
                    <a:lstStyle/>
                    <a:p>
                      <a:r>
                        <a:rPr lang="en-GB" sz="1200" b="1" dirty="0"/>
                        <a:t>Cancer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Ensure that at least 75% of people receive communication of a diagnosis for cancer or ruling out of cancer, or a decision to treat if made before a communication of </a:t>
                      </a:r>
                      <a:r>
                        <a:rPr lang="en-GB" sz="1200" dirty="0">
                          <a:solidFill>
                            <a:schemeClr val="tx1"/>
                          </a:solidFill>
                        </a:rPr>
                        <a:t>diagnosis, within 28-days following an urgent referral for suspected cancer.</a:t>
                      </a:r>
                      <a:endParaRPr lang="en-GB" sz="1200" dirty="0"/>
                    </a:p>
                  </a:txBody>
                  <a:tcPr/>
                </a:tc>
                <a:tc>
                  <a:txBody>
                    <a:bodyPr/>
                    <a:lstStyle/>
                    <a:p>
                      <a:endParaRPr lang="en-GB" sz="1200" dirty="0"/>
                    </a:p>
                  </a:txBody>
                  <a:tcPr>
                    <a:solidFill>
                      <a:srgbClr val="00B050"/>
                    </a:solidFill>
                  </a:tcPr>
                </a:tc>
                <a:tc>
                  <a:txBody>
                    <a:bodyPr/>
                    <a:lstStyle/>
                    <a:p>
                      <a:endParaRPr lang="en-GB" sz="1200" dirty="0"/>
                    </a:p>
                  </a:txBody>
                  <a:tcPr>
                    <a:solidFill>
                      <a:srgbClr val="00B050"/>
                    </a:solidFill>
                  </a:tcPr>
                </a:tc>
                <a:extLst>
                  <a:ext uri="{0D108BD9-81ED-4DB2-BD59-A6C34878D82A}">
                    <a16:rowId xmlns:a16="http://schemas.microsoft.com/office/drawing/2014/main" val="3172941772"/>
                  </a:ext>
                </a:extLst>
              </a:tr>
              <a:tr h="370840">
                <a:tc vMerge="1">
                  <a:txBody>
                    <a:bodyPr/>
                    <a:lstStyle/>
                    <a:p>
                      <a:endParaRPr lang="en-GB"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Reduce the number of people waiting longer than 62 days for their first definitive treatment for cancer. </a:t>
                      </a:r>
                    </a:p>
                  </a:txBody>
                  <a:tcPr/>
                </a:tc>
                <a:tc>
                  <a:txBody>
                    <a:bodyPr/>
                    <a:lstStyle/>
                    <a:p>
                      <a:endParaRPr lang="en-GB" sz="1200" dirty="0"/>
                    </a:p>
                  </a:txBody>
                  <a:tcPr>
                    <a:solidFill>
                      <a:srgbClr val="00B050"/>
                    </a:solidFill>
                  </a:tcPr>
                </a:tc>
                <a:tc>
                  <a:txBody>
                    <a:bodyPr/>
                    <a:lstStyle/>
                    <a:p>
                      <a:endParaRPr lang="en-GB" sz="1200" dirty="0"/>
                    </a:p>
                  </a:txBody>
                  <a:tcPr>
                    <a:solidFill>
                      <a:srgbClr val="00B050"/>
                    </a:solidFill>
                  </a:tcPr>
                </a:tc>
                <a:extLst>
                  <a:ext uri="{0D108BD9-81ED-4DB2-BD59-A6C34878D82A}">
                    <a16:rowId xmlns:a16="http://schemas.microsoft.com/office/drawing/2014/main" val="1659806952"/>
                  </a:ext>
                </a:extLst>
              </a:tr>
            </a:tbl>
          </a:graphicData>
        </a:graphic>
      </p:graphicFrame>
      <p:sp>
        <p:nvSpPr>
          <p:cNvPr id="3" name="TextBox 2">
            <a:extLst>
              <a:ext uri="{FF2B5EF4-FFF2-40B4-BE49-F238E27FC236}">
                <a16:creationId xmlns:a16="http://schemas.microsoft.com/office/drawing/2014/main" id="{D9487086-8373-CFA9-0476-90A7868D94E3}"/>
              </a:ext>
            </a:extLst>
          </p:cNvPr>
          <p:cNvSpPr txBox="1"/>
          <p:nvPr/>
        </p:nvSpPr>
        <p:spPr>
          <a:xfrm>
            <a:off x="0" y="19291"/>
            <a:ext cx="11868150" cy="461665"/>
          </a:xfrm>
          <a:prstGeom prst="rect">
            <a:avLst/>
          </a:prstGeom>
          <a:noFill/>
        </p:spPr>
        <p:txBody>
          <a:bodyPr wrap="square" rtlCol="0">
            <a:spAutoFit/>
          </a:bodyPr>
          <a:lstStyle/>
          <a:p>
            <a:pPr algn="ctr"/>
            <a:r>
              <a:rPr lang="en-GB" sz="2400" b="1" dirty="0">
                <a:solidFill>
                  <a:schemeClr val="accent1"/>
                </a:solidFill>
              </a:rPr>
              <a:t>Improvement to operational performance is hardwired into this plan… </a:t>
            </a:r>
          </a:p>
        </p:txBody>
      </p:sp>
    </p:spTree>
    <p:extLst>
      <p:ext uri="{BB962C8B-B14F-4D97-AF65-F5344CB8AC3E}">
        <p14:creationId xmlns:p14="http://schemas.microsoft.com/office/powerpoint/2010/main" val="4208762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CB2E2FEB-BE65-C4A2-C346-CAB22ED99CC3}"/>
              </a:ext>
            </a:extLst>
          </p:cNvPr>
          <p:cNvGraphicFramePr>
            <a:graphicFrameLocks noGrp="1"/>
          </p:cNvGraphicFramePr>
          <p:nvPr/>
        </p:nvGraphicFramePr>
        <p:xfrm>
          <a:off x="477837" y="202035"/>
          <a:ext cx="11236326" cy="3624369"/>
        </p:xfrm>
        <a:graphic>
          <a:graphicData uri="http://schemas.openxmlformats.org/drawingml/2006/table">
            <a:tbl>
              <a:tblPr firstRow="1" bandRow="1">
                <a:tableStyleId>{93296810-A885-4BE3-A3E7-6D5BEEA58F35}</a:tableStyleId>
              </a:tblPr>
              <a:tblGrid>
                <a:gridCol w="1162145">
                  <a:extLst>
                    <a:ext uri="{9D8B030D-6E8A-4147-A177-3AD203B41FA5}">
                      <a16:colId xmlns:a16="http://schemas.microsoft.com/office/drawing/2014/main" val="2191011873"/>
                    </a:ext>
                  </a:extLst>
                </a:gridCol>
                <a:gridCol w="7072305">
                  <a:extLst>
                    <a:ext uri="{9D8B030D-6E8A-4147-A177-3AD203B41FA5}">
                      <a16:colId xmlns:a16="http://schemas.microsoft.com/office/drawing/2014/main" val="2098692576"/>
                    </a:ext>
                  </a:extLst>
                </a:gridCol>
                <a:gridCol w="1551925">
                  <a:extLst>
                    <a:ext uri="{9D8B030D-6E8A-4147-A177-3AD203B41FA5}">
                      <a16:colId xmlns:a16="http://schemas.microsoft.com/office/drawing/2014/main" val="700427051"/>
                    </a:ext>
                  </a:extLst>
                </a:gridCol>
                <a:gridCol w="1449951">
                  <a:extLst>
                    <a:ext uri="{9D8B030D-6E8A-4147-A177-3AD203B41FA5}">
                      <a16:colId xmlns:a16="http://schemas.microsoft.com/office/drawing/2014/main" val="2113855039"/>
                    </a:ext>
                  </a:extLst>
                </a:gridCol>
              </a:tblGrid>
              <a:tr h="370840">
                <a:tc>
                  <a:txBody>
                    <a:bodyPr/>
                    <a:lstStyle/>
                    <a:p>
                      <a:pPr algn="ctr"/>
                      <a:r>
                        <a:rPr lang="en-GB" sz="1600" dirty="0"/>
                        <a:t>Area</a:t>
                      </a:r>
                    </a:p>
                  </a:txBody>
                  <a:tcPr anchor="ctr"/>
                </a:tc>
                <a:tc>
                  <a:txBody>
                    <a:bodyPr/>
                    <a:lstStyle/>
                    <a:p>
                      <a:pPr algn="ctr"/>
                      <a:r>
                        <a:rPr lang="en-GB" sz="1600" dirty="0"/>
                        <a:t>Objective</a:t>
                      </a:r>
                    </a:p>
                  </a:txBody>
                  <a:tcPr anchor="ctr"/>
                </a:tc>
                <a:tc>
                  <a:txBody>
                    <a:bodyPr/>
                    <a:lstStyle/>
                    <a:p>
                      <a:pPr algn="ctr"/>
                      <a:r>
                        <a:rPr lang="en-GB" sz="1600" dirty="0"/>
                        <a:t>Compliant with NHSE target?</a:t>
                      </a:r>
                    </a:p>
                  </a:txBody>
                  <a:tcPr anchor="ctr"/>
                </a:tc>
                <a:tc>
                  <a:txBody>
                    <a:bodyPr/>
                    <a:lstStyle/>
                    <a:p>
                      <a:pPr algn="ctr"/>
                      <a:r>
                        <a:rPr lang="en-GB" sz="1600" dirty="0"/>
                        <a:t>Improvement on 23/24?</a:t>
                      </a:r>
                    </a:p>
                  </a:txBody>
                  <a:tcPr anchor="ctr"/>
                </a:tc>
                <a:extLst>
                  <a:ext uri="{0D108BD9-81ED-4DB2-BD59-A6C34878D82A}">
                    <a16:rowId xmlns:a16="http://schemas.microsoft.com/office/drawing/2014/main" val="1175875442"/>
                  </a:ext>
                </a:extLst>
              </a:tr>
              <a:tr h="370840">
                <a:tc rowSpan="2">
                  <a:txBody>
                    <a:bodyPr/>
                    <a:lstStyle/>
                    <a:p>
                      <a:r>
                        <a:rPr lang="en-GB" sz="1200" b="1" dirty="0"/>
                        <a:t>Planned Acute Care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No person waiting longer than 65 weeks on an RTT pathway at the end March 2024. </a:t>
                      </a:r>
                    </a:p>
                  </a:txBody>
                  <a:tcPr/>
                </a:tc>
                <a:tc>
                  <a:txBody>
                    <a:bodyPr/>
                    <a:lstStyle/>
                    <a:p>
                      <a:endParaRPr lang="en-GB" sz="1200" dirty="0"/>
                    </a:p>
                  </a:txBody>
                  <a:tcPr>
                    <a:solidFill>
                      <a:srgbClr val="00B050"/>
                    </a:solidFill>
                  </a:tcPr>
                </a:tc>
                <a:tc>
                  <a:txBody>
                    <a:bodyPr/>
                    <a:lstStyle/>
                    <a:p>
                      <a:endParaRPr lang="en-GB" sz="1200" dirty="0"/>
                    </a:p>
                  </a:txBody>
                  <a:tcPr>
                    <a:solidFill>
                      <a:srgbClr val="00B050"/>
                    </a:solidFill>
                  </a:tcPr>
                </a:tc>
                <a:extLst>
                  <a:ext uri="{0D108BD9-81ED-4DB2-BD59-A6C34878D82A}">
                    <a16:rowId xmlns:a16="http://schemas.microsoft.com/office/drawing/2014/main" val="567169723"/>
                  </a:ext>
                </a:extLst>
              </a:tr>
              <a:tr h="370840">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At least 85% of people receive a diagnostic test within 6 weeks by March 2024. </a:t>
                      </a:r>
                    </a:p>
                  </a:txBody>
                  <a:tcPr/>
                </a:tc>
                <a:tc>
                  <a:txBody>
                    <a:bodyPr/>
                    <a:lstStyle/>
                    <a:p>
                      <a:endParaRPr lang="en-GB" sz="1200" dirty="0"/>
                    </a:p>
                  </a:txBody>
                  <a:tcPr>
                    <a:solidFill>
                      <a:srgbClr val="00B050"/>
                    </a:solidFill>
                  </a:tcPr>
                </a:tc>
                <a:tc>
                  <a:txBody>
                    <a:bodyPr/>
                    <a:lstStyle/>
                    <a:p>
                      <a:endParaRPr lang="en-GB" sz="1200" dirty="0"/>
                    </a:p>
                  </a:txBody>
                  <a:tcPr>
                    <a:solidFill>
                      <a:srgbClr val="00B050"/>
                    </a:solidFill>
                  </a:tcPr>
                </a:tc>
                <a:extLst>
                  <a:ext uri="{0D108BD9-81ED-4DB2-BD59-A6C34878D82A}">
                    <a16:rowId xmlns:a16="http://schemas.microsoft.com/office/drawing/2014/main" val="1306780878"/>
                  </a:ext>
                </a:extLst>
              </a:tr>
              <a:tr h="370840">
                <a:tc rowSpan="6">
                  <a:txBody>
                    <a:bodyPr/>
                    <a:lstStyle/>
                    <a:p>
                      <a:r>
                        <a:rPr lang="en-GB" sz="1200" b="1" dirty="0"/>
                        <a:t>Urgent and Emergency Care</a:t>
                      </a:r>
                    </a:p>
                  </a:txBody>
                  <a:tcPr anchor="ctr"/>
                </a:tc>
                <a:tc>
                  <a:txBody>
                    <a:bodyPr/>
                    <a:lstStyle/>
                    <a:p>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 less than 76% attending ED waiting longer than 4 hours either to be treated, admitted or discharged, by March 2024.</a:t>
                      </a:r>
                      <a:endParaRPr lang="en-GB" sz="1200" dirty="0"/>
                    </a:p>
                  </a:txBody>
                  <a:tcPr/>
                </a:tc>
                <a:tc>
                  <a:txBody>
                    <a:bodyPr/>
                    <a:lstStyle/>
                    <a:p>
                      <a:endParaRPr lang="en-GB" sz="1200" dirty="0"/>
                    </a:p>
                  </a:txBody>
                  <a:tcPr>
                    <a:solidFill>
                      <a:srgbClr val="00B050"/>
                    </a:solidFill>
                  </a:tcPr>
                </a:tc>
                <a:tc>
                  <a:txBody>
                    <a:bodyPr/>
                    <a:lstStyle/>
                    <a:p>
                      <a:endParaRPr lang="en-GB" sz="1200" dirty="0"/>
                    </a:p>
                  </a:txBody>
                  <a:tcPr>
                    <a:solidFill>
                      <a:srgbClr val="00B050"/>
                    </a:solidFill>
                  </a:tcPr>
                </a:tc>
                <a:extLst>
                  <a:ext uri="{0D108BD9-81ED-4DB2-BD59-A6C34878D82A}">
                    <a16:rowId xmlns:a16="http://schemas.microsoft.com/office/drawing/2014/main" val="178408251"/>
                  </a:ext>
                </a:extLst>
              </a:tr>
              <a:tr h="370840">
                <a:tc vMerge="1">
                  <a:txBody>
                    <a:bodyPr/>
                    <a:lstStyle/>
                    <a:p>
                      <a:endParaRPr lang="en-GB" sz="1200"/>
                    </a:p>
                  </a:txBody>
                  <a:tcPr/>
                </a:tc>
                <a:tc>
                  <a:txBody>
                    <a:bodyPr/>
                    <a:lstStyle/>
                    <a:p>
                      <a:r>
                        <a:rPr lang="en-GB" sz="1200" dirty="0"/>
                        <a:t>30 minutes or less for EMAS to respond to a category 2 incident, on average. </a:t>
                      </a:r>
                    </a:p>
                  </a:txBody>
                  <a:tcPr/>
                </a:tc>
                <a:tc>
                  <a:txBody>
                    <a:bodyPr/>
                    <a:lstStyle/>
                    <a:p>
                      <a:endParaRPr lang="en-GB" sz="1200" dirty="0"/>
                    </a:p>
                  </a:txBody>
                  <a:tcPr>
                    <a:solidFill>
                      <a:srgbClr val="00B050"/>
                    </a:solidFill>
                  </a:tcPr>
                </a:tc>
                <a:tc>
                  <a:txBody>
                    <a:bodyPr/>
                    <a:lstStyle/>
                    <a:p>
                      <a:endParaRPr lang="en-GB" sz="1200" dirty="0"/>
                    </a:p>
                  </a:txBody>
                  <a:tcPr>
                    <a:solidFill>
                      <a:srgbClr val="00B050"/>
                    </a:solidFill>
                  </a:tcPr>
                </a:tc>
                <a:extLst>
                  <a:ext uri="{0D108BD9-81ED-4DB2-BD59-A6C34878D82A}">
                    <a16:rowId xmlns:a16="http://schemas.microsoft.com/office/drawing/2014/main" val="589945518"/>
                  </a:ext>
                </a:extLst>
              </a:tr>
              <a:tr h="363009">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Calibri" panose="020F0502020204030204" pitchFamily="34" charset="0"/>
                          <a:ea typeface="Calibri" panose="020F0502020204030204" pitchFamily="34" charset="0"/>
                          <a:cs typeface="Times New Roman" panose="02020603050405020304" pitchFamily="18" charset="0"/>
                        </a:rPr>
                        <a:t>Both Acute Trusts to operate at an average general and acute occupancy rate of 92%. </a:t>
                      </a:r>
                    </a:p>
                  </a:txBody>
                  <a:tcPr/>
                </a:tc>
                <a:tc>
                  <a:txBody>
                    <a:bodyPr/>
                    <a:lstStyle/>
                    <a:p>
                      <a:pPr algn="ctr"/>
                      <a:r>
                        <a:rPr lang="en-GB" sz="1000" dirty="0"/>
                        <a:t>92.6%</a:t>
                      </a:r>
                    </a:p>
                  </a:txBody>
                  <a:tcPr anchor="ctr">
                    <a:solidFill>
                      <a:srgbClr val="FFFF00"/>
                    </a:solidFill>
                  </a:tcPr>
                </a:tc>
                <a:tc>
                  <a:txBody>
                    <a:bodyPr/>
                    <a:lstStyle/>
                    <a:p>
                      <a:endParaRPr lang="en-GB" sz="1200" dirty="0"/>
                    </a:p>
                  </a:txBody>
                  <a:tcPr>
                    <a:solidFill>
                      <a:srgbClr val="00B050"/>
                    </a:solidFill>
                  </a:tcPr>
                </a:tc>
                <a:extLst>
                  <a:ext uri="{0D108BD9-81ED-4DB2-BD59-A6C34878D82A}">
                    <a16:rowId xmlns:a16="http://schemas.microsoft.com/office/drawing/2014/main" val="2748654625"/>
                  </a:ext>
                </a:extLst>
              </a:tr>
              <a:tr h="370840">
                <a:tc vMerge="1">
                  <a:txBody>
                    <a:bodyPr/>
                    <a:lstStyle/>
                    <a:p>
                      <a:endParaRPr lang="en-GB" sz="1200"/>
                    </a:p>
                  </a:txBody>
                  <a:tcPr/>
                </a:tc>
                <a:tc>
                  <a:txBody>
                    <a:bodyPr/>
                    <a:lstStyle/>
                    <a:p>
                      <a:r>
                        <a:rPr lang="en-GB" sz="1200" dirty="0"/>
                        <a:t>At least 70% of referrals into the Urgent Community Response Service to be responded to within 2 hours. </a:t>
                      </a:r>
                    </a:p>
                  </a:txBody>
                  <a:tcPr/>
                </a:tc>
                <a:tc>
                  <a:txBody>
                    <a:bodyPr/>
                    <a:lstStyle/>
                    <a:p>
                      <a:endParaRPr lang="en-GB" sz="1200" dirty="0"/>
                    </a:p>
                  </a:txBody>
                  <a:tcPr>
                    <a:solidFill>
                      <a:srgbClr val="00B050"/>
                    </a:solidFill>
                  </a:tcPr>
                </a:tc>
                <a:tc>
                  <a:txBody>
                    <a:bodyPr/>
                    <a:lstStyle/>
                    <a:p>
                      <a:endParaRPr lang="en-GB" sz="1200" dirty="0"/>
                    </a:p>
                  </a:txBody>
                  <a:tcPr>
                    <a:solidFill>
                      <a:srgbClr val="00B050"/>
                    </a:solidFill>
                  </a:tcPr>
                </a:tc>
                <a:extLst>
                  <a:ext uri="{0D108BD9-81ED-4DB2-BD59-A6C34878D82A}">
                    <a16:rowId xmlns:a16="http://schemas.microsoft.com/office/drawing/2014/main" val="779519228"/>
                  </a:ext>
                </a:extLst>
              </a:tr>
              <a:tr h="370840">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Increase virtual ward capacity.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 target set.</a:t>
                      </a:r>
                    </a:p>
                  </a:txBody>
                  <a:tcPr>
                    <a:solidFill>
                      <a:schemeClr val="bg1">
                        <a:lumMod val="95000"/>
                      </a:schemeClr>
                    </a:solidFill>
                  </a:tcPr>
                </a:tc>
                <a:tc>
                  <a:txBody>
                    <a:bodyPr/>
                    <a:lstStyle/>
                    <a:p>
                      <a:endParaRPr lang="en-GB" sz="1200" dirty="0"/>
                    </a:p>
                  </a:txBody>
                  <a:tcPr>
                    <a:solidFill>
                      <a:srgbClr val="00B050"/>
                    </a:solidFill>
                  </a:tcPr>
                </a:tc>
                <a:extLst>
                  <a:ext uri="{0D108BD9-81ED-4DB2-BD59-A6C34878D82A}">
                    <a16:rowId xmlns:a16="http://schemas.microsoft.com/office/drawing/2014/main" val="545667742"/>
                  </a:ext>
                </a:extLst>
              </a:tr>
              <a:tr h="370840">
                <a:tc vMerge="1">
                  <a:txBody>
                    <a:bodyPr/>
                    <a:lstStyle/>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Reduce emergency admissions resulting from a frailty induced fall.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 target set.</a:t>
                      </a:r>
                    </a:p>
                  </a:txBody>
                  <a:tcPr>
                    <a:solidFill>
                      <a:schemeClr val="bg1">
                        <a:lumMod val="95000"/>
                      </a:schemeClr>
                    </a:solidFill>
                  </a:tcPr>
                </a:tc>
                <a:tc>
                  <a:txBody>
                    <a:bodyPr/>
                    <a:lstStyle/>
                    <a:p>
                      <a:endParaRPr lang="en-GB" sz="1200" dirty="0"/>
                    </a:p>
                  </a:txBody>
                  <a:tcPr>
                    <a:solidFill>
                      <a:srgbClr val="00B050"/>
                    </a:solidFill>
                  </a:tcPr>
                </a:tc>
                <a:extLst>
                  <a:ext uri="{0D108BD9-81ED-4DB2-BD59-A6C34878D82A}">
                    <a16:rowId xmlns:a16="http://schemas.microsoft.com/office/drawing/2014/main" val="1045828826"/>
                  </a:ext>
                </a:extLst>
              </a:tr>
            </a:tbl>
          </a:graphicData>
        </a:graphic>
      </p:graphicFrame>
    </p:spTree>
    <p:extLst>
      <p:ext uri="{BB962C8B-B14F-4D97-AF65-F5344CB8AC3E}">
        <p14:creationId xmlns:p14="http://schemas.microsoft.com/office/powerpoint/2010/main" val="422691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CB2E2FEB-BE65-C4A2-C346-CAB22ED99CC3}"/>
              </a:ext>
            </a:extLst>
          </p:cNvPr>
          <p:cNvGraphicFramePr>
            <a:graphicFrameLocks noGrp="1"/>
          </p:cNvGraphicFramePr>
          <p:nvPr/>
        </p:nvGraphicFramePr>
        <p:xfrm>
          <a:off x="477837" y="402060"/>
          <a:ext cx="11236326" cy="5562600"/>
        </p:xfrm>
        <a:graphic>
          <a:graphicData uri="http://schemas.openxmlformats.org/drawingml/2006/table">
            <a:tbl>
              <a:tblPr firstRow="1" bandRow="1">
                <a:tableStyleId>{93296810-A885-4BE3-A3E7-6D5BEEA58F35}</a:tableStyleId>
              </a:tblPr>
              <a:tblGrid>
                <a:gridCol w="1162145">
                  <a:extLst>
                    <a:ext uri="{9D8B030D-6E8A-4147-A177-3AD203B41FA5}">
                      <a16:colId xmlns:a16="http://schemas.microsoft.com/office/drawing/2014/main" val="2191011873"/>
                    </a:ext>
                  </a:extLst>
                </a:gridCol>
                <a:gridCol w="7072305">
                  <a:extLst>
                    <a:ext uri="{9D8B030D-6E8A-4147-A177-3AD203B41FA5}">
                      <a16:colId xmlns:a16="http://schemas.microsoft.com/office/drawing/2014/main" val="2098692576"/>
                    </a:ext>
                  </a:extLst>
                </a:gridCol>
                <a:gridCol w="1551925">
                  <a:extLst>
                    <a:ext uri="{9D8B030D-6E8A-4147-A177-3AD203B41FA5}">
                      <a16:colId xmlns:a16="http://schemas.microsoft.com/office/drawing/2014/main" val="700427051"/>
                    </a:ext>
                  </a:extLst>
                </a:gridCol>
                <a:gridCol w="1449951">
                  <a:extLst>
                    <a:ext uri="{9D8B030D-6E8A-4147-A177-3AD203B41FA5}">
                      <a16:colId xmlns:a16="http://schemas.microsoft.com/office/drawing/2014/main" val="2113855039"/>
                    </a:ext>
                  </a:extLst>
                </a:gridCol>
              </a:tblGrid>
              <a:tr h="370840">
                <a:tc>
                  <a:txBody>
                    <a:bodyPr/>
                    <a:lstStyle/>
                    <a:p>
                      <a:pPr algn="ctr"/>
                      <a:r>
                        <a:rPr lang="en-GB" sz="1600" dirty="0"/>
                        <a:t>Area</a:t>
                      </a:r>
                    </a:p>
                  </a:txBody>
                  <a:tcPr anchor="ctr"/>
                </a:tc>
                <a:tc>
                  <a:txBody>
                    <a:bodyPr/>
                    <a:lstStyle/>
                    <a:p>
                      <a:pPr algn="ctr"/>
                      <a:r>
                        <a:rPr lang="en-GB" sz="1600" dirty="0"/>
                        <a:t>Objective</a:t>
                      </a:r>
                    </a:p>
                  </a:txBody>
                  <a:tcPr anchor="ctr"/>
                </a:tc>
                <a:tc>
                  <a:txBody>
                    <a:bodyPr/>
                    <a:lstStyle/>
                    <a:p>
                      <a:pPr algn="ctr"/>
                      <a:r>
                        <a:rPr lang="en-GB" sz="1600" dirty="0"/>
                        <a:t>Compliant with NHSE target?</a:t>
                      </a:r>
                    </a:p>
                  </a:txBody>
                  <a:tcPr anchor="ctr"/>
                </a:tc>
                <a:tc>
                  <a:txBody>
                    <a:bodyPr/>
                    <a:lstStyle/>
                    <a:p>
                      <a:pPr algn="ctr"/>
                      <a:r>
                        <a:rPr lang="en-GB" sz="1600" dirty="0"/>
                        <a:t>Improvement on 23/24?</a:t>
                      </a:r>
                    </a:p>
                  </a:txBody>
                  <a:tcPr anchor="ctr"/>
                </a:tc>
                <a:extLst>
                  <a:ext uri="{0D108BD9-81ED-4DB2-BD59-A6C34878D82A}">
                    <a16:rowId xmlns:a16="http://schemas.microsoft.com/office/drawing/2014/main" val="1175875442"/>
                  </a:ext>
                </a:extLst>
              </a:tr>
              <a:tr h="370840">
                <a:tc rowSpan="12">
                  <a:txBody>
                    <a:bodyPr/>
                    <a:lstStyle/>
                    <a:p>
                      <a:r>
                        <a:rPr lang="en-GB" sz="1200" b="1" dirty="0"/>
                        <a:t>Prevention</a:t>
                      </a:r>
                    </a:p>
                  </a:txBody>
                  <a:tcPr anchor="ct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Primary</a:t>
                      </a:r>
                    </a:p>
                  </a:txBody>
                  <a:tcPr/>
                </a:tc>
                <a:tc hMerge="1">
                  <a:txBody>
                    <a:bodyPr/>
                    <a:lstStyle/>
                    <a:p>
                      <a:endParaRPr lang="en-GB" sz="1200" dirty="0"/>
                    </a:p>
                  </a:txBody>
                  <a:tcPr>
                    <a:solidFill>
                      <a:srgbClr val="00B050"/>
                    </a:solidFill>
                  </a:tcPr>
                </a:tc>
                <a:tc hMerge="1">
                  <a:txBody>
                    <a:bodyPr/>
                    <a:lstStyle/>
                    <a:p>
                      <a:endParaRPr lang="en-GB" sz="1200" dirty="0"/>
                    </a:p>
                  </a:txBody>
                  <a:tcPr>
                    <a:solidFill>
                      <a:srgbClr val="00B050"/>
                    </a:solidFill>
                  </a:tcPr>
                </a:tc>
                <a:extLst>
                  <a:ext uri="{0D108BD9-81ED-4DB2-BD59-A6C34878D82A}">
                    <a16:rowId xmlns:a16="http://schemas.microsoft.com/office/drawing/2014/main" val="3172941772"/>
                  </a:ext>
                </a:extLst>
              </a:tr>
              <a:tr h="370840">
                <a:tc vMerge="1">
                  <a:txBody>
                    <a:bodyPr/>
                    <a:lstStyle/>
                    <a:p>
                      <a:endParaRPr lang="en-GB"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 those who are pre-diabetic, increase the take-up of the diabetes prevention programme.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 target set.</a:t>
                      </a:r>
                    </a:p>
                  </a:txBody>
                  <a:tcPr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Not known at time of writing. </a:t>
                      </a:r>
                    </a:p>
                  </a:txBody>
                  <a:tcPr>
                    <a:solidFill>
                      <a:schemeClr val="bg2"/>
                    </a:solidFill>
                  </a:tcPr>
                </a:tc>
                <a:extLst>
                  <a:ext uri="{0D108BD9-81ED-4DB2-BD59-A6C34878D82A}">
                    <a16:rowId xmlns:a16="http://schemas.microsoft.com/office/drawing/2014/main" val="1659806952"/>
                  </a:ext>
                </a:extLst>
              </a:tr>
              <a:tr h="370840">
                <a:tc vMerge="1">
                  <a:txBody>
                    <a:bodyPr/>
                    <a:lstStyle/>
                    <a:p>
                      <a:endParaRPr lang="en-GB" sz="12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Calibri" panose="020F0502020204030204" pitchFamily="34" charset="0"/>
                          <a:cs typeface="Calibri" panose="020F0502020204030204" pitchFamily="34" charset="0"/>
                        </a:rPr>
                        <a:t>Increase the number of people who receive the Tobacco Dependency Treatment Programme.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 target set.</a:t>
                      </a:r>
                    </a:p>
                  </a:txBody>
                  <a:tcPr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Not known at time of writing. </a:t>
                      </a:r>
                    </a:p>
                  </a:txBody>
                  <a:tcPr>
                    <a:solidFill>
                      <a:schemeClr val="bg2"/>
                    </a:solidFill>
                  </a:tcPr>
                </a:tc>
                <a:extLst>
                  <a:ext uri="{0D108BD9-81ED-4DB2-BD59-A6C34878D82A}">
                    <a16:rowId xmlns:a16="http://schemas.microsoft.com/office/drawing/2014/main" val="4174415965"/>
                  </a:ext>
                </a:extLst>
              </a:tr>
              <a:tr h="370840">
                <a:tc vMerge="1">
                  <a:txBody>
                    <a:bodyPr/>
                    <a:lstStyle/>
                    <a:p>
                      <a:endParaRPr lang="en-GB" sz="12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Calibri" panose="020F0502020204030204" pitchFamily="34" charset="0"/>
                          <a:cs typeface="Calibri" panose="020F0502020204030204" pitchFamily="34" charset="0"/>
                        </a:rPr>
                        <a:t>Increase the number of people with a high BMI who being managed on a weight management service.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 target set.</a:t>
                      </a:r>
                    </a:p>
                  </a:txBody>
                  <a:tcPr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Not known at time of writing. </a:t>
                      </a:r>
                    </a:p>
                  </a:txBody>
                  <a:tcPr>
                    <a:solidFill>
                      <a:schemeClr val="bg2"/>
                    </a:solidFill>
                  </a:tcPr>
                </a:tc>
                <a:extLst>
                  <a:ext uri="{0D108BD9-81ED-4DB2-BD59-A6C34878D82A}">
                    <a16:rowId xmlns:a16="http://schemas.microsoft.com/office/drawing/2014/main" val="1242482052"/>
                  </a:ext>
                </a:extLst>
              </a:tr>
              <a:tr h="370840">
                <a:tc vMerge="1">
                  <a:txBody>
                    <a:bodyPr/>
                    <a:lstStyle/>
                    <a:p>
                      <a:endParaRPr lang="en-GB" sz="1200" b="1" dirty="0"/>
                    </a:p>
                  </a:txBody>
                  <a:tcPr anchor="ct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Calibri" panose="020F0502020204030204" pitchFamily="34" charset="0"/>
                          <a:cs typeface="Calibri" panose="020F0502020204030204" pitchFamily="34" charset="0"/>
                        </a:rPr>
                        <a:t>Secondary</a:t>
                      </a:r>
                    </a:p>
                  </a:txBody>
                  <a:tcPr/>
                </a:tc>
                <a:tc hMerge="1">
                  <a:txBody>
                    <a:bodyPr/>
                    <a:lstStyle/>
                    <a:p>
                      <a:endParaRPr lang="en-GB" sz="1200" dirty="0"/>
                    </a:p>
                  </a:txBody>
                  <a:tcPr>
                    <a:solidFill>
                      <a:srgbClr val="00B050"/>
                    </a:solidFill>
                  </a:tcPr>
                </a:tc>
                <a:tc hMerge="1">
                  <a:txBody>
                    <a:bodyPr/>
                    <a:lstStyle/>
                    <a:p>
                      <a:endParaRPr lang="en-GB" sz="1200" dirty="0"/>
                    </a:p>
                  </a:txBody>
                  <a:tcPr>
                    <a:solidFill>
                      <a:srgbClr val="00B050"/>
                    </a:solidFill>
                  </a:tcPr>
                </a:tc>
                <a:extLst>
                  <a:ext uri="{0D108BD9-81ED-4DB2-BD59-A6C34878D82A}">
                    <a16:rowId xmlns:a16="http://schemas.microsoft.com/office/drawing/2014/main" val="3850018822"/>
                  </a:ext>
                </a:extLst>
              </a:tr>
              <a:tr h="370840">
                <a:tc vMerge="1">
                  <a:txBody>
                    <a:bodyPr/>
                    <a:lstStyle/>
                    <a:p>
                      <a:endParaRPr lang="en-GB" sz="12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Increase the number of people who are being screened for diabetic retinopathy. </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 target set.</a:t>
                      </a: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Not known at time of writing. </a:t>
                      </a:r>
                    </a:p>
                  </a:txBody>
                  <a:tcPr>
                    <a:solidFill>
                      <a:schemeClr val="bg2"/>
                    </a:solidFill>
                  </a:tcPr>
                </a:tc>
                <a:extLst>
                  <a:ext uri="{0D108BD9-81ED-4DB2-BD59-A6C34878D82A}">
                    <a16:rowId xmlns:a16="http://schemas.microsoft.com/office/drawing/2014/main" val="1437065377"/>
                  </a:ext>
                </a:extLst>
              </a:tr>
              <a:tr h="370840">
                <a:tc vMerge="1">
                  <a:txBody>
                    <a:bodyPr/>
                    <a:lstStyle/>
                    <a:p>
                      <a:endParaRPr lang="en-GB" sz="12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Calibri" panose="020F0502020204030204" pitchFamily="34" charset="0"/>
                          <a:cs typeface="Times New Roman" panose="02020603050405020304" pitchFamily="18" charset="0"/>
                        </a:rPr>
                        <a:t>Increase the percentage of people aged between 25 and 84 years with a CVD risk score greater than 20 percent on lipid lowering therapies to 60%.</a:t>
                      </a:r>
                    </a:p>
                  </a:txBody>
                  <a:tcPr/>
                </a:tc>
                <a:tc>
                  <a:txBody>
                    <a:bodyPr/>
                    <a:lstStyle/>
                    <a:p>
                      <a:pPr algn="ctr"/>
                      <a:r>
                        <a:rPr lang="en-GB" sz="1000" dirty="0"/>
                        <a:t>Not known at time of writing. </a:t>
                      </a:r>
                    </a:p>
                  </a:txBody>
                  <a:tcPr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Not known at time of writing. </a:t>
                      </a:r>
                    </a:p>
                  </a:txBody>
                  <a:tcPr>
                    <a:solidFill>
                      <a:schemeClr val="bg2"/>
                    </a:solidFill>
                  </a:tcPr>
                </a:tc>
                <a:extLst>
                  <a:ext uri="{0D108BD9-81ED-4DB2-BD59-A6C34878D82A}">
                    <a16:rowId xmlns:a16="http://schemas.microsoft.com/office/drawing/2014/main" val="1928953716"/>
                  </a:ext>
                </a:extLst>
              </a:tr>
              <a:tr h="370840">
                <a:tc vMerge="1">
                  <a:txBody>
                    <a:bodyPr/>
                    <a:lstStyle/>
                    <a:p>
                      <a:endParaRPr lang="en-GB" sz="1200" b="1" dirty="0"/>
                    </a:p>
                  </a:txBody>
                  <a:tcPr anchor="ct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Calibri" panose="020F0502020204030204" pitchFamily="34" charset="0"/>
                          <a:cs typeface="Times New Roman" panose="02020603050405020304" pitchFamily="18" charset="0"/>
                        </a:rPr>
                        <a:t>Tertiary</a:t>
                      </a:r>
                    </a:p>
                  </a:txBody>
                  <a:tcPr/>
                </a:tc>
                <a:tc hMerge="1">
                  <a:txBody>
                    <a:bodyPr/>
                    <a:lstStyle/>
                    <a:p>
                      <a:endParaRPr lang="en-GB" sz="1200" dirty="0"/>
                    </a:p>
                  </a:txBody>
                  <a:tcPr>
                    <a:solidFill>
                      <a:srgbClr val="00B050"/>
                    </a:solidFill>
                  </a:tcPr>
                </a:tc>
                <a:tc hMerge="1">
                  <a:txBody>
                    <a:bodyPr/>
                    <a:lstStyle/>
                    <a:p>
                      <a:endParaRPr lang="en-GB" sz="1200" dirty="0"/>
                    </a:p>
                  </a:txBody>
                  <a:tcPr>
                    <a:solidFill>
                      <a:srgbClr val="00B050"/>
                    </a:solidFill>
                  </a:tcPr>
                </a:tc>
                <a:extLst>
                  <a:ext uri="{0D108BD9-81ED-4DB2-BD59-A6C34878D82A}">
                    <a16:rowId xmlns:a16="http://schemas.microsoft.com/office/drawing/2014/main" val="968667287"/>
                  </a:ext>
                </a:extLst>
              </a:tr>
              <a:tr h="370840">
                <a:tc vMerge="1">
                  <a:txBody>
                    <a:bodyPr/>
                    <a:lstStyle/>
                    <a:p>
                      <a:endParaRPr lang="en-GB" sz="12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Increase the proportion of people who meet all 3 diabetes treatment targets.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 target set.</a:t>
                      </a:r>
                    </a:p>
                  </a:txBody>
                  <a:tcPr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Not known at time of writing. </a:t>
                      </a:r>
                    </a:p>
                  </a:txBody>
                  <a:tcPr>
                    <a:solidFill>
                      <a:schemeClr val="bg2"/>
                    </a:solidFill>
                  </a:tcPr>
                </a:tc>
                <a:extLst>
                  <a:ext uri="{0D108BD9-81ED-4DB2-BD59-A6C34878D82A}">
                    <a16:rowId xmlns:a16="http://schemas.microsoft.com/office/drawing/2014/main" val="3619453661"/>
                  </a:ext>
                </a:extLst>
              </a:tr>
              <a:tr h="370840">
                <a:tc vMerge="1">
                  <a:txBody>
                    <a:bodyPr/>
                    <a:lstStyle/>
                    <a:p>
                      <a:endParaRPr lang="en-GB" sz="12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Reduce waiting times for pulmonary rehabilitation.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 target set.</a:t>
                      </a:r>
                    </a:p>
                  </a:txBody>
                  <a:tcPr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Not known at time of writing. </a:t>
                      </a:r>
                    </a:p>
                  </a:txBody>
                  <a:tcPr>
                    <a:solidFill>
                      <a:schemeClr val="bg2"/>
                    </a:solidFill>
                  </a:tcPr>
                </a:tc>
                <a:extLst>
                  <a:ext uri="{0D108BD9-81ED-4DB2-BD59-A6C34878D82A}">
                    <a16:rowId xmlns:a16="http://schemas.microsoft.com/office/drawing/2014/main" val="3229062133"/>
                  </a:ext>
                </a:extLst>
              </a:tr>
              <a:tr h="370840">
                <a:tc vMerge="1">
                  <a:txBody>
                    <a:bodyPr/>
                    <a:lstStyle/>
                    <a:p>
                      <a:endParaRPr lang="en-GB" sz="12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Calibri" panose="020F0502020204030204" pitchFamily="34" charset="0"/>
                          <a:cs typeface="Times New Roman" panose="02020603050405020304" pitchFamily="18" charset="0"/>
                        </a:rPr>
                        <a:t>Increase the number of people with heart problems who are referred to and uptake a programme of cardiac rehabilitation.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 target set.</a:t>
                      </a:r>
                    </a:p>
                  </a:txBody>
                  <a:tcPr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Not known at time of writing. </a:t>
                      </a:r>
                    </a:p>
                  </a:txBody>
                  <a:tcPr>
                    <a:solidFill>
                      <a:schemeClr val="bg2"/>
                    </a:solidFill>
                  </a:tcPr>
                </a:tc>
                <a:extLst>
                  <a:ext uri="{0D108BD9-81ED-4DB2-BD59-A6C34878D82A}">
                    <a16:rowId xmlns:a16="http://schemas.microsoft.com/office/drawing/2014/main" val="826486638"/>
                  </a:ext>
                </a:extLst>
              </a:tr>
              <a:tr h="370840">
                <a:tc vMerge="1">
                  <a:txBody>
                    <a:bodyPr/>
                    <a:lstStyle/>
                    <a:p>
                      <a:endParaRPr lang="en-GB" sz="12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Calibri" panose="020F0502020204030204" pitchFamily="34" charset="0"/>
                          <a:cs typeface="Times New Roman" panose="02020603050405020304" pitchFamily="18" charset="0"/>
                        </a:rPr>
                        <a:t>Increase the percentage of patients with hypertension treated to NICE guidance to 77% by March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latin typeface="Calibri" panose="020F0502020204030204" pitchFamily="34"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Not known at time of writing. </a:t>
                      </a:r>
                    </a:p>
                    <a:p>
                      <a:endParaRPr lang="en-GB" sz="1200" dirty="0"/>
                    </a:p>
                  </a:txBody>
                  <a:tcPr anchor="ct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t>Not known at time of writing. </a:t>
                      </a:r>
                    </a:p>
                  </a:txBody>
                  <a:tcPr>
                    <a:solidFill>
                      <a:schemeClr val="bg2"/>
                    </a:solidFill>
                  </a:tcPr>
                </a:tc>
                <a:extLst>
                  <a:ext uri="{0D108BD9-81ED-4DB2-BD59-A6C34878D82A}">
                    <a16:rowId xmlns:a16="http://schemas.microsoft.com/office/drawing/2014/main" val="640550604"/>
                  </a:ext>
                </a:extLst>
              </a:tr>
            </a:tbl>
          </a:graphicData>
        </a:graphic>
      </p:graphicFrame>
    </p:spTree>
    <p:extLst>
      <p:ext uri="{BB962C8B-B14F-4D97-AF65-F5344CB8AC3E}">
        <p14:creationId xmlns:p14="http://schemas.microsoft.com/office/powerpoint/2010/main" val="1829365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35D5D1-9066-5D74-A95E-8AC53B2902B5}"/>
              </a:ext>
            </a:extLst>
          </p:cNvPr>
          <p:cNvSpPr txBox="1"/>
          <p:nvPr/>
        </p:nvSpPr>
        <p:spPr>
          <a:xfrm>
            <a:off x="0" y="66675"/>
            <a:ext cx="11868150" cy="461665"/>
          </a:xfrm>
          <a:prstGeom prst="rect">
            <a:avLst/>
          </a:prstGeom>
          <a:noFill/>
        </p:spPr>
        <p:txBody>
          <a:bodyPr wrap="square" rtlCol="0">
            <a:spAutoFit/>
          </a:bodyPr>
          <a:lstStyle/>
          <a:p>
            <a:pPr algn="ctr"/>
            <a:r>
              <a:rPr lang="en-GB" sz="2400" b="1" dirty="0">
                <a:solidFill>
                  <a:schemeClr val="accent1"/>
                </a:solidFill>
              </a:rPr>
              <a:t>Our objectives for operational improvement fit with the prevention agenda. </a:t>
            </a:r>
          </a:p>
        </p:txBody>
      </p:sp>
      <p:sp>
        <p:nvSpPr>
          <p:cNvPr id="3" name="Rectangle 2">
            <a:extLst>
              <a:ext uri="{FF2B5EF4-FFF2-40B4-BE49-F238E27FC236}">
                <a16:creationId xmlns:a16="http://schemas.microsoft.com/office/drawing/2014/main" id="{E220193C-BF6C-4E56-8FB2-14CA875F17BA}"/>
              </a:ext>
            </a:extLst>
          </p:cNvPr>
          <p:cNvSpPr/>
          <p:nvPr/>
        </p:nvSpPr>
        <p:spPr>
          <a:xfrm>
            <a:off x="7811727" y="1405610"/>
            <a:ext cx="4192134" cy="75656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Manage and treat the complications of disease to prevent further deterioration</a:t>
            </a:r>
          </a:p>
        </p:txBody>
      </p:sp>
      <p:sp>
        <p:nvSpPr>
          <p:cNvPr id="4" name="Rectangle 3">
            <a:extLst>
              <a:ext uri="{FF2B5EF4-FFF2-40B4-BE49-F238E27FC236}">
                <a16:creationId xmlns:a16="http://schemas.microsoft.com/office/drawing/2014/main" id="{8FF7C9E7-C477-6958-AD36-C7CD4461B406}"/>
              </a:ext>
            </a:extLst>
          </p:cNvPr>
          <p:cNvSpPr/>
          <p:nvPr/>
        </p:nvSpPr>
        <p:spPr>
          <a:xfrm>
            <a:off x="3509002" y="1405610"/>
            <a:ext cx="4217298" cy="75656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Detect and treat disease or injury before it becomes more severe</a:t>
            </a:r>
          </a:p>
        </p:txBody>
      </p:sp>
      <p:sp>
        <p:nvSpPr>
          <p:cNvPr id="5" name="Rectangle 4">
            <a:extLst>
              <a:ext uri="{FF2B5EF4-FFF2-40B4-BE49-F238E27FC236}">
                <a16:creationId xmlns:a16="http://schemas.microsoft.com/office/drawing/2014/main" id="{564F33A8-EBB7-D74B-3570-AE4F40F6C6EC}"/>
              </a:ext>
            </a:extLst>
          </p:cNvPr>
          <p:cNvSpPr/>
          <p:nvPr/>
        </p:nvSpPr>
        <p:spPr>
          <a:xfrm>
            <a:off x="188139" y="1405610"/>
            <a:ext cx="3238149" cy="75656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accent1"/>
              </a:solidFill>
            </a:endParaRPr>
          </a:p>
          <a:p>
            <a:pPr algn="ctr"/>
            <a:r>
              <a:rPr lang="en-GB" sz="1400" b="1" dirty="0">
                <a:solidFill>
                  <a:schemeClr val="bg1"/>
                </a:solidFill>
              </a:rPr>
              <a:t>Prevent disease or injury before it happen</a:t>
            </a:r>
          </a:p>
          <a:p>
            <a:pPr algn="ctr"/>
            <a:endParaRPr lang="en-GB" sz="2000" b="1" dirty="0">
              <a:solidFill>
                <a:schemeClr val="tx1"/>
              </a:solidFill>
            </a:endParaRPr>
          </a:p>
        </p:txBody>
      </p:sp>
      <p:sp>
        <p:nvSpPr>
          <p:cNvPr id="6" name="Rectangle 5">
            <a:extLst>
              <a:ext uri="{FF2B5EF4-FFF2-40B4-BE49-F238E27FC236}">
                <a16:creationId xmlns:a16="http://schemas.microsoft.com/office/drawing/2014/main" id="{ABCFABE5-E6D1-EB5D-2E67-A3B56CC31FC9}"/>
              </a:ext>
            </a:extLst>
          </p:cNvPr>
          <p:cNvSpPr/>
          <p:nvPr/>
        </p:nvSpPr>
        <p:spPr>
          <a:xfrm>
            <a:off x="7809013" y="862840"/>
            <a:ext cx="4192134" cy="5232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lumMod val="95000"/>
                  </a:schemeClr>
                </a:solidFill>
              </a:rPr>
              <a:t>Tertiary Prevention</a:t>
            </a:r>
          </a:p>
        </p:txBody>
      </p:sp>
      <p:sp>
        <p:nvSpPr>
          <p:cNvPr id="7" name="Rectangle 6">
            <a:extLst>
              <a:ext uri="{FF2B5EF4-FFF2-40B4-BE49-F238E27FC236}">
                <a16:creationId xmlns:a16="http://schemas.microsoft.com/office/drawing/2014/main" id="{F3ADC6CA-28F1-B945-C04C-06EEFD5E3CDD}"/>
              </a:ext>
            </a:extLst>
          </p:cNvPr>
          <p:cNvSpPr/>
          <p:nvPr/>
        </p:nvSpPr>
        <p:spPr>
          <a:xfrm>
            <a:off x="3509001" y="862840"/>
            <a:ext cx="4217299" cy="5232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bg1">
                    <a:lumMod val="95000"/>
                  </a:schemeClr>
                </a:solidFill>
              </a:rPr>
              <a:t>Secondary Prevention</a:t>
            </a:r>
          </a:p>
        </p:txBody>
      </p:sp>
      <p:sp>
        <p:nvSpPr>
          <p:cNvPr id="8" name="Rectangle 7">
            <a:extLst>
              <a:ext uri="{FF2B5EF4-FFF2-40B4-BE49-F238E27FC236}">
                <a16:creationId xmlns:a16="http://schemas.microsoft.com/office/drawing/2014/main" id="{055DC5FB-B110-4F9A-716E-0C1B7FC93629}"/>
              </a:ext>
            </a:extLst>
          </p:cNvPr>
          <p:cNvSpPr/>
          <p:nvPr/>
        </p:nvSpPr>
        <p:spPr>
          <a:xfrm>
            <a:off x="188139" y="862840"/>
            <a:ext cx="3238149" cy="5232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bg1">
                    <a:lumMod val="95000"/>
                  </a:schemeClr>
                </a:solidFill>
              </a:rPr>
              <a:t>Primary Prevention</a:t>
            </a:r>
          </a:p>
        </p:txBody>
      </p:sp>
      <p:sp>
        <p:nvSpPr>
          <p:cNvPr id="9" name="Rectangle 8">
            <a:extLst>
              <a:ext uri="{FF2B5EF4-FFF2-40B4-BE49-F238E27FC236}">
                <a16:creationId xmlns:a16="http://schemas.microsoft.com/office/drawing/2014/main" id="{A7425897-E85F-83EB-09D3-F5A94B7B1EFA}"/>
              </a:ext>
            </a:extLst>
          </p:cNvPr>
          <p:cNvSpPr/>
          <p:nvPr/>
        </p:nvSpPr>
        <p:spPr>
          <a:xfrm>
            <a:off x="188139" y="2181725"/>
            <a:ext cx="3238149" cy="400000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defRPr/>
            </a:pPr>
            <a:r>
              <a:rPr lang="en-GB" sz="1000" dirty="0">
                <a:solidFill>
                  <a:schemeClr val="tx1"/>
                </a:solidFill>
              </a:rPr>
              <a:t>We will ensure that 75% of individuals  listed on GP registers as having a learning disability, receive an annual health check.</a:t>
            </a:r>
          </a:p>
          <a:p>
            <a:pPr marL="171450" indent="-171450">
              <a:buFont typeface="Arial" panose="020B0604020202020204" pitchFamily="34" charset="0"/>
              <a:buChar char="•"/>
              <a:defRPr/>
            </a:pPr>
            <a:endParaRPr lang="en-GB" sz="1000" dirty="0">
              <a:solidFill>
                <a:schemeClr val="tx1"/>
              </a:solidFill>
            </a:endParaRPr>
          </a:p>
          <a:p>
            <a:pPr marL="171450" indent="-171450">
              <a:buFont typeface="Arial" panose="020B0604020202020204" pitchFamily="34" charset="0"/>
              <a:buChar char="•"/>
              <a:defRPr/>
            </a:pPr>
            <a:r>
              <a:rPr lang="en-GB" sz="1000" dirty="0">
                <a:solidFill>
                  <a:schemeClr val="tx1"/>
                </a:solidFill>
              </a:rPr>
              <a:t>We will increase the number of people who are being managed on a weight management service.</a:t>
            </a:r>
          </a:p>
          <a:p>
            <a:pPr marL="171450" indent="-171450">
              <a:buFont typeface="Arial" panose="020B0604020202020204" pitchFamily="34" charset="0"/>
              <a:buChar char="•"/>
              <a:defRPr/>
            </a:pPr>
            <a:endParaRPr lang="en-GB" sz="1000" dirty="0">
              <a:solidFill>
                <a:schemeClr val="tx1"/>
              </a:solidFill>
            </a:endParaRPr>
          </a:p>
          <a:p>
            <a:pPr marL="171450" indent="-171450">
              <a:buFont typeface="Arial" panose="020B0604020202020204" pitchFamily="34" charset="0"/>
              <a:buChar char="•"/>
              <a:defRPr/>
            </a:pPr>
            <a:r>
              <a:rPr lang="en-GB" sz="1000" dirty="0">
                <a:solidFill>
                  <a:schemeClr val="tx1"/>
                </a:solidFill>
              </a:rPr>
              <a:t>We will increase the number of people who attend smoking cessation.</a:t>
            </a:r>
          </a:p>
          <a:p>
            <a:pPr marL="171450" indent="-171450">
              <a:buFont typeface="Arial" panose="020B0604020202020204" pitchFamily="34" charset="0"/>
              <a:buChar char="•"/>
              <a:defRPr/>
            </a:pPr>
            <a:endParaRPr lang="en-GB" sz="1000" dirty="0">
              <a:solidFill>
                <a:schemeClr val="tx1"/>
              </a:solidFill>
            </a:endParaRPr>
          </a:p>
          <a:p>
            <a:pPr marL="171450" indent="-171450">
              <a:buFont typeface="Arial" panose="020B0604020202020204" pitchFamily="34" charset="0"/>
              <a:buChar char="•"/>
              <a:defRPr/>
            </a:pPr>
            <a:endParaRPr lang="en-GB" sz="1000" dirty="0">
              <a:solidFill>
                <a:schemeClr val="tx1"/>
              </a:solidFill>
            </a:endParaRPr>
          </a:p>
          <a:p>
            <a:pPr>
              <a:defRPr/>
            </a:pPr>
            <a:endParaRPr lang="en-GB" sz="1000" dirty="0">
              <a:solidFill>
                <a:schemeClr val="tx1"/>
              </a:solidFill>
            </a:endParaRPr>
          </a:p>
          <a:p>
            <a:pPr marL="171450" indent="-171450">
              <a:buFont typeface="Arial" panose="020B0604020202020204" pitchFamily="34" charset="0"/>
              <a:buChar char="•"/>
              <a:defRPr/>
            </a:pPr>
            <a:endParaRPr lang="en-GB" sz="1000" dirty="0">
              <a:solidFill>
                <a:schemeClr val="tx1"/>
              </a:solidFill>
            </a:endParaRPr>
          </a:p>
          <a:p>
            <a:pPr marL="171450" indent="-171450">
              <a:buFont typeface="Arial" panose="020B0604020202020204" pitchFamily="34" charset="0"/>
              <a:buChar char="•"/>
              <a:defRPr/>
            </a:pPr>
            <a:endParaRPr lang="en-GB" sz="1000" dirty="0">
              <a:solidFill>
                <a:schemeClr val="tx1"/>
              </a:solidFill>
            </a:endParaRPr>
          </a:p>
          <a:p>
            <a:pPr marL="171450" indent="-171450">
              <a:buFont typeface="Arial" panose="020B0604020202020204" pitchFamily="34" charset="0"/>
              <a:buChar char="•"/>
              <a:defRPr/>
            </a:pPr>
            <a:endParaRPr lang="en-GB" sz="1000" dirty="0">
              <a:solidFill>
                <a:schemeClr val="tx1"/>
              </a:solidFill>
            </a:endParaRPr>
          </a:p>
          <a:p>
            <a:pPr marL="171450" indent="-171450">
              <a:buFont typeface="Arial" panose="020B0604020202020204" pitchFamily="34" charset="0"/>
              <a:buChar char="•"/>
              <a:defRPr/>
            </a:pPr>
            <a:endParaRPr lang="en-GB" sz="1000" dirty="0">
              <a:solidFill>
                <a:schemeClr val="tx1"/>
              </a:solidFill>
            </a:endParaRPr>
          </a:p>
          <a:p>
            <a:pPr marL="171450" indent="-171450">
              <a:buFont typeface="Arial" panose="020B0604020202020204" pitchFamily="34" charset="0"/>
              <a:buChar char="•"/>
              <a:defRPr/>
            </a:pPr>
            <a:endParaRPr lang="en-GB" sz="1000" dirty="0">
              <a:solidFill>
                <a:schemeClr val="tx1"/>
              </a:solidFill>
            </a:endParaRPr>
          </a:p>
          <a:p>
            <a:pPr marL="171450" indent="-171450">
              <a:buFont typeface="Arial" panose="020B0604020202020204" pitchFamily="34" charset="0"/>
              <a:buChar char="•"/>
              <a:defRPr/>
            </a:pPr>
            <a:endParaRPr lang="en-GB" sz="1000" dirty="0">
              <a:solidFill>
                <a:schemeClr val="tx1"/>
              </a:solidFill>
            </a:endParaRPr>
          </a:p>
          <a:p>
            <a:pPr marL="171450" indent="-171450">
              <a:buFont typeface="Arial" panose="020B0604020202020204" pitchFamily="34" charset="0"/>
              <a:buChar char="•"/>
              <a:defRPr/>
            </a:pPr>
            <a:endParaRPr lang="en-GB" sz="1000" dirty="0">
              <a:solidFill>
                <a:schemeClr val="tx1"/>
              </a:solidFill>
            </a:endParaRPr>
          </a:p>
          <a:p>
            <a:pPr marL="171450" indent="-171450">
              <a:buFont typeface="Arial" panose="020B0604020202020204" pitchFamily="34" charset="0"/>
              <a:buChar char="•"/>
              <a:defRPr/>
            </a:pPr>
            <a:endParaRPr lang="en-GB" sz="1000" dirty="0">
              <a:solidFill>
                <a:schemeClr val="tx1"/>
              </a:solidFill>
            </a:endParaRPr>
          </a:p>
          <a:p>
            <a:pPr marL="171450" indent="-171450">
              <a:buFont typeface="Arial" panose="020B0604020202020204" pitchFamily="34" charset="0"/>
              <a:buChar char="•"/>
              <a:defRPr/>
            </a:pPr>
            <a:endParaRPr lang="en-GB" sz="1000" dirty="0">
              <a:solidFill>
                <a:schemeClr val="tx1"/>
              </a:solidFill>
            </a:endParaRPr>
          </a:p>
          <a:p>
            <a:pPr marL="171450" indent="-171450">
              <a:buFont typeface="Arial" panose="020B0604020202020204" pitchFamily="34" charset="0"/>
              <a:buChar char="•"/>
              <a:defRPr/>
            </a:pPr>
            <a:endParaRPr lang="en-GB" sz="1000" dirty="0">
              <a:solidFill>
                <a:schemeClr val="tx1"/>
              </a:solidFill>
            </a:endParaRPr>
          </a:p>
          <a:p>
            <a:pPr marL="171450" indent="-171450">
              <a:buFont typeface="Arial" panose="020B0604020202020204" pitchFamily="34" charset="0"/>
              <a:buChar char="•"/>
              <a:defRPr/>
            </a:pPr>
            <a:endParaRPr lang="en-GB" sz="1000" dirty="0">
              <a:solidFill>
                <a:schemeClr val="tx1"/>
              </a:solidFill>
            </a:endParaRPr>
          </a:p>
          <a:p>
            <a:pPr marR="0" lvl="0" algn="l" defTabSz="914400" rtl="0" eaLnBrk="1" fontAlgn="auto" latinLnBrk="0" hangingPunct="1">
              <a:lnSpc>
                <a:spcPct val="100000"/>
              </a:lnSpc>
              <a:spcBef>
                <a:spcPts val="0"/>
              </a:spcBef>
              <a:spcAft>
                <a:spcPts val="0"/>
              </a:spcAft>
              <a:buClrTx/>
              <a:buSzTx/>
              <a:tabLst/>
              <a:defRPr/>
            </a:pPr>
            <a:endParaRPr lang="en-GB" sz="1200" dirty="0">
              <a:solidFill>
                <a:schemeClr val="tx1"/>
              </a:solidFill>
              <a:latin typeface="Calibri" panose="020F0502020204030204" pitchFamily="34" charset="0"/>
              <a:ea typeface="BatangChe" panose="020B0503020000020004" pitchFamily="49" charset="-127"/>
            </a:endParaRPr>
          </a:p>
        </p:txBody>
      </p:sp>
      <p:sp>
        <p:nvSpPr>
          <p:cNvPr id="10" name="Rectangle 9">
            <a:extLst>
              <a:ext uri="{FF2B5EF4-FFF2-40B4-BE49-F238E27FC236}">
                <a16:creationId xmlns:a16="http://schemas.microsoft.com/office/drawing/2014/main" id="{027760E0-8E95-51CE-E9CA-848470E56A7A}"/>
              </a:ext>
            </a:extLst>
          </p:cNvPr>
          <p:cNvSpPr/>
          <p:nvPr/>
        </p:nvSpPr>
        <p:spPr>
          <a:xfrm>
            <a:off x="3509001" y="2182225"/>
            <a:ext cx="4217299" cy="400000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defRPr/>
            </a:pPr>
            <a:r>
              <a:rPr lang="en-GB" sz="1000" dirty="0">
                <a:solidFill>
                  <a:schemeClr val="tx1"/>
                </a:solidFill>
              </a:rPr>
              <a:t>We will increase the dementia diagnosis rate from 63.7% to 65.5% over the next 12 months.</a:t>
            </a:r>
          </a:p>
          <a:p>
            <a:pPr marL="171450" indent="-171450">
              <a:buFont typeface="Arial" panose="020B0604020202020204" pitchFamily="34" charset="0"/>
              <a:buChar char="•"/>
              <a:defRPr/>
            </a:pPr>
            <a:r>
              <a:rPr lang="en-GB" sz="1000" dirty="0">
                <a:solidFill>
                  <a:schemeClr val="tx1"/>
                </a:solidFill>
              </a:rPr>
              <a:t>We will provide access for 28,294 people to receive  Talking Therapies/Improving Access to Psychological Therapies (IAPT) services in 2023/24.  </a:t>
            </a:r>
          </a:p>
          <a:p>
            <a:pPr marL="171450" indent="-171450">
              <a:buFont typeface="Arial" panose="020B0604020202020204" pitchFamily="34" charset="0"/>
              <a:buChar char="•"/>
              <a:defRPr/>
            </a:pPr>
            <a:r>
              <a:rPr lang="en-GB" sz="1000" dirty="0">
                <a:solidFill>
                  <a:schemeClr val="tx1"/>
                </a:solidFill>
              </a:rPr>
              <a:t>We will double the number of women accessing specialist perinatal mental health services over the next 12 months.</a:t>
            </a:r>
          </a:p>
          <a:p>
            <a:pPr marL="171450" indent="-171450">
              <a:buFont typeface="Arial" panose="020B0604020202020204" pitchFamily="34" charset="0"/>
              <a:buChar char="•"/>
              <a:defRPr/>
            </a:pPr>
            <a:r>
              <a:rPr lang="en-GB" sz="1000" dirty="0">
                <a:solidFill>
                  <a:schemeClr val="tx1"/>
                </a:solidFill>
              </a:rPr>
              <a:t>We will increase the number of children and young people accessing a mental health service by a third, over the next 12 months.</a:t>
            </a:r>
          </a:p>
          <a:p>
            <a:pPr marL="171450" indent="-171450">
              <a:buFont typeface="Arial" panose="020B0604020202020204" pitchFamily="34" charset="0"/>
              <a:buChar char="•"/>
              <a:defRPr/>
            </a:pPr>
            <a:r>
              <a:rPr lang="en-GB" sz="1000" dirty="0">
                <a:solidFill>
                  <a:schemeClr val="tx1"/>
                </a:solidFill>
              </a:rPr>
              <a:t>We will reduce the number of people waiting for a diagnostic test by 30% over the next 12 months and, on average,  85% of people requiring a test will get one within 6 weeks.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rPr>
              <a:t>We will reduce category 2 ambulance response times to an average of 30 mins in 2023/24.</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rPr>
              <a:t>We will  ensure that at least 70% of people who are referred into the Urgent Community Response Service, are responding to within 2 hours.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rPr>
              <a:t>We will reduce frailty induced falls.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rPr>
              <a:t>We will ensure that at least 75% of people receive communication of a diagnosis for cancer or ruling out of cancer, or a decision to treat if made before a communication of diagnosis, within 28-days following an urgent referral for suspected cancer.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 those who are pre-diabetic, we will increase the take-up of the diabetes prevention programme.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latin typeface="Calibri" panose="020F0502020204030204" pitchFamily="34" charset="0"/>
                <a:cs typeface="Times New Roman" panose="02020603050405020304" pitchFamily="18" charset="0"/>
              </a:rPr>
              <a:t>We will increase the percentage of patients aged between 25 and 84 years with a CVD risk score greater than 20 percent on lipid lowering therapies to 60%.</a:t>
            </a:r>
            <a:endParaRPr lang="en-GB" sz="1200" dirty="0">
              <a:solidFill>
                <a:schemeClr val="tx1"/>
              </a:solidFill>
            </a:endParaRPr>
          </a:p>
        </p:txBody>
      </p:sp>
      <p:sp>
        <p:nvSpPr>
          <p:cNvPr id="11" name="Rectangle 10">
            <a:extLst>
              <a:ext uri="{FF2B5EF4-FFF2-40B4-BE49-F238E27FC236}">
                <a16:creationId xmlns:a16="http://schemas.microsoft.com/office/drawing/2014/main" id="{79350AB9-2EEC-E9E7-A700-72DF29CE2BC4}"/>
              </a:ext>
            </a:extLst>
          </p:cNvPr>
          <p:cNvSpPr/>
          <p:nvPr/>
        </p:nvSpPr>
        <p:spPr>
          <a:xfrm>
            <a:off x="7809013" y="2181725"/>
            <a:ext cx="4194848" cy="4000000"/>
          </a:xfrm>
          <a:prstGeom prst="rect">
            <a:avLst/>
          </a:prstGeom>
          <a:solidFill>
            <a:schemeClr val="accent6">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defRPr/>
            </a:pPr>
            <a:r>
              <a:rPr lang="en-GB" sz="1000" dirty="0">
                <a:solidFill>
                  <a:schemeClr val="tx1"/>
                </a:solidFill>
                <a:latin typeface="Calibri" panose="020F0502020204030204" pitchFamily="34" charset="0"/>
                <a:cs typeface="Times New Roman" panose="02020603050405020304" pitchFamily="18" charset="0"/>
              </a:rPr>
              <a:t>We will increase the number of adults with a diagnosed mental illness accessing a mental health service by a third, over the next 12 months</a:t>
            </a:r>
          </a:p>
          <a:p>
            <a:pPr marL="171450" indent="-171450">
              <a:buFont typeface="Arial" panose="020B0604020202020204" pitchFamily="34" charset="0"/>
              <a:buChar char="•"/>
              <a:defRPr/>
            </a:pPr>
            <a:r>
              <a:rPr lang="en-GB" sz="1000" dirty="0">
                <a:solidFill>
                  <a:schemeClr val="tx1"/>
                </a:solidFill>
                <a:latin typeface="Calibri" panose="020F0502020204030204" pitchFamily="34" charset="0"/>
                <a:cs typeface="Times New Roman" panose="02020603050405020304" pitchFamily="18" charset="0"/>
              </a:rPr>
              <a:t>We will reduce the number of adults who are autistic, have a learning disability or both who are in beds commissioned by the ICB and NHSE to 23 and 13 respectively, by March 2024. </a:t>
            </a:r>
          </a:p>
          <a:p>
            <a:pPr marL="171450" indent="-171450">
              <a:buFont typeface="Arial" panose="020B0604020202020204" pitchFamily="34" charset="0"/>
              <a:buChar char="•"/>
              <a:defRPr/>
            </a:pPr>
            <a:r>
              <a:rPr lang="en-GB" sz="1000" dirty="0">
                <a:solidFill>
                  <a:schemeClr val="tx1"/>
                </a:solidFill>
                <a:latin typeface="Calibri" panose="020F0502020204030204" pitchFamily="34" charset="0"/>
                <a:cs typeface="Times New Roman" panose="02020603050405020304" pitchFamily="18" charset="0"/>
              </a:rPr>
              <a:t>We will reduce the number of inappropriate out of area placement beds days by 40% over the next 12 months. </a:t>
            </a:r>
          </a:p>
          <a:p>
            <a:pPr marL="171450" indent="-171450">
              <a:buFont typeface="Arial" panose="020B0604020202020204" pitchFamily="34" charset="0"/>
              <a:buChar char="•"/>
              <a:defRPr/>
            </a:pPr>
            <a:r>
              <a:rPr lang="en-GB" sz="1000" dirty="0">
                <a:solidFill>
                  <a:schemeClr val="tx1"/>
                </a:solidFill>
                <a:latin typeface="Calibri" panose="020F0502020204030204" pitchFamily="34" charset="0"/>
                <a:cs typeface="Times New Roman" panose="02020603050405020304" pitchFamily="18" charset="0"/>
              </a:rPr>
              <a:t>We will reduce the number of people waiting for treatment by 22% over the next 12 months and no person will be waiting longer than 65 weeks for their treatment by the end of March 2024.</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latin typeface="Calibri" panose="020F0502020204030204" pitchFamily="34" charset="0"/>
                <a:cs typeface="Times New Roman" panose="02020603050405020304" pitchFamily="18" charset="0"/>
              </a:rPr>
              <a:t>We will ensure that No less than 76% of patients attending A&amp;E are admitted, transferred or discharged within four hours.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latin typeface="Calibri" panose="020F0502020204030204" pitchFamily="34" charset="0"/>
                <a:cs typeface="Times New Roman" panose="02020603050405020304" pitchFamily="18" charset="0"/>
              </a:rPr>
              <a:t>We will bring on line up to 255 virtual ward ‘beds’ by March 24  -a four-fold increase in provision –covering 5 condition based pathways.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rPr>
              <a:t>We will reduce the number of people waiting for their first definitive treatment for cancer by 30% over the next 12 months, and no patient will be waiting longer than 62 days for this treatment by the end of March 2024.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latin typeface="Calibri" panose="020F0502020204030204" pitchFamily="34" charset="0"/>
                <a:cs typeface="Times New Roman" panose="02020603050405020304" pitchFamily="18" charset="0"/>
              </a:rPr>
              <a:t>We will increase the number of people with a chronic respiratory condition who are referred to and uptake a programme of pulmonary rehabilitation.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latin typeface="Calibri" panose="020F0502020204030204" pitchFamily="34" charset="0"/>
                <a:cs typeface="Times New Roman" panose="02020603050405020304" pitchFamily="18" charset="0"/>
              </a:rPr>
              <a:t>We will increase the number of people with heart problems who are referred to and uptake a programme of cardiac rehabilitation.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latin typeface="Calibri" panose="020F0502020204030204" pitchFamily="34" charset="0"/>
                <a:cs typeface="Times New Roman" panose="02020603050405020304" pitchFamily="18" charset="0"/>
              </a:rPr>
              <a:t>We will increase percentage of patients with hypertension treated to NICE guidance to 77% by March 2024.</a:t>
            </a:r>
            <a:endParaRPr lang="en-GB" sz="1000" dirty="0">
              <a:solidFill>
                <a:schemeClr val="tx1"/>
              </a:solidFill>
            </a:endParaRPr>
          </a:p>
        </p:txBody>
      </p:sp>
    </p:spTree>
    <p:extLst>
      <p:ext uri="{BB962C8B-B14F-4D97-AF65-F5344CB8AC3E}">
        <p14:creationId xmlns:p14="http://schemas.microsoft.com/office/powerpoint/2010/main" val="175182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FAFDD4-CAB4-359A-8373-997FBB3F75AA}"/>
              </a:ext>
            </a:extLst>
          </p:cNvPr>
          <p:cNvSpPr txBox="1"/>
          <p:nvPr/>
        </p:nvSpPr>
        <p:spPr>
          <a:xfrm>
            <a:off x="66675" y="76441"/>
            <a:ext cx="12039599" cy="830997"/>
          </a:xfrm>
          <a:prstGeom prst="rect">
            <a:avLst/>
          </a:prstGeom>
          <a:noFill/>
        </p:spPr>
        <p:txBody>
          <a:bodyPr wrap="square" rtlCol="0">
            <a:spAutoFit/>
          </a:bodyPr>
          <a:lstStyle/>
          <a:p>
            <a:pPr algn="ctr"/>
            <a:r>
              <a:rPr lang="en-GB" sz="2400" b="1" dirty="0">
                <a:solidFill>
                  <a:schemeClr val="accent1"/>
                </a:solidFill>
              </a:rPr>
              <a:t>Better productive use of our assets is a pre-requisite for delivering planned improvements to operational performance…</a:t>
            </a:r>
          </a:p>
        </p:txBody>
      </p:sp>
      <p:sp>
        <p:nvSpPr>
          <p:cNvPr id="6" name="TextBox 5">
            <a:extLst>
              <a:ext uri="{FF2B5EF4-FFF2-40B4-BE49-F238E27FC236}">
                <a16:creationId xmlns:a16="http://schemas.microsoft.com/office/drawing/2014/main" id="{DF7F9970-1066-4ED2-7FC7-0230858F7738}"/>
              </a:ext>
            </a:extLst>
          </p:cNvPr>
          <p:cNvSpPr txBox="1"/>
          <p:nvPr/>
        </p:nvSpPr>
        <p:spPr>
          <a:xfrm>
            <a:off x="471449" y="1280046"/>
            <a:ext cx="9977475" cy="369332"/>
          </a:xfrm>
          <a:prstGeom prst="rect">
            <a:avLst/>
          </a:prstGeom>
          <a:noFill/>
        </p:spPr>
        <p:txBody>
          <a:bodyPr wrap="square" rtlCol="0">
            <a:spAutoFit/>
          </a:bodyPr>
          <a:lstStyle/>
          <a:p>
            <a:r>
              <a:rPr lang="en-GB" dirty="0">
                <a:solidFill>
                  <a:schemeClr val="accent6">
                    <a:lumMod val="75000"/>
                  </a:schemeClr>
                </a:solidFill>
              </a:rPr>
              <a:t>1. Reduce general and acute bed occupancy to 92% on average</a:t>
            </a:r>
            <a:endParaRPr lang="en-GB" dirty="0"/>
          </a:p>
        </p:txBody>
      </p:sp>
      <p:sp>
        <p:nvSpPr>
          <p:cNvPr id="10" name="TextBox 9">
            <a:extLst>
              <a:ext uri="{FF2B5EF4-FFF2-40B4-BE49-F238E27FC236}">
                <a16:creationId xmlns:a16="http://schemas.microsoft.com/office/drawing/2014/main" id="{A2AFF00A-F451-878F-EB21-F3D850641EC2}"/>
              </a:ext>
            </a:extLst>
          </p:cNvPr>
          <p:cNvSpPr txBox="1"/>
          <p:nvPr/>
        </p:nvSpPr>
        <p:spPr>
          <a:xfrm>
            <a:off x="471448" y="1703372"/>
            <a:ext cx="11320501" cy="1569660"/>
          </a:xfrm>
          <a:prstGeom prst="rect">
            <a:avLst/>
          </a:prstGeom>
          <a:noFill/>
        </p:spPr>
        <p:txBody>
          <a:bodyPr wrap="square" rtlCol="0">
            <a:spAutoFit/>
          </a:bodyPr>
          <a:lstStyle/>
          <a:p>
            <a:r>
              <a:rPr lang="en-GB" sz="1200" dirty="0"/>
              <a:t>Delivering the activity required to reduce RTT waiting lists and also maintain flow along the UEC pathway requires more general and acute beds than we substantively have. We therefore have to reduce the overall G&amp;A bed occupancy from 106% at the CRH and 99% at UHDB.</a:t>
            </a:r>
          </a:p>
          <a:p>
            <a:endParaRPr lang="en-GB" sz="1200" dirty="0"/>
          </a:p>
          <a:p>
            <a:r>
              <a:rPr lang="en-GB" sz="1200" dirty="0"/>
              <a:t>We plan to do this by:</a:t>
            </a:r>
          </a:p>
          <a:p>
            <a:endParaRPr lang="en-GB" sz="1200" dirty="0"/>
          </a:p>
          <a:p>
            <a:pPr marL="171450" indent="-171450">
              <a:buFont typeface="Arial" panose="020B0604020202020204" pitchFamily="34" charset="0"/>
              <a:buChar char="•"/>
            </a:pPr>
            <a:r>
              <a:rPr lang="en-GB" sz="1200" dirty="0"/>
              <a:t>Increasing the supply of medical beds – reconfiguration works at the RDH. </a:t>
            </a:r>
          </a:p>
          <a:p>
            <a:pPr marL="171450" indent="-171450">
              <a:buFont typeface="Arial" panose="020B0604020202020204" pitchFamily="34" charset="0"/>
              <a:buChar char="•"/>
            </a:pPr>
            <a:r>
              <a:rPr lang="en-GB" sz="1200" dirty="0"/>
              <a:t>Reduce length of stay – by having less patients who are medically fit for discharge in delay and maximising the use of virtual ward capacity. </a:t>
            </a:r>
          </a:p>
          <a:p>
            <a:pPr marL="171450" indent="-171450">
              <a:buFont typeface="Arial" panose="020B0604020202020204" pitchFamily="34" charset="0"/>
              <a:buChar char="•"/>
            </a:pPr>
            <a:r>
              <a:rPr lang="en-GB" sz="1200" dirty="0"/>
              <a:t>Reducing admissions – particularly those related to frailty induced falls as a result of scaling the community offering over the next 12 months.</a:t>
            </a:r>
          </a:p>
        </p:txBody>
      </p:sp>
      <p:sp>
        <p:nvSpPr>
          <p:cNvPr id="11" name="TextBox 10">
            <a:extLst>
              <a:ext uri="{FF2B5EF4-FFF2-40B4-BE49-F238E27FC236}">
                <a16:creationId xmlns:a16="http://schemas.microsoft.com/office/drawing/2014/main" id="{4AC41B85-4802-1899-5408-DAB43B227146}"/>
              </a:ext>
            </a:extLst>
          </p:cNvPr>
          <p:cNvSpPr txBox="1"/>
          <p:nvPr/>
        </p:nvSpPr>
        <p:spPr>
          <a:xfrm>
            <a:off x="471449" y="3386780"/>
            <a:ext cx="9977475" cy="369332"/>
          </a:xfrm>
          <a:prstGeom prst="rect">
            <a:avLst/>
          </a:prstGeom>
          <a:noFill/>
        </p:spPr>
        <p:txBody>
          <a:bodyPr wrap="square" rtlCol="0">
            <a:spAutoFit/>
          </a:bodyPr>
          <a:lstStyle/>
          <a:p>
            <a:r>
              <a:rPr lang="en-GB" dirty="0">
                <a:solidFill>
                  <a:schemeClr val="accent6">
                    <a:lumMod val="75000"/>
                  </a:schemeClr>
                </a:solidFill>
              </a:rPr>
              <a:t>2. Fully utilising our theatre capacity</a:t>
            </a:r>
            <a:endParaRPr lang="en-GB" dirty="0"/>
          </a:p>
        </p:txBody>
      </p:sp>
      <p:sp>
        <p:nvSpPr>
          <p:cNvPr id="12" name="TextBox 11">
            <a:extLst>
              <a:ext uri="{FF2B5EF4-FFF2-40B4-BE49-F238E27FC236}">
                <a16:creationId xmlns:a16="http://schemas.microsoft.com/office/drawing/2014/main" id="{50E24DE1-C164-1E48-5BA4-1E281AD9BEC9}"/>
              </a:ext>
            </a:extLst>
          </p:cNvPr>
          <p:cNvSpPr txBox="1"/>
          <p:nvPr/>
        </p:nvSpPr>
        <p:spPr>
          <a:xfrm>
            <a:off x="471447" y="3801390"/>
            <a:ext cx="11320501" cy="461665"/>
          </a:xfrm>
          <a:prstGeom prst="rect">
            <a:avLst/>
          </a:prstGeom>
          <a:noFill/>
        </p:spPr>
        <p:txBody>
          <a:bodyPr wrap="square" rtlCol="0">
            <a:spAutoFit/>
          </a:bodyPr>
          <a:lstStyle/>
          <a:p>
            <a:r>
              <a:rPr lang="en-GB" sz="1200" dirty="0"/>
              <a:t>Our overall utilisation of theatres benchmarks well across the NHS – with the system ranked in the upper quartile nationally. However, there are areas for improvement and we will seek to increase output by 15-20%. </a:t>
            </a:r>
          </a:p>
        </p:txBody>
      </p:sp>
      <p:sp>
        <p:nvSpPr>
          <p:cNvPr id="13" name="TextBox 12">
            <a:extLst>
              <a:ext uri="{FF2B5EF4-FFF2-40B4-BE49-F238E27FC236}">
                <a16:creationId xmlns:a16="http://schemas.microsoft.com/office/drawing/2014/main" id="{19C6609A-11C1-B891-9BED-225EFE7E6F38}"/>
              </a:ext>
            </a:extLst>
          </p:cNvPr>
          <p:cNvSpPr txBox="1"/>
          <p:nvPr/>
        </p:nvSpPr>
        <p:spPr>
          <a:xfrm>
            <a:off x="471449" y="4398475"/>
            <a:ext cx="9977475" cy="369332"/>
          </a:xfrm>
          <a:prstGeom prst="rect">
            <a:avLst/>
          </a:prstGeom>
          <a:noFill/>
        </p:spPr>
        <p:txBody>
          <a:bodyPr wrap="square" rtlCol="0">
            <a:spAutoFit/>
          </a:bodyPr>
          <a:lstStyle/>
          <a:p>
            <a:r>
              <a:rPr lang="en-GB" dirty="0">
                <a:solidFill>
                  <a:schemeClr val="accent6">
                    <a:lumMod val="75000"/>
                  </a:schemeClr>
                </a:solidFill>
              </a:rPr>
              <a:t>3. Fully utilising our outpatient capacity </a:t>
            </a:r>
            <a:endParaRPr lang="en-GB" dirty="0"/>
          </a:p>
        </p:txBody>
      </p:sp>
      <p:sp>
        <p:nvSpPr>
          <p:cNvPr id="14" name="TextBox 13">
            <a:extLst>
              <a:ext uri="{FF2B5EF4-FFF2-40B4-BE49-F238E27FC236}">
                <a16:creationId xmlns:a16="http://schemas.microsoft.com/office/drawing/2014/main" id="{BB231534-3269-2C75-C8EA-8CBA2CEA2C61}"/>
              </a:ext>
            </a:extLst>
          </p:cNvPr>
          <p:cNvSpPr txBox="1"/>
          <p:nvPr/>
        </p:nvSpPr>
        <p:spPr>
          <a:xfrm>
            <a:off x="471447" y="4789951"/>
            <a:ext cx="11320501" cy="646331"/>
          </a:xfrm>
          <a:prstGeom prst="rect">
            <a:avLst/>
          </a:prstGeom>
          <a:noFill/>
        </p:spPr>
        <p:txBody>
          <a:bodyPr wrap="square" rtlCol="0">
            <a:spAutoFit/>
          </a:bodyPr>
          <a:lstStyle/>
          <a:p>
            <a:r>
              <a:rPr lang="en-GB" sz="1200" dirty="0"/>
              <a:t>The ICB’s Did Not Attend (DNA) rate is one of the best in the NHS – operating in the upper quartile nationally. However, we will seek to move to top-decile performance and reduce our rate from 6.2% to 5.1% over the next 12 months.   We will also focus on enhancing our use of Patient Initiated Follow-up (PIFU) so as to </a:t>
            </a:r>
            <a:r>
              <a:rPr lang="en-GB" sz="1200" i="1" dirty="0"/>
              <a:t>convert</a:t>
            </a:r>
            <a:r>
              <a:rPr lang="en-GB" sz="1200" dirty="0"/>
              <a:t> follow-up clinic capacity into new. </a:t>
            </a:r>
          </a:p>
        </p:txBody>
      </p:sp>
      <p:sp>
        <p:nvSpPr>
          <p:cNvPr id="15" name="TextBox 14">
            <a:extLst>
              <a:ext uri="{FF2B5EF4-FFF2-40B4-BE49-F238E27FC236}">
                <a16:creationId xmlns:a16="http://schemas.microsoft.com/office/drawing/2014/main" id="{E70CC80C-C8FD-7DE8-D38A-16F6255FE7E0}"/>
              </a:ext>
            </a:extLst>
          </p:cNvPr>
          <p:cNvSpPr txBox="1"/>
          <p:nvPr/>
        </p:nvSpPr>
        <p:spPr>
          <a:xfrm>
            <a:off x="471449" y="5506561"/>
            <a:ext cx="9977475" cy="369332"/>
          </a:xfrm>
          <a:prstGeom prst="rect">
            <a:avLst/>
          </a:prstGeom>
          <a:noFill/>
        </p:spPr>
        <p:txBody>
          <a:bodyPr wrap="square" rtlCol="0">
            <a:spAutoFit/>
          </a:bodyPr>
          <a:lstStyle/>
          <a:p>
            <a:r>
              <a:rPr lang="en-GB" dirty="0">
                <a:solidFill>
                  <a:schemeClr val="accent6">
                    <a:lumMod val="75000"/>
                  </a:schemeClr>
                </a:solidFill>
              </a:rPr>
              <a:t>4. Controlling our sickness absence rates </a:t>
            </a:r>
            <a:endParaRPr lang="en-GB" dirty="0"/>
          </a:p>
        </p:txBody>
      </p:sp>
      <p:sp>
        <p:nvSpPr>
          <p:cNvPr id="16" name="TextBox 15">
            <a:extLst>
              <a:ext uri="{FF2B5EF4-FFF2-40B4-BE49-F238E27FC236}">
                <a16:creationId xmlns:a16="http://schemas.microsoft.com/office/drawing/2014/main" id="{EE74DD06-666C-3DBB-F970-D0991DFC8D06}"/>
              </a:ext>
            </a:extLst>
          </p:cNvPr>
          <p:cNvSpPr txBox="1"/>
          <p:nvPr/>
        </p:nvSpPr>
        <p:spPr>
          <a:xfrm>
            <a:off x="471447" y="5908124"/>
            <a:ext cx="11320501" cy="461665"/>
          </a:xfrm>
          <a:prstGeom prst="rect">
            <a:avLst/>
          </a:prstGeom>
          <a:noFill/>
        </p:spPr>
        <p:txBody>
          <a:bodyPr wrap="square" rtlCol="0">
            <a:spAutoFit/>
          </a:bodyPr>
          <a:lstStyle/>
          <a:p>
            <a:r>
              <a:rPr lang="en-GB" sz="1200" dirty="0"/>
              <a:t>The sickness absence rates in 2022/23 across our four Acute Trusts are unprecedented and is a key driver for why productivity has not returned to pre-pandemic levels. We will seek to keep our rates low over the next 12 months by looking after our people.  </a:t>
            </a:r>
          </a:p>
        </p:txBody>
      </p:sp>
    </p:spTree>
    <p:extLst>
      <p:ext uri="{BB962C8B-B14F-4D97-AF65-F5344CB8AC3E}">
        <p14:creationId xmlns:p14="http://schemas.microsoft.com/office/powerpoint/2010/main" val="2772544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0B3F1FD-B225-B2F4-B773-15811B18BCDA}"/>
              </a:ext>
            </a:extLst>
          </p:cNvPr>
          <p:cNvSpPr txBox="1"/>
          <p:nvPr/>
        </p:nvSpPr>
        <p:spPr>
          <a:xfrm>
            <a:off x="61912" y="31874"/>
            <a:ext cx="12068175" cy="830997"/>
          </a:xfrm>
          <a:prstGeom prst="rect">
            <a:avLst/>
          </a:prstGeom>
          <a:noFill/>
        </p:spPr>
        <p:txBody>
          <a:bodyPr wrap="square" rtlCol="0">
            <a:spAutoFit/>
          </a:bodyPr>
          <a:lstStyle/>
          <a:p>
            <a:pPr algn="ctr" defTabSz="742950"/>
            <a:r>
              <a:rPr lang="en-GB" sz="2400" b="1" dirty="0">
                <a:solidFill>
                  <a:srgbClr val="4472C4"/>
                </a:solidFill>
                <a:latin typeface="Calibri" panose="020F0502020204030204"/>
              </a:rPr>
              <a:t>Our workforce plan – no material change to the 30/3/23 submission (a net 14 WTE increase), with improvements to operational performance achieved with minimal workforce growth.</a:t>
            </a:r>
          </a:p>
        </p:txBody>
      </p:sp>
      <p:cxnSp>
        <p:nvCxnSpPr>
          <p:cNvPr id="7" name="Straight Arrow Connector 6">
            <a:extLst>
              <a:ext uri="{FF2B5EF4-FFF2-40B4-BE49-F238E27FC236}">
                <a16:creationId xmlns:a16="http://schemas.microsoft.com/office/drawing/2014/main" id="{F045D3C2-EE23-069C-ED1A-C40A9F279516}"/>
              </a:ext>
            </a:extLst>
          </p:cNvPr>
          <p:cNvCxnSpPr>
            <a:cxnSpLocks/>
          </p:cNvCxnSpPr>
          <p:nvPr/>
        </p:nvCxnSpPr>
        <p:spPr>
          <a:xfrm>
            <a:off x="5462892" y="1458151"/>
            <a:ext cx="54572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9DF883CC-5F9D-0BD2-1F45-4445D8D556C4}"/>
              </a:ext>
            </a:extLst>
          </p:cNvPr>
          <p:cNvSpPr txBox="1"/>
          <p:nvPr/>
        </p:nvSpPr>
        <p:spPr>
          <a:xfrm>
            <a:off x="6190364" y="1285111"/>
            <a:ext cx="3539588" cy="317459"/>
          </a:xfrm>
          <a:prstGeom prst="rect">
            <a:avLst/>
          </a:prstGeom>
          <a:solidFill>
            <a:schemeClr val="bg1"/>
          </a:solidFill>
        </p:spPr>
        <p:txBody>
          <a:bodyPr wrap="square" rtlCol="0">
            <a:spAutoFit/>
          </a:bodyPr>
          <a:lstStyle/>
          <a:p>
            <a:pPr algn="ctr" defTabSz="742950"/>
            <a:r>
              <a:rPr lang="en-GB" sz="1463" dirty="0">
                <a:solidFill>
                  <a:prstClr val="black"/>
                </a:solidFill>
                <a:latin typeface="Calibri" panose="020F0502020204030204"/>
              </a:rPr>
              <a:t>2.24% growth over the next 12 months </a:t>
            </a:r>
          </a:p>
        </p:txBody>
      </p:sp>
      <p:sp>
        <p:nvSpPr>
          <p:cNvPr id="4" name="TextBox 3">
            <a:extLst>
              <a:ext uri="{FF2B5EF4-FFF2-40B4-BE49-F238E27FC236}">
                <a16:creationId xmlns:a16="http://schemas.microsoft.com/office/drawing/2014/main" id="{95E6E7D8-5C57-E878-38DA-C72FD52BE508}"/>
              </a:ext>
            </a:extLst>
          </p:cNvPr>
          <p:cNvSpPr txBox="1"/>
          <p:nvPr/>
        </p:nvSpPr>
        <p:spPr>
          <a:xfrm>
            <a:off x="376382" y="1439882"/>
            <a:ext cx="3747207" cy="3970318"/>
          </a:xfrm>
          <a:prstGeom prst="rect">
            <a:avLst/>
          </a:prstGeom>
          <a:noFill/>
        </p:spPr>
        <p:txBody>
          <a:bodyPr wrap="square" rtlCol="0">
            <a:spAutoFit/>
          </a:bodyPr>
          <a:lstStyle/>
          <a:p>
            <a:pPr defTabSz="371475"/>
            <a:r>
              <a:rPr lang="en-GB" sz="1400" dirty="0">
                <a:solidFill>
                  <a:prstClr val="black"/>
                </a:solidFill>
                <a:latin typeface="Calibri" panose="020F0502020204030204" pitchFamily="34" charset="0"/>
                <a:cs typeface="Calibri" panose="020F0502020204030204" pitchFamily="34" charset="0"/>
              </a:rPr>
              <a:t>With the 2.24% increase due to:</a:t>
            </a:r>
          </a:p>
          <a:p>
            <a:pPr defTabSz="371475"/>
            <a:endParaRPr lang="en-GB" sz="1400" dirty="0">
              <a:solidFill>
                <a:prstClr val="black"/>
              </a:solidFill>
              <a:latin typeface="Calibri" panose="020F0502020204030204" pitchFamily="34" charset="0"/>
              <a:cs typeface="Calibri" panose="020F0502020204030204" pitchFamily="34" charset="0"/>
            </a:endParaRPr>
          </a:p>
          <a:p>
            <a:pPr marL="139303" indent="-139303" defTabSz="371475">
              <a:buFont typeface="Arial" panose="020B0604020202020204" pitchFamily="34" charset="0"/>
              <a:buChar char="•"/>
            </a:pPr>
            <a:r>
              <a:rPr lang="en-GB" sz="1400" dirty="0">
                <a:solidFill>
                  <a:prstClr val="black"/>
                </a:solidFill>
                <a:latin typeface="Calibri" panose="020F0502020204030204" pitchFamily="34" charset="0"/>
                <a:cs typeface="Calibri" panose="020F0502020204030204" pitchFamily="34" charset="0"/>
              </a:rPr>
              <a:t>Efficiencies/ recruitment to vacancies</a:t>
            </a:r>
          </a:p>
          <a:p>
            <a:pPr marL="139303" indent="-139303" defTabSz="371475">
              <a:buFont typeface="Arial" panose="020B0604020202020204" pitchFamily="34" charset="0"/>
              <a:buChar char="•"/>
            </a:pPr>
            <a:endParaRPr lang="en-GB" sz="1400" dirty="0">
              <a:solidFill>
                <a:prstClr val="black"/>
              </a:solidFill>
              <a:latin typeface="Calibri" panose="020F0502020204030204" pitchFamily="34" charset="0"/>
              <a:cs typeface="Calibri" panose="020F0502020204030204" pitchFamily="34" charset="0"/>
            </a:endParaRPr>
          </a:p>
          <a:p>
            <a:pPr marL="139303" indent="-139303" defTabSz="371475">
              <a:buFont typeface="Arial" panose="020B0604020202020204" pitchFamily="34" charset="0"/>
              <a:buChar char="•"/>
            </a:pPr>
            <a:r>
              <a:rPr lang="en-GB" sz="1400" dirty="0">
                <a:solidFill>
                  <a:prstClr val="black"/>
                </a:solidFill>
                <a:latin typeface="Calibri" panose="020F0502020204030204" pitchFamily="34" charset="0"/>
                <a:cs typeface="Calibri" panose="020F0502020204030204" pitchFamily="34" charset="0"/>
              </a:rPr>
              <a:t>Care quality/safety (with the most material relating to Midwifery on the back of the Ockenden review).</a:t>
            </a:r>
          </a:p>
          <a:p>
            <a:pPr marL="139303" indent="-139303" defTabSz="371475">
              <a:buFont typeface="Arial" panose="020B0604020202020204" pitchFamily="34" charset="0"/>
              <a:buChar char="•"/>
            </a:pPr>
            <a:endParaRPr lang="en-GB" sz="1400" dirty="0">
              <a:solidFill>
                <a:prstClr val="black"/>
              </a:solidFill>
              <a:latin typeface="Calibri" panose="020F0502020204030204" pitchFamily="34" charset="0"/>
              <a:cs typeface="Calibri" panose="020F0502020204030204" pitchFamily="34" charset="0"/>
            </a:endParaRPr>
          </a:p>
          <a:p>
            <a:pPr marL="139303" indent="-139303" defTabSz="371475">
              <a:buFont typeface="Arial" panose="020B0604020202020204" pitchFamily="34" charset="0"/>
              <a:buChar char="•"/>
            </a:pPr>
            <a:r>
              <a:rPr lang="en-GB" sz="1400" dirty="0">
                <a:solidFill>
                  <a:prstClr val="black"/>
                </a:solidFill>
                <a:latin typeface="Calibri" panose="020F0502020204030204" pitchFamily="34" charset="0"/>
                <a:cs typeface="Calibri" panose="020F0502020204030204" pitchFamily="34" charset="0"/>
              </a:rPr>
              <a:t>Income backed  (e.g. MHIS, virtual wards, Community Diagnostic Centres).</a:t>
            </a:r>
          </a:p>
          <a:p>
            <a:pPr marL="139303" indent="-139303" defTabSz="371475">
              <a:buFont typeface="Arial" panose="020B0604020202020204" pitchFamily="34" charset="0"/>
              <a:buChar char="•"/>
            </a:pPr>
            <a:endParaRPr lang="en-GB" sz="1400" dirty="0">
              <a:solidFill>
                <a:prstClr val="black"/>
              </a:solidFill>
              <a:latin typeface="Calibri" panose="020F0502020204030204" pitchFamily="34" charset="0"/>
              <a:cs typeface="Calibri" panose="020F0502020204030204" pitchFamily="34" charset="0"/>
            </a:endParaRPr>
          </a:p>
          <a:p>
            <a:pPr marL="139303" indent="-139303" defTabSz="371475">
              <a:buFont typeface="Arial" panose="020B0604020202020204" pitchFamily="34" charset="0"/>
              <a:buChar char="•"/>
            </a:pPr>
            <a:r>
              <a:rPr lang="en-GB" sz="1400" dirty="0">
                <a:solidFill>
                  <a:prstClr val="black"/>
                </a:solidFill>
                <a:latin typeface="Calibri" panose="020F0502020204030204" pitchFamily="34" charset="0"/>
                <a:cs typeface="Calibri" panose="020F0502020204030204" pitchFamily="34" charset="0"/>
              </a:rPr>
              <a:t>TUPE transfers (e.g. EMAS’ new PTS contract portfolio).</a:t>
            </a:r>
          </a:p>
          <a:p>
            <a:pPr marL="139303" indent="-139303" defTabSz="371475">
              <a:buFont typeface="Arial" panose="020B0604020202020204" pitchFamily="34" charset="0"/>
              <a:buChar char="•"/>
            </a:pPr>
            <a:endParaRPr lang="en-GB" sz="1400" dirty="0">
              <a:solidFill>
                <a:prstClr val="black"/>
              </a:solidFill>
              <a:latin typeface="Calibri" panose="020F0502020204030204" pitchFamily="34" charset="0"/>
              <a:cs typeface="Calibri" panose="020F0502020204030204" pitchFamily="34" charset="0"/>
            </a:endParaRPr>
          </a:p>
          <a:p>
            <a:pPr marL="139303" indent="-139303" defTabSz="371475">
              <a:buFont typeface="Arial" panose="020B0604020202020204" pitchFamily="34" charset="0"/>
              <a:buChar char="•"/>
            </a:pPr>
            <a:r>
              <a:rPr lang="en-GB" sz="1400" dirty="0">
                <a:solidFill>
                  <a:prstClr val="black"/>
                </a:solidFill>
                <a:latin typeface="Calibri" panose="020F0502020204030204" pitchFamily="34" charset="0"/>
                <a:cs typeface="Calibri" panose="020F0502020204030204" pitchFamily="34" charset="0"/>
              </a:rPr>
              <a:t>New services (e.g. PICU).</a:t>
            </a:r>
          </a:p>
          <a:p>
            <a:pPr marL="139303" indent="-139303" defTabSz="371475">
              <a:buFont typeface="Arial" panose="020B0604020202020204" pitchFamily="34" charset="0"/>
              <a:buChar char="•"/>
            </a:pPr>
            <a:endParaRPr lang="en-GB" sz="1400" dirty="0">
              <a:solidFill>
                <a:prstClr val="black"/>
              </a:solidFill>
              <a:latin typeface="Calibri" panose="020F0502020204030204" pitchFamily="34" charset="0"/>
              <a:cs typeface="Calibri" panose="020F0502020204030204" pitchFamily="34" charset="0"/>
            </a:endParaRPr>
          </a:p>
          <a:p>
            <a:pPr marL="139303" indent="-139303" defTabSz="371475">
              <a:buFont typeface="Arial" panose="020B0604020202020204" pitchFamily="34" charset="0"/>
              <a:buChar char="•"/>
            </a:pPr>
            <a:r>
              <a:rPr lang="en-GB" sz="1400" dirty="0">
                <a:solidFill>
                  <a:prstClr val="black"/>
                </a:solidFill>
                <a:latin typeface="Calibri" panose="020F0502020204030204" pitchFamily="34" charset="0"/>
                <a:cs typeface="Calibri" panose="020F0502020204030204" pitchFamily="34" charset="0"/>
              </a:rPr>
              <a:t>Trainee clinical staff in the recruitment pipeline.</a:t>
            </a:r>
            <a:endParaRPr lang="en-GB" sz="1400" dirty="0">
              <a:solidFill>
                <a:prstClr val="black"/>
              </a:solidFill>
              <a:latin typeface="Calibri" panose="020F0502020204030204"/>
            </a:endParaRPr>
          </a:p>
        </p:txBody>
      </p:sp>
      <p:pic>
        <p:nvPicPr>
          <p:cNvPr id="6" name="Picture 5">
            <a:extLst>
              <a:ext uri="{FF2B5EF4-FFF2-40B4-BE49-F238E27FC236}">
                <a16:creationId xmlns:a16="http://schemas.microsoft.com/office/drawing/2014/main" id="{EB7FF9A0-3EEB-235F-F67D-6464132FF72E}"/>
              </a:ext>
            </a:extLst>
          </p:cNvPr>
          <p:cNvPicPr>
            <a:picLocks noChangeAspect="1"/>
          </p:cNvPicPr>
          <p:nvPr/>
        </p:nvPicPr>
        <p:blipFill>
          <a:blip r:embed="rId2"/>
          <a:stretch>
            <a:fillRect/>
          </a:stretch>
        </p:blipFill>
        <p:spPr>
          <a:xfrm>
            <a:off x="4525214" y="1616054"/>
            <a:ext cx="7290404" cy="4145663"/>
          </a:xfrm>
          <a:prstGeom prst="rect">
            <a:avLst/>
          </a:prstGeom>
        </p:spPr>
      </p:pic>
    </p:spTree>
    <p:extLst>
      <p:ext uri="{BB962C8B-B14F-4D97-AF65-F5344CB8AC3E}">
        <p14:creationId xmlns:p14="http://schemas.microsoft.com/office/powerpoint/2010/main" val="1329848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7011</TotalTime>
  <Words>4762</Words>
  <Application>Microsoft Office PowerPoint</Application>
  <PresentationFormat>Widescreen</PresentationFormat>
  <Paragraphs>431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-apple-system</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CANNON, Chloe (NHS DERBY AND DERBYSHIRE CCG)</dc:creator>
  <cp:lastModifiedBy>CANNON, Chloe (NHS DERBY AND DERBYSHIRE ICB - 15M)</cp:lastModifiedBy>
  <cp:revision>90</cp:revision>
  <dcterms:created xsi:type="dcterms:W3CDTF">2022-07-06T15:06:00Z</dcterms:created>
  <dcterms:modified xsi:type="dcterms:W3CDTF">2023-06-30T11:57:34Z</dcterms:modified>
</cp:coreProperties>
</file>