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72" r:id="rId6"/>
    <p:sldId id="275" r:id="rId7"/>
    <p:sldId id="259" r:id="rId8"/>
    <p:sldId id="271" r:id="rId9"/>
    <p:sldId id="263" r:id="rId10"/>
    <p:sldId id="264" r:id="rId11"/>
    <p:sldId id="273" r:id="rId12"/>
    <p:sldId id="265" r:id="rId13"/>
    <p:sldId id="269" r:id="rId14"/>
    <p:sldId id="276" r:id="rId15"/>
    <p:sldId id="274" r:id="rId16"/>
    <p:sldId id="267" r:id="rId17"/>
    <p:sldId id="266" r:id="rId18"/>
    <p:sldId id="26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017D62-BAAA-E1D4-8DE6-4F731F481EFA}" v="306" dt="2025-07-31T09:01:24.674"/>
    <p1510:client id="{D6014AF1-EB8B-8EA6-97C3-CDC334F03325}" v="257" dt="2025-07-31T08:44:22.4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31/07/2025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31/07/2025</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31/07/2025</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hemingwayapp.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Beth.fletcher2@nhs.n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353632" y="1272772"/>
            <a:ext cx="11308280" cy="646331"/>
          </a:xfrm>
          <a:prstGeom prst="rect">
            <a:avLst/>
          </a:prstGeom>
          <a:noFill/>
        </p:spPr>
        <p:txBody>
          <a:bodyPr wrap="square" rtlCol="0">
            <a:spAutoFit/>
          </a:bodyPr>
          <a:lstStyle/>
          <a:p>
            <a:pPr algn="ctr"/>
            <a:r>
              <a:rPr lang="en-GB" sz="3600" b="1">
                <a:latin typeface="Arial" pitchFamily="34" charset="0"/>
                <a:cs typeface="Arial" pitchFamily="34" charset="0"/>
              </a:rPr>
              <a:t>Engagement and Communication Plan  </a:t>
            </a: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
        <p:nvSpPr>
          <p:cNvPr id="2" name="TextBox 1">
            <a:extLst>
              <a:ext uri="{FF2B5EF4-FFF2-40B4-BE49-F238E27FC236}">
                <a16:creationId xmlns:a16="http://schemas.microsoft.com/office/drawing/2014/main" id="{0FA72309-A132-7056-AD09-AEF56FD7F2F4}"/>
              </a:ext>
            </a:extLst>
          </p:cNvPr>
          <p:cNvSpPr txBox="1"/>
          <p:nvPr/>
        </p:nvSpPr>
        <p:spPr>
          <a:xfrm>
            <a:off x="441860" y="2276626"/>
            <a:ext cx="11308280" cy="646331"/>
          </a:xfrm>
          <a:prstGeom prst="rect">
            <a:avLst/>
          </a:prstGeom>
          <a:noFill/>
        </p:spPr>
        <p:txBody>
          <a:bodyPr wrap="square" rtlCol="0">
            <a:spAutoFit/>
          </a:bodyPr>
          <a:lstStyle/>
          <a:p>
            <a:pPr algn="ctr"/>
            <a:r>
              <a:rPr lang="en-GB" sz="3600" b="1">
                <a:latin typeface="Arial" pitchFamily="34" charset="0"/>
                <a:cs typeface="Arial" pitchFamily="34" charset="0"/>
              </a:rPr>
              <a:t>Proposal to </a:t>
            </a:r>
            <a:r>
              <a:rPr lang="en-GB" sz="3600" b="1">
                <a:highlight>
                  <a:srgbClr val="FFFF00"/>
                </a:highlight>
                <a:latin typeface="Arial" pitchFamily="34" charset="0"/>
                <a:cs typeface="Arial" pitchFamily="34" charset="0"/>
              </a:rPr>
              <a:t>XXXXX</a:t>
            </a:r>
          </a:p>
        </p:txBody>
      </p:sp>
    </p:spTree>
    <p:extLst>
      <p:ext uri="{BB962C8B-B14F-4D97-AF65-F5344CB8AC3E}">
        <p14:creationId xmlns:p14="http://schemas.microsoft.com/office/powerpoint/2010/main" val="2524733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668" y="48189"/>
            <a:ext cx="10515600" cy="1325563"/>
          </a:xfrm>
        </p:spPr>
        <p:txBody>
          <a:bodyPr/>
          <a:lstStyle/>
          <a:p>
            <a:pPr algn="l"/>
            <a:r>
              <a:rPr lang="en-GB" b="1">
                <a:solidFill>
                  <a:srgbClr val="00AED9"/>
                </a:solidFill>
                <a:latin typeface="Arial" pitchFamily="34" charset="0"/>
                <a:cs typeface="Arial" pitchFamily="34" charset="0"/>
              </a:rPr>
              <a:t>Communications Plan </a:t>
            </a:r>
          </a:p>
        </p:txBody>
      </p:sp>
      <p:sp>
        <p:nvSpPr>
          <p:cNvPr id="3" name="Content Placeholder 2"/>
          <p:cNvSpPr>
            <a:spLocks noGrp="1"/>
          </p:cNvSpPr>
          <p:nvPr>
            <p:ph idx="1"/>
          </p:nvPr>
        </p:nvSpPr>
        <p:spPr/>
        <p:txBody>
          <a:bodyPr>
            <a:normAutofit/>
          </a:bodyPr>
          <a:lstStyle/>
          <a:p>
            <a:pPr marL="0" indent="0">
              <a:buNone/>
            </a:pPr>
            <a:endParaRPr lang="en-GB">
              <a:latin typeface="Arial" panose="020B0604020202020204" pitchFamily="34" charset="0"/>
              <a:cs typeface="Arial" pitchFamily="34" charset="0"/>
            </a:endParaRPr>
          </a:p>
          <a:p>
            <a:pPr marL="0" indent="0">
              <a:buNone/>
            </a:pPr>
            <a:endParaRPr lang="en-GB">
              <a:latin typeface="Arial" panose="020B0604020202020204" pitchFamily="34" charset="0"/>
              <a:cs typeface="Arial" pitchFamily="34" charset="0"/>
            </a:endParaRPr>
          </a:p>
        </p:txBody>
      </p:sp>
      <p:graphicFrame>
        <p:nvGraphicFramePr>
          <p:cNvPr id="6" name="Table 6">
            <a:extLst>
              <a:ext uri="{FF2B5EF4-FFF2-40B4-BE49-F238E27FC236}">
                <a16:creationId xmlns:a16="http://schemas.microsoft.com/office/drawing/2014/main" id="{705517EF-EA20-98ED-BF69-654A0D2FE418}"/>
              </a:ext>
            </a:extLst>
          </p:cNvPr>
          <p:cNvGraphicFramePr>
            <a:graphicFrameLocks noGrp="1"/>
          </p:cNvGraphicFramePr>
          <p:nvPr>
            <p:extLst>
              <p:ext uri="{D42A27DB-BD31-4B8C-83A1-F6EECF244321}">
                <p14:modId xmlns:p14="http://schemas.microsoft.com/office/powerpoint/2010/main" val="641637034"/>
              </p:ext>
            </p:extLst>
          </p:nvPr>
        </p:nvGraphicFramePr>
        <p:xfrm>
          <a:off x="278631" y="1373436"/>
          <a:ext cx="11643919" cy="4241674"/>
        </p:xfrm>
        <a:graphic>
          <a:graphicData uri="http://schemas.openxmlformats.org/drawingml/2006/table">
            <a:tbl>
              <a:tblPr firstRow="1" bandRow="1">
                <a:tableStyleId>{5C22544A-7EE6-4342-B048-85BDC9FD1C3A}</a:tableStyleId>
              </a:tblPr>
              <a:tblGrid>
                <a:gridCol w="2791141">
                  <a:extLst>
                    <a:ext uri="{9D8B030D-6E8A-4147-A177-3AD203B41FA5}">
                      <a16:colId xmlns:a16="http://schemas.microsoft.com/office/drawing/2014/main" val="692965222"/>
                    </a:ext>
                  </a:extLst>
                </a:gridCol>
                <a:gridCol w="5345344">
                  <a:extLst>
                    <a:ext uri="{9D8B030D-6E8A-4147-A177-3AD203B41FA5}">
                      <a16:colId xmlns:a16="http://schemas.microsoft.com/office/drawing/2014/main" val="4243483265"/>
                    </a:ext>
                  </a:extLst>
                </a:gridCol>
                <a:gridCol w="3507434">
                  <a:extLst>
                    <a:ext uri="{9D8B030D-6E8A-4147-A177-3AD203B41FA5}">
                      <a16:colId xmlns:a16="http://schemas.microsoft.com/office/drawing/2014/main" val="3047308706"/>
                    </a:ext>
                  </a:extLst>
                </a:gridCol>
              </a:tblGrid>
              <a:tr h="370840">
                <a:tc>
                  <a:txBody>
                    <a:bodyPr/>
                    <a:lstStyle/>
                    <a:p>
                      <a:r>
                        <a:rPr lang="en-GB">
                          <a:latin typeface="Arial"/>
                        </a:rPr>
                        <a:t>Method of communication </a:t>
                      </a:r>
                    </a:p>
                  </a:txBody>
                  <a:tcPr/>
                </a:tc>
                <a:tc>
                  <a:txBody>
                    <a:bodyPr/>
                    <a:lstStyle/>
                    <a:p>
                      <a:r>
                        <a:rPr lang="en-GB">
                          <a:latin typeface="Arial"/>
                        </a:rPr>
                        <a:t>Key message  </a:t>
                      </a:r>
                    </a:p>
                  </a:txBody>
                  <a:tcPr/>
                </a:tc>
                <a:tc>
                  <a:txBody>
                    <a:bodyPr/>
                    <a:lstStyle/>
                    <a:p>
                      <a:r>
                        <a:rPr lang="en-GB">
                          <a:latin typeface="Arial"/>
                        </a:rPr>
                        <a:t>To who / where </a:t>
                      </a:r>
                    </a:p>
                  </a:txBody>
                  <a:tcPr/>
                </a:tc>
                <a:extLst>
                  <a:ext uri="{0D108BD9-81ED-4DB2-BD59-A6C34878D82A}">
                    <a16:rowId xmlns:a16="http://schemas.microsoft.com/office/drawing/2014/main" val="1025782846"/>
                  </a:ext>
                </a:extLst>
              </a:tr>
              <a:tr h="370840">
                <a:tc>
                  <a:txBody>
                    <a:bodyPr/>
                    <a:lstStyle/>
                    <a:p>
                      <a:pPr>
                        <a:lnSpc>
                          <a:spcPct val="107000"/>
                        </a:lnSpc>
                        <a:spcAft>
                          <a:spcPts val="800"/>
                        </a:spcAft>
                      </a:pPr>
                      <a:r>
                        <a:rPr lang="en-GB" sz="1600" kern="100">
                          <a:effectLst/>
                          <a:latin typeface="Arial"/>
                          <a:ea typeface="Aptos" panose="020B0004020202020204" pitchFamily="34" charset="0"/>
                          <a:cs typeface="Arial"/>
                        </a:rPr>
                        <a:t>SMS text to all patients </a:t>
                      </a:r>
                    </a:p>
                  </a:txBody>
                  <a:tcPr marL="68580" marR="68580" marT="0" marB="0" anchor="ctr"/>
                </a:tc>
                <a:tc>
                  <a:txBody>
                    <a:bodyPr/>
                    <a:lstStyle/>
                    <a:p>
                      <a:pPr>
                        <a:lnSpc>
                          <a:spcPct val="107000"/>
                        </a:lnSpc>
                        <a:spcAft>
                          <a:spcPts val="800"/>
                        </a:spcAft>
                      </a:pPr>
                      <a:r>
                        <a:rPr lang="en-GB" sz="1600" kern="100">
                          <a:effectLst/>
                          <a:latin typeface="Arial"/>
                          <a:ea typeface="Aptos" panose="020B0004020202020204" pitchFamily="34" charset="0"/>
                          <a:cs typeface="Arial"/>
                        </a:rPr>
                        <a:t>SMS </a:t>
                      </a:r>
                      <a:r>
                        <a:rPr lang="en-GB" sz="1600" b="0" i="0" u="none" strike="noStrike" kern="100" noProof="0">
                          <a:solidFill>
                            <a:srgbClr val="000000"/>
                          </a:solidFill>
                          <a:effectLst/>
                          <a:latin typeface="Arial"/>
                        </a:rPr>
                        <a:t>explaining what is happening and where to go for information</a:t>
                      </a:r>
                      <a:endParaRPr lang="en-GB" sz="1600" kern="100">
                        <a:effectLst/>
                        <a:latin typeface="Arial"/>
                        <a:ea typeface="Aptos" panose="020B0004020202020204" pitchFamily="34" charset="0"/>
                        <a:cs typeface="Arial"/>
                      </a:endParaRPr>
                    </a:p>
                  </a:txBody>
                  <a:tcPr marL="68580" marR="68580" marT="0" marB="0" anchor="ctr"/>
                </a:tc>
                <a:tc>
                  <a:txBody>
                    <a:bodyPr/>
                    <a:lstStyle/>
                    <a:p>
                      <a:pPr lvl="0" algn="l">
                        <a:lnSpc>
                          <a:spcPct val="100000"/>
                        </a:lnSpc>
                        <a:spcBef>
                          <a:spcPts val="0"/>
                        </a:spcBef>
                        <a:spcAft>
                          <a:spcPts val="0"/>
                        </a:spcAft>
                        <a:buNone/>
                      </a:pPr>
                      <a:r>
                        <a:rPr lang="en-GB" sz="1600" b="0" i="0" u="none" strike="noStrike" noProof="0">
                          <a:solidFill>
                            <a:srgbClr val="000000"/>
                          </a:solidFill>
                          <a:latin typeface="Arial"/>
                        </a:rPr>
                        <a:t>All Patients who have access to phones or email </a:t>
                      </a:r>
                      <a:endParaRPr lang="en-US" sz="1600"/>
                    </a:p>
                  </a:txBody>
                  <a:tcPr/>
                </a:tc>
                <a:extLst>
                  <a:ext uri="{0D108BD9-81ED-4DB2-BD59-A6C34878D82A}">
                    <a16:rowId xmlns:a16="http://schemas.microsoft.com/office/drawing/2014/main" val="2202803528"/>
                  </a:ext>
                </a:extLst>
              </a:tr>
              <a:tr h="370840">
                <a:tc>
                  <a:txBody>
                    <a:bodyPr/>
                    <a:lstStyle/>
                    <a:p>
                      <a:pPr>
                        <a:lnSpc>
                          <a:spcPct val="107000"/>
                        </a:lnSpc>
                        <a:spcAft>
                          <a:spcPts val="800"/>
                        </a:spcAft>
                      </a:pPr>
                      <a:r>
                        <a:rPr lang="en-GB" sz="1600" kern="100">
                          <a:effectLst/>
                          <a:latin typeface="Arial"/>
                          <a:ea typeface="Aptos" panose="020B0004020202020204" pitchFamily="34" charset="0"/>
                          <a:cs typeface="Arial"/>
                        </a:rPr>
                        <a:t>Letter to all patients </a:t>
                      </a:r>
                    </a:p>
                  </a:txBody>
                  <a:tcPr marL="68580" marR="68580" marT="0" marB="0" anchor="ctr"/>
                </a:tc>
                <a:tc>
                  <a:txBody>
                    <a:bodyPr/>
                    <a:lstStyle/>
                    <a:p>
                      <a:pPr>
                        <a:lnSpc>
                          <a:spcPct val="107000"/>
                        </a:lnSpc>
                        <a:spcAft>
                          <a:spcPts val="800"/>
                        </a:spcAft>
                      </a:pPr>
                      <a:r>
                        <a:rPr lang="en-GB" sz="1600" kern="100">
                          <a:effectLst/>
                          <a:latin typeface="Arial"/>
                          <a:ea typeface="Aptos" panose="020B0004020202020204" pitchFamily="34" charset="0"/>
                          <a:cs typeface="Arial"/>
                        </a:rPr>
                        <a:t>Letter explaining the plans for the potential </a:t>
                      </a:r>
                    </a:p>
                  </a:txBody>
                  <a:tcPr marL="68580" marR="68580" marT="0" marB="0" anchor="ctr"/>
                </a:tc>
                <a:tc>
                  <a:txBody>
                    <a:bodyPr/>
                    <a:lstStyle/>
                    <a:p>
                      <a:pPr lvl="0" algn="l">
                        <a:lnSpc>
                          <a:spcPct val="100000"/>
                        </a:lnSpc>
                        <a:spcBef>
                          <a:spcPts val="0"/>
                        </a:spcBef>
                        <a:spcAft>
                          <a:spcPts val="0"/>
                        </a:spcAft>
                        <a:buNone/>
                      </a:pPr>
                      <a:r>
                        <a:rPr lang="en-GB" sz="1600" b="0" i="0" u="none" strike="noStrike" noProof="0">
                          <a:solidFill>
                            <a:srgbClr val="000000"/>
                          </a:solidFill>
                          <a:latin typeface="Arial"/>
                        </a:rPr>
                        <a:t>All patients without digital access </a:t>
                      </a:r>
                      <a:endParaRPr lang="en-US" sz="1600"/>
                    </a:p>
                  </a:txBody>
                  <a:tcPr/>
                </a:tc>
                <a:extLst>
                  <a:ext uri="{0D108BD9-81ED-4DB2-BD59-A6C34878D82A}">
                    <a16:rowId xmlns:a16="http://schemas.microsoft.com/office/drawing/2014/main" val="4267159023"/>
                  </a:ext>
                </a:extLst>
              </a:tr>
              <a:tr h="370840">
                <a:tc>
                  <a:txBody>
                    <a:bodyPr/>
                    <a:lstStyle/>
                    <a:p>
                      <a:pPr>
                        <a:lnSpc>
                          <a:spcPct val="107000"/>
                        </a:lnSpc>
                        <a:spcAft>
                          <a:spcPts val="800"/>
                        </a:spcAft>
                      </a:pPr>
                      <a:r>
                        <a:rPr lang="en-GB" sz="1600" kern="100">
                          <a:effectLst/>
                          <a:latin typeface="Arial"/>
                          <a:ea typeface="Aptos" panose="020B0004020202020204" pitchFamily="34" charset="0"/>
                          <a:cs typeface="Arial"/>
                        </a:rPr>
                        <a:t>Posters</a:t>
                      </a:r>
                    </a:p>
                  </a:txBody>
                  <a:tcPr marL="68580" marR="68580" marT="0" marB="0" anchor="ctr"/>
                </a:tc>
                <a:tc>
                  <a:txBody>
                    <a:bodyPr/>
                    <a:lstStyle/>
                    <a:p>
                      <a:pPr>
                        <a:lnSpc>
                          <a:spcPct val="107000"/>
                        </a:lnSpc>
                        <a:spcAft>
                          <a:spcPts val="800"/>
                        </a:spcAft>
                      </a:pPr>
                      <a:r>
                        <a:rPr lang="en-GB" sz="1600" kern="100">
                          <a:effectLst/>
                          <a:latin typeface="Arial"/>
                          <a:ea typeface="Aptos" panose="020B0004020202020204" pitchFamily="34" charset="0"/>
                          <a:cs typeface="Arial"/>
                        </a:rPr>
                        <a:t>A3 posters to be designed to outline main points</a:t>
                      </a:r>
                    </a:p>
                  </a:txBody>
                  <a:tcPr marL="68580" marR="68580" marT="0" marB="0" anchor="ctr"/>
                </a:tc>
                <a:tc>
                  <a:txBody>
                    <a:bodyPr/>
                    <a:lstStyle/>
                    <a:p>
                      <a:pPr lvl="0" algn="l">
                        <a:lnSpc>
                          <a:spcPct val="100000"/>
                        </a:lnSpc>
                        <a:spcBef>
                          <a:spcPts val="0"/>
                        </a:spcBef>
                        <a:spcAft>
                          <a:spcPts val="0"/>
                        </a:spcAft>
                        <a:buNone/>
                      </a:pPr>
                      <a:r>
                        <a:rPr lang="en-GB" sz="1600" b="0" i="0" u="none" strike="noStrike" noProof="0">
                          <a:solidFill>
                            <a:srgbClr val="000000"/>
                          </a:solidFill>
                          <a:latin typeface="Arial"/>
                        </a:rPr>
                        <a:t>In all sites </a:t>
                      </a:r>
                      <a:endParaRPr lang="en-US" sz="1600"/>
                    </a:p>
                    <a:p>
                      <a:pPr lvl="0">
                        <a:buNone/>
                      </a:pPr>
                      <a:endParaRPr lang="en-GB" sz="1600">
                        <a:latin typeface="Arial"/>
                        <a:cs typeface="Arial"/>
                      </a:endParaRPr>
                    </a:p>
                  </a:txBody>
                  <a:tcPr/>
                </a:tc>
                <a:extLst>
                  <a:ext uri="{0D108BD9-81ED-4DB2-BD59-A6C34878D82A}">
                    <a16:rowId xmlns:a16="http://schemas.microsoft.com/office/drawing/2014/main" val="3924102565"/>
                  </a:ext>
                </a:extLst>
              </a:tr>
              <a:tr h="370840">
                <a:tc>
                  <a:txBody>
                    <a:bodyPr/>
                    <a:lstStyle/>
                    <a:p>
                      <a:pPr>
                        <a:lnSpc>
                          <a:spcPct val="107000"/>
                        </a:lnSpc>
                        <a:spcAft>
                          <a:spcPts val="800"/>
                        </a:spcAft>
                      </a:pPr>
                      <a:r>
                        <a:rPr lang="en-GB" sz="1600" kern="100">
                          <a:effectLst/>
                          <a:latin typeface="Arial"/>
                          <a:ea typeface="Aptos" panose="020B0004020202020204" pitchFamily="34" charset="0"/>
                          <a:cs typeface="Arial"/>
                        </a:rPr>
                        <a:t>Website </a:t>
                      </a:r>
                    </a:p>
                  </a:txBody>
                  <a:tcPr marL="68580" marR="68580" marT="0" marB="0" anchor="ctr"/>
                </a:tc>
                <a:tc>
                  <a:txBody>
                    <a:bodyPr/>
                    <a:lstStyle/>
                    <a:p>
                      <a:pPr>
                        <a:lnSpc>
                          <a:spcPct val="107000"/>
                        </a:lnSpc>
                        <a:spcAft>
                          <a:spcPts val="800"/>
                        </a:spcAft>
                      </a:pPr>
                      <a:r>
                        <a:rPr lang="en-GB" sz="1600" kern="100">
                          <a:effectLst/>
                          <a:latin typeface="Arial"/>
                          <a:ea typeface="Aptos" panose="020B0004020202020204" pitchFamily="34" charset="0"/>
                          <a:cs typeface="Arial"/>
                        </a:rPr>
                        <a:t>Website banner and associated information page with FAQs</a:t>
                      </a:r>
                    </a:p>
                  </a:txBody>
                  <a:tcPr marL="68580" marR="68580" marT="0" marB="0" anchor="ctr"/>
                </a:tc>
                <a:tc>
                  <a:txBody>
                    <a:bodyPr/>
                    <a:lstStyle/>
                    <a:p>
                      <a:pPr lvl="0" algn="l">
                        <a:lnSpc>
                          <a:spcPct val="100000"/>
                        </a:lnSpc>
                        <a:spcBef>
                          <a:spcPts val="0"/>
                        </a:spcBef>
                        <a:spcAft>
                          <a:spcPts val="0"/>
                        </a:spcAft>
                        <a:buNone/>
                      </a:pPr>
                      <a:r>
                        <a:rPr lang="en-GB" sz="1600" b="0" i="0" u="none" strike="noStrike" noProof="0">
                          <a:solidFill>
                            <a:srgbClr val="000000"/>
                          </a:solidFill>
                          <a:latin typeface="Arial"/>
                        </a:rPr>
                        <a:t>Website </a:t>
                      </a:r>
                      <a:endParaRPr lang="en-US" sz="1600"/>
                    </a:p>
                  </a:txBody>
                  <a:tcPr/>
                </a:tc>
                <a:extLst>
                  <a:ext uri="{0D108BD9-81ED-4DB2-BD59-A6C34878D82A}">
                    <a16:rowId xmlns:a16="http://schemas.microsoft.com/office/drawing/2014/main" val="965308689"/>
                  </a:ext>
                </a:extLst>
              </a:tr>
              <a:tr h="370840">
                <a:tc>
                  <a:txBody>
                    <a:bodyPr/>
                    <a:lstStyle/>
                    <a:p>
                      <a:pPr>
                        <a:lnSpc>
                          <a:spcPct val="107000"/>
                        </a:lnSpc>
                        <a:spcAft>
                          <a:spcPts val="800"/>
                        </a:spcAft>
                      </a:pPr>
                      <a:r>
                        <a:rPr lang="en-GB" sz="1600" kern="100">
                          <a:effectLst/>
                          <a:latin typeface="Arial"/>
                          <a:ea typeface="Aptos" panose="020B0004020202020204" pitchFamily="34" charset="0"/>
                          <a:cs typeface="Arial"/>
                        </a:rPr>
                        <a:t>Facebook </a:t>
                      </a:r>
                      <a:r>
                        <a:rPr lang="en-GB" sz="1600" kern="100">
                          <a:effectLst/>
                          <a:highlight>
                            <a:srgbClr val="FFFF00"/>
                          </a:highlight>
                          <a:latin typeface="Arial"/>
                          <a:ea typeface="Aptos" panose="020B0004020202020204" pitchFamily="34" charset="0"/>
                          <a:cs typeface="Arial"/>
                        </a:rPr>
                        <a:t>(or adapt for Social Media)</a:t>
                      </a:r>
                    </a:p>
                  </a:txBody>
                  <a:tcPr marL="68580" marR="68580" marT="0" marB="0" anchor="ctr"/>
                </a:tc>
                <a:tc>
                  <a:txBody>
                    <a:bodyPr/>
                    <a:lstStyle/>
                    <a:p>
                      <a:pPr>
                        <a:lnSpc>
                          <a:spcPct val="107000"/>
                        </a:lnSpc>
                        <a:spcAft>
                          <a:spcPts val="800"/>
                        </a:spcAft>
                      </a:pPr>
                      <a:r>
                        <a:rPr lang="en-GB" sz="1600" kern="100">
                          <a:effectLst/>
                          <a:latin typeface="Arial"/>
                          <a:ea typeface="Aptos" panose="020B0004020202020204" pitchFamily="34" charset="0"/>
                          <a:cs typeface="Arial"/>
                        </a:rPr>
                        <a:t>Same version of poster to be added to FB page</a:t>
                      </a:r>
                    </a:p>
                  </a:txBody>
                  <a:tcPr marL="68580" marR="68580" marT="0" marB="0" anchor="ctr"/>
                </a:tc>
                <a:tc>
                  <a:txBody>
                    <a:bodyPr/>
                    <a:lstStyle/>
                    <a:p>
                      <a:r>
                        <a:rPr lang="en-GB" sz="1600">
                          <a:latin typeface="Arial"/>
                          <a:cs typeface="Arial"/>
                        </a:rPr>
                        <a:t>Facebook</a:t>
                      </a:r>
                    </a:p>
                  </a:txBody>
                  <a:tcPr/>
                </a:tc>
                <a:extLst>
                  <a:ext uri="{0D108BD9-81ED-4DB2-BD59-A6C34878D82A}">
                    <a16:rowId xmlns:a16="http://schemas.microsoft.com/office/drawing/2014/main" val="1400205867"/>
                  </a:ext>
                </a:extLst>
              </a:tr>
              <a:tr h="370840">
                <a:tc>
                  <a:txBody>
                    <a:bodyPr/>
                    <a:lstStyle/>
                    <a:p>
                      <a:pPr>
                        <a:lnSpc>
                          <a:spcPct val="107000"/>
                        </a:lnSpc>
                        <a:spcAft>
                          <a:spcPts val="800"/>
                        </a:spcAft>
                      </a:pPr>
                      <a:r>
                        <a:rPr lang="en-GB" sz="1600" kern="100">
                          <a:effectLst/>
                          <a:latin typeface="Arial"/>
                          <a:ea typeface="Aptos" panose="020B0004020202020204" pitchFamily="34" charset="0"/>
                          <a:cs typeface="Arial"/>
                        </a:rPr>
                        <a:t>FAQs for patients </a:t>
                      </a:r>
                    </a:p>
                  </a:txBody>
                  <a:tcPr marL="68580" marR="68580" marT="0" marB="0" anchor="ctr"/>
                </a:tc>
                <a:tc>
                  <a:txBody>
                    <a:bodyPr/>
                    <a:lstStyle/>
                    <a:p>
                      <a:pPr>
                        <a:lnSpc>
                          <a:spcPct val="107000"/>
                        </a:lnSpc>
                        <a:spcAft>
                          <a:spcPts val="800"/>
                        </a:spcAft>
                      </a:pPr>
                      <a:r>
                        <a:rPr lang="en-GB" sz="1600" kern="100">
                          <a:effectLst/>
                          <a:latin typeface="Arial"/>
                          <a:ea typeface="Aptos" panose="020B0004020202020204" pitchFamily="34" charset="0"/>
                          <a:cs typeface="Arial"/>
                        </a:rPr>
                        <a:t>List of FAQs and responses to be available on practice websites, and printed copies to be available for patients to collect.</a:t>
                      </a:r>
                    </a:p>
                  </a:txBody>
                  <a:tcPr marL="68580" marR="68580" marT="0" marB="0" anchor="ctr"/>
                </a:tc>
                <a:tc>
                  <a:txBody>
                    <a:bodyPr/>
                    <a:lstStyle/>
                    <a:p>
                      <a:pPr lvl="0" algn="l">
                        <a:lnSpc>
                          <a:spcPct val="100000"/>
                        </a:lnSpc>
                        <a:spcBef>
                          <a:spcPts val="0"/>
                        </a:spcBef>
                        <a:spcAft>
                          <a:spcPts val="0"/>
                        </a:spcAft>
                        <a:buNone/>
                      </a:pPr>
                      <a:r>
                        <a:rPr lang="en-GB" sz="1600" b="0" i="0" u="none" strike="noStrike" noProof="0">
                          <a:solidFill>
                            <a:srgbClr val="000000"/>
                          </a:solidFill>
                          <a:latin typeface="Arial"/>
                        </a:rPr>
                        <a:t>Practice websites, and printed copies to be available for patients to collect.</a:t>
                      </a:r>
                      <a:endParaRPr lang="en-US" sz="1600"/>
                    </a:p>
                    <a:p>
                      <a:pPr lvl="0" algn="l">
                        <a:lnSpc>
                          <a:spcPct val="100000"/>
                        </a:lnSpc>
                        <a:spcBef>
                          <a:spcPts val="0"/>
                        </a:spcBef>
                        <a:spcAft>
                          <a:spcPts val="0"/>
                        </a:spcAft>
                        <a:buNone/>
                      </a:pPr>
                      <a:endParaRPr lang="en-GB" sz="1600" b="0" i="0" u="none" strike="noStrike" noProof="0">
                        <a:solidFill>
                          <a:srgbClr val="000000"/>
                        </a:solidFill>
                        <a:latin typeface="Arial"/>
                      </a:endParaRPr>
                    </a:p>
                  </a:txBody>
                  <a:tcPr/>
                </a:tc>
                <a:extLst>
                  <a:ext uri="{0D108BD9-81ED-4DB2-BD59-A6C34878D82A}">
                    <a16:rowId xmlns:a16="http://schemas.microsoft.com/office/drawing/2014/main" val="356322388"/>
                  </a:ext>
                </a:extLst>
              </a:tr>
            </a:tbl>
          </a:graphicData>
        </a:graphic>
      </p:graphicFrame>
    </p:spTree>
    <p:extLst>
      <p:ext uri="{BB962C8B-B14F-4D97-AF65-F5344CB8AC3E}">
        <p14:creationId xmlns:p14="http://schemas.microsoft.com/office/powerpoint/2010/main" val="2479597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4FB1F-BD80-3124-D2B0-9450FFB0F4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3A6FA6-BC7A-20D5-90DE-8A3C539CAB71}"/>
              </a:ext>
            </a:extLst>
          </p:cNvPr>
          <p:cNvSpPr>
            <a:spLocks noGrp="1"/>
          </p:cNvSpPr>
          <p:nvPr>
            <p:ph type="title"/>
          </p:nvPr>
        </p:nvSpPr>
        <p:spPr>
          <a:xfrm>
            <a:off x="833668" y="48189"/>
            <a:ext cx="10515600" cy="1325563"/>
          </a:xfrm>
        </p:spPr>
        <p:txBody>
          <a:bodyPr/>
          <a:lstStyle/>
          <a:p>
            <a:r>
              <a:rPr lang="en-GB" b="1">
                <a:solidFill>
                  <a:srgbClr val="00AED9"/>
                </a:solidFill>
                <a:latin typeface="Arial"/>
                <a:cs typeface="Arial"/>
              </a:rPr>
              <a:t>Website Guidance</a:t>
            </a:r>
          </a:p>
        </p:txBody>
      </p:sp>
      <p:sp>
        <p:nvSpPr>
          <p:cNvPr id="3" name="Content Placeholder 2">
            <a:extLst>
              <a:ext uri="{FF2B5EF4-FFF2-40B4-BE49-F238E27FC236}">
                <a16:creationId xmlns:a16="http://schemas.microsoft.com/office/drawing/2014/main" id="{2A3FCE06-8EE1-F0A4-B175-62F6D244E207}"/>
              </a:ext>
            </a:extLst>
          </p:cNvPr>
          <p:cNvSpPr>
            <a:spLocks noGrp="1"/>
          </p:cNvSpPr>
          <p:nvPr>
            <p:ph idx="1"/>
          </p:nvPr>
        </p:nvSpPr>
        <p:spPr/>
        <p:txBody>
          <a:bodyPr>
            <a:normAutofit/>
          </a:bodyPr>
          <a:lstStyle/>
          <a:p>
            <a:pPr marL="0" indent="0">
              <a:buNone/>
            </a:pPr>
            <a:endParaRPr lang="en-GB">
              <a:latin typeface="Arial" panose="020B0604020202020204" pitchFamily="34" charset="0"/>
              <a:cs typeface="Arial" pitchFamily="34" charset="0"/>
            </a:endParaRPr>
          </a:p>
          <a:p>
            <a:pPr marL="0" indent="0">
              <a:buNone/>
            </a:pPr>
            <a:endParaRPr lang="en-GB">
              <a:latin typeface="Arial" panose="020B0604020202020204" pitchFamily="34" charset="0"/>
              <a:cs typeface="Arial" pitchFamily="34" charset="0"/>
            </a:endParaRPr>
          </a:p>
        </p:txBody>
      </p:sp>
      <p:sp>
        <p:nvSpPr>
          <p:cNvPr id="5" name="Content Placeholder 2">
            <a:extLst>
              <a:ext uri="{FF2B5EF4-FFF2-40B4-BE49-F238E27FC236}">
                <a16:creationId xmlns:a16="http://schemas.microsoft.com/office/drawing/2014/main" id="{9EC35B12-71FE-3B57-8702-E8B7A905C520}"/>
              </a:ext>
            </a:extLst>
          </p:cNvPr>
          <p:cNvSpPr txBox="1">
            <a:spLocks/>
          </p:cNvSpPr>
          <p:nvPr/>
        </p:nvSpPr>
        <p:spPr>
          <a:xfrm>
            <a:off x="838200" y="1298810"/>
            <a:ext cx="10515600" cy="4667250"/>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a:latin typeface="Arial"/>
                <a:cs typeface="Arial"/>
              </a:rPr>
              <a:t>The following are considerations for your website content:</a:t>
            </a:r>
          </a:p>
          <a:p>
            <a:pPr marL="0" indent="0">
              <a:buNone/>
            </a:pPr>
            <a:endParaRPr lang="en-GB">
              <a:latin typeface="Arial"/>
              <a:cs typeface="Arial"/>
            </a:endParaRPr>
          </a:p>
          <a:p>
            <a:r>
              <a:rPr lang="en-GB" sz="2600">
                <a:latin typeface="Arial"/>
                <a:cs typeface="Arial"/>
              </a:rPr>
              <a:t>Brief introduction</a:t>
            </a:r>
          </a:p>
          <a:p>
            <a:r>
              <a:rPr lang="en-GB" sz="2600">
                <a:latin typeface="Arial"/>
                <a:cs typeface="Arial"/>
              </a:rPr>
              <a:t>End date of engagement</a:t>
            </a:r>
          </a:p>
          <a:p>
            <a:r>
              <a:rPr lang="en-GB" sz="2600">
                <a:latin typeface="Arial"/>
                <a:cs typeface="Arial"/>
              </a:rPr>
              <a:t>How people can get involved (Engagement opportunities and other methods)</a:t>
            </a:r>
          </a:p>
          <a:p>
            <a:r>
              <a:rPr lang="en-GB" sz="2600">
                <a:latin typeface="Arial"/>
                <a:cs typeface="Arial"/>
              </a:rPr>
              <a:t>Appropriate documents (linked or embedded Overview / Travel Assessment)</a:t>
            </a:r>
          </a:p>
          <a:p>
            <a:r>
              <a:rPr lang="en-GB" sz="2600">
                <a:latin typeface="Arial"/>
                <a:cs typeface="Arial"/>
              </a:rPr>
              <a:t>Accessibility statement (in regard to the documents)</a:t>
            </a:r>
          </a:p>
          <a:p>
            <a:r>
              <a:rPr lang="en-GB" sz="2600">
                <a:latin typeface="Arial"/>
                <a:cs typeface="Arial"/>
              </a:rPr>
              <a:t>What happens next</a:t>
            </a:r>
            <a:br>
              <a:rPr lang="en-GB" sz="1200">
                <a:latin typeface="Arial"/>
                <a:cs typeface="Arial"/>
              </a:rPr>
            </a:br>
            <a:r>
              <a:rPr lang="en-GB" sz="1200">
                <a:latin typeface="Arial"/>
                <a:cs typeface="Arial"/>
              </a:rPr>
              <a:t> </a:t>
            </a:r>
            <a:br>
              <a:rPr lang="en-GB" sz="1200">
                <a:latin typeface="Arial"/>
                <a:cs typeface="Arial"/>
              </a:rPr>
            </a:br>
            <a:endParaRPr lang="en-GB" sz="1200">
              <a:latin typeface="Arial"/>
              <a:cs typeface="Arial"/>
            </a:endParaRPr>
          </a:p>
          <a:p>
            <a:endParaRPr lang="en-GB" sz="1100">
              <a:latin typeface="Arial"/>
              <a:cs typeface="Arial"/>
            </a:endParaRPr>
          </a:p>
        </p:txBody>
      </p:sp>
    </p:spTree>
    <p:extLst>
      <p:ext uri="{BB962C8B-B14F-4D97-AF65-F5344CB8AC3E}">
        <p14:creationId xmlns:p14="http://schemas.microsoft.com/office/powerpoint/2010/main" val="305855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35B71-43A8-7238-7041-D57D6F13D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097C7A-6286-382C-FB6A-478F10DE806D}"/>
              </a:ext>
            </a:extLst>
          </p:cNvPr>
          <p:cNvSpPr>
            <a:spLocks noGrp="1"/>
          </p:cNvSpPr>
          <p:nvPr>
            <p:ph type="title"/>
          </p:nvPr>
        </p:nvSpPr>
        <p:spPr>
          <a:xfrm>
            <a:off x="466778" y="1152"/>
            <a:ext cx="11267623" cy="1372600"/>
          </a:xfrm>
        </p:spPr>
        <p:txBody>
          <a:bodyPr/>
          <a:lstStyle/>
          <a:p>
            <a:pPr algn="l"/>
            <a:r>
              <a:rPr lang="en-GB" b="1">
                <a:solidFill>
                  <a:srgbClr val="00AED9"/>
                </a:solidFill>
                <a:latin typeface="Arial"/>
                <a:cs typeface="Arial"/>
              </a:rPr>
              <a:t>Who's Contacting Identified Stakeholder </a:t>
            </a:r>
          </a:p>
        </p:txBody>
      </p:sp>
      <p:sp>
        <p:nvSpPr>
          <p:cNvPr id="3" name="Content Placeholder 2">
            <a:extLst>
              <a:ext uri="{FF2B5EF4-FFF2-40B4-BE49-F238E27FC236}">
                <a16:creationId xmlns:a16="http://schemas.microsoft.com/office/drawing/2014/main" id="{6F7F4163-84FA-3DA1-F311-F64BAB6858D3}"/>
              </a:ext>
            </a:extLst>
          </p:cNvPr>
          <p:cNvSpPr>
            <a:spLocks noGrp="1"/>
          </p:cNvSpPr>
          <p:nvPr>
            <p:ph idx="1"/>
          </p:nvPr>
        </p:nvSpPr>
        <p:spPr/>
        <p:txBody>
          <a:bodyPr>
            <a:normAutofit/>
          </a:bodyPr>
          <a:lstStyle/>
          <a:p>
            <a:pPr marL="0" indent="0">
              <a:buNone/>
            </a:pPr>
            <a:endParaRPr lang="en-GB">
              <a:latin typeface="Arial" panose="020B0604020202020204" pitchFamily="34" charset="0"/>
              <a:cs typeface="Arial" pitchFamily="34" charset="0"/>
            </a:endParaRPr>
          </a:p>
          <a:p>
            <a:pPr marL="0" indent="0">
              <a:buNone/>
            </a:pPr>
            <a:endParaRPr lang="en-GB">
              <a:latin typeface="Arial" panose="020B0604020202020204" pitchFamily="34" charset="0"/>
              <a:cs typeface="Arial" pitchFamily="34" charset="0"/>
            </a:endParaRPr>
          </a:p>
        </p:txBody>
      </p:sp>
      <p:graphicFrame>
        <p:nvGraphicFramePr>
          <p:cNvPr id="6" name="Table 6">
            <a:extLst>
              <a:ext uri="{FF2B5EF4-FFF2-40B4-BE49-F238E27FC236}">
                <a16:creationId xmlns:a16="http://schemas.microsoft.com/office/drawing/2014/main" id="{25B60906-3BB8-96BC-C988-66B858C7B3C8}"/>
              </a:ext>
            </a:extLst>
          </p:cNvPr>
          <p:cNvGraphicFramePr>
            <a:graphicFrameLocks noGrp="1"/>
          </p:cNvGraphicFramePr>
          <p:nvPr>
            <p:extLst>
              <p:ext uri="{D42A27DB-BD31-4B8C-83A1-F6EECF244321}">
                <p14:modId xmlns:p14="http://schemas.microsoft.com/office/powerpoint/2010/main" val="2110095603"/>
              </p:ext>
            </p:extLst>
          </p:nvPr>
        </p:nvGraphicFramePr>
        <p:xfrm>
          <a:off x="269224" y="1373435"/>
          <a:ext cx="11643919" cy="4413263"/>
        </p:xfrm>
        <a:graphic>
          <a:graphicData uri="http://schemas.openxmlformats.org/drawingml/2006/table">
            <a:tbl>
              <a:tblPr firstRow="1" bandRow="1">
                <a:tableStyleId>{5C22544A-7EE6-4342-B048-85BDC9FD1C3A}</a:tableStyleId>
              </a:tblPr>
              <a:tblGrid>
                <a:gridCol w="2791141">
                  <a:extLst>
                    <a:ext uri="{9D8B030D-6E8A-4147-A177-3AD203B41FA5}">
                      <a16:colId xmlns:a16="http://schemas.microsoft.com/office/drawing/2014/main" val="692965222"/>
                    </a:ext>
                  </a:extLst>
                </a:gridCol>
                <a:gridCol w="4024192">
                  <a:extLst>
                    <a:ext uri="{9D8B030D-6E8A-4147-A177-3AD203B41FA5}">
                      <a16:colId xmlns:a16="http://schemas.microsoft.com/office/drawing/2014/main" val="4243483265"/>
                    </a:ext>
                  </a:extLst>
                </a:gridCol>
                <a:gridCol w="4828586">
                  <a:extLst>
                    <a:ext uri="{9D8B030D-6E8A-4147-A177-3AD203B41FA5}">
                      <a16:colId xmlns:a16="http://schemas.microsoft.com/office/drawing/2014/main" val="3047308706"/>
                    </a:ext>
                  </a:extLst>
                </a:gridCol>
              </a:tblGrid>
              <a:tr h="309277">
                <a:tc>
                  <a:txBody>
                    <a:bodyPr/>
                    <a:lstStyle/>
                    <a:p>
                      <a:r>
                        <a:rPr lang="en-GB" sz="2800" b="0"/>
                        <a:t>Stakeholders </a:t>
                      </a:r>
                    </a:p>
                  </a:txBody>
                  <a:tcPr/>
                </a:tc>
                <a:tc>
                  <a:txBody>
                    <a:bodyPr/>
                    <a:lstStyle/>
                    <a:p>
                      <a:r>
                        <a:rPr lang="en-GB" sz="2800"/>
                        <a:t>How </a:t>
                      </a:r>
                    </a:p>
                  </a:txBody>
                  <a:tcPr/>
                </a:tc>
                <a:tc>
                  <a:txBody>
                    <a:bodyPr/>
                    <a:lstStyle/>
                    <a:p>
                      <a:r>
                        <a:rPr lang="en-GB" sz="2800"/>
                        <a:t>By whom and when </a:t>
                      </a:r>
                    </a:p>
                  </a:txBody>
                  <a:tcPr/>
                </a:tc>
                <a:extLst>
                  <a:ext uri="{0D108BD9-81ED-4DB2-BD59-A6C34878D82A}">
                    <a16:rowId xmlns:a16="http://schemas.microsoft.com/office/drawing/2014/main" val="1025782846"/>
                  </a:ext>
                </a:extLst>
              </a:tr>
              <a:tr h="411969">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600" b="0">
                          <a:effectLst/>
                          <a:latin typeface="Arial"/>
                          <a:ea typeface="Times New Roman" panose="02020603050405020304" pitchFamily="18" charset="0"/>
                          <a:cs typeface="Arial"/>
                        </a:rPr>
                        <a:t>Patients</a:t>
                      </a:r>
                    </a:p>
                  </a:txBody>
                  <a:tcPr marL="68580" marR="68580" marT="0" marB="0" anchor="ctr"/>
                </a:tc>
                <a:tc>
                  <a:txBody>
                    <a:bodyPr/>
                    <a:lstStyle/>
                    <a:p>
                      <a:pPr>
                        <a:lnSpc>
                          <a:spcPct val="107000"/>
                        </a:lnSpc>
                        <a:spcAft>
                          <a:spcPts val="800"/>
                        </a:spcAft>
                      </a:pPr>
                      <a:r>
                        <a:rPr kumimoji="0" lang="en-GB" sz="1600" b="0" i="0" u="none" strike="noStrike" kern="100" cap="none" spc="0" normalizeH="0" baseline="0">
                          <a:ln>
                            <a:noFill/>
                          </a:ln>
                          <a:solidFill>
                            <a:prstClr val="black"/>
                          </a:solidFill>
                          <a:effectLst/>
                          <a:uLnTx/>
                          <a:uFillTx/>
                          <a:latin typeface="Arial"/>
                          <a:ea typeface="Aptos" panose="020B0004020202020204" pitchFamily="34" charset="0"/>
                          <a:cs typeface="Arial"/>
                        </a:rPr>
                        <a:t>Agreed comms plan </a:t>
                      </a:r>
                    </a:p>
                  </a:txBody>
                  <a:tcPr marL="68580" marR="68580" marT="0" marB="0" anchor="ctr"/>
                </a:tc>
                <a:tc>
                  <a:txBody>
                    <a:bodyPr/>
                    <a:lstStyle/>
                    <a:p>
                      <a:r>
                        <a:rPr lang="en-GB" sz="1600">
                          <a:latin typeface="Arial"/>
                          <a:cs typeface="Arial"/>
                        </a:rPr>
                        <a:t>Practice </a:t>
                      </a:r>
                      <a:r>
                        <a:rPr lang="en-GB" sz="1600" b="0" i="0" u="none" strike="noStrike" noProof="0">
                          <a:solidFill>
                            <a:srgbClr val="000000"/>
                          </a:solidFill>
                          <a:latin typeface="Arial"/>
                        </a:rPr>
                        <a:t>–</a:t>
                      </a:r>
                      <a:r>
                        <a:rPr lang="en-GB" sz="1600">
                          <a:latin typeface="Arial"/>
                          <a:cs typeface="Arial"/>
                        </a:rPr>
                        <a:t> start of engagement period </a:t>
                      </a:r>
                    </a:p>
                  </a:txBody>
                  <a:tcPr anchor="ctr"/>
                </a:tc>
                <a:extLst>
                  <a:ext uri="{0D108BD9-81ED-4DB2-BD59-A6C34878D82A}">
                    <a16:rowId xmlns:a16="http://schemas.microsoft.com/office/drawing/2014/main" val="2202803528"/>
                  </a:ext>
                </a:extLst>
              </a:tr>
              <a:tr h="435134">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600" b="0">
                          <a:latin typeface="Arial"/>
                          <a:ea typeface="Times New Roman" panose="02020603050405020304" pitchFamily="18" charset="0"/>
                          <a:cs typeface="Arial"/>
                        </a:rPr>
                        <a:t>PPG</a:t>
                      </a:r>
                      <a:endParaRPr lang="en-GB" sz="1600" b="0">
                        <a:effectLst/>
                        <a:latin typeface="Arial"/>
                        <a:ea typeface="Times New Roman" panose="02020603050405020304" pitchFamily="18" charset="0"/>
                        <a:cs typeface="Arial"/>
                      </a:endParaRPr>
                    </a:p>
                  </a:txBody>
                  <a:tcPr marL="68580" marR="68580" marT="0" marB="0" anchor="ctr"/>
                </a:tc>
                <a:tc>
                  <a:txBody>
                    <a:bodyPr/>
                    <a:lstStyle/>
                    <a:p>
                      <a:pPr>
                        <a:lnSpc>
                          <a:spcPct val="107000"/>
                        </a:lnSpc>
                        <a:spcAft>
                          <a:spcPts val="800"/>
                        </a:spcAft>
                      </a:pPr>
                      <a:r>
                        <a:rPr lang="en-GB" sz="1600" kern="100">
                          <a:effectLst/>
                          <a:latin typeface="Arial"/>
                          <a:ea typeface="Aptos" panose="020B0004020202020204" pitchFamily="34" charset="0"/>
                          <a:cs typeface="Arial"/>
                        </a:rPr>
                        <a:t>Development conversations</a:t>
                      </a:r>
                    </a:p>
                  </a:txBody>
                  <a:tcPr marL="68580" marR="68580" marT="0" marB="0" anchor="ctr"/>
                </a:tc>
                <a:tc>
                  <a:txBody>
                    <a:bodyPr/>
                    <a:lstStyle/>
                    <a:p>
                      <a:r>
                        <a:rPr lang="en-GB" sz="1600">
                          <a:latin typeface="Arial"/>
                          <a:cs typeface="Arial"/>
                        </a:rPr>
                        <a:t>Practice – during development of engagement </a:t>
                      </a:r>
                    </a:p>
                  </a:txBody>
                  <a:tcPr anchor="ctr"/>
                </a:tc>
                <a:extLst>
                  <a:ext uri="{0D108BD9-81ED-4DB2-BD59-A6C34878D82A}">
                    <a16:rowId xmlns:a16="http://schemas.microsoft.com/office/drawing/2014/main" val="4267159023"/>
                  </a:ext>
                </a:extLst>
              </a:tr>
              <a:tr h="435134">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600" b="0">
                          <a:latin typeface="Arial"/>
                          <a:cs typeface="Arial"/>
                        </a:rPr>
                        <a:t>HOSC</a:t>
                      </a:r>
                    </a:p>
                  </a:txBody>
                  <a:tcPr marL="68580" marR="68580" marT="0" marB="0" anchor="ctr"/>
                </a:tc>
                <a:tc>
                  <a:txBody>
                    <a:bodyPr/>
                    <a:lstStyle/>
                    <a:p>
                      <a:pPr>
                        <a:lnSpc>
                          <a:spcPct val="107000"/>
                        </a:lnSpc>
                        <a:spcAft>
                          <a:spcPts val="800"/>
                        </a:spcAft>
                      </a:pPr>
                      <a:r>
                        <a:rPr lang="en-GB" sz="1600" kern="100">
                          <a:effectLst/>
                          <a:latin typeface="Arial"/>
                          <a:ea typeface="Aptos" panose="020B0004020202020204" pitchFamily="34" charset="0"/>
                          <a:cs typeface="Arial"/>
                        </a:rPr>
                        <a:t>Email with overview document and link to website</a:t>
                      </a:r>
                    </a:p>
                  </a:txBody>
                  <a:tcPr marL="68580" marR="68580" marT="0" marB="0" anchor="ctr"/>
                </a:tc>
                <a:tc>
                  <a:txBody>
                    <a:bodyPr/>
                    <a:lstStyle/>
                    <a:p>
                      <a:r>
                        <a:rPr lang="en-GB" sz="1600">
                          <a:latin typeface="Arial"/>
                          <a:cs typeface="Arial"/>
                        </a:rPr>
                        <a:t>ICB Engagement Team – once Patients have been informed</a:t>
                      </a:r>
                    </a:p>
                  </a:txBody>
                  <a:tcPr anchor="ctr"/>
                </a:tc>
                <a:extLst>
                  <a:ext uri="{0D108BD9-81ED-4DB2-BD59-A6C34878D82A}">
                    <a16:rowId xmlns:a16="http://schemas.microsoft.com/office/drawing/2014/main" val="3924102565"/>
                  </a:ext>
                </a:extLst>
              </a:tr>
              <a:tr h="435134">
                <a:tc>
                  <a:txBody>
                    <a:bodyPr/>
                    <a:lstStyle/>
                    <a:p>
                      <a:pPr marL="0" marR="0" lvl="0" indent="0" algn="l" rtl="0" eaLnBrk="1" fontAlgn="auto" latinLnBrk="0" hangingPunct="1">
                        <a:lnSpc>
                          <a:spcPct val="107000"/>
                        </a:lnSpc>
                        <a:spcBef>
                          <a:spcPts val="0"/>
                        </a:spcBef>
                        <a:spcAft>
                          <a:spcPts val="800"/>
                        </a:spcAft>
                        <a:buClrTx/>
                        <a:buSzTx/>
                        <a:buFontTx/>
                        <a:buNone/>
                      </a:pPr>
                      <a:r>
                        <a:rPr lang="en-GB" sz="1600" b="0">
                          <a:latin typeface="Arial"/>
                          <a:cs typeface="Arial"/>
                        </a:rPr>
                        <a:t>Healthwatch </a:t>
                      </a:r>
                      <a:r>
                        <a:rPr lang="en-GB" sz="1600" b="0" i="0" u="none" strike="noStrike" noProof="0">
                          <a:solidFill>
                            <a:srgbClr val="000000"/>
                          </a:solidFill>
                          <a:highlight>
                            <a:srgbClr val="FFFF00"/>
                          </a:highlight>
                          <a:latin typeface="Arial"/>
                        </a:rPr>
                        <a:t>(Derby and / or Derbyshire)</a:t>
                      </a:r>
                      <a:endParaRPr lang="en-GB" sz="1600" b="0">
                        <a:latin typeface="Arial"/>
                        <a:cs typeface="Arial"/>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600" b="0" i="0" u="none" strike="noStrike" kern="100" cap="none" spc="0" normalizeH="0" baseline="0" noProof="0">
                          <a:ln>
                            <a:noFill/>
                          </a:ln>
                          <a:solidFill>
                            <a:prstClr val="black"/>
                          </a:solidFill>
                          <a:effectLst/>
                          <a:uLnTx/>
                          <a:uFillTx/>
                          <a:latin typeface="Arial"/>
                          <a:ea typeface="Aptos" panose="020B0004020202020204" pitchFamily="34" charset="0"/>
                          <a:cs typeface="Arial"/>
                        </a:rPr>
                        <a:t>Email with overview document and link to website and request to send any feedback to practice</a:t>
                      </a: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a:latin typeface="Arial"/>
                          <a:cs typeface="Arial"/>
                        </a:rPr>
                        <a:t>ICB Engagement Team – once Patients have been informed</a:t>
                      </a:r>
                    </a:p>
                    <a:p>
                      <a:endParaRPr lang="en-GB" sz="16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65308689"/>
                  </a:ext>
                </a:extLst>
              </a:tr>
              <a:tr h="435134">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600" b="0">
                          <a:latin typeface="Arial"/>
                          <a:cs typeface="Arial"/>
                        </a:rPr>
                        <a:t>Local Councillors</a:t>
                      </a: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600" b="0" i="0" u="none" strike="noStrike" kern="100" cap="none" spc="0" normalizeH="0" baseline="0" noProof="0">
                          <a:ln>
                            <a:noFill/>
                          </a:ln>
                          <a:solidFill>
                            <a:prstClr val="black"/>
                          </a:solidFill>
                          <a:effectLst/>
                          <a:uLnTx/>
                          <a:uFillTx/>
                          <a:latin typeface="Arial"/>
                          <a:ea typeface="Aptos" panose="020B0004020202020204" pitchFamily="34" charset="0"/>
                          <a:cs typeface="Arial"/>
                        </a:rPr>
                        <a:t>Email with overview document and link to website</a:t>
                      </a: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a:latin typeface="Arial"/>
                          <a:cs typeface="Arial"/>
                        </a:rPr>
                        <a:t>Practice – once Patients have been informed</a:t>
                      </a:r>
                    </a:p>
                    <a:p>
                      <a:endParaRPr lang="en-GB" sz="16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400205867"/>
                  </a:ext>
                </a:extLst>
              </a:tr>
              <a:tr h="729651">
                <a:tc>
                  <a:txBody>
                    <a:bodyPr/>
                    <a:lstStyle/>
                    <a:p>
                      <a:r>
                        <a:rPr lang="en-GB" sz="1600" b="0">
                          <a:latin typeface="Arial"/>
                          <a:cs typeface="Arial"/>
                        </a:rPr>
                        <a:t>Local MPs</a:t>
                      </a:r>
                    </a:p>
                  </a:txBody>
                  <a:tcPr marL="68580" marR="68580" marT="0" marB="0" anchor="ctr"/>
                </a:tc>
                <a:tc>
                  <a:txBody>
                    <a:bodyPr/>
                    <a:lstStyle/>
                    <a:p>
                      <a:pPr marL="342900" marR="0" lvl="0" indent="-342900" algn="l">
                        <a:lnSpc>
                          <a:spcPct val="107000"/>
                        </a:lnSpc>
                        <a:spcBef>
                          <a:spcPts val="0"/>
                        </a:spcBef>
                        <a:spcAft>
                          <a:spcPts val="800"/>
                        </a:spcAft>
                        <a:buAutoNum type="arabicPeriod"/>
                      </a:pPr>
                      <a:r>
                        <a:rPr lang="en-GB" sz="1600" b="0" i="0" u="none" strike="noStrike" kern="100" cap="none" spc="0" normalizeH="0" baseline="0" noProof="0">
                          <a:ln>
                            <a:noFill/>
                          </a:ln>
                          <a:solidFill>
                            <a:srgbClr val="000000"/>
                          </a:solidFill>
                          <a:effectLst/>
                          <a:uLnTx/>
                          <a:uFillTx/>
                          <a:latin typeface="Arial"/>
                        </a:rPr>
                        <a:t>Notification email </a:t>
                      </a:r>
                      <a:endParaRPr lang="en-US"/>
                    </a:p>
                    <a:p>
                      <a:pPr marL="342900" marR="0" lvl="0" indent="-342900" algn="l">
                        <a:lnSpc>
                          <a:spcPct val="107000"/>
                        </a:lnSpc>
                        <a:spcBef>
                          <a:spcPts val="0"/>
                        </a:spcBef>
                        <a:spcAft>
                          <a:spcPts val="800"/>
                        </a:spcAft>
                        <a:buAutoNum type="arabicPeriod"/>
                      </a:pPr>
                      <a:r>
                        <a:rPr lang="en-GB" sz="1600" b="0" i="0" u="none" strike="noStrike" kern="100" cap="none" spc="0" normalizeH="0" baseline="0" noProof="0">
                          <a:ln>
                            <a:noFill/>
                          </a:ln>
                          <a:solidFill>
                            <a:srgbClr val="000000"/>
                          </a:solidFill>
                          <a:effectLst/>
                          <a:uLnTx/>
                          <a:uFillTx/>
                          <a:latin typeface="Arial"/>
                          <a:ea typeface="+mn-ea"/>
                          <a:cs typeface="+mn-cs"/>
                        </a:rPr>
                        <a:t>Email with overview document and/or link to website  </a:t>
                      </a:r>
                      <a:endParaRPr lang="en-US" sz="1600" b="0" i="0" u="none" strike="noStrike" kern="100" cap="none" spc="0" normalizeH="0" baseline="0">
                        <a:ln>
                          <a:noFill/>
                        </a:ln>
                        <a:solidFill>
                          <a:srgbClr val="000000"/>
                        </a:solidFill>
                        <a:effectLst/>
                        <a:uLnTx/>
                        <a:uFillTx/>
                        <a:latin typeface="Arial"/>
                        <a:ea typeface="+mn-ea"/>
                        <a:cs typeface="+mn-cs"/>
                      </a:endParaRPr>
                    </a:p>
                  </a:txBody>
                  <a:tcPr marL="68580" marR="68580" marT="0" marB="0" anchor="ctr"/>
                </a:tc>
                <a:tc>
                  <a:txBody>
                    <a:bodyPr/>
                    <a:lstStyle/>
                    <a:p>
                      <a:pPr marL="342900" marR="0" lvl="0" indent="-342900" algn="l">
                        <a:lnSpc>
                          <a:spcPct val="100000"/>
                        </a:lnSpc>
                        <a:spcBef>
                          <a:spcPts val="0"/>
                        </a:spcBef>
                        <a:spcAft>
                          <a:spcPts val="0"/>
                        </a:spcAft>
                        <a:buAutoNum type="arabicPeriod"/>
                      </a:pPr>
                      <a:r>
                        <a:rPr lang="en-GB" sz="1600" b="0" i="0" u="none" strike="noStrike" noProof="0">
                          <a:solidFill>
                            <a:srgbClr val="000000"/>
                          </a:solidFill>
                          <a:latin typeface="Arial"/>
                        </a:rPr>
                        <a:t>Media Manager – earliest opportunity before going public</a:t>
                      </a:r>
                    </a:p>
                    <a:p>
                      <a:pPr marL="342900" marR="0" lvl="0" indent="-342900" algn="l">
                        <a:lnSpc>
                          <a:spcPct val="100000"/>
                        </a:lnSpc>
                        <a:spcBef>
                          <a:spcPts val="0"/>
                        </a:spcBef>
                        <a:spcAft>
                          <a:spcPts val="0"/>
                        </a:spcAft>
                        <a:buAutoNum type="arabicPeriod"/>
                      </a:pPr>
                      <a:r>
                        <a:rPr lang="en-GB" sz="1600" b="0" i="0" u="none" strike="noStrike" noProof="0">
                          <a:solidFill>
                            <a:srgbClr val="000000"/>
                          </a:solidFill>
                          <a:latin typeface="Arial"/>
                        </a:rPr>
                        <a:t>ICB Engagement Team and Media Manager – once patients informed</a:t>
                      </a:r>
                      <a:endParaRPr lang="en-GB"/>
                    </a:p>
                  </a:txBody>
                  <a:tcPr anchor="ctr"/>
                </a:tc>
                <a:extLst>
                  <a:ext uri="{0D108BD9-81ED-4DB2-BD59-A6C34878D82A}">
                    <a16:rowId xmlns:a16="http://schemas.microsoft.com/office/drawing/2014/main" val="356322388"/>
                  </a:ext>
                </a:extLst>
              </a:tr>
            </a:tbl>
          </a:graphicData>
        </a:graphic>
      </p:graphicFrame>
    </p:spTree>
    <p:extLst>
      <p:ext uri="{BB962C8B-B14F-4D97-AF65-F5344CB8AC3E}">
        <p14:creationId xmlns:p14="http://schemas.microsoft.com/office/powerpoint/2010/main" val="870089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348" y="365125"/>
            <a:ext cx="11131826" cy="1325563"/>
          </a:xfrm>
        </p:spPr>
        <p:txBody>
          <a:bodyPr/>
          <a:lstStyle/>
          <a:p>
            <a:pPr algn="l"/>
            <a:r>
              <a:rPr lang="en-GB" b="1">
                <a:solidFill>
                  <a:srgbClr val="00AED9"/>
                </a:solidFill>
                <a:latin typeface="Arial"/>
                <a:cs typeface="Arial"/>
              </a:rPr>
              <a:t>Considerations of Access to Information and Engagement Activities    </a:t>
            </a:r>
          </a:p>
        </p:txBody>
      </p:sp>
      <p:sp>
        <p:nvSpPr>
          <p:cNvPr id="3" name="Content Placeholder 2"/>
          <p:cNvSpPr>
            <a:spLocks noGrp="1"/>
          </p:cNvSpPr>
          <p:nvPr>
            <p:ph idx="1"/>
          </p:nvPr>
        </p:nvSpPr>
        <p:spPr/>
        <p:txBody>
          <a:bodyPr>
            <a:normAutofit/>
          </a:bodyPr>
          <a:lstStyle/>
          <a:p>
            <a:pPr marL="0" indent="0">
              <a:buNone/>
            </a:pPr>
            <a:endParaRPr lang="en-GB">
              <a:latin typeface="Arial" panose="020B0604020202020204" pitchFamily="34" charset="0"/>
              <a:cs typeface="Arial" pitchFamily="34" charset="0"/>
            </a:endParaRPr>
          </a:p>
          <a:p>
            <a:pPr marL="0" indent="0">
              <a:buNone/>
            </a:pPr>
            <a:endParaRPr lang="en-GB">
              <a:latin typeface="Arial" panose="020B0604020202020204" pitchFamily="34" charset="0"/>
              <a:cs typeface="Arial" pitchFamily="34" charset="0"/>
            </a:endParaRPr>
          </a:p>
        </p:txBody>
      </p:sp>
      <p:graphicFrame>
        <p:nvGraphicFramePr>
          <p:cNvPr id="4" name="Table 4">
            <a:extLst>
              <a:ext uri="{FF2B5EF4-FFF2-40B4-BE49-F238E27FC236}">
                <a16:creationId xmlns:a16="http://schemas.microsoft.com/office/drawing/2014/main" id="{CB00FB16-A0CB-147E-255B-5EF33AC97796}"/>
              </a:ext>
            </a:extLst>
          </p:cNvPr>
          <p:cNvGraphicFramePr>
            <a:graphicFrameLocks noGrp="1"/>
          </p:cNvGraphicFramePr>
          <p:nvPr>
            <p:extLst>
              <p:ext uri="{D42A27DB-BD31-4B8C-83A1-F6EECF244321}">
                <p14:modId xmlns:p14="http://schemas.microsoft.com/office/powerpoint/2010/main" val="3874140305"/>
              </p:ext>
            </p:extLst>
          </p:nvPr>
        </p:nvGraphicFramePr>
        <p:xfrm>
          <a:off x="838200" y="1825625"/>
          <a:ext cx="10333383" cy="4104640"/>
        </p:xfrm>
        <a:graphic>
          <a:graphicData uri="http://schemas.openxmlformats.org/drawingml/2006/table">
            <a:tbl>
              <a:tblPr firstRow="1" bandRow="1">
                <a:tableStyleId>{5C22544A-7EE6-4342-B048-85BDC9FD1C3A}</a:tableStyleId>
              </a:tblPr>
              <a:tblGrid>
                <a:gridCol w="1862607">
                  <a:extLst>
                    <a:ext uri="{9D8B030D-6E8A-4147-A177-3AD203B41FA5}">
                      <a16:colId xmlns:a16="http://schemas.microsoft.com/office/drawing/2014/main" val="3472531618"/>
                    </a:ext>
                  </a:extLst>
                </a:gridCol>
                <a:gridCol w="6761245">
                  <a:extLst>
                    <a:ext uri="{9D8B030D-6E8A-4147-A177-3AD203B41FA5}">
                      <a16:colId xmlns:a16="http://schemas.microsoft.com/office/drawing/2014/main" val="2455957634"/>
                    </a:ext>
                  </a:extLst>
                </a:gridCol>
                <a:gridCol w="1709531">
                  <a:extLst>
                    <a:ext uri="{9D8B030D-6E8A-4147-A177-3AD203B41FA5}">
                      <a16:colId xmlns:a16="http://schemas.microsoft.com/office/drawing/2014/main" val="2764829668"/>
                    </a:ext>
                  </a:extLst>
                </a:gridCol>
              </a:tblGrid>
              <a:tr h="370840">
                <a:tc>
                  <a:txBody>
                    <a:bodyPr/>
                    <a:lstStyle/>
                    <a:p>
                      <a:r>
                        <a:rPr lang="en-GB" sz="1700">
                          <a:latin typeface="Arial" panose="020B0604020202020204" pitchFamily="34" charset="0"/>
                          <a:cs typeface="Arial" panose="020B0604020202020204" pitchFamily="34" charset="0"/>
                        </a:rPr>
                        <a:t>Area </a:t>
                      </a:r>
                    </a:p>
                  </a:txBody>
                  <a:tcPr/>
                </a:tc>
                <a:tc>
                  <a:txBody>
                    <a:bodyPr/>
                    <a:lstStyle/>
                    <a:p>
                      <a:r>
                        <a:rPr lang="en-GB" sz="1700">
                          <a:latin typeface="Arial" panose="020B0604020202020204" pitchFamily="34" charset="0"/>
                          <a:cs typeface="Arial" panose="020B0604020202020204" pitchFamily="34" charset="0"/>
                        </a:rPr>
                        <a:t>Considerations </a:t>
                      </a:r>
                    </a:p>
                  </a:txBody>
                  <a:tcPr/>
                </a:tc>
                <a:tc>
                  <a:txBody>
                    <a:bodyPr/>
                    <a:lstStyle/>
                    <a:p>
                      <a:r>
                        <a:rPr lang="en-GB" sz="1700">
                          <a:latin typeface="Arial" panose="020B0604020202020204" pitchFamily="34" charset="0"/>
                          <a:cs typeface="Arial" panose="020B0604020202020204" pitchFamily="34" charset="0"/>
                        </a:rPr>
                        <a:t>Notes </a:t>
                      </a:r>
                    </a:p>
                  </a:txBody>
                  <a:tcPr/>
                </a:tc>
                <a:extLst>
                  <a:ext uri="{0D108BD9-81ED-4DB2-BD59-A6C34878D82A}">
                    <a16:rowId xmlns:a16="http://schemas.microsoft.com/office/drawing/2014/main" val="3082675624"/>
                  </a:ext>
                </a:extLst>
              </a:tr>
              <a:tr h="370840">
                <a:tc>
                  <a:txBody>
                    <a:bodyPr/>
                    <a:lstStyle/>
                    <a:p>
                      <a:r>
                        <a:rPr lang="en-GB" sz="1700">
                          <a:latin typeface="Arial" panose="020B0604020202020204" pitchFamily="34" charset="0"/>
                          <a:cs typeface="Arial" panose="020B0604020202020204" pitchFamily="34" charset="0"/>
                        </a:rPr>
                        <a:t>No access to Digital systems </a:t>
                      </a:r>
                    </a:p>
                  </a:txBody>
                  <a:tcPr/>
                </a:tc>
                <a:tc>
                  <a:txBody>
                    <a:bodyPr/>
                    <a:lstStyle/>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Any patients without phones with have letters written to them </a:t>
                      </a:r>
                    </a:p>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Engagement activities will include face to face events as well as information and comments boxes at the surgeries </a:t>
                      </a:r>
                    </a:p>
                  </a:txBody>
                  <a:tcPr/>
                </a:tc>
                <a:tc>
                  <a:txBody>
                    <a:bodyPr/>
                    <a:lstStyle/>
                    <a:p>
                      <a:endParaRPr lang="en-GB" sz="17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7530768"/>
                  </a:ext>
                </a:extLst>
              </a:tr>
              <a:tr h="370840">
                <a:tc>
                  <a:txBody>
                    <a:bodyPr/>
                    <a:lstStyle/>
                    <a:p>
                      <a:r>
                        <a:rPr lang="en-GB" sz="1700">
                          <a:latin typeface="Arial" panose="020B0604020202020204" pitchFamily="34" charset="0"/>
                          <a:cs typeface="Arial" panose="020B0604020202020204" pitchFamily="34" charset="0"/>
                        </a:rPr>
                        <a:t>Housebound patients </a:t>
                      </a:r>
                    </a:p>
                  </a:txBody>
                  <a:tcPr/>
                </a:tc>
                <a:tc>
                  <a:txBody>
                    <a:bodyPr/>
                    <a:lstStyle/>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Online sessions</a:t>
                      </a:r>
                    </a:p>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Website access to information and feedback </a:t>
                      </a:r>
                    </a:p>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Accessibility Statement on each comms message with number or email address to contact if needing support or translations</a:t>
                      </a:r>
                    </a:p>
                  </a:txBody>
                  <a:tcPr/>
                </a:tc>
                <a:tc>
                  <a:txBody>
                    <a:bodyPr/>
                    <a:lstStyle/>
                    <a:p>
                      <a:endParaRPr lang="en-GB" sz="17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84645492"/>
                  </a:ext>
                </a:extLst>
              </a:tr>
              <a:tr h="370840">
                <a:tc>
                  <a:txBody>
                    <a:bodyPr/>
                    <a:lstStyle/>
                    <a:p>
                      <a:r>
                        <a:rPr lang="en-GB" sz="1700">
                          <a:latin typeface="Arial" panose="020B0604020202020204" pitchFamily="34" charset="0"/>
                          <a:cs typeface="Arial" panose="020B0604020202020204" pitchFamily="34" charset="0"/>
                        </a:rPr>
                        <a:t>English as a second language </a:t>
                      </a:r>
                    </a:p>
                  </a:txBody>
                  <a:tcPr/>
                </a:tc>
                <a:tc>
                  <a:txBody>
                    <a:bodyPr/>
                    <a:lstStyle/>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Accessibility Statement on each comms message with number or email address to contact if needing support or translations</a:t>
                      </a:r>
                    </a:p>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Health Literacy considerations </a:t>
                      </a:r>
                    </a:p>
                  </a:txBody>
                  <a:tcPr/>
                </a:tc>
                <a:tc>
                  <a:txBody>
                    <a:bodyPr/>
                    <a:lstStyle/>
                    <a:p>
                      <a:endParaRPr lang="en-GB" sz="17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09536618"/>
                  </a:ext>
                </a:extLst>
              </a:tr>
              <a:tr h="370840">
                <a:tc>
                  <a:txBody>
                    <a:bodyPr/>
                    <a:lstStyle/>
                    <a:p>
                      <a:r>
                        <a:rPr lang="en-GB" sz="1700">
                          <a:latin typeface="Arial" panose="020B0604020202020204" pitchFamily="34" charset="0"/>
                          <a:cs typeface="Arial" panose="020B0604020202020204" pitchFamily="34" charset="0"/>
                        </a:rPr>
                        <a:t>Consideration of Health Literacy </a:t>
                      </a:r>
                    </a:p>
                  </a:txBody>
                  <a:tcPr/>
                </a:tc>
                <a:tc>
                  <a:txBody>
                    <a:bodyPr/>
                    <a:lstStyle/>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All communications and documents to be written for a reading age of 9-11 year old Hemingway Editor (</a:t>
                      </a:r>
                      <a:r>
                        <a:rPr lang="en-GB" sz="1700">
                          <a:latin typeface="Arial" panose="020B0604020202020204" pitchFamily="34" charset="0"/>
                          <a:cs typeface="Arial" panose="020B0604020202020204" pitchFamily="34" charset="0"/>
                          <a:hlinkClick r:id="rId2"/>
                        </a:rPr>
                        <a:t>hemingwayapp.com</a:t>
                      </a:r>
                      <a:r>
                        <a:rPr lang="en-GB" sz="170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GB" sz="1700">
                          <a:latin typeface="Arial" panose="020B0604020202020204" pitchFamily="34" charset="0"/>
                          <a:cs typeface="Arial" panose="020B0604020202020204" pitchFamily="34" charset="0"/>
                        </a:rPr>
                        <a:t>No acronyms, abbreviations or jargon </a:t>
                      </a:r>
                    </a:p>
                  </a:txBody>
                  <a:tcPr/>
                </a:tc>
                <a:tc>
                  <a:txBody>
                    <a:bodyPr/>
                    <a:lstStyle/>
                    <a:p>
                      <a:endParaRPr lang="en-GB" sz="17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43947680"/>
                  </a:ext>
                </a:extLst>
              </a:tr>
            </a:tbl>
          </a:graphicData>
        </a:graphic>
      </p:graphicFrame>
    </p:spTree>
    <p:extLst>
      <p:ext uri="{BB962C8B-B14F-4D97-AF65-F5344CB8AC3E}">
        <p14:creationId xmlns:p14="http://schemas.microsoft.com/office/powerpoint/2010/main" val="2399596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9273"/>
            <a:ext cx="10515600" cy="1325563"/>
          </a:xfrm>
        </p:spPr>
        <p:txBody>
          <a:bodyPr/>
          <a:lstStyle/>
          <a:p>
            <a:pPr algn="l"/>
            <a:r>
              <a:rPr lang="en-GB" b="1">
                <a:solidFill>
                  <a:srgbClr val="00AED9"/>
                </a:solidFill>
                <a:latin typeface="Arial" pitchFamily="34" charset="0"/>
                <a:cs typeface="Arial" pitchFamily="34" charset="0"/>
              </a:rPr>
              <a:t>Feedback </a:t>
            </a:r>
          </a:p>
        </p:txBody>
      </p:sp>
      <p:sp>
        <p:nvSpPr>
          <p:cNvPr id="3" name="Content Placeholder 2"/>
          <p:cNvSpPr>
            <a:spLocks noGrp="1"/>
          </p:cNvSpPr>
          <p:nvPr>
            <p:ph idx="1"/>
          </p:nvPr>
        </p:nvSpPr>
        <p:spPr/>
        <p:txBody>
          <a:bodyPr vert="horz" lIns="91440" tIns="45720" rIns="91440" bIns="45720" rtlCol="0" anchor="t">
            <a:normAutofit/>
          </a:bodyPr>
          <a:lstStyle/>
          <a:p>
            <a:r>
              <a:rPr lang="en-GB">
                <a:latin typeface="Arial" panose="020B0604020202020204" pitchFamily="34" charset="0"/>
                <a:cs typeface="Arial" pitchFamily="34" charset="0"/>
              </a:rPr>
              <a:t>To collect all feedback and demonstrate that feedback has been considered, acted on or mitigated. </a:t>
            </a:r>
            <a:br>
              <a:rPr lang="en-GB">
                <a:latin typeface="Arial" panose="020B0604020202020204" pitchFamily="34" charset="0"/>
                <a:cs typeface="Arial" pitchFamily="34" charset="0"/>
              </a:rPr>
            </a:br>
            <a:r>
              <a:rPr lang="en-GB" sz="1000">
                <a:latin typeface="Arial" panose="020B0604020202020204" pitchFamily="34" charset="0"/>
                <a:cs typeface="Arial" pitchFamily="34" charset="0"/>
              </a:rPr>
              <a:t>  </a:t>
            </a:r>
          </a:p>
          <a:p>
            <a:r>
              <a:rPr lang="en-GB">
                <a:latin typeface="Arial"/>
                <a:cs typeface="Arial"/>
              </a:rPr>
              <a:t>Feedback report to be taken to PCSG for final decision making. </a:t>
            </a:r>
          </a:p>
          <a:p>
            <a:pPr marL="0" indent="0">
              <a:buNone/>
            </a:pPr>
            <a:endParaRPr lang="en-GB">
              <a:latin typeface="Arial" panose="020B0604020202020204" pitchFamily="34" charset="0"/>
              <a:cs typeface="Arial" pitchFamily="34" charset="0"/>
            </a:endParaRPr>
          </a:p>
          <a:p>
            <a:pPr marL="0" indent="0">
              <a:buNone/>
            </a:pPr>
            <a:endParaRPr lang="en-GB">
              <a:latin typeface="Arial" panose="020B0604020202020204" pitchFamily="34" charset="0"/>
              <a:cs typeface="Arial" pitchFamily="34" charset="0"/>
            </a:endParaRPr>
          </a:p>
        </p:txBody>
      </p:sp>
    </p:spTree>
    <p:extLst>
      <p:ext uri="{BB962C8B-B14F-4D97-AF65-F5344CB8AC3E}">
        <p14:creationId xmlns:p14="http://schemas.microsoft.com/office/powerpoint/2010/main" val="2280920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1842356" y="1049585"/>
            <a:ext cx="8507288"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a:latin typeface="Arial" pitchFamily="34" charset="0"/>
              <a:cs typeface="Arial" pitchFamily="34" charset="0"/>
            </a:endParaRPr>
          </a:p>
          <a:p>
            <a:pPr algn="l"/>
            <a:r>
              <a:rPr lang="en-GB" b="1">
                <a:solidFill>
                  <a:srgbClr val="00AED9"/>
                </a:solidFill>
                <a:latin typeface="Arial" pitchFamily="34" charset="0"/>
                <a:cs typeface="Arial" pitchFamily="34" charset="0"/>
              </a:rPr>
              <a:t>Name:</a:t>
            </a:r>
            <a:r>
              <a:rPr lang="en-GB">
                <a:latin typeface="Arial" pitchFamily="34" charset="0"/>
                <a:cs typeface="Arial" pitchFamily="34" charset="0"/>
              </a:rPr>
              <a:t>	</a:t>
            </a:r>
            <a:r>
              <a:rPr lang="en-GB">
                <a:solidFill>
                  <a:schemeClr val="tx1"/>
                </a:solidFill>
                <a:latin typeface="Arial" pitchFamily="34" charset="0"/>
                <a:cs typeface="Arial" pitchFamily="34" charset="0"/>
              </a:rPr>
              <a:t>Beth Fletcher</a:t>
            </a:r>
          </a:p>
          <a:p>
            <a:pPr algn="l"/>
            <a:r>
              <a:rPr lang="en-GB" b="1">
                <a:solidFill>
                  <a:srgbClr val="00AED9"/>
                </a:solidFill>
                <a:latin typeface="Arial" pitchFamily="34" charset="0"/>
                <a:cs typeface="Arial" pitchFamily="34" charset="0"/>
              </a:rPr>
              <a:t>Title:</a:t>
            </a:r>
            <a:r>
              <a:rPr lang="en-GB">
                <a:latin typeface="Arial" pitchFamily="34" charset="0"/>
                <a:cs typeface="Arial" pitchFamily="34" charset="0"/>
              </a:rPr>
              <a:t>	</a:t>
            </a:r>
            <a:r>
              <a:rPr lang="en-GB">
                <a:solidFill>
                  <a:schemeClr val="tx1"/>
                </a:solidFill>
                <a:latin typeface="Arial" pitchFamily="34" charset="0"/>
                <a:cs typeface="Arial" pitchFamily="34" charset="0"/>
              </a:rPr>
              <a:t>Engagement Manager </a:t>
            </a:r>
          </a:p>
          <a:p>
            <a:pPr algn="l"/>
            <a:r>
              <a:rPr lang="en-GB" b="1">
                <a:solidFill>
                  <a:srgbClr val="00AED9"/>
                </a:solidFill>
                <a:latin typeface="Arial" pitchFamily="34" charset="0"/>
                <a:cs typeface="Arial" pitchFamily="34" charset="0"/>
              </a:rPr>
              <a:t>Email:</a:t>
            </a:r>
            <a:r>
              <a:rPr lang="en-GB">
                <a:latin typeface="Arial" pitchFamily="34" charset="0"/>
                <a:cs typeface="Arial" pitchFamily="34" charset="0"/>
              </a:rPr>
              <a:t>	</a:t>
            </a:r>
            <a:r>
              <a:rPr lang="en-GB" sz="280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Beth.Fletcher2@nhs.net</a:t>
            </a:r>
            <a:r>
              <a:rPr lang="en-GB" sz="2800">
                <a:solidFill>
                  <a:srgbClr val="00AED9"/>
                </a:solidFill>
                <a:latin typeface="Arial" pitchFamily="34" charset="0"/>
                <a:cs typeface="Arial" pitchFamily="34" charset="0"/>
              </a:rPr>
              <a:t> </a:t>
            </a:r>
          </a:p>
          <a:p>
            <a:pPr algn="l"/>
            <a:r>
              <a:rPr lang="en-GB" b="1">
                <a:solidFill>
                  <a:srgbClr val="00AED9"/>
                </a:solidFill>
                <a:latin typeface="Arial" pitchFamily="34" charset="0"/>
                <a:cs typeface="Arial" pitchFamily="34" charset="0"/>
              </a:rPr>
              <a:t>Web: </a:t>
            </a:r>
            <a:r>
              <a:rPr lang="en-GB" b="1">
                <a:solidFill>
                  <a:srgbClr val="0072C6"/>
                </a:solidFill>
                <a:latin typeface="Arial" pitchFamily="34" charset="0"/>
                <a:cs typeface="Arial" pitchFamily="34" charset="0"/>
              </a:rPr>
              <a:t>	</a:t>
            </a:r>
            <a:r>
              <a:rPr lang="en-GB" sz="280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2800">
                <a:solidFill>
                  <a:srgbClr val="00AED9"/>
                </a:solidFill>
                <a:latin typeface="Arial" pitchFamily="34" charset="0"/>
                <a:cs typeface="Arial" pitchFamily="34" charset="0"/>
              </a:rPr>
              <a:t> </a:t>
            </a:r>
            <a:endParaRPr lang="en-GB">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863600" y="30286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p>
        </p:txBody>
      </p:sp>
    </p:spTree>
    <p:extLst>
      <p:ext uri="{BB962C8B-B14F-4D97-AF65-F5344CB8AC3E}">
        <p14:creationId xmlns:p14="http://schemas.microsoft.com/office/powerpoint/2010/main" val="3470398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3E577-EA03-5CD4-82FA-4660FD211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1C935-AFFA-CFB3-E70F-4236C012FA39}"/>
              </a:ext>
            </a:extLst>
          </p:cNvPr>
          <p:cNvSpPr>
            <a:spLocks noGrp="1"/>
          </p:cNvSpPr>
          <p:nvPr>
            <p:ph type="title"/>
          </p:nvPr>
        </p:nvSpPr>
        <p:spPr/>
        <p:txBody>
          <a:bodyPr/>
          <a:lstStyle/>
          <a:p>
            <a:r>
              <a:rPr lang="en-GB" b="1">
                <a:solidFill>
                  <a:srgbClr val="00AED9"/>
                </a:solidFill>
                <a:latin typeface="Arial"/>
                <a:cs typeface="Arial"/>
              </a:rPr>
              <a:t>Background </a:t>
            </a:r>
            <a:endParaRPr lang="en-US"/>
          </a:p>
        </p:txBody>
      </p:sp>
      <p:sp>
        <p:nvSpPr>
          <p:cNvPr id="3" name="Content Placeholder 2">
            <a:extLst>
              <a:ext uri="{FF2B5EF4-FFF2-40B4-BE49-F238E27FC236}">
                <a16:creationId xmlns:a16="http://schemas.microsoft.com/office/drawing/2014/main" id="{99083C87-1153-0668-8D85-23A0D417CE55}"/>
              </a:ext>
            </a:extLst>
          </p:cNvPr>
          <p:cNvSpPr>
            <a:spLocks noGrp="1"/>
          </p:cNvSpPr>
          <p:nvPr>
            <p:ph idx="1"/>
          </p:nvPr>
        </p:nvSpPr>
        <p:spPr/>
        <p:txBody>
          <a:bodyPr vert="horz" lIns="91440" tIns="45720" rIns="91440" bIns="45720" rtlCol="0" anchor="t">
            <a:normAutofit/>
          </a:bodyPr>
          <a:lstStyle/>
          <a:p>
            <a:pPr marL="0" indent="0">
              <a:buNone/>
            </a:pPr>
            <a:r>
              <a:rPr lang="en-GB" sz="1800">
                <a:latin typeface="Arial"/>
                <a:cs typeface="Arial"/>
              </a:rPr>
              <a:t>XXPRACTICE NAMEXX general information and list of sites:</a:t>
            </a:r>
            <a:endParaRPr lang="en-GB">
              <a:latin typeface="Arial" pitchFamily="34" charset="0"/>
              <a:cs typeface="Arial" pitchFamily="34" charset="0"/>
            </a:endParaRPr>
          </a:p>
          <a:p>
            <a:r>
              <a:rPr lang="en-GB" sz="1800">
                <a:latin typeface="Arial"/>
                <a:ea typeface="Calibri" panose="020F0502020204030204"/>
                <a:cs typeface="Arial"/>
              </a:rPr>
              <a:t>Site</a:t>
            </a:r>
          </a:p>
          <a:p>
            <a:r>
              <a:rPr lang="en-GB" sz="1800">
                <a:latin typeface="Arial"/>
                <a:ea typeface="Calibri" panose="020F0502020204030204"/>
                <a:cs typeface="Arial"/>
              </a:rPr>
              <a:t>Site</a:t>
            </a:r>
          </a:p>
          <a:p>
            <a:r>
              <a:rPr lang="en-GB" sz="1800">
                <a:latin typeface="Arial"/>
                <a:ea typeface="Calibri" panose="020F0502020204030204"/>
                <a:cs typeface="Arial"/>
              </a:rPr>
              <a:t>Site</a:t>
            </a:r>
          </a:p>
          <a:p>
            <a:r>
              <a:rPr lang="en-GB" sz="1800">
                <a:latin typeface="Arial"/>
                <a:ea typeface="Calibri" panose="020F0502020204030204"/>
                <a:cs typeface="Arial"/>
              </a:rPr>
              <a:t>Site</a:t>
            </a:r>
            <a:endParaRPr lang="en-GB" sz="1800">
              <a:latin typeface="Symbol"/>
              <a:ea typeface="Calibri" panose="020F0502020204030204"/>
              <a:cs typeface="Arial"/>
              <a:sym typeface="Symbol"/>
            </a:endParaRPr>
          </a:p>
          <a:p>
            <a:pPr marL="0" indent="0">
              <a:buNone/>
            </a:pPr>
            <a:r>
              <a:rPr lang="en-GB" sz="1800">
                <a:latin typeface="Arial"/>
                <a:cs typeface="Arial"/>
              </a:rPr>
              <a:t>XXPRACTICE NAMEXX operates a single patient list across all sites, with approximately XX,000 patients identifying XXLOCATIONXX as their usual location. The branch has provided GP and nurse appointments only, with services such as mental health, physiotherapy, and advanced clinical practitioner (ACP) support delivered at other sites due to space and facility limitations.</a:t>
            </a:r>
            <a:endParaRPr lang="en-GB">
              <a:latin typeface="Arial"/>
              <a:ea typeface="Calibri" panose="020F0502020204030204"/>
              <a:cs typeface="Arial"/>
            </a:endParaRPr>
          </a:p>
          <a:p>
            <a:pPr marL="0" indent="0">
              <a:buNone/>
            </a:pPr>
            <a:r>
              <a:rPr lang="en-GB" sz="1800">
                <a:latin typeface="Arial"/>
                <a:cs typeface="Arial"/>
              </a:rPr>
              <a:t>Despite efforts to maintain the premises / whatever the situation is, the building’s condition and the limited size of clinical rooms have continued to fall short of the standards XXPRACTICE NAMEXX strives to uphold. Additionally, there has been a lack of investment from the landlord in maintaining the site.</a:t>
            </a:r>
            <a:endParaRPr lang="en-GB">
              <a:latin typeface="Arial"/>
              <a:ea typeface="Calibri" panose="020F0502020204030204"/>
              <a:cs typeface="Arial"/>
            </a:endParaRPr>
          </a:p>
          <a:p>
            <a:endParaRPr lang="en-GB">
              <a:latin typeface="Arial" pitchFamily="34" charset="0"/>
              <a:cs typeface="Arial" pitchFamily="34" charset="0"/>
            </a:endParaRPr>
          </a:p>
        </p:txBody>
      </p:sp>
    </p:spTree>
    <p:extLst>
      <p:ext uri="{BB962C8B-B14F-4D97-AF65-F5344CB8AC3E}">
        <p14:creationId xmlns:p14="http://schemas.microsoft.com/office/powerpoint/2010/main" val="2059466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solidFill>
                  <a:srgbClr val="00AED9"/>
                </a:solidFill>
                <a:latin typeface="Arial"/>
                <a:cs typeface="Arial"/>
              </a:rPr>
              <a:t>Proposal  </a:t>
            </a:r>
          </a:p>
        </p:txBody>
      </p:sp>
      <p:sp>
        <p:nvSpPr>
          <p:cNvPr id="3" name="Content Placeholder 2"/>
          <p:cNvSpPr>
            <a:spLocks noGrp="1"/>
          </p:cNvSpPr>
          <p:nvPr>
            <p:ph idx="1"/>
          </p:nvPr>
        </p:nvSpPr>
        <p:spPr>
          <a:xfrm>
            <a:off x="838557" y="1688143"/>
            <a:ext cx="11007186" cy="4836894"/>
          </a:xfrm>
        </p:spPr>
        <p:txBody>
          <a:bodyPr vert="horz" lIns="91440" tIns="45720" rIns="91440" bIns="45720" rtlCol="0" anchor="t">
            <a:normAutofit/>
          </a:bodyPr>
          <a:lstStyle/>
          <a:p>
            <a:pPr marL="0" indent="0">
              <a:buNone/>
            </a:pPr>
            <a:r>
              <a:rPr lang="en-GB" sz="1900" kern="0">
                <a:latin typeface="Arial"/>
                <a:ea typeface="Times New Roman" panose="02020603050405020304" pitchFamily="18" charset="0"/>
                <a:cs typeface="Arial"/>
              </a:rPr>
              <a:t>Due </a:t>
            </a:r>
            <a:r>
              <a:rPr lang="en-GB" sz="1900" kern="0">
                <a:latin typeface="Arial"/>
                <a:ea typeface="+mn-lt"/>
                <a:cs typeface="+mn-lt"/>
              </a:rPr>
              <a:t>to XXXX, we are XXXXPROPOSALXXX. </a:t>
            </a:r>
            <a:endParaRPr lang="en-GB" sz="1900" kern="0">
              <a:latin typeface="Arial"/>
              <a:ea typeface="Calibri"/>
              <a:cs typeface="Calibri"/>
            </a:endParaRPr>
          </a:p>
          <a:p>
            <a:pPr marL="0" indent="0">
              <a:buNone/>
            </a:pPr>
            <a:r>
              <a:rPr lang="en-US" sz="1800" b="1" kern="0">
                <a:latin typeface="Arial"/>
                <a:cs typeface="Arial"/>
              </a:rPr>
              <a:t>Key Information: </a:t>
            </a:r>
            <a:r>
              <a:rPr lang="en-US" sz="1800" kern="0">
                <a:highlight>
                  <a:srgbClr val="FFFF00"/>
                </a:highlight>
                <a:latin typeface="Arial"/>
                <a:cs typeface="Arial"/>
              </a:rPr>
              <a:t>BELOW ARE JUST SUGGESTIONS</a:t>
            </a:r>
          </a:p>
          <a:p>
            <a:pPr marL="285750" indent="-285750"/>
            <a:r>
              <a:rPr lang="en-GB" sz="1800" b="0" kern="0">
                <a:effectLst/>
                <a:latin typeface="Arial"/>
                <a:ea typeface="Times New Roman" panose="02020603050405020304" pitchFamily="18" charset="0"/>
                <a:cs typeface="Arial"/>
              </a:rPr>
              <a:t>Staffing levels will remain</a:t>
            </a:r>
            <a:r>
              <a:rPr lang="en-GB" sz="1800" b="1" kern="0">
                <a:effectLst/>
                <a:latin typeface="Arial"/>
                <a:ea typeface="Times New Roman" panose="02020603050405020304" pitchFamily="18" charset="0"/>
                <a:cs typeface="Arial"/>
              </a:rPr>
              <a:t> unchanged</a:t>
            </a:r>
            <a:r>
              <a:rPr lang="en-GB" sz="1800" b="0" kern="0">
                <a:effectLst/>
                <a:latin typeface="Arial"/>
                <a:ea typeface="Times New Roman" panose="02020603050405020304" pitchFamily="18" charset="0"/>
                <a:cs typeface="Arial"/>
              </a:rPr>
              <a:t>, with all staff relocating to </a:t>
            </a:r>
            <a:r>
              <a:rPr lang="en-GB" sz="1800" kern="0">
                <a:highlight>
                  <a:srgbClr val="FFFF00"/>
                </a:highlight>
                <a:latin typeface="Arial"/>
                <a:ea typeface="Times New Roman" panose="02020603050405020304" pitchFamily="18" charset="0"/>
                <a:cs typeface="Arial"/>
              </a:rPr>
              <a:t>XXX</a:t>
            </a:r>
            <a:r>
              <a:rPr lang="en-GB" sz="1800" b="0" kern="0">
                <a:effectLst/>
                <a:latin typeface="Arial"/>
                <a:ea typeface="Times New Roman" panose="02020603050405020304" pitchFamily="18" charset="0"/>
                <a:cs typeface="Arial"/>
              </a:rPr>
              <a:t> from approximately </a:t>
            </a:r>
            <a:r>
              <a:rPr lang="en-GB" sz="1800" kern="0">
                <a:highlight>
                  <a:srgbClr val="FFFF00"/>
                </a:highlight>
                <a:latin typeface="Arial"/>
                <a:ea typeface="Times New Roman" panose="02020603050405020304" pitchFamily="18" charset="0"/>
                <a:cs typeface="Arial"/>
              </a:rPr>
              <a:t>XXDATEXX</a:t>
            </a:r>
            <a:r>
              <a:rPr lang="en-GB" sz="1800" b="0" kern="0">
                <a:effectLst/>
                <a:highlight>
                  <a:srgbClr val="FFFF00"/>
                </a:highlight>
                <a:latin typeface="Arial"/>
                <a:ea typeface="Times New Roman" panose="02020603050405020304" pitchFamily="18" charset="0"/>
                <a:cs typeface="Arial"/>
              </a:rPr>
              <a:t> (exact date to be confirmed).</a:t>
            </a:r>
            <a:endParaRPr lang="en-GB" sz="1800" b="1" kern="0">
              <a:effectLst/>
              <a:highlight>
                <a:srgbClr val="FFFF00"/>
              </a:highlight>
              <a:latin typeface="Times New Roman"/>
              <a:ea typeface="Arial" panose="020B0604020202020204" pitchFamily="34" charset="0"/>
              <a:cs typeface="Arial"/>
            </a:endParaRPr>
          </a:p>
          <a:p>
            <a:pPr marL="285750" indent="-285750">
              <a:lnSpc>
                <a:spcPct val="115000"/>
              </a:lnSpc>
            </a:pPr>
            <a:r>
              <a:rPr lang="en-GB" sz="1800" b="0" kern="0">
                <a:effectLst/>
                <a:latin typeface="Arial"/>
                <a:ea typeface="Times New Roman" panose="02020603050405020304" pitchFamily="18" charset="0"/>
                <a:cs typeface="Arial"/>
              </a:rPr>
              <a:t>Patients will be </a:t>
            </a:r>
            <a:r>
              <a:rPr lang="en-GB" sz="1800" b="1" kern="0">
                <a:effectLst/>
                <a:latin typeface="Arial"/>
                <a:ea typeface="Times New Roman" panose="02020603050405020304" pitchFamily="18" charset="0"/>
                <a:cs typeface="Arial"/>
              </a:rPr>
              <a:t>redirected</a:t>
            </a:r>
            <a:r>
              <a:rPr lang="en-GB" sz="1800" b="0" kern="0">
                <a:effectLst/>
                <a:latin typeface="Arial"/>
                <a:ea typeface="Times New Roman" panose="02020603050405020304" pitchFamily="18" charset="0"/>
                <a:cs typeface="Arial"/>
              </a:rPr>
              <a:t> to other</a:t>
            </a:r>
            <a:r>
              <a:rPr lang="en-GB" sz="1800" kern="0">
                <a:latin typeface="Arial"/>
                <a:ea typeface="Times New Roman" panose="02020603050405020304" pitchFamily="18" charset="0"/>
                <a:cs typeface="Arial"/>
              </a:rPr>
              <a:t> </a:t>
            </a:r>
            <a:r>
              <a:rPr lang="en-GB" sz="1800" kern="0">
                <a:highlight>
                  <a:srgbClr val="FFFF00"/>
                </a:highlight>
                <a:latin typeface="Arial"/>
                <a:ea typeface="Times New Roman" panose="02020603050405020304" pitchFamily="18" charset="0"/>
                <a:cs typeface="Arial"/>
              </a:rPr>
              <a:t>XXX</a:t>
            </a:r>
            <a:r>
              <a:rPr lang="en-GB" sz="1800" kern="0">
                <a:latin typeface="Arial"/>
                <a:ea typeface="Times New Roman" panose="02020603050405020304" pitchFamily="18" charset="0"/>
                <a:cs typeface="Arial"/>
              </a:rPr>
              <a:t> </a:t>
            </a:r>
            <a:r>
              <a:rPr lang="en-GB" sz="1800" b="0" kern="0">
                <a:effectLst/>
                <a:latin typeface="Arial"/>
                <a:ea typeface="Times New Roman" panose="02020603050405020304" pitchFamily="18" charset="0"/>
                <a:cs typeface="Arial"/>
              </a:rPr>
              <a:t>sites, primarily</a:t>
            </a:r>
            <a:r>
              <a:rPr lang="en-GB" sz="1800" kern="0">
                <a:latin typeface="Arial"/>
                <a:ea typeface="Times New Roman" panose="02020603050405020304" pitchFamily="18" charset="0"/>
                <a:cs typeface="Arial"/>
              </a:rPr>
              <a:t> </a:t>
            </a:r>
            <a:r>
              <a:rPr lang="en-GB" sz="1800" kern="0">
                <a:highlight>
                  <a:srgbClr val="FFFF00"/>
                </a:highlight>
                <a:latin typeface="Arial"/>
                <a:ea typeface="Times New Roman" panose="02020603050405020304" pitchFamily="18" charset="0"/>
                <a:cs typeface="Arial"/>
              </a:rPr>
              <a:t>XXX</a:t>
            </a:r>
            <a:r>
              <a:rPr lang="en-GB" sz="1800" kern="0">
                <a:latin typeface="Arial"/>
                <a:ea typeface="Times New Roman" panose="02020603050405020304" pitchFamily="18" charset="0"/>
                <a:cs typeface="Arial"/>
              </a:rPr>
              <a:t> </a:t>
            </a:r>
            <a:r>
              <a:rPr lang="en-GB" sz="1800" b="0" kern="0">
                <a:effectLst/>
                <a:latin typeface="Arial"/>
                <a:ea typeface="Times New Roman" panose="02020603050405020304" pitchFamily="18" charset="0"/>
                <a:cs typeface="Arial"/>
              </a:rPr>
              <a:t>.</a:t>
            </a:r>
            <a:endParaRPr lang="en-GB" sz="1800" b="1" kern="0">
              <a:effectLst/>
              <a:latin typeface="Times New Roman"/>
              <a:ea typeface="Arial" panose="020B0604020202020204" pitchFamily="34" charset="0"/>
              <a:cs typeface="Arial"/>
            </a:endParaRPr>
          </a:p>
          <a:p>
            <a:pPr>
              <a:lnSpc>
                <a:spcPct val="115000"/>
              </a:lnSpc>
            </a:pPr>
            <a:r>
              <a:rPr lang="en-GB" sz="1800" b="0" kern="0">
                <a:effectLst/>
                <a:latin typeface="Arial"/>
                <a:ea typeface="Times New Roman" panose="02020603050405020304" pitchFamily="18" charset="0"/>
                <a:cs typeface="Arial"/>
              </a:rPr>
              <a:t>There will be </a:t>
            </a:r>
            <a:r>
              <a:rPr lang="en-GB" sz="1800" b="1" kern="0">
                <a:effectLst/>
                <a:latin typeface="Arial"/>
                <a:ea typeface="Times New Roman" panose="02020603050405020304" pitchFamily="18" charset="0"/>
                <a:cs typeface="Arial"/>
              </a:rPr>
              <a:t>no reduction</a:t>
            </a:r>
            <a:r>
              <a:rPr lang="en-GB" sz="1800" b="0" kern="0">
                <a:effectLst/>
                <a:latin typeface="Arial"/>
                <a:ea typeface="Times New Roman" panose="02020603050405020304" pitchFamily="18" charset="0"/>
                <a:cs typeface="Arial"/>
              </a:rPr>
              <a:t> in appointment availability or availability of services</a:t>
            </a:r>
            <a:endParaRPr lang="en-GB" sz="1800" b="1" kern="0">
              <a:effectLst/>
              <a:latin typeface="Times New Roman"/>
              <a:ea typeface="Arial" panose="020B0604020202020204" pitchFamily="34" charset="0"/>
              <a:cs typeface="Arial"/>
            </a:endParaRPr>
          </a:p>
          <a:p>
            <a:pPr>
              <a:lnSpc>
                <a:spcPct val="115000"/>
              </a:lnSpc>
            </a:pPr>
            <a:r>
              <a:rPr lang="en-GB" sz="1800" b="0" kern="0">
                <a:effectLst/>
                <a:latin typeface="Arial"/>
                <a:ea typeface="Times New Roman" panose="02020603050405020304" pitchFamily="18" charset="0"/>
                <a:cs typeface="Arial"/>
              </a:rPr>
              <a:t>Administrative services such as prescription requests and appointment bookings remain available online. In-person services will be accessible at other </a:t>
            </a:r>
            <a:r>
              <a:rPr lang="en-GB" sz="1800" kern="0">
                <a:latin typeface="Arial"/>
                <a:ea typeface="Times New Roman" panose="02020603050405020304" pitchFamily="18" charset="0"/>
                <a:cs typeface="Arial"/>
              </a:rPr>
              <a:t>practice</a:t>
            </a:r>
            <a:r>
              <a:rPr lang="en-GB" sz="1800" b="0" kern="0">
                <a:effectLst/>
                <a:latin typeface="Arial"/>
                <a:ea typeface="Times New Roman" panose="02020603050405020304" pitchFamily="18" charset="0"/>
                <a:cs typeface="Arial"/>
              </a:rPr>
              <a:t> locations.</a:t>
            </a:r>
            <a:endParaRPr lang="en-GB" sz="1800" b="1" kern="0">
              <a:effectLst/>
              <a:latin typeface="Times New Roman"/>
              <a:ea typeface="Arial" panose="020B0604020202020204" pitchFamily="34" charset="0"/>
              <a:cs typeface="Arial"/>
            </a:endParaRPr>
          </a:p>
          <a:p>
            <a:pPr>
              <a:lnSpc>
                <a:spcPct val="115000"/>
              </a:lnSpc>
            </a:pPr>
            <a:r>
              <a:rPr lang="en-GB" sz="1800" b="0" kern="0">
                <a:effectLst/>
                <a:latin typeface="Arial"/>
                <a:ea typeface="Times New Roman" panose="02020603050405020304" pitchFamily="18" charset="0"/>
                <a:cs typeface="Arial"/>
              </a:rPr>
              <a:t>Patients </a:t>
            </a:r>
            <a:r>
              <a:rPr lang="en-GB" sz="1800" b="1" kern="0">
                <a:effectLst/>
                <a:latin typeface="Arial"/>
                <a:ea typeface="Times New Roman" panose="02020603050405020304" pitchFamily="18" charset="0"/>
                <a:cs typeface="Arial"/>
              </a:rPr>
              <a:t>do not</a:t>
            </a:r>
            <a:r>
              <a:rPr lang="en-GB" sz="1800" b="0" kern="0">
                <a:effectLst/>
                <a:latin typeface="Arial"/>
                <a:ea typeface="Times New Roman" panose="02020603050405020304" pitchFamily="18" charset="0"/>
                <a:cs typeface="Arial"/>
              </a:rPr>
              <a:t> need to re-register. They remain registered with </a:t>
            </a:r>
            <a:r>
              <a:rPr lang="en-GB" sz="1800" kern="0">
                <a:highlight>
                  <a:srgbClr val="FFFF00"/>
                </a:highlight>
                <a:latin typeface="Arial"/>
                <a:ea typeface="Times New Roman" panose="02020603050405020304" pitchFamily="18" charset="0"/>
                <a:cs typeface="Arial"/>
              </a:rPr>
              <a:t>XXPRACTICEXX</a:t>
            </a:r>
            <a:r>
              <a:rPr lang="en-GB" sz="1800" b="0" kern="0">
                <a:effectLst/>
                <a:latin typeface="Arial"/>
                <a:ea typeface="Times New Roman" panose="02020603050405020304" pitchFamily="18" charset="0"/>
                <a:cs typeface="Arial"/>
              </a:rPr>
              <a:t> and can access care at any of its sites.</a:t>
            </a:r>
            <a:endParaRPr lang="en-GB" sz="1800" b="1" kern="0">
              <a:effectLst/>
              <a:latin typeface="Times New Roman"/>
              <a:ea typeface="Arial" panose="020B0604020202020204" pitchFamily="34" charset="0"/>
              <a:cs typeface="Arial"/>
            </a:endParaRPr>
          </a:p>
          <a:p>
            <a:r>
              <a:rPr lang="en-GB" sz="1800">
                <a:effectLst/>
                <a:latin typeface="Arial"/>
                <a:ea typeface="Times New Roman" panose="02020603050405020304" pitchFamily="18" charset="0"/>
                <a:cs typeface="Arial"/>
              </a:rPr>
              <a:t>Services for housebound patients will continue without disruption</a:t>
            </a:r>
            <a:r>
              <a:rPr lang="en-GB" sz="1800">
                <a:latin typeface="Arial"/>
                <a:ea typeface="Times New Roman" panose="02020603050405020304" pitchFamily="18" charset="0"/>
                <a:cs typeface="Arial"/>
              </a:rPr>
              <a:t>.</a:t>
            </a:r>
            <a:endParaRPr lang="en-GB" sz="1800" b="1" kern="0">
              <a:effectLst/>
              <a:latin typeface="Times New Roman"/>
              <a:ea typeface="Arial" panose="020B0604020202020204" pitchFamily="34" charset="0"/>
              <a:cs typeface="Arial"/>
            </a:endParaRPr>
          </a:p>
          <a:p>
            <a:endParaRPr lang="en-GB">
              <a:latin typeface="Arial" pitchFamily="34" charset="0"/>
              <a:cs typeface="Arial" pitchFamily="34" charset="0"/>
            </a:endParaRPr>
          </a:p>
        </p:txBody>
      </p:sp>
    </p:spTree>
    <p:extLst>
      <p:ext uri="{BB962C8B-B14F-4D97-AF65-F5344CB8AC3E}">
        <p14:creationId xmlns:p14="http://schemas.microsoft.com/office/powerpoint/2010/main" val="376846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a:solidFill>
                  <a:srgbClr val="00AED9"/>
                </a:solidFill>
                <a:latin typeface="Arial"/>
                <a:cs typeface="Arial"/>
              </a:rPr>
              <a:t>Impacts of the Proposal</a:t>
            </a:r>
            <a:endParaRPr lang="en-GB" b="1">
              <a:solidFill>
                <a:srgbClr val="00AED9"/>
              </a:solidFill>
              <a:latin typeface="Arial" pitchFamily="34" charset="0"/>
              <a:cs typeface="Arial" pitchFamily="34" charset="0"/>
            </a:endParaRPr>
          </a:p>
        </p:txBody>
      </p:sp>
      <p:sp>
        <p:nvSpPr>
          <p:cNvPr id="3" name="Content Placeholder 2"/>
          <p:cNvSpPr>
            <a:spLocks noGrp="1"/>
          </p:cNvSpPr>
          <p:nvPr>
            <p:ph idx="1"/>
          </p:nvPr>
        </p:nvSpPr>
        <p:spPr/>
        <p:txBody>
          <a:bodyPr vert="horz" lIns="91440" tIns="45720" rIns="91440" bIns="45720" rtlCol="0" anchor="t">
            <a:normAutofit/>
          </a:bodyPr>
          <a:lstStyle/>
          <a:p>
            <a:r>
              <a:rPr lang="en-GB">
                <a:highlight>
                  <a:srgbClr val="FFFF00"/>
                </a:highlight>
                <a:latin typeface="Arial"/>
                <a:cs typeface="Arial"/>
              </a:rPr>
              <a:t>Travel</a:t>
            </a:r>
            <a:endParaRPr lang="en-GB">
              <a:highlight>
                <a:srgbClr val="FFFF00"/>
              </a:highlight>
              <a:latin typeface="Arial" pitchFamily="34" charset="0"/>
              <a:cs typeface="Arial" pitchFamily="34" charset="0"/>
            </a:endParaRPr>
          </a:p>
          <a:p>
            <a:r>
              <a:rPr lang="en-GB">
                <a:highlight>
                  <a:srgbClr val="FFFF00"/>
                </a:highlight>
                <a:latin typeface="Arial"/>
                <a:cs typeface="Arial"/>
              </a:rPr>
              <a:t>Accessibility</a:t>
            </a:r>
          </a:p>
          <a:p>
            <a:r>
              <a:rPr lang="en-GB">
                <a:highlight>
                  <a:srgbClr val="FFFF00"/>
                </a:highlight>
                <a:latin typeface="Arial"/>
                <a:cs typeface="Arial"/>
              </a:rPr>
              <a:t>Quality / range of care</a:t>
            </a:r>
          </a:p>
          <a:p>
            <a:r>
              <a:rPr lang="en-GB">
                <a:highlight>
                  <a:srgbClr val="FFFF00"/>
                </a:highlight>
                <a:latin typeface="Arial"/>
                <a:cs typeface="Arial"/>
              </a:rPr>
              <a:t>Staffing</a:t>
            </a:r>
          </a:p>
          <a:p>
            <a:r>
              <a:rPr lang="en-GB">
                <a:highlight>
                  <a:srgbClr val="FFFF00"/>
                </a:highlight>
                <a:latin typeface="Arial"/>
                <a:cs typeface="Arial"/>
              </a:rPr>
              <a:t>Availability of appointments</a:t>
            </a:r>
          </a:p>
          <a:p>
            <a:endParaRPr lang="en-GB">
              <a:latin typeface="Arial" pitchFamily="34" charset="0"/>
              <a:cs typeface="Arial" pitchFamily="34" charset="0"/>
            </a:endParaRPr>
          </a:p>
        </p:txBody>
      </p:sp>
    </p:spTree>
    <p:extLst>
      <p:ext uri="{BB962C8B-B14F-4D97-AF65-F5344CB8AC3E}">
        <p14:creationId xmlns:p14="http://schemas.microsoft.com/office/powerpoint/2010/main" val="513044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a:solidFill>
                  <a:srgbClr val="00AED9"/>
                </a:solidFill>
                <a:latin typeface="Arial" pitchFamily="34" charset="0"/>
                <a:cs typeface="Arial" pitchFamily="34" charset="0"/>
              </a:rPr>
              <a:t>Key Stakeholders </a:t>
            </a:r>
          </a:p>
        </p:txBody>
      </p:sp>
      <p:sp>
        <p:nvSpPr>
          <p:cNvPr id="3" name="Content Placeholder 2"/>
          <p:cNvSpPr>
            <a:spLocks noGrp="1"/>
          </p:cNvSpPr>
          <p:nvPr>
            <p:ph idx="1"/>
          </p:nvPr>
        </p:nvSpPr>
        <p:spPr/>
        <p:txBody>
          <a:bodyPr vert="horz" lIns="91440" tIns="45720" rIns="91440" bIns="45720" rtlCol="0" anchor="t">
            <a:normAutofit/>
          </a:bodyPr>
          <a:lstStyle/>
          <a:p>
            <a:r>
              <a:rPr lang="en-GB">
                <a:latin typeface="Arial"/>
                <a:cs typeface="Arial"/>
              </a:rPr>
              <a:t>Patients</a:t>
            </a:r>
          </a:p>
          <a:p>
            <a:r>
              <a:rPr lang="en-GB">
                <a:latin typeface="Arial"/>
                <a:cs typeface="Arial"/>
              </a:rPr>
              <a:t>PPG</a:t>
            </a:r>
            <a:endParaRPr lang="en-GB">
              <a:latin typeface="Calibri" panose="020F0502020204030204"/>
              <a:ea typeface="Calibri" panose="020F0502020204030204"/>
              <a:cs typeface="Calibri" panose="020F0502020204030204"/>
            </a:endParaRPr>
          </a:p>
          <a:p>
            <a:r>
              <a:rPr lang="en-GB">
                <a:latin typeface="Arial"/>
                <a:cs typeface="Arial"/>
              </a:rPr>
              <a:t>HOSC</a:t>
            </a:r>
            <a:endParaRPr lang="en-GB">
              <a:latin typeface="Calibri" panose="020F0502020204030204"/>
              <a:ea typeface="Calibri" panose="020F0502020204030204"/>
              <a:cs typeface="Calibri" panose="020F0502020204030204"/>
            </a:endParaRPr>
          </a:p>
          <a:p>
            <a:r>
              <a:rPr lang="en-GB">
                <a:latin typeface="Arial"/>
                <a:cs typeface="Arial"/>
              </a:rPr>
              <a:t>Healthwatch </a:t>
            </a:r>
            <a:r>
              <a:rPr lang="en-GB">
                <a:highlight>
                  <a:srgbClr val="FFFF00"/>
                </a:highlight>
                <a:latin typeface="Arial"/>
                <a:cs typeface="Arial"/>
              </a:rPr>
              <a:t>(Derby and / or Derbyshire)</a:t>
            </a:r>
            <a:endParaRPr lang="en-GB">
              <a:highlight>
                <a:srgbClr val="FFFF00"/>
              </a:highlight>
              <a:latin typeface="Calibri" panose="020F0502020204030204"/>
              <a:ea typeface="Calibri" panose="020F0502020204030204"/>
              <a:cs typeface="Calibri" panose="020F0502020204030204"/>
            </a:endParaRPr>
          </a:p>
          <a:p>
            <a:r>
              <a:rPr lang="en-GB">
                <a:latin typeface="Arial"/>
                <a:cs typeface="Arial"/>
              </a:rPr>
              <a:t>Local Councillors</a:t>
            </a:r>
            <a:endParaRPr lang="en-GB">
              <a:latin typeface="Calibri" panose="020F0502020204030204"/>
              <a:ea typeface="Calibri" panose="020F0502020204030204"/>
              <a:cs typeface="Calibri" panose="020F0502020204030204"/>
            </a:endParaRPr>
          </a:p>
          <a:p>
            <a:r>
              <a:rPr lang="en-GB">
                <a:latin typeface="Arial"/>
                <a:cs typeface="Arial"/>
              </a:rPr>
              <a:t>Local MPs</a:t>
            </a:r>
          </a:p>
          <a:p>
            <a:r>
              <a:rPr lang="en-GB">
                <a:highlight>
                  <a:srgbClr val="FFFF00"/>
                </a:highlight>
                <a:latin typeface="Arial"/>
                <a:cs typeface="Arial"/>
              </a:rPr>
              <a:t>Care homes? Parishes? Local groups?</a:t>
            </a:r>
          </a:p>
          <a:p>
            <a:r>
              <a:rPr lang="en-GB">
                <a:highlight>
                  <a:srgbClr val="FFFF00"/>
                </a:highlight>
                <a:latin typeface="Arial"/>
                <a:cs typeface="Arial"/>
              </a:rPr>
              <a:t>Any others?</a:t>
            </a:r>
          </a:p>
        </p:txBody>
      </p:sp>
    </p:spTree>
    <p:extLst>
      <p:ext uri="{BB962C8B-B14F-4D97-AF65-F5344CB8AC3E}">
        <p14:creationId xmlns:p14="http://schemas.microsoft.com/office/powerpoint/2010/main" val="2127020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a:solidFill>
                  <a:srgbClr val="00AED9"/>
                </a:solidFill>
                <a:latin typeface="Arial" pitchFamily="34" charset="0"/>
                <a:cs typeface="Arial" pitchFamily="34" charset="0"/>
              </a:rPr>
              <a:t>Engagement Steps  </a:t>
            </a:r>
          </a:p>
        </p:txBody>
      </p:sp>
      <p:sp>
        <p:nvSpPr>
          <p:cNvPr id="3" name="Content Placeholder 2"/>
          <p:cNvSpPr>
            <a:spLocks noGrp="1"/>
          </p:cNvSpPr>
          <p:nvPr>
            <p:ph idx="1"/>
          </p:nvPr>
        </p:nvSpPr>
        <p:spPr/>
        <p:txBody>
          <a:bodyPr>
            <a:normAutofit/>
          </a:bodyPr>
          <a:lstStyle/>
          <a:p>
            <a:pPr marL="0" indent="0">
              <a:buNone/>
            </a:pPr>
            <a:r>
              <a:rPr lang="en-GB" sz="2400">
                <a:latin typeface="Arial" pitchFamily="34" charset="0"/>
                <a:cs typeface="Arial" pitchFamily="34" charset="0"/>
              </a:rPr>
              <a:t>To write an “Overview Document” which will cover the following:</a:t>
            </a:r>
          </a:p>
          <a:p>
            <a:r>
              <a:rPr lang="en-GB" sz="2400">
                <a:latin typeface="Arial" pitchFamily="34" charset="0"/>
                <a:cs typeface="Arial" pitchFamily="34" charset="0"/>
              </a:rPr>
              <a:t>What is being proposed</a:t>
            </a:r>
          </a:p>
          <a:p>
            <a:r>
              <a:rPr lang="en-GB" sz="2400">
                <a:latin typeface="Arial" pitchFamily="34" charset="0"/>
                <a:cs typeface="Arial" pitchFamily="34" charset="0"/>
              </a:rPr>
              <a:t>Why it is being proposed</a:t>
            </a:r>
          </a:p>
          <a:p>
            <a:r>
              <a:rPr lang="en-GB" sz="2400">
                <a:latin typeface="Arial" pitchFamily="34" charset="0"/>
                <a:cs typeface="Arial" pitchFamily="34" charset="0"/>
              </a:rPr>
              <a:t>What this means to patients</a:t>
            </a:r>
          </a:p>
          <a:p>
            <a:r>
              <a:rPr lang="en-GB" sz="2400">
                <a:latin typeface="Arial" pitchFamily="34" charset="0"/>
                <a:cs typeface="Arial" pitchFamily="34" charset="0"/>
              </a:rPr>
              <a:t>FAQs</a:t>
            </a:r>
          </a:p>
          <a:p>
            <a:r>
              <a:rPr lang="en-GB" sz="2400">
                <a:latin typeface="Arial" pitchFamily="34" charset="0"/>
                <a:cs typeface="Arial" pitchFamily="34" charset="0"/>
              </a:rPr>
              <a:t>How to get involved (engagement activities)</a:t>
            </a:r>
          </a:p>
          <a:p>
            <a:r>
              <a:rPr lang="en-GB" sz="2400">
                <a:latin typeface="Arial" pitchFamily="34" charset="0"/>
                <a:cs typeface="Arial" pitchFamily="34" charset="0"/>
              </a:rPr>
              <a:t>How to raise questions and concerns, and give general feedback </a:t>
            </a:r>
          </a:p>
          <a:p>
            <a:endParaRPr lang="en-GB">
              <a:latin typeface="Arial" pitchFamily="34" charset="0"/>
              <a:cs typeface="Arial" pitchFamily="34" charset="0"/>
            </a:endParaRPr>
          </a:p>
          <a:p>
            <a:pPr marL="0" indent="0">
              <a:buNone/>
            </a:pPr>
            <a:endParaRPr lang="en-GB">
              <a:latin typeface="Arial" pitchFamily="34" charset="0"/>
              <a:cs typeface="Arial" pitchFamily="34" charset="0"/>
            </a:endParaRPr>
          </a:p>
        </p:txBody>
      </p:sp>
    </p:spTree>
    <p:extLst>
      <p:ext uri="{BB962C8B-B14F-4D97-AF65-F5344CB8AC3E}">
        <p14:creationId xmlns:p14="http://schemas.microsoft.com/office/powerpoint/2010/main" val="3770896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a:solidFill>
                  <a:srgbClr val="00AED9"/>
                </a:solidFill>
                <a:latin typeface="Arial" pitchFamily="34" charset="0"/>
                <a:cs typeface="Arial" pitchFamily="34" charset="0"/>
              </a:rPr>
              <a:t>Engagement Activities</a:t>
            </a:r>
          </a:p>
        </p:txBody>
      </p:sp>
      <p:sp>
        <p:nvSpPr>
          <p:cNvPr id="3" name="Content Placeholder 2"/>
          <p:cNvSpPr>
            <a:spLocks noGrp="1"/>
          </p:cNvSpPr>
          <p:nvPr>
            <p:ph idx="1"/>
          </p:nvPr>
        </p:nvSpPr>
        <p:spPr>
          <a:xfrm>
            <a:off x="834684" y="1493240"/>
            <a:ext cx="10884017" cy="4692112"/>
          </a:xfrm>
        </p:spPr>
        <p:txBody>
          <a:bodyPr vert="horz" lIns="91440" tIns="45720" rIns="91440" bIns="45720" rtlCol="0" anchor="t">
            <a:normAutofit fontScale="92500" lnSpcReduction="20000"/>
          </a:bodyPr>
          <a:lstStyle/>
          <a:p>
            <a:r>
              <a:rPr lang="en-GB" sz="2400">
                <a:latin typeface="Arial"/>
                <a:cs typeface="Arial"/>
              </a:rPr>
              <a:t>To do a face-to-face engagement session at </a:t>
            </a:r>
            <a:r>
              <a:rPr lang="en-GB" sz="2400">
                <a:highlight>
                  <a:srgbClr val="FFFF00"/>
                </a:highlight>
                <a:latin typeface="Arial"/>
                <a:cs typeface="Arial"/>
              </a:rPr>
              <a:t>each practice site / each site closing. A larger number of face-to-face sessions due to engagement taking place during the summer holidays.</a:t>
            </a:r>
          </a:p>
          <a:p>
            <a:endParaRPr lang="en-GB" sz="2400">
              <a:latin typeface="Arial" pitchFamily="34" charset="0"/>
              <a:cs typeface="Arial" pitchFamily="34" charset="0"/>
            </a:endParaRPr>
          </a:p>
          <a:p>
            <a:r>
              <a:rPr lang="en-GB" sz="2400">
                <a:latin typeface="Arial" pitchFamily="34" charset="0"/>
                <a:cs typeface="Arial" pitchFamily="34" charset="0"/>
              </a:rPr>
              <a:t>To do online engagement sessions. </a:t>
            </a:r>
          </a:p>
          <a:p>
            <a:pPr marL="0" indent="0">
              <a:buNone/>
            </a:pPr>
            <a:endParaRPr lang="en-GB" sz="2400">
              <a:latin typeface="Arial" pitchFamily="34" charset="0"/>
              <a:cs typeface="Arial" pitchFamily="34" charset="0"/>
            </a:endParaRPr>
          </a:p>
          <a:p>
            <a:r>
              <a:rPr lang="en-GB" sz="2400">
                <a:latin typeface="Arial" pitchFamily="34" charset="0"/>
                <a:cs typeface="Arial" pitchFamily="34" charset="0"/>
              </a:rPr>
              <a:t>Practice webpages – to have specific areas for people to read Overview Document, FAQs and information on how to leave feedback.</a:t>
            </a:r>
          </a:p>
          <a:p>
            <a:endParaRPr lang="en-GB" sz="2400">
              <a:latin typeface="Arial" pitchFamily="34" charset="0"/>
              <a:cs typeface="Arial" pitchFamily="34" charset="0"/>
            </a:endParaRPr>
          </a:p>
          <a:p>
            <a:r>
              <a:rPr lang="en-GB" sz="2400">
                <a:latin typeface="Arial" pitchFamily="34" charset="0"/>
                <a:cs typeface="Arial" pitchFamily="34" charset="0"/>
              </a:rPr>
              <a:t>Information at practices – Overview Document and comment box, and details on how to leave feedback.</a:t>
            </a:r>
          </a:p>
          <a:p>
            <a:endParaRPr lang="en-GB" sz="2400">
              <a:latin typeface="Arial" pitchFamily="34" charset="0"/>
              <a:cs typeface="Arial" pitchFamily="34" charset="0"/>
            </a:endParaRPr>
          </a:p>
          <a:p>
            <a:r>
              <a:rPr lang="en-GB" sz="2400">
                <a:latin typeface="Arial" pitchFamily="34" charset="0"/>
                <a:cs typeface="Arial" pitchFamily="34" charset="0"/>
              </a:rPr>
              <a:t>Email address that people can contact or leave feedback, and a general telephone number if preferred.</a:t>
            </a:r>
          </a:p>
          <a:p>
            <a:pPr marL="0" indent="0">
              <a:buNone/>
            </a:pPr>
            <a:endParaRPr lang="en-GB">
              <a:latin typeface="Arial" pitchFamily="34" charset="0"/>
              <a:cs typeface="Arial" pitchFamily="34" charset="0"/>
            </a:endParaRPr>
          </a:p>
        </p:txBody>
      </p:sp>
    </p:spTree>
    <p:extLst>
      <p:ext uri="{BB962C8B-B14F-4D97-AF65-F5344CB8AC3E}">
        <p14:creationId xmlns:p14="http://schemas.microsoft.com/office/powerpoint/2010/main" val="2659890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A9075-327A-B9C7-F10F-6A8BDA2672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EBD6A1-0FB3-B848-F025-D60E86FED181}"/>
              </a:ext>
            </a:extLst>
          </p:cNvPr>
          <p:cNvSpPr>
            <a:spLocks noGrp="1"/>
          </p:cNvSpPr>
          <p:nvPr>
            <p:ph type="title"/>
          </p:nvPr>
        </p:nvSpPr>
        <p:spPr/>
        <p:txBody>
          <a:bodyPr/>
          <a:lstStyle/>
          <a:p>
            <a:r>
              <a:rPr lang="en-GB" b="1">
                <a:solidFill>
                  <a:srgbClr val="00AED9"/>
                </a:solidFill>
                <a:latin typeface="Arial"/>
                <a:cs typeface="Arial"/>
              </a:rPr>
              <a:t>Patient Participation Group (PPG) Involvement</a:t>
            </a:r>
            <a:endParaRPr lang="en-US"/>
          </a:p>
        </p:txBody>
      </p:sp>
      <p:sp>
        <p:nvSpPr>
          <p:cNvPr id="3" name="Content Placeholder 2">
            <a:extLst>
              <a:ext uri="{FF2B5EF4-FFF2-40B4-BE49-F238E27FC236}">
                <a16:creationId xmlns:a16="http://schemas.microsoft.com/office/drawing/2014/main" id="{5F4373B0-BF8E-34A3-8C74-C9B036D6F462}"/>
              </a:ext>
            </a:extLst>
          </p:cNvPr>
          <p:cNvSpPr>
            <a:spLocks noGrp="1"/>
          </p:cNvSpPr>
          <p:nvPr>
            <p:ph idx="1"/>
          </p:nvPr>
        </p:nvSpPr>
        <p:spPr>
          <a:xfrm>
            <a:off x="834684" y="1794277"/>
            <a:ext cx="10517129" cy="4391075"/>
          </a:xfrm>
        </p:spPr>
        <p:txBody>
          <a:bodyPr vert="horz" lIns="91440" tIns="45720" rIns="91440" bIns="45720" rtlCol="0" anchor="t">
            <a:normAutofit/>
          </a:bodyPr>
          <a:lstStyle/>
          <a:p>
            <a:r>
              <a:rPr lang="en-GB">
                <a:latin typeface="Arial"/>
                <a:cs typeface="Arial"/>
              </a:rPr>
              <a:t>PPG to sense check engagement approach, overview document and travel assessment </a:t>
            </a:r>
            <a:endParaRPr lang="en-US">
              <a:ea typeface="Calibri" panose="020F0502020204030204"/>
              <a:cs typeface="Calibri" panose="020F0502020204030204"/>
            </a:endParaRPr>
          </a:p>
          <a:p>
            <a:r>
              <a:rPr lang="en-GB">
                <a:latin typeface="Arial"/>
                <a:cs typeface="Arial"/>
              </a:rPr>
              <a:t>PPG to attend Engagement events (where possible) </a:t>
            </a:r>
          </a:p>
          <a:p>
            <a:pPr marL="0" indent="0">
              <a:buNone/>
            </a:pPr>
            <a:endParaRPr lang="en-GB">
              <a:latin typeface="Arial"/>
              <a:cs typeface="Arial"/>
            </a:endParaRPr>
          </a:p>
          <a:p>
            <a:r>
              <a:rPr lang="en-GB">
                <a:latin typeface="Arial"/>
                <a:cs typeface="Arial"/>
              </a:rPr>
              <a:t>PPGs attending events / supporting development of engagement approach / helping collect feedback</a:t>
            </a:r>
            <a:endParaRPr lang="en-GB">
              <a:latin typeface="Arial" pitchFamily="34" charset="0"/>
              <a:cs typeface="Arial" pitchFamily="34" charset="0"/>
            </a:endParaRPr>
          </a:p>
          <a:p>
            <a:pPr marL="0" indent="0">
              <a:buNone/>
            </a:pPr>
            <a:endParaRPr lang="en-GB">
              <a:latin typeface="Arial"/>
              <a:cs typeface="Arial"/>
            </a:endParaRPr>
          </a:p>
          <a:p>
            <a:r>
              <a:rPr lang="en-GB">
                <a:latin typeface="Arial"/>
                <a:cs typeface="Arial"/>
              </a:rPr>
              <a:t>Co-design engagement approach / lead on aspects of the engagement</a:t>
            </a:r>
            <a:endParaRPr lang="en-GB">
              <a:latin typeface="Arial" pitchFamily="34" charset="0"/>
              <a:cs typeface="Arial" pitchFamily="34" charset="0"/>
            </a:endParaRPr>
          </a:p>
          <a:p>
            <a:pPr marL="0" indent="0">
              <a:buNone/>
            </a:pPr>
            <a:endParaRPr lang="en-GB">
              <a:latin typeface="Arial" pitchFamily="34" charset="0"/>
              <a:cs typeface="Arial" pitchFamily="34" charset="0"/>
            </a:endParaRPr>
          </a:p>
        </p:txBody>
      </p:sp>
      <p:sp>
        <p:nvSpPr>
          <p:cNvPr id="4" name="TextBox 3">
            <a:extLst>
              <a:ext uri="{FF2B5EF4-FFF2-40B4-BE49-F238E27FC236}">
                <a16:creationId xmlns:a16="http://schemas.microsoft.com/office/drawing/2014/main" id="{AEFB9072-9D50-8CC3-743A-641DDAE7E92C}"/>
              </a:ext>
            </a:extLst>
          </p:cNvPr>
          <p:cNvSpPr txBox="1"/>
          <p:nvPr/>
        </p:nvSpPr>
        <p:spPr>
          <a:xfrm>
            <a:off x="10480994" y="5185703"/>
            <a:ext cx="1264686" cy="369332"/>
          </a:xfrm>
          <a:prstGeom prst="rect">
            <a:avLst/>
          </a:prstGeom>
        </p:spPr>
        <p:style>
          <a:lnRef idx="1">
            <a:schemeClr val="accent4"/>
          </a:lnRef>
          <a:fillRef idx="3">
            <a:schemeClr val="accent4"/>
          </a:fillRef>
          <a:effectRef idx="2">
            <a:schemeClr val="accent4"/>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solidFill>
                  <a:schemeClr val="tx1"/>
                </a:solidFill>
                <a:latin typeface="Arial"/>
                <a:ea typeface="Calibri"/>
                <a:cs typeface="Arial"/>
              </a:rPr>
              <a:t>GOLD</a:t>
            </a:r>
            <a:endParaRPr lang="en-GB" b="1">
              <a:solidFill>
                <a:schemeClr val="tx1"/>
              </a:solidFill>
              <a:latin typeface="Arial"/>
              <a:cs typeface="Arial"/>
            </a:endParaRPr>
          </a:p>
        </p:txBody>
      </p:sp>
      <p:sp>
        <p:nvSpPr>
          <p:cNvPr id="5" name="TextBox 4">
            <a:extLst>
              <a:ext uri="{FF2B5EF4-FFF2-40B4-BE49-F238E27FC236}">
                <a16:creationId xmlns:a16="http://schemas.microsoft.com/office/drawing/2014/main" id="{48F25E8B-36D0-55F8-8B74-DC86ADDF0B0F}"/>
              </a:ext>
            </a:extLst>
          </p:cNvPr>
          <p:cNvSpPr txBox="1"/>
          <p:nvPr/>
        </p:nvSpPr>
        <p:spPr>
          <a:xfrm>
            <a:off x="10480994" y="3981555"/>
            <a:ext cx="1264686" cy="369332"/>
          </a:xfrm>
          <a:prstGeom prst="rect">
            <a:avLst/>
          </a:prstGeom>
          <a:solidFill>
            <a:schemeClr val="bg1">
              <a:lumMod val="75000"/>
            </a:schemeClr>
          </a:solidFill>
        </p:spPr>
        <p:style>
          <a:lnRef idx="1">
            <a:schemeClr val="accent4"/>
          </a:lnRef>
          <a:fillRef idx="3">
            <a:schemeClr val="accent4"/>
          </a:fillRef>
          <a:effectRef idx="2">
            <a:schemeClr val="accent4"/>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solidFill>
                  <a:schemeClr val="tx1"/>
                </a:solidFill>
                <a:latin typeface="Arial"/>
                <a:ea typeface="Calibri"/>
                <a:cs typeface="Arial"/>
              </a:rPr>
              <a:t>SILVER</a:t>
            </a:r>
          </a:p>
        </p:txBody>
      </p:sp>
      <p:sp>
        <p:nvSpPr>
          <p:cNvPr id="6" name="TextBox 5">
            <a:extLst>
              <a:ext uri="{FF2B5EF4-FFF2-40B4-BE49-F238E27FC236}">
                <a16:creationId xmlns:a16="http://schemas.microsoft.com/office/drawing/2014/main" id="{A0A7D0E9-B644-CEEE-F196-DD0E0C76F7A1}"/>
              </a:ext>
            </a:extLst>
          </p:cNvPr>
          <p:cNvSpPr txBox="1"/>
          <p:nvPr/>
        </p:nvSpPr>
        <p:spPr>
          <a:xfrm>
            <a:off x="10480994" y="2344666"/>
            <a:ext cx="1264686" cy="369332"/>
          </a:xfrm>
          <a:prstGeom prst="rect">
            <a:avLst/>
          </a:prstGeom>
          <a:solidFill>
            <a:schemeClr val="accent4">
              <a:lumMod val="50000"/>
            </a:schemeClr>
          </a:solidFill>
        </p:spPr>
        <p:style>
          <a:lnRef idx="1">
            <a:schemeClr val="accent4"/>
          </a:lnRef>
          <a:fillRef idx="3">
            <a:schemeClr val="accent4"/>
          </a:fillRef>
          <a:effectRef idx="2">
            <a:schemeClr val="accent4"/>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solidFill>
                  <a:schemeClr val="tx1"/>
                </a:solidFill>
                <a:latin typeface="Arial"/>
                <a:ea typeface="Calibri"/>
                <a:cs typeface="Arial"/>
              </a:rPr>
              <a:t>BRONZE</a:t>
            </a:r>
          </a:p>
        </p:txBody>
      </p:sp>
    </p:spTree>
    <p:extLst>
      <p:ext uri="{BB962C8B-B14F-4D97-AF65-F5344CB8AC3E}">
        <p14:creationId xmlns:p14="http://schemas.microsoft.com/office/powerpoint/2010/main" val="505933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a:solidFill>
                  <a:srgbClr val="00AED9"/>
                </a:solidFill>
                <a:latin typeface="Arial" pitchFamily="34" charset="0"/>
                <a:cs typeface="Arial" pitchFamily="34" charset="0"/>
              </a:rPr>
              <a:t>Communicating Engagement Activities </a:t>
            </a:r>
          </a:p>
        </p:txBody>
      </p:sp>
      <p:sp>
        <p:nvSpPr>
          <p:cNvPr id="3" name="Content Placeholder 2"/>
          <p:cNvSpPr>
            <a:spLocks noGrp="1"/>
          </p:cNvSpPr>
          <p:nvPr>
            <p:ph idx="1"/>
          </p:nvPr>
        </p:nvSpPr>
        <p:spPr>
          <a:xfrm>
            <a:off x="838200" y="1825625"/>
            <a:ext cx="10515600" cy="4667250"/>
          </a:xfrm>
        </p:spPr>
        <p:txBody>
          <a:bodyPr vert="horz" lIns="91440" tIns="45720" rIns="91440" bIns="45720" rtlCol="0" anchor="t">
            <a:normAutofit fontScale="92500" lnSpcReduction="20000"/>
          </a:bodyPr>
          <a:lstStyle/>
          <a:p>
            <a:r>
              <a:rPr lang="en-GB">
                <a:latin typeface="Arial" panose="020B0604020202020204" pitchFamily="34" charset="0"/>
                <a:cs typeface="Arial" pitchFamily="34" charset="0"/>
              </a:rPr>
              <a:t>Communicate with patients via text and write to all patients who do not have a mobile contact number, directing them to sources of information (website or within the practice)</a:t>
            </a:r>
            <a:br>
              <a:rPr lang="en-GB">
                <a:latin typeface="Arial" panose="020B0604020202020204" pitchFamily="34" charset="0"/>
                <a:cs typeface="Arial" pitchFamily="34" charset="0"/>
              </a:rPr>
            </a:br>
            <a:r>
              <a:rPr lang="en-GB" sz="1100">
                <a:latin typeface="Arial" panose="020B0604020202020204" pitchFamily="34" charset="0"/>
                <a:cs typeface="Arial" pitchFamily="34" charset="0"/>
              </a:rPr>
              <a:t>  </a:t>
            </a:r>
          </a:p>
          <a:p>
            <a:r>
              <a:rPr lang="en-GB">
                <a:latin typeface="Arial" panose="020B0604020202020204" pitchFamily="34" charset="0"/>
                <a:cs typeface="Arial" pitchFamily="34" charset="0"/>
              </a:rPr>
              <a:t>Letters v</a:t>
            </a:r>
            <a:r>
              <a:rPr lang="en-GB" sz="2800">
                <a:latin typeface="Arial" panose="020B0604020202020204" pitchFamily="34" charset="0"/>
                <a:cs typeface="Arial" panose="020B0604020202020204" pitchFamily="34" charset="0"/>
              </a:rPr>
              <a:t>ia email or physical letters, to patients</a:t>
            </a:r>
            <a:br>
              <a:rPr lang="en-GB" sz="2800">
                <a:latin typeface="Arial" panose="020B0604020202020204" pitchFamily="34" charset="0"/>
                <a:cs typeface="Arial" panose="020B0604020202020204" pitchFamily="34" charset="0"/>
              </a:rPr>
            </a:br>
            <a:r>
              <a:rPr lang="en-GB" sz="1200">
                <a:latin typeface="Arial" panose="020B0604020202020204" pitchFamily="34" charset="0"/>
                <a:cs typeface="Arial" panose="020B0604020202020204" pitchFamily="34" charset="0"/>
              </a:rPr>
              <a:t> </a:t>
            </a:r>
          </a:p>
          <a:p>
            <a:r>
              <a:rPr lang="en-GB">
                <a:latin typeface="Arial" panose="020B0604020202020204" pitchFamily="34" charset="0"/>
                <a:cs typeface="Arial" pitchFamily="34" charset="0"/>
              </a:rPr>
              <a:t>Practice websites</a:t>
            </a:r>
            <a:br>
              <a:rPr lang="en-GB">
                <a:latin typeface="Arial" panose="020B0604020202020204" pitchFamily="34" charset="0"/>
                <a:cs typeface="Arial" pitchFamily="34" charset="0"/>
              </a:rPr>
            </a:br>
            <a:r>
              <a:rPr lang="en-GB" sz="1200">
                <a:latin typeface="Arial" panose="020B0604020202020204" pitchFamily="34" charset="0"/>
                <a:cs typeface="Arial" pitchFamily="34" charset="0"/>
              </a:rPr>
              <a:t>  </a:t>
            </a:r>
          </a:p>
          <a:p>
            <a:r>
              <a:rPr lang="en-GB">
                <a:latin typeface="Arial" panose="020B0604020202020204" pitchFamily="34" charset="0"/>
                <a:cs typeface="Arial" pitchFamily="34" charset="0"/>
              </a:rPr>
              <a:t>Social media platforms</a:t>
            </a:r>
            <a:br>
              <a:rPr lang="en-GB">
                <a:latin typeface="Arial" panose="020B0604020202020204" pitchFamily="34" charset="0"/>
                <a:cs typeface="Arial" pitchFamily="34" charset="0"/>
              </a:rPr>
            </a:br>
            <a:r>
              <a:rPr lang="en-GB" sz="1300">
                <a:latin typeface="Arial" panose="020B0604020202020204" pitchFamily="34" charset="0"/>
                <a:cs typeface="Arial" pitchFamily="34" charset="0"/>
              </a:rPr>
              <a:t> </a:t>
            </a:r>
          </a:p>
          <a:p>
            <a:r>
              <a:rPr lang="en-GB">
                <a:latin typeface="Arial" panose="020B0604020202020204" pitchFamily="34" charset="0"/>
                <a:cs typeface="Arial" pitchFamily="34" charset="0"/>
              </a:rPr>
              <a:t>Provide an email address for all patient queries and a general telephone number if preferred</a:t>
            </a:r>
            <a:br>
              <a:rPr lang="en-GB">
                <a:latin typeface="Arial" panose="020B0604020202020204" pitchFamily="34" charset="0"/>
                <a:cs typeface="Arial" pitchFamily="34" charset="0"/>
              </a:rPr>
            </a:br>
            <a:r>
              <a:rPr lang="en-GB" sz="1300">
                <a:latin typeface="Arial" panose="020B0604020202020204" pitchFamily="34" charset="0"/>
                <a:cs typeface="Arial" pitchFamily="34" charset="0"/>
              </a:rPr>
              <a:t>  </a:t>
            </a:r>
          </a:p>
          <a:p>
            <a:r>
              <a:rPr lang="en-GB">
                <a:latin typeface="Arial"/>
                <a:cs typeface="Arial"/>
              </a:rPr>
              <a:t>Have an Accessibility Statement on each comms message with the number and email address to contact if needing support or translations</a:t>
            </a:r>
          </a:p>
        </p:txBody>
      </p:sp>
    </p:spTree>
    <p:extLst>
      <p:ext uri="{BB962C8B-B14F-4D97-AF65-F5344CB8AC3E}">
        <p14:creationId xmlns:p14="http://schemas.microsoft.com/office/powerpoint/2010/main" val="1960857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5b7d5fd-40b1-41f5-82ce-1b57934722b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EA467071F9124386457461925A1E19" ma:contentTypeVersion="13" ma:contentTypeDescription="Create a new document." ma:contentTypeScope="" ma:versionID="0ef810f9148a33efc2d34bdce0c2001e">
  <xsd:schema xmlns:xsd="http://www.w3.org/2001/XMLSchema" xmlns:xs="http://www.w3.org/2001/XMLSchema" xmlns:p="http://schemas.microsoft.com/office/2006/metadata/properties" xmlns:ns2="d5b7d5fd-40b1-41f5-82ce-1b57934722bb" xmlns:ns3="0ca22bcb-f6d5-4632-a050-afff03f55f9e" targetNamespace="http://schemas.microsoft.com/office/2006/metadata/properties" ma:root="true" ma:fieldsID="901d74df286c5ab76e373ddd928e8f5f" ns2:_="" ns3:_="">
    <xsd:import namespace="d5b7d5fd-40b1-41f5-82ce-1b57934722bb"/>
    <xsd:import namespace="0ca22bcb-f6d5-4632-a050-afff03f55f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GenerationTime" minOccurs="0"/>
                <xsd:element ref="ns2:MediaServiceEventHashCode"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b7d5fd-40b1-41f5-82ce-1b57934722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a22bcb-f6d5-4632-a050-afff03f55f9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A19123-08C4-4C02-8AD7-3D49A56DD946}">
  <ds:schemaRefs>
    <ds:schemaRef ds:uri="d5b7d5fd-40b1-41f5-82ce-1b57934722bb"/>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8BAFB81-9786-4BC6-9E78-C817080559BA}">
  <ds:schemaRefs>
    <ds:schemaRef ds:uri="http://schemas.microsoft.com/sharepoint/v3/contenttype/forms"/>
  </ds:schemaRefs>
</ds:datastoreItem>
</file>

<file path=customXml/itemProps3.xml><?xml version="1.0" encoding="utf-8"?>
<ds:datastoreItem xmlns:ds="http://schemas.openxmlformats.org/officeDocument/2006/customXml" ds:itemID="{895D4DC5-5BC4-4E61-B3F5-C123A71E6EAA}">
  <ds:schemaRefs>
    <ds:schemaRef ds:uri="0ca22bcb-f6d5-4632-a050-afff03f55f9e"/>
    <ds:schemaRef ds:uri="d5b7d5fd-40b1-41f5-82ce-1b57934722b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Background </vt:lpstr>
      <vt:lpstr>Proposal  </vt:lpstr>
      <vt:lpstr>Impacts of the Proposal</vt:lpstr>
      <vt:lpstr>Key Stakeholders </vt:lpstr>
      <vt:lpstr>Engagement Steps  </vt:lpstr>
      <vt:lpstr>Engagement Activities</vt:lpstr>
      <vt:lpstr>Patient Participation Group (PPG) Involvement</vt:lpstr>
      <vt:lpstr>Communicating Engagement Activities </vt:lpstr>
      <vt:lpstr>Communications Plan </vt:lpstr>
      <vt:lpstr>Website Guidance</vt:lpstr>
      <vt:lpstr>Who's Contacting Identified Stakeholder </vt:lpstr>
      <vt:lpstr>Considerations of Access to Information and Engagement Activities    </vt:lpstr>
      <vt:lpstr>Feedback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revision>4</cp:revision>
  <dcterms:created xsi:type="dcterms:W3CDTF">2022-07-06T14:52:02Z</dcterms:created>
  <dcterms:modified xsi:type="dcterms:W3CDTF">2025-07-31T09:20:05Z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0x010100A8EA467071F9124386457461925A1E19</vt:lpwstr>
  </property>
  <property fmtid="{D5CDD505-2E9C-101B-9397-08002B2CF9AE}" pid="3" name="MediaServiceImageTags">
    <vt:lpwstr/>
  </property>
</Properties>
</file>