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8" r:id="rId3"/>
    <p:sldId id="259" r:id="rId4"/>
    <p:sldId id="271" r:id="rId5"/>
    <p:sldId id="263" r:id="rId6"/>
    <p:sldId id="264" r:id="rId7"/>
    <p:sldId id="270" r:id="rId8"/>
    <p:sldId id="265" r:id="rId9"/>
    <p:sldId id="269" r:id="rId10"/>
    <p:sldId id="267" r:id="rId11"/>
    <p:sldId id="266" r:id="rId12"/>
    <p:sldId id="26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F600A3-F499-4B1F-9341-19D1D28552D2}" type="datetimeFigureOut">
              <a:rPr lang="en-GB" smtClean="0"/>
              <a:t>10/04/2025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FAAE2F-DC3C-48E0-91EE-11040200B7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17315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B5AEF-B6E2-4C55-A5CA-86C3A73540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12697A-C7B3-4103-B540-DD3AA50D58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6F2B92-0624-4701-8C7D-1E1CD785FC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10/04/2025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75FD62-414B-49A2-A06B-781D48A03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975446-3002-41B8-AF12-79BE07990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4081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DF6EE-BDEF-4C05-BF8E-3DEA418D15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826368-C261-4E0C-B6C9-0279AB85FA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E535F0-65D0-4E7D-815A-737ADD6D19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10/04/2025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48E45F-A0F9-4C89-86AE-64FABE5C1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0FBBB3-9A8C-4049-9312-E2D6BD5E8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2620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C3FF0FC-698E-46B8-BBFE-36EBD406C8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2AA9CB-31DE-4281-955D-70528C6056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B23B65-DCDF-49E8-B1A5-74E680C53A1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10/04/2025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B9205-03FB-41E8-A4A2-BDED88AB3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63772E-F697-4C83-957D-4887FCD3F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5161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4D3F10-42F8-436E-B0FF-8ADD05E49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AFA2F4-1F26-4DEE-90D9-E05791AA01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8865AD-FA39-4CD6-B315-104B91DFA67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10/04/2025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D9B4DC-5284-416E-9985-6D24F05A0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B00D34-47E2-41F3-94A4-13846F78A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8700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7E7A6-D65F-4A12-9B1C-F101FCBB7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63E7D7-DCF7-4058-9F9A-1712CD52B0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AB8C77-3AA3-4A1D-9E6E-11543A9C9A2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10/04/2025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189E8A-57AC-4BBF-B49C-81A0F4E8E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6F7A76-86D3-48D2-969C-B1EDD7036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6710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56EFA-5262-488D-9E03-76D6F61BB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883497-7644-4E1A-8493-CE644C9925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BB7265-4627-48C6-A6FE-BAAFF71B6A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96E025-3F4D-4DED-9C2D-B3FB4AB11E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10/04/2025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42C53F-4826-480F-80BA-21872A7F9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964540-5059-47F7-9C37-CA41EF94A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14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45085-7EFD-4F82-B3C2-667956CA5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80A1BD-8656-4300-9D3C-C64806047F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9B375A-3610-460A-BDC0-5FA1FA5731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BC46873-B37C-4D93-ACF9-2295C9D8BC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BB782F-1367-43DC-B0ED-D32C32B886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83B4FA-18B8-4489-8DAB-47776D7708C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10/04/2025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2B79650-E106-43A3-A584-448144D5D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1FC51A-49E9-4525-9E82-583EF286A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2167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5D419D-2C44-4C60-916D-9507D9053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BE59C3-DABB-48C5-9B22-B803D85991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10/04/2025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B64389-70B3-475E-B38F-85C6CB6BE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4FD133-EE21-4CD7-A541-BB7B948F6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9737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8BC443-45E9-4222-BFA4-88E9F9E90A6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10/04/2025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737DD8-B12A-4EA0-86A2-CE33983F4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8399A4-0CD4-45A6-8048-6FA30E124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2045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DDC485-F8BE-4685-8A5E-9D0D8E511C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3B970B-FCC1-4AD0-BF68-E625BA3B53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03ADF7-70F5-487F-BB95-3663CA175B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239490-8A31-41D2-B1BA-45EB1C55B79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10/04/2025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134523-63A4-4BB8-B913-2C3E71EFA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BE0175-46AD-41D6-9A37-BB86D6BF1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154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F7BB6-B2E9-4DF6-9C1E-ABA974D2D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6E9AF04-CFF5-45C8-BC97-1A8A475EEA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27DA5D-3FFE-432C-8CDC-331F4EC2D5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6151EF-446F-470C-A16E-781A61BF6A8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10/04/2025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05AF9-4264-4E55-9F1A-3D7165CF5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7A0C58-140E-4383-B62F-66443F2EC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0769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B3A0A1-39D3-4F13-BFEB-B4CAEB93E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AAF636-3271-42C5-8C3B-69BD133C31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3F75C3-CE4A-4CBD-8751-D92BC58B3B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F97135-707D-41E1-AF4F-D43A11E12FA9}" type="datetimeFigureOut">
              <a:rPr lang="en-GB" smtClean="0"/>
              <a:t>10/04/2025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E9AB2B-1A45-479C-BE6D-B9C299A96A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FDF32F-A152-4DDF-A7A1-FFCC72736D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A51A6E3-35F3-4E9F-9C41-8E672635BF0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862" r="787" b="34233"/>
          <a:stretch/>
        </p:blipFill>
        <p:spPr>
          <a:xfrm>
            <a:off x="0" y="6608351"/>
            <a:ext cx="12192000" cy="277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9059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hemingwayapp.com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joinedupcarederbyshire.co.uk/" TargetMode="External"/><Relationship Id="rId4" Type="http://schemas.openxmlformats.org/officeDocument/2006/relationships/hyperlink" Target="mailto:Beth.fletcher2@nhs.net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C894F10-CE7A-45D9-B152-B3812A5067C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B604A04-BA98-411F-8384-50EB88C07E5A}"/>
              </a:ext>
            </a:extLst>
          </p:cNvPr>
          <p:cNvSpPr txBox="1"/>
          <p:nvPr/>
        </p:nvSpPr>
        <p:spPr>
          <a:xfrm>
            <a:off x="353632" y="1272772"/>
            <a:ext cx="11308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>
                <a:latin typeface="Arial" pitchFamily="34" charset="0"/>
                <a:cs typeface="Arial" pitchFamily="34" charset="0"/>
              </a:rPr>
              <a:t>Engagement and Communication Plan  </a:t>
            </a:r>
          </a:p>
        </p:txBody>
      </p:sp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5CDA8D7A-A9CA-4588-AEFD-043BE10019D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47"/>
          <a:stretch/>
        </p:blipFill>
        <p:spPr>
          <a:xfrm>
            <a:off x="0" y="3501008"/>
            <a:ext cx="12192000" cy="2394892"/>
          </a:xfrm>
          <a:prstGeom prst="rect">
            <a:avLst/>
          </a:prstGeom>
        </p:spPr>
      </p:pic>
      <p:pic>
        <p:nvPicPr>
          <p:cNvPr id="7" name="Picture 6" descr="A picture containing timeline&#10;&#10;Description automatically generated">
            <a:extLst>
              <a:ext uri="{FF2B5EF4-FFF2-40B4-BE49-F238E27FC236}">
                <a16:creationId xmlns:a16="http://schemas.microsoft.com/office/drawing/2014/main" id="{685F1AB9-2347-4F25-A6DC-495E7F7EBEB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8368" y="301064"/>
            <a:ext cx="2430000" cy="972000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DC2C1E0C-DCB8-4E1C-867B-04EA3B9C32FC}"/>
              </a:ext>
            </a:extLst>
          </p:cNvPr>
          <p:cNvGrpSpPr/>
          <p:nvPr/>
        </p:nvGrpSpPr>
        <p:grpSpPr>
          <a:xfrm>
            <a:off x="0" y="5835851"/>
            <a:ext cx="12192000" cy="1145974"/>
            <a:chOff x="0" y="5835851"/>
            <a:chExt cx="12192000" cy="1145974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3878AA03-D1D2-4BCD-A36E-C8CDC783EC2F}"/>
                </a:ext>
              </a:extLst>
            </p:cNvPr>
            <p:cNvSpPr/>
            <p:nvPr/>
          </p:nvSpPr>
          <p:spPr>
            <a:xfrm>
              <a:off x="0" y="5895900"/>
              <a:ext cx="12192000" cy="10859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8" name="Picture 7" descr="Graphical user interface, application&#10;&#10;Description automatically generated">
              <a:extLst>
                <a:ext uri="{FF2B5EF4-FFF2-40B4-BE49-F238E27FC236}">
                  <a16:creationId xmlns:a16="http://schemas.microsoft.com/office/drawing/2014/main" id="{EFE1A21B-C924-4AA2-A4DB-A872850D324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42829" y="5835851"/>
              <a:ext cx="6155999" cy="972000"/>
            </a:xfrm>
            <a:prstGeom prst="rect">
              <a:avLst/>
            </a:prstGeom>
          </p:spPr>
        </p:pic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0FA72309-A132-7056-AD09-AEF56FD7F2F4}"/>
              </a:ext>
            </a:extLst>
          </p:cNvPr>
          <p:cNvSpPr txBox="1"/>
          <p:nvPr/>
        </p:nvSpPr>
        <p:spPr>
          <a:xfrm>
            <a:off x="441860" y="2276626"/>
            <a:ext cx="11308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>
                <a:latin typeface="Arial" pitchFamily="34" charset="0"/>
                <a:cs typeface="Arial" pitchFamily="34" charset="0"/>
              </a:rPr>
              <a:t>Proposal to </a:t>
            </a:r>
            <a:r>
              <a:rPr lang="en-GB" sz="3600" b="1" dirty="0">
                <a:highlight>
                  <a:srgbClr val="FFFF00"/>
                </a:highlight>
                <a:latin typeface="Arial" pitchFamily="34" charset="0"/>
                <a:cs typeface="Arial" pitchFamily="34" charset="0"/>
              </a:rPr>
              <a:t>XXXXX</a:t>
            </a:r>
          </a:p>
        </p:txBody>
      </p:sp>
    </p:spTree>
    <p:extLst>
      <p:ext uri="{BB962C8B-B14F-4D97-AF65-F5344CB8AC3E}">
        <p14:creationId xmlns:p14="http://schemas.microsoft.com/office/powerpoint/2010/main" val="25247339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6348" y="365125"/>
            <a:ext cx="11131826" cy="1325563"/>
          </a:xfrm>
        </p:spPr>
        <p:txBody>
          <a:bodyPr/>
          <a:lstStyle/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Considerations of access to information and engagement activities  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itchFamily="34" charset="0"/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CB00FB16-A0CB-147E-255B-5EF33AC977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4140305"/>
              </p:ext>
            </p:extLst>
          </p:nvPr>
        </p:nvGraphicFramePr>
        <p:xfrm>
          <a:off x="838200" y="1825625"/>
          <a:ext cx="10333383" cy="410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2607">
                  <a:extLst>
                    <a:ext uri="{9D8B030D-6E8A-4147-A177-3AD203B41FA5}">
                      <a16:colId xmlns:a16="http://schemas.microsoft.com/office/drawing/2014/main" val="3472531618"/>
                    </a:ext>
                  </a:extLst>
                </a:gridCol>
                <a:gridCol w="6761245">
                  <a:extLst>
                    <a:ext uri="{9D8B030D-6E8A-4147-A177-3AD203B41FA5}">
                      <a16:colId xmlns:a16="http://schemas.microsoft.com/office/drawing/2014/main" val="2455957634"/>
                    </a:ext>
                  </a:extLst>
                </a:gridCol>
                <a:gridCol w="1709531">
                  <a:extLst>
                    <a:ext uri="{9D8B030D-6E8A-4147-A177-3AD203B41FA5}">
                      <a16:colId xmlns:a16="http://schemas.microsoft.com/office/drawing/2014/main" val="27648296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Area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Considerations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Notes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26756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access to Digital systems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Any patients without phones with have letters written to them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Engagement activities will include face to face events as well as information and comments boxes at the surgeries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75307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Housebound patients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Online sessions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Website access to information and feedback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Accessibility Statement on each comms message with number or email address to contact if needing support or translations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7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46454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English as a second language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Accessibility Statement on each comms message with number or email address to contact if needing support or translations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Health Literacy considerations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95366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Consideration of Health Literacy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 communications and documents to be written for a reading age of 9-11 year old Hemingway Editor (</a:t>
                      </a:r>
                      <a:r>
                        <a:rPr lang="en-GB" sz="1700" dirty="0">
                          <a:latin typeface="Arial" panose="020B0604020202020204" pitchFamily="34" charset="0"/>
                          <a:cs typeface="Arial" panose="020B0604020202020204" pitchFamily="34" charset="0"/>
                          <a:hlinkClick r:id="rId2"/>
                        </a:rPr>
                        <a:t>hemingwayapp.com</a:t>
                      </a:r>
                      <a:r>
                        <a:rPr lang="en-GB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acronyms, abbreviations or jargon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39476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95967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Feedback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>
                <a:latin typeface="Arial" panose="020B0604020202020204" pitchFamily="34" charset="0"/>
                <a:cs typeface="Arial" pitchFamily="34" charset="0"/>
              </a:rPr>
              <a:t>To collect all feedback and demonstrate that feedback has been considered, acted on or mitigated. </a:t>
            </a:r>
            <a:br>
              <a:rPr lang="en-GB" dirty="0">
                <a:latin typeface="Arial" panose="020B0604020202020204" pitchFamily="34" charset="0"/>
                <a:cs typeface="Arial" pitchFamily="34" charset="0"/>
              </a:rPr>
            </a:br>
            <a:r>
              <a:rPr lang="en-GB" sz="1000" dirty="0">
                <a:latin typeface="Arial" panose="020B0604020202020204" pitchFamily="34" charset="0"/>
                <a:cs typeface="Arial" pitchFamily="34" charset="0"/>
              </a:rPr>
              <a:t>  </a:t>
            </a:r>
          </a:p>
          <a:p>
            <a:r>
              <a:rPr lang="en-GB" dirty="0">
                <a:latin typeface="Arial" panose="020B0604020202020204" pitchFamily="34" charset="0"/>
                <a:cs typeface="Arial" pitchFamily="34" charset="0"/>
              </a:rPr>
              <a:t>To complete a summary of feedback report.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09208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text&#10;&#10;Description automatically generated">
            <a:extLst>
              <a:ext uri="{FF2B5EF4-FFF2-40B4-BE49-F238E27FC236}">
                <a16:creationId xmlns:a16="http://schemas.microsoft.com/office/drawing/2014/main" id="{D5CFC8D7-37EB-43D5-861F-79D372FC0E5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37486"/>
            <a:ext cx="12192000" cy="2564904"/>
          </a:xfrm>
          <a:prstGeom prst="rect">
            <a:avLst/>
          </a:prstGeom>
        </p:spPr>
      </p:pic>
      <p:pic>
        <p:nvPicPr>
          <p:cNvPr id="11" name="Picture 10" descr="A picture containing timeline&#10;&#10;Description automatically generated">
            <a:extLst>
              <a:ext uri="{FF2B5EF4-FFF2-40B4-BE49-F238E27FC236}">
                <a16:creationId xmlns:a16="http://schemas.microsoft.com/office/drawing/2014/main" id="{8116EB2D-2597-4A68-9C4B-C70B87C2944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8368" y="301064"/>
            <a:ext cx="2430000" cy="972000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EA6A645-396E-41E8-B814-922FF6E8C902}"/>
              </a:ext>
            </a:extLst>
          </p:cNvPr>
          <p:cNvSpPr txBox="1">
            <a:spLocks/>
          </p:cNvSpPr>
          <p:nvPr/>
        </p:nvSpPr>
        <p:spPr>
          <a:xfrm>
            <a:off x="1842356" y="1049585"/>
            <a:ext cx="850728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GB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Name:</a:t>
            </a:r>
            <a:r>
              <a:rPr lang="en-GB" dirty="0">
                <a:latin typeface="Arial" pitchFamily="34" charset="0"/>
                <a:cs typeface="Arial" pitchFamily="34" charset="0"/>
              </a:rPr>
              <a:t>	</a:t>
            </a:r>
            <a:r>
              <a:rPr lang="en-GB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Beth Fletcher</a:t>
            </a:r>
          </a:p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Title:</a:t>
            </a:r>
            <a:r>
              <a:rPr lang="en-GB" dirty="0">
                <a:latin typeface="Arial" pitchFamily="34" charset="0"/>
                <a:cs typeface="Arial" pitchFamily="34" charset="0"/>
              </a:rPr>
              <a:t>	</a:t>
            </a:r>
            <a:r>
              <a:rPr lang="en-GB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Engagement Manager </a:t>
            </a:r>
          </a:p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Email:</a:t>
            </a:r>
            <a:r>
              <a:rPr lang="en-GB" dirty="0">
                <a:latin typeface="Arial" pitchFamily="34" charset="0"/>
                <a:cs typeface="Arial" pitchFamily="34" charset="0"/>
              </a:rPr>
              <a:t>	</a:t>
            </a:r>
            <a:r>
              <a:rPr lang="en-GB" sz="2800" dirty="0">
                <a:solidFill>
                  <a:srgbClr val="00AED9"/>
                </a:solidFill>
                <a:latin typeface="Arial" pitchFamily="34" charset="0"/>
                <a:cs typeface="Arial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Beth.Fletcher2@nhs.net</a:t>
            </a:r>
            <a:r>
              <a:rPr lang="en-GB" sz="2800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Web: </a:t>
            </a:r>
            <a:r>
              <a:rPr lang="en-GB" b="1" dirty="0">
                <a:solidFill>
                  <a:srgbClr val="0072C6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GB" sz="2800" dirty="0">
                <a:solidFill>
                  <a:srgbClr val="00AED9"/>
                </a:solidFill>
                <a:latin typeface="Arial" pitchFamily="34" charset="0"/>
                <a:cs typeface="Arial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https://joinedupcarederbyshire.co.uk</a:t>
            </a:r>
            <a:r>
              <a:rPr lang="en-GB" sz="2800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GB" dirty="0">
              <a:solidFill>
                <a:srgbClr val="00AED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4A1C7A9-2443-474D-B013-34A147DA397A}"/>
              </a:ext>
            </a:extLst>
          </p:cNvPr>
          <p:cNvSpPr txBox="1">
            <a:spLocks/>
          </p:cNvSpPr>
          <p:nvPr/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b="1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Contact Details</a:t>
            </a:r>
            <a:endParaRPr lang="en-GB" b="1" dirty="0">
              <a:solidFill>
                <a:srgbClr val="00AED9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0398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Background and Proposal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0"/>
            <a:ext cx="8229600" cy="4709120"/>
          </a:xfrm>
        </p:spPr>
        <p:txBody>
          <a:bodyPr>
            <a:noAutofit/>
          </a:bodyPr>
          <a:lstStyle/>
          <a:p>
            <a:pPr marL="0" indent="0">
              <a:buNone/>
            </a:pPr>
            <a:br>
              <a:rPr lang="en-GB" sz="1200" dirty="0">
                <a:latin typeface="Arial" pitchFamily="34" charset="0"/>
                <a:cs typeface="Arial" pitchFamily="34" charset="0"/>
              </a:rPr>
            </a:br>
            <a:endParaRPr lang="en-GB" sz="1200" dirty="0">
              <a:latin typeface="Arial" pitchFamily="34" charset="0"/>
              <a:cs typeface="Arial" pitchFamily="34" charset="0"/>
            </a:endParaRPr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271785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Impacts of the Potential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3044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Key Stakeholders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7020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Engagement Steps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>
                <a:latin typeface="Arial" pitchFamily="34" charset="0"/>
                <a:cs typeface="Arial" pitchFamily="34" charset="0"/>
              </a:rPr>
              <a:t>To write an “Overview Document” which will cover the following:</a:t>
            </a:r>
          </a:p>
          <a:p>
            <a:r>
              <a:rPr lang="en-GB" sz="2400" dirty="0">
                <a:latin typeface="Arial" pitchFamily="34" charset="0"/>
                <a:cs typeface="Arial" pitchFamily="34" charset="0"/>
              </a:rPr>
              <a:t>What is being proposed</a:t>
            </a:r>
          </a:p>
          <a:p>
            <a:r>
              <a:rPr lang="en-GB" sz="2400" dirty="0">
                <a:latin typeface="Arial" pitchFamily="34" charset="0"/>
                <a:cs typeface="Arial" pitchFamily="34" charset="0"/>
              </a:rPr>
              <a:t>Why it is being proposed</a:t>
            </a:r>
          </a:p>
          <a:p>
            <a:r>
              <a:rPr lang="en-GB" sz="2400" dirty="0">
                <a:latin typeface="Arial" pitchFamily="34" charset="0"/>
                <a:cs typeface="Arial" pitchFamily="34" charset="0"/>
              </a:rPr>
              <a:t>What this means to patients</a:t>
            </a:r>
          </a:p>
          <a:p>
            <a:r>
              <a:rPr lang="en-GB" sz="2400" dirty="0">
                <a:latin typeface="Arial" pitchFamily="34" charset="0"/>
                <a:cs typeface="Arial" pitchFamily="34" charset="0"/>
              </a:rPr>
              <a:t>FAQs</a:t>
            </a:r>
          </a:p>
          <a:p>
            <a:r>
              <a:rPr lang="en-GB" sz="2400" dirty="0">
                <a:latin typeface="Arial" pitchFamily="34" charset="0"/>
                <a:cs typeface="Arial" pitchFamily="34" charset="0"/>
              </a:rPr>
              <a:t>How to get involved (engagement activities)</a:t>
            </a:r>
          </a:p>
          <a:p>
            <a:r>
              <a:rPr lang="en-GB" sz="2400" dirty="0">
                <a:latin typeface="Arial" pitchFamily="34" charset="0"/>
                <a:cs typeface="Arial" pitchFamily="34" charset="0"/>
              </a:rPr>
              <a:t>How to raise questions and concerns, and give general feedback </a:t>
            </a:r>
          </a:p>
          <a:p>
            <a:endParaRPr lang="en-GB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08966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Engagement Activities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783" y="1493240"/>
            <a:ext cx="10884017" cy="4692112"/>
          </a:xfrm>
        </p:spPr>
        <p:txBody>
          <a:bodyPr>
            <a:normAutofit fontScale="92500" lnSpcReduction="10000"/>
          </a:bodyPr>
          <a:lstStyle/>
          <a:p>
            <a:r>
              <a:rPr lang="en-GB" sz="2400" dirty="0">
                <a:latin typeface="Arial" pitchFamily="34" charset="0"/>
                <a:cs typeface="Arial" pitchFamily="34" charset="0"/>
              </a:rPr>
              <a:t>To do a face-to-face engagement session at each practice site.</a:t>
            </a:r>
          </a:p>
          <a:p>
            <a:endParaRPr lang="en-GB" sz="2400" dirty="0">
              <a:latin typeface="Arial" pitchFamily="34" charset="0"/>
              <a:cs typeface="Arial" pitchFamily="34" charset="0"/>
            </a:endParaRPr>
          </a:p>
          <a:p>
            <a:r>
              <a:rPr lang="en-GB" sz="2400" dirty="0">
                <a:latin typeface="Arial" pitchFamily="34" charset="0"/>
                <a:cs typeface="Arial" pitchFamily="34" charset="0"/>
              </a:rPr>
              <a:t>To do online engagement sessions. </a:t>
            </a:r>
          </a:p>
          <a:p>
            <a:pPr marL="0" indent="0">
              <a:buNone/>
            </a:pPr>
            <a:endParaRPr lang="en-GB" sz="2400" dirty="0">
              <a:latin typeface="Arial" pitchFamily="34" charset="0"/>
              <a:cs typeface="Arial" pitchFamily="34" charset="0"/>
            </a:endParaRPr>
          </a:p>
          <a:p>
            <a:r>
              <a:rPr lang="en-GB" sz="2400" dirty="0">
                <a:latin typeface="Arial" pitchFamily="34" charset="0"/>
                <a:cs typeface="Arial" pitchFamily="34" charset="0"/>
              </a:rPr>
              <a:t>Practice webpages – to have specific areas for people to read Overview Document, FAQs and information on how to leave feedback.</a:t>
            </a:r>
          </a:p>
          <a:p>
            <a:endParaRPr lang="en-GB" sz="2400" dirty="0">
              <a:latin typeface="Arial" pitchFamily="34" charset="0"/>
              <a:cs typeface="Arial" pitchFamily="34" charset="0"/>
            </a:endParaRPr>
          </a:p>
          <a:p>
            <a:r>
              <a:rPr lang="en-GB" sz="2400" dirty="0">
                <a:latin typeface="Arial" pitchFamily="34" charset="0"/>
                <a:cs typeface="Arial" pitchFamily="34" charset="0"/>
              </a:rPr>
              <a:t>Information at practices – Overview Document and comment box, and details on how to leave feedback.</a:t>
            </a:r>
          </a:p>
          <a:p>
            <a:endParaRPr lang="en-GB" sz="2400" dirty="0">
              <a:latin typeface="Arial" pitchFamily="34" charset="0"/>
              <a:cs typeface="Arial" pitchFamily="34" charset="0"/>
            </a:endParaRPr>
          </a:p>
          <a:p>
            <a:r>
              <a:rPr lang="en-GB" sz="2400" dirty="0">
                <a:latin typeface="Arial" pitchFamily="34" charset="0"/>
                <a:cs typeface="Arial" pitchFamily="34" charset="0"/>
              </a:rPr>
              <a:t>Email address that people can contact or leave feedback, and a general telephone number if preferred.</a:t>
            </a:r>
          </a:p>
          <a:p>
            <a:pPr marL="0" indent="0">
              <a:buNone/>
            </a:pP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98900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Patient Participation Group (PPG) Involvement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2338" y="1825625"/>
            <a:ext cx="11001462" cy="4351338"/>
          </a:xfrm>
        </p:spPr>
        <p:txBody>
          <a:bodyPr>
            <a:normAutofit/>
          </a:bodyPr>
          <a:lstStyle/>
          <a:p>
            <a:endParaRPr lang="en-GB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5898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Communicating Engagement Activities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20000"/>
          </a:bodyPr>
          <a:lstStyle/>
          <a:p>
            <a:r>
              <a:rPr lang="en-GB" dirty="0">
                <a:latin typeface="Arial" panose="020B0604020202020204" pitchFamily="34" charset="0"/>
                <a:cs typeface="Arial" pitchFamily="34" charset="0"/>
              </a:rPr>
              <a:t>Communicate with patients via text and write to all patients who do not have a mobile contact number, directing them to sources of information (website or within the practice)</a:t>
            </a:r>
            <a:br>
              <a:rPr lang="en-GB" dirty="0">
                <a:latin typeface="Arial" panose="020B0604020202020204" pitchFamily="34" charset="0"/>
                <a:cs typeface="Arial" pitchFamily="34" charset="0"/>
              </a:rPr>
            </a:br>
            <a:r>
              <a:rPr lang="en-GB" sz="1100" dirty="0">
                <a:latin typeface="Arial" panose="020B0604020202020204" pitchFamily="34" charset="0"/>
                <a:cs typeface="Arial" pitchFamily="34" charset="0"/>
              </a:rPr>
              <a:t>  </a:t>
            </a:r>
          </a:p>
          <a:p>
            <a:r>
              <a:rPr lang="en-GB" dirty="0">
                <a:latin typeface="Arial" panose="020B0604020202020204" pitchFamily="34" charset="0"/>
                <a:cs typeface="Arial" pitchFamily="34" charset="0"/>
              </a:rPr>
              <a:t>Letters v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ia email or physical letters, to patients</a:t>
            </a:r>
            <a:b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GB" dirty="0">
                <a:latin typeface="Arial" panose="020B0604020202020204" pitchFamily="34" charset="0"/>
                <a:cs typeface="Arial" pitchFamily="34" charset="0"/>
              </a:rPr>
              <a:t>Practice websites</a:t>
            </a:r>
            <a:br>
              <a:rPr lang="en-GB" dirty="0">
                <a:latin typeface="Arial" panose="020B0604020202020204" pitchFamily="34" charset="0"/>
                <a:cs typeface="Arial" pitchFamily="34" charset="0"/>
              </a:rPr>
            </a:br>
            <a:r>
              <a:rPr lang="en-GB" sz="1200" dirty="0">
                <a:latin typeface="Arial" panose="020B0604020202020204" pitchFamily="34" charset="0"/>
                <a:cs typeface="Arial" pitchFamily="34" charset="0"/>
              </a:rPr>
              <a:t>  </a:t>
            </a:r>
          </a:p>
          <a:p>
            <a:r>
              <a:rPr lang="en-GB" dirty="0">
                <a:latin typeface="Arial" panose="020B0604020202020204" pitchFamily="34" charset="0"/>
                <a:cs typeface="Arial" pitchFamily="34" charset="0"/>
              </a:rPr>
              <a:t>Social media platforms</a:t>
            </a:r>
            <a:br>
              <a:rPr lang="en-GB" dirty="0">
                <a:latin typeface="Arial" panose="020B0604020202020204" pitchFamily="34" charset="0"/>
                <a:cs typeface="Arial" pitchFamily="34" charset="0"/>
              </a:rPr>
            </a:br>
            <a:r>
              <a:rPr lang="en-GB" sz="1300" dirty="0">
                <a:latin typeface="Arial" panose="020B0604020202020204" pitchFamily="34" charset="0"/>
                <a:cs typeface="Arial" pitchFamily="34" charset="0"/>
              </a:rPr>
              <a:t> </a:t>
            </a:r>
          </a:p>
          <a:p>
            <a:r>
              <a:rPr lang="en-GB" dirty="0">
                <a:latin typeface="Arial" panose="020B0604020202020204" pitchFamily="34" charset="0"/>
                <a:cs typeface="Arial" pitchFamily="34" charset="0"/>
              </a:rPr>
              <a:t>Provide an email address for all patient queries and a general telephone number if preferred</a:t>
            </a:r>
            <a:br>
              <a:rPr lang="en-GB" dirty="0">
                <a:latin typeface="Arial" panose="020B0604020202020204" pitchFamily="34" charset="0"/>
                <a:cs typeface="Arial" pitchFamily="34" charset="0"/>
              </a:rPr>
            </a:br>
            <a:r>
              <a:rPr lang="en-GB" sz="1300" dirty="0">
                <a:latin typeface="Arial" panose="020B0604020202020204" pitchFamily="34" charset="0"/>
                <a:cs typeface="Arial" pitchFamily="34" charset="0"/>
              </a:rPr>
              <a:t>  </a:t>
            </a:r>
          </a:p>
          <a:p>
            <a:r>
              <a:rPr lang="en-GB" dirty="0">
                <a:latin typeface="Arial" panose="020B0604020202020204" pitchFamily="34" charset="0"/>
                <a:cs typeface="Arial" pitchFamily="34" charset="0"/>
              </a:rPr>
              <a:t>Have an Accessibility Statement on each comms message with the number and email address to contact if needing support or translations. </a:t>
            </a:r>
          </a:p>
        </p:txBody>
      </p:sp>
    </p:spTree>
    <p:extLst>
      <p:ext uri="{BB962C8B-B14F-4D97-AF65-F5344CB8AC3E}">
        <p14:creationId xmlns:p14="http://schemas.microsoft.com/office/powerpoint/2010/main" val="19608579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557" y="273967"/>
            <a:ext cx="10515600" cy="1325563"/>
          </a:xfrm>
        </p:spPr>
        <p:txBody>
          <a:bodyPr/>
          <a:lstStyle/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Communications Plan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>
              <a:latin typeface="Arial" panose="020B0604020202020204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itchFamily="34" charset="0"/>
            </a:endParaRP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705517EF-EA20-98ED-BF69-654A0D2FE4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1784308"/>
              </p:ext>
            </p:extLst>
          </p:nvPr>
        </p:nvGraphicFramePr>
        <p:xfrm>
          <a:off x="184557" y="1373436"/>
          <a:ext cx="11643919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1141">
                  <a:extLst>
                    <a:ext uri="{9D8B030D-6E8A-4147-A177-3AD203B41FA5}">
                      <a16:colId xmlns:a16="http://schemas.microsoft.com/office/drawing/2014/main" val="692965222"/>
                    </a:ext>
                  </a:extLst>
                </a:gridCol>
                <a:gridCol w="5345344">
                  <a:extLst>
                    <a:ext uri="{9D8B030D-6E8A-4147-A177-3AD203B41FA5}">
                      <a16:colId xmlns:a16="http://schemas.microsoft.com/office/drawing/2014/main" val="4243483265"/>
                    </a:ext>
                  </a:extLst>
                </a:gridCol>
                <a:gridCol w="3507434">
                  <a:extLst>
                    <a:ext uri="{9D8B030D-6E8A-4147-A177-3AD203B41FA5}">
                      <a16:colId xmlns:a16="http://schemas.microsoft.com/office/drawing/2014/main" val="30473087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Method of commutation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Key message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To whom /where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57828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kern="100" dirty="0"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SMS text to all patients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kern="100" dirty="0"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SMS explaining plans for the - BRIEF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GB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28035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kern="100" dirty="0"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Letter to all patients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kern="100" dirty="0"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Letter explaining the plans for the potential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GB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71590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kern="100" dirty="0"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Posters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kern="100" dirty="0"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A3 posters to be designed to outline main points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GB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41025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kern="100" dirty="0"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Website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kern="100"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Website banner and associated information page with FAQs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GB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53086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kern="100" dirty="0"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Facebook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kern="100"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Same version of poster to be added to FB page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GB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02058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kern="100" dirty="0"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FAQs for patients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kern="100" dirty="0"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List of FAQs and responses to be available on practice websites, and printed copies to be available for patients to collect.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3223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kern="100" dirty="0"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PPG involvement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000" kern="100" dirty="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41092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kern="100" dirty="0"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Engagement activities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000" kern="100" dirty="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GB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28994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kern="100" dirty="0"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Overview Document of potential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Overview of current situation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28878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95976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37c354b2-85b0-47f5-b222-07b48d774ee3}" enabled="0" method="" siteId="{37c354b2-85b0-47f5-b222-07b48d774ee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1983</TotalTime>
  <Words>539</Words>
  <Application>Microsoft Office PowerPoint</Application>
  <PresentationFormat>Widescreen</PresentationFormat>
  <Paragraphs>78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PowerPoint Presentation</vt:lpstr>
      <vt:lpstr>Background and Proposal  </vt:lpstr>
      <vt:lpstr>Impacts of the Potential</vt:lpstr>
      <vt:lpstr>Key Stakeholders </vt:lpstr>
      <vt:lpstr>Engagement Steps  </vt:lpstr>
      <vt:lpstr>Engagement Activities</vt:lpstr>
      <vt:lpstr>Patient Participation Group (PPG) Involvement </vt:lpstr>
      <vt:lpstr>Communicating Engagement Activities </vt:lpstr>
      <vt:lpstr>Communications Plan </vt:lpstr>
      <vt:lpstr>Considerations of access to information and engagement activities    </vt:lpstr>
      <vt:lpstr>Feedback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CANNON, Chloe (NHS DERBY AND DERBYSHIRE CCG)</dc:creator>
  <cp:lastModifiedBy>STUART, Mark (NHS DERBY AND DERBYSHIRE ICB - 15M)</cp:lastModifiedBy>
  <cp:revision>11</cp:revision>
  <dcterms:created xsi:type="dcterms:W3CDTF">2022-07-06T14:52:02Z</dcterms:created>
  <dcterms:modified xsi:type="dcterms:W3CDTF">2025-04-10T07:58:17Z</dcterms:modified>
</cp:coreProperties>
</file>