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7" r:id="rId2"/>
    <p:sldId id="628" r:id="rId3"/>
    <p:sldId id="629" r:id="rId4"/>
    <p:sldId id="443" r:id="rId5"/>
    <p:sldId id="494" r:id="rId6"/>
    <p:sldId id="582" r:id="rId7"/>
    <p:sldId id="260" r:id="rId8"/>
    <p:sldId id="630" r:id="rId9"/>
    <p:sldId id="631" r:id="rId10"/>
    <p:sldId id="315" r:id="rId11"/>
    <p:sldId id="533" r:id="rId12"/>
    <p:sldId id="316" r:id="rId13"/>
    <p:sldId id="537" r:id="rId14"/>
    <p:sldId id="595" r:id="rId15"/>
    <p:sldId id="591" r:id="rId16"/>
    <p:sldId id="517" r:id="rId17"/>
    <p:sldId id="549" r:id="rId18"/>
    <p:sldId id="263" r:id="rId19"/>
    <p:sldId id="605" r:id="rId20"/>
    <p:sldId id="624" r:id="rId21"/>
    <p:sldId id="604" r:id="rId22"/>
    <p:sldId id="573"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D6A4C68-AB52-F9D9-8F92-770E71B99B2B}" name="TUCKER, Chrissy (NHS DERBY AND DERBYSHIRE ICB - 15M)" initials="TC(DADI1" userId="S::chrissy.tucker@nhs.net::c8f942a3-4e58-4f1c-b725-b268dd492360" providerId="AD"/>
  <p188:author id="{38210983-70CA-B4D9-B275-B002B2BCA7F1}" name="INNES, Lisa (NHS ARDEN AND GREATER EAST MIDLANDS COMMISSIONING SUPPORT UNIT)" initials="IL(AAGEMCSU" userId="S::lisa.innes1@nhs.net::8e3e6fa8-45e7-4fa8-ae91-6f3ab612109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6" d="100"/>
          <a:sy n="66" d="100"/>
        </p:scale>
        <p:origin x="668"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90BB30-CD46-4DAE-B11D-714D787AE16F}"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GB"/>
        </a:p>
      </dgm:t>
    </dgm:pt>
    <dgm:pt modelId="{27A8A3D3-4EB7-486E-BC50-6D7B479C0C1A}">
      <dgm:prSet phldrT="[Text]" custT="1"/>
      <dgm:spPr>
        <a:solidFill>
          <a:srgbClr val="005EB8"/>
        </a:solidFill>
        <a:ln>
          <a:solidFill>
            <a:srgbClr val="005EB8"/>
          </a:solidFill>
        </a:ln>
      </dgm:spPr>
      <dgm:t>
        <a:bodyPr/>
        <a:lstStyle/>
        <a:p>
          <a:r>
            <a:rPr lang="en-GB" sz="1800" dirty="0">
              <a:latin typeface="Arial" panose="020B0604020202020204" pitchFamily="34" charset="0"/>
              <a:cs typeface="Arial" panose="020B0604020202020204" pitchFamily="34" charset="0"/>
            </a:rPr>
            <a:t>the relative importance of each of the key criteria and the rationale for their relative importance </a:t>
          </a:r>
          <a:r>
            <a:rPr lang="en-GB" sz="1800" b="0" i="0" dirty="0">
              <a:latin typeface="Arial" panose="020B0604020202020204" pitchFamily="34" charset="0"/>
              <a:cs typeface="Arial" panose="020B0604020202020204" pitchFamily="34" charset="0"/>
            </a:rPr>
            <a:t>and how the basic selection criteria were assessed</a:t>
          </a:r>
          <a:r>
            <a:rPr lang="en-GB" sz="1800" b="0" i="0" dirty="0"/>
            <a:t>​</a:t>
          </a:r>
          <a:endParaRPr lang="en-GB" sz="1800" dirty="0">
            <a:latin typeface="Arial" panose="020B0604020202020204" pitchFamily="34" charset="0"/>
            <a:cs typeface="Arial" panose="020B0604020202020204" pitchFamily="34" charset="0"/>
          </a:endParaRPr>
        </a:p>
      </dgm:t>
    </dgm:pt>
    <dgm:pt modelId="{175FB2B6-13B8-4F32-B9F4-2782224B68F1}" type="parTrans" cxnId="{043D7151-E817-44B8-A779-9CFC943F82D0}">
      <dgm:prSet/>
      <dgm:spPr/>
      <dgm:t>
        <a:bodyPr/>
        <a:lstStyle/>
        <a:p>
          <a:endParaRPr lang="en-GB" sz="1800">
            <a:latin typeface="Arial" panose="020B0604020202020204" pitchFamily="34" charset="0"/>
            <a:cs typeface="Arial" panose="020B0604020202020204" pitchFamily="34" charset="0"/>
          </a:endParaRPr>
        </a:p>
      </dgm:t>
    </dgm:pt>
    <dgm:pt modelId="{75752DD8-ADD8-4E2C-9A1D-720173B7838F}" type="sibTrans" cxnId="{043D7151-E817-44B8-A779-9CFC943F82D0}">
      <dgm:prSet/>
      <dgm:spPr>
        <a:solidFill>
          <a:srgbClr val="005EB8"/>
        </a:solidFill>
        <a:ln>
          <a:solidFill>
            <a:srgbClr val="005EB8"/>
          </a:solidFill>
        </a:ln>
      </dgm:spPr>
      <dgm:t>
        <a:bodyPr/>
        <a:lstStyle/>
        <a:p>
          <a:endParaRPr lang="en-GB" sz="1800">
            <a:latin typeface="Arial" panose="020B0604020202020204" pitchFamily="34" charset="0"/>
            <a:cs typeface="Arial" panose="020B0604020202020204" pitchFamily="34" charset="0"/>
          </a:endParaRPr>
        </a:p>
      </dgm:t>
    </dgm:pt>
    <dgm:pt modelId="{3DB027F0-571C-444A-9CA2-BA513E5C1E77}">
      <dgm:prSet phldrT="[Text]" custT="1"/>
      <dgm:spPr>
        <a:solidFill>
          <a:srgbClr val="005EB8"/>
        </a:solidFill>
        <a:ln>
          <a:solidFill>
            <a:srgbClr val="005EB8"/>
          </a:solidFill>
        </a:ln>
      </dgm:spPr>
      <dgm:t>
        <a:bodyPr/>
        <a:lstStyle/>
        <a:p>
          <a:pPr>
            <a:buClr>
              <a:srgbClr val="005EB8"/>
            </a:buClr>
            <a:buFont typeface="Arial" panose="020B0604020202020204" pitchFamily="34" charset="0"/>
            <a:buChar char="•"/>
          </a:pPr>
          <a:r>
            <a:rPr lang="en-GB" sz="1800">
              <a:latin typeface="Arial" panose="020B0604020202020204" pitchFamily="34" charset="0"/>
              <a:cs typeface="Arial" panose="020B0604020202020204" pitchFamily="34" charset="0"/>
            </a:rPr>
            <a:t>name and address of the provider </a:t>
          </a:r>
        </a:p>
      </dgm:t>
    </dgm:pt>
    <dgm:pt modelId="{3FE6BFCD-AB53-4F54-8F2F-303B11EE210A}" type="parTrans" cxnId="{10D036A3-5A00-472C-9BDC-8CE9E483992A}">
      <dgm:prSet/>
      <dgm:spPr/>
      <dgm:t>
        <a:bodyPr/>
        <a:lstStyle/>
        <a:p>
          <a:endParaRPr lang="en-GB" sz="1800">
            <a:latin typeface="Arial" panose="020B0604020202020204" pitchFamily="34" charset="0"/>
            <a:cs typeface="Arial" panose="020B0604020202020204" pitchFamily="34" charset="0"/>
          </a:endParaRPr>
        </a:p>
      </dgm:t>
    </dgm:pt>
    <dgm:pt modelId="{31FA9EB7-F16E-422F-9F2F-73C76E55D41F}" type="sibTrans" cxnId="{10D036A3-5A00-472C-9BDC-8CE9E483992A}">
      <dgm:prSet/>
      <dgm:spPr/>
      <dgm:t>
        <a:bodyPr/>
        <a:lstStyle/>
        <a:p>
          <a:endParaRPr lang="en-GB" sz="1800">
            <a:latin typeface="Arial" panose="020B0604020202020204" pitchFamily="34" charset="0"/>
            <a:cs typeface="Arial" panose="020B0604020202020204" pitchFamily="34" charset="0"/>
          </a:endParaRPr>
        </a:p>
      </dgm:t>
    </dgm:pt>
    <dgm:pt modelId="{1C9E24EA-3272-416F-B8CE-FA70664899EF}">
      <dgm:prSet phldrT="[Text]" custT="1"/>
      <dgm:spPr>
        <a:solidFill>
          <a:srgbClr val="005EB8"/>
        </a:solidFill>
        <a:ln>
          <a:solidFill>
            <a:srgbClr val="005EB8"/>
          </a:solidFill>
        </a:ln>
      </dgm:spPr>
      <dgm:t>
        <a:bodyPr/>
        <a:lstStyle/>
        <a:p>
          <a:pPr>
            <a:buClr>
              <a:srgbClr val="005EB8"/>
            </a:buClr>
            <a:buFont typeface="Arial" panose="020B0604020202020204" pitchFamily="34" charset="0"/>
            <a:buChar char="•"/>
          </a:pPr>
          <a:r>
            <a:rPr lang="en-GB" sz="1800">
              <a:latin typeface="Arial" panose="020B0604020202020204" pitchFamily="34" charset="0"/>
              <a:cs typeface="Arial" panose="020B0604020202020204" pitchFamily="34" charset="0"/>
            </a:rPr>
            <a:t>the decision-making process followed to select a provider</a:t>
          </a:r>
          <a:r>
            <a:rPr lang="en-US" sz="1800">
              <a:latin typeface="Arial" panose="020B0604020202020204" pitchFamily="34" charset="0"/>
              <a:cs typeface="Arial" panose="020B0604020202020204" pitchFamily="34" charset="0"/>
            </a:rPr>
            <a:t>​</a:t>
          </a:r>
          <a:endParaRPr lang="en-GB" sz="1800">
            <a:latin typeface="Arial" panose="020B0604020202020204" pitchFamily="34" charset="0"/>
            <a:cs typeface="Arial" panose="020B0604020202020204" pitchFamily="34" charset="0"/>
          </a:endParaRPr>
        </a:p>
      </dgm:t>
    </dgm:pt>
    <dgm:pt modelId="{D66CF542-0702-4F37-A113-2D4E613DF99E}" type="parTrans" cxnId="{74DCC5BE-BF7D-4A47-A5A0-DE0548307F33}">
      <dgm:prSet/>
      <dgm:spPr/>
      <dgm:t>
        <a:bodyPr/>
        <a:lstStyle/>
        <a:p>
          <a:endParaRPr lang="en-GB" sz="1800">
            <a:latin typeface="Arial" panose="020B0604020202020204" pitchFamily="34" charset="0"/>
            <a:cs typeface="Arial" panose="020B0604020202020204" pitchFamily="34" charset="0"/>
          </a:endParaRPr>
        </a:p>
      </dgm:t>
    </dgm:pt>
    <dgm:pt modelId="{070CD264-8433-4ABF-A835-4EC730E80424}" type="sibTrans" cxnId="{74DCC5BE-BF7D-4A47-A5A0-DE0548307F33}">
      <dgm:prSet/>
      <dgm:spPr/>
      <dgm:t>
        <a:bodyPr/>
        <a:lstStyle/>
        <a:p>
          <a:endParaRPr lang="en-GB" sz="1800">
            <a:latin typeface="Arial" panose="020B0604020202020204" pitchFamily="34" charset="0"/>
            <a:cs typeface="Arial" panose="020B0604020202020204" pitchFamily="34" charset="0"/>
          </a:endParaRPr>
        </a:p>
      </dgm:t>
    </dgm:pt>
    <dgm:pt modelId="{E7A52AD8-4551-4B5D-B38E-615CC67258AA}">
      <dgm:prSet custT="1"/>
      <dgm:spPr>
        <a:solidFill>
          <a:srgbClr val="005EB8"/>
        </a:solidFill>
        <a:ln>
          <a:solidFill>
            <a:srgbClr val="005EB8"/>
          </a:solidFill>
        </a:ln>
      </dgm:spPr>
      <dgm:t>
        <a:bodyPr/>
        <a:lstStyle/>
        <a:p>
          <a:r>
            <a:rPr lang="en-GB" sz="1800">
              <a:latin typeface="Arial" panose="020B0604020202020204" pitchFamily="34" charset="0"/>
              <a:cs typeface="Arial" panose="020B0604020202020204" pitchFamily="34" charset="0"/>
            </a:rPr>
            <a:t>the rationale for the decision </a:t>
          </a:r>
        </a:p>
      </dgm:t>
    </dgm:pt>
    <dgm:pt modelId="{325E5E1A-82A7-4EEC-8FA8-637E7853CDBC}" type="parTrans" cxnId="{1DFA1BD2-542E-47B6-8573-15424E612585}">
      <dgm:prSet/>
      <dgm:spPr/>
      <dgm:t>
        <a:bodyPr/>
        <a:lstStyle/>
        <a:p>
          <a:endParaRPr lang="en-GB" sz="1800">
            <a:latin typeface="Arial" panose="020B0604020202020204" pitchFamily="34" charset="0"/>
            <a:cs typeface="Arial" panose="020B0604020202020204" pitchFamily="34" charset="0"/>
          </a:endParaRPr>
        </a:p>
      </dgm:t>
    </dgm:pt>
    <dgm:pt modelId="{49D65272-CD37-410C-8FE3-90C354F9EFF0}" type="sibTrans" cxnId="{1DFA1BD2-542E-47B6-8573-15424E612585}">
      <dgm:prSet/>
      <dgm:spPr/>
      <dgm:t>
        <a:bodyPr/>
        <a:lstStyle/>
        <a:p>
          <a:endParaRPr lang="en-GB" sz="1800">
            <a:latin typeface="Arial" panose="020B0604020202020204" pitchFamily="34" charset="0"/>
            <a:cs typeface="Arial" panose="020B0604020202020204" pitchFamily="34" charset="0"/>
          </a:endParaRPr>
        </a:p>
      </dgm:t>
    </dgm:pt>
    <dgm:pt modelId="{EF996369-8C25-476A-84C2-D91D63BE7C3D}">
      <dgm:prSet custT="1"/>
      <dgm:spPr>
        <a:solidFill>
          <a:srgbClr val="005EB8"/>
        </a:solidFill>
        <a:ln>
          <a:solidFill>
            <a:srgbClr val="005EB8"/>
          </a:solidFill>
        </a:ln>
      </dgm:spPr>
      <dgm:t>
        <a:bodyPr/>
        <a:lstStyle/>
        <a:p>
          <a:r>
            <a:rPr lang="en-GB" sz="1800">
              <a:latin typeface="Arial" panose="020B0604020202020204" pitchFamily="34" charset="0"/>
              <a:cs typeface="Arial" panose="020B0604020202020204" pitchFamily="34" charset="0"/>
            </a:rPr>
            <a:t>for mixed procurements, how the procurement meets the requirements for mixed procurement</a:t>
          </a:r>
        </a:p>
      </dgm:t>
    </dgm:pt>
    <dgm:pt modelId="{BC421D7F-5D03-45DF-8A8B-9E5FE645C7AB}" type="parTrans" cxnId="{15C91C01-C9C7-4F88-A282-46EB58BE72CC}">
      <dgm:prSet/>
      <dgm:spPr/>
      <dgm:t>
        <a:bodyPr/>
        <a:lstStyle/>
        <a:p>
          <a:endParaRPr lang="en-GB" sz="1800">
            <a:latin typeface="Arial" panose="020B0604020202020204" pitchFamily="34" charset="0"/>
            <a:cs typeface="Arial" panose="020B0604020202020204" pitchFamily="34" charset="0"/>
          </a:endParaRPr>
        </a:p>
      </dgm:t>
    </dgm:pt>
    <dgm:pt modelId="{F76F7D8C-2128-4D9A-B314-7C88B07803EE}" type="sibTrans" cxnId="{15C91C01-C9C7-4F88-A282-46EB58BE72CC}">
      <dgm:prSet/>
      <dgm:spPr/>
      <dgm:t>
        <a:bodyPr/>
        <a:lstStyle/>
        <a:p>
          <a:endParaRPr lang="en-GB" sz="1800">
            <a:latin typeface="Arial" panose="020B0604020202020204" pitchFamily="34" charset="0"/>
            <a:cs typeface="Arial" panose="020B0604020202020204" pitchFamily="34" charset="0"/>
          </a:endParaRPr>
        </a:p>
      </dgm:t>
    </dgm:pt>
    <dgm:pt modelId="{0C422C40-F970-429E-BCB2-5C3365CBB969}">
      <dgm:prSet custT="1"/>
      <dgm:spPr>
        <a:solidFill>
          <a:srgbClr val="005EB8"/>
        </a:solidFill>
        <a:ln>
          <a:solidFill>
            <a:srgbClr val="005EB8"/>
          </a:solidFill>
        </a:ln>
      </dgm:spPr>
      <dgm:t>
        <a:bodyPr/>
        <a:lstStyle/>
        <a:p>
          <a:r>
            <a:rPr lang="en-GB" sz="1800">
              <a:latin typeface="Arial" panose="020B0604020202020204" pitchFamily="34" charset="0"/>
              <a:cs typeface="Arial" panose="020B0604020202020204" pitchFamily="34" charset="0"/>
            </a:rPr>
            <a:t>details of the individual/individuals making the decision </a:t>
          </a:r>
        </a:p>
      </dgm:t>
    </dgm:pt>
    <dgm:pt modelId="{C728CB7F-3F29-4116-ACCC-14CE80A9F5ED}" type="parTrans" cxnId="{F07927D6-547F-4138-8CEA-AA8A6A22C90C}">
      <dgm:prSet/>
      <dgm:spPr/>
      <dgm:t>
        <a:bodyPr/>
        <a:lstStyle/>
        <a:p>
          <a:endParaRPr lang="en-GB" sz="1800">
            <a:latin typeface="Arial" panose="020B0604020202020204" pitchFamily="34" charset="0"/>
            <a:cs typeface="Arial" panose="020B0604020202020204" pitchFamily="34" charset="0"/>
          </a:endParaRPr>
        </a:p>
      </dgm:t>
    </dgm:pt>
    <dgm:pt modelId="{0392E5DF-64B1-44AD-88FE-81F15F8F7475}" type="sibTrans" cxnId="{F07927D6-547F-4138-8CEA-AA8A6A22C90C}">
      <dgm:prSet/>
      <dgm:spPr/>
      <dgm:t>
        <a:bodyPr/>
        <a:lstStyle/>
        <a:p>
          <a:endParaRPr lang="en-GB" sz="1800">
            <a:latin typeface="Arial" panose="020B0604020202020204" pitchFamily="34" charset="0"/>
            <a:cs typeface="Arial" panose="020B0604020202020204" pitchFamily="34" charset="0"/>
          </a:endParaRPr>
        </a:p>
      </dgm:t>
    </dgm:pt>
    <dgm:pt modelId="{BC6033D5-8465-495C-B8C7-C5348AB71E9B}">
      <dgm:prSet custT="1"/>
      <dgm:spPr>
        <a:solidFill>
          <a:srgbClr val="005EB8"/>
        </a:solidFill>
        <a:ln>
          <a:solidFill>
            <a:srgbClr val="005EB8"/>
          </a:solidFill>
        </a:ln>
      </dgm:spPr>
      <dgm:t>
        <a:bodyPr/>
        <a:lstStyle/>
        <a:p>
          <a:r>
            <a:rPr lang="en-GB" sz="1800">
              <a:latin typeface="Arial" panose="020B0604020202020204" pitchFamily="34" charset="0"/>
              <a:cs typeface="Arial" panose="020B0604020202020204" pitchFamily="34" charset="0"/>
            </a:rPr>
            <a:t>any declared or potential conflicts of interest for individuals involved in decision making and how these were managed.</a:t>
          </a:r>
        </a:p>
      </dgm:t>
    </dgm:pt>
    <dgm:pt modelId="{8AA1A095-2619-4554-9FEA-5CBE51AF0A20}" type="parTrans" cxnId="{19FC64DF-A983-43AE-ABFD-E0A18A5C31C7}">
      <dgm:prSet/>
      <dgm:spPr/>
      <dgm:t>
        <a:bodyPr/>
        <a:lstStyle/>
        <a:p>
          <a:endParaRPr lang="en-GB" sz="1800">
            <a:latin typeface="Arial" panose="020B0604020202020204" pitchFamily="34" charset="0"/>
            <a:cs typeface="Arial" panose="020B0604020202020204" pitchFamily="34" charset="0"/>
          </a:endParaRPr>
        </a:p>
      </dgm:t>
    </dgm:pt>
    <dgm:pt modelId="{08A14077-3E7C-49A3-A506-6601FA533395}" type="sibTrans" cxnId="{19FC64DF-A983-43AE-ABFD-E0A18A5C31C7}">
      <dgm:prSet/>
      <dgm:spPr/>
      <dgm:t>
        <a:bodyPr/>
        <a:lstStyle/>
        <a:p>
          <a:endParaRPr lang="en-GB" sz="1800">
            <a:latin typeface="Arial" panose="020B0604020202020204" pitchFamily="34" charset="0"/>
            <a:cs typeface="Arial" panose="020B0604020202020204" pitchFamily="34" charset="0"/>
          </a:endParaRPr>
        </a:p>
      </dgm:t>
    </dgm:pt>
    <dgm:pt modelId="{E2907B92-E94E-4C8F-BA8C-DEF4D5D0738B}" type="pres">
      <dgm:prSet presAssocID="{1B90BB30-CD46-4DAE-B11D-714D787AE16F}" presName="Name0" presStyleCnt="0">
        <dgm:presLayoutVars>
          <dgm:chMax val="7"/>
          <dgm:chPref val="7"/>
          <dgm:dir/>
        </dgm:presLayoutVars>
      </dgm:prSet>
      <dgm:spPr/>
    </dgm:pt>
    <dgm:pt modelId="{279E8A9B-20DE-4B3A-91A7-3BCC843F4DCB}" type="pres">
      <dgm:prSet presAssocID="{1B90BB30-CD46-4DAE-B11D-714D787AE16F}" presName="Name1" presStyleCnt="0"/>
      <dgm:spPr/>
    </dgm:pt>
    <dgm:pt modelId="{8CC597E5-B67C-4BE2-8D4E-0193E2DB126D}" type="pres">
      <dgm:prSet presAssocID="{1B90BB30-CD46-4DAE-B11D-714D787AE16F}" presName="cycle" presStyleCnt="0"/>
      <dgm:spPr/>
    </dgm:pt>
    <dgm:pt modelId="{29052D2B-3B58-4238-AF0F-F44F6EBFE5F9}" type="pres">
      <dgm:prSet presAssocID="{1B90BB30-CD46-4DAE-B11D-714D787AE16F}" presName="srcNode" presStyleLbl="node1" presStyleIdx="0" presStyleCnt="7"/>
      <dgm:spPr/>
    </dgm:pt>
    <dgm:pt modelId="{88B639E5-BC40-4717-B098-A868C87B07BC}" type="pres">
      <dgm:prSet presAssocID="{1B90BB30-CD46-4DAE-B11D-714D787AE16F}" presName="conn" presStyleLbl="parChTrans1D2" presStyleIdx="0" presStyleCnt="1"/>
      <dgm:spPr/>
    </dgm:pt>
    <dgm:pt modelId="{2C3DF753-DB4C-4421-86B1-3012BFB6C498}" type="pres">
      <dgm:prSet presAssocID="{1B90BB30-CD46-4DAE-B11D-714D787AE16F}" presName="extraNode" presStyleLbl="node1" presStyleIdx="0" presStyleCnt="7"/>
      <dgm:spPr/>
    </dgm:pt>
    <dgm:pt modelId="{89876FED-45B2-47D4-8EA4-6F205BDCC279}" type="pres">
      <dgm:prSet presAssocID="{1B90BB30-CD46-4DAE-B11D-714D787AE16F}" presName="dstNode" presStyleLbl="node1" presStyleIdx="0" presStyleCnt="7"/>
      <dgm:spPr/>
    </dgm:pt>
    <dgm:pt modelId="{8ADBF50A-1B63-4753-AD95-789A0747A670}" type="pres">
      <dgm:prSet presAssocID="{27A8A3D3-4EB7-486E-BC50-6D7B479C0C1A}" presName="text_1" presStyleLbl="node1" presStyleIdx="0" presStyleCnt="7" custScaleX="100194" custScaleY="116890" custLinFactNeighborX="155">
        <dgm:presLayoutVars>
          <dgm:bulletEnabled val="1"/>
        </dgm:presLayoutVars>
      </dgm:prSet>
      <dgm:spPr/>
    </dgm:pt>
    <dgm:pt modelId="{A9DC7F7C-635B-4E45-9901-5C84D5BACC85}" type="pres">
      <dgm:prSet presAssocID="{27A8A3D3-4EB7-486E-BC50-6D7B479C0C1A}" presName="accent_1" presStyleCnt="0"/>
      <dgm:spPr/>
    </dgm:pt>
    <dgm:pt modelId="{669D4329-4D53-4093-8731-491A2132C36F}" type="pres">
      <dgm:prSet presAssocID="{27A8A3D3-4EB7-486E-BC50-6D7B479C0C1A}" presName="accentRepeatNode" presStyleLbl="solidFgAcc1" presStyleIdx="0" presStyleCnt="7"/>
      <dgm:spPr>
        <a:ln>
          <a:solidFill>
            <a:srgbClr val="005EB8"/>
          </a:solidFill>
        </a:ln>
      </dgm:spPr>
    </dgm:pt>
    <dgm:pt modelId="{198F43EE-9D71-4369-8903-725D5E642E0F}" type="pres">
      <dgm:prSet presAssocID="{3DB027F0-571C-444A-9CA2-BA513E5C1E77}" presName="text_2" presStyleLbl="node1" presStyleIdx="1" presStyleCnt="7">
        <dgm:presLayoutVars>
          <dgm:bulletEnabled val="1"/>
        </dgm:presLayoutVars>
      </dgm:prSet>
      <dgm:spPr/>
    </dgm:pt>
    <dgm:pt modelId="{F4A4EAB9-7957-4D71-8235-17D142C1BC57}" type="pres">
      <dgm:prSet presAssocID="{3DB027F0-571C-444A-9CA2-BA513E5C1E77}" presName="accent_2" presStyleCnt="0"/>
      <dgm:spPr/>
    </dgm:pt>
    <dgm:pt modelId="{FE68AE3C-98D6-4C68-A981-AE74A9B98451}" type="pres">
      <dgm:prSet presAssocID="{3DB027F0-571C-444A-9CA2-BA513E5C1E77}" presName="accentRepeatNode" presStyleLbl="solidFgAcc1" presStyleIdx="1" presStyleCnt="7"/>
      <dgm:spPr>
        <a:ln>
          <a:solidFill>
            <a:srgbClr val="005EB8"/>
          </a:solidFill>
        </a:ln>
      </dgm:spPr>
    </dgm:pt>
    <dgm:pt modelId="{67FEAB4D-76A1-4DEE-87AF-C2CBBBC402D7}" type="pres">
      <dgm:prSet presAssocID="{1C9E24EA-3272-416F-B8CE-FA70664899EF}" presName="text_3" presStyleLbl="node1" presStyleIdx="2" presStyleCnt="7">
        <dgm:presLayoutVars>
          <dgm:bulletEnabled val="1"/>
        </dgm:presLayoutVars>
      </dgm:prSet>
      <dgm:spPr/>
    </dgm:pt>
    <dgm:pt modelId="{919FDA8B-D3D6-4828-8B2B-1813E7524014}" type="pres">
      <dgm:prSet presAssocID="{1C9E24EA-3272-416F-B8CE-FA70664899EF}" presName="accent_3" presStyleCnt="0"/>
      <dgm:spPr/>
    </dgm:pt>
    <dgm:pt modelId="{C4043A33-BA91-445E-A468-495D466E245E}" type="pres">
      <dgm:prSet presAssocID="{1C9E24EA-3272-416F-B8CE-FA70664899EF}" presName="accentRepeatNode" presStyleLbl="solidFgAcc1" presStyleIdx="2" presStyleCnt="7"/>
      <dgm:spPr>
        <a:ln>
          <a:solidFill>
            <a:srgbClr val="005EB8"/>
          </a:solidFill>
        </a:ln>
      </dgm:spPr>
    </dgm:pt>
    <dgm:pt modelId="{395F7F0B-6CCD-4DEE-A2B8-8186100BE61F}" type="pres">
      <dgm:prSet presAssocID="{E7A52AD8-4551-4B5D-B38E-615CC67258AA}" presName="text_4" presStyleLbl="node1" presStyleIdx="3" presStyleCnt="7">
        <dgm:presLayoutVars>
          <dgm:bulletEnabled val="1"/>
        </dgm:presLayoutVars>
      </dgm:prSet>
      <dgm:spPr/>
    </dgm:pt>
    <dgm:pt modelId="{5486B635-1F29-4822-8E81-1B1F4BEECE57}" type="pres">
      <dgm:prSet presAssocID="{E7A52AD8-4551-4B5D-B38E-615CC67258AA}" presName="accent_4" presStyleCnt="0"/>
      <dgm:spPr/>
    </dgm:pt>
    <dgm:pt modelId="{8CDC718F-E204-44C8-8044-EA9392B893FF}" type="pres">
      <dgm:prSet presAssocID="{E7A52AD8-4551-4B5D-B38E-615CC67258AA}" presName="accentRepeatNode" presStyleLbl="solidFgAcc1" presStyleIdx="3" presStyleCnt="7"/>
      <dgm:spPr>
        <a:ln>
          <a:solidFill>
            <a:srgbClr val="005EB8"/>
          </a:solidFill>
        </a:ln>
      </dgm:spPr>
    </dgm:pt>
    <dgm:pt modelId="{32233835-5E51-4B7B-A7CA-241741CEE8A4}" type="pres">
      <dgm:prSet presAssocID="{EF996369-8C25-476A-84C2-D91D63BE7C3D}" presName="text_5" presStyleLbl="node1" presStyleIdx="4" presStyleCnt="7">
        <dgm:presLayoutVars>
          <dgm:bulletEnabled val="1"/>
        </dgm:presLayoutVars>
      </dgm:prSet>
      <dgm:spPr/>
    </dgm:pt>
    <dgm:pt modelId="{ED0D5AE5-0C98-439A-9987-5B36B4D9C2E9}" type="pres">
      <dgm:prSet presAssocID="{EF996369-8C25-476A-84C2-D91D63BE7C3D}" presName="accent_5" presStyleCnt="0"/>
      <dgm:spPr/>
    </dgm:pt>
    <dgm:pt modelId="{12AA7B2D-6C3B-4F78-B26C-A0290B4E4465}" type="pres">
      <dgm:prSet presAssocID="{EF996369-8C25-476A-84C2-D91D63BE7C3D}" presName="accentRepeatNode" presStyleLbl="solidFgAcc1" presStyleIdx="4" presStyleCnt="7"/>
      <dgm:spPr>
        <a:ln>
          <a:solidFill>
            <a:srgbClr val="005EB8"/>
          </a:solidFill>
        </a:ln>
      </dgm:spPr>
    </dgm:pt>
    <dgm:pt modelId="{361EABFD-AC0D-4B4A-869D-ECE046A47FB8}" type="pres">
      <dgm:prSet presAssocID="{0C422C40-F970-429E-BCB2-5C3365CBB969}" presName="text_6" presStyleLbl="node1" presStyleIdx="5" presStyleCnt="7">
        <dgm:presLayoutVars>
          <dgm:bulletEnabled val="1"/>
        </dgm:presLayoutVars>
      </dgm:prSet>
      <dgm:spPr/>
    </dgm:pt>
    <dgm:pt modelId="{11AFB7EB-EA19-49F5-BD62-37C6404E569F}" type="pres">
      <dgm:prSet presAssocID="{0C422C40-F970-429E-BCB2-5C3365CBB969}" presName="accent_6" presStyleCnt="0"/>
      <dgm:spPr/>
    </dgm:pt>
    <dgm:pt modelId="{CAB08021-FAD3-4CE3-8672-035CB1A10C69}" type="pres">
      <dgm:prSet presAssocID="{0C422C40-F970-429E-BCB2-5C3365CBB969}" presName="accentRepeatNode" presStyleLbl="solidFgAcc1" presStyleIdx="5" presStyleCnt="7"/>
      <dgm:spPr>
        <a:ln>
          <a:solidFill>
            <a:srgbClr val="005EB8"/>
          </a:solidFill>
        </a:ln>
      </dgm:spPr>
    </dgm:pt>
    <dgm:pt modelId="{CDBBF1DC-8B14-4B7B-B017-083815CC5D3B}" type="pres">
      <dgm:prSet presAssocID="{BC6033D5-8465-495C-B8C7-C5348AB71E9B}" presName="text_7" presStyleLbl="node1" presStyleIdx="6" presStyleCnt="7" custScaleY="117508">
        <dgm:presLayoutVars>
          <dgm:bulletEnabled val="1"/>
        </dgm:presLayoutVars>
      </dgm:prSet>
      <dgm:spPr/>
    </dgm:pt>
    <dgm:pt modelId="{E86508C2-8C90-4709-B9BE-0C6DC9E18D40}" type="pres">
      <dgm:prSet presAssocID="{BC6033D5-8465-495C-B8C7-C5348AB71E9B}" presName="accent_7" presStyleCnt="0"/>
      <dgm:spPr/>
    </dgm:pt>
    <dgm:pt modelId="{076B8B09-CC23-4091-BC41-D8FD0677614B}" type="pres">
      <dgm:prSet presAssocID="{BC6033D5-8465-495C-B8C7-C5348AB71E9B}" presName="accentRepeatNode" presStyleLbl="solidFgAcc1" presStyleIdx="6" presStyleCnt="7"/>
      <dgm:spPr>
        <a:ln>
          <a:solidFill>
            <a:srgbClr val="005EB8"/>
          </a:solidFill>
        </a:ln>
      </dgm:spPr>
    </dgm:pt>
  </dgm:ptLst>
  <dgm:cxnLst>
    <dgm:cxn modelId="{15C91C01-C9C7-4F88-A282-46EB58BE72CC}" srcId="{1B90BB30-CD46-4DAE-B11D-714D787AE16F}" destId="{EF996369-8C25-476A-84C2-D91D63BE7C3D}" srcOrd="4" destOrd="0" parTransId="{BC421D7F-5D03-45DF-8A8B-9E5FE645C7AB}" sibTransId="{F76F7D8C-2128-4D9A-B314-7C88B07803EE}"/>
    <dgm:cxn modelId="{8CC03708-63C4-4206-BF44-3D9515EDEEF3}" type="presOf" srcId="{27A8A3D3-4EB7-486E-BC50-6D7B479C0C1A}" destId="{8ADBF50A-1B63-4753-AD95-789A0747A670}" srcOrd="0" destOrd="0" presId="urn:microsoft.com/office/officeart/2008/layout/VerticalCurvedList"/>
    <dgm:cxn modelId="{B5AA1F38-D68F-463E-BF42-8C09B72D2EA3}" type="presOf" srcId="{75752DD8-ADD8-4E2C-9A1D-720173B7838F}" destId="{88B639E5-BC40-4717-B098-A868C87B07BC}" srcOrd="0" destOrd="0" presId="urn:microsoft.com/office/officeart/2008/layout/VerticalCurvedList"/>
    <dgm:cxn modelId="{699B0442-890E-4BC6-8450-EE9822B759CB}" type="presOf" srcId="{3DB027F0-571C-444A-9CA2-BA513E5C1E77}" destId="{198F43EE-9D71-4369-8903-725D5E642E0F}" srcOrd="0" destOrd="0" presId="urn:microsoft.com/office/officeart/2008/layout/VerticalCurvedList"/>
    <dgm:cxn modelId="{378D1346-B317-4E95-837D-5DCC71FCB527}" type="presOf" srcId="{1C9E24EA-3272-416F-B8CE-FA70664899EF}" destId="{67FEAB4D-76A1-4DEE-87AF-C2CBBBC402D7}" srcOrd="0" destOrd="0" presId="urn:microsoft.com/office/officeart/2008/layout/VerticalCurvedList"/>
    <dgm:cxn modelId="{043D7151-E817-44B8-A779-9CFC943F82D0}" srcId="{1B90BB30-CD46-4DAE-B11D-714D787AE16F}" destId="{27A8A3D3-4EB7-486E-BC50-6D7B479C0C1A}" srcOrd="0" destOrd="0" parTransId="{175FB2B6-13B8-4F32-B9F4-2782224B68F1}" sibTransId="{75752DD8-ADD8-4E2C-9A1D-720173B7838F}"/>
    <dgm:cxn modelId="{9C287C77-B9B3-4095-91E7-EE7A5E44F500}" type="presOf" srcId="{1B90BB30-CD46-4DAE-B11D-714D787AE16F}" destId="{E2907B92-E94E-4C8F-BA8C-DEF4D5D0738B}" srcOrd="0" destOrd="0" presId="urn:microsoft.com/office/officeart/2008/layout/VerticalCurvedList"/>
    <dgm:cxn modelId="{9EA88B59-B756-48D1-BC9B-3F63E83DAE4B}" type="presOf" srcId="{E7A52AD8-4551-4B5D-B38E-615CC67258AA}" destId="{395F7F0B-6CCD-4DEE-A2B8-8186100BE61F}" srcOrd="0" destOrd="0" presId="urn:microsoft.com/office/officeart/2008/layout/VerticalCurvedList"/>
    <dgm:cxn modelId="{66262D9B-5FFF-4492-A169-CF4330954FC2}" type="presOf" srcId="{EF996369-8C25-476A-84C2-D91D63BE7C3D}" destId="{32233835-5E51-4B7B-A7CA-241741CEE8A4}" srcOrd="0" destOrd="0" presId="urn:microsoft.com/office/officeart/2008/layout/VerticalCurvedList"/>
    <dgm:cxn modelId="{10D036A3-5A00-472C-9BDC-8CE9E483992A}" srcId="{1B90BB30-CD46-4DAE-B11D-714D787AE16F}" destId="{3DB027F0-571C-444A-9CA2-BA513E5C1E77}" srcOrd="1" destOrd="0" parTransId="{3FE6BFCD-AB53-4F54-8F2F-303B11EE210A}" sibTransId="{31FA9EB7-F16E-422F-9F2F-73C76E55D41F}"/>
    <dgm:cxn modelId="{3B6369B8-BFD4-4E88-96B3-0981BAD44077}" type="presOf" srcId="{BC6033D5-8465-495C-B8C7-C5348AB71E9B}" destId="{CDBBF1DC-8B14-4B7B-B017-083815CC5D3B}" srcOrd="0" destOrd="0" presId="urn:microsoft.com/office/officeart/2008/layout/VerticalCurvedList"/>
    <dgm:cxn modelId="{74DCC5BE-BF7D-4A47-A5A0-DE0548307F33}" srcId="{1B90BB30-CD46-4DAE-B11D-714D787AE16F}" destId="{1C9E24EA-3272-416F-B8CE-FA70664899EF}" srcOrd="2" destOrd="0" parTransId="{D66CF542-0702-4F37-A113-2D4E613DF99E}" sibTransId="{070CD264-8433-4ABF-A835-4EC730E80424}"/>
    <dgm:cxn modelId="{1DFA1BD2-542E-47B6-8573-15424E612585}" srcId="{1B90BB30-CD46-4DAE-B11D-714D787AE16F}" destId="{E7A52AD8-4551-4B5D-B38E-615CC67258AA}" srcOrd="3" destOrd="0" parTransId="{325E5E1A-82A7-4EEC-8FA8-637E7853CDBC}" sibTransId="{49D65272-CD37-410C-8FE3-90C354F9EFF0}"/>
    <dgm:cxn modelId="{F07927D6-547F-4138-8CEA-AA8A6A22C90C}" srcId="{1B90BB30-CD46-4DAE-B11D-714D787AE16F}" destId="{0C422C40-F970-429E-BCB2-5C3365CBB969}" srcOrd="5" destOrd="0" parTransId="{C728CB7F-3F29-4116-ACCC-14CE80A9F5ED}" sibTransId="{0392E5DF-64B1-44AD-88FE-81F15F8F7475}"/>
    <dgm:cxn modelId="{19FC64DF-A983-43AE-ABFD-E0A18A5C31C7}" srcId="{1B90BB30-CD46-4DAE-B11D-714D787AE16F}" destId="{BC6033D5-8465-495C-B8C7-C5348AB71E9B}" srcOrd="6" destOrd="0" parTransId="{8AA1A095-2619-4554-9FEA-5CBE51AF0A20}" sibTransId="{08A14077-3E7C-49A3-A506-6601FA533395}"/>
    <dgm:cxn modelId="{3F1B99FF-DE36-4C25-928F-6070E9A9CEDD}" type="presOf" srcId="{0C422C40-F970-429E-BCB2-5C3365CBB969}" destId="{361EABFD-AC0D-4B4A-869D-ECE046A47FB8}" srcOrd="0" destOrd="0" presId="urn:microsoft.com/office/officeart/2008/layout/VerticalCurvedList"/>
    <dgm:cxn modelId="{3127CECB-98CD-4903-85F9-0CCD3BF0EB1C}" type="presParOf" srcId="{E2907B92-E94E-4C8F-BA8C-DEF4D5D0738B}" destId="{279E8A9B-20DE-4B3A-91A7-3BCC843F4DCB}" srcOrd="0" destOrd="0" presId="urn:microsoft.com/office/officeart/2008/layout/VerticalCurvedList"/>
    <dgm:cxn modelId="{D08E352A-D3DF-4ED2-9A9B-DFA31FFDB73A}" type="presParOf" srcId="{279E8A9B-20DE-4B3A-91A7-3BCC843F4DCB}" destId="{8CC597E5-B67C-4BE2-8D4E-0193E2DB126D}" srcOrd="0" destOrd="0" presId="urn:microsoft.com/office/officeart/2008/layout/VerticalCurvedList"/>
    <dgm:cxn modelId="{713D9D2B-938A-4917-A2E5-C384A0A75FA2}" type="presParOf" srcId="{8CC597E5-B67C-4BE2-8D4E-0193E2DB126D}" destId="{29052D2B-3B58-4238-AF0F-F44F6EBFE5F9}" srcOrd="0" destOrd="0" presId="urn:microsoft.com/office/officeart/2008/layout/VerticalCurvedList"/>
    <dgm:cxn modelId="{F369FC78-B1C3-46BC-8655-E3C093390515}" type="presParOf" srcId="{8CC597E5-B67C-4BE2-8D4E-0193E2DB126D}" destId="{88B639E5-BC40-4717-B098-A868C87B07BC}" srcOrd="1" destOrd="0" presId="urn:microsoft.com/office/officeart/2008/layout/VerticalCurvedList"/>
    <dgm:cxn modelId="{E0E34C66-19A7-48B7-A221-DE666A88C16B}" type="presParOf" srcId="{8CC597E5-B67C-4BE2-8D4E-0193E2DB126D}" destId="{2C3DF753-DB4C-4421-86B1-3012BFB6C498}" srcOrd="2" destOrd="0" presId="urn:microsoft.com/office/officeart/2008/layout/VerticalCurvedList"/>
    <dgm:cxn modelId="{90C5817C-632B-480A-98DB-5F8C755A7BED}" type="presParOf" srcId="{8CC597E5-B67C-4BE2-8D4E-0193E2DB126D}" destId="{89876FED-45B2-47D4-8EA4-6F205BDCC279}" srcOrd="3" destOrd="0" presId="urn:microsoft.com/office/officeart/2008/layout/VerticalCurvedList"/>
    <dgm:cxn modelId="{89D549CC-9C25-44DA-B47B-B8CAD3DDED9A}" type="presParOf" srcId="{279E8A9B-20DE-4B3A-91A7-3BCC843F4DCB}" destId="{8ADBF50A-1B63-4753-AD95-789A0747A670}" srcOrd="1" destOrd="0" presId="urn:microsoft.com/office/officeart/2008/layout/VerticalCurvedList"/>
    <dgm:cxn modelId="{536A8B3F-6E9A-4CE2-9F80-ED3130DBA2DE}" type="presParOf" srcId="{279E8A9B-20DE-4B3A-91A7-3BCC843F4DCB}" destId="{A9DC7F7C-635B-4E45-9901-5C84D5BACC85}" srcOrd="2" destOrd="0" presId="urn:microsoft.com/office/officeart/2008/layout/VerticalCurvedList"/>
    <dgm:cxn modelId="{31ECBBF2-12AA-4C3E-B661-05FA4782AFA7}" type="presParOf" srcId="{A9DC7F7C-635B-4E45-9901-5C84D5BACC85}" destId="{669D4329-4D53-4093-8731-491A2132C36F}" srcOrd="0" destOrd="0" presId="urn:microsoft.com/office/officeart/2008/layout/VerticalCurvedList"/>
    <dgm:cxn modelId="{B6917EAC-C7A9-4092-A88A-608DD8429B71}" type="presParOf" srcId="{279E8A9B-20DE-4B3A-91A7-3BCC843F4DCB}" destId="{198F43EE-9D71-4369-8903-725D5E642E0F}" srcOrd="3" destOrd="0" presId="urn:microsoft.com/office/officeart/2008/layout/VerticalCurvedList"/>
    <dgm:cxn modelId="{606247F3-102B-4DBB-8EA5-C47165DA1453}" type="presParOf" srcId="{279E8A9B-20DE-4B3A-91A7-3BCC843F4DCB}" destId="{F4A4EAB9-7957-4D71-8235-17D142C1BC57}" srcOrd="4" destOrd="0" presId="urn:microsoft.com/office/officeart/2008/layout/VerticalCurvedList"/>
    <dgm:cxn modelId="{B844D0B2-D5B1-4C4F-971C-1D4470FB9298}" type="presParOf" srcId="{F4A4EAB9-7957-4D71-8235-17D142C1BC57}" destId="{FE68AE3C-98D6-4C68-A981-AE74A9B98451}" srcOrd="0" destOrd="0" presId="urn:microsoft.com/office/officeart/2008/layout/VerticalCurvedList"/>
    <dgm:cxn modelId="{440BFB41-44F3-4349-8EDD-8EF01F563AB8}" type="presParOf" srcId="{279E8A9B-20DE-4B3A-91A7-3BCC843F4DCB}" destId="{67FEAB4D-76A1-4DEE-87AF-C2CBBBC402D7}" srcOrd="5" destOrd="0" presId="urn:microsoft.com/office/officeart/2008/layout/VerticalCurvedList"/>
    <dgm:cxn modelId="{375108E7-CC55-4A17-AC64-DF1809B50081}" type="presParOf" srcId="{279E8A9B-20DE-4B3A-91A7-3BCC843F4DCB}" destId="{919FDA8B-D3D6-4828-8B2B-1813E7524014}" srcOrd="6" destOrd="0" presId="urn:microsoft.com/office/officeart/2008/layout/VerticalCurvedList"/>
    <dgm:cxn modelId="{ED613BCC-88AF-4FA6-BD58-97982C64377B}" type="presParOf" srcId="{919FDA8B-D3D6-4828-8B2B-1813E7524014}" destId="{C4043A33-BA91-445E-A468-495D466E245E}" srcOrd="0" destOrd="0" presId="urn:microsoft.com/office/officeart/2008/layout/VerticalCurvedList"/>
    <dgm:cxn modelId="{6442D5DA-D95A-421D-9CD2-C9302D658D87}" type="presParOf" srcId="{279E8A9B-20DE-4B3A-91A7-3BCC843F4DCB}" destId="{395F7F0B-6CCD-4DEE-A2B8-8186100BE61F}" srcOrd="7" destOrd="0" presId="urn:microsoft.com/office/officeart/2008/layout/VerticalCurvedList"/>
    <dgm:cxn modelId="{10744339-6377-48A5-A741-874B28A8DC57}" type="presParOf" srcId="{279E8A9B-20DE-4B3A-91A7-3BCC843F4DCB}" destId="{5486B635-1F29-4822-8E81-1B1F4BEECE57}" srcOrd="8" destOrd="0" presId="urn:microsoft.com/office/officeart/2008/layout/VerticalCurvedList"/>
    <dgm:cxn modelId="{C13CD406-196A-45D0-8698-EB94387B831A}" type="presParOf" srcId="{5486B635-1F29-4822-8E81-1B1F4BEECE57}" destId="{8CDC718F-E204-44C8-8044-EA9392B893FF}" srcOrd="0" destOrd="0" presId="urn:microsoft.com/office/officeart/2008/layout/VerticalCurvedList"/>
    <dgm:cxn modelId="{3379127D-9928-4E22-874C-2D91D2F65979}" type="presParOf" srcId="{279E8A9B-20DE-4B3A-91A7-3BCC843F4DCB}" destId="{32233835-5E51-4B7B-A7CA-241741CEE8A4}" srcOrd="9" destOrd="0" presId="urn:microsoft.com/office/officeart/2008/layout/VerticalCurvedList"/>
    <dgm:cxn modelId="{33A1BC33-103B-4252-BD75-55AF5562035F}" type="presParOf" srcId="{279E8A9B-20DE-4B3A-91A7-3BCC843F4DCB}" destId="{ED0D5AE5-0C98-439A-9987-5B36B4D9C2E9}" srcOrd="10" destOrd="0" presId="urn:microsoft.com/office/officeart/2008/layout/VerticalCurvedList"/>
    <dgm:cxn modelId="{874BC618-25EA-4878-B252-64511743C92B}" type="presParOf" srcId="{ED0D5AE5-0C98-439A-9987-5B36B4D9C2E9}" destId="{12AA7B2D-6C3B-4F78-B26C-A0290B4E4465}" srcOrd="0" destOrd="0" presId="urn:microsoft.com/office/officeart/2008/layout/VerticalCurvedList"/>
    <dgm:cxn modelId="{E12706B2-91DC-4931-953B-F4692F91A3E4}" type="presParOf" srcId="{279E8A9B-20DE-4B3A-91A7-3BCC843F4DCB}" destId="{361EABFD-AC0D-4B4A-869D-ECE046A47FB8}" srcOrd="11" destOrd="0" presId="urn:microsoft.com/office/officeart/2008/layout/VerticalCurvedList"/>
    <dgm:cxn modelId="{93653E87-8430-4649-B412-8AE92CF9CFB3}" type="presParOf" srcId="{279E8A9B-20DE-4B3A-91A7-3BCC843F4DCB}" destId="{11AFB7EB-EA19-49F5-BD62-37C6404E569F}" srcOrd="12" destOrd="0" presId="urn:microsoft.com/office/officeart/2008/layout/VerticalCurvedList"/>
    <dgm:cxn modelId="{E790C1D5-3BC7-41DC-85D3-BDA204B8FD05}" type="presParOf" srcId="{11AFB7EB-EA19-49F5-BD62-37C6404E569F}" destId="{CAB08021-FAD3-4CE3-8672-035CB1A10C69}" srcOrd="0" destOrd="0" presId="urn:microsoft.com/office/officeart/2008/layout/VerticalCurvedList"/>
    <dgm:cxn modelId="{58572D02-AB58-4A7C-9A12-27B99FBE8D84}" type="presParOf" srcId="{279E8A9B-20DE-4B3A-91A7-3BCC843F4DCB}" destId="{CDBBF1DC-8B14-4B7B-B017-083815CC5D3B}" srcOrd="13" destOrd="0" presId="urn:microsoft.com/office/officeart/2008/layout/VerticalCurvedList"/>
    <dgm:cxn modelId="{ED70C1F6-6818-4D99-9E14-3A7065FB92E9}" type="presParOf" srcId="{279E8A9B-20DE-4B3A-91A7-3BCC843F4DCB}" destId="{E86508C2-8C90-4709-B9BE-0C6DC9E18D40}" srcOrd="14" destOrd="0" presId="urn:microsoft.com/office/officeart/2008/layout/VerticalCurvedList"/>
    <dgm:cxn modelId="{D4C7D77C-9CE5-499C-93E8-9324044A5708}" type="presParOf" srcId="{E86508C2-8C90-4709-B9BE-0C6DC9E18D40}" destId="{076B8B09-CC23-4091-BC41-D8FD0677614B}"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CBB5AA2-D619-423F-B6F1-F9901A7D560A}"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GB"/>
        </a:p>
      </dgm:t>
    </dgm:pt>
    <dgm:pt modelId="{7167A8FB-F5A0-4CCD-8655-2C070AEB2D51}">
      <dgm:prSet phldrT="[Text]" custT="1"/>
      <dgm:spPr>
        <a:solidFill>
          <a:srgbClr val="005EB8"/>
        </a:solidFill>
      </dgm:spPr>
      <dgm:t>
        <a:bodyPr/>
        <a:lstStyle/>
        <a:p>
          <a:r>
            <a:rPr lang="en-GB" sz="1800">
              <a:latin typeface="Arial" panose="020B0604020202020204" pitchFamily="34" charset="0"/>
              <a:cs typeface="Arial" panose="020B0604020202020204" pitchFamily="34" charset="0"/>
            </a:rPr>
            <a:t>There is an existing provider in place whose contract is coming to an end.</a:t>
          </a:r>
        </a:p>
      </dgm:t>
    </dgm:pt>
    <dgm:pt modelId="{CC9DB83E-78DD-4AD4-9A58-B1BC1E066F88}" type="parTrans" cxnId="{AA23389E-B653-45B4-B5E1-3C7F866586C5}">
      <dgm:prSet/>
      <dgm:spPr/>
      <dgm:t>
        <a:bodyPr/>
        <a:lstStyle/>
        <a:p>
          <a:endParaRPr lang="en-GB"/>
        </a:p>
      </dgm:t>
    </dgm:pt>
    <dgm:pt modelId="{C09D08DC-3754-4ECC-8956-F3F791398B72}" type="sibTrans" cxnId="{AA23389E-B653-45B4-B5E1-3C7F866586C5}">
      <dgm:prSet/>
      <dgm:spPr>
        <a:solidFill>
          <a:srgbClr val="005EB8"/>
        </a:solidFill>
        <a:ln>
          <a:solidFill>
            <a:srgbClr val="005EB8"/>
          </a:solidFill>
        </a:ln>
      </dgm:spPr>
      <dgm:t>
        <a:bodyPr/>
        <a:lstStyle/>
        <a:p>
          <a:endParaRPr lang="en-GB"/>
        </a:p>
      </dgm:t>
    </dgm:pt>
    <dgm:pt modelId="{1DE72BA0-7D58-48DF-BABA-B444AA2076BE}">
      <dgm:prSet phldrT="[Text]" custT="1"/>
      <dgm:spPr>
        <a:solidFill>
          <a:srgbClr val="005EB8"/>
        </a:solidFill>
      </dgm:spPr>
      <dgm:t>
        <a:bodyPr/>
        <a:lstStyle/>
        <a:p>
          <a:r>
            <a:rPr lang="en-GB" sz="1800">
              <a:latin typeface="Arial" panose="020B0604020202020204" pitchFamily="34" charset="0"/>
              <a:cs typeface="Arial" panose="020B0604020202020204" pitchFamily="34" charset="0"/>
            </a:rPr>
            <a:t>The relevant authority wishes to award a new contract, for the same services, to the same provider again.</a:t>
          </a:r>
        </a:p>
      </dgm:t>
    </dgm:pt>
    <dgm:pt modelId="{D21BCAF2-105C-49FD-9346-74E1E54D1D3C}" type="parTrans" cxnId="{822487C7-CC1D-455E-9959-EF8BC8BB9E00}">
      <dgm:prSet/>
      <dgm:spPr/>
      <dgm:t>
        <a:bodyPr/>
        <a:lstStyle/>
        <a:p>
          <a:endParaRPr lang="en-GB"/>
        </a:p>
      </dgm:t>
    </dgm:pt>
    <dgm:pt modelId="{678169AF-62CA-4326-A59B-03FD87867B8B}" type="sibTrans" cxnId="{822487C7-CC1D-455E-9959-EF8BC8BB9E00}">
      <dgm:prSet/>
      <dgm:spPr/>
      <dgm:t>
        <a:bodyPr/>
        <a:lstStyle/>
        <a:p>
          <a:endParaRPr lang="en-GB"/>
        </a:p>
      </dgm:t>
    </dgm:pt>
    <dgm:pt modelId="{C92745C4-B7EF-4D3B-ABF6-5B1841889AA8}">
      <dgm:prSet phldrT="[Text]" custT="1"/>
      <dgm:spPr>
        <a:solidFill>
          <a:srgbClr val="005EB8"/>
        </a:solidFill>
      </dgm:spPr>
      <dgm:t>
        <a:bodyPr/>
        <a:lstStyle/>
        <a:p>
          <a:r>
            <a:rPr lang="en-GB" sz="1800" dirty="0">
              <a:latin typeface="Arial" panose="020B0604020202020204" pitchFamily="34" charset="0"/>
              <a:cs typeface="Arial" panose="020B0604020202020204" pitchFamily="34" charset="0"/>
            </a:rPr>
            <a:t>The relevant authority cannot use direct award process A and direct award process B.</a:t>
          </a:r>
        </a:p>
      </dgm:t>
    </dgm:pt>
    <dgm:pt modelId="{0B6A906F-4DE9-4D00-8C68-63B15141F150}" type="parTrans" cxnId="{8C3C3232-D99F-4AE0-A2BE-1C35374A9CAF}">
      <dgm:prSet/>
      <dgm:spPr/>
      <dgm:t>
        <a:bodyPr/>
        <a:lstStyle/>
        <a:p>
          <a:endParaRPr lang="en-GB"/>
        </a:p>
      </dgm:t>
    </dgm:pt>
    <dgm:pt modelId="{9833EA1A-96D5-4CC7-B7A3-A5A1B88866C6}" type="sibTrans" cxnId="{8C3C3232-D99F-4AE0-A2BE-1C35374A9CAF}">
      <dgm:prSet/>
      <dgm:spPr/>
      <dgm:t>
        <a:bodyPr/>
        <a:lstStyle/>
        <a:p>
          <a:endParaRPr lang="en-GB"/>
        </a:p>
      </dgm:t>
    </dgm:pt>
    <dgm:pt modelId="{9A1D4867-0B76-434F-A7A2-916FE15251C0}">
      <dgm:prSet custT="1"/>
      <dgm:spPr>
        <a:solidFill>
          <a:srgbClr val="005EB8"/>
        </a:solidFill>
      </dgm:spPr>
      <dgm:t>
        <a:bodyPr/>
        <a:lstStyle/>
        <a:p>
          <a:r>
            <a:rPr lang="en-GB" sz="1800">
              <a:latin typeface="Arial" panose="020B0604020202020204" pitchFamily="34" charset="0"/>
              <a:cs typeface="Arial" panose="020B0604020202020204" pitchFamily="34" charset="0"/>
            </a:rPr>
            <a:t>The existing provider wishes to continue providing the services.</a:t>
          </a:r>
        </a:p>
      </dgm:t>
    </dgm:pt>
    <dgm:pt modelId="{AB3803F3-C622-4F6A-B28C-4E22359036B6}" type="parTrans" cxnId="{A7AD53DA-DAA8-4717-AA0F-3856403A9FEA}">
      <dgm:prSet/>
      <dgm:spPr/>
      <dgm:t>
        <a:bodyPr/>
        <a:lstStyle/>
        <a:p>
          <a:endParaRPr lang="en-GB"/>
        </a:p>
      </dgm:t>
    </dgm:pt>
    <dgm:pt modelId="{2E93D9BC-F01E-4E26-9E3E-C4404D07816E}" type="sibTrans" cxnId="{A7AD53DA-DAA8-4717-AA0F-3856403A9FEA}">
      <dgm:prSet/>
      <dgm:spPr/>
      <dgm:t>
        <a:bodyPr/>
        <a:lstStyle/>
        <a:p>
          <a:endParaRPr lang="en-GB"/>
        </a:p>
      </dgm:t>
    </dgm:pt>
    <dgm:pt modelId="{BADA3388-3080-4B4E-8F70-7171D7BBB4BC}" type="pres">
      <dgm:prSet presAssocID="{BCBB5AA2-D619-423F-B6F1-F9901A7D560A}" presName="Name0" presStyleCnt="0">
        <dgm:presLayoutVars>
          <dgm:chMax val="7"/>
          <dgm:chPref val="7"/>
          <dgm:dir/>
        </dgm:presLayoutVars>
      </dgm:prSet>
      <dgm:spPr/>
    </dgm:pt>
    <dgm:pt modelId="{0B13B10E-AB9B-4709-AB38-74B7DCB5CA87}" type="pres">
      <dgm:prSet presAssocID="{BCBB5AA2-D619-423F-B6F1-F9901A7D560A}" presName="Name1" presStyleCnt="0"/>
      <dgm:spPr/>
    </dgm:pt>
    <dgm:pt modelId="{52DEC545-F01E-455C-8E4B-4FF9D3B6A496}" type="pres">
      <dgm:prSet presAssocID="{BCBB5AA2-D619-423F-B6F1-F9901A7D560A}" presName="cycle" presStyleCnt="0"/>
      <dgm:spPr/>
    </dgm:pt>
    <dgm:pt modelId="{825392E2-25AC-4EA6-B008-631818A90ADD}" type="pres">
      <dgm:prSet presAssocID="{BCBB5AA2-D619-423F-B6F1-F9901A7D560A}" presName="srcNode" presStyleLbl="node1" presStyleIdx="0" presStyleCnt="4"/>
      <dgm:spPr/>
    </dgm:pt>
    <dgm:pt modelId="{17A260EA-9D15-4C62-A5D9-84536F54D9EF}" type="pres">
      <dgm:prSet presAssocID="{BCBB5AA2-D619-423F-B6F1-F9901A7D560A}" presName="conn" presStyleLbl="parChTrans1D2" presStyleIdx="0" presStyleCnt="1" custLinFactNeighborX="-2060"/>
      <dgm:spPr/>
    </dgm:pt>
    <dgm:pt modelId="{827EE8C1-5D18-421A-9765-3882CC226CDB}" type="pres">
      <dgm:prSet presAssocID="{BCBB5AA2-D619-423F-B6F1-F9901A7D560A}" presName="extraNode" presStyleLbl="node1" presStyleIdx="0" presStyleCnt="4"/>
      <dgm:spPr/>
    </dgm:pt>
    <dgm:pt modelId="{BB009A92-DD1A-40D5-86FA-59E295D15374}" type="pres">
      <dgm:prSet presAssocID="{BCBB5AA2-D619-423F-B6F1-F9901A7D560A}" presName="dstNode" presStyleLbl="node1" presStyleIdx="0" presStyleCnt="4"/>
      <dgm:spPr/>
    </dgm:pt>
    <dgm:pt modelId="{F73E65A7-123F-47BD-9BBA-67D06DC82A0E}" type="pres">
      <dgm:prSet presAssocID="{7167A8FB-F5A0-4CCD-8655-2C070AEB2D51}" presName="text_1" presStyleLbl="node1" presStyleIdx="0" presStyleCnt="4">
        <dgm:presLayoutVars>
          <dgm:bulletEnabled val="1"/>
        </dgm:presLayoutVars>
      </dgm:prSet>
      <dgm:spPr/>
    </dgm:pt>
    <dgm:pt modelId="{794F25D5-3EB9-49B1-823A-0A2323609FC8}" type="pres">
      <dgm:prSet presAssocID="{7167A8FB-F5A0-4CCD-8655-2C070AEB2D51}" presName="accent_1" presStyleCnt="0"/>
      <dgm:spPr/>
    </dgm:pt>
    <dgm:pt modelId="{CC812418-55E4-4BAF-B1AB-5E9F63DDC526}" type="pres">
      <dgm:prSet presAssocID="{7167A8FB-F5A0-4CCD-8655-2C070AEB2D51}" presName="accentRepeatNode" presStyleLbl="solidFgAcc1" presStyleIdx="0" presStyleCnt="4"/>
      <dgm:spPr>
        <a:ln>
          <a:solidFill>
            <a:srgbClr val="005EB8"/>
          </a:solidFill>
        </a:ln>
      </dgm:spPr>
    </dgm:pt>
    <dgm:pt modelId="{BA382842-1456-499B-9515-E2A95D6E75C5}" type="pres">
      <dgm:prSet presAssocID="{1DE72BA0-7D58-48DF-BABA-B444AA2076BE}" presName="text_2" presStyleLbl="node1" presStyleIdx="1" presStyleCnt="4">
        <dgm:presLayoutVars>
          <dgm:bulletEnabled val="1"/>
        </dgm:presLayoutVars>
      </dgm:prSet>
      <dgm:spPr/>
    </dgm:pt>
    <dgm:pt modelId="{5855E422-66E7-412E-80C0-CC23DEB4B021}" type="pres">
      <dgm:prSet presAssocID="{1DE72BA0-7D58-48DF-BABA-B444AA2076BE}" presName="accent_2" presStyleCnt="0"/>
      <dgm:spPr/>
    </dgm:pt>
    <dgm:pt modelId="{8DA86B19-14C4-4D94-94B0-10EE7B44CE11}" type="pres">
      <dgm:prSet presAssocID="{1DE72BA0-7D58-48DF-BABA-B444AA2076BE}" presName="accentRepeatNode" presStyleLbl="solidFgAcc1" presStyleIdx="1" presStyleCnt="4"/>
      <dgm:spPr>
        <a:ln>
          <a:solidFill>
            <a:srgbClr val="005EB8"/>
          </a:solidFill>
        </a:ln>
      </dgm:spPr>
    </dgm:pt>
    <dgm:pt modelId="{19D6E023-851D-41D1-A1CC-6F92ED5BF016}" type="pres">
      <dgm:prSet presAssocID="{9A1D4867-0B76-434F-A7A2-916FE15251C0}" presName="text_3" presStyleLbl="node1" presStyleIdx="2" presStyleCnt="4">
        <dgm:presLayoutVars>
          <dgm:bulletEnabled val="1"/>
        </dgm:presLayoutVars>
      </dgm:prSet>
      <dgm:spPr/>
    </dgm:pt>
    <dgm:pt modelId="{EC084267-7BD1-4CF8-8E8E-65FE1F056E53}" type="pres">
      <dgm:prSet presAssocID="{9A1D4867-0B76-434F-A7A2-916FE15251C0}" presName="accent_3" presStyleCnt="0"/>
      <dgm:spPr/>
    </dgm:pt>
    <dgm:pt modelId="{3EB25A80-B646-49A7-952F-DC03BE7BD783}" type="pres">
      <dgm:prSet presAssocID="{9A1D4867-0B76-434F-A7A2-916FE15251C0}" presName="accentRepeatNode" presStyleLbl="solidFgAcc1" presStyleIdx="2" presStyleCnt="4"/>
      <dgm:spPr>
        <a:ln>
          <a:solidFill>
            <a:srgbClr val="005EB8"/>
          </a:solidFill>
        </a:ln>
      </dgm:spPr>
    </dgm:pt>
    <dgm:pt modelId="{E36C5314-2A3D-40D1-8935-75CD784D6558}" type="pres">
      <dgm:prSet presAssocID="{C92745C4-B7EF-4D3B-ABF6-5B1841889AA8}" presName="text_4" presStyleLbl="node1" presStyleIdx="3" presStyleCnt="4">
        <dgm:presLayoutVars>
          <dgm:bulletEnabled val="1"/>
        </dgm:presLayoutVars>
      </dgm:prSet>
      <dgm:spPr/>
    </dgm:pt>
    <dgm:pt modelId="{EB419118-50BF-467E-97C8-1A166E4323A0}" type="pres">
      <dgm:prSet presAssocID="{C92745C4-B7EF-4D3B-ABF6-5B1841889AA8}" presName="accent_4" presStyleCnt="0"/>
      <dgm:spPr/>
    </dgm:pt>
    <dgm:pt modelId="{925C505B-F95F-4C54-A297-021763A7CC17}" type="pres">
      <dgm:prSet presAssocID="{C92745C4-B7EF-4D3B-ABF6-5B1841889AA8}" presName="accentRepeatNode" presStyleLbl="solidFgAcc1" presStyleIdx="3" presStyleCnt="4"/>
      <dgm:spPr>
        <a:ln>
          <a:solidFill>
            <a:srgbClr val="005EB8"/>
          </a:solidFill>
        </a:ln>
      </dgm:spPr>
    </dgm:pt>
  </dgm:ptLst>
  <dgm:cxnLst>
    <dgm:cxn modelId="{7B8D1F02-B8F9-4258-9904-07D3CAD5FEBB}" type="presOf" srcId="{C92745C4-B7EF-4D3B-ABF6-5B1841889AA8}" destId="{E36C5314-2A3D-40D1-8935-75CD784D6558}" srcOrd="0" destOrd="0" presId="urn:microsoft.com/office/officeart/2008/layout/VerticalCurvedList"/>
    <dgm:cxn modelId="{2A5EFF25-2825-433B-804B-111FD5E9BCDE}" type="presOf" srcId="{7167A8FB-F5A0-4CCD-8655-2C070AEB2D51}" destId="{F73E65A7-123F-47BD-9BBA-67D06DC82A0E}" srcOrd="0" destOrd="0" presId="urn:microsoft.com/office/officeart/2008/layout/VerticalCurvedList"/>
    <dgm:cxn modelId="{B5494627-463E-4540-9D71-FCA872A19D2E}" type="presOf" srcId="{BCBB5AA2-D619-423F-B6F1-F9901A7D560A}" destId="{BADA3388-3080-4B4E-8F70-7171D7BBB4BC}" srcOrd="0" destOrd="0" presId="urn:microsoft.com/office/officeart/2008/layout/VerticalCurvedList"/>
    <dgm:cxn modelId="{8C3C3232-D99F-4AE0-A2BE-1C35374A9CAF}" srcId="{BCBB5AA2-D619-423F-B6F1-F9901A7D560A}" destId="{C92745C4-B7EF-4D3B-ABF6-5B1841889AA8}" srcOrd="3" destOrd="0" parTransId="{0B6A906F-4DE9-4D00-8C68-63B15141F150}" sibTransId="{9833EA1A-96D5-4CC7-B7A3-A5A1B88866C6}"/>
    <dgm:cxn modelId="{0FE9E79B-A1F0-44E5-835E-749660D59DD0}" type="presOf" srcId="{9A1D4867-0B76-434F-A7A2-916FE15251C0}" destId="{19D6E023-851D-41D1-A1CC-6F92ED5BF016}" srcOrd="0" destOrd="0" presId="urn:microsoft.com/office/officeart/2008/layout/VerticalCurvedList"/>
    <dgm:cxn modelId="{AA23389E-B653-45B4-B5E1-3C7F866586C5}" srcId="{BCBB5AA2-D619-423F-B6F1-F9901A7D560A}" destId="{7167A8FB-F5A0-4CCD-8655-2C070AEB2D51}" srcOrd="0" destOrd="0" parTransId="{CC9DB83E-78DD-4AD4-9A58-B1BC1E066F88}" sibTransId="{C09D08DC-3754-4ECC-8956-F3F791398B72}"/>
    <dgm:cxn modelId="{0BEE90B7-DCDE-4AA9-9D17-CCA3E9484641}" type="presOf" srcId="{C09D08DC-3754-4ECC-8956-F3F791398B72}" destId="{17A260EA-9D15-4C62-A5D9-84536F54D9EF}" srcOrd="0" destOrd="0" presId="urn:microsoft.com/office/officeart/2008/layout/VerticalCurvedList"/>
    <dgm:cxn modelId="{822487C7-CC1D-455E-9959-EF8BC8BB9E00}" srcId="{BCBB5AA2-D619-423F-B6F1-F9901A7D560A}" destId="{1DE72BA0-7D58-48DF-BABA-B444AA2076BE}" srcOrd="1" destOrd="0" parTransId="{D21BCAF2-105C-49FD-9346-74E1E54D1D3C}" sibTransId="{678169AF-62CA-4326-A59B-03FD87867B8B}"/>
    <dgm:cxn modelId="{529042D9-CA62-42A4-92B4-2B184D3DF357}" type="presOf" srcId="{1DE72BA0-7D58-48DF-BABA-B444AA2076BE}" destId="{BA382842-1456-499B-9515-E2A95D6E75C5}" srcOrd="0" destOrd="0" presId="urn:microsoft.com/office/officeart/2008/layout/VerticalCurvedList"/>
    <dgm:cxn modelId="{A7AD53DA-DAA8-4717-AA0F-3856403A9FEA}" srcId="{BCBB5AA2-D619-423F-B6F1-F9901A7D560A}" destId="{9A1D4867-0B76-434F-A7A2-916FE15251C0}" srcOrd="2" destOrd="0" parTransId="{AB3803F3-C622-4F6A-B28C-4E22359036B6}" sibTransId="{2E93D9BC-F01E-4E26-9E3E-C4404D07816E}"/>
    <dgm:cxn modelId="{AE9BE664-388A-45B5-934C-0E8EE043463A}" type="presParOf" srcId="{BADA3388-3080-4B4E-8F70-7171D7BBB4BC}" destId="{0B13B10E-AB9B-4709-AB38-74B7DCB5CA87}" srcOrd="0" destOrd="0" presId="urn:microsoft.com/office/officeart/2008/layout/VerticalCurvedList"/>
    <dgm:cxn modelId="{651E5D25-242F-441E-8E51-0E6933A767D2}" type="presParOf" srcId="{0B13B10E-AB9B-4709-AB38-74B7DCB5CA87}" destId="{52DEC545-F01E-455C-8E4B-4FF9D3B6A496}" srcOrd="0" destOrd="0" presId="urn:microsoft.com/office/officeart/2008/layout/VerticalCurvedList"/>
    <dgm:cxn modelId="{76B0C22C-B49D-42AE-9857-7042C0189017}" type="presParOf" srcId="{52DEC545-F01E-455C-8E4B-4FF9D3B6A496}" destId="{825392E2-25AC-4EA6-B008-631818A90ADD}" srcOrd="0" destOrd="0" presId="urn:microsoft.com/office/officeart/2008/layout/VerticalCurvedList"/>
    <dgm:cxn modelId="{9E4F8F3F-962A-4F75-9927-001A8C606665}" type="presParOf" srcId="{52DEC545-F01E-455C-8E4B-4FF9D3B6A496}" destId="{17A260EA-9D15-4C62-A5D9-84536F54D9EF}" srcOrd="1" destOrd="0" presId="urn:microsoft.com/office/officeart/2008/layout/VerticalCurvedList"/>
    <dgm:cxn modelId="{2139A49A-7B6F-4A26-A42A-A44C25AE7D84}" type="presParOf" srcId="{52DEC545-F01E-455C-8E4B-4FF9D3B6A496}" destId="{827EE8C1-5D18-421A-9765-3882CC226CDB}" srcOrd="2" destOrd="0" presId="urn:microsoft.com/office/officeart/2008/layout/VerticalCurvedList"/>
    <dgm:cxn modelId="{2A57ED75-8F69-4FBF-82FE-8E1FC0FF8392}" type="presParOf" srcId="{52DEC545-F01E-455C-8E4B-4FF9D3B6A496}" destId="{BB009A92-DD1A-40D5-86FA-59E295D15374}" srcOrd="3" destOrd="0" presId="urn:microsoft.com/office/officeart/2008/layout/VerticalCurvedList"/>
    <dgm:cxn modelId="{98529E16-48EA-492B-A993-E5211424E302}" type="presParOf" srcId="{0B13B10E-AB9B-4709-AB38-74B7DCB5CA87}" destId="{F73E65A7-123F-47BD-9BBA-67D06DC82A0E}" srcOrd="1" destOrd="0" presId="urn:microsoft.com/office/officeart/2008/layout/VerticalCurvedList"/>
    <dgm:cxn modelId="{FBB5D6F7-F337-406B-B4B6-BBF7EDC31C3B}" type="presParOf" srcId="{0B13B10E-AB9B-4709-AB38-74B7DCB5CA87}" destId="{794F25D5-3EB9-49B1-823A-0A2323609FC8}" srcOrd="2" destOrd="0" presId="urn:microsoft.com/office/officeart/2008/layout/VerticalCurvedList"/>
    <dgm:cxn modelId="{8BD25AAA-BB40-49A4-BDBF-D50BAC9479A9}" type="presParOf" srcId="{794F25D5-3EB9-49B1-823A-0A2323609FC8}" destId="{CC812418-55E4-4BAF-B1AB-5E9F63DDC526}" srcOrd="0" destOrd="0" presId="urn:microsoft.com/office/officeart/2008/layout/VerticalCurvedList"/>
    <dgm:cxn modelId="{2B96B8FA-726A-4EC0-95DF-41D6191897C7}" type="presParOf" srcId="{0B13B10E-AB9B-4709-AB38-74B7DCB5CA87}" destId="{BA382842-1456-499B-9515-E2A95D6E75C5}" srcOrd="3" destOrd="0" presId="urn:microsoft.com/office/officeart/2008/layout/VerticalCurvedList"/>
    <dgm:cxn modelId="{6477203E-F697-4B8D-963F-1F3D7B68C497}" type="presParOf" srcId="{0B13B10E-AB9B-4709-AB38-74B7DCB5CA87}" destId="{5855E422-66E7-412E-80C0-CC23DEB4B021}" srcOrd="4" destOrd="0" presId="urn:microsoft.com/office/officeart/2008/layout/VerticalCurvedList"/>
    <dgm:cxn modelId="{81E103BA-A5D7-4B2D-8007-1616FE189DA0}" type="presParOf" srcId="{5855E422-66E7-412E-80C0-CC23DEB4B021}" destId="{8DA86B19-14C4-4D94-94B0-10EE7B44CE11}" srcOrd="0" destOrd="0" presId="urn:microsoft.com/office/officeart/2008/layout/VerticalCurvedList"/>
    <dgm:cxn modelId="{21953078-1961-4B2C-86FF-BC6BF392C1DA}" type="presParOf" srcId="{0B13B10E-AB9B-4709-AB38-74B7DCB5CA87}" destId="{19D6E023-851D-41D1-A1CC-6F92ED5BF016}" srcOrd="5" destOrd="0" presId="urn:microsoft.com/office/officeart/2008/layout/VerticalCurvedList"/>
    <dgm:cxn modelId="{FA6487B5-2746-4B1C-A7F3-3EA93D0AAA72}" type="presParOf" srcId="{0B13B10E-AB9B-4709-AB38-74B7DCB5CA87}" destId="{EC084267-7BD1-4CF8-8E8E-65FE1F056E53}" srcOrd="6" destOrd="0" presId="urn:microsoft.com/office/officeart/2008/layout/VerticalCurvedList"/>
    <dgm:cxn modelId="{235F577B-A172-48F4-93F6-932006889E1E}" type="presParOf" srcId="{EC084267-7BD1-4CF8-8E8E-65FE1F056E53}" destId="{3EB25A80-B646-49A7-952F-DC03BE7BD783}" srcOrd="0" destOrd="0" presId="urn:microsoft.com/office/officeart/2008/layout/VerticalCurvedList"/>
    <dgm:cxn modelId="{16DC8D02-F7BB-4879-B0ED-EBDC6531F5A4}" type="presParOf" srcId="{0B13B10E-AB9B-4709-AB38-74B7DCB5CA87}" destId="{E36C5314-2A3D-40D1-8935-75CD784D6558}" srcOrd="7" destOrd="0" presId="urn:microsoft.com/office/officeart/2008/layout/VerticalCurvedList"/>
    <dgm:cxn modelId="{65580883-EA58-486A-851E-E63CB05D759D}" type="presParOf" srcId="{0B13B10E-AB9B-4709-AB38-74B7DCB5CA87}" destId="{EB419118-50BF-467E-97C8-1A166E4323A0}" srcOrd="8" destOrd="0" presId="urn:microsoft.com/office/officeart/2008/layout/VerticalCurvedList"/>
    <dgm:cxn modelId="{9CFEA6A8-6D25-46A5-99A5-E6BA9B8EFD09}" type="presParOf" srcId="{EB419118-50BF-467E-97C8-1A166E4323A0}" destId="{925C505B-F95F-4C54-A297-021763A7CC17}"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CBB5AA2-D619-423F-B6F1-F9901A7D560A}"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GB"/>
        </a:p>
      </dgm:t>
    </dgm:pt>
    <dgm:pt modelId="{7167A8FB-F5A0-4CCD-8655-2C070AEB2D51}">
      <dgm:prSet phldrT="[Text]" custT="1"/>
      <dgm:spPr>
        <a:solidFill>
          <a:srgbClr val="005EB8"/>
        </a:solidFill>
      </dgm:spPr>
      <dgm:t>
        <a:bodyPr/>
        <a:lstStyle/>
        <a:p>
          <a:r>
            <a:rPr lang="en-GB" sz="1800">
              <a:latin typeface="Arial" panose="020B0604020202020204" pitchFamily="34" charset="0"/>
              <a:cs typeface="Arial" panose="020B0604020202020204" pitchFamily="34" charset="0"/>
            </a:rPr>
            <a:t>The new contract (including its value) is identical to the previous contract (the same services will be provided).</a:t>
          </a:r>
        </a:p>
      </dgm:t>
    </dgm:pt>
    <dgm:pt modelId="{CC9DB83E-78DD-4AD4-9A58-B1BC1E066F88}" type="parTrans" cxnId="{AA23389E-B653-45B4-B5E1-3C7F866586C5}">
      <dgm:prSet/>
      <dgm:spPr/>
      <dgm:t>
        <a:bodyPr/>
        <a:lstStyle/>
        <a:p>
          <a:endParaRPr lang="en-GB"/>
        </a:p>
      </dgm:t>
    </dgm:pt>
    <dgm:pt modelId="{C09D08DC-3754-4ECC-8956-F3F791398B72}" type="sibTrans" cxnId="{AA23389E-B653-45B4-B5E1-3C7F866586C5}">
      <dgm:prSet/>
      <dgm:spPr>
        <a:solidFill>
          <a:srgbClr val="005EB8"/>
        </a:solidFill>
        <a:ln>
          <a:solidFill>
            <a:srgbClr val="005EB8"/>
          </a:solidFill>
        </a:ln>
      </dgm:spPr>
      <dgm:t>
        <a:bodyPr/>
        <a:lstStyle/>
        <a:p>
          <a:endParaRPr lang="en-GB"/>
        </a:p>
      </dgm:t>
    </dgm:pt>
    <dgm:pt modelId="{1DE72BA0-7D58-48DF-BABA-B444AA2076BE}">
      <dgm:prSet phldrT="[Text]" custT="1"/>
      <dgm:spPr>
        <a:solidFill>
          <a:srgbClr val="005EB8"/>
        </a:solidFill>
      </dgm:spPr>
      <dgm:t>
        <a:bodyPr/>
        <a:lstStyle/>
        <a:p>
          <a:r>
            <a:rPr lang="en-GB" sz="1800" dirty="0">
              <a:latin typeface="Arial" panose="020B0604020202020204" pitchFamily="34" charset="0"/>
              <a:cs typeface="Arial" panose="020B0604020202020204" pitchFamily="34" charset="0"/>
            </a:rPr>
            <a:t>Any change to the contract is minor and does not materially change the nature of the contract (and the associated services provided).</a:t>
          </a:r>
        </a:p>
      </dgm:t>
    </dgm:pt>
    <dgm:pt modelId="{D21BCAF2-105C-49FD-9346-74E1E54D1D3C}" type="parTrans" cxnId="{822487C7-CC1D-455E-9959-EF8BC8BB9E00}">
      <dgm:prSet/>
      <dgm:spPr/>
      <dgm:t>
        <a:bodyPr/>
        <a:lstStyle/>
        <a:p>
          <a:endParaRPr lang="en-GB"/>
        </a:p>
      </dgm:t>
    </dgm:pt>
    <dgm:pt modelId="{678169AF-62CA-4326-A59B-03FD87867B8B}" type="sibTrans" cxnId="{822487C7-CC1D-455E-9959-EF8BC8BB9E00}">
      <dgm:prSet/>
      <dgm:spPr/>
      <dgm:t>
        <a:bodyPr/>
        <a:lstStyle/>
        <a:p>
          <a:endParaRPr lang="en-GB"/>
        </a:p>
      </dgm:t>
    </dgm:pt>
    <dgm:pt modelId="{C92745C4-B7EF-4D3B-ABF6-5B1841889AA8}">
      <dgm:prSet phldrT="[Text]" custT="1"/>
      <dgm:spPr>
        <a:solidFill>
          <a:srgbClr val="005EB8"/>
        </a:solidFill>
      </dgm:spPr>
      <dgm:t>
        <a:bodyPr/>
        <a:lstStyle/>
        <a:p>
          <a:r>
            <a:rPr lang="en-GB" sz="1800" dirty="0">
              <a:latin typeface="Arial" panose="020B0604020202020204" pitchFamily="34" charset="0"/>
              <a:cs typeface="Arial" panose="020B0604020202020204" pitchFamily="34" charset="0"/>
            </a:rPr>
            <a:t>The change in value of the proposed new contract is less than £500,000 over the original value of the existing contract. </a:t>
          </a:r>
          <a:r>
            <a:rPr lang="en-US" sz="1800" dirty="0">
              <a:latin typeface="Arial" panose="020B0604020202020204" pitchFamily="34" charset="0"/>
              <a:cs typeface="Arial" panose="020B0604020202020204" pitchFamily="34" charset="0"/>
            </a:rPr>
            <a:t>​​</a:t>
          </a:r>
          <a:endParaRPr lang="en-GB" sz="1800" dirty="0">
            <a:latin typeface="Arial" panose="020B0604020202020204" pitchFamily="34" charset="0"/>
            <a:cs typeface="Arial" panose="020B0604020202020204" pitchFamily="34" charset="0"/>
          </a:endParaRPr>
        </a:p>
      </dgm:t>
    </dgm:pt>
    <dgm:pt modelId="{0B6A906F-4DE9-4D00-8C68-63B15141F150}" type="parTrans" cxnId="{8C3C3232-D99F-4AE0-A2BE-1C35374A9CAF}">
      <dgm:prSet/>
      <dgm:spPr/>
      <dgm:t>
        <a:bodyPr/>
        <a:lstStyle/>
        <a:p>
          <a:endParaRPr lang="en-GB"/>
        </a:p>
      </dgm:t>
    </dgm:pt>
    <dgm:pt modelId="{9833EA1A-96D5-4CC7-B7A3-A5A1B88866C6}" type="sibTrans" cxnId="{8C3C3232-D99F-4AE0-A2BE-1C35374A9CAF}">
      <dgm:prSet/>
      <dgm:spPr/>
      <dgm:t>
        <a:bodyPr/>
        <a:lstStyle/>
        <a:p>
          <a:endParaRPr lang="en-GB"/>
        </a:p>
      </dgm:t>
    </dgm:pt>
    <dgm:pt modelId="{9A1D4867-0B76-434F-A7A2-916FE15251C0}">
      <dgm:prSet custT="1"/>
      <dgm:spPr>
        <a:solidFill>
          <a:srgbClr val="005EB8"/>
        </a:solidFill>
      </dgm:spPr>
      <dgm:t>
        <a:bodyPr/>
        <a:lstStyle/>
        <a:p>
          <a:r>
            <a:rPr lang="en-GB" sz="1800" dirty="0">
              <a:latin typeface="Arial" panose="020B0604020202020204" pitchFamily="34" charset="0"/>
              <a:cs typeface="Arial" panose="020B0604020202020204" pitchFamily="34" charset="0"/>
            </a:rPr>
            <a:t>The change is caused by external factors such as inflation or changes in patient volume, or it’s a change due to a merger or takeover.</a:t>
          </a:r>
        </a:p>
      </dgm:t>
    </dgm:pt>
    <dgm:pt modelId="{AB3803F3-C622-4F6A-B28C-4E22359036B6}" type="parTrans" cxnId="{A7AD53DA-DAA8-4717-AA0F-3856403A9FEA}">
      <dgm:prSet/>
      <dgm:spPr/>
      <dgm:t>
        <a:bodyPr/>
        <a:lstStyle/>
        <a:p>
          <a:endParaRPr lang="en-GB"/>
        </a:p>
      </dgm:t>
    </dgm:pt>
    <dgm:pt modelId="{2E93D9BC-F01E-4E26-9E3E-C4404D07816E}" type="sibTrans" cxnId="{A7AD53DA-DAA8-4717-AA0F-3856403A9FEA}">
      <dgm:prSet/>
      <dgm:spPr/>
      <dgm:t>
        <a:bodyPr/>
        <a:lstStyle/>
        <a:p>
          <a:endParaRPr lang="en-GB"/>
        </a:p>
      </dgm:t>
    </dgm:pt>
    <dgm:pt modelId="{B9BEDB46-A421-44BC-B3E0-DA4AD706049C}">
      <dgm:prSet custT="1"/>
      <dgm:spPr>
        <a:solidFill>
          <a:srgbClr val="005EB8"/>
        </a:solidFill>
      </dgm:spPr>
      <dgm:t>
        <a:bodyPr/>
        <a:lstStyle/>
        <a:p>
          <a:r>
            <a:rPr lang="en-GB" sz="1800">
              <a:latin typeface="Arial" panose="020B0604020202020204" pitchFamily="34" charset="0"/>
              <a:cs typeface="Arial" panose="020B0604020202020204" pitchFamily="34" charset="0"/>
            </a:rPr>
            <a:t>The change in value between the existing and proposed new contracts does not equal to or exceed 25% of the lifetime value of the existing contract</a:t>
          </a:r>
          <a:r>
            <a:rPr lang="en-GB" sz="1800" b="1">
              <a:latin typeface="Arial" panose="020B0604020202020204" pitchFamily="34" charset="0"/>
              <a:cs typeface="Arial" panose="020B0604020202020204" pitchFamily="34" charset="0"/>
            </a:rPr>
            <a:t>. </a:t>
          </a:r>
          <a:endParaRPr lang="en-GB" sz="1800">
            <a:latin typeface="Arial" panose="020B0604020202020204" pitchFamily="34" charset="0"/>
            <a:cs typeface="Arial" panose="020B0604020202020204" pitchFamily="34" charset="0"/>
          </a:endParaRPr>
        </a:p>
      </dgm:t>
    </dgm:pt>
    <dgm:pt modelId="{5D52FFC6-42DA-4D5B-96BE-B6148F130AEF}" type="parTrans" cxnId="{C687CB67-50FA-449F-BFE2-90158496643D}">
      <dgm:prSet/>
      <dgm:spPr/>
      <dgm:t>
        <a:bodyPr/>
        <a:lstStyle/>
        <a:p>
          <a:endParaRPr lang="en-GB"/>
        </a:p>
      </dgm:t>
    </dgm:pt>
    <dgm:pt modelId="{9217A588-FA91-42DC-A3A6-E9CD35F31FA8}" type="sibTrans" cxnId="{C687CB67-50FA-449F-BFE2-90158496643D}">
      <dgm:prSet/>
      <dgm:spPr/>
      <dgm:t>
        <a:bodyPr/>
        <a:lstStyle/>
        <a:p>
          <a:endParaRPr lang="en-GB"/>
        </a:p>
      </dgm:t>
    </dgm:pt>
    <dgm:pt modelId="{BADA3388-3080-4B4E-8F70-7171D7BBB4BC}" type="pres">
      <dgm:prSet presAssocID="{BCBB5AA2-D619-423F-B6F1-F9901A7D560A}" presName="Name0" presStyleCnt="0">
        <dgm:presLayoutVars>
          <dgm:chMax val="7"/>
          <dgm:chPref val="7"/>
          <dgm:dir/>
        </dgm:presLayoutVars>
      </dgm:prSet>
      <dgm:spPr/>
    </dgm:pt>
    <dgm:pt modelId="{0B13B10E-AB9B-4709-AB38-74B7DCB5CA87}" type="pres">
      <dgm:prSet presAssocID="{BCBB5AA2-D619-423F-B6F1-F9901A7D560A}" presName="Name1" presStyleCnt="0"/>
      <dgm:spPr/>
    </dgm:pt>
    <dgm:pt modelId="{52DEC545-F01E-455C-8E4B-4FF9D3B6A496}" type="pres">
      <dgm:prSet presAssocID="{BCBB5AA2-D619-423F-B6F1-F9901A7D560A}" presName="cycle" presStyleCnt="0"/>
      <dgm:spPr/>
    </dgm:pt>
    <dgm:pt modelId="{825392E2-25AC-4EA6-B008-631818A90ADD}" type="pres">
      <dgm:prSet presAssocID="{BCBB5AA2-D619-423F-B6F1-F9901A7D560A}" presName="srcNode" presStyleLbl="node1" presStyleIdx="0" presStyleCnt="5"/>
      <dgm:spPr/>
    </dgm:pt>
    <dgm:pt modelId="{17A260EA-9D15-4C62-A5D9-84536F54D9EF}" type="pres">
      <dgm:prSet presAssocID="{BCBB5AA2-D619-423F-B6F1-F9901A7D560A}" presName="conn" presStyleLbl="parChTrans1D2" presStyleIdx="0" presStyleCnt="1" custLinFactNeighborX="-2060"/>
      <dgm:spPr/>
    </dgm:pt>
    <dgm:pt modelId="{827EE8C1-5D18-421A-9765-3882CC226CDB}" type="pres">
      <dgm:prSet presAssocID="{BCBB5AA2-D619-423F-B6F1-F9901A7D560A}" presName="extraNode" presStyleLbl="node1" presStyleIdx="0" presStyleCnt="5"/>
      <dgm:spPr/>
    </dgm:pt>
    <dgm:pt modelId="{BB009A92-DD1A-40D5-86FA-59E295D15374}" type="pres">
      <dgm:prSet presAssocID="{BCBB5AA2-D619-423F-B6F1-F9901A7D560A}" presName="dstNode" presStyleLbl="node1" presStyleIdx="0" presStyleCnt="5"/>
      <dgm:spPr/>
    </dgm:pt>
    <dgm:pt modelId="{F73E65A7-123F-47BD-9BBA-67D06DC82A0E}" type="pres">
      <dgm:prSet presAssocID="{7167A8FB-F5A0-4CCD-8655-2C070AEB2D51}" presName="text_1" presStyleLbl="node1" presStyleIdx="0" presStyleCnt="5">
        <dgm:presLayoutVars>
          <dgm:bulletEnabled val="1"/>
        </dgm:presLayoutVars>
      </dgm:prSet>
      <dgm:spPr/>
    </dgm:pt>
    <dgm:pt modelId="{794F25D5-3EB9-49B1-823A-0A2323609FC8}" type="pres">
      <dgm:prSet presAssocID="{7167A8FB-F5A0-4CCD-8655-2C070AEB2D51}" presName="accent_1" presStyleCnt="0"/>
      <dgm:spPr/>
    </dgm:pt>
    <dgm:pt modelId="{CC812418-55E4-4BAF-B1AB-5E9F63DDC526}" type="pres">
      <dgm:prSet presAssocID="{7167A8FB-F5A0-4CCD-8655-2C070AEB2D51}" presName="accentRepeatNode" presStyleLbl="solidFgAcc1" presStyleIdx="0" presStyleCnt="5"/>
      <dgm:spPr>
        <a:ln>
          <a:solidFill>
            <a:srgbClr val="005EB8"/>
          </a:solidFill>
        </a:ln>
      </dgm:spPr>
    </dgm:pt>
    <dgm:pt modelId="{BA382842-1456-499B-9515-E2A95D6E75C5}" type="pres">
      <dgm:prSet presAssocID="{1DE72BA0-7D58-48DF-BABA-B444AA2076BE}" presName="text_2" presStyleLbl="node1" presStyleIdx="1" presStyleCnt="5">
        <dgm:presLayoutVars>
          <dgm:bulletEnabled val="1"/>
        </dgm:presLayoutVars>
      </dgm:prSet>
      <dgm:spPr/>
    </dgm:pt>
    <dgm:pt modelId="{5855E422-66E7-412E-80C0-CC23DEB4B021}" type="pres">
      <dgm:prSet presAssocID="{1DE72BA0-7D58-48DF-BABA-B444AA2076BE}" presName="accent_2" presStyleCnt="0"/>
      <dgm:spPr/>
    </dgm:pt>
    <dgm:pt modelId="{8DA86B19-14C4-4D94-94B0-10EE7B44CE11}" type="pres">
      <dgm:prSet presAssocID="{1DE72BA0-7D58-48DF-BABA-B444AA2076BE}" presName="accentRepeatNode" presStyleLbl="solidFgAcc1" presStyleIdx="1" presStyleCnt="5"/>
      <dgm:spPr>
        <a:ln>
          <a:solidFill>
            <a:srgbClr val="005EB8"/>
          </a:solidFill>
        </a:ln>
      </dgm:spPr>
    </dgm:pt>
    <dgm:pt modelId="{19D6E023-851D-41D1-A1CC-6F92ED5BF016}" type="pres">
      <dgm:prSet presAssocID="{9A1D4867-0B76-434F-A7A2-916FE15251C0}" presName="text_3" presStyleLbl="node1" presStyleIdx="2" presStyleCnt="5">
        <dgm:presLayoutVars>
          <dgm:bulletEnabled val="1"/>
        </dgm:presLayoutVars>
      </dgm:prSet>
      <dgm:spPr/>
    </dgm:pt>
    <dgm:pt modelId="{EC084267-7BD1-4CF8-8E8E-65FE1F056E53}" type="pres">
      <dgm:prSet presAssocID="{9A1D4867-0B76-434F-A7A2-916FE15251C0}" presName="accent_3" presStyleCnt="0"/>
      <dgm:spPr/>
    </dgm:pt>
    <dgm:pt modelId="{3EB25A80-B646-49A7-952F-DC03BE7BD783}" type="pres">
      <dgm:prSet presAssocID="{9A1D4867-0B76-434F-A7A2-916FE15251C0}" presName="accentRepeatNode" presStyleLbl="solidFgAcc1" presStyleIdx="2" presStyleCnt="5"/>
      <dgm:spPr>
        <a:ln>
          <a:solidFill>
            <a:srgbClr val="005EB8"/>
          </a:solidFill>
        </a:ln>
      </dgm:spPr>
    </dgm:pt>
    <dgm:pt modelId="{E36C5314-2A3D-40D1-8935-75CD784D6558}" type="pres">
      <dgm:prSet presAssocID="{C92745C4-B7EF-4D3B-ABF6-5B1841889AA8}" presName="text_4" presStyleLbl="node1" presStyleIdx="3" presStyleCnt="5">
        <dgm:presLayoutVars>
          <dgm:bulletEnabled val="1"/>
        </dgm:presLayoutVars>
      </dgm:prSet>
      <dgm:spPr/>
    </dgm:pt>
    <dgm:pt modelId="{EB419118-50BF-467E-97C8-1A166E4323A0}" type="pres">
      <dgm:prSet presAssocID="{C92745C4-B7EF-4D3B-ABF6-5B1841889AA8}" presName="accent_4" presStyleCnt="0"/>
      <dgm:spPr/>
    </dgm:pt>
    <dgm:pt modelId="{925C505B-F95F-4C54-A297-021763A7CC17}" type="pres">
      <dgm:prSet presAssocID="{C92745C4-B7EF-4D3B-ABF6-5B1841889AA8}" presName="accentRepeatNode" presStyleLbl="solidFgAcc1" presStyleIdx="3" presStyleCnt="5"/>
      <dgm:spPr>
        <a:ln>
          <a:solidFill>
            <a:srgbClr val="005EB8"/>
          </a:solidFill>
        </a:ln>
      </dgm:spPr>
    </dgm:pt>
    <dgm:pt modelId="{765F9A0E-B8AD-4BC4-ADC1-B99553AEF624}" type="pres">
      <dgm:prSet presAssocID="{B9BEDB46-A421-44BC-B3E0-DA4AD706049C}" presName="text_5" presStyleLbl="node1" presStyleIdx="4" presStyleCnt="5">
        <dgm:presLayoutVars>
          <dgm:bulletEnabled val="1"/>
        </dgm:presLayoutVars>
      </dgm:prSet>
      <dgm:spPr/>
    </dgm:pt>
    <dgm:pt modelId="{84233D5D-11AF-4D2D-AC7D-21A91819CF19}" type="pres">
      <dgm:prSet presAssocID="{B9BEDB46-A421-44BC-B3E0-DA4AD706049C}" presName="accent_5" presStyleCnt="0"/>
      <dgm:spPr/>
    </dgm:pt>
    <dgm:pt modelId="{42A2B3D4-DDC3-4C07-9F32-E0B367961E00}" type="pres">
      <dgm:prSet presAssocID="{B9BEDB46-A421-44BC-B3E0-DA4AD706049C}" presName="accentRepeatNode" presStyleLbl="solidFgAcc1" presStyleIdx="4" presStyleCnt="5"/>
      <dgm:spPr>
        <a:ln>
          <a:solidFill>
            <a:srgbClr val="005EB8"/>
          </a:solidFill>
        </a:ln>
      </dgm:spPr>
    </dgm:pt>
  </dgm:ptLst>
  <dgm:cxnLst>
    <dgm:cxn modelId="{7B8D1F02-B8F9-4258-9904-07D3CAD5FEBB}" type="presOf" srcId="{C92745C4-B7EF-4D3B-ABF6-5B1841889AA8}" destId="{E36C5314-2A3D-40D1-8935-75CD784D6558}" srcOrd="0" destOrd="0" presId="urn:microsoft.com/office/officeart/2008/layout/VerticalCurvedList"/>
    <dgm:cxn modelId="{3CD52B20-723F-4336-A513-B15C2A5A4827}" type="presOf" srcId="{B9BEDB46-A421-44BC-B3E0-DA4AD706049C}" destId="{765F9A0E-B8AD-4BC4-ADC1-B99553AEF624}" srcOrd="0" destOrd="0" presId="urn:microsoft.com/office/officeart/2008/layout/VerticalCurvedList"/>
    <dgm:cxn modelId="{2A5EFF25-2825-433B-804B-111FD5E9BCDE}" type="presOf" srcId="{7167A8FB-F5A0-4CCD-8655-2C070AEB2D51}" destId="{F73E65A7-123F-47BD-9BBA-67D06DC82A0E}" srcOrd="0" destOrd="0" presId="urn:microsoft.com/office/officeart/2008/layout/VerticalCurvedList"/>
    <dgm:cxn modelId="{B5494627-463E-4540-9D71-FCA872A19D2E}" type="presOf" srcId="{BCBB5AA2-D619-423F-B6F1-F9901A7D560A}" destId="{BADA3388-3080-4B4E-8F70-7171D7BBB4BC}" srcOrd="0" destOrd="0" presId="urn:microsoft.com/office/officeart/2008/layout/VerticalCurvedList"/>
    <dgm:cxn modelId="{8C3C3232-D99F-4AE0-A2BE-1C35374A9CAF}" srcId="{BCBB5AA2-D619-423F-B6F1-F9901A7D560A}" destId="{C92745C4-B7EF-4D3B-ABF6-5B1841889AA8}" srcOrd="3" destOrd="0" parTransId="{0B6A906F-4DE9-4D00-8C68-63B15141F150}" sibTransId="{9833EA1A-96D5-4CC7-B7A3-A5A1B88866C6}"/>
    <dgm:cxn modelId="{C687CB67-50FA-449F-BFE2-90158496643D}" srcId="{BCBB5AA2-D619-423F-B6F1-F9901A7D560A}" destId="{B9BEDB46-A421-44BC-B3E0-DA4AD706049C}" srcOrd="4" destOrd="0" parTransId="{5D52FFC6-42DA-4D5B-96BE-B6148F130AEF}" sibTransId="{9217A588-FA91-42DC-A3A6-E9CD35F31FA8}"/>
    <dgm:cxn modelId="{0FE9E79B-A1F0-44E5-835E-749660D59DD0}" type="presOf" srcId="{9A1D4867-0B76-434F-A7A2-916FE15251C0}" destId="{19D6E023-851D-41D1-A1CC-6F92ED5BF016}" srcOrd="0" destOrd="0" presId="urn:microsoft.com/office/officeart/2008/layout/VerticalCurvedList"/>
    <dgm:cxn modelId="{AA23389E-B653-45B4-B5E1-3C7F866586C5}" srcId="{BCBB5AA2-D619-423F-B6F1-F9901A7D560A}" destId="{7167A8FB-F5A0-4CCD-8655-2C070AEB2D51}" srcOrd="0" destOrd="0" parTransId="{CC9DB83E-78DD-4AD4-9A58-B1BC1E066F88}" sibTransId="{C09D08DC-3754-4ECC-8956-F3F791398B72}"/>
    <dgm:cxn modelId="{0BEE90B7-DCDE-4AA9-9D17-CCA3E9484641}" type="presOf" srcId="{C09D08DC-3754-4ECC-8956-F3F791398B72}" destId="{17A260EA-9D15-4C62-A5D9-84536F54D9EF}" srcOrd="0" destOrd="0" presId="urn:microsoft.com/office/officeart/2008/layout/VerticalCurvedList"/>
    <dgm:cxn modelId="{822487C7-CC1D-455E-9959-EF8BC8BB9E00}" srcId="{BCBB5AA2-D619-423F-B6F1-F9901A7D560A}" destId="{1DE72BA0-7D58-48DF-BABA-B444AA2076BE}" srcOrd="1" destOrd="0" parTransId="{D21BCAF2-105C-49FD-9346-74E1E54D1D3C}" sibTransId="{678169AF-62CA-4326-A59B-03FD87867B8B}"/>
    <dgm:cxn modelId="{529042D9-CA62-42A4-92B4-2B184D3DF357}" type="presOf" srcId="{1DE72BA0-7D58-48DF-BABA-B444AA2076BE}" destId="{BA382842-1456-499B-9515-E2A95D6E75C5}" srcOrd="0" destOrd="0" presId="urn:microsoft.com/office/officeart/2008/layout/VerticalCurvedList"/>
    <dgm:cxn modelId="{A7AD53DA-DAA8-4717-AA0F-3856403A9FEA}" srcId="{BCBB5AA2-D619-423F-B6F1-F9901A7D560A}" destId="{9A1D4867-0B76-434F-A7A2-916FE15251C0}" srcOrd="2" destOrd="0" parTransId="{AB3803F3-C622-4F6A-B28C-4E22359036B6}" sibTransId="{2E93D9BC-F01E-4E26-9E3E-C4404D07816E}"/>
    <dgm:cxn modelId="{AE9BE664-388A-45B5-934C-0E8EE043463A}" type="presParOf" srcId="{BADA3388-3080-4B4E-8F70-7171D7BBB4BC}" destId="{0B13B10E-AB9B-4709-AB38-74B7DCB5CA87}" srcOrd="0" destOrd="0" presId="urn:microsoft.com/office/officeart/2008/layout/VerticalCurvedList"/>
    <dgm:cxn modelId="{651E5D25-242F-441E-8E51-0E6933A767D2}" type="presParOf" srcId="{0B13B10E-AB9B-4709-AB38-74B7DCB5CA87}" destId="{52DEC545-F01E-455C-8E4B-4FF9D3B6A496}" srcOrd="0" destOrd="0" presId="urn:microsoft.com/office/officeart/2008/layout/VerticalCurvedList"/>
    <dgm:cxn modelId="{76B0C22C-B49D-42AE-9857-7042C0189017}" type="presParOf" srcId="{52DEC545-F01E-455C-8E4B-4FF9D3B6A496}" destId="{825392E2-25AC-4EA6-B008-631818A90ADD}" srcOrd="0" destOrd="0" presId="urn:microsoft.com/office/officeart/2008/layout/VerticalCurvedList"/>
    <dgm:cxn modelId="{9E4F8F3F-962A-4F75-9927-001A8C606665}" type="presParOf" srcId="{52DEC545-F01E-455C-8E4B-4FF9D3B6A496}" destId="{17A260EA-9D15-4C62-A5D9-84536F54D9EF}" srcOrd="1" destOrd="0" presId="urn:microsoft.com/office/officeart/2008/layout/VerticalCurvedList"/>
    <dgm:cxn modelId="{2139A49A-7B6F-4A26-A42A-A44C25AE7D84}" type="presParOf" srcId="{52DEC545-F01E-455C-8E4B-4FF9D3B6A496}" destId="{827EE8C1-5D18-421A-9765-3882CC226CDB}" srcOrd="2" destOrd="0" presId="urn:microsoft.com/office/officeart/2008/layout/VerticalCurvedList"/>
    <dgm:cxn modelId="{2A57ED75-8F69-4FBF-82FE-8E1FC0FF8392}" type="presParOf" srcId="{52DEC545-F01E-455C-8E4B-4FF9D3B6A496}" destId="{BB009A92-DD1A-40D5-86FA-59E295D15374}" srcOrd="3" destOrd="0" presId="urn:microsoft.com/office/officeart/2008/layout/VerticalCurvedList"/>
    <dgm:cxn modelId="{98529E16-48EA-492B-A993-E5211424E302}" type="presParOf" srcId="{0B13B10E-AB9B-4709-AB38-74B7DCB5CA87}" destId="{F73E65A7-123F-47BD-9BBA-67D06DC82A0E}" srcOrd="1" destOrd="0" presId="urn:microsoft.com/office/officeart/2008/layout/VerticalCurvedList"/>
    <dgm:cxn modelId="{FBB5D6F7-F337-406B-B4B6-BBF7EDC31C3B}" type="presParOf" srcId="{0B13B10E-AB9B-4709-AB38-74B7DCB5CA87}" destId="{794F25D5-3EB9-49B1-823A-0A2323609FC8}" srcOrd="2" destOrd="0" presId="urn:microsoft.com/office/officeart/2008/layout/VerticalCurvedList"/>
    <dgm:cxn modelId="{8BD25AAA-BB40-49A4-BDBF-D50BAC9479A9}" type="presParOf" srcId="{794F25D5-3EB9-49B1-823A-0A2323609FC8}" destId="{CC812418-55E4-4BAF-B1AB-5E9F63DDC526}" srcOrd="0" destOrd="0" presId="urn:microsoft.com/office/officeart/2008/layout/VerticalCurvedList"/>
    <dgm:cxn modelId="{2B96B8FA-726A-4EC0-95DF-41D6191897C7}" type="presParOf" srcId="{0B13B10E-AB9B-4709-AB38-74B7DCB5CA87}" destId="{BA382842-1456-499B-9515-E2A95D6E75C5}" srcOrd="3" destOrd="0" presId="urn:microsoft.com/office/officeart/2008/layout/VerticalCurvedList"/>
    <dgm:cxn modelId="{6477203E-F697-4B8D-963F-1F3D7B68C497}" type="presParOf" srcId="{0B13B10E-AB9B-4709-AB38-74B7DCB5CA87}" destId="{5855E422-66E7-412E-80C0-CC23DEB4B021}" srcOrd="4" destOrd="0" presId="urn:microsoft.com/office/officeart/2008/layout/VerticalCurvedList"/>
    <dgm:cxn modelId="{81E103BA-A5D7-4B2D-8007-1616FE189DA0}" type="presParOf" srcId="{5855E422-66E7-412E-80C0-CC23DEB4B021}" destId="{8DA86B19-14C4-4D94-94B0-10EE7B44CE11}" srcOrd="0" destOrd="0" presId="urn:microsoft.com/office/officeart/2008/layout/VerticalCurvedList"/>
    <dgm:cxn modelId="{21953078-1961-4B2C-86FF-BC6BF392C1DA}" type="presParOf" srcId="{0B13B10E-AB9B-4709-AB38-74B7DCB5CA87}" destId="{19D6E023-851D-41D1-A1CC-6F92ED5BF016}" srcOrd="5" destOrd="0" presId="urn:microsoft.com/office/officeart/2008/layout/VerticalCurvedList"/>
    <dgm:cxn modelId="{FA6487B5-2746-4B1C-A7F3-3EA93D0AAA72}" type="presParOf" srcId="{0B13B10E-AB9B-4709-AB38-74B7DCB5CA87}" destId="{EC084267-7BD1-4CF8-8E8E-65FE1F056E53}" srcOrd="6" destOrd="0" presId="urn:microsoft.com/office/officeart/2008/layout/VerticalCurvedList"/>
    <dgm:cxn modelId="{235F577B-A172-48F4-93F6-932006889E1E}" type="presParOf" srcId="{EC084267-7BD1-4CF8-8E8E-65FE1F056E53}" destId="{3EB25A80-B646-49A7-952F-DC03BE7BD783}" srcOrd="0" destOrd="0" presId="urn:microsoft.com/office/officeart/2008/layout/VerticalCurvedList"/>
    <dgm:cxn modelId="{16DC8D02-F7BB-4879-B0ED-EBDC6531F5A4}" type="presParOf" srcId="{0B13B10E-AB9B-4709-AB38-74B7DCB5CA87}" destId="{E36C5314-2A3D-40D1-8935-75CD784D6558}" srcOrd="7" destOrd="0" presId="urn:microsoft.com/office/officeart/2008/layout/VerticalCurvedList"/>
    <dgm:cxn modelId="{65580883-EA58-486A-851E-E63CB05D759D}" type="presParOf" srcId="{0B13B10E-AB9B-4709-AB38-74B7DCB5CA87}" destId="{EB419118-50BF-467E-97C8-1A166E4323A0}" srcOrd="8" destOrd="0" presId="urn:microsoft.com/office/officeart/2008/layout/VerticalCurvedList"/>
    <dgm:cxn modelId="{9CFEA6A8-6D25-46A5-99A5-E6BA9B8EFD09}" type="presParOf" srcId="{EB419118-50BF-467E-97C8-1A166E4323A0}" destId="{925C505B-F95F-4C54-A297-021763A7CC17}" srcOrd="0" destOrd="0" presId="urn:microsoft.com/office/officeart/2008/layout/VerticalCurvedList"/>
    <dgm:cxn modelId="{E680A2BE-BE4E-4C5C-AA07-D1DBBE2D454D}" type="presParOf" srcId="{0B13B10E-AB9B-4709-AB38-74B7DCB5CA87}" destId="{765F9A0E-B8AD-4BC4-ADC1-B99553AEF624}" srcOrd="9" destOrd="0" presId="urn:microsoft.com/office/officeart/2008/layout/VerticalCurvedList"/>
    <dgm:cxn modelId="{3AB9F8CB-FF4E-466C-82E1-6627AC8C5F54}" type="presParOf" srcId="{0B13B10E-AB9B-4709-AB38-74B7DCB5CA87}" destId="{84233D5D-11AF-4D2D-AC7D-21A91819CF19}" srcOrd="10" destOrd="0" presId="urn:microsoft.com/office/officeart/2008/layout/VerticalCurvedList"/>
    <dgm:cxn modelId="{02E72672-68C2-4DA2-B8E2-2E09012CF167}" type="presParOf" srcId="{84233D5D-11AF-4D2D-AC7D-21A91819CF19}" destId="{42A2B3D4-DDC3-4C07-9F32-E0B367961E00}"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6F4F4DD-3395-4511-BAE9-A515FAEA8C79}"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GB"/>
        </a:p>
      </dgm:t>
    </dgm:pt>
    <dgm:pt modelId="{ACB915FB-3A6A-43CF-878C-0C8D17A5D45F}">
      <dgm:prSet phldrT="[Text]" custT="1"/>
      <dgm:spPr>
        <a:solidFill>
          <a:srgbClr val="005EB8"/>
        </a:solidFill>
        <a:ln>
          <a:solidFill>
            <a:srgbClr val="005EB8"/>
          </a:solidFill>
        </a:ln>
      </dgm:spPr>
      <dgm:t>
        <a:bodyPr/>
        <a:lstStyle/>
        <a:p>
          <a:r>
            <a:rPr lang="en-GB" sz="1800">
              <a:solidFill>
                <a:schemeClr val="bg1"/>
              </a:solidFill>
              <a:latin typeface="Arial" panose="020B0604020202020204" pitchFamily="34" charset="0"/>
              <a:cs typeface="Arial" panose="020B0604020202020204" pitchFamily="34" charset="0"/>
            </a:rPr>
            <a:t>Once the relevant authority has </a:t>
          </a:r>
          <a:r>
            <a:rPr lang="en-GB" sz="1800" b="0" i="0" u="none" strike="noStrike">
              <a:solidFill>
                <a:schemeClr val="bg1"/>
              </a:solidFill>
              <a:effectLst/>
              <a:latin typeface="Arial" panose="020B0604020202020204" pitchFamily="34" charset="0"/>
            </a:rPr>
            <a:t>confirmed that the service is not changing considerably</a:t>
          </a:r>
          <a:r>
            <a:rPr lang="en-GB" sz="1800">
              <a:solidFill>
                <a:schemeClr val="bg1"/>
              </a:solidFill>
              <a:latin typeface="Arial" panose="020B0604020202020204" pitchFamily="34" charset="0"/>
            </a:rPr>
            <a:t> and </a:t>
          </a:r>
          <a:r>
            <a:rPr lang="en-GB" sz="1800" b="0" i="0" u="none" strike="noStrike">
              <a:solidFill>
                <a:schemeClr val="bg1"/>
              </a:solidFill>
              <a:effectLst/>
              <a:latin typeface="Arial" panose="020B0604020202020204" pitchFamily="34" charset="0"/>
            </a:rPr>
            <a:t>the provider is </a:t>
          </a:r>
          <a:r>
            <a:rPr lang="en-GB" sz="1800">
              <a:latin typeface="Arial" panose="020B0604020202020204" pitchFamily="34" charset="0"/>
              <a:cs typeface="Arial" panose="020B0604020202020204" pitchFamily="34" charset="0"/>
            </a:rPr>
            <a:t>satisfying the existing contract and likely to satisfy the new contract</a:t>
          </a:r>
          <a:r>
            <a:rPr lang="en-GB" sz="1800" b="0" i="0" u="none" strike="noStrike">
              <a:solidFill>
                <a:schemeClr val="bg1"/>
              </a:solidFill>
              <a:effectLst/>
              <a:latin typeface="Arial" panose="020B0604020202020204" pitchFamily="34" charset="0"/>
            </a:rPr>
            <a:t>, </a:t>
          </a:r>
          <a:r>
            <a:rPr lang="en-GB" sz="1800">
              <a:solidFill>
                <a:schemeClr val="bg1"/>
              </a:solidFill>
              <a:latin typeface="Arial" panose="020B0604020202020204" pitchFamily="34" charset="0"/>
              <a:cs typeface="Arial" panose="020B0604020202020204" pitchFamily="34" charset="0"/>
            </a:rPr>
            <a:t>they must publish their intention to award a contract notice. </a:t>
          </a:r>
        </a:p>
      </dgm:t>
    </dgm:pt>
    <dgm:pt modelId="{BEF61F58-2C8C-4D15-99E7-CE9FF170EAD0}" type="parTrans" cxnId="{29B1A1D3-9F45-43FF-B2B2-E653A71058CA}">
      <dgm:prSet/>
      <dgm:spPr/>
      <dgm:t>
        <a:bodyPr/>
        <a:lstStyle/>
        <a:p>
          <a:endParaRPr lang="en-GB"/>
        </a:p>
      </dgm:t>
    </dgm:pt>
    <dgm:pt modelId="{117E63D9-F6C2-41DC-AC5E-E9E9793D8824}" type="sibTrans" cxnId="{29B1A1D3-9F45-43FF-B2B2-E653A71058CA}">
      <dgm:prSet/>
      <dgm:spPr>
        <a:solidFill>
          <a:srgbClr val="005EB8"/>
        </a:solidFill>
        <a:ln>
          <a:solidFill>
            <a:srgbClr val="005EB8"/>
          </a:solidFill>
        </a:ln>
      </dgm:spPr>
      <dgm:t>
        <a:bodyPr/>
        <a:lstStyle/>
        <a:p>
          <a:endParaRPr lang="en-GB"/>
        </a:p>
      </dgm:t>
    </dgm:pt>
    <dgm:pt modelId="{DC48A3B6-3AAF-40F1-9E96-50B5FC72F907}">
      <dgm:prSet phldrT="[Text]" custT="1"/>
      <dgm:spPr>
        <a:solidFill>
          <a:srgbClr val="005EB8"/>
        </a:solidFill>
        <a:ln>
          <a:solidFill>
            <a:srgbClr val="005EB8"/>
          </a:solidFill>
        </a:ln>
      </dgm:spPr>
      <dgm:t>
        <a:bodyPr/>
        <a:lstStyle/>
        <a:p>
          <a:r>
            <a:rPr lang="en-GB" sz="1800">
              <a:latin typeface="Arial" panose="020B0604020202020204" pitchFamily="34" charset="0"/>
              <a:cs typeface="Arial" panose="020B0604020202020204" pitchFamily="34" charset="0"/>
            </a:rPr>
            <a:t>This must be done using the </a:t>
          </a:r>
          <a:r>
            <a:rPr lang="en-GB" sz="1800" b="1">
              <a:latin typeface="Arial" panose="020B0604020202020204" pitchFamily="34" charset="0"/>
              <a:cs typeface="Arial" panose="020B0604020202020204" pitchFamily="34" charset="0"/>
            </a:rPr>
            <a:t>Find a Tender Service (FTS) </a:t>
          </a:r>
          <a:r>
            <a:rPr lang="en-GB" sz="1800" b="0">
              <a:latin typeface="Arial" panose="020B0604020202020204" pitchFamily="34" charset="0"/>
              <a:cs typeface="Arial" panose="020B0604020202020204" pitchFamily="34" charset="0"/>
            </a:rPr>
            <a:t>website</a:t>
          </a:r>
          <a:r>
            <a:rPr lang="en-GB" sz="1800">
              <a:latin typeface="Arial" panose="020B0604020202020204" pitchFamily="34" charset="0"/>
              <a:cs typeface="Arial" panose="020B0604020202020204" pitchFamily="34" charset="0"/>
            </a:rPr>
            <a:t>. </a:t>
          </a:r>
        </a:p>
      </dgm:t>
    </dgm:pt>
    <dgm:pt modelId="{385EDBD0-DFEC-4CEE-BF12-C0D241B667F7}" type="sibTrans" cxnId="{B163DA1D-2695-4690-9063-D39D5408C878}">
      <dgm:prSet/>
      <dgm:spPr/>
      <dgm:t>
        <a:bodyPr/>
        <a:lstStyle/>
        <a:p>
          <a:endParaRPr lang="en-GB"/>
        </a:p>
      </dgm:t>
    </dgm:pt>
    <dgm:pt modelId="{F259FB7E-A601-4D8D-9FC6-7AA568B024AE}" type="parTrans" cxnId="{B163DA1D-2695-4690-9063-D39D5408C878}">
      <dgm:prSet/>
      <dgm:spPr/>
      <dgm:t>
        <a:bodyPr/>
        <a:lstStyle/>
        <a:p>
          <a:endParaRPr lang="en-GB"/>
        </a:p>
      </dgm:t>
    </dgm:pt>
    <dgm:pt modelId="{19D81057-3E94-458C-B529-3DC4D08BFEDF}">
      <dgm:prSet phldrT="[Text]" custT="1"/>
      <dgm:spPr>
        <a:solidFill>
          <a:srgbClr val="005EB8"/>
        </a:solidFill>
        <a:ln>
          <a:solidFill>
            <a:srgbClr val="005EB8"/>
          </a:solidFill>
        </a:ln>
      </dgm:spPr>
      <dgm:t>
        <a:bodyPr/>
        <a:lstStyle/>
        <a:p>
          <a:r>
            <a:rPr lang="en-GB" sz="1800">
              <a:solidFill>
                <a:schemeClr val="bg1"/>
              </a:solidFill>
              <a:latin typeface="Arial" panose="020B0604020202020204" pitchFamily="34" charset="0"/>
              <a:cs typeface="Arial" panose="020B0604020202020204" pitchFamily="34" charset="0"/>
            </a:rPr>
            <a:t>The information that must be included in the notice is detailed in Schedule 3 of the Regulations. </a:t>
          </a:r>
        </a:p>
      </dgm:t>
    </dgm:pt>
    <dgm:pt modelId="{C8A02C8E-F014-4A62-8F55-448DFEC8EA2F}" type="sibTrans" cxnId="{6057041B-0F50-46D3-88B5-4851C7061C2E}">
      <dgm:prSet/>
      <dgm:spPr/>
      <dgm:t>
        <a:bodyPr/>
        <a:lstStyle/>
        <a:p>
          <a:endParaRPr lang="en-GB"/>
        </a:p>
      </dgm:t>
    </dgm:pt>
    <dgm:pt modelId="{2D7931DD-140C-45C3-A0D7-04FCECD3A327}" type="parTrans" cxnId="{6057041B-0F50-46D3-88B5-4851C7061C2E}">
      <dgm:prSet/>
      <dgm:spPr/>
      <dgm:t>
        <a:bodyPr/>
        <a:lstStyle/>
        <a:p>
          <a:endParaRPr lang="en-GB"/>
        </a:p>
      </dgm:t>
    </dgm:pt>
    <dgm:pt modelId="{4A416AC1-7E11-4265-8C00-EFAD9ABBEAAB}">
      <dgm:prSet custT="1"/>
      <dgm:spPr>
        <a:solidFill>
          <a:srgbClr val="005EB8"/>
        </a:solidFill>
        <a:ln>
          <a:solidFill>
            <a:srgbClr val="005EB8"/>
          </a:solidFill>
        </a:ln>
      </dgm:spPr>
      <dgm:t>
        <a:bodyPr/>
        <a:lstStyle/>
        <a:p>
          <a:r>
            <a:rPr lang="en-GB" sz="1800" dirty="0">
              <a:solidFill>
                <a:schemeClr val="bg1"/>
              </a:solidFill>
              <a:latin typeface="Arial" panose="020B0604020202020204" pitchFamily="34" charset="0"/>
              <a:cs typeface="Arial" panose="020B0604020202020204" pitchFamily="34" charset="0"/>
            </a:rPr>
            <a:t>The standstill period starts the day after the publication of this notice. This, and all subsequent steps, are identical across direct award process C, the most suitable provider process, and the competitive process.</a:t>
          </a:r>
        </a:p>
      </dgm:t>
    </dgm:pt>
    <dgm:pt modelId="{17F3D1A3-2AF6-4F31-9E7B-6848A22CBC5E}" type="sibTrans" cxnId="{D59FF7B9-49B1-475B-ADED-F24E92736A2B}">
      <dgm:prSet/>
      <dgm:spPr/>
      <dgm:t>
        <a:bodyPr/>
        <a:lstStyle/>
        <a:p>
          <a:endParaRPr lang="en-GB"/>
        </a:p>
      </dgm:t>
    </dgm:pt>
    <dgm:pt modelId="{1FE3DD76-0511-4D8C-BEF8-8C2C7F150093}" type="parTrans" cxnId="{D59FF7B9-49B1-475B-ADED-F24E92736A2B}">
      <dgm:prSet/>
      <dgm:spPr/>
      <dgm:t>
        <a:bodyPr/>
        <a:lstStyle/>
        <a:p>
          <a:endParaRPr lang="en-GB"/>
        </a:p>
      </dgm:t>
    </dgm:pt>
    <dgm:pt modelId="{8C3F337D-6074-4C81-A1A1-E0169731D8E5}">
      <dgm:prSet custT="1"/>
      <dgm:spPr>
        <a:solidFill>
          <a:srgbClr val="005EB8"/>
        </a:solidFill>
        <a:ln>
          <a:solidFill>
            <a:srgbClr val="005EB8"/>
          </a:solidFill>
        </a:ln>
      </dgm:spPr>
      <dgm:t>
        <a:bodyPr/>
        <a:lstStyle/>
        <a:p>
          <a:r>
            <a:rPr lang="en-GB" sz="1800" dirty="0">
              <a:latin typeface="Arial" panose="020B0604020202020204" pitchFamily="34" charset="0"/>
              <a:cs typeface="Arial" panose="020B0604020202020204" pitchFamily="34" charset="0"/>
            </a:rPr>
            <a:t>Therefore, these steps and any subsequent steps will be described later in the presentation. </a:t>
          </a:r>
        </a:p>
      </dgm:t>
    </dgm:pt>
    <dgm:pt modelId="{7DC67B57-DE2A-48ED-832E-5CFDA1203AAE}" type="sibTrans" cxnId="{D264AE9E-2C7A-4D22-B2EC-957A62268EB6}">
      <dgm:prSet/>
      <dgm:spPr/>
      <dgm:t>
        <a:bodyPr/>
        <a:lstStyle/>
        <a:p>
          <a:endParaRPr lang="en-GB"/>
        </a:p>
      </dgm:t>
    </dgm:pt>
    <dgm:pt modelId="{C0787924-3482-4190-BF0C-6D317E068F1F}" type="parTrans" cxnId="{D264AE9E-2C7A-4D22-B2EC-957A62268EB6}">
      <dgm:prSet/>
      <dgm:spPr/>
      <dgm:t>
        <a:bodyPr/>
        <a:lstStyle/>
        <a:p>
          <a:endParaRPr lang="en-GB"/>
        </a:p>
      </dgm:t>
    </dgm:pt>
    <dgm:pt modelId="{8206F583-83BA-4F39-B099-71B34CAFF65C}" type="pres">
      <dgm:prSet presAssocID="{16F4F4DD-3395-4511-BAE9-A515FAEA8C79}" presName="Name0" presStyleCnt="0">
        <dgm:presLayoutVars>
          <dgm:chMax val="7"/>
          <dgm:chPref val="7"/>
          <dgm:dir/>
        </dgm:presLayoutVars>
      </dgm:prSet>
      <dgm:spPr/>
    </dgm:pt>
    <dgm:pt modelId="{8520F8A5-FAFF-41C5-8D92-EFE50ED97932}" type="pres">
      <dgm:prSet presAssocID="{16F4F4DD-3395-4511-BAE9-A515FAEA8C79}" presName="Name1" presStyleCnt="0"/>
      <dgm:spPr/>
    </dgm:pt>
    <dgm:pt modelId="{C9103246-2822-4A57-912D-C0B158B0614A}" type="pres">
      <dgm:prSet presAssocID="{16F4F4DD-3395-4511-BAE9-A515FAEA8C79}" presName="cycle" presStyleCnt="0"/>
      <dgm:spPr/>
    </dgm:pt>
    <dgm:pt modelId="{A3206BB4-2FF1-478A-972C-FB6B8DA19A3C}" type="pres">
      <dgm:prSet presAssocID="{16F4F4DD-3395-4511-BAE9-A515FAEA8C79}" presName="srcNode" presStyleLbl="node1" presStyleIdx="0" presStyleCnt="5"/>
      <dgm:spPr/>
    </dgm:pt>
    <dgm:pt modelId="{5C331967-6D18-44E0-805C-EADC34401BAB}" type="pres">
      <dgm:prSet presAssocID="{16F4F4DD-3395-4511-BAE9-A515FAEA8C79}" presName="conn" presStyleLbl="parChTrans1D2" presStyleIdx="0" presStyleCnt="1"/>
      <dgm:spPr/>
    </dgm:pt>
    <dgm:pt modelId="{F3FA2C96-FB42-4E32-B8FB-A50B24B5446E}" type="pres">
      <dgm:prSet presAssocID="{16F4F4DD-3395-4511-BAE9-A515FAEA8C79}" presName="extraNode" presStyleLbl="node1" presStyleIdx="0" presStyleCnt="5"/>
      <dgm:spPr/>
    </dgm:pt>
    <dgm:pt modelId="{3686C7DC-AE25-4C96-B658-891ACD7C518B}" type="pres">
      <dgm:prSet presAssocID="{16F4F4DD-3395-4511-BAE9-A515FAEA8C79}" presName="dstNode" presStyleLbl="node1" presStyleIdx="0" presStyleCnt="5"/>
      <dgm:spPr/>
    </dgm:pt>
    <dgm:pt modelId="{DCC3229A-AA45-4B12-9EA3-DE5D602C3436}" type="pres">
      <dgm:prSet presAssocID="{ACB915FB-3A6A-43CF-878C-0C8D17A5D45F}" presName="text_1" presStyleLbl="node1" presStyleIdx="0" presStyleCnt="5" custScaleY="116408">
        <dgm:presLayoutVars>
          <dgm:bulletEnabled val="1"/>
        </dgm:presLayoutVars>
      </dgm:prSet>
      <dgm:spPr/>
    </dgm:pt>
    <dgm:pt modelId="{7D1AF23D-A974-407D-82A1-8CBDAAF242ED}" type="pres">
      <dgm:prSet presAssocID="{ACB915FB-3A6A-43CF-878C-0C8D17A5D45F}" presName="accent_1" presStyleCnt="0"/>
      <dgm:spPr/>
    </dgm:pt>
    <dgm:pt modelId="{64A5473E-27F2-416E-8CF0-BF2E487E7013}" type="pres">
      <dgm:prSet presAssocID="{ACB915FB-3A6A-43CF-878C-0C8D17A5D45F}" presName="accentRepeatNode" presStyleLbl="solidFgAcc1" presStyleIdx="0" presStyleCnt="5"/>
      <dgm:spPr>
        <a:ln>
          <a:solidFill>
            <a:srgbClr val="005EB8"/>
          </a:solidFill>
        </a:ln>
      </dgm:spPr>
    </dgm:pt>
    <dgm:pt modelId="{1D47DC5E-6AAF-479B-8D4F-318252ED7741}" type="pres">
      <dgm:prSet presAssocID="{DC48A3B6-3AAF-40F1-9E96-50B5FC72F907}" presName="text_2" presStyleLbl="node1" presStyleIdx="1" presStyleCnt="5">
        <dgm:presLayoutVars>
          <dgm:bulletEnabled val="1"/>
        </dgm:presLayoutVars>
      </dgm:prSet>
      <dgm:spPr/>
    </dgm:pt>
    <dgm:pt modelId="{813495ED-51DF-4837-9C92-71115458DD75}" type="pres">
      <dgm:prSet presAssocID="{DC48A3B6-3AAF-40F1-9E96-50B5FC72F907}" presName="accent_2" presStyleCnt="0"/>
      <dgm:spPr/>
    </dgm:pt>
    <dgm:pt modelId="{44F7ED38-1E05-4144-8B4F-A65FC9FCBDF4}" type="pres">
      <dgm:prSet presAssocID="{DC48A3B6-3AAF-40F1-9E96-50B5FC72F907}" presName="accentRepeatNode" presStyleLbl="solidFgAcc1" presStyleIdx="1" presStyleCnt="5"/>
      <dgm:spPr>
        <a:ln>
          <a:solidFill>
            <a:srgbClr val="005EB8"/>
          </a:solidFill>
        </a:ln>
      </dgm:spPr>
    </dgm:pt>
    <dgm:pt modelId="{AC0590BE-5359-481E-AD3F-830413FCE414}" type="pres">
      <dgm:prSet presAssocID="{19D81057-3E94-458C-B529-3DC4D08BFEDF}" presName="text_3" presStyleLbl="node1" presStyleIdx="2" presStyleCnt="5">
        <dgm:presLayoutVars>
          <dgm:bulletEnabled val="1"/>
        </dgm:presLayoutVars>
      </dgm:prSet>
      <dgm:spPr/>
    </dgm:pt>
    <dgm:pt modelId="{0F34E43D-CC1F-4346-B063-90C3BE776D1E}" type="pres">
      <dgm:prSet presAssocID="{19D81057-3E94-458C-B529-3DC4D08BFEDF}" presName="accent_3" presStyleCnt="0"/>
      <dgm:spPr/>
    </dgm:pt>
    <dgm:pt modelId="{5F9DE5B3-9DDE-4CF6-BFD4-2FE0FA45CE63}" type="pres">
      <dgm:prSet presAssocID="{19D81057-3E94-458C-B529-3DC4D08BFEDF}" presName="accentRepeatNode" presStyleLbl="solidFgAcc1" presStyleIdx="2" presStyleCnt="5"/>
      <dgm:spPr>
        <a:ln>
          <a:solidFill>
            <a:srgbClr val="005EB8"/>
          </a:solidFill>
        </a:ln>
      </dgm:spPr>
    </dgm:pt>
    <dgm:pt modelId="{9D6AA244-50F9-4F52-B4CD-CBEA55B4B02B}" type="pres">
      <dgm:prSet presAssocID="{4A416AC1-7E11-4265-8C00-EFAD9ABBEAAB}" presName="text_4" presStyleLbl="node1" presStyleIdx="3" presStyleCnt="5" custScaleY="116526">
        <dgm:presLayoutVars>
          <dgm:bulletEnabled val="1"/>
        </dgm:presLayoutVars>
      </dgm:prSet>
      <dgm:spPr/>
    </dgm:pt>
    <dgm:pt modelId="{2D3E0D34-53DA-48EB-ADC9-D30042D70332}" type="pres">
      <dgm:prSet presAssocID="{4A416AC1-7E11-4265-8C00-EFAD9ABBEAAB}" presName="accent_4" presStyleCnt="0"/>
      <dgm:spPr/>
    </dgm:pt>
    <dgm:pt modelId="{F53EDC92-3668-49AE-BE60-D99CA4C31481}" type="pres">
      <dgm:prSet presAssocID="{4A416AC1-7E11-4265-8C00-EFAD9ABBEAAB}" presName="accentRepeatNode" presStyleLbl="solidFgAcc1" presStyleIdx="3" presStyleCnt="5"/>
      <dgm:spPr>
        <a:ln>
          <a:solidFill>
            <a:srgbClr val="005EB8"/>
          </a:solidFill>
        </a:ln>
      </dgm:spPr>
    </dgm:pt>
    <dgm:pt modelId="{E775BD96-A3F0-4B28-9A87-918BB795E4C6}" type="pres">
      <dgm:prSet presAssocID="{8C3F337D-6074-4C81-A1A1-E0169731D8E5}" presName="text_5" presStyleLbl="node1" presStyleIdx="4" presStyleCnt="5">
        <dgm:presLayoutVars>
          <dgm:bulletEnabled val="1"/>
        </dgm:presLayoutVars>
      </dgm:prSet>
      <dgm:spPr/>
    </dgm:pt>
    <dgm:pt modelId="{AC3C91AA-AF43-4CB8-B97B-3475755C37A5}" type="pres">
      <dgm:prSet presAssocID="{8C3F337D-6074-4C81-A1A1-E0169731D8E5}" presName="accent_5" presStyleCnt="0"/>
      <dgm:spPr/>
    </dgm:pt>
    <dgm:pt modelId="{1F8E07F8-13B1-48B3-91C8-035152AE9BEB}" type="pres">
      <dgm:prSet presAssocID="{8C3F337D-6074-4C81-A1A1-E0169731D8E5}" presName="accentRepeatNode" presStyleLbl="solidFgAcc1" presStyleIdx="4" presStyleCnt="5"/>
      <dgm:spPr>
        <a:ln>
          <a:solidFill>
            <a:srgbClr val="005EB8"/>
          </a:solidFill>
        </a:ln>
      </dgm:spPr>
    </dgm:pt>
  </dgm:ptLst>
  <dgm:cxnLst>
    <dgm:cxn modelId="{89107D00-6227-4549-9112-EBC7E9E418E3}" type="presOf" srcId="{DC48A3B6-3AAF-40F1-9E96-50B5FC72F907}" destId="{1D47DC5E-6AAF-479B-8D4F-318252ED7741}" srcOrd="0" destOrd="0" presId="urn:microsoft.com/office/officeart/2008/layout/VerticalCurvedList"/>
    <dgm:cxn modelId="{DF56D906-DAC7-4001-AD5E-9BE846435458}" type="presOf" srcId="{19D81057-3E94-458C-B529-3DC4D08BFEDF}" destId="{AC0590BE-5359-481E-AD3F-830413FCE414}" srcOrd="0" destOrd="0" presId="urn:microsoft.com/office/officeart/2008/layout/VerticalCurvedList"/>
    <dgm:cxn modelId="{6057041B-0F50-46D3-88B5-4851C7061C2E}" srcId="{16F4F4DD-3395-4511-BAE9-A515FAEA8C79}" destId="{19D81057-3E94-458C-B529-3DC4D08BFEDF}" srcOrd="2" destOrd="0" parTransId="{2D7931DD-140C-45C3-A0D7-04FCECD3A327}" sibTransId="{C8A02C8E-F014-4A62-8F55-448DFEC8EA2F}"/>
    <dgm:cxn modelId="{B163DA1D-2695-4690-9063-D39D5408C878}" srcId="{16F4F4DD-3395-4511-BAE9-A515FAEA8C79}" destId="{DC48A3B6-3AAF-40F1-9E96-50B5FC72F907}" srcOrd="1" destOrd="0" parTransId="{F259FB7E-A601-4D8D-9FC6-7AA568B024AE}" sibTransId="{385EDBD0-DFEC-4CEE-BF12-C0D241B667F7}"/>
    <dgm:cxn modelId="{2C16B92A-BBB5-4B4B-B3B1-6F73892ED0F5}" type="presOf" srcId="{ACB915FB-3A6A-43CF-878C-0C8D17A5D45F}" destId="{DCC3229A-AA45-4B12-9EA3-DE5D602C3436}" srcOrd="0" destOrd="0" presId="urn:microsoft.com/office/officeart/2008/layout/VerticalCurvedList"/>
    <dgm:cxn modelId="{5422D755-B7B6-4D97-A7CD-D0234484E8A8}" type="presOf" srcId="{117E63D9-F6C2-41DC-AC5E-E9E9793D8824}" destId="{5C331967-6D18-44E0-805C-EADC34401BAB}" srcOrd="0" destOrd="0" presId="urn:microsoft.com/office/officeart/2008/layout/VerticalCurvedList"/>
    <dgm:cxn modelId="{A8F04D82-4BE7-4E1B-953B-BD349BA480A9}" type="presOf" srcId="{8C3F337D-6074-4C81-A1A1-E0169731D8E5}" destId="{E775BD96-A3F0-4B28-9A87-918BB795E4C6}" srcOrd="0" destOrd="0" presId="urn:microsoft.com/office/officeart/2008/layout/VerticalCurvedList"/>
    <dgm:cxn modelId="{FCD90B9C-7AC1-4C39-8C40-D9DCB9942D44}" type="presOf" srcId="{16F4F4DD-3395-4511-BAE9-A515FAEA8C79}" destId="{8206F583-83BA-4F39-B099-71B34CAFF65C}" srcOrd="0" destOrd="0" presId="urn:microsoft.com/office/officeart/2008/layout/VerticalCurvedList"/>
    <dgm:cxn modelId="{D264AE9E-2C7A-4D22-B2EC-957A62268EB6}" srcId="{16F4F4DD-3395-4511-BAE9-A515FAEA8C79}" destId="{8C3F337D-6074-4C81-A1A1-E0169731D8E5}" srcOrd="4" destOrd="0" parTransId="{C0787924-3482-4190-BF0C-6D317E068F1F}" sibTransId="{7DC67B57-DE2A-48ED-832E-5CFDA1203AAE}"/>
    <dgm:cxn modelId="{D59FF7B9-49B1-475B-ADED-F24E92736A2B}" srcId="{16F4F4DD-3395-4511-BAE9-A515FAEA8C79}" destId="{4A416AC1-7E11-4265-8C00-EFAD9ABBEAAB}" srcOrd="3" destOrd="0" parTransId="{1FE3DD76-0511-4D8C-BEF8-8C2C7F150093}" sibTransId="{17F3D1A3-2AF6-4F31-9E7B-6848A22CBC5E}"/>
    <dgm:cxn modelId="{29B1A1D3-9F45-43FF-B2B2-E653A71058CA}" srcId="{16F4F4DD-3395-4511-BAE9-A515FAEA8C79}" destId="{ACB915FB-3A6A-43CF-878C-0C8D17A5D45F}" srcOrd="0" destOrd="0" parTransId="{BEF61F58-2C8C-4D15-99E7-CE9FF170EAD0}" sibTransId="{117E63D9-F6C2-41DC-AC5E-E9E9793D8824}"/>
    <dgm:cxn modelId="{7EE3ACEA-72D1-47BB-9A93-11ED06195A28}" type="presOf" srcId="{4A416AC1-7E11-4265-8C00-EFAD9ABBEAAB}" destId="{9D6AA244-50F9-4F52-B4CD-CBEA55B4B02B}" srcOrd="0" destOrd="0" presId="urn:microsoft.com/office/officeart/2008/layout/VerticalCurvedList"/>
    <dgm:cxn modelId="{53E48512-789C-44EB-BA8B-E3019DA59FEA}" type="presParOf" srcId="{8206F583-83BA-4F39-B099-71B34CAFF65C}" destId="{8520F8A5-FAFF-41C5-8D92-EFE50ED97932}" srcOrd="0" destOrd="0" presId="urn:microsoft.com/office/officeart/2008/layout/VerticalCurvedList"/>
    <dgm:cxn modelId="{2DE22513-9B7C-42F5-8F20-5F4D5707E355}" type="presParOf" srcId="{8520F8A5-FAFF-41C5-8D92-EFE50ED97932}" destId="{C9103246-2822-4A57-912D-C0B158B0614A}" srcOrd="0" destOrd="0" presId="urn:microsoft.com/office/officeart/2008/layout/VerticalCurvedList"/>
    <dgm:cxn modelId="{25D3BE60-46CE-460E-8718-B3DCFB61344F}" type="presParOf" srcId="{C9103246-2822-4A57-912D-C0B158B0614A}" destId="{A3206BB4-2FF1-478A-972C-FB6B8DA19A3C}" srcOrd="0" destOrd="0" presId="urn:microsoft.com/office/officeart/2008/layout/VerticalCurvedList"/>
    <dgm:cxn modelId="{BB00CD7A-7F80-4949-9246-44FD51310594}" type="presParOf" srcId="{C9103246-2822-4A57-912D-C0B158B0614A}" destId="{5C331967-6D18-44E0-805C-EADC34401BAB}" srcOrd="1" destOrd="0" presId="urn:microsoft.com/office/officeart/2008/layout/VerticalCurvedList"/>
    <dgm:cxn modelId="{C7A9D498-DC53-4758-8E1E-33231AA296EB}" type="presParOf" srcId="{C9103246-2822-4A57-912D-C0B158B0614A}" destId="{F3FA2C96-FB42-4E32-B8FB-A50B24B5446E}" srcOrd="2" destOrd="0" presId="urn:microsoft.com/office/officeart/2008/layout/VerticalCurvedList"/>
    <dgm:cxn modelId="{1D20421A-34A1-4AD1-B97A-814309A717EA}" type="presParOf" srcId="{C9103246-2822-4A57-912D-C0B158B0614A}" destId="{3686C7DC-AE25-4C96-B658-891ACD7C518B}" srcOrd="3" destOrd="0" presId="urn:microsoft.com/office/officeart/2008/layout/VerticalCurvedList"/>
    <dgm:cxn modelId="{361B8063-CFE8-4589-9E4A-7C0057EDE22C}" type="presParOf" srcId="{8520F8A5-FAFF-41C5-8D92-EFE50ED97932}" destId="{DCC3229A-AA45-4B12-9EA3-DE5D602C3436}" srcOrd="1" destOrd="0" presId="urn:microsoft.com/office/officeart/2008/layout/VerticalCurvedList"/>
    <dgm:cxn modelId="{296427E3-A210-4AC7-8D56-4E8BCF74DF44}" type="presParOf" srcId="{8520F8A5-FAFF-41C5-8D92-EFE50ED97932}" destId="{7D1AF23D-A974-407D-82A1-8CBDAAF242ED}" srcOrd="2" destOrd="0" presId="urn:microsoft.com/office/officeart/2008/layout/VerticalCurvedList"/>
    <dgm:cxn modelId="{9428BC34-0932-4BF8-81C6-597FBA7E8832}" type="presParOf" srcId="{7D1AF23D-A974-407D-82A1-8CBDAAF242ED}" destId="{64A5473E-27F2-416E-8CF0-BF2E487E7013}" srcOrd="0" destOrd="0" presId="urn:microsoft.com/office/officeart/2008/layout/VerticalCurvedList"/>
    <dgm:cxn modelId="{9034ADB9-9874-4335-A7E6-8FC50D7ADE9B}" type="presParOf" srcId="{8520F8A5-FAFF-41C5-8D92-EFE50ED97932}" destId="{1D47DC5E-6AAF-479B-8D4F-318252ED7741}" srcOrd="3" destOrd="0" presId="urn:microsoft.com/office/officeart/2008/layout/VerticalCurvedList"/>
    <dgm:cxn modelId="{411B4197-B3D4-4032-906A-3EF4C1727CB5}" type="presParOf" srcId="{8520F8A5-FAFF-41C5-8D92-EFE50ED97932}" destId="{813495ED-51DF-4837-9C92-71115458DD75}" srcOrd="4" destOrd="0" presId="urn:microsoft.com/office/officeart/2008/layout/VerticalCurvedList"/>
    <dgm:cxn modelId="{43BE6339-C629-4AD0-902F-862EF4906E7A}" type="presParOf" srcId="{813495ED-51DF-4837-9C92-71115458DD75}" destId="{44F7ED38-1E05-4144-8B4F-A65FC9FCBDF4}" srcOrd="0" destOrd="0" presId="urn:microsoft.com/office/officeart/2008/layout/VerticalCurvedList"/>
    <dgm:cxn modelId="{3ECB0719-EC4F-4125-9288-F9904A32B2F6}" type="presParOf" srcId="{8520F8A5-FAFF-41C5-8D92-EFE50ED97932}" destId="{AC0590BE-5359-481E-AD3F-830413FCE414}" srcOrd="5" destOrd="0" presId="urn:microsoft.com/office/officeart/2008/layout/VerticalCurvedList"/>
    <dgm:cxn modelId="{0D5C7D49-F204-4429-B1B0-F84A9528F91A}" type="presParOf" srcId="{8520F8A5-FAFF-41C5-8D92-EFE50ED97932}" destId="{0F34E43D-CC1F-4346-B063-90C3BE776D1E}" srcOrd="6" destOrd="0" presId="urn:microsoft.com/office/officeart/2008/layout/VerticalCurvedList"/>
    <dgm:cxn modelId="{D2DD81B5-DF92-4371-A1A2-9CA13A85D157}" type="presParOf" srcId="{0F34E43D-CC1F-4346-B063-90C3BE776D1E}" destId="{5F9DE5B3-9DDE-4CF6-BFD4-2FE0FA45CE63}" srcOrd="0" destOrd="0" presId="urn:microsoft.com/office/officeart/2008/layout/VerticalCurvedList"/>
    <dgm:cxn modelId="{5274D47A-E341-4559-9BE8-DBC2681F682F}" type="presParOf" srcId="{8520F8A5-FAFF-41C5-8D92-EFE50ED97932}" destId="{9D6AA244-50F9-4F52-B4CD-CBEA55B4B02B}" srcOrd="7" destOrd="0" presId="urn:microsoft.com/office/officeart/2008/layout/VerticalCurvedList"/>
    <dgm:cxn modelId="{0FF0B981-BB85-4D44-B1B1-42965273501E}" type="presParOf" srcId="{8520F8A5-FAFF-41C5-8D92-EFE50ED97932}" destId="{2D3E0D34-53DA-48EB-ADC9-D30042D70332}" srcOrd="8" destOrd="0" presId="urn:microsoft.com/office/officeart/2008/layout/VerticalCurvedList"/>
    <dgm:cxn modelId="{47D3C2C3-6686-4ADB-BC99-A68C18EAAFEF}" type="presParOf" srcId="{2D3E0D34-53DA-48EB-ADC9-D30042D70332}" destId="{F53EDC92-3668-49AE-BE60-D99CA4C31481}" srcOrd="0" destOrd="0" presId="urn:microsoft.com/office/officeart/2008/layout/VerticalCurvedList"/>
    <dgm:cxn modelId="{1B8A0721-8BE7-41B2-AB14-5ACD8A655B45}" type="presParOf" srcId="{8520F8A5-FAFF-41C5-8D92-EFE50ED97932}" destId="{E775BD96-A3F0-4B28-9A87-918BB795E4C6}" srcOrd="9" destOrd="0" presId="urn:microsoft.com/office/officeart/2008/layout/VerticalCurvedList"/>
    <dgm:cxn modelId="{C758047C-90E7-41BE-B7A1-D70C960ADA3A}" type="presParOf" srcId="{8520F8A5-FAFF-41C5-8D92-EFE50ED97932}" destId="{AC3C91AA-AF43-4CB8-B97B-3475755C37A5}" srcOrd="10" destOrd="0" presId="urn:microsoft.com/office/officeart/2008/layout/VerticalCurvedList"/>
    <dgm:cxn modelId="{77FFF295-413A-4677-9503-1070987E776B}" type="presParOf" srcId="{AC3C91AA-AF43-4CB8-B97B-3475755C37A5}" destId="{1F8E07F8-13B1-48B3-91C8-035152AE9BEB}"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B639E5-BC40-4717-B098-A868C87B07BC}">
      <dsp:nvSpPr>
        <dsp:cNvPr id="0" name=""/>
        <dsp:cNvSpPr/>
      </dsp:nvSpPr>
      <dsp:spPr>
        <a:xfrm>
          <a:off x="-4566239" y="-699460"/>
          <a:ext cx="5434159" cy="5434159"/>
        </a:xfrm>
        <a:prstGeom prst="blockArc">
          <a:avLst>
            <a:gd name="adj1" fmla="val 18900000"/>
            <a:gd name="adj2" fmla="val 2700000"/>
            <a:gd name="adj3" fmla="val 397"/>
          </a:avLst>
        </a:prstGeom>
        <a:solidFill>
          <a:srgbClr val="005EB8"/>
        </a:solidFill>
        <a:ln w="12700" cap="flat" cmpd="sng" algn="ctr">
          <a:solidFill>
            <a:srgbClr val="005EB8"/>
          </a:solidFill>
          <a:prstDash val="solid"/>
          <a:miter lim="800000"/>
        </a:ln>
        <a:effectLst/>
      </dsp:spPr>
      <dsp:style>
        <a:lnRef idx="2">
          <a:scrgbClr r="0" g="0" b="0"/>
        </a:lnRef>
        <a:fillRef idx="0">
          <a:scrgbClr r="0" g="0" b="0"/>
        </a:fillRef>
        <a:effectRef idx="0">
          <a:scrgbClr r="0" g="0" b="0"/>
        </a:effectRef>
        <a:fontRef idx="minor"/>
      </dsp:style>
    </dsp:sp>
    <dsp:sp modelId="{8ADBF50A-1B63-4753-AD95-789A0747A670}">
      <dsp:nvSpPr>
        <dsp:cNvPr id="0" name=""/>
        <dsp:cNvSpPr/>
      </dsp:nvSpPr>
      <dsp:spPr>
        <a:xfrm>
          <a:off x="284111" y="152472"/>
          <a:ext cx="10963402" cy="428661"/>
        </a:xfrm>
        <a:prstGeom prst="rect">
          <a:avLst/>
        </a:prstGeom>
        <a:solidFill>
          <a:srgbClr val="005EB8"/>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1086" tIns="45720" rIns="45720" bIns="45720" numCol="1" spcCol="1270" anchor="ctr" anchorCtr="0">
          <a:noAutofit/>
        </a:bodyPr>
        <a:lstStyle/>
        <a:p>
          <a:pPr marL="0" lvl="0" indent="0" algn="l" defTabSz="80010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the relative importance of each of the key criteria and the rationale for their relative importance </a:t>
          </a:r>
          <a:r>
            <a:rPr lang="en-GB" sz="1800" b="0" i="0" kern="1200" dirty="0">
              <a:latin typeface="Arial" panose="020B0604020202020204" pitchFamily="34" charset="0"/>
              <a:cs typeface="Arial" panose="020B0604020202020204" pitchFamily="34" charset="0"/>
            </a:rPr>
            <a:t>and how the basic selection criteria were assessed</a:t>
          </a:r>
          <a:r>
            <a:rPr lang="en-GB" sz="1800" b="0" i="0" kern="1200" dirty="0"/>
            <a:t>​</a:t>
          </a:r>
          <a:endParaRPr lang="en-GB" sz="1800" kern="1200" dirty="0">
            <a:latin typeface="Arial" panose="020B0604020202020204" pitchFamily="34" charset="0"/>
            <a:cs typeface="Arial" panose="020B0604020202020204" pitchFamily="34" charset="0"/>
          </a:endParaRPr>
        </a:p>
      </dsp:txBody>
      <dsp:txXfrm>
        <a:off x="284111" y="152472"/>
        <a:ext cx="10963402" cy="428661"/>
      </dsp:txXfrm>
    </dsp:sp>
    <dsp:sp modelId="{669D4329-4D53-4093-8731-491A2132C36F}">
      <dsp:nvSpPr>
        <dsp:cNvPr id="0" name=""/>
        <dsp:cNvSpPr/>
      </dsp:nvSpPr>
      <dsp:spPr>
        <a:xfrm>
          <a:off x="48563" y="137601"/>
          <a:ext cx="458403" cy="458403"/>
        </a:xfrm>
        <a:prstGeom prst="ellipse">
          <a:avLst/>
        </a:prstGeom>
        <a:solidFill>
          <a:schemeClr val="lt1">
            <a:hueOff val="0"/>
            <a:satOff val="0"/>
            <a:lumOff val="0"/>
            <a:alphaOff val="0"/>
          </a:schemeClr>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dsp:style>
    </dsp:sp>
    <dsp:sp modelId="{198F43EE-9D71-4369-8903-725D5E642E0F}">
      <dsp:nvSpPr>
        <dsp:cNvPr id="0" name=""/>
        <dsp:cNvSpPr/>
      </dsp:nvSpPr>
      <dsp:spPr>
        <a:xfrm>
          <a:off x="609865" y="733848"/>
          <a:ext cx="10610074" cy="366722"/>
        </a:xfrm>
        <a:prstGeom prst="rect">
          <a:avLst/>
        </a:prstGeom>
        <a:solidFill>
          <a:srgbClr val="005EB8"/>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1086" tIns="45720" rIns="45720" bIns="45720" numCol="1" spcCol="1270" anchor="ctr" anchorCtr="0">
          <a:noAutofit/>
        </a:bodyPr>
        <a:lstStyle/>
        <a:p>
          <a:pPr marL="0" lvl="0" indent="0" algn="l" defTabSz="800100">
            <a:lnSpc>
              <a:spcPct val="90000"/>
            </a:lnSpc>
            <a:spcBef>
              <a:spcPct val="0"/>
            </a:spcBef>
            <a:spcAft>
              <a:spcPct val="35000"/>
            </a:spcAft>
            <a:buClr>
              <a:srgbClr val="005EB8"/>
            </a:buClr>
            <a:buFont typeface="Arial" panose="020B0604020202020204" pitchFamily="34" charset="0"/>
            <a:buNone/>
          </a:pPr>
          <a:r>
            <a:rPr lang="en-GB" sz="1800" kern="1200">
              <a:latin typeface="Arial" panose="020B0604020202020204" pitchFamily="34" charset="0"/>
              <a:cs typeface="Arial" panose="020B0604020202020204" pitchFamily="34" charset="0"/>
            </a:rPr>
            <a:t>name and address of the provider </a:t>
          </a:r>
        </a:p>
      </dsp:txBody>
      <dsp:txXfrm>
        <a:off x="609865" y="733848"/>
        <a:ext cx="10610074" cy="366722"/>
      </dsp:txXfrm>
    </dsp:sp>
    <dsp:sp modelId="{FE68AE3C-98D6-4C68-A981-AE74A9B98451}">
      <dsp:nvSpPr>
        <dsp:cNvPr id="0" name=""/>
        <dsp:cNvSpPr/>
      </dsp:nvSpPr>
      <dsp:spPr>
        <a:xfrm>
          <a:off x="380663" y="688008"/>
          <a:ext cx="458403" cy="458403"/>
        </a:xfrm>
        <a:prstGeom prst="ellipse">
          <a:avLst/>
        </a:prstGeom>
        <a:solidFill>
          <a:schemeClr val="lt1">
            <a:hueOff val="0"/>
            <a:satOff val="0"/>
            <a:lumOff val="0"/>
            <a:alphaOff val="0"/>
          </a:schemeClr>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dsp:style>
    </dsp:sp>
    <dsp:sp modelId="{67FEAB4D-76A1-4DEE-87AF-C2CBBBC402D7}">
      <dsp:nvSpPr>
        <dsp:cNvPr id="0" name=""/>
        <dsp:cNvSpPr/>
      </dsp:nvSpPr>
      <dsp:spPr>
        <a:xfrm>
          <a:off x="791854" y="1283851"/>
          <a:ext cx="10428085" cy="366722"/>
        </a:xfrm>
        <a:prstGeom prst="rect">
          <a:avLst/>
        </a:prstGeom>
        <a:solidFill>
          <a:srgbClr val="005EB8"/>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1086" tIns="45720" rIns="45720" bIns="45720" numCol="1" spcCol="1270" anchor="ctr" anchorCtr="0">
          <a:noAutofit/>
        </a:bodyPr>
        <a:lstStyle/>
        <a:p>
          <a:pPr marL="0" lvl="0" indent="0" algn="l" defTabSz="800100">
            <a:lnSpc>
              <a:spcPct val="90000"/>
            </a:lnSpc>
            <a:spcBef>
              <a:spcPct val="0"/>
            </a:spcBef>
            <a:spcAft>
              <a:spcPct val="35000"/>
            </a:spcAft>
            <a:buClr>
              <a:srgbClr val="005EB8"/>
            </a:buClr>
            <a:buFont typeface="Arial" panose="020B0604020202020204" pitchFamily="34" charset="0"/>
            <a:buNone/>
          </a:pPr>
          <a:r>
            <a:rPr lang="en-GB" sz="1800" kern="1200">
              <a:latin typeface="Arial" panose="020B0604020202020204" pitchFamily="34" charset="0"/>
              <a:cs typeface="Arial" panose="020B0604020202020204" pitchFamily="34" charset="0"/>
            </a:rPr>
            <a:t>the decision-making process followed to select a provider</a:t>
          </a:r>
          <a:r>
            <a:rPr lang="en-US" sz="1800" kern="1200">
              <a:latin typeface="Arial" panose="020B0604020202020204" pitchFamily="34" charset="0"/>
              <a:cs typeface="Arial" panose="020B0604020202020204" pitchFamily="34" charset="0"/>
            </a:rPr>
            <a:t>​</a:t>
          </a:r>
          <a:endParaRPr lang="en-GB" sz="1800" kern="1200">
            <a:latin typeface="Arial" panose="020B0604020202020204" pitchFamily="34" charset="0"/>
            <a:cs typeface="Arial" panose="020B0604020202020204" pitchFamily="34" charset="0"/>
          </a:endParaRPr>
        </a:p>
      </dsp:txBody>
      <dsp:txXfrm>
        <a:off x="791854" y="1283851"/>
        <a:ext cx="10428085" cy="366722"/>
      </dsp:txXfrm>
    </dsp:sp>
    <dsp:sp modelId="{C4043A33-BA91-445E-A468-495D466E245E}">
      <dsp:nvSpPr>
        <dsp:cNvPr id="0" name=""/>
        <dsp:cNvSpPr/>
      </dsp:nvSpPr>
      <dsp:spPr>
        <a:xfrm>
          <a:off x="562652" y="1238011"/>
          <a:ext cx="458403" cy="458403"/>
        </a:xfrm>
        <a:prstGeom prst="ellipse">
          <a:avLst/>
        </a:prstGeom>
        <a:solidFill>
          <a:schemeClr val="lt1">
            <a:hueOff val="0"/>
            <a:satOff val="0"/>
            <a:lumOff val="0"/>
            <a:alphaOff val="0"/>
          </a:schemeClr>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dsp:style>
    </dsp:sp>
    <dsp:sp modelId="{395F7F0B-6CCD-4DEE-A2B8-8186100BE61F}">
      <dsp:nvSpPr>
        <dsp:cNvPr id="0" name=""/>
        <dsp:cNvSpPr/>
      </dsp:nvSpPr>
      <dsp:spPr>
        <a:xfrm>
          <a:off x="849961" y="1834257"/>
          <a:ext cx="10369977" cy="366722"/>
        </a:xfrm>
        <a:prstGeom prst="rect">
          <a:avLst/>
        </a:prstGeom>
        <a:solidFill>
          <a:srgbClr val="005EB8"/>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1086" tIns="45720" rIns="45720" bIns="45720" numCol="1" spcCol="1270" anchor="ctr" anchorCtr="0">
          <a:noAutofit/>
        </a:bodyPr>
        <a:lstStyle/>
        <a:p>
          <a:pPr marL="0" lvl="0" indent="0" algn="l" defTabSz="800100">
            <a:lnSpc>
              <a:spcPct val="90000"/>
            </a:lnSpc>
            <a:spcBef>
              <a:spcPct val="0"/>
            </a:spcBef>
            <a:spcAft>
              <a:spcPct val="35000"/>
            </a:spcAft>
            <a:buNone/>
          </a:pPr>
          <a:r>
            <a:rPr lang="en-GB" sz="1800" kern="1200">
              <a:latin typeface="Arial" panose="020B0604020202020204" pitchFamily="34" charset="0"/>
              <a:cs typeface="Arial" panose="020B0604020202020204" pitchFamily="34" charset="0"/>
            </a:rPr>
            <a:t>the rationale for the decision </a:t>
          </a:r>
        </a:p>
      </dsp:txBody>
      <dsp:txXfrm>
        <a:off x="849961" y="1834257"/>
        <a:ext cx="10369977" cy="366722"/>
      </dsp:txXfrm>
    </dsp:sp>
    <dsp:sp modelId="{8CDC718F-E204-44C8-8044-EA9392B893FF}">
      <dsp:nvSpPr>
        <dsp:cNvPr id="0" name=""/>
        <dsp:cNvSpPr/>
      </dsp:nvSpPr>
      <dsp:spPr>
        <a:xfrm>
          <a:off x="620760" y="1788417"/>
          <a:ext cx="458403" cy="458403"/>
        </a:xfrm>
        <a:prstGeom prst="ellipse">
          <a:avLst/>
        </a:prstGeom>
        <a:solidFill>
          <a:schemeClr val="lt1">
            <a:hueOff val="0"/>
            <a:satOff val="0"/>
            <a:lumOff val="0"/>
            <a:alphaOff val="0"/>
          </a:schemeClr>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dsp:style>
    </dsp:sp>
    <dsp:sp modelId="{32233835-5E51-4B7B-A7CA-241741CEE8A4}">
      <dsp:nvSpPr>
        <dsp:cNvPr id="0" name=""/>
        <dsp:cNvSpPr/>
      </dsp:nvSpPr>
      <dsp:spPr>
        <a:xfrm>
          <a:off x="791854" y="2384664"/>
          <a:ext cx="10428085" cy="366722"/>
        </a:xfrm>
        <a:prstGeom prst="rect">
          <a:avLst/>
        </a:prstGeom>
        <a:solidFill>
          <a:srgbClr val="005EB8"/>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1086" tIns="45720" rIns="45720" bIns="45720" numCol="1" spcCol="1270" anchor="ctr" anchorCtr="0">
          <a:noAutofit/>
        </a:bodyPr>
        <a:lstStyle/>
        <a:p>
          <a:pPr marL="0" lvl="0" indent="0" algn="l" defTabSz="800100">
            <a:lnSpc>
              <a:spcPct val="90000"/>
            </a:lnSpc>
            <a:spcBef>
              <a:spcPct val="0"/>
            </a:spcBef>
            <a:spcAft>
              <a:spcPct val="35000"/>
            </a:spcAft>
            <a:buNone/>
          </a:pPr>
          <a:r>
            <a:rPr lang="en-GB" sz="1800" kern="1200">
              <a:latin typeface="Arial" panose="020B0604020202020204" pitchFamily="34" charset="0"/>
              <a:cs typeface="Arial" panose="020B0604020202020204" pitchFamily="34" charset="0"/>
            </a:rPr>
            <a:t>for mixed procurements, how the procurement meets the requirements for mixed procurement</a:t>
          </a:r>
        </a:p>
      </dsp:txBody>
      <dsp:txXfrm>
        <a:off x="791854" y="2384664"/>
        <a:ext cx="10428085" cy="366722"/>
      </dsp:txXfrm>
    </dsp:sp>
    <dsp:sp modelId="{12AA7B2D-6C3B-4F78-B26C-A0290B4E4465}">
      <dsp:nvSpPr>
        <dsp:cNvPr id="0" name=""/>
        <dsp:cNvSpPr/>
      </dsp:nvSpPr>
      <dsp:spPr>
        <a:xfrm>
          <a:off x="562652" y="2338823"/>
          <a:ext cx="458403" cy="458403"/>
        </a:xfrm>
        <a:prstGeom prst="ellipse">
          <a:avLst/>
        </a:prstGeom>
        <a:solidFill>
          <a:schemeClr val="lt1">
            <a:hueOff val="0"/>
            <a:satOff val="0"/>
            <a:lumOff val="0"/>
            <a:alphaOff val="0"/>
          </a:schemeClr>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dsp:style>
    </dsp:sp>
    <dsp:sp modelId="{361EABFD-AC0D-4B4A-869D-ECE046A47FB8}">
      <dsp:nvSpPr>
        <dsp:cNvPr id="0" name=""/>
        <dsp:cNvSpPr/>
      </dsp:nvSpPr>
      <dsp:spPr>
        <a:xfrm>
          <a:off x="609865" y="2934667"/>
          <a:ext cx="10610074" cy="366722"/>
        </a:xfrm>
        <a:prstGeom prst="rect">
          <a:avLst/>
        </a:prstGeom>
        <a:solidFill>
          <a:srgbClr val="005EB8"/>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1086" tIns="45720" rIns="45720" bIns="45720" numCol="1" spcCol="1270" anchor="ctr" anchorCtr="0">
          <a:noAutofit/>
        </a:bodyPr>
        <a:lstStyle/>
        <a:p>
          <a:pPr marL="0" lvl="0" indent="0" algn="l" defTabSz="800100">
            <a:lnSpc>
              <a:spcPct val="90000"/>
            </a:lnSpc>
            <a:spcBef>
              <a:spcPct val="0"/>
            </a:spcBef>
            <a:spcAft>
              <a:spcPct val="35000"/>
            </a:spcAft>
            <a:buNone/>
          </a:pPr>
          <a:r>
            <a:rPr lang="en-GB" sz="1800" kern="1200">
              <a:latin typeface="Arial" panose="020B0604020202020204" pitchFamily="34" charset="0"/>
              <a:cs typeface="Arial" panose="020B0604020202020204" pitchFamily="34" charset="0"/>
            </a:rPr>
            <a:t>details of the individual/individuals making the decision </a:t>
          </a:r>
        </a:p>
      </dsp:txBody>
      <dsp:txXfrm>
        <a:off x="609865" y="2934667"/>
        <a:ext cx="10610074" cy="366722"/>
      </dsp:txXfrm>
    </dsp:sp>
    <dsp:sp modelId="{CAB08021-FAD3-4CE3-8672-035CB1A10C69}">
      <dsp:nvSpPr>
        <dsp:cNvPr id="0" name=""/>
        <dsp:cNvSpPr/>
      </dsp:nvSpPr>
      <dsp:spPr>
        <a:xfrm>
          <a:off x="380663" y="2888826"/>
          <a:ext cx="458403" cy="458403"/>
        </a:xfrm>
        <a:prstGeom prst="ellipse">
          <a:avLst/>
        </a:prstGeom>
        <a:solidFill>
          <a:schemeClr val="lt1">
            <a:hueOff val="0"/>
            <a:satOff val="0"/>
            <a:lumOff val="0"/>
            <a:alphaOff val="0"/>
          </a:schemeClr>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dsp:style>
    </dsp:sp>
    <dsp:sp modelId="{CDBBF1DC-8B14-4B7B-B017-083815CC5D3B}">
      <dsp:nvSpPr>
        <dsp:cNvPr id="0" name=""/>
        <dsp:cNvSpPr/>
      </dsp:nvSpPr>
      <dsp:spPr>
        <a:xfrm>
          <a:off x="277764" y="3452970"/>
          <a:ext cx="10942174" cy="430928"/>
        </a:xfrm>
        <a:prstGeom prst="rect">
          <a:avLst/>
        </a:prstGeom>
        <a:solidFill>
          <a:srgbClr val="005EB8"/>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1086" tIns="45720" rIns="45720" bIns="45720" numCol="1" spcCol="1270" anchor="ctr" anchorCtr="0">
          <a:noAutofit/>
        </a:bodyPr>
        <a:lstStyle/>
        <a:p>
          <a:pPr marL="0" lvl="0" indent="0" algn="l" defTabSz="800100">
            <a:lnSpc>
              <a:spcPct val="90000"/>
            </a:lnSpc>
            <a:spcBef>
              <a:spcPct val="0"/>
            </a:spcBef>
            <a:spcAft>
              <a:spcPct val="35000"/>
            </a:spcAft>
            <a:buNone/>
          </a:pPr>
          <a:r>
            <a:rPr lang="en-GB" sz="1800" kern="1200">
              <a:latin typeface="Arial" panose="020B0604020202020204" pitchFamily="34" charset="0"/>
              <a:cs typeface="Arial" panose="020B0604020202020204" pitchFamily="34" charset="0"/>
            </a:rPr>
            <a:t>any declared or potential conflicts of interest for individuals involved in decision making and how these were managed.</a:t>
          </a:r>
        </a:p>
      </dsp:txBody>
      <dsp:txXfrm>
        <a:off x="277764" y="3452970"/>
        <a:ext cx="10942174" cy="430928"/>
      </dsp:txXfrm>
    </dsp:sp>
    <dsp:sp modelId="{076B8B09-CC23-4091-BC41-D8FD0677614B}">
      <dsp:nvSpPr>
        <dsp:cNvPr id="0" name=""/>
        <dsp:cNvSpPr/>
      </dsp:nvSpPr>
      <dsp:spPr>
        <a:xfrm>
          <a:off x="48563" y="3439233"/>
          <a:ext cx="458403" cy="458403"/>
        </a:xfrm>
        <a:prstGeom prst="ellipse">
          <a:avLst/>
        </a:prstGeom>
        <a:solidFill>
          <a:schemeClr val="lt1">
            <a:hueOff val="0"/>
            <a:satOff val="0"/>
            <a:lumOff val="0"/>
            <a:alphaOff val="0"/>
          </a:schemeClr>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A260EA-9D15-4C62-A5D9-84536F54D9EF}">
      <dsp:nvSpPr>
        <dsp:cNvPr id="0" name=""/>
        <dsp:cNvSpPr/>
      </dsp:nvSpPr>
      <dsp:spPr>
        <a:xfrm>
          <a:off x="-4860884" y="-744930"/>
          <a:ext cx="5789457" cy="5789457"/>
        </a:xfrm>
        <a:prstGeom prst="blockArc">
          <a:avLst>
            <a:gd name="adj1" fmla="val 18900000"/>
            <a:gd name="adj2" fmla="val 2700000"/>
            <a:gd name="adj3" fmla="val 373"/>
          </a:avLst>
        </a:prstGeom>
        <a:solidFill>
          <a:srgbClr val="005EB8"/>
        </a:solidFill>
        <a:ln w="12700" cap="flat" cmpd="sng" algn="ctr">
          <a:solidFill>
            <a:srgbClr val="005EB8"/>
          </a:solidFill>
          <a:prstDash val="solid"/>
          <a:miter lim="800000"/>
        </a:ln>
        <a:effectLst/>
      </dsp:spPr>
      <dsp:style>
        <a:lnRef idx="2">
          <a:scrgbClr r="0" g="0" b="0"/>
        </a:lnRef>
        <a:fillRef idx="0">
          <a:scrgbClr r="0" g="0" b="0"/>
        </a:fillRef>
        <a:effectRef idx="0">
          <a:scrgbClr r="0" g="0" b="0"/>
        </a:effectRef>
        <a:fontRef idx="minor"/>
      </dsp:style>
    </dsp:sp>
    <dsp:sp modelId="{F73E65A7-123F-47BD-9BBA-67D06DC82A0E}">
      <dsp:nvSpPr>
        <dsp:cNvPr id="0" name=""/>
        <dsp:cNvSpPr/>
      </dsp:nvSpPr>
      <dsp:spPr>
        <a:xfrm>
          <a:off x="486281" y="330552"/>
          <a:ext cx="10075324" cy="661449"/>
        </a:xfrm>
        <a:prstGeom prst="rect">
          <a:avLst/>
        </a:prstGeom>
        <a:solidFill>
          <a:srgbClr val="005EB8"/>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5026" tIns="45720" rIns="45720" bIns="45720" numCol="1" spcCol="1270" anchor="ctr" anchorCtr="0">
          <a:noAutofit/>
        </a:bodyPr>
        <a:lstStyle/>
        <a:p>
          <a:pPr marL="0" lvl="0" indent="0" algn="l" defTabSz="800100">
            <a:lnSpc>
              <a:spcPct val="90000"/>
            </a:lnSpc>
            <a:spcBef>
              <a:spcPct val="0"/>
            </a:spcBef>
            <a:spcAft>
              <a:spcPct val="35000"/>
            </a:spcAft>
            <a:buNone/>
          </a:pPr>
          <a:r>
            <a:rPr lang="en-GB" sz="1800" kern="1200">
              <a:latin typeface="Arial" panose="020B0604020202020204" pitchFamily="34" charset="0"/>
              <a:cs typeface="Arial" panose="020B0604020202020204" pitchFamily="34" charset="0"/>
            </a:rPr>
            <a:t>There is an existing provider in place whose contract is coming to an end.</a:t>
          </a:r>
        </a:p>
      </dsp:txBody>
      <dsp:txXfrm>
        <a:off x="486281" y="330552"/>
        <a:ext cx="10075324" cy="661449"/>
      </dsp:txXfrm>
    </dsp:sp>
    <dsp:sp modelId="{CC812418-55E4-4BAF-B1AB-5E9F63DDC526}">
      <dsp:nvSpPr>
        <dsp:cNvPr id="0" name=""/>
        <dsp:cNvSpPr/>
      </dsp:nvSpPr>
      <dsp:spPr>
        <a:xfrm>
          <a:off x="72875" y="247871"/>
          <a:ext cx="826812" cy="826812"/>
        </a:xfrm>
        <a:prstGeom prst="ellipse">
          <a:avLst/>
        </a:prstGeom>
        <a:solidFill>
          <a:schemeClr val="lt1">
            <a:hueOff val="0"/>
            <a:satOff val="0"/>
            <a:lumOff val="0"/>
            <a:alphaOff val="0"/>
          </a:schemeClr>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dsp:style>
    </dsp:sp>
    <dsp:sp modelId="{BA382842-1456-499B-9515-E2A95D6E75C5}">
      <dsp:nvSpPr>
        <dsp:cNvPr id="0" name=""/>
        <dsp:cNvSpPr/>
      </dsp:nvSpPr>
      <dsp:spPr>
        <a:xfrm>
          <a:off x="865505" y="1322899"/>
          <a:ext cx="9696099" cy="661449"/>
        </a:xfrm>
        <a:prstGeom prst="rect">
          <a:avLst/>
        </a:prstGeom>
        <a:solidFill>
          <a:srgbClr val="005EB8"/>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5026" tIns="45720" rIns="45720" bIns="45720" numCol="1" spcCol="1270" anchor="ctr" anchorCtr="0">
          <a:noAutofit/>
        </a:bodyPr>
        <a:lstStyle/>
        <a:p>
          <a:pPr marL="0" lvl="0" indent="0" algn="l" defTabSz="800100">
            <a:lnSpc>
              <a:spcPct val="90000"/>
            </a:lnSpc>
            <a:spcBef>
              <a:spcPct val="0"/>
            </a:spcBef>
            <a:spcAft>
              <a:spcPct val="35000"/>
            </a:spcAft>
            <a:buNone/>
          </a:pPr>
          <a:r>
            <a:rPr lang="en-GB" sz="1800" kern="1200">
              <a:latin typeface="Arial" panose="020B0604020202020204" pitchFamily="34" charset="0"/>
              <a:cs typeface="Arial" panose="020B0604020202020204" pitchFamily="34" charset="0"/>
            </a:rPr>
            <a:t>The relevant authority wishes to award a new contract, for the same services, to the same provider again.</a:t>
          </a:r>
        </a:p>
      </dsp:txBody>
      <dsp:txXfrm>
        <a:off x="865505" y="1322899"/>
        <a:ext cx="9696099" cy="661449"/>
      </dsp:txXfrm>
    </dsp:sp>
    <dsp:sp modelId="{8DA86B19-14C4-4D94-94B0-10EE7B44CE11}">
      <dsp:nvSpPr>
        <dsp:cNvPr id="0" name=""/>
        <dsp:cNvSpPr/>
      </dsp:nvSpPr>
      <dsp:spPr>
        <a:xfrm>
          <a:off x="452099" y="1240218"/>
          <a:ext cx="826812" cy="826812"/>
        </a:xfrm>
        <a:prstGeom prst="ellipse">
          <a:avLst/>
        </a:prstGeom>
        <a:solidFill>
          <a:schemeClr val="lt1">
            <a:hueOff val="0"/>
            <a:satOff val="0"/>
            <a:lumOff val="0"/>
            <a:alphaOff val="0"/>
          </a:schemeClr>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dsp:style>
    </dsp:sp>
    <dsp:sp modelId="{19D6E023-851D-41D1-A1CC-6F92ED5BF016}">
      <dsp:nvSpPr>
        <dsp:cNvPr id="0" name=""/>
        <dsp:cNvSpPr/>
      </dsp:nvSpPr>
      <dsp:spPr>
        <a:xfrm>
          <a:off x="865505" y="2315246"/>
          <a:ext cx="9696099" cy="661449"/>
        </a:xfrm>
        <a:prstGeom prst="rect">
          <a:avLst/>
        </a:prstGeom>
        <a:solidFill>
          <a:srgbClr val="005EB8"/>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5026" tIns="45720" rIns="45720" bIns="45720" numCol="1" spcCol="1270" anchor="ctr" anchorCtr="0">
          <a:noAutofit/>
        </a:bodyPr>
        <a:lstStyle/>
        <a:p>
          <a:pPr marL="0" lvl="0" indent="0" algn="l" defTabSz="800100">
            <a:lnSpc>
              <a:spcPct val="90000"/>
            </a:lnSpc>
            <a:spcBef>
              <a:spcPct val="0"/>
            </a:spcBef>
            <a:spcAft>
              <a:spcPct val="35000"/>
            </a:spcAft>
            <a:buNone/>
          </a:pPr>
          <a:r>
            <a:rPr lang="en-GB" sz="1800" kern="1200">
              <a:latin typeface="Arial" panose="020B0604020202020204" pitchFamily="34" charset="0"/>
              <a:cs typeface="Arial" panose="020B0604020202020204" pitchFamily="34" charset="0"/>
            </a:rPr>
            <a:t>The existing provider wishes to continue providing the services.</a:t>
          </a:r>
        </a:p>
      </dsp:txBody>
      <dsp:txXfrm>
        <a:off x="865505" y="2315246"/>
        <a:ext cx="9696099" cy="661449"/>
      </dsp:txXfrm>
    </dsp:sp>
    <dsp:sp modelId="{3EB25A80-B646-49A7-952F-DC03BE7BD783}">
      <dsp:nvSpPr>
        <dsp:cNvPr id="0" name=""/>
        <dsp:cNvSpPr/>
      </dsp:nvSpPr>
      <dsp:spPr>
        <a:xfrm>
          <a:off x="452099" y="2232565"/>
          <a:ext cx="826812" cy="826812"/>
        </a:xfrm>
        <a:prstGeom prst="ellipse">
          <a:avLst/>
        </a:prstGeom>
        <a:solidFill>
          <a:schemeClr val="lt1">
            <a:hueOff val="0"/>
            <a:satOff val="0"/>
            <a:lumOff val="0"/>
            <a:alphaOff val="0"/>
          </a:schemeClr>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dsp:style>
    </dsp:sp>
    <dsp:sp modelId="{E36C5314-2A3D-40D1-8935-75CD784D6558}">
      <dsp:nvSpPr>
        <dsp:cNvPr id="0" name=""/>
        <dsp:cNvSpPr/>
      </dsp:nvSpPr>
      <dsp:spPr>
        <a:xfrm>
          <a:off x="486281" y="3307593"/>
          <a:ext cx="10075324" cy="661449"/>
        </a:xfrm>
        <a:prstGeom prst="rect">
          <a:avLst/>
        </a:prstGeom>
        <a:solidFill>
          <a:srgbClr val="005EB8"/>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5026" tIns="45720" rIns="45720" bIns="45720" numCol="1" spcCol="1270" anchor="ctr" anchorCtr="0">
          <a:noAutofit/>
        </a:bodyPr>
        <a:lstStyle/>
        <a:p>
          <a:pPr marL="0" lvl="0" indent="0" algn="l" defTabSz="80010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The relevant authority cannot use direct award process A and direct award process B.</a:t>
          </a:r>
        </a:p>
      </dsp:txBody>
      <dsp:txXfrm>
        <a:off x="486281" y="3307593"/>
        <a:ext cx="10075324" cy="661449"/>
      </dsp:txXfrm>
    </dsp:sp>
    <dsp:sp modelId="{925C505B-F95F-4C54-A297-021763A7CC17}">
      <dsp:nvSpPr>
        <dsp:cNvPr id="0" name=""/>
        <dsp:cNvSpPr/>
      </dsp:nvSpPr>
      <dsp:spPr>
        <a:xfrm>
          <a:off x="72875" y="3224911"/>
          <a:ext cx="826812" cy="826812"/>
        </a:xfrm>
        <a:prstGeom prst="ellipse">
          <a:avLst/>
        </a:prstGeom>
        <a:solidFill>
          <a:schemeClr val="lt1">
            <a:hueOff val="0"/>
            <a:satOff val="0"/>
            <a:lumOff val="0"/>
            <a:alphaOff val="0"/>
          </a:schemeClr>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A260EA-9D15-4C62-A5D9-84536F54D9EF}">
      <dsp:nvSpPr>
        <dsp:cNvPr id="0" name=""/>
        <dsp:cNvSpPr/>
      </dsp:nvSpPr>
      <dsp:spPr>
        <a:xfrm>
          <a:off x="-4557776" y="-698849"/>
          <a:ext cx="5429385" cy="5429385"/>
        </a:xfrm>
        <a:prstGeom prst="blockArc">
          <a:avLst>
            <a:gd name="adj1" fmla="val 18900000"/>
            <a:gd name="adj2" fmla="val 2700000"/>
            <a:gd name="adj3" fmla="val 398"/>
          </a:avLst>
        </a:prstGeom>
        <a:solidFill>
          <a:srgbClr val="005EB8"/>
        </a:solidFill>
        <a:ln w="12700" cap="flat" cmpd="sng" algn="ctr">
          <a:solidFill>
            <a:srgbClr val="005EB8"/>
          </a:solidFill>
          <a:prstDash val="solid"/>
          <a:miter lim="800000"/>
        </a:ln>
        <a:effectLst/>
      </dsp:spPr>
      <dsp:style>
        <a:lnRef idx="2">
          <a:scrgbClr r="0" g="0" b="0"/>
        </a:lnRef>
        <a:fillRef idx="0">
          <a:scrgbClr r="0" g="0" b="0"/>
        </a:fillRef>
        <a:effectRef idx="0">
          <a:scrgbClr r="0" g="0" b="0"/>
        </a:effectRef>
        <a:fontRef idx="minor"/>
      </dsp:style>
    </dsp:sp>
    <dsp:sp modelId="{F73E65A7-123F-47BD-9BBA-67D06DC82A0E}">
      <dsp:nvSpPr>
        <dsp:cNvPr id="0" name=""/>
        <dsp:cNvSpPr/>
      </dsp:nvSpPr>
      <dsp:spPr>
        <a:xfrm>
          <a:off x="381552" y="251899"/>
          <a:ext cx="10635246" cy="504122"/>
        </a:xfrm>
        <a:prstGeom prst="rect">
          <a:avLst/>
        </a:prstGeom>
        <a:solidFill>
          <a:srgbClr val="005EB8"/>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147" tIns="45720" rIns="45720" bIns="45720" numCol="1" spcCol="1270" anchor="ctr" anchorCtr="0">
          <a:noAutofit/>
        </a:bodyPr>
        <a:lstStyle/>
        <a:p>
          <a:pPr marL="0" lvl="0" indent="0" algn="l" defTabSz="800100">
            <a:lnSpc>
              <a:spcPct val="90000"/>
            </a:lnSpc>
            <a:spcBef>
              <a:spcPct val="0"/>
            </a:spcBef>
            <a:spcAft>
              <a:spcPct val="35000"/>
            </a:spcAft>
            <a:buNone/>
          </a:pPr>
          <a:r>
            <a:rPr lang="en-GB" sz="1800" kern="1200">
              <a:latin typeface="Arial" panose="020B0604020202020204" pitchFamily="34" charset="0"/>
              <a:cs typeface="Arial" panose="020B0604020202020204" pitchFamily="34" charset="0"/>
            </a:rPr>
            <a:t>The new contract (including its value) is identical to the previous contract (the same services will be provided).</a:t>
          </a:r>
        </a:p>
      </dsp:txBody>
      <dsp:txXfrm>
        <a:off x="381552" y="251899"/>
        <a:ext cx="10635246" cy="504122"/>
      </dsp:txXfrm>
    </dsp:sp>
    <dsp:sp modelId="{CC812418-55E4-4BAF-B1AB-5E9F63DDC526}">
      <dsp:nvSpPr>
        <dsp:cNvPr id="0" name=""/>
        <dsp:cNvSpPr/>
      </dsp:nvSpPr>
      <dsp:spPr>
        <a:xfrm>
          <a:off x="66475" y="188884"/>
          <a:ext cx="630152" cy="630152"/>
        </a:xfrm>
        <a:prstGeom prst="ellipse">
          <a:avLst/>
        </a:prstGeom>
        <a:solidFill>
          <a:schemeClr val="lt1">
            <a:hueOff val="0"/>
            <a:satOff val="0"/>
            <a:lumOff val="0"/>
            <a:alphaOff val="0"/>
          </a:schemeClr>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dsp:style>
    </dsp:sp>
    <dsp:sp modelId="{BA382842-1456-499B-9515-E2A95D6E75C5}">
      <dsp:nvSpPr>
        <dsp:cNvPr id="0" name=""/>
        <dsp:cNvSpPr/>
      </dsp:nvSpPr>
      <dsp:spPr>
        <a:xfrm>
          <a:off x="742791" y="1007840"/>
          <a:ext cx="10274007" cy="504122"/>
        </a:xfrm>
        <a:prstGeom prst="rect">
          <a:avLst/>
        </a:prstGeom>
        <a:solidFill>
          <a:srgbClr val="005EB8"/>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147" tIns="45720" rIns="45720" bIns="45720" numCol="1" spcCol="1270" anchor="ctr" anchorCtr="0">
          <a:noAutofit/>
        </a:bodyPr>
        <a:lstStyle/>
        <a:p>
          <a:pPr marL="0" lvl="0" indent="0" algn="l" defTabSz="80010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Any change to the contract is minor and does not materially change the nature of the contract (and the associated services provided).</a:t>
          </a:r>
        </a:p>
      </dsp:txBody>
      <dsp:txXfrm>
        <a:off x="742791" y="1007840"/>
        <a:ext cx="10274007" cy="504122"/>
      </dsp:txXfrm>
    </dsp:sp>
    <dsp:sp modelId="{8DA86B19-14C4-4D94-94B0-10EE7B44CE11}">
      <dsp:nvSpPr>
        <dsp:cNvPr id="0" name=""/>
        <dsp:cNvSpPr/>
      </dsp:nvSpPr>
      <dsp:spPr>
        <a:xfrm>
          <a:off x="427715" y="944825"/>
          <a:ext cx="630152" cy="630152"/>
        </a:xfrm>
        <a:prstGeom prst="ellipse">
          <a:avLst/>
        </a:prstGeom>
        <a:solidFill>
          <a:schemeClr val="lt1">
            <a:hueOff val="0"/>
            <a:satOff val="0"/>
            <a:lumOff val="0"/>
            <a:alphaOff val="0"/>
          </a:schemeClr>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dsp:style>
    </dsp:sp>
    <dsp:sp modelId="{19D6E023-851D-41D1-A1CC-6F92ED5BF016}">
      <dsp:nvSpPr>
        <dsp:cNvPr id="0" name=""/>
        <dsp:cNvSpPr/>
      </dsp:nvSpPr>
      <dsp:spPr>
        <a:xfrm>
          <a:off x="853662" y="1763781"/>
          <a:ext cx="10163136" cy="504122"/>
        </a:xfrm>
        <a:prstGeom prst="rect">
          <a:avLst/>
        </a:prstGeom>
        <a:solidFill>
          <a:srgbClr val="005EB8"/>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147" tIns="45720" rIns="45720" bIns="45720" numCol="1" spcCol="1270" anchor="ctr" anchorCtr="0">
          <a:noAutofit/>
        </a:bodyPr>
        <a:lstStyle/>
        <a:p>
          <a:pPr marL="0" lvl="0" indent="0" algn="l" defTabSz="80010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The change is caused by external factors such as inflation or changes in patient volume, or it’s a change due to a merger or takeover.</a:t>
          </a:r>
        </a:p>
      </dsp:txBody>
      <dsp:txXfrm>
        <a:off x="853662" y="1763781"/>
        <a:ext cx="10163136" cy="504122"/>
      </dsp:txXfrm>
    </dsp:sp>
    <dsp:sp modelId="{3EB25A80-B646-49A7-952F-DC03BE7BD783}">
      <dsp:nvSpPr>
        <dsp:cNvPr id="0" name=""/>
        <dsp:cNvSpPr/>
      </dsp:nvSpPr>
      <dsp:spPr>
        <a:xfrm>
          <a:off x="538586" y="1700766"/>
          <a:ext cx="630152" cy="630152"/>
        </a:xfrm>
        <a:prstGeom prst="ellipse">
          <a:avLst/>
        </a:prstGeom>
        <a:solidFill>
          <a:schemeClr val="lt1">
            <a:hueOff val="0"/>
            <a:satOff val="0"/>
            <a:lumOff val="0"/>
            <a:alphaOff val="0"/>
          </a:schemeClr>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dsp:style>
    </dsp:sp>
    <dsp:sp modelId="{E36C5314-2A3D-40D1-8935-75CD784D6558}">
      <dsp:nvSpPr>
        <dsp:cNvPr id="0" name=""/>
        <dsp:cNvSpPr/>
      </dsp:nvSpPr>
      <dsp:spPr>
        <a:xfrm>
          <a:off x="742791" y="2519723"/>
          <a:ext cx="10274007" cy="504122"/>
        </a:xfrm>
        <a:prstGeom prst="rect">
          <a:avLst/>
        </a:prstGeom>
        <a:solidFill>
          <a:srgbClr val="005EB8"/>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147" tIns="45720" rIns="45720" bIns="45720" numCol="1" spcCol="1270" anchor="ctr" anchorCtr="0">
          <a:noAutofit/>
        </a:bodyPr>
        <a:lstStyle/>
        <a:p>
          <a:pPr marL="0" lvl="0" indent="0" algn="l" defTabSz="80010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The change in value of the proposed new contract is less than £500,000 over the original value of the existing contract. </a:t>
          </a:r>
          <a:r>
            <a:rPr lang="en-US" sz="1800" kern="1200" dirty="0">
              <a:latin typeface="Arial" panose="020B0604020202020204" pitchFamily="34" charset="0"/>
              <a:cs typeface="Arial" panose="020B0604020202020204" pitchFamily="34" charset="0"/>
            </a:rPr>
            <a:t>​​</a:t>
          </a:r>
          <a:endParaRPr lang="en-GB" sz="1800" kern="1200" dirty="0">
            <a:latin typeface="Arial" panose="020B0604020202020204" pitchFamily="34" charset="0"/>
            <a:cs typeface="Arial" panose="020B0604020202020204" pitchFamily="34" charset="0"/>
          </a:endParaRPr>
        </a:p>
      </dsp:txBody>
      <dsp:txXfrm>
        <a:off x="742791" y="2519723"/>
        <a:ext cx="10274007" cy="504122"/>
      </dsp:txXfrm>
    </dsp:sp>
    <dsp:sp modelId="{925C505B-F95F-4C54-A297-021763A7CC17}">
      <dsp:nvSpPr>
        <dsp:cNvPr id="0" name=""/>
        <dsp:cNvSpPr/>
      </dsp:nvSpPr>
      <dsp:spPr>
        <a:xfrm>
          <a:off x="427715" y="2456707"/>
          <a:ext cx="630152" cy="630152"/>
        </a:xfrm>
        <a:prstGeom prst="ellipse">
          <a:avLst/>
        </a:prstGeom>
        <a:solidFill>
          <a:schemeClr val="lt1">
            <a:hueOff val="0"/>
            <a:satOff val="0"/>
            <a:lumOff val="0"/>
            <a:alphaOff val="0"/>
          </a:schemeClr>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dsp:style>
    </dsp:sp>
    <dsp:sp modelId="{765F9A0E-B8AD-4BC4-ADC1-B99553AEF624}">
      <dsp:nvSpPr>
        <dsp:cNvPr id="0" name=""/>
        <dsp:cNvSpPr/>
      </dsp:nvSpPr>
      <dsp:spPr>
        <a:xfrm>
          <a:off x="381552" y="3275664"/>
          <a:ext cx="10635246" cy="504122"/>
        </a:xfrm>
        <a:prstGeom prst="rect">
          <a:avLst/>
        </a:prstGeom>
        <a:solidFill>
          <a:srgbClr val="005EB8"/>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147" tIns="45720" rIns="45720" bIns="45720" numCol="1" spcCol="1270" anchor="ctr" anchorCtr="0">
          <a:noAutofit/>
        </a:bodyPr>
        <a:lstStyle/>
        <a:p>
          <a:pPr marL="0" lvl="0" indent="0" algn="l" defTabSz="800100">
            <a:lnSpc>
              <a:spcPct val="90000"/>
            </a:lnSpc>
            <a:spcBef>
              <a:spcPct val="0"/>
            </a:spcBef>
            <a:spcAft>
              <a:spcPct val="35000"/>
            </a:spcAft>
            <a:buNone/>
          </a:pPr>
          <a:r>
            <a:rPr lang="en-GB" sz="1800" kern="1200">
              <a:latin typeface="Arial" panose="020B0604020202020204" pitchFamily="34" charset="0"/>
              <a:cs typeface="Arial" panose="020B0604020202020204" pitchFamily="34" charset="0"/>
            </a:rPr>
            <a:t>The change in value between the existing and proposed new contracts does not equal to or exceed 25% of the lifetime value of the existing contract</a:t>
          </a:r>
          <a:r>
            <a:rPr lang="en-GB" sz="1800" b="1" kern="1200">
              <a:latin typeface="Arial" panose="020B0604020202020204" pitchFamily="34" charset="0"/>
              <a:cs typeface="Arial" panose="020B0604020202020204" pitchFamily="34" charset="0"/>
            </a:rPr>
            <a:t>. </a:t>
          </a:r>
          <a:endParaRPr lang="en-GB" sz="1800" kern="1200">
            <a:latin typeface="Arial" panose="020B0604020202020204" pitchFamily="34" charset="0"/>
            <a:cs typeface="Arial" panose="020B0604020202020204" pitchFamily="34" charset="0"/>
          </a:endParaRPr>
        </a:p>
      </dsp:txBody>
      <dsp:txXfrm>
        <a:off x="381552" y="3275664"/>
        <a:ext cx="10635246" cy="504122"/>
      </dsp:txXfrm>
    </dsp:sp>
    <dsp:sp modelId="{42A2B3D4-DDC3-4C07-9F32-E0B367961E00}">
      <dsp:nvSpPr>
        <dsp:cNvPr id="0" name=""/>
        <dsp:cNvSpPr/>
      </dsp:nvSpPr>
      <dsp:spPr>
        <a:xfrm>
          <a:off x="66475" y="3212648"/>
          <a:ext cx="630152" cy="630152"/>
        </a:xfrm>
        <a:prstGeom prst="ellipse">
          <a:avLst/>
        </a:prstGeom>
        <a:solidFill>
          <a:schemeClr val="lt1">
            <a:hueOff val="0"/>
            <a:satOff val="0"/>
            <a:lumOff val="0"/>
            <a:alphaOff val="0"/>
          </a:schemeClr>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331967-6D18-44E0-805C-EADC34401BAB}">
      <dsp:nvSpPr>
        <dsp:cNvPr id="0" name=""/>
        <dsp:cNvSpPr/>
      </dsp:nvSpPr>
      <dsp:spPr>
        <a:xfrm>
          <a:off x="-5177945" y="-793132"/>
          <a:ext cx="6166102" cy="6166102"/>
        </a:xfrm>
        <a:prstGeom prst="blockArc">
          <a:avLst>
            <a:gd name="adj1" fmla="val 18900000"/>
            <a:gd name="adj2" fmla="val 2700000"/>
            <a:gd name="adj3" fmla="val 350"/>
          </a:avLst>
        </a:prstGeom>
        <a:solidFill>
          <a:srgbClr val="005EB8"/>
        </a:solidFill>
        <a:ln w="12700" cap="flat" cmpd="sng" algn="ctr">
          <a:solidFill>
            <a:srgbClr val="005EB8"/>
          </a:solidFill>
          <a:prstDash val="solid"/>
          <a:miter lim="800000"/>
        </a:ln>
        <a:effectLst/>
      </dsp:spPr>
      <dsp:style>
        <a:lnRef idx="2">
          <a:scrgbClr r="0" g="0" b="0"/>
        </a:lnRef>
        <a:fillRef idx="0">
          <a:scrgbClr r="0" g="0" b="0"/>
        </a:fillRef>
        <a:effectRef idx="0">
          <a:scrgbClr r="0" g="0" b="0"/>
        </a:effectRef>
        <a:fontRef idx="minor"/>
      </dsp:style>
    </dsp:sp>
    <dsp:sp modelId="{DCC3229A-AA45-4B12-9EA3-DE5D602C3436}">
      <dsp:nvSpPr>
        <dsp:cNvPr id="0" name=""/>
        <dsp:cNvSpPr/>
      </dsp:nvSpPr>
      <dsp:spPr>
        <a:xfrm>
          <a:off x="432204" y="239167"/>
          <a:ext cx="10616159" cy="666625"/>
        </a:xfrm>
        <a:prstGeom prst="rect">
          <a:avLst/>
        </a:prstGeom>
        <a:solidFill>
          <a:srgbClr val="005EB8"/>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4551" tIns="45720" rIns="45720" bIns="45720" numCol="1" spcCol="1270" anchor="ctr" anchorCtr="0">
          <a:noAutofit/>
        </a:bodyPr>
        <a:lstStyle/>
        <a:p>
          <a:pPr marL="0" lvl="0" indent="0" algn="l" defTabSz="800100">
            <a:lnSpc>
              <a:spcPct val="90000"/>
            </a:lnSpc>
            <a:spcBef>
              <a:spcPct val="0"/>
            </a:spcBef>
            <a:spcAft>
              <a:spcPct val="35000"/>
            </a:spcAft>
            <a:buNone/>
          </a:pPr>
          <a:r>
            <a:rPr lang="en-GB" sz="1800" kern="1200">
              <a:solidFill>
                <a:schemeClr val="bg1"/>
              </a:solidFill>
              <a:latin typeface="Arial" panose="020B0604020202020204" pitchFamily="34" charset="0"/>
              <a:cs typeface="Arial" panose="020B0604020202020204" pitchFamily="34" charset="0"/>
            </a:rPr>
            <a:t>Once the relevant authority has </a:t>
          </a:r>
          <a:r>
            <a:rPr lang="en-GB" sz="1800" b="0" i="0" u="none" strike="noStrike" kern="1200">
              <a:solidFill>
                <a:schemeClr val="bg1"/>
              </a:solidFill>
              <a:effectLst/>
              <a:latin typeface="Arial" panose="020B0604020202020204" pitchFamily="34" charset="0"/>
            </a:rPr>
            <a:t>confirmed that the service is not changing considerably</a:t>
          </a:r>
          <a:r>
            <a:rPr lang="en-GB" sz="1800" kern="1200">
              <a:solidFill>
                <a:schemeClr val="bg1"/>
              </a:solidFill>
              <a:latin typeface="Arial" panose="020B0604020202020204" pitchFamily="34" charset="0"/>
            </a:rPr>
            <a:t> and </a:t>
          </a:r>
          <a:r>
            <a:rPr lang="en-GB" sz="1800" b="0" i="0" u="none" strike="noStrike" kern="1200">
              <a:solidFill>
                <a:schemeClr val="bg1"/>
              </a:solidFill>
              <a:effectLst/>
              <a:latin typeface="Arial" panose="020B0604020202020204" pitchFamily="34" charset="0"/>
            </a:rPr>
            <a:t>the provider is </a:t>
          </a:r>
          <a:r>
            <a:rPr lang="en-GB" sz="1800" kern="1200">
              <a:latin typeface="Arial" panose="020B0604020202020204" pitchFamily="34" charset="0"/>
              <a:cs typeface="Arial" panose="020B0604020202020204" pitchFamily="34" charset="0"/>
            </a:rPr>
            <a:t>satisfying the existing contract and likely to satisfy the new contract</a:t>
          </a:r>
          <a:r>
            <a:rPr lang="en-GB" sz="1800" b="0" i="0" u="none" strike="noStrike" kern="1200">
              <a:solidFill>
                <a:schemeClr val="bg1"/>
              </a:solidFill>
              <a:effectLst/>
              <a:latin typeface="Arial" panose="020B0604020202020204" pitchFamily="34" charset="0"/>
            </a:rPr>
            <a:t>, </a:t>
          </a:r>
          <a:r>
            <a:rPr lang="en-GB" sz="1800" kern="1200">
              <a:solidFill>
                <a:schemeClr val="bg1"/>
              </a:solidFill>
              <a:latin typeface="Arial" panose="020B0604020202020204" pitchFamily="34" charset="0"/>
              <a:cs typeface="Arial" panose="020B0604020202020204" pitchFamily="34" charset="0"/>
            </a:rPr>
            <a:t>they must publish their intention to award a contract notice. </a:t>
          </a:r>
        </a:p>
      </dsp:txBody>
      <dsp:txXfrm>
        <a:off x="432204" y="239167"/>
        <a:ext cx="10616159" cy="666625"/>
      </dsp:txXfrm>
    </dsp:sp>
    <dsp:sp modelId="{64A5473E-27F2-416E-8CF0-BF2E487E7013}">
      <dsp:nvSpPr>
        <dsp:cNvPr id="0" name=""/>
        <dsp:cNvSpPr/>
      </dsp:nvSpPr>
      <dsp:spPr>
        <a:xfrm>
          <a:off x="74290" y="214565"/>
          <a:ext cx="715828" cy="715828"/>
        </a:xfrm>
        <a:prstGeom prst="ellipse">
          <a:avLst/>
        </a:prstGeom>
        <a:solidFill>
          <a:schemeClr val="lt1">
            <a:hueOff val="0"/>
            <a:satOff val="0"/>
            <a:lumOff val="0"/>
            <a:alphaOff val="0"/>
          </a:schemeClr>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dsp:style>
    </dsp:sp>
    <dsp:sp modelId="{1D47DC5E-6AAF-479B-8D4F-318252ED7741}">
      <dsp:nvSpPr>
        <dsp:cNvPr id="0" name=""/>
        <dsp:cNvSpPr/>
      </dsp:nvSpPr>
      <dsp:spPr>
        <a:xfrm>
          <a:off x="842558" y="1144867"/>
          <a:ext cx="10205806" cy="572662"/>
        </a:xfrm>
        <a:prstGeom prst="rect">
          <a:avLst/>
        </a:prstGeom>
        <a:solidFill>
          <a:srgbClr val="005EB8"/>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4551" tIns="45720" rIns="45720" bIns="45720" numCol="1" spcCol="1270" anchor="ctr" anchorCtr="0">
          <a:noAutofit/>
        </a:bodyPr>
        <a:lstStyle/>
        <a:p>
          <a:pPr marL="0" lvl="0" indent="0" algn="l" defTabSz="800100">
            <a:lnSpc>
              <a:spcPct val="90000"/>
            </a:lnSpc>
            <a:spcBef>
              <a:spcPct val="0"/>
            </a:spcBef>
            <a:spcAft>
              <a:spcPct val="35000"/>
            </a:spcAft>
            <a:buNone/>
          </a:pPr>
          <a:r>
            <a:rPr lang="en-GB" sz="1800" kern="1200">
              <a:latin typeface="Arial" panose="020B0604020202020204" pitchFamily="34" charset="0"/>
              <a:cs typeface="Arial" panose="020B0604020202020204" pitchFamily="34" charset="0"/>
            </a:rPr>
            <a:t>This must be done using the </a:t>
          </a:r>
          <a:r>
            <a:rPr lang="en-GB" sz="1800" b="1" kern="1200">
              <a:latin typeface="Arial" panose="020B0604020202020204" pitchFamily="34" charset="0"/>
              <a:cs typeface="Arial" panose="020B0604020202020204" pitchFamily="34" charset="0"/>
            </a:rPr>
            <a:t>Find a Tender Service (FTS) </a:t>
          </a:r>
          <a:r>
            <a:rPr lang="en-GB" sz="1800" b="0" kern="1200">
              <a:latin typeface="Arial" panose="020B0604020202020204" pitchFamily="34" charset="0"/>
              <a:cs typeface="Arial" panose="020B0604020202020204" pitchFamily="34" charset="0"/>
            </a:rPr>
            <a:t>website</a:t>
          </a:r>
          <a:r>
            <a:rPr lang="en-GB" sz="1800" kern="1200">
              <a:latin typeface="Arial" panose="020B0604020202020204" pitchFamily="34" charset="0"/>
              <a:cs typeface="Arial" panose="020B0604020202020204" pitchFamily="34" charset="0"/>
            </a:rPr>
            <a:t>. </a:t>
          </a:r>
        </a:p>
      </dsp:txBody>
      <dsp:txXfrm>
        <a:off x="842558" y="1144867"/>
        <a:ext cx="10205806" cy="572662"/>
      </dsp:txXfrm>
    </dsp:sp>
    <dsp:sp modelId="{44F7ED38-1E05-4144-8B4F-A65FC9FCBDF4}">
      <dsp:nvSpPr>
        <dsp:cNvPr id="0" name=""/>
        <dsp:cNvSpPr/>
      </dsp:nvSpPr>
      <dsp:spPr>
        <a:xfrm>
          <a:off x="484643" y="1073285"/>
          <a:ext cx="715828" cy="715828"/>
        </a:xfrm>
        <a:prstGeom prst="ellipse">
          <a:avLst/>
        </a:prstGeom>
        <a:solidFill>
          <a:schemeClr val="lt1">
            <a:hueOff val="0"/>
            <a:satOff val="0"/>
            <a:lumOff val="0"/>
            <a:alphaOff val="0"/>
          </a:schemeClr>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dsp:style>
    </dsp:sp>
    <dsp:sp modelId="{AC0590BE-5359-481E-AD3F-830413FCE414}">
      <dsp:nvSpPr>
        <dsp:cNvPr id="0" name=""/>
        <dsp:cNvSpPr/>
      </dsp:nvSpPr>
      <dsp:spPr>
        <a:xfrm>
          <a:off x="968503" y="2003587"/>
          <a:ext cx="10079860" cy="572662"/>
        </a:xfrm>
        <a:prstGeom prst="rect">
          <a:avLst/>
        </a:prstGeom>
        <a:solidFill>
          <a:srgbClr val="005EB8"/>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4551" tIns="45720" rIns="45720" bIns="45720" numCol="1" spcCol="1270" anchor="ctr" anchorCtr="0">
          <a:noAutofit/>
        </a:bodyPr>
        <a:lstStyle/>
        <a:p>
          <a:pPr marL="0" lvl="0" indent="0" algn="l" defTabSz="800100">
            <a:lnSpc>
              <a:spcPct val="90000"/>
            </a:lnSpc>
            <a:spcBef>
              <a:spcPct val="0"/>
            </a:spcBef>
            <a:spcAft>
              <a:spcPct val="35000"/>
            </a:spcAft>
            <a:buNone/>
          </a:pPr>
          <a:r>
            <a:rPr lang="en-GB" sz="1800" kern="1200">
              <a:solidFill>
                <a:schemeClr val="bg1"/>
              </a:solidFill>
              <a:latin typeface="Arial" panose="020B0604020202020204" pitchFamily="34" charset="0"/>
              <a:cs typeface="Arial" panose="020B0604020202020204" pitchFamily="34" charset="0"/>
            </a:rPr>
            <a:t>The information that must be included in the notice is detailed in Schedule 3 of the Regulations. </a:t>
          </a:r>
        </a:p>
      </dsp:txBody>
      <dsp:txXfrm>
        <a:off x="968503" y="2003587"/>
        <a:ext cx="10079860" cy="572662"/>
      </dsp:txXfrm>
    </dsp:sp>
    <dsp:sp modelId="{5F9DE5B3-9DDE-4CF6-BFD4-2FE0FA45CE63}">
      <dsp:nvSpPr>
        <dsp:cNvPr id="0" name=""/>
        <dsp:cNvSpPr/>
      </dsp:nvSpPr>
      <dsp:spPr>
        <a:xfrm>
          <a:off x="610589" y="1932004"/>
          <a:ext cx="715828" cy="715828"/>
        </a:xfrm>
        <a:prstGeom prst="ellipse">
          <a:avLst/>
        </a:prstGeom>
        <a:solidFill>
          <a:schemeClr val="lt1">
            <a:hueOff val="0"/>
            <a:satOff val="0"/>
            <a:lumOff val="0"/>
            <a:alphaOff val="0"/>
          </a:schemeClr>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dsp:style>
    </dsp:sp>
    <dsp:sp modelId="{9D6AA244-50F9-4F52-B4CD-CBEA55B4B02B}">
      <dsp:nvSpPr>
        <dsp:cNvPr id="0" name=""/>
        <dsp:cNvSpPr/>
      </dsp:nvSpPr>
      <dsp:spPr>
        <a:xfrm>
          <a:off x="842558" y="2814988"/>
          <a:ext cx="10205806" cy="667301"/>
        </a:xfrm>
        <a:prstGeom prst="rect">
          <a:avLst/>
        </a:prstGeom>
        <a:solidFill>
          <a:srgbClr val="005EB8"/>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4551" tIns="45720" rIns="45720" bIns="45720" numCol="1" spcCol="1270" anchor="ctr" anchorCtr="0">
          <a:noAutofit/>
        </a:bodyPr>
        <a:lstStyle/>
        <a:p>
          <a:pPr marL="0" lvl="0" indent="0" algn="l" defTabSz="800100">
            <a:lnSpc>
              <a:spcPct val="90000"/>
            </a:lnSpc>
            <a:spcBef>
              <a:spcPct val="0"/>
            </a:spcBef>
            <a:spcAft>
              <a:spcPct val="35000"/>
            </a:spcAft>
            <a:buNone/>
          </a:pPr>
          <a:r>
            <a:rPr lang="en-GB" sz="1800" kern="1200" dirty="0">
              <a:solidFill>
                <a:schemeClr val="bg1"/>
              </a:solidFill>
              <a:latin typeface="Arial" panose="020B0604020202020204" pitchFamily="34" charset="0"/>
              <a:cs typeface="Arial" panose="020B0604020202020204" pitchFamily="34" charset="0"/>
            </a:rPr>
            <a:t>The standstill period starts the day after the publication of this notice. This, and all subsequent steps, are identical across direct award process C, the most suitable provider process, and the competitive process.</a:t>
          </a:r>
        </a:p>
      </dsp:txBody>
      <dsp:txXfrm>
        <a:off x="842558" y="2814988"/>
        <a:ext cx="10205806" cy="667301"/>
      </dsp:txXfrm>
    </dsp:sp>
    <dsp:sp modelId="{F53EDC92-3668-49AE-BE60-D99CA4C31481}">
      <dsp:nvSpPr>
        <dsp:cNvPr id="0" name=""/>
        <dsp:cNvSpPr/>
      </dsp:nvSpPr>
      <dsp:spPr>
        <a:xfrm>
          <a:off x="484643" y="2790724"/>
          <a:ext cx="715828" cy="715828"/>
        </a:xfrm>
        <a:prstGeom prst="ellipse">
          <a:avLst/>
        </a:prstGeom>
        <a:solidFill>
          <a:schemeClr val="lt1">
            <a:hueOff val="0"/>
            <a:satOff val="0"/>
            <a:lumOff val="0"/>
            <a:alphaOff val="0"/>
          </a:schemeClr>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dsp:style>
    </dsp:sp>
    <dsp:sp modelId="{E775BD96-A3F0-4B28-9A87-918BB795E4C6}">
      <dsp:nvSpPr>
        <dsp:cNvPr id="0" name=""/>
        <dsp:cNvSpPr/>
      </dsp:nvSpPr>
      <dsp:spPr>
        <a:xfrm>
          <a:off x="432204" y="3721026"/>
          <a:ext cx="10616159" cy="572662"/>
        </a:xfrm>
        <a:prstGeom prst="rect">
          <a:avLst/>
        </a:prstGeom>
        <a:solidFill>
          <a:srgbClr val="005EB8"/>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4551" tIns="45720" rIns="45720" bIns="45720" numCol="1" spcCol="1270" anchor="ctr" anchorCtr="0">
          <a:noAutofit/>
        </a:bodyPr>
        <a:lstStyle/>
        <a:p>
          <a:pPr marL="0" lvl="0" indent="0" algn="l" defTabSz="80010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Therefore, these steps and any subsequent steps will be described later in the presentation. </a:t>
          </a:r>
        </a:p>
      </dsp:txBody>
      <dsp:txXfrm>
        <a:off x="432204" y="3721026"/>
        <a:ext cx="10616159" cy="572662"/>
      </dsp:txXfrm>
    </dsp:sp>
    <dsp:sp modelId="{1F8E07F8-13B1-48B3-91C8-035152AE9BEB}">
      <dsp:nvSpPr>
        <dsp:cNvPr id="0" name=""/>
        <dsp:cNvSpPr/>
      </dsp:nvSpPr>
      <dsp:spPr>
        <a:xfrm>
          <a:off x="74290" y="3649443"/>
          <a:ext cx="715828" cy="715828"/>
        </a:xfrm>
        <a:prstGeom prst="ellipse">
          <a:avLst/>
        </a:prstGeom>
        <a:solidFill>
          <a:schemeClr val="lt1">
            <a:hueOff val="0"/>
            <a:satOff val="0"/>
            <a:lumOff val="0"/>
            <a:alphaOff val="0"/>
          </a:schemeClr>
        </a:solidFill>
        <a:ln w="12700" cap="flat" cmpd="sng" algn="ctr">
          <a:solidFill>
            <a:srgbClr val="005EB8"/>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5BAFFF-E51E-4821-BFCD-FFA0D1CAB575}" type="datetimeFigureOut">
              <a:rPr lang="en-GB" smtClean="0"/>
              <a:t>12/09/2024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DA95FB-F378-4EE4-B309-6225C696B073}" type="slidenum">
              <a:rPr lang="en-GB" smtClean="0"/>
              <a:t>‹#›</a:t>
            </a:fld>
            <a:endParaRPr lang="en-GB"/>
          </a:p>
        </p:txBody>
      </p:sp>
    </p:spTree>
    <p:extLst>
      <p:ext uri="{BB962C8B-B14F-4D97-AF65-F5344CB8AC3E}">
        <p14:creationId xmlns:p14="http://schemas.microsoft.com/office/powerpoint/2010/main" val="37963699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trike="sngStrike" baseline="0" dirty="0">
              <a:solidFill>
                <a:srgbClr val="FF0000"/>
              </a:solidFill>
              <a:cs typeface="Calibri"/>
            </a:endParaRPr>
          </a:p>
        </p:txBody>
      </p:sp>
      <p:sp>
        <p:nvSpPr>
          <p:cNvPr id="4" name="Slide Number Placeholder 3"/>
          <p:cNvSpPr>
            <a:spLocks noGrp="1"/>
          </p:cNvSpPr>
          <p:nvPr>
            <p:ph type="sldNum" sz="quarter" idx="5"/>
          </p:nvPr>
        </p:nvSpPr>
        <p:spPr/>
        <p:txBody>
          <a:bodyPr/>
          <a:lstStyle/>
          <a:p>
            <a:fld id="{6F88731B-24D1-4B7C-8567-696061F72C58}" type="slidenum">
              <a:rPr lang="en-GB" smtClean="0"/>
              <a:t>2</a:t>
            </a:fld>
            <a:endParaRPr lang="en-GB"/>
          </a:p>
        </p:txBody>
      </p:sp>
    </p:spTree>
    <p:extLst>
      <p:ext uri="{BB962C8B-B14F-4D97-AF65-F5344CB8AC3E}">
        <p14:creationId xmlns:p14="http://schemas.microsoft.com/office/powerpoint/2010/main" val="28288972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3580697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endParaRPr lang="en-GB" b="0" i="0" dirty="0">
              <a:solidFill>
                <a:srgbClr val="000000"/>
              </a:solidFill>
              <a:effectLst/>
              <a:latin typeface="Segoe UI" panose="020B0502040204020203" pitchFamily="34" charset="0"/>
            </a:endParaRPr>
          </a:p>
        </p:txBody>
      </p:sp>
    </p:spTree>
    <p:extLst>
      <p:ext uri="{BB962C8B-B14F-4D97-AF65-F5344CB8AC3E}">
        <p14:creationId xmlns:p14="http://schemas.microsoft.com/office/powerpoint/2010/main" val="30447897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endParaRPr lang="en-GB" sz="2800" b="0" i="0" dirty="0">
              <a:solidFill>
                <a:srgbClr val="444444"/>
              </a:solidFill>
              <a:effectLst/>
              <a:latin typeface="Calibri" panose="020F0502020204030204" pitchFamily="34" charset="0"/>
            </a:endParaRPr>
          </a:p>
        </p:txBody>
      </p:sp>
      <p:sp>
        <p:nvSpPr>
          <p:cNvPr id="4" name="Slide Number Placeholder 3"/>
          <p:cNvSpPr>
            <a:spLocks noGrp="1"/>
          </p:cNvSpPr>
          <p:nvPr>
            <p:ph type="sldNum" sz="quarter" idx="5"/>
          </p:nvPr>
        </p:nvSpPr>
        <p:spPr/>
        <p:txBody>
          <a:bodyPr/>
          <a:lstStyle/>
          <a:p>
            <a:fld id="{6F88731B-24D1-4B7C-8567-696061F72C58}" type="slidenum">
              <a:rPr lang="en-GB" smtClean="0"/>
              <a:t>16</a:t>
            </a:fld>
            <a:endParaRPr lang="en-GB"/>
          </a:p>
        </p:txBody>
      </p:sp>
    </p:spTree>
    <p:extLst>
      <p:ext uri="{BB962C8B-B14F-4D97-AF65-F5344CB8AC3E}">
        <p14:creationId xmlns:p14="http://schemas.microsoft.com/office/powerpoint/2010/main" val="7238371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5505300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endParaRPr lang="en-GB" b="0" i="0" dirty="0">
              <a:solidFill>
                <a:srgbClr val="000000"/>
              </a:solidFill>
              <a:effectLst/>
              <a:latin typeface="Segoe UI" panose="020B0502040204020203" pitchFamily="34" charset="0"/>
            </a:endParaRPr>
          </a:p>
        </p:txBody>
      </p:sp>
    </p:spTree>
    <p:extLst>
      <p:ext uri="{BB962C8B-B14F-4D97-AF65-F5344CB8AC3E}">
        <p14:creationId xmlns:p14="http://schemas.microsoft.com/office/powerpoint/2010/main" val="40432465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endParaRPr lang="en-GB" sz="1100" b="0" i="0" dirty="0">
              <a:solidFill>
                <a:srgbClr val="000000"/>
              </a:solidFill>
              <a:effectLst/>
              <a:latin typeface="Segoe UI" panose="020B0502040204020203" pitchFamily="34" charset="0"/>
            </a:endParaRPr>
          </a:p>
        </p:txBody>
      </p:sp>
    </p:spTree>
    <p:extLst>
      <p:ext uri="{BB962C8B-B14F-4D97-AF65-F5344CB8AC3E}">
        <p14:creationId xmlns:p14="http://schemas.microsoft.com/office/powerpoint/2010/main" val="10197884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endParaRPr lang="en-GB" sz="1100" b="0" i="0" dirty="0">
              <a:solidFill>
                <a:srgbClr val="000000"/>
              </a:solidFill>
              <a:effectLst/>
              <a:latin typeface="Segoe UI" panose="020B0502040204020203" pitchFamily="34" charset="0"/>
            </a:endParaRPr>
          </a:p>
        </p:txBody>
      </p:sp>
    </p:spTree>
    <p:extLst>
      <p:ext uri="{BB962C8B-B14F-4D97-AF65-F5344CB8AC3E}">
        <p14:creationId xmlns:p14="http://schemas.microsoft.com/office/powerpoint/2010/main" val="22185153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endParaRPr lang="en-GB" dirty="0"/>
          </a:p>
        </p:txBody>
      </p:sp>
    </p:spTree>
    <p:extLst>
      <p:ext uri="{BB962C8B-B14F-4D97-AF65-F5344CB8AC3E}">
        <p14:creationId xmlns:p14="http://schemas.microsoft.com/office/powerpoint/2010/main" val="27289358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0563564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endParaRPr lang="en-GB" sz="2800" b="0" i="0" dirty="0">
              <a:solidFill>
                <a:srgbClr val="231F20"/>
              </a:solidFill>
              <a:effectLst/>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6F88731B-24D1-4B7C-8567-696061F72C58}" type="slidenum">
              <a:rPr lang="en-GB" smtClean="0"/>
              <a:t>3</a:t>
            </a:fld>
            <a:endParaRPr lang="en-GB"/>
          </a:p>
        </p:txBody>
      </p:sp>
    </p:spTree>
    <p:extLst>
      <p:ext uri="{BB962C8B-B14F-4D97-AF65-F5344CB8AC3E}">
        <p14:creationId xmlns:p14="http://schemas.microsoft.com/office/powerpoint/2010/main" val="848658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endParaRPr lang="en-GB" sz="2800" b="0" i="0" dirty="0">
              <a:solidFill>
                <a:srgbClr val="444444"/>
              </a:solidFill>
              <a:effectLst/>
              <a:latin typeface="Calibri" panose="020F0502020204030204" pitchFamily="34" charset="0"/>
            </a:endParaRPr>
          </a:p>
        </p:txBody>
      </p:sp>
      <p:sp>
        <p:nvSpPr>
          <p:cNvPr id="4" name="Slide Number Placeholder 3"/>
          <p:cNvSpPr>
            <a:spLocks noGrp="1"/>
          </p:cNvSpPr>
          <p:nvPr>
            <p:ph type="sldNum" sz="quarter" idx="5"/>
          </p:nvPr>
        </p:nvSpPr>
        <p:spPr/>
        <p:txBody>
          <a:bodyPr/>
          <a:lstStyle/>
          <a:p>
            <a:fld id="{6F88731B-24D1-4B7C-8567-696061F72C58}" type="slidenum">
              <a:rPr lang="en-GB" smtClean="0"/>
              <a:t>4</a:t>
            </a:fld>
            <a:endParaRPr lang="en-GB"/>
          </a:p>
        </p:txBody>
      </p:sp>
    </p:spTree>
    <p:extLst>
      <p:ext uri="{BB962C8B-B14F-4D97-AF65-F5344CB8AC3E}">
        <p14:creationId xmlns:p14="http://schemas.microsoft.com/office/powerpoint/2010/main" val="24791445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endParaRPr lang="en-GB" b="0" i="0" dirty="0">
              <a:solidFill>
                <a:srgbClr val="231F20"/>
              </a:solidFill>
              <a:effectLst/>
              <a:latin typeface="Segoe UI" panose="020B0502040204020203" pitchFamily="34" charset="0"/>
            </a:endParaRPr>
          </a:p>
        </p:txBody>
      </p:sp>
      <p:sp>
        <p:nvSpPr>
          <p:cNvPr id="4" name="Slide Number Placeholder 3"/>
          <p:cNvSpPr>
            <a:spLocks noGrp="1"/>
          </p:cNvSpPr>
          <p:nvPr>
            <p:ph type="sldNum" sz="quarter" idx="5"/>
          </p:nvPr>
        </p:nvSpPr>
        <p:spPr/>
        <p:txBody>
          <a:bodyPr/>
          <a:lstStyle/>
          <a:p>
            <a:fld id="{6F88731B-24D1-4B7C-8567-696061F72C58}" type="slidenum">
              <a:rPr lang="en-GB" smtClean="0"/>
              <a:t>5</a:t>
            </a:fld>
            <a:endParaRPr lang="en-GB"/>
          </a:p>
        </p:txBody>
      </p:sp>
    </p:spTree>
    <p:extLst>
      <p:ext uri="{BB962C8B-B14F-4D97-AF65-F5344CB8AC3E}">
        <p14:creationId xmlns:p14="http://schemas.microsoft.com/office/powerpoint/2010/main" val="39424042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endParaRPr lang="en-GB" b="0" i="0" dirty="0">
              <a:solidFill>
                <a:srgbClr val="000000"/>
              </a:solidFill>
              <a:effectLst/>
              <a:latin typeface="Segoe UI" panose="020B0502040204020203" pitchFamily="34" charset="0"/>
            </a:endParaRPr>
          </a:p>
        </p:txBody>
      </p:sp>
    </p:spTree>
    <p:extLst>
      <p:ext uri="{BB962C8B-B14F-4D97-AF65-F5344CB8AC3E}">
        <p14:creationId xmlns:p14="http://schemas.microsoft.com/office/powerpoint/2010/main" val="13943329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endParaRPr lang="en-GB" dirty="0"/>
          </a:p>
        </p:txBody>
      </p:sp>
    </p:spTree>
    <p:extLst>
      <p:ext uri="{BB962C8B-B14F-4D97-AF65-F5344CB8AC3E}">
        <p14:creationId xmlns:p14="http://schemas.microsoft.com/office/powerpoint/2010/main" val="8721672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7997823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6904316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8027935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64998-162F-4A4E-A93F-8BEDF9054C7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4D83928-478B-44D9-B4E7-FF339CA79DF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0827BEF-D309-4172-97A4-FF4030C3BD78}"/>
              </a:ext>
            </a:extLst>
          </p:cNvPr>
          <p:cNvSpPr>
            <a:spLocks noGrp="1"/>
          </p:cNvSpPr>
          <p:nvPr>
            <p:ph type="dt" sz="half" idx="10"/>
          </p:nvPr>
        </p:nvSpPr>
        <p:spPr/>
        <p:txBody>
          <a:bodyPr/>
          <a:lstStyle/>
          <a:p>
            <a:fld id="{EB7C392E-6E23-42B1-9B43-9E31B4DF34F8}" type="datetimeFigureOut">
              <a:rPr lang="en-GB" smtClean="0"/>
              <a:t>12/09/2024</a:t>
            </a:fld>
            <a:endParaRPr lang="en-GB"/>
          </a:p>
        </p:txBody>
      </p:sp>
      <p:sp>
        <p:nvSpPr>
          <p:cNvPr id="5" name="Footer Placeholder 4">
            <a:extLst>
              <a:ext uri="{FF2B5EF4-FFF2-40B4-BE49-F238E27FC236}">
                <a16:creationId xmlns:a16="http://schemas.microsoft.com/office/drawing/2014/main" id="{A8145349-57CE-42DC-BA71-56148CD668D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9A62BE-2BDF-416F-A2B7-853CDF2821D0}"/>
              </a:ext>
            </a:extLst>
          </p:cNvPr>
          <p:cNvSpPr>
            <a:spLocks noGrp="1"/>
          </p:cNvSpPr>
          <p:nvPr>
            <p:ph type="sldNum" sz="quarter" idx="12"/>
          </p:nvPr>
        </p:nvSpPr>
        <p:spPr/>
        <p:txBody>
          <a:bodyPr/>
          <a:lstStyle/>
          <a:p>
            <a:fld id="{D5B06596-4C6E-4CB8-B55F-F5C5F83C8FCC}" type="slidenum">
              <a:rPr lang="en-GB" smtClean="0"/>
              <a:t>‹#›</a:t>
            </a:fld>
            <a:endParaRPr lang="en-GB"/>
          </a:p>
        </p:txBody>
      </p:sp>
      <p:sp>
        <p:nvSpPr>
          <p:cNvPr id="7" name="Rectangle 6">
            <a:extLst>
              <a:ext uri="{FF2B5EF4-FFF2-40B4-BE49-F238E27FC236}">
                <a16:creationId xmlns:a16="http://schemas.microsoft.com/office/drawing/2014/main" id="{E898C1B6-3AB2-41A7-9F53-CD7F860918CA}"/>
              </a:ext>
            </a:extLst>
          </p:cNvPr>
          <p:cNvSpPr/>
          <p:nvPr userDrawn="1"/>
        </p:nvSpPr>
        <p:spPr>
          <a:xfrm>
            <a:off x="0" y="6453336"/>
            <a:ext cx="12192000" cy="404664"/>
          </a:xfrm>
          <a:prstGeom prst="rect">
            <a:avLst/>
          </a:prstGeom>
          <a:solidFill>
            <a:srgbClr val="0072C6"/>
          </a:solidFill>
          <a:ln>
            <a:solidFill>
              <a:srgbClr val="0072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NHS Derby and Derbyshire Integrated Care Board</a:t>
            </a:r>
          </a:p>
        </p:txBody>
      </p:sp>
    </p:spTree>
    <p:extLst>
      <p:ext uri="{BB962C8B-B14F-4D97-AF65-F5344CB8AC3E}">
        <p14:creationId xmlns:p14="http://schemas.microsoft.com/office/powerpoint/2010/main" val="2611565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BBE55-5890-437A-949A-20EA35A969A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AA5F6A6-3201-4AD2-AEDB-7AF2F5159FF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D368C41-A8EB-47FA-BC75-E3111C9C0A6B}"/>
              </a:ext>
            </a:extLst>
          </p:cNvPr>
          <p:cNvSpPr>
            <a:spLocks noGrp="1"/>
          </p:cNvSpPr>
          <p:nvPr>
            <p:ph type="dt" sz="half" idx="10"/>
          </p:nvPr>
        </p:nvSpPr>
        <p:spPr/>
        <p:txBody>
          <a:bodyPr/>
          <a:lstStyle/>
          <a:p>
            <a:fld id="{EB7C392E-6E23-42B1-9B43-9E31B4DF34F8}" type="datetimeFigureOut">
              <a:rPr lang="en-GB" smtClean="0"/>
              <a:t>12/09/2024</a:t>
            </a:fld>
            <a:endParaRPr lang="en-GB"/>
          </a:p>
        </p:txBody>
      </p:sp>
      <p:sp>
        <p:nvSpPr>
          <p:cNvPr id="5" name="Footer Placeholder 4">
            <a:extLst>
              <a:ext uri="{FF2B5EF4-FFF2-40B4-BE49-F238E27FC236}">
                <a16:creationId xmlns:a16="http://schemas.microsoft.com/office/drawing/2014/main" id="{21C775B8-A187-4C05-9F30-04C505B82C7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1F6940-96A9-4CC6-B8BF-3EE2E307198C}"/>
              </a:ext>
            </a:extLst>
          </p:cNvPr>
          <p:cNvSpPr>
            <a:spLocks noGrp="1"/>
          </p:cNvSpPr>
          <p:nvPr>
            <p:ph type="sldNum" sz="quarter" idx="12"/>
          </p:nvPr>
        </p:nvSpPr>
        <p:spPr/>
        <p:txBody>
          <a:bodyPr/>
          <a:lstStyle/>
          <a:p>
            <a:fld id="{D5B06596-4C6E-4CB8-B55F-F5C5F83C8FCC}" type="slidenum">
              <a:rPr lang="en-GB" smtClean="0"/>
              <a:t>‹#›</a:t>
            </a:fld>
            <a:endParaRPr lang="en-GB"/>
          </a:p>
        </p:txBody>
      </p:sp>
    </p:spTree>
    <p:extLst>
      <p:ext uri="{BB962C8B-B14F-4D97-AF65-F5344CB8AC3E}">
        <p14:creationId xmlns:p14="http://schemas.microsoft.com/office/powerpoint/2010/main" val="2401183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0C0BEF5-3B5A-4E53-A651-44251E8CFD8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410F1B1-7A30-4529-98C5-4EF3E5F4F36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6ABFB57-9D62-47D9-8EAB-554C5A6DE03C}"/>
              </a:ext>
            </a:extLst>
          </p:cNvPr>
          <p:cNvSpPr>
            <a:spLocks noGrp="1"/>
          </p:cNvSpPr>
          <p:nvPr>
            <p:ph type="dt" sz="half" idx="10"/>
          </p:nvPr>
        </p:nvSpPr>
        <p:spPr/>
        <p:txBody>
          <a:bodyPr/>
          <a:lstStyle/>
          <a:p>
            <a:fld id="{EB7C392E-6E23-42B1-9B43-9E31B4DF34F8}" type="datetimeFigureOut">
              <a:rPr lang="en-GB" smtClean="0"/>
              <a:t>12/09/2024</a:t>
            </a:fld>
            <a:endParaRPr lang="en-GB"/>
          </a:p>
        </p:txBody>
      </p:sp>
      <p:sp>
        <p:nvSpPr>
          <p:cNvPr id="5" name="Footer Placeholder 4">
            <a:extLst>
              <a:ext uri="{FF2B5EF4-FFF2-40B4-BE49-F238E27FC236}">
                <a16:creationId xmlns:a16="http://schemas.microsoft.com/office/drawing/2014/main" id="{29032D85-DCD9-4B37-913A-8393DBD5AF9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CF2DD5C-3F36-44A0-BD64-88CE862A6C69}"/>
              </a:ext>
            </a:extLst>
          </p:cNvPr>
          <p:cNvSpPr>
            <a:spLocks noGrp="1"/>
          </p:cNvSpPr>
          <p:nvPr>
            <p:ph type="sldNum" sz="quarter" idx="12"/>
          </p:nvPr>
        </p:nvSpPr>
        <p:spPr/>
        <p:txBody>
          <a:bodyPr/>
          <a:lstStyle/>
          <a:p>
            <a:fld id="{D5B06596-4C6E-4CB8-B55F-F5C5F83C8FCC}" type="slidenum">
              <a:rPr lang="en-GB" smtClean="0"/>
              <a:t>‹#›</a:t>
            </a:fld>
            <a:endParaRPr lang="en-GB"/>
          </a:p>
        </p:txBody>
      </p:sp>
    </p:spTree>
    <p:extLst>
      <p:ext uri="{BB962C8B-B14F-4D97-AF65-F5344CB8AC3E}">
        <p14:creationId xmlns:p14="http://schemas.microsoft.com/office/powerpoint/2010/main" val="15356746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9FCB08CE-B749-4A34-8E38-256DAB23FDA3}"/>
              </a:ext>
            </a:extLst>
          </p:cNvPr>
          <p:cNvSpPr txBox="1"/>
          <p:nvPr userDrawn="1"/>
        </p:nvSpPr>
        <p:spPr>
          <a:xfrm>
            <a:off x="291314" y="6372536"/>
            <a:ext cx="647362" cy="276999"/>
          </a:xfrm>
          <a:prstGeom prst="rect">
            <a:avLst/>
          </a:prstGeom>
          <a:noFill/>
        </p:spPr>
        <p:txBody>
          <a:bodyPr wrap="square" rtlCol="0">
            <a:spAutoFit/>
          </a:bodyPr>
          <a:lstStyle/>
          <a:p>
            <a:pPr algn="l"/>
            <a:fld id="{34F92BC6-D7C3-584B-87F2-0B845776A5AD}" type="slidenum">
              <a:rPr lang="en-US" sz="1200" smtClean="0">
                <a:solidFill>
                  <a:schemeClr val="accent3">
                    <a:lumMod val="60000"/>
                    <a:lumOff val="40000"/>
                  </a:schemeClr>
                </a:solidFill>
                <a:latin typeface="Arial" panose="020B0604020202020204" pitchFamily="34" charset="0"/>
                <a:cs typeface="Arial" panose="020B0604020202020204" pitchFamily="34" charset="0"/>
              </a:rPr>
              <a:pPr algn="l"/>
              <a:t>‹#›</a:t>
            </a:fld>
            <a:r>
              <a:rPr lang="en-US" sz="1200">
                <a:solidFill>
                  <a:schemeClr val="accent3">
                    <a:lumMod val="60000"/>
                    <a:lumOff val="40000"/>
                  </a:schemeClr>
                </a:solidFill>
                <a:latin typeface="Arial" panose="020B0604020202020204" pitchFamily="34" charset="0"/>
                <a:cs typeface="Arial" panose="020B0604020202020204" pitchFamily="34" charset="0"/>
              </a:rPr>
              <a:t> </a:t>
            </a:r>
            <a:r>
              <a:rPr lang="en-US" sz="1200">
                <a:solidFill>
                  <a:schemeClr val="accent3"/>
                </a:solidFill>
                <a:latin typeface="Arial" panose="020B0604020202020204" pitchFamily="34" charset="0"/>
                <a:cs typeface="Arial" panose="020B0604020202020204" pitchFamily="34" charset="0"/>
              </a:rPr>
              <a:t>  </a:t>
            </a:r>
            <a:r>
              <a:rPr lang="en-US" sz="1200">
                <a:solidFill>
                  <a:srgbClr val="005EB8"/>
                </a:solidFill>
                <a:latin typeface="Arial" panose="020B0604020202020204" pitchFamily="34" charset="0"/>
                <a:cs typeface="Arial" panose="020B0604020202020204" pitchFamily="34" charset="0"/>
              </a:rPr>
              <a:t>|</a:t>
            </a:r>
            <a:endParaRPr lang="en-US" sz="1200">
              <a:solidFill>
                <a:schemeClr val="accent3"/>
              </a:solidFill>
              <a:latin typeface="Arial" panose="020B0604020202020204" pitchFamily="34" charset="0"/>
              <a:cs typeface="Arial" panose="020B0604020202020204" pitchFamily="34" charset="0"/>
            </a:endParaRPr>
          </a:p>
        </p:txBody>
      </p:sp>
      <p:sp>
        <p:nvSpPr>
          <p:cNvPr id="12" name="Title 10">
            <a:extLst>
              <a:ext uri="{FF2B5EF4-FFF2-40B4-BE49-F238E27FC236}">
                <a16:creationId xmlns:a16="http://schemas.microsoft.com/office/drawing/2014/main" id="{22B34758-9E88-47CF-97D6-6500D97D9E41}"/>
              </a:ext>
            </a:extLst>
          </p:cNvPr>
          <p:cNvSpPr>
            <a:spLocks noGrp="1"/>
          </p:cNvSpPr>
          <p:nvPr>
            <p:ph type="title"/>
          </p:nvPr>
        </p:nvSpPr>
        <p:spPr>
          <a:xfrm>
            <a:off x="784109" y="1210682"/>
            <a:ext cx="10641498" cy="611649"/>
          </a:xfrm>
          <a:prstGeom prst="rect">
            <a:avLst/>
          </a:prstGeom>
        </p:spPr>
        <p:txBody>
          <a:bodyPr/>
          <a:lstStyle>
            <a:lvl1pPr>
              <a:defRPr sz="3600" b="0">
                <a:solidFill>
                  <a:srgbClr val="005EB8"/>
                </a:solidFill>
                <a:latin typeface="Arial" panose="020B0604020202020204" pitchFamily="34" charset="0"/>
                <a:cs typeface="Arial" panose="020B0604020202020204" pitchFamily="34" charset="0"/>
              </a:defRPr>
            </a:lvl1pPr>
          </a:lstStyle>
          <a:p>
            <a:r>
              <a:rPr lang="en-US"/>
              <a:t>Click to edit Master title style</a:t>
            </a:r>
            <a:endParaRPr lang="en-US" sz="2800">
              <a:solidFill>
                <a:srgbClr val="005EB8"/>
              </a:solidFill>
              <a:latin typeface="Arial" charset="0"/>
              <a:ea typeface="Arial" charset="0"/>
              <a:cs typeface="Arial" charset="0"/>
            </a:endParaRPr>
          </a:p>
        </p:txBody>
      </p:sp>
      <p:sp>
        <p:nvSpPr>
          <p:cNvPr id="13" name="Content Placeholder 9">
            <a:extLst>
              <a:ext uri="{FF2B5EF4-FFF2-40B4-BE49-F238E27FC236}">
                <a16:creationId xmlns:a16="http://schemas.microsoft.com/office/drawing/2014/main" id="{34C2919C-3AD4-436F-A0CC-4F48C43AA521}"/>
              </a:ext>
            </a:extLst>
          </p:cNvPr>
          <p:cNvSpPr>
            <a:spLocks noGrp="1"/>
          </p:cNvSpPr>
          <p:nvPr>
            <p:ph sz="quarter" idx="10"/>
          </p:nvPr>
        </p:nvSpPr>
        <p:spPr>
          <a:xfrm>
            <a:off x="784109" y="2141151"/>
            <a:ext cx="10641498" cy="2244128"/>
          </a:xfrm>
          <a:prstGeom prst="rect">
            <a:avLst/>
          </a:prstGeom>
        </p:spPr>
        <p:txBody>
          <a:bodyPr/>
          <a:lstStyle>
            <a:lvl1pPr>
              <a:defRPr sz="1400">
                <a:latin typeface="Arial" panose="020B0604020202020204" pitchFamily="34" charset="0"/>
                <a:cs typeface="Arial" panose="020B0604020202020204" pitchFamily="34" charset="0"/>
              </a:defRPr>
            </a:lvl1pPr>
            <a:lvl2pPr>
              <a:defRPr sz="1400">
                <a:latin typeface="Arial" panose="020B0604020202020204" pitchFamily="34" charset="0"/>
                <a:cs typeface="Arial" panose="020B0604020202020204" pitchFamily="34" charset="0"/>
              </a:defRPr>
            </a:lvl2pPr>
            <a:lvl3pPr>
              <a:defRPr sz="1400">
                <a:latin typeface="Arial" panose="020B0604020202020204" pitchFamily="34" charset="0"/>
                <a:cs typeface="Arial" panose="020B0604020202020204" pitchFamily="34" charset="0"/>
              </a:defRPr>
            </a:lvl3pPr>
            <a:lvl4pPr>
              <a:defRPr sz="1400">
                <a:latin typeface="Arial" panose="020B0604020202020204" pitchFamily="34" charset="0"/>
                <a:cs typeface="Arial" panose="020B0604020202020204" pitchFamily="34" charset="0"/>
              </a:defRPr>
            </a:lvl4pPr>
            <a:lvl5pPr>
              <a:defRPr sz="140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Footer Placeholder 2">
            <a:extLst>
              <a:ext uri="{FF2B5EF4-FFF2-40B4-BE49-F238E27FC236}">
                <a16:creationId xmlns:a16="http://schemas.microsoft.com/office/drawing/2014/main" id="{5AB091A9-979F-438D-A004-40CFB3EAC3A7}"/>
              </a:ext>
            </a:extLst>
          </p:cNvPr>
          <p:cNvSpPr>
            <a:spLocks noGrp="1"/>
          </p:cNvSpPr>
          <p:nvPr>
            <p:ph type="ftr" sz="quarter" idx="3"/>
          </p:nvPr>
        </p:nvSpPr>
        <p:spPr>
          <a:xfrm>
            <a:off x="690676" y="6333439"/>
            <a:ext cx="5723164" cy="365125"/>
          </a:xfrm>
          <a:prstGeom prst="rect">
            <a:avLst/>
          </a:prstGeom>
        </p:spPr>
        <p:txBody>
          <a:bodyPr vert="horz" lIns="91440" tIns="45720" rIns="91440" bIns="45720" rtlCol="0" anchor="ctr"/>
          <a:lstStyle>
            <a:lvl1pPr algn="l">
              <a:defRPr sz="1200" b="0">
                <a:solidFill>
                  <a:schemeClr val="accent3">
                    <a:lumMod val="60000"/>
                    <a:lumOff val="40000"/>
                  </a:schemeClr>
                </a:solidFill>
                <a:latin typeface="Arial" charset="0"/>
                <a:ea typeface="Arial" charset="0"/>
                <a:cs typeface="Arial" charset="0"/>
              </a:defRPr>
            </a:lvl1pPr>
          </a:lstStyle>
          <a:p>
            <a:r>
              <a:rPr lang="en-US"/>
              <a:t>Presentation title</a:t>
            </a:r>
          </a:p>
        </p:txBody>
      </p:sp>
      <p:pic>
        <p:nvPicPr>
          <p:cNvPr id="7" name="Picture 6">
            <a:extLst>
              <a:ext uri="{FF2B5EF4-FFF2-40B4-BE49-F238E27FC236}">
                <a16:creationId xmlns:a16="http://schemas.microsoft.com/office/drawing/2014/main" id="{3D9F83AB-04F8-4C53-93F7-BAAABEF4269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890000" y="360000"/>
            <a:ext cx="953272" cy="720000"/>
          </a:xfrm>
          <a:prstGeom prst="rect">
            <a:avLst/>
          </a:prstGeom>
          <a:noFill/>
          <a:ln>
            <a:noFill/>
          </a:ln>
        </p:spPr>
      </p:pic>
    </p:spTree>
    <p:extLst>
      <p:ext uri="{BB962C8B-B14F-4D97-AF65-F5344CB8AC3E}">
        <p14:creationId xmlns:p14="http://schemas.microsoft.com/office/powerpoint/2010/main" val="2950029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BDAAD-B81E-4CB9-A194-39702F6DF2C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880D967-8CC8-4F61-8C8E-C875FAA4FB3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C778980-A976-4A27-8D44-FE8F5FE58BFB}"/>
              </a:ext>
            </a:extLst>
          </p:cNvPr>
          <p:cNvSpPr>
            <a:spLocks noGrp="1"/>
          </p:cNvSpPr>
          <p:nvPr>
            <p:ph type="dt" sz="half" idx="10"/>
          </p:nvPr>
        </p:nvSpPr>
        <p:spPr/>
        <p:txBody>
          <a:bodyPr/>
          <a:lstStyle/>
          <a:p>
            <a:fld id="{EB7C392E-6E23-42B1-9B43-9E31B4DF34F8}" type="datetimeFigureOut">
              <a:rPr lang="en-GB" smtClean="0"/>
              <a:t>12/09/2024</a:t>
            </a:fld>
            <a:endParaRPr lang="en-GB"/>
          </a:p>
        </p:txBody>
      </p:sp>
      <p:sp>
        <p:nvSpPr>
          <p:cNvPr id="5" name="Footer Placeholder 4">
            <a:extLst>
              <a:ext uri="{FF2B5EF4-FFF2-40B4-BE49-F238E27FC236}">
                <a16:creationId xmlns:a16="http://schemas.microsoft.com/office/drawing/2014/main" id="{8B872A5F-A581-4032-AFDB-D33056545E5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EE02B08-A1CA-4094-BF4F-53A834982884}"/>
              </a:ext>
            </a:extLst>
          </p:cNvPr>
          <p:cNvSpPr>
            <a:spLocks noGrp="1"/>
          </p:cNvSpPr>
          <p:nvPr>
            <p:ph type="sldNum" sz="quarter" idx="12"/>
          </p:nvPr>
        </p:nvSpPr>
        <p:spPr/>
        <p:txBody>
          <a:bodyPr/>
          <a:lstStyle/>
          <a:p>
            <a:fld id="{D5B06596-4C6E-4CB8-B55F-F5C5F83C8FCC}" type="slidenum">
              <a:rPr lang="en-GB" smtClean="0"/>
              <a:t>‹#›</a:t>
            </a:fld>
            <a:endParaRPr lang="en-GB"/>
          </a:p>
        </p:txBody>
      </p:sp>
      <p:sp>
        <p:nvSpPr>
          <p:cNvPr id="7" name="Rectangle 6">
            <a:extLst>
              <a:ext uri="{FF2B5EF4-FFF2-40B4-BE49-F238E27FC236}">
                <a16:creationId xmlns:a16="http://schemas.microsoft.com/office/drawing/2014/main" id="{12E85A7D-5B5E-4007-B41A-100B2D6F302F}"/>
              </a:ext>
            </a:extLst>
          </p:cNvPr>
          <p:cNvSpPr/>
          <p:nvPr userDrawn="1"/>
        </p:nvSpPr>
        <p:spPr>
          <a:xfrm>
            <a:off x="0" y="6453336"/>
            <a:ext cx="12192000" cy="404664"/>
          </a:xfrm>
          <a:prstGeom prst="rect">
            <a:avLst/>
          </a:prstGeom>
          <a:solidFill>
            <a:srgbClr val="0072C6"/>
          </a:solidFill>
          <a:ln>
            <a:solidFill>
              <a:srgbClr val="0072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NHS Derby and Derbyshire Integrated Care Board</a:t>
            </a:r>
          </a:p>
        </p:txBody>
      </p:sp>
    </p:spTree>
    <p:extLst>
      <p:ext uri="{BB962C8B-B14F-4D97-AF65-F5344CB8AC3E}">
        <p14:creationId xmlns:p14="http://schemas.microsoft.com/office/powerpoint/2010/main" val="3548338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E44BC0-19BA-406F-9737-306F01D851B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66147CA-9374-4755-A4A2-7055353A77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E451DC-801D-4596-9FDE-594D1AA6E0B6}"/>
              </a:ext>
            </a:extLst>
          </p:cNvPr>
          <p:cNvSpPr>
            <a:spLocks noGrp="1"/>
          </p:cNvSpPr>
          <p:nvPr>
            <p:ph type="dt" sz="half" idx="10"/>
          </p:nvPr>
        </p:nvSpPr>
        <p:spPr/>
        <p:txBody>
          <a:bodyPr/>
          <a:lstStyle/>
          <a:p>
            <a:fld id="{EB7C392E-6E23-42B1-9B43-9E31B4DF34F8}" type="datetimeFigureOut">
              <a:rPr lang="en-GB" smtClean="0"/>
              <a:t>12/09/2024</a:t>
            </a:fld>
            <a:endParaRPr lang="en-GB"/>
          </a:p>
        </p:txBody>
      </p:sp>
      <p:sp>
        <p:nvSpPr>
          <p:cNvPr id="5" name="Footer Placeholder 4">
            <a:extLst>
              <a:ext uri="{FF2B5EF4-FFF2-40B4-BE49-F238E27FC236}">
                <a16:creationId xmlns:a16="http://schemas.microsoft.com/office/drawing/2014/main" id="{BFCA747E-44E1-43F0-95A0-4547E72853E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2EC36CD-4E76-4DE0-AAEF-A03390CA662D}"/>
              </a:ext>
            </a:extLst>
          </p:cNvPr>
          <p:cNvSpPr>
            <a:spLocks noGrp="1"/>
          </p:cNvSpPr>
          <p:nvPr>
            <p:ph type="sldNum" sz="quarter" idx="12"/>
          </p:nvPr>
        </p:nvSpPr>
        <p:spPr/>
        <p:txBody>
          <a:bodyPr/>
          <a:lstStyle/>
          <a:p>
            <a:fld id="{D5B06596-4C6E-4CB8-B55F-F5C5F83C8FCC}" type="slidenum">
              <a:rPr lang="en-GB" smtClean="0"/>
              <a:t>‹#›</a:t>
            </a:fld>
            <a:endParaRPr lang="en-GB"/>
          </a:p>
        </p:txBody>
      </p:sp>
    </p:spTree>
    <p:extLst>
      <p:ext uri="{BB962C8B-B14F-4D97-AF65-F5344CB8AC3E}">
        <p14:creationId xmlns:p14="http://schemas.microsoft.com/office/powerpoint/2010/main" val="1411715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31283-2629-40C3-9985-1A909A39D85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460C798-9227-4EFF-ACB2-DC0B24ADCE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F218AAD-BBE8-4186-8EE7-98CB079CB10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8DFA43B-593D-4AF3-B407-533269CD0603}"/>
              </a:ext>
            </a:extLst>
          </p:cNvPr>
          <p:cNvSpPr>
            <a:spLocks noGrp="1"/>
          </p:cNvSpPr>
          <p:nvPr>
            <p:ph type="dt" sz="half" idx="10"/>
          </p:nvPr>
        </p:nvSpPr>
        <p:spPr/>
        <p:txBody>
          <a:bodyPr/>
          <a:lstStyle/>
          <a:p>
            <a:fld id="{EB7C392E-6E23-42B1-9B43-9E31B4DF34F8}" type="datetimeFigureOut">
              <a:rPr lang="en-GB" smtClean="0"/>
              <a:t>12/09/2024</a:t>
            </a:fld>
            <a:endParaRPr lang="en-GB"/>
          </a:p>
        </p:txBody>
      </p:sp>
      <p:sp>
        <p:nvSpPr>
          <p:cNvPr id="6" name="Footer Placeholder 5">
            <a:extLst>
              <a:ext uri="{FF2B5EF4-FFF2-40B4-BE49-F238E27FC236}">
                <a16:creationId xmlns:a16="http://schemas.microsoft.com/office/drawing/2014/main" id="{E52AD336-FDC7-4165-88A3-7BF1C61D259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51DDBE2-C217-4348-B19E-B1EFF039918D}"/>
              </a:ext>
            </a:extLst>
          </p:cNvPr>
          <p:cNvSpPr>
            <a:spLocks noGrp="1"/>
          </p:cNvSpPr>
          <p:nvPr>
            <p:ph type="sldNum" sz="quarter" idx="12"/>
          </p:nvPr>
        </p:nvSpPr>
        <p:spPr/>
        <p:txBody>
          <a:bodyPr/>
          <a:lstStyle/>
          <a:p>
            <a:fld id="{D5B06596-4C6E-4CB8-B55F-F5C5F83C8FCC}" type="slidenum">
              <a:rPr lang="en-GB" smtClean="0"/>
              <a:t>‹#›</a:t>
            </a:fld>
            <a:endParaRPr lang="en-GB"/>
          </a:p>
        </p:txBody>
      </p:sp>
    </p:spTree>
    <p:extLst>
      <p:ext uri="{BB962C8B-B14F-4D97-AF65-F5344CB8AC3E}">
        <p14:creationId xmlns:p14="http://schemas.microsoft.com/office/powerpoint/2010/main" val="2677811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13AA3-7D85-4833-8F24-1E43C6B8A17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973F439-B705-4B5C-9CF7-DBE241E253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088CBFD-68FE-4FD2-89F3-A363EB210A0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A913D27-48BB-474A-88C5-7B905D3C65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FFB1599-5F4B-434A-AB95-6A5AEA200FB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440EEE9-F30B-4809-B6FF-4C2769E07DD7}"/>
              </a:ext>
            </a:extLst>
          </p:cNvPr>
          <p:cNvSpPr>
            <a:spLocks noGrp="1"/>
          </p:cNvSpPr>
          <p:nvPr>
            <p:ph type="dt" sz="half" idx="10"/>
          </p:nvPr>
        </p:nvSpPr>
        <p:spPr/>
        <p:txBody>
          <a:bodyPr/>
          <a:lstStyle/>
          <a:p>
            <a:fld id="{EB7C392E-6E23-42B1-9B43-9E31B4DF34F8}" type="datetimeFigureOut">
              <a:rPr lang="en-GB" smtClean="0"/>
              <a:t>12/09/2024</a:t>
            </a:fld>
            <a:endParaRPr lang="en-GB"/>
          </a:p>
        </p:txBody>
      </p:sp>
      <p:sp>
        <p:nvSpPr>
          <p:cNvPr id="8" name="Footer Placeholder 7">
            <a:extLst>
              <a:ext uri="{FF2B5EF4-FFF2-40B4-BE49-F238E27FC236}">
                <a16:creationId xmlns:a16="http://schemas.microsoft.com/office/drawing/2014/main" id="{1EC507DB-A9C7-4F88-8FFB-660B14C9FF6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21E663E-ABFC-4DFE-A645-87407C56E8BF}"/>
              </a:ext>
            </a:extLst>
          </p:cNvPr>
          <p:cNvSpPr>
            <a:spLocks noGrp="1"/>
          </p:cNvSpPr>
          <p:nvPr>
            <p:ph type="sldNum" sz="quarter" idx="12"/>
          </p:nvPr>
        </p:nvSpPr>
        <p:spPr/>
        <p:txBody>
          <a:bodyPr/>
          <a:lstStyle/>
          <a:p>
            <a:fld id="{D5B06596-4C6E-4CB8-B55F-F5C5F83C8FCC}" type="slidenum">
              <a:rPr lang="en-GB" smtClean="0"/>
              <a:t>‹#›</a:t>
            </a:fld>
            <a:endParaRPr lang="en-GB"/>
          </a:p>
        </p:txBody>
      </p:sp>
    </p:spTree>
    <p:extLst>
      <p:ext uri="{BB962C8B-B14F-4D97-AF65-F5344CB8AC3E}">
        <p14:creationId xmlns:p14="http://schemas.microsoft.com/office/powerpoint/2010/main" val="2070074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666B5B-42AC-4022-AB97-1183AD7ABAC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88ABB54-C5E1-49F4-951E-44D959783784}"/>
              </a:ext>
            </a:extLst>
          </p:cNvPr>
          <p:cNvSpPr>
            <a:spLocks noGrp="1"/>
          </p:cNvSpPr>
          <p:nvPr>
            <p:ph type="dt" sz="half" idx="10"/>
          </p:nvPr>
        </p:nvSpPr>
        <p:spPr/>
        <p:txBody>
          <a:bodyPr/>
          <a:lstStyle/>
          <a:p>
            <a:fld id="{EB7C392E-6E23-42B1-9B43-9E31B4DF34F8}" type="datetimeFigureOut">
              <a:rPr lang="en-GB" smtClean="0"/>
              <a:t>12/09/2024</a:t>
            </a:fld>
            <a:endParaRPr lang="en-GB"/>
          </a:p>
        </p:txBody>
      </p:sp>
      <p:sp>
        <p:nvSpPr>
          <p:cNvPr id="4" name="Footer Placeholder 3">
            <a:extLst>
              <a:ext uri="{FF2B5EF4-FFF2-40B4-BE49-F238E27FC236}">
                <a16:creationId xmlns:a16="http://schemas.microsoft.com/office/drawing/2014/main" id="{8C815BBD-2339-4806-88AE-6CC81340643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17F607F-F850-4691-A756-1AF94024630D}"/>
              </a:ext>
            </a:extLst>
          </p:cNvPr>
          <p:cNvSpPr>
            <a:spLocks noGrp="1"/>
          </p:cNvSpPr>
          <p:nvPr>
            <p:ph type="sldNum" sz="quarter" idx="12"/>
          </p:nvPr>
        </p:nvSpPr>
        <p:spPr/>
        <p:txBody>
          <a:bodyPr/>
          <a:lstStyle/>
          <a:p>
            <a:fld id="{D5B06596-4C6E-4CB8-B55F-F5C5F83C8FCC}" type="slidenum">
              <a:rPr lang="en-GB" smtClean="0"/>
              <a:t>‹#›</a:t>
            </a:fld>
            <a:endParaRPr lang="en-GB"/>
          </a:p>
        </p:txBody>
      </p:sp>
    </p:spTree>
    <p:extLst>
      <p:ext uri="{BB962C8B-B14F-4D97-AF65-F5344CB8AC3E}">
        <p14:creationId xmlns:p14="http://schemas.microsoft.com/office/powerpoint/2010/main" val="2759113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DB89E1-F1AF-4F92-B8E5-1B8E371A4EDC}"/>
              </a:ext>
            </a:extLst>
          </p:cNvPr>
          <p:cNvSpPr>
            <a:spLocks noGrp="1"/>
          </p:cNvSpPr>
          <p:nvPr>
            <p:ph type="dt" sz="half" idx="10"/>
          </p:nvPr>
        </p:nvSpPr>
        <p:spPr/>
        <p:txBody>
          <a:bodyPr/>
          <a:lstStyle/>
          <a:p>
            <a:fld id="{EB7C392E-6E23-42B1-9B43-9E31B4DF34F8}" type="datetimeFigureOut">
              <a:rPr lang="en-GB" smtClean="0"/>
              <a:t>12/09/2024</a:t>
            </a:fld>
            <a:endParaRPr lang="en-GB"/>
          </a:p>
        </p:txBody>
      </p:sp>
      <p:sp>
        <p:nvSpPr>
          <p:cNvPr id="3" name="Footer Placeholder 2">
            <a:extLst>
              <a:ext uri="{FF2B5EF4-FFF2-40B4-BE49-F238E27FC236}">
                <a16:creationId xmlns:a16="http://schemas.microsoft.com/office/drawing/2014/main" id="{E33BFFA1-DFC9-4FE3-B4C2-03D6517B04B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5E9BB65-A4EE-4A97-B205-D8A9CF3A7E93}"/>
              </a:ext>
            </a:extLst>
          </p:cNvPr>
          <p:cNvSpPr>
            <a:spLocks noGrp="1"/>
          </p:cNvSpPr>
          <p:nvPr>
            <p:ph type="sldNum" sz="quarter" idx="12"/>
          </p:nvPr>
        </p:nvSpPr>
        <p:spPr/>
        <p:txBody>
          <a:bodyPr/>
          <a:lstStyle/>
          <a:p>
            <a:fld id="{D5B06596-4C6E-4CB8-B55F-F5C5F83C8FCC}" type="slidenum">
              <a:rPr lang="en-GB" smtClean="0"/>
              <a:t>‹#›</a:t>
            </a:fld>
            <a:endParaRPr lang="en-GB"/>
          </a:p>
        </p:txBody>
      </p:sp>
    </p:spTree>
    <p:extLst>
      <p:ext uri="{BB962C8B-B14F-4D97-AF65-F5344CB8AC3E}">
        <p14:creationId xmlns:p14="http://schemas.microsoft.com/office/powerpoint/2010/main" val="1276455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4B753-6019-4FE4-8C6F-BD4F25B7E4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8DEF7CC-126B-41BD-908F-0264B9EB22F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5CE4538-2127-41E9-B535-590C0BBC88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3B3531-923A-496F-822A-1CAC80F937E2}"/>
              </a:ext>
            </a:extLst>
          </p:cNvPr>
          <p:cNvSpPr>
            <a:spLocks noGrp="1"/>
          </p:cNvSpPr>
          <p:nvPr>
            <p:ph type="dt" sz="half" idx="10"/>
          </p:nvPr>
        </p:nvSpPr>
        <p:spPr/>
        <p:txBody>
          <a:bodyPr/>
          <a:lstStyle/>
          <a:p>
            <a:fld id="{EB7C392E-6E23-42B1-9B43-9E31B4DF34F8}" type="datetimeFigureOut">
              <a:rPr lang="en-GB" smtClean="0"/>
              <a:t>12/09/2024</a:t>
            </a:fld>
            <a:endParaRPr lang="en-GB"/>
          </a:p>
        </p:txBody>
      </p:sp>
      <p:sp>
        <p:nvSpPr>
          <p:cNvPr id="6" name="Footer Placeholder 5">
            <a:extLst>
              <a:ext uri="{FF2B5EF4-FFF2-40B4-BE49-F238E27FC236}">
                <a16:creationId xmlns:a16="http://schemas.microsoft.com/office/drawing/2014/main" id="{EFA6A368-E9A9-49CB-A393-7C28BC2DD14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8CB46DF-11DF-4E09-86C6-381FCD98EAF2}"/>
              </a:ext>
            </a:extLst>
          </p:cNvPr>
          <p:cNvSpPr>
            <a:spLocks noGrp="1"/>
          </p:cNvSpPr>
          <p:nvPr>
            <p:ph type="sldNum" sz="quarter" idx="12"/>
          </p:nvPr>
        </p:nvSpPr>
        <p:spPr/>
        <p:txBody>
          <a:bodyPr/>
          <a:lstStyle/>
          <a:p>
            <a:fld id="{D5B06596-4C6E-4CB8-B55F-F5C5F83C8FCC}" type="slidenum">
              <a:rPr lang="en-GB" smtClean="0"/>
              <a:t>‹#›</a:t>
            </a:fld>
            <a:endParaRPr lang="en-GB"/>
          </a:p>
        </p:txBody>
      </p:sp>
    </p:spTree>
    <p:extLst>
      <p:ext uri="{BB962C8B-B14F-4D97-AF65-F5344CB8AC3E}">
        <p14:creationId xmlns:p14="http://schemas.microsoft.com/office/powerpoint/2010/main" val="3403690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B18C9-4461-4D75-946B-207CFAA8215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59736E6-0408-4923-845B-E3A4517BD72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C5AB4DA-2EF3-4823-972A-47B2D21A89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271E44-B746-4A7B-A955-6DFFB9D75836}"/>
              </a:ext>
            </a:extLst>
          </p:cNvPr>
          <p:cNvSpPr>
            <a:spLocks noGrp="1"/>
          </p:cNvSpPr>
          <p:nvPr>
            <p:ph type="dt" sz="half" idx="10"/>
          </p:nvPr>
        </p:nvSpPr>
        <p:spPr/>
        <p:txBody>
          <a:bodyPr/>
          <a:lstStyle/>
          <a:p>
            <a:fld id="{EB7C392E-6E23-42B1-9B43-9E31B4DF34F8}" type="datetimeFigureOut">
              <a:rPr lang="en-GB" smtClean="0"/>
              <a:t>12/09/2024</a:t>
            </a:fld>
            <a:endParaRPr lang="en-GB"/>
          </a:p>
        </p:txBody>
      </p:sp>
      <p:sp>
        <p:nvSpPr>
          <p:cNvPr id="6" name="Footer Placeholder 5">
            <a:extLst>
              <a:ext uri="{FF2B5EF4-FFF2-40B4-BE49-F238E27FC236}">
                <a16:creationId xmlns:a16="http://schemas.microsoft.com/office/drawing/2014/main" id="{198E2998-1DF3-467D-A556-9330ED504B8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AC38608-04C9-4A13-A792-7FDB2E1C8BBC}"/>
              </a:ext>
            </a:extLst>
          </p:cNvPr>
          <p:cNvSpPr>
            <a:spLocks noGrp="1"/>
          </p:cNvSpPr>
          <p:nvPr>
            <p:ph type="sldNum" sz="quarter" idx="12"/>
          </p:nvPr>
        </p:nvSpPr>
        <p:spPr/>
        <p:txBody>
          <a:bodyPr/>
          <a:lstStyle/>
          <a:p>
            <a:fld id="{D5B06596-4C6E-4CB8-B55F-F5C5F83C8FCC}" type="slidenum">
              <a:rPr lang="en-GB" smtClean="0"/>
              <a:t>‹#›</a:t>
            </a:fld>
            <a:endParaRPr lang="en-GB"/>
          </a:p>
        </p:txBody>
      </p:sp>
    </p:spTree>
    <p:extLst>
      <p:ext uri="{BB962C8B-B14F-4D97-AF65-F5344CB8AC3E}">
        <p14:creationId xmlns:p14="http://schemas.microsoft.com/office/powerpoint/2010/main" val="1724292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34A7FEF-5CC6-4557-9941-06B8250E62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5766D4C-288B-4D2E-AD5D-BEF9909617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D13B9A6-957D-4B56-A083-2D291DAC8A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7C392E-6E23-42B1-9B43-9E31B4DF34F8}" type="datetimeFigureOut">
              <a:rPr lang="en-GB" smtClean="0"/>
              <a:t>12/09/2024</a:t>
            </a:fld>
            <a:endParaRPr lang="en-GB"/>
          </a:p>
        </p:txBody>
      </p:sp>
      <p:sp>
        <p:nvSpPr>
          <p:cNvPr id="5" name="Footer Placeholder 4">
            <a:extLst>
              <a:ext uri="{FF2B5EF4-FFF2-40B4-BE49-F238E27FC236}">
                <a16:creationId xmlns:a16="http://schemas.microsoft.com/office/drawing/2014/main" id="{93DBFE01-DB62-4FEE-992D-3EEBBD4D9E0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526E0A6-2B23-409E-AFC0-F596A6A521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B06596-4C6E-4CB8-B55F-F5C5F83C8FCC}" type="slidenum">
              <a:rPr lang="en-GB" smtClean="0"/>
              <a:t>‹#›</a:t>
            </a:fld>
            <a:endParaRPr lang="en-GB"/>
          </a:p>
        </p:txBody>
      </p:sp>
    </p:spTree>
    <p:extLst>
      <p:ext uri="{BB962C8B-B14F-4D97-AF65-F5344CB8AC3E}">
        <p14:creationId xmlns:p14="http://schemas.microsoft.com/office/powerpoint/2010/main" val="2968896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4.xml"/><Relationship Id="rId1" Type="http://schemas.openxmlformats.org/officeDocument/2006/relationships/slideLayout" Target="../slideLayouts/slideLayout1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5.xml"/><Relationship Id="rId1" Type="http://schemas.openxmlformats.org/officeDocument/2006/relationships/slideLayout" Target="../slideLayouts/slideLayout1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7.xml"/><Relationship Id="rId1" Type="http://schemas.openxmlformats.org/officeDocument/2006/relationships/slideLayout" Target="../slideLayouts/slideLayout1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england.nhs.uk/wp-content/uploads/2023/10/PRN00853-Provider-Selection-Regime-direct-award-process-B-end-to-end-process-map-October-2023.xlsx" TargetMode="External"/><Relationship Id="rId2" Type="http://schemas.openxmlformats.org/officeDocument/2006/relationships/hyperlink" Target="https://www.england.nhs.uk/wp-content/uploads/2023/10/PRN00853-Provider-Selection-Regime-direct-award-process-A-end-to-end-process-map-October-2023.xlsx"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england.nhs.uk/wp-content/uploads/2024/03/provider-selection-regime-competitive-process-end-to-end-process-map-mar-24.xlsx" TargetMode="External"/><Relationship Id="rId2" Type="http://schemas.openxmlformats.org/officeDocument/2006/relationships/hyperlink" Target="https://www.england.nhs.uk/wp-content/uploads/2023/04/PRN00853-Provider-Selection-Regime-most-suitable-provider-process-end-to-end-process-map-December-2023.xlsx"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england.nhs.uk/wp-content/uploads/2023/10/PRN00853-rsr-urgent-awards-urgent-contract-modifications-end-to-end-process-map-october-2023.xlsx" TargetMode="External"/><Relationship Id="rId2" Type="http://schemas.openxmlformats.org/officeDocument/2006/relationships/hyperlink" Target="https://www.england.nhs.uk/wp-content/uploads/2023/10/PRN00853-psr-contract-modifications-end-to-end-process-map-january-2024.xls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00278" y="1988840"/>
            <a:ext cx="8103266" cy="1446550"/>
          </a:xfrm>
          <a:prstGeom prst="rect">
            <a:avLst/>
          </a:prstGeom>
          <a:noFill/>
        </p:spPr>
        <p:txBody>
          <a:bodyPr wrap="square" rtlCol="0">
            <a:spAutoFit/>
          </a:bodyPr>
          <a:lstStyle/>
          <a:p>
            <a:pPr algn="ctr"/>
            <a:r>
              <a:rPr lang="en-GB" sz="8800" b="1" dirty="0">
                <a:solidFill>
                  <a:srgbClr val="0072C6"/>
                </a:solidFill>
                <a:latin typeface="Arial" pitchFamily="34" charset="0"/>
                <a:cs typeface="Arial" pitchFamily="34" charset="0"/>
              </a:rPr>
              <a:t>PSR in DDICB</a:t>
            </a:r>
          </a:p>
        </p:txBody>
      </p:sp>
      <p:sp>
        <p:nvSpPr>
          <p:cNvPr id="3" name="Rectangle 2"/>
          <p:cNvSpPr/>
          <p:nvPr/>
        </p:nvSpPr>
        <p:spPr>
          <a:xfrm>
            <a:off x="0" y="6453336"/>
            <a:ext cx="12192000" cy="404664"/>
          </a:xfrm>
          <a:prstGeom prst="rect">
            <a:avLst/>
          </a:prstGeom>
          <a:solidFill>
            <a:srgbClr val="0072C6"/>
          </a:solidFill>
          <a:ln>
            <a:solidFill>
              <a:srgbClr val="0072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NHS Derby and Derbyshire Integrated Care Board</a:t>
            </a:r>
          </a:p>
        </p:txBody>
      </p:sp>
      <p:pic>
        <p:nvPicPr>
          <p:cNvPr id="9" name="Picture 8" descr="Logo&#10;&#10;Description automatically generated">
            <a:extLst>
              <a:ext uri="{FF2B5EF4-FFF2-40B4-BE49-F238E27FC236}">
                <a16:creationId xmlns:a16="http://schemas.microsoft.com/office/drawing/2014/main" id="{384BC724-9F58-4491-9EE3-A2BCC852C5B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38084" y="0"/>
            <a:ext cx="3059832" cy="1376924"/>
          </a:xfrm>
          <a:prstGeom prst="rect">
            <a:avLst/>
          </a:prstGeom>
        </p:spPr>
      </p:pic>
    </p:spTree>
    <p:extLst>
      <p:ext uri="{BB962C8B-B14F-4D97-AF65-F5344CB8AC3E}">
        <p14:creationId xmlns:p14="http://schemas.microsoft.com/office/powerpoint/2010/main" val="31657753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C2763-FEC9-C7CF-4421-A512BA4867CA}"/>
              </a:ext>
            </a:extLst>
          </p:cNvPr>
          <p:cNvSpPr>
            <a:spLocks noGrp="1"/>
          </p:cNvSpPr>
          <p:nvPr>
            <p:ph type="title"/>
          </p:nvPr>
        </p:nvSpPr>
        <p:spPr>
          <a:xfrm>
            <a:off x="1976004" y="384207"/>
            <a:ext cx="8239993" cy="611649"/>
          </a:xfrm>
        </p:spPr>
        <p:txBody>
          <a:bodyPr>
            <a:normAutofit/>
          </a:bodyPr>
          <a:lstStyle/>
          <a:p>
            <a:pPr algn="ctr"/>
            <a:r>
              <a:rPr lang="en-US" b="1" dirty="0"/>
              <a:t>Overview of direct award process A</a:t>
            </a:r>
          </a:p>
        </p:txBody>
      </p:sp>
      <p:sp>
        <p:nvSpPr>
          <p:cNvPr id="5" name="Freeform: Shape 4">
            <a:extLst>
              <a:ext uri="{FF2B5EF4-FFF2-40B4-BE49-F238E27FC236}">
                <a16:creationId xmlns:a16="http://schemas.microsoft.com/office/drawing/2014/main" id="{D92E96D6-D79D-5A24-A501-504144723EE3}"/>
              </a:ext>
            </a:extLst>
          </p:cNvPr>
          <p:cNvSpPr/>
          <p:nvPr/>
        </p:nvSpPr>
        <p:spPr>
          <a:xfrm>
            <a:off x="2489743" y="1453085"/>
            <a:ext cx="3005213" cy="1803128"/>
          </a:xfrm>
          <a:custGeom>
            <a:avLst/>
            <a:gdLst>
              <a:gd name="connsiteX0" fmla="*/ 0 w 3005213"/>
              <a:gd name="connsiteY0" fmla="*/ 180313 h 1803128"/>
              <a:gd name="connsiteX1" fmla="*/ 180313 w 3005213"/>
              <a:gd name="connsiteY1" fmla="*/ 0 h 1803128"/>
              <a:gd name="connsiteX2" fmla="*/ 2824900 w 3005213"/>
              <a:gd name="connsiteY2" fmla="*/ 0 h 1803128"/>
              <a:gd name="connsiteX3" fmla="*/ 3005213 w 3005213"/>
              <a:gd name="connsiteY3" fmla="*/ 180313 h 1803128"/>
              <a:gd name="connsiteX4" fmla="*/ 3005213 w 3005213"/>
              <a:gd name="connsiteY4" fmla="*/ 1622815 h 1803128"/>
              <a:gd name="connsiteX5" fmla="*/ 2824900 w 3005213"/>
              <a:gd name="connsiteY5" fmla="*/ 1803128 h 1803128"/>
              <a:gd name="connsiteX6" fmla="*/ 180313 w 3005213"/>
              <a:gd name="connsiteY6" fmla="*/ 1803128 h 1803128"/>
              <a:gd name="connsiteX7" fmla="*/ 0 w 3005213"/>
              <a:gd name="connsiteY7" fmla="*/ 1622815 h 1803128"/>
              <a:gd name="connsiteX8" fmla="*/ 0 w 3005213"/>
              <a:gd name="connsiteY8" fmla="*/ 180313 h 1803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5213" h="1803128">
                <a:moveTo>
                  <a:pt x="0" y="180313"/>
                </a:moveTo>
                <a:cubicBezTo>
                  <a:pt x="0" y="80729"/>
                  <a:pt x="80729" y="0"/>
                  <a:pt x="180313" y="0"/>
                </a:cubicBezTo>
                <a:lnTo>
                  <a:pt x="2824900" y="0"/>
                </a:lnTo>
                <a:cubicBezTo>
                  <a:pt x="2924484" y="0"/>
                  <a:pt x="3005213" y="80729"/>
                  <a:pt x="3005213" y="180313"/>
                </a:cubicBezTo>
                <a:lnTo>
                  <a:pt x="3005213" y="1622815"/>
                </a:lnTo>
                <a:cubicBezTo>
                  <a:pt x="3005213" y="1722399"/>
                  <a:pt x="2924484" y="1803128"/>
                  <a:pt x="2824900" y="1803128"/>
                </a:cubicBezTo>
                <a:lnTo>
                  <a:pt x="180313" y="1803128"/>
                </a:lnTo>
                <a:cubicBezTo>
                  <a:pt x="80729" y="1803128"/>
                  <a:pt x="0" y="1722399"/>
                  <a:pt x="0" y="1622815"/>
                </a:cubicBezTo>
                <a:lnTo>
                  <a:pt x="0" y="180313"/>
                </a:lnTo>
                <a:close/>
              </a:path>
            </a:pathLst>
          </a:custGeom>
          <a:solidFill>
            <a:schemeClr val="bg2">
              <a:lumMod val="90000"/>
            </a:schemeClr>
          </a:solidFill>
        </p:spPr>
        <p:style>
          <a:lnRef idx="0">
            <a:schemeClr val="lt1">
              <a:hueOff val="0"/>
              <a:satOff val="0"/>
              <a:lumOff val="0"/>
              <a:alphaOff val="0"/>
            </a:schemeClr>
          </a:lnRef>
          <a:fillRef idx="3">
            <a:scrgbClr r="0" g="0" b="0"/>
          </a:fillRef>
          <a:effectRef idx="2">
            <a:schemeClr val="accent5">
              <a:hueOff val="0"/>
              <a:satOff val="0"/>
              <a:lumOff val="0"/>
              <a:alphaOff val="0"/>
            </a:schemeClr>
          </a:effectRef>
          <a:fontRef idx="minor">
            <a:schemeClr val="lt1"/>
          </a:fontRef>
        </p:style>
        <p:txBody>
          <a:bodyPr spcFirstLastPara="0" vert="horz" wrap="square" lIns="121392" tIns="121392" rIns="121392" bIns="121392" numCol="1" spcCol="1270" anchor="ctr" anchorCtr="0">
            <a:noAutofit/>
          </a:bodyPr>
          <a:lstStyle/>
          <a:p>
            <a:pPr marL="0" lvl="0" indent="0" algn="ctr" defTabSz="800100">
              <a:lnSpc>
                <a:spcPct val="90000"/>
              </a:lnSpc>
              <a:spcBef>
                <a:spcPct val="0"/>
              </a:spcBef>
              <a:spcAft>
                <a:spcPct val="35000"/>
              </a:spcAft>
              <a:buNone/>
            </a:pPr>
            <a:r>
              <a:rPr lang="en-GB" sz="1800" b="1" kern="1200" dirty="0">
                <a:solidFill>
                  <a:schemeClr val="tx1"/>
                </a:solidFill>
                <a:latin typeface="Arial"/>
                <a:cs typeface="Arial"/>
              </a:rPr>
              <a:t>Start:</a:t>
            </a:r>
          </a:p>
          <a:p>
            <a:pPr marL="0" lvl="0" indent="0" algn="ctr" defTabSz="800100" rtl="0">
              <a:lnSpc>
                <a:spcPct val="90000"/>
              </a:lnSpc>
              <a:spcBef>
                <a:spcPct val="0"/>
              </a:spcBef>
              <a:spcAft>
                <a:spcPct val="35000"/>
              </a:spcAft>
              <a:buNone/>
            </a:pPr>
            <a:r>
              <a:rPr lang="en-GB" dirty="0">
                <a:solidFill>
                  <a:schemeClr val="tx1"/>
                </a:solidFill>
                <a:latin typeface="Arial"/>
                <a:cs typeface="Arial"/>
              </a:rPr>
              <a:t>Existing</a:t>
            </a:r>
            <a:r>
              <a:rPr lang="en-GB" sz="1800" kern="1200" dirty="0">
                <a:solidFill>
                  <a:schemeClr val="tx1"/>
                </a:solidFill>
                <a:latin typeface="Arial"/>
                <a:cs typeface="Arial"/>
              </a:rPr>
              <a:t> provider’s contract is coming to an end.</a:t>
            </a:r>
          </a:p>
        </p:txBody>
      </p:sp>
      <p:sp>
        <p:nvSpPr>
          <p:cNvPr id="7" name="Freeform: Shape 6">
            <a:extLst>
              <a:ext uri="{FF2B5EF4-FFF2-40B4-BE49-F238E27FC236}">
                <a16:creationId xmlns:a16="http://schemas.microsoft.com/office/drawing/2014/main" id="{63987B04-DEF6-93A7-DC8F-6BF502EE73FC}"/>
              </a:ext>
            </a:extLst>
          </p:cNvPr>
          <p:cNvSpPr/>
          <p:nvPr/>
        </p:nvSpPr>
        <p:spPr>
          <a:xfrm>
            <a:off x="5759416" y="1982003"/>
            <a:ext cx="637105" cy="745293"/>
          </a:xfrm>
          <a:custGeom>
            <a:avLst/>
            <a:gdLst>
              <a:gd name="connsiteX0" fmla="*/ 0 w 637105"/>
              <a:gd name="connsiteY0" fmla="*/ 149059 h 745293"/>
              <a:gd name="connsiteX1" fmla="*/ 318553 w 637105"/>
              <a:gd name="connsiteY1" fmla="*/ 149059 h 745293"/>
              <a:gd name="connsiteX2" fmla="*/ 318553 w 637105"/>
              <a:gd name="connsiteY2" fmla="*/ 0 h 745293"/>
              <a:gd name="connsiteX3" fmla="*/ 637105 w 637105"/>
              <a:gd name="connsiteY3" fmla="*/ 372647 h 745293"/>
              <a:gd name="connsiteX4" fmla="*/ 318553 w 637105"/>
              <a:gd name="connsiteY4" fmla="*/ 745293 h 745293"/>
              <a:gd name="connsiteX5" fmla="*/ 318553 w 637105"/>
              <a:gd name="connsiteY5" fmla="*/ 596234 h 745293"/>
              <a:gd name="connsiteX6" fmla="*/ 0 w 637105"/>
              <a:gd name="connsiteY6" fmla="*/ 596234 h 745293"/>
              <a:gd name="connsiteX7" fmla="*/ 0 w 637105"/>
              <a:gd name="connsiteY7" fmla="*/ 149059 h 7452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7105" h="745293">
                <a:moveTo>
                  <a:pt x="0" y="149059"/>
                </a:moveTo>
                <a:lnTo>
                  <a:pt x="318553" y="149059"/>
                </a:lnTo>
                <a:lnTo>
                  <a:pt x="318553" y="0"/>
                </a:lnTo>
                <a:lnTo>
                  <a:pt x="637105" y="372647"/>
                </a:lnTo>
                <a:lnTo>
                  <a:pt x="318553" y="745293"/>
                </a:lnTo>
                <a:lnTo>
                  <a:pt x="318553" y="596234"/>
                </a:lnTo>
                <a:lnTo>
                  <a:pt x="0" y="596234"/>
                </a:lnTo>
                <a:lnTo>
                  <a:pt x="0" y="149059"/>
                </a:lnTo>
                <a:close/>
              </a:path>
            </a:pathLst>
          </a:custGeom>
          <a:solidFill>
            <a:schemeClr val="bg1">
              <a:lumMod val="75000"/>
            </a:schemeClr>
          </a:solidFill>
        </p:spPr>
        <p:style>
          <a:lnRef idx="0">
            <a:schemeClr val="lt1">
              <a:hueOff val="0"/>
              <a:satOff val="0"/>
              <a:lumOff val="0"/>
              <a:alphaOff val="0"/>
            </a:schemeClr>
          </a:lnRef>
          <a:fillRef idx="3">
            <a:scrgbClr r="0" g="0" b="0"/>
          </a:fillRef>
          <a:effectRef idx="2">
            <a:schemeClr val="accent5">
              <a:hueOff val="0"/>
              <a:satOff val="0"/>
              <a:lumOff val="0"/>
              <a:alphaOff val="0"/>
            </a:schemeClr>
          </a:effectRef>
          <a:fontRef idx="minor">
            <a:schemeClr val="lt1"/>
          </a:fontRef>
        </p:style>
        <p:txBody>
          <a:bodyPr spcFirstLastPara="0" vert="horz" wrap="square" lIns="0" tIns="149059" rIns="191131" bIns="149059" numCol="1" spcCol="1270" anchor="ctr" anchorCtr="0">
            <a:noAutofit/>
          </a:bodyPr>
          <a:lstStyle/>
          <a:p>
            <a:pPr marL="0" lvl="0" indent="0" algn="ctr" defTabSz="1422400">
              <a:lnSpc>
                <a:spcPct val="90000"/>
              </a:lnSpc>
              <a:spcBef>
                <a:spcPct val="0"/>
              </a:spcBef>
              <a:spcAft>
                <a:spcPct val="35000"/>
              </a:spcAft>
              <a:buNone/>
            </a:pPr>
            <a:endParaRPr lang="en-GB" sz="3200" kern="1200"/>
          </a:p>
        </p:txBody>
      </p:sp>
      <p:sp>
        <p:nvSpPr>
          <p:cNvPr id="11" name="Freeform: Shape 10">
            <a:extLst>
              <a:ext uri="{FF2B5EF4-FFF2-40B4-BE49-F238E27FC236}">
                <a16:creationId xmlns:a16="http://schemas.microsoft.com/office/drawing/2014/main" id="{571EE61B-545E-0F97-C79F-C1FD057B01C9}"/>
              </a:ext>
            </a:extLst>
          </p:cNvPr>
          <p:cNvSpPr/>
          <p:nvPr/>
        </p:nvSpPr>
        <p:spPr>
          <a:xfrm>
            <a:off x="6697043" y="1453085"/>
            <a:ext cx="3005213" cy="1803128"/>
          </a:xfrm>
          <a:custGeom>
            <a:avLst/>
            <a:gdLst>
              <a:gd name="connsiteX0" fmla="*/ 0 w 3005213"/>
              <a:gd name="connsiteY0" fmla="*/ 180313 h 1803128"/>
              <a:gd name="connsiteX1" fmla="*/ 180313 w 3005213"/>
              <a:gd name="connsiteY1" fmla="*/ 0 h 1803128"/>
              <a:gd name="connsiteX2" fmla="*/ 2824900 w 3005213"/>
              <a:gd name="connsiteY2" fmla="*/ 0 h 1803128"/>
              <a:gd name="connsiteX3" fmla="*/ 3005213 w 3005213"/>
              <a:gd name="connsiteY3" fmla="*/ 180313 h 1803128"/>
              <a:gd name="connsiteX4" fmla="*/ 3005213 w 3005213"/>
              <a:gd name="connsiteY4" fmla="*/ 1622815 h 1803128"/>
              <a:gd name="connsiteX5" fmla="*/ 2824900 w 3005213"/>
              <a:gd name="connsiteY5" fmla="*/ 1803128 h 1803128"/>
              <a:gd name="connsiteX6" fmla="*/ 180313 w 3005213"/>
              <a:gd name="connsiteY6" fmla="*/ 1803128 h 1803128"/>
              <a:gd name="connsiteX7" fmla="*/ 0 w 3005213"/>
              <a:gd name="connsiteY7" fmla="*/ 1622815 h 1803128"/>
              <a:gd name="connsiteX8" fmla="*/ 0 w 3005213"/>
              <a:gd name="connsiteY8" fmla="*/ 180313 h 1803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5213" h="1803128">
                <a:moveTo>
                  <a:pt x="0" y="180313"/>
                </a:moveTo>
                <a:cubicBezTo>
                  <a:pt x="0" y="80729"/>
                  <a:pt x="80729" y="0"/>
                  <a:pt x="180313" y="0"/>
                </a:cubicBezTo>
                <a:lnTo>
                  <a:pt x="2824900" y="0"/>
                </a:lnTo>
                <a:cubicBezTo>
                  <a:pt x="2924484" y="0"/>
                  <a:pt x="3005213" y="80729"/>
                  <a:pt x="3005213" y="180313"/>
                </a:cubicBezTo>
                <a:lnTo>
                  <a:pt x="3005213" y="1622815"/>
                </a:lnTo>
                <a:cubicBezTo>
                  <a:pt x="3005213" y="1722399"/>
                  <a:pt x="2924484" y="1803128"/>
                  <a:pt x="2824900" y="1803128"/>
                </a:cubicBezTo>
                <a:lnTo>
                  <a:pt x="180313" y="1803128"/>
                </a:lnTo>
                <a:cubicBezTo>
                  <a:pt x="80729" y="1803128"/>
                  <a:pt x="0" y="1722399"/>
                  <a:pt x="0" y="1622815"/>
                </a:cubicBezTo>
                <a:lnTo>
                  <a:pt x="0" y="180313"/>
                </a:lnTo>
                <a:close/>
              </a:path>
            </a:pathLst>
          </a:custGeom>
          <a:solidFill>
            <a:srgbClr val="005EB8"/>
          </a:solidFill>
        </p:spPr>
        <p:style>
          <a:lnRef idx="0">
            <a:schemeClr val="lt1">
              <a:hueOff val="0"/>
              <a:satOff val="0"/>
              <a:lumOff val="0"/>
              <a:alphaOff val="0"/>
            </a:schemeClr>
          </a:lnRef>
          <a:fillRef idx="3">
            <a:scrgbClr r="0" g="0" b="0"/>
          </a:fillRef>
          <a:effectRef idx="2">
            <a:schemeClr val="accent5">
              <a:hueOff val="-2252848"/>
              <a:satOff val="-5806"/>
              <a:lumOff val="-3922"/>
              <a:alphaOff val="0"/>
            </a:schemeClr>
          </a:effectRef>
          <a:fontRef idx="minor">
            <a:schemeClr val="lt1"/>
          </a:fontRef>
        </p:style>
        <p:txBody>
          <a:bodyPr spcFirstLastPara="0" vert="horz" wrap="square" lIns="121392" tIns="121392" rIns="121392" bIns="121392" numCol="1" spcCol="1270" anchor="ctr" anchorCtr="0">
            <a:noAutofit/>
          </a:bodyPr>
          <a:lstStyle/>
          <a:p>
            <a:pPr marL="0" lvl="0" indent="0" algn="ctr" defTabSz="800100" rtl="0">
              <a:lnSpc>
                <a:spcPct val="90000"/>
              </a:lnSpc>
              <a:spcBef>
                <a:spcPct val="0"/>
              </a:spcBef>
              <a:spcAft>
                <a:spcPct val="35000"/>
              </a:spcAft>
              <a:buNone/>
            </a:pPr>
            <a:r>
              <a:rPr lang="en-GB" sz="1800" b="1" kern="1200" dirty="0">
                <a:latin typeface="Arial"/>
                <a:cs typeface="Arial"/>
              </a:rPr>
              <a:t>Step 1: </a:t>
            </a:r>
            <a:r>
              <a:rPr lang="en-GB" sz="1800" kern="1200" dirty="0">
                <a:latin typeface="Arial"/>
                <a:cs typeface="Arial"/>
              </a:rPr>
              <a:t>ICB</a:t>
            </a:r>
            <a:r>
              <a:rPr lang="en-GB" dirty="0">
                <a:latin typeface="Arial"/>
                <a:cs typeface="Arial"/>
              </a:rPr>
              <a:t> establishes that there is only one realistic provider for the service.</a:t>
            </a:r>
          </a:p>
        </p:txBody>
      </p:sp>
      <p:sp>
        <p:nvSpPr>
          <p:cNvPr id="12" name="Freeform: Shape 11">
            <a:extLst>
              <a:ext uri="{FF2B5EF4-FFF2-40B4-BE49-F238E27FC236}">
                <a16:creationId xmlns:a16="http://schemas.microsoft.com/office/drawing/2014/main" id="{95FA8F65-03BC-2090-88CB-D346A65A3A68}"/>
              </a:ext>
            </a:extLst>
          </p:cNvPr>
          <p:cNvSpPr/>
          <p:nvPr/>
        </p:nvSpPr>
        <p:spPr>
          <a:xfrm>
            <a:off x="7827003" y="3520673"/>
            <a:ext cx="745293" cy="637105"/>
          </a:xfrm>
          <a:custGeom>
            <a:avLst/>
            <a:gdLst>
              <a:gd name="connsiteX0" fmla="*/ 0 w 637105"/>
              <a:gd name="connsiteY0" fmla="*/ 149059 h 745293"/>
              <a:gd name="connsiteX1" fmla="*/ 318553 w 637105"/>
              <a:gd name="connsiteY1" fmla="*/ 149059 h 745293"/>
              <a:gd name="connsiteX2" fmla="*/ 318553 w 637105"/>
              <a:gd name="connsiteY2" fmla="*/ 0 h 745293"/>
              <a:gd name="connsiteX3" fmla="*/ 637105 w 637105"/>
              <a:gd name="connsiteY3" fmla="*/ 372647 h 745293"/>
              <a:gd name="connsiteX4" fmla="*/ 318553 w 637105"/>
              <a:gd name="connsiteY4" fmla="*/ 745293 h 745293"/>
              <a:gd name="connsiteX5" fmla="*/ 318553 w 637105"/>
              <a:gd name="connsiteY5" fmla="*/ 596234 h 745293"/>
              <a:gd name="connsiteX6" fmla="*/ 0 w 637105"/>
              <a:gd name="connsiteY6" fmla="*/ 596234 h 745293"/>
              <a:gd name="connsiteX7" fmla="*/ 0 w 637105"/>
              <a:gd name="connsiteY7" fmla="*/ 149059 h 7452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7105" h="745293">
                <a:moveTo>
                  <a:pt x="509684" y="0"/>
                </a:moveTo>
                <a:lnTo>
                  <a:pt x="509684" y="372647"/>
                </a:lnTo>
                <a:lnTo>
                  <a:pt x="637105" y="372647"/>
                </a:lnTo>
                <a:lnTo>
                  <a:pt x="318552" y="745293"/>
                </a:lnTo>
                <a:lnTo>
                  <a:pt x="0" y="372647"/>
                </a:lnTo>
                <a:lnTo>
                  <a:pt x="127421" y="372647"/>
                </a:lnTo>
                <a:lnTo>
                  <a:pt x="127421" y="0"/>
                </a:lnTo>
                <a:lnTo>
                  <a:pt x="509684" y="0"/>
                </a:lnTo>
                <a:close/>
              </a:path>
            </a:pathLst>
          </a:custGeom>
          <a:solidFill>
            <a:schemeClr val="bg1">
              <a:lumMod val="75000"/>
            </a:schemeClr>
          </a:solidFill>
        </p:spPr>
        <p:style>
          <a:lnRef idx="0">
            <a:schemeClr val="lt1">
              <a:hueOff val="0"/>
              <a:satOff val="0"/>
              <a:lumOff val="0"/>
              <a:alphaOff val="0"/>
            </a:schemeClr>
          </a:lnRef>
          <a:fillRef idx="3">
            <a:scrgbClr r="0" g="0" b="0"/>
          </a:fillRef>
          <a:effectRef idx="2">
            <a:schemeClr val="accent5">
              <a:hueOff val="-3379271"/>
              <a:satOff val="-8710"/>
              <a:lumOff val="-5883"/>
              <a:alphaOff val="0"/>
            </a:schemeClr>
          </a:effectRef>
          <a:fontRef idx="minor">
            <a:schemeClr val="lt1"/>
          </a:fontRef>
        </p:style>
        <p:txBody>
          <a:bodyPr spcFirstLastPara="0" vert="horz" wrap="square" lIns="149060" tIns="0" rIns="149058" bIns="191131" numCol="1" spcCol="1270" anchor="ctr" anchorCtr="0">
            <a:noAutofit/>
          </a:bodyPr>
          <a:lstStyle/>
          <a:p>
            <a:pPr marL="0" lvl="0" indent="0" algn="ctr" defTabSz="1377950">
              <a:lnSpc>
                <a:spcPct val="90000"/>
              </a:lnSpc>
              <a:spcBef>
                <a:spcPct val="0"/>
              </a:spcBef>
              <a:spcAft>
                <a:spcPct val="35000"/>
              </a:spcAft>
              <a:buNone/>
            </a:pPr>
            <a:endParaRPr lang="en-GB" sz="3100" kern="1200"/>
          </a:p>
        </p:txBody>
      </p:sp>
      <p:sp>
        <p:nvSpPr>
          <p:cNvPr id="13" name="Freeform: Shape 12">
            <a:extLst>
              <a:ext uri="{FF2B5EF4-FFF2-40B4-BE49-F238E27FC236}">
                <a16:creationId xmlns:a16="http://schemas.microsoft.com/office/drawing/2014/main" id="{01405A1F-858E-7D37-0F67-914B4E77C72F}"/>
              </a:ext>
            </a:extLst>
          </p:cNvPr>
          <p:cNvSpPr/>
          <p:nvPr/>
        </p:nvSpPr>
        <p:spPr>
          <a:xfrm>
            <a:off x="6697043" y="4458299"/>
            <a:ext cx="3005213" cy="1803128"/>
          </a:xfrm>
          <a:custGeom>
            <a:avLst/>
            <a:gdLst>
              <a:gd name="connsiteX0" fmla="*/ 0 w 3005213"/>
              <a:gd name="connsiteY0" fmla="*/ 180313 h 1803128"/>
              <a:gd name="connsiteX1" fmla="*/ 180313 w 3005213"/>
              <a:gd name="connsiteY1" fmla="*/ 0 h 1803128"/>
              <a:gd name="connsiteX2" fmla="*/ 2824900 w 3005213"/>
              <a:gd name="connsiteY2" fmla="*/ 0 h 1803128"/>
              <a:gd name="connsiteX3" fmla="*/ 3005213 w 3005213"/>
              <a:gd name="connsiteY3" fmla="*/ 180313 h 1803128"/>
              <a:gd name="connsiteX4" fmla="*/ 3005213 w 3005213"/>
              <a:gd name="connsiteY4" fmla="*/ 1622815 h 1803128"/>
              <a:gd name="connsiteX5" fmla="*/ 2824900 w 3005213"/>
              <a:gd name="connsiteY5" fmla="*/ 1803128 h 1803128"/>
              <a:gd name="connsiteX6" fmla="*/ 180313 w 3005213"/>
              <a:gd name="connsiteY6" fmla="*/ 1803128 h 1803128"/>
              <a:gd name="connsiteX7" fmla="*/ 0 w 3005213"/>
              <a:gd name="connsiteY7" fmla="*/ 1622815 h 1803128"/>
              <a:gd name="connsiteX8" fmla="*/ 0 w 3005213"/>
              <a:gd name="connsiteY8" fmla="*/ 180313 h 1803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5213" h="1803128">
                <a:moveTo>
                  <a:pt x="0" y="180313"/>
                </a:moveTo>
                <a:cubicBezTo>
                  <a:pt x="0" y="80729"/>
                  <a:pt x="80729" y="0"/>
                  <a:pt x="180313" y="0"/>
                </a:cubicBezTo>
                <a:lnTo>
                  <a:pt x="2824900" y="0"/>
                </a:lnTo>
                <a:cubicBezTo>
                  <a:pt x="2924484" y="0"/>
                  <a:pt x="3005213" y="80729"/>
                  <a:pt x="3005213" y="180313"/>
                </a:cubicBezTo>
                <a:lnTo>
                  <a:pt x="3005213" y="1622815"/>
                </a:lnTo>
                <a:cubicBezTo>
                  <a:pt x="3005213" y="1722399"/>
                  <a:pt x="2924484" y="1803128"/>
                  <a:pt x="2824900" y="1803128"/>
                </a:cubicBezTo>
                <a:lnTo>
                  <a:pt x="180313" y="1803128"/>
                </a:lnTo>
                <a:cubicBezTo>
                  <a:pt x="80729" y="1803128"/>
                  <a:pt x="0" y="1722399"/>
                  <a:pt x="0" y="1622815"/>
                </a:cubicBezTo>
                <a:lnTo>
                  <a:pt x="0" y="180313"/>
                </a:lnTo>
                <a:close/>
              </a:path>
            </a:pathLst>
          </a:custGeom>
          <a:solidFill>
            <a:srgbClr val="005EB8"/>
          </a:solidFill>
        </p:spPr>
        <p:style>
          <a:lnRef idx="0">
            <a:schemeClr val="lt1">
              <a:hueOff val="0"/>
              <a:satOff val="0"/>
              <a:lumOff val="0"/>
              <a:alphaOff val="0"/>
            </a:schemeClr>
          </a:lnRef>
          <a:fillRef idx="3">
            <a:scrgbClr r="0" g="0" b="0"/>
          </a:fillRef>
          <a:effectRef idx="2">
            <a:schemeClr val="accent5">
              <a:hueOff val="-4505695"/>
              <a:satOff val="-11613"/>
              <a:lumOff val="-7843"/>
              <a:alphaOff val="0"/>
            </a:schemeClr>
          </a:effectRef>
          <a:fontRef idx="minor">
            <a:schemeClr val="lt1"/>
          </a:fontRef>
        </p:style>
        <p:txBody>
          <a:bodyPr spcFirstLastPara="0" vert="horz" wrap="square" lIns="121392" tIns="121392" rIns="121392" bIns="121392" numCol="1" spcCol="1270" anchor="ctr" anchorCtr="0">
            <a:noAutofit/>
          </a:bodyPr>
          <a:lstStyle/>
          <a:p>
            <a:pPr marL="0" lvl="0" indent="0" algn="ctr" defTabSz="800100">
              <a:lnSpc>
                <a:spcPct val="90000"/>
              </a:lnSpc>
              <a:spcBef>
                <a:spcPct val="0"/>
              </a:spcBef>
              <a:spcAft>
                <a:spcPct val="35000"/>
              </a:spcAft>
              <a:buNone/>
            </a:pPr>
            <a:r>
              <a:rPr lang="en-GB" sz="1800" b="1" kern="1200" dirty="0">
                <a:latin typeface="Arial"/>
                <a:cs typeface="Arial"/>
              </a:rPr>
              <a:t>Step 2:</a:t>
            </a:r>
          </a:p>
          <a:p>
            <a:pPr marL="0" lvl="0" indent="0" algn="ctr" defTabSz="800100">
              <a:lnSpc>
                <a:spcPct val="90000"/>
              </a:lnSpc>
              <a:spcBef>
                <a:spcPct val="0"/>
              </a:spcBef>
              <a:spcAft>
                <a:spcPct val="35000"/>
              </a:spcAft>
              <a:buNone/>
            </a:pPr>
            <a:r>
              <a:rPr lang="en-GB" sz="1800" kern="1200" dirty="0">
                <a:latin typeface="Arial"/>
                <a:cs typeface="Arial"/>
              </a:rPr>
              <a:t>ICB awards the contract.</a:t>
            </a:r>
          </a:p>
        </p:txBody>
      </p:sp>
      <p:sp>
        <p:nvSpPr>
          <p:cNvPr id="14" name="Freeform: Shape 13">
            <a:extLst>
              <a:ext uri="{FF2B5EF4-FFF2-40B4-BE49-F238E27FC236}">
                <a16:creationId xmlns:a16="http://schemas.microsoft.com/office/drawing/2014/main" id="{845778E6-7195-227B-6A4E-336AA079BE48}"/>
              </a:ext>
            </a:extLst>
          </p:cNvPr>
          <p:cNvSpPr/>
          <p:nvPr/>
        </p:nvSpPr>
        <p:spPr>
          <a:xfrm rot="14792">
            <a:off x="5795476" y="4978242"/>
            <a:ext cx="637112" cy="745294"/>
          </a:xfrm>
          <a:custGeom>
            <a:avLst/>
            <a:gdLst>
              <a:gd name="connsiteX0" fmla="*/ 0 w 637111"/>
              <a:gd name="connsiteY0" fmla="*/ 149059 h 745293"/>
              <a:gd name="connsiteX1" fmla="*/ 318556 w 637111"/>
              <a:gd name="connsiteY1" fmla="*/ 149059 h 745293"/>
              <a:gd name="connsiteX2" fmla="*/ 318556 w 637111"/>
              <a:gd name="connsiteY2" fmla="*/ 0 h 745293"/>
              <a:gd name="connsiteX3" fmla="*/ 637111 w 637111"/>
              <a:gd name="connsiteY3" fmla="*/ 372647 h 745293"/>
              <a:gd name="connsiteX4" fmla="*/ 318556 w 637111"/>
              <a:gd name="connsiteY4" fmla="*/ 745293 h 745293"/>
              <a:gd name="connsiteX5" fmla="*/ 318556 w 637111"/>
              <a:gd name="connsiteY5" fmla="*/ 596234 h 745293"/>
              <a:gd name="connsiteX6" fmla="*/ 0 w 637111"/>
              <a:gd name="connsiteY6" fmla="*/ 596234 h 745293"/>
              <a:gd name="connsiteX7" fmla="*/ 0 w 637111"/>
              <a:gd name="connsiteY7" fmla="*/ 149059 h 7452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7111" h="745293">
                <a:moveTo>
                  <a:pt x="637111" y="596234"/>
                </a:moveTo>
                <a:lnTo>
                  <a:pt x="318555" y="596234"/>
                </a:lnTo>
                <a:lnTo>
                  <a:pt x="318555" y="745293"/>
                </a:lnTo>
                <a:lnTo>
                  <a:pt x="0" y="372646"/>
                </a:lnTo>
                <a:lnTo>
                  <a:pt x="318555" y="0"/>
                </a:lnTo>
                <a:lnTo>
                  <a:pt x="318555" y="149059"/>
                </a:lnTo>
                <a:lnTo>
                  <a:pt x="637111" y="149059"/>
                </a:lnTo>
                <a:lnTo>
                  <a:pt x="637111" y="596234"/>
                </a:lnTo>
                <a:close/>
              </a:path>
            </a:pathLst>
          </a:custGeom>
          <a:solidFill>
            <a:schemeClr val="bg1">
              <a:lumMod val="75000"/>
            </a:schemeClr>
          </a:solidFill>
        </p:spPr>
        <p:style>
          <a:lnRef idx="0">
            <a:schemeClr val="lt1">
              <a:hueOff val="0"/>
              <a:satOff val="0"/>
              <a:lumOff val="0"/>
              <a:alphaOff val="0"/>
            </a:schemeClr>
          </a:lnRef>
          <a:fillRef idx="3">
            <a:scrgbClr r="0" g="0" b="0"/>
          </a:fillRef>
          <a:effectRef idx="2">
            <a:schemeClr val="accent5">
              <a:hueOff val="-6758543"/>
              <a:satOff val="-17419"/>
              <a:lumOff val="-11765"/>
              <a:alphaOff val="0"/>
            </a:schemeClr>
          </a:effectRef>
          <a:fontRef idx="minor">
            <a:schemeClr val="lt1"/>
          </a:fontRef>
        </p:style>
        <p:txBody>
          <a:bodyPr spcFirstLastPara="0" vert="horz" wrap="square" lIns="191132" tIns="149059" rIns="1" bIns="149059" numCol="1" spcCol="1270" anchor="ctr" anchorCtr="0">
            <a:noAutofit/>
          </a:bodyPr>
          <a:lstStyle/>
          <a:p>
            <a:pPr marL="0" lvl="0" indent="0" algn="ctr" defTabSz="1422400">
              <a:lnSpc>
                <a:spcPct val="90000"/>
              </a:lnSpc>
              <a:spcBef>
                <a:spcPct val="0"/>
              </a:spcBef>
              <a:spcAft>
                <a:spcPct val="35000"/>
              </a:spcAft>
              <a:buNone/>
            </a:pPr>
            <a:endParaRPr lang="en-GB" sz="3200" kern="1200"/>
          </a:p>
        </p:txBody>
      </p:sp>
      <p:sp>
        <p:nvSpPr>
          <p:cNvPr id="15" name="Freeform: Shape 14">
            <a:extLst>
              <a:ext uri="{FF2B5EF4-FFF2-40B4-BE49-F238E27FC236}">
                <a16:creationId xmlns:a16="http://schemas.microsoft.com/office/drawing/2014/main" id="{4A003FEC-FFBE-D6B7-BCD7-5BA6157AC169}"/>
              </a:ext>
            </a:extLst>
          </p:cNvPr>
          <p:cNvSpPr/>
          <p:nvPr/>
        </p:nvSpPr>
        <p:spPr>
          <a:xfrm>
            <a:off x="2489743" y="4440196"/>
            <a:ext cx="3005213" cy="1803128"/>
          </a:xfrm>
          <a:custGeom>
            <a:avLst/>
            <a:gdLst>
              <a:gd name="connsiteX0" fmla="*/ 0 w 3005213"/>
              <a:gd name="connsiteY0" fmla="*/ 180313 h 1803128"/>
              <a:gd name="connsiteX1" fmla="*/ 180313 w 3005213"/>
              <a:gd name="connsiteY1" fmla="*/ 0 h 1803128"/>
              <a:gd name="connsiteX2" fmla="*/ 2824900 w 3005213"/>
              <a:gd name="connsiteY2" fmla="*/ 0 h 1803128"/>
              <a:gd name="connsiteX3" fmla="*/ 3005213 w 3005213"/>
              <a:gd name="connsiteY3" fmla="*/ 180313 h 1803128"/>
              <a:gd name="connsiteX4" fmla="*/ 3005213 w 3005213"/>
              <a:gd name="connsiteY4" fmla="*/ 1622815 h 1803128"/>
              <a:gd name="connsiteX5" fmla="*/ 2824900 w 3005213"/>
              <a:gd name="connsiteY5" fmla="*/ 1803128 h 1803128"/>
              <a:gd name="connsiteX6" fmla="*/ 180313 w 3005213"/>
              <a:gd name="connsiteY6" fmla="*/ 1803128 h 1803128"/>
              <a:gd name="connsiteX7" fmla="*/ 0 w 3005213"/>
              <a:gd name="connsiteY7" fmla="*/ 1622815 h 1803128"/>
              <a:gd name="connsiteX8" fmla="*/ 0 w 3005213"/>
              <a:gd name="connsiteY8" fmla="*/ 180313 h 1803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5213" h="1803128">
                <a:moveTo>
                  <a:pt x="0" y="180313"/>
                </a:moveTo>
                <a:cubicBezTo>
                  <a:pt x="0" y="80729"/>
                  <a:pt x="80729" y="0"/>
                  <a:pt x="180313" y="0"/>
                </a:cubicBezTo>
                <a:lnTo>
                  <a:pt x="2824900" y="0"/>
                </a:lnTo>
                <a:cubicBezTo>
                  <a:pt x="2924484" y="0"/>
                  <a:pt x="3005213" y="80729"/>
                  <a:pt x="3005213" y="180313"/>
                </a:cubicBezTo>
                <a:lnTo>
                  <a:pt x="3005213" y="1622815"/>
                </a:lnTo>
                <a:cubicBezTo>
                  <a:pt x="3005213" y="1722399"/>
                  <a:pt x="2924484" y="1803128"/>
                  <a:pt x="2824900" y="1803128"/>
                </a:cubicBezTo>
                <a:lnTo>
                  <a:pt x="180313" y="1803128"/>
                </a:lnTo>
                <a:cubicBezTo>
                  <a:pt x="80729" y="1803128"/>
                  <a:pt x="0" y="1722399"/>
                  <a:pt x="0" y="1622815"/>
                </a:cubicBezTo>
                <a:lnTo>
                  <a:pt x="0" y="180313"/>
                </a:lnTo>
                <a:close/>
              </a:path>
            </a:pathLst>
          </a:custGeom>
          <a:solidFill>
            <a:srgbClr val="005EB8"/>
          </a:solidFill>
        </p:spPr>
        <p:style>
          <a:lnRef idx="0">
            <a:schemeClr val="lt1">
              <a:hueOff val="0"/>
              <a:satOff val="0"/>
              <a:lumOff val="0"/>
              <a:alphaOff val="0"/>
            </a:schemeClr>
          </a:lnRef>
          <a:fillRef idx="3">
            <a:scrgbClr r="0" g="0" b="0"/>
          </a:fillRef>
          <a:effectRef idx="2">
            <a:schemeClr val="accent5">
              <a:hueOff val="-6758543"/>
              <a:satOff val="-17419"/>
              <a:lumOff val="-11765"/>
              <a:alphaOff val="0"/>
            </a:schemeClr>
          </a:effectRef>
          <a:fontRef idx="minor">
            <a:schemeClr val="lt1"/>
          </a:fontRef>
        </p:style>
        <p:txBody>
          <a:bodyPr spcFirstLastPara="0" vert="horz" wrap="square" lIns="121392" tIns="121392" rIns="121392" bIns="121392" numCol="1" spcCol="1270" anchor="ctr" anchorCtr="0">
            <a:noAutofit/>
          </a:bodyPr>
          <a:lstStyle/>
          <a:p>
            <a:pPr marL="0" lvl="0" indent="0" algn="ctr" defTabSz="800100">
              <a:lnSpc>
                <a:spcPct val="90000"/>
              </a:lnSpc>
              <a:spcBef>
                <a:spcPct val="0"/>
              </a:spcBef>
              <a:spcAft>
                <a:spcPct val="35000"/>
              </a:spcAft>
              <a:buNone/>
            </a:pPr>
            <a:r>
              <a:rPr lang="en-GB" sz="1800" b="1" kern="1200" dirty="0">
                <a:latin typeface="Arial"/>
                <a:cs typeface="Arial"/>
              </a:rPr>
              <a:t>Step 3:</a:t>
            </a:r>
          </a:p>
          <a:p>
            <a:pPr marL="0" lvl="0" indent="0" algn="ctr" defTabSz="800100">
              <a:lnSpc>
                <a:spcPct val="90000"/>
              </a:lnSpc>
              <a:spcBef>
                <a:spcPct val="0"/>
              </a:spcBef>
              <a:spcAft>
                <a:spcPct val="35000"/>
              </a:spcAft>
              <a:buNone/>
            </a:pPr>
            <a:r>
              <a:rPr lang="en-GB" sz="1800" kern="1200" dirty="0">
                <a:latin typeface="Arial"/>
                <a:cs typeface="Arial"/>
              </a:rPr>
              <a:t>ICB publishes notice confirming award.</a:t>
            </a:r>
          </a:p>
        </p:txBody>
      </p:sp>
    </p:spTree>
    <p:extLst>
      <p:ext uri="{BB962C8B-B14F-4D97-AF65-F5344CB8AC3E}">
        <p14:creationId xmlns:p14="http://schemas.microsoft.com/office/powerpoint/2010/main" val="32622268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7A468-1EA2-0038-9A0C-D32486840879}"/>
              </a:ext>
            </a:extLst>
          </p:cNvPr>
          <p:cNvSpPr>
            <a:spLocks noGrp="1"/>
          </p:cNvSpPr>
          <p:nvPr>
            <p:ph type="title"/>
          </p:nvPr>
        </p:nvSpPr>
        <p:spPr>
          <a:xfrm>
            <a:off x="2259176" y="441900"/>
            <a:ext cx="7880504" cy="611649"/>
          </a:xfrm>
        </p:spPr>
        <p:txBody>
          <a:bodyPr>
            <a:noAutofit/>
          </a:bodyPr>
          <a:lstStyle/>
          <a:p>
            <a:pPr algn="ctr"/>
            <a:r>
              <a:rPr lang="en-US" b="1" i="0" u="none" strike="noStrike" dirty="0">
                <a:solidFill>
                  <a:srgbClr val="005EB8"/>
                </a:solidFill>
                <a:effectLst/>
                <a:latin typeface="Arial" panose="020B0604020202020204" pitchFamily="34" charset="0"/>
              </a:rPr>
              <a:t>STEPS 2 &amp; 3 of direct award process A</a:t>
            </a:r>
            <a:endParaRPr lang="en-GB" b="1" dirty="0"/>
          </a:p>
        </p:txBody>
      </p:sp>
      <p:sp>
        <p:nvSpPr>
          <p:cNvPr id="17" name="Arrow: Bent-Up 16">
            <a:extLst>
              <a:ext uri="{FF2B5EF4-FFF2-40B4-BE49-F238E27FC236}">
                <a16:creationId xmlns:a16="http://schemas.microsoft.com/office/drawing/2014/main" id="{456D095B-1D50-45B1-A730-723D38FCAE20}"/>
              </a:ext>
            </a:extLst>
          </p:cNvPr>
          <p:cNvSpPr/>
          <p:nvPr/>
        </p:nvSpPr>
        <p:spPr>
          <a:xfrm rot="5400000">
            <a:off x="741047" y="3688827"/>
            <a:ext cx="1293524" cy="1472631"/>
          </a:xfrm>
          <a:prstGeom prst="bentUpArrow">
            <a:avLst>
              <a:gd name="adj1" fmla="val 32840"/>
              <a:gd name="adj2" fmla="val 25000"/>
              <a:gd name="adj3" fmla="val 35780"/>
            </a:avLst>
          </a:prstGeom>
          <a:solidFill>
            <a:srgbClr val="005EB8"/>
          </a:solid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GB"/>
          </a:p>
        </p:txBody>
      </p:sp>
      <p:sp>
        <p:nvSpPr>
          <p:cNvPr id="18" name="Freeform: Shape 17">
            <a:extLst>
              <a:ext uri="{FF2B5EF4-FFF2-40B4-BE49-F238E27FC236}">
                <a16:creationId xmlns:a16="http://schemas.microsoft.com/office/drawing/2014/main" id="{1017A9F2-AB0D-4C36-8BA1-D8041EA11208}"/>
              </a:ext>
            </a:extLst>
          </p:cNvPr>
          <p:cNvSpPr/>
          <p:nvPr/>
        </p:nvSpPr>
        <p:spPr>
          <a:xfrm>
            <a:off x="385970" y="2168182"/>
            <a:ext cx="2177533" cy="1524202"/>
          </a:xfrm>
          <a:custGeom>
            <a:avLst/>
            <a:gdLst>
              <a:gd name="connsiteX0" fmla="*/ 0 w 2177533"/>
              <a:gd name="connsiteY0" fmla="*/ 254084 h 1524202"/>
              <a:gd name="connsiteX1" fmla="*/ 254084 w 2177533"/>
              <a:gd name="connsiteY1" fmla="*/ 0 h 1524202"/>
              <a:gd name="connsiteX2" fmla="*/ 1923449 w 2177533"/>
              <a:gd name="connsiteY2" fmla="*/ 0 h 1524202"/>
              <a:gd name="connsiteX3" fmla="*/ 2177533 w 2177533"/>
              <a:gd name="connsiteY3" fmla="*/ 254084 h 1524202"/>
              <a:gd name="connsiteX4" fmla="*/ 2177533 w 2177533"/>
              <a:gd name="connsiteY4" fmla="*/ 1270118 h 1524202"/>
              <a:gd name="connsiteX5" fmla="*/ 1923449 w 2177533"/>
              <a:gd name="connsiteY5" fmla="*/ 1524202 h 1524202"/>
              <a:gd name="connsiteX6" fmla="*/ 254084 w 2177533"/>
              <a:gd name="connsiteY6" fmla="*/ 1524202 h 1524202"/>
              <a:gd name="connsiteX7" fmla="*/ 0 w 2177533"/>
              <a:gd name="connsiteY7" fmla="*/ 1270118 h 1524202"/>
              <a:gd name="connsiteX8" fmla="*/ 0 w 2177533"/>
              <a:gd name="connsiteY8" fmla="*/ 254084 h 15242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77533" h="1524202">
                <a:moveTo>
                  <a:pt x="0" y="254084"/>
                </a:moveTo>
                <a:cubicBezTo>
                  <a:pt x="0" y="113757"/>
                  <a:pt x="113757" y="0"/>
                  <a:pt x="254084" y="0"/>
                </a:cubicBezTo>
                <a:lnTo>
                  <a:pt x="1923449" y="0"/>
                </a:lnTo>
                <a:cubicBezTo>
                  <a:pt x="2063776" y="0"/>
                  <a:pt x="2177533" y="113757"/>
                  <a:pt x="2177533" y="254084"/>
                </a:cubicBezTo>
                <a:lnTo>
                  <a:pt x="2177533" y="1270118"/>
                </a:lnTo>
                <a:cubicBezTo>
                  <a:pt x="2177533" y="1410445"/>
                  <a:pt x="2063776" y="1524202"/>
                  <a:pt x="1923449" y="1524202"/>
                </a:cubicBezTo>
                <a:lnTo>
                  <a:pt x="254084" y="1524202"/>
                </a:lnTo>
                <a:cubicBezTo>
                  <a:pt x="113757" y="1524202"/>
                  <a:pt x="0" y="1410445"/>
                  <a:pt x="0" y="1270118"/>
                </a:cubicBezTo>
                <a:lnTo>
                  <a:pt x="0" y="254084"/>
                </a:lnTo>
                <a:close/>
              </a:path>
            </a:pathLst>
          </a:custGeom>
          <a:solidFill>
            <a:srgbClr val="005EB8"/>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54429" tIns="154429" rIns="154429" bIns="154429" numCol="1" spcCol="1270" anchor="ctr" anchorCtr="0">
            <a:noAutofit/>
          </a:bodyPr>
          <a:lstStyle/>
          <a:p>
            <a:pPr marL="0" lvl="0" indent="0" algn="ctr" defTabSz="933450">
              <a:lnSpc>
                <a:spcPct val="90000"/>
              </a:lnSpc>
              <a:spcBef>
                <a:spcPct val="0"/>
              </a:spcBef>
              <a:spcAft>
                <a:spcPct val="35000"/>
              </a:spcAft>
              <a:buNone/>
            </a:pPr>
            <a:r>
              <a:rPr lang="en-GB" sz="2100" kern="1200">
                <a:latin typeface="Arial" panose="020B0604020202020204" pitchFamily="34" charset="0"/>
                <a:cs typeface="Arial" panose="020B0604020202020204" pitchFamily="34" charset="0"/>
              </a:rPr>
              <a:t>Step 2</a:t>
            </a:r>
          </a:p>
        </p:txBody>
      </p:sp>
      <p:sp>
        <p:nvSpPr>
          <p:cNvPr id="19" name="Rectangle 18">
            <a:extLst>
              <a:ext uri="{FF2B5EF4-FFF2-40B4-BE49-F238E27FC236}">
                <a16:creationId xmlns:a16="http://schemas.microsoft.com/office/drawing/2014/main" id="{74B65109-7CB0-4C43-BD25-6451A066E87F}"/>
              </a:ext>
            </a:extLst>
          </p:cNvPr>
          <p:cNvSpPr/>
          <p:nvPr/>
        </p:nvSpPr>
        <p:spPr>
          <a:xfrm>
            <a:off x="2563503" y="2269125"/>
            <a:ext cx="1583730" cy="1231927"/>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en-GB"/>
          </a:p>
        </p:txBody>
      </p:sp>
      <p:sp>
        <p:nvSpPr>
          <p:cNvPr id="20" name="Freeform: Shape 19">
            <a:extLst>
              <a:ext uri="{FF2B5EF4-FFF2-40B4-BE49-F238E27FC236}">
                <a16:creationId xmlns:a16="http://schemas.microsoft.com/office/drawing/2014/main" id="{AC130390-2B3C-4130-A53F-B0E0C08503E9}"/>
              </a:ext>
            </a:extLst>
          </p:cNvPr>
          <p:cNvSpPr/>
          <p:nvPr/>
        </p:nvSpPr>
        <p:spPr>
          <a:xfrm>
            <a:off x="2240246" y="3973796"/>
            <a:ext cx="2177533" cy="1524202"/>
          </a:xfrm>
          <a:custGeom>
            <a:avLst/>
            <a:gdLst>
              <a:gd name="connsiteX0" fmla="*/ 0 w 2177533"/>
              <a:gd name="connsiteY0" fmla="*/ 254084 h 1524202"/>
              <a:gd name="connsiteX1" fmla="*/ 254084 w 2177533"/>
              <a:gd name="connsiteY1" fmla="*/ 0 h 1524202"/>
              <a:gd name="connsiteX2" fmla="*/ 1923449 w 2177533"/>
              <a:gd name="connsiteY2" fmla="*/ 0 h 1524202"/>
              <a:gd name="connsiteX3" fmla="*/ 2177533 w 2177533"/>
              <a:gd name="connsiteY3" fmla="*/ 254084 h 1524202"/>
              <a:gd name="connsiteX4" fmla="*/ 2177533 w 2177533"/>
              <a:gd name="connsiteY4" fmla="*/ 1270118 h 1524202"/>
              <a:gd name="connsiteX5" fmla="*/ 1923449 w 2177533"/>
              <a:gd name="connsiteY5" fmla="*/ 1524202 h 1524202"/>
              <a:gd name="connsiteX6" fmla="*/ 254084 w 2177533"/>
              <a:gd name="connsiteY6" fmla="*/ 1524202 h 1524202"/>
              <a:gd name="connsiteX7" fmla="*/ 0 w 2177533"/>
              <a:gd name="connsiteY7" fmla="*/ 1270118 h 1524202"/>
              <a:gd name="connsiteX8" fmla="*/ 0 w 2177533"/>
              <a:gd name="connsiteY8" fmla="*/ 254084 h 15242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77533" h="1524202">
                <a:moveTo>
                  <a:pt x="0" y="254084"/>
                </a:moveTo>
                <a:cubicBezTo>
                  <a:pt x="0" y="113757"/>
                  <a:pt x="113757" y="0"/>
                  <a:pt x="254084" y="0"/>
                </a:cubicBezTo>
                <a:lnTo>
                  <a:pt x="1923449" y="0"/>
                </a:lnTo>
                <a:cubicBezTo>
                  <a:pt x="2063776" y="0"/>
                  <a:pt x="2177533" y="113757"/>
                  <a:pt x="2177533" y="254084"/>
                </a:cubicBezTo>
                <a:lnTo>
                  <a:pt x="2177533" y="1270118"/>
                </a:lnTo>
                <a:cubicBezTo>
                  <a:pt x="2177533" y="1410445"/>
                  <a:pt x="2063776" y="1524202"/>
                  <a:pt x="1923449" y="1524202"/>
                </a:cubicBezTo>
                <a:lnTo>
                  <a:pt x="254084" y="1524202"/>
                </a:lnTo>
                <a:cubicBezTo>
                  <a:pt x="113757" y="1524202"/>
                  <a:pt x="0" y="1410445"/>
                  <a:pt x="0" y="1270118"/>
                </a:cubicBezTo>
                <a:lnTo>
                  <a:pt x="0" y="254084"/>
                </a:lnTo>
                <a:close/>
              </a:path>
            </a:pathLst>
          </a:custGeom>
          <a:solidFill>
            <a:srgbClr val="005EB8"/>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54429" tIns="154429" rIns="154429" bIns="154429" numCol="1" spcCol="1270" anchor="ctr" anchorCtr="0">
            <a:noAutofit/>
          </a:bodyPr>
          <a:lstStyle/>
          <a:p>
            <a:pPr marL="0" lvl="0" indent="0" algn="ctr" defTabSz="933450">
              <a:lnSpc>
                <a:spcPct val="90000"/>
              </a:lnSpc>
              <a:spcBef>
                <a:spcPct val="0"/>
              </a:spcBef>
              <a:spcAft>
                <a:spcPct val="35000"/>
              </a:spcAft>
              <a:buNone/>
            </a:pPr>
            <a:r>
              <a:rPr lang="en-GB" sz="2100" kern="1200">
                <a:latin typeface="Arial" panose="020B0604020202020204" pitchFamily="34" charset="0"/>
                <a:cs typeface="Arial" panose="020B0604020202020204" pitchFamily="34" charset="0"/>
              </a:rPr>
              <a:t>Step 3</a:t>
            </a:r>
          </a:p>
        </p:txBody>
      </p:sp>
      <p:sp>
        <p:nvSpPr>
          <p:cNvPr id="11" name="TextBox 10">
            <a:extLst>
              <a:ext uri="{FF2B5EF4-FFF2-40B4-BE49-F238E27FC236}">
                <a16:creationId xmlns:a16="http://schemas.microsoft.com/office/drawing/2014/main" id="{E82F72EB-D0E5-4105-9312-DB2EB90681B5}"/>
              </a:ext>
            </a:extLst>
          </p:cNvPr>
          <p:cNvSpPr txBox="1"/>
          <p:nvPr/>
        </p:nvSpPr>
        <p:spPr>
          <a:xfrm>
            <a:off x="2691688" y="2529721"/>
            <a:ext cx="8636712" cy="738664"/>
          </a:xfrm>
          <a:prstGeom prst="rect">
            <a:avLst/>
          </a:prstGeom>
          <a:noFill/>
        </p:spPr>
        <p:txBody>
          <a:bodyPr wrap="square">
            <a:spAutoFit/>
          </a:bodyPr>
          <a:lstStyle/>
          <a:p>
            <a:r>
              <a:rPr lang="en-GB" sz="2100" dirty="0">
                <a:latin typeface="Arial" panose="020B0604020202020204" pitchFamily="34" charset="0"/>
                <a:cs typeface="Arial" panose="020B0604020202020204" pitchFamily="34" charset="0"/>
              </a:rPr>
              <a:t>Once the ICB establishes that there is only one realistic provider, </a:t>
            </a:r>
            <a:r>
              <a:rPr lang="en-GB" sz="2100" b="1" dirty="0">
                <a:latin typeface="Arial" panose="020B0604020202020204" pitchFamily="34" charset="0"/>
                <a:cs typeface="Arial" panose="020B0604020202020204" pitchFamily="34" charset="0"/>
              </a:rPr>
              <a:t>then they can award the contract to that provider. </a:t>
            </a:r>
          </a:p>
        </p:txBody>
      </p:sp>
      <p:sp>
        <p:nvSpPr>
          <p:cNvPr id="13" name="TextBox 12">
            <a:extLst>
              <a:ext uri="{FF2B5EF4-FFF2-40B4-BE49-F238E27FC236}">
                <a16:creationId xmlns:a16="http://schemas.microsoft.com/office/drawing/2014/main" id="{D15EE10B-6F9E-4900-9CC0-28C8A19D9D70}"/>
              </a:ext>
            </a:extLst>
          </p:cNvPr>
          <p:cNvSpPr txBox="1"/>
          <p:nvPr/>
        </p:nvSpPr>
        <p:spPr>
          <a:xfrm>
            <a:off x="4533900" y="3869139"/>
            <a:ext cx="7607300" cy="1708160"/>
          </a:xfrm>
          <a:prstGeom prst="rect">
            <a:avLst/>
          </a:prstGeom>
          <a:noFill/>
        </p:spPr>
        <p:txBody>
          <a:bodyPr wrap="square">
            <a:spAutoFit/>
          </a:bodyPr>
          <a:lstStyle/>
          <a:p>
            <a:pPr lvl="0"/>
            <a:r>
              <a:rPr lang="en-GB" sz="2100" dirty="0">
                <a:latin typeface="Arial" panose="020B0604020202020204" pitchFamily="34" charset="0"/>
                <a:cs typeface="Arial" panose="020B0604020202020204" pitchFamily="34" charset="0"/>
              </a:rPr>
              <a:t>Next, they must publish a notice setting out that they have awarded a contract. This must be done using the </a:t>
            </a:r>
            <a:r>
              <a:rPr lang="en-GB" sz="2100" b="1" dirty="0">
                <a:latin typeface="Arial" panose="020B0604020202020204" pitchFamily="34" charset="0"/>
                <a:cs typeface="Arial" panose="020B0604020202020204" pitchFamily="34" charset="0"/>
              </a:rPr>
              <a:t>Find a Tender Service (FTS) website</a:t>
            </a:r>
            <a:r>
              <a:rPr lang="en-GB" sz="2100" dirty="0">
                <a:latin typeface="Arial" panose="020B0604020202020204" pitchFamily="34" charset="0"/>
                <a:cs typeface="Arial" panose="020B0604020202020204" pitchFamily="34" charset="0"/>
              </a:rPr>
              <a:t>, including the information required under Schedule 2. This notice must be published within 30 days of the contract award.</a:t>
            </a:r>
          </a:p>
        </p:txBody>
      </p:sp>
    </p:spTree>
    <p:extLst>
      <p:ext uri="{BB962C8B-B14F-4D97-AF65-F5344CB8AC3E}">
        <p14:creationId xmlns:p14="http://schemas.microsoft.com/office/powerpoint/2010/main" val="29540713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C2763-FEC9-C7CF-4421-A512BA4867CA}"/>
              </a:ext>
            </a:extLst>
          </p:cNvPr>
          <p:cNvSpPr>
            <a:spLocks noGrp="1"/>
          </p:cNvSpPr>
          <p:nvPr>
            <p:ph type="title"/>
          </p:nvPr>
        </p:nvSpPr>
        <p:spPr>
          <a:xfrm>
            <a:off x="1951923" y="384207"/>
            <a:ext cx="8288154" cy="611649"/>
          </a:xfrm>
        </p:spPr>
        <p:txBody>
          <a:bodyPr>
            <a:noAutofit/>
          </a:bodyPr>
          <a:lstStyle/>
          <a:p>
            <a:pPr algn="ctr"/>
            <a:r>
              <a:rPr lang="en-US" b="1" dirty="0"/>
              <a:t>Overview of direct award process B</a:t>
            </a:r>
          </a:p>
        </p:txBody>
      </p:sp>
      <p:sp>
        <p:nvSpPr>
          <p:cNvPr id="9" name="Freeform: Shape 8">
            <a:extLst>
              <a:ext uri="{FF2B5EF4-FFF2-40B4-BE49-F238E27FC236}">
                <a16:creationId xmlns:a16="http://schemas.microsoft.com/office/drawing/2014/main" id="{060C868C-2C2A-3AD4-5120-8C24E8DA8195}"/>
              </a:ext>
            </a:extLst>
          </p:cNvPr>
          <p:cNvSpPr/>
          <p:nvPr/>
        </p:nvSpPr>
        <p:spPr>
          <a:xfrm>
            <a:off x="2507067" y="1317649"/>
            <a:ext cx="2990777" cy="1794466"/>
          </a:xfrm>
          <a:custGeom>
            <a:avLst/>
            <a:gdLst>
              <a:gd name="connsiteX0" fmla="*/ 0 w 2990777"/>
              <a:gd name="connsiteY0" fmla="*/ 179447 h 1794466"/>
              <a:gd name="connsiteX1" fmla="*/ 179447 w 2990777"/>
              <a:gd name="connsiteY1" fmla="*/ 0 h 1794466"/>
              <a:gd name="connsiteX2" fmla="*/ 2811330 w 2990777"/>
              <a:gd name="connsiteY2" fmla="*/ 0 h 1794466"/>
              <a:gd name="connsiteX3" fmla="*/ 2990777 w 2990777"/>
              <a:gd name="connsiteY3" fmla="*/ 179447 h 1794466"/>
              <a:gd name="connsiteX4" fmla="*/ 2990777 w 2990777"/>
              <a:gd name="connsiteY4" fmla="*/ 1615019 h 1794466"/>
              <a:gd name="connsiteX5" fmla="*/ 2811330 w 2990777"/>
              <a:gd name="connsiteY5" fmla="*/ 1794466 h 1794466"/>
              <a:gd name="connsiteX6" fmla="*/ 179447 w 2990777"/>
              <a:gd name="connsiteY6" fmla="*/ 1794466 h 1794466"/>
              <a:gd name="connsiteX7" fmla="*/ 0 w 2990777"/>
              <a:gd name="connsiteY7" fmla="*/ 1615019 h 1794466"/>
              <a:gd name="connsiteX8" fmla="*/ 0 w 2990777"/>
              <a:gd name="connsiteY8" fmla="*/ 179447 h 1794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90777" h="1794466">
                <a:moveTo>
                  <a:pt x="0" y="179447"/>
                </a:moveTo>
                <a:cubicBezTo>
                  <a:pt x="0" y="80341"/>
                  <a:pt x="80341" y="0"/>
                  <a:pt x="179447" y="0"/>
                </a:cubicBezTo>
                <a:lnTo>
                  <a:pt x="2811330" y="0"/>
                </a:lnTo>
                <a:cubicBezTo>
                  <a:pt x="2910436" y="0"/>
                  <a:pt x="2990777" y="80341"/>
                  <a:pt x="2990777" y="179447"/>
                </a:cubicBezTo>
                <a:lnTo>
                  <a:pt x="2990777" y="1615019"/>
                </a:lnTo>
                <a:cubicBezTo>
                  <a:pt x="2990777" y="1714125"/>
                  <a:pt x="2910436" y="1794466"/>
                  <a:pt x="2811330" y="1794466"/>
                </a:cubicBezTo>
                <a:lnTo>
                  <a:pt x="179447" y="1794466"/>
                </a:lnTo>
                <a:cubicBezTo>
                  <a:pt x="80341" y="1794466"/>
                  <a:pt x="0" y="1714125"/>
                  <a:pt x="0" y="1615019"/>
                </a:cubicBezTo>
                <a:lnTo>
                  <a:pt x="0" y="179447"/>
                </a:lnTo>
                <a:close/>
              </a:path>
            </a:pathLst>
          </a:custGeom>
          <a:solidFill>
            <a:schemeClr val="bg2">
              <a:lumMod val="90000"/>
            </a:schemeClr>
          </a:solidFill>
        </p:spPr>
        <p:style>
          <a:lnRef idx="0">
            <a:schemeClr val="lt1">
              <a:hueOff val="0"/>
              <a:satOff val="0"/>
              <a:lumOff val="0"/>
              <a:alphaOff val="0"/>
            </a:schemeClr>
          </a:lnRef>
          <a:fillRef idx="3">
            <a:scrgbClr r="0" g="0" b="0"/>
          </a:fillRef>
          <a:effectRef idx="2">
            <a:schemeClr val="accent5">
              <a:hueOff val="0"/>
              <a:satOff val="0"/>
              <a:lumOff val="0"/>
              <a:alphaOff val="0"/>
            </a:schemeClr>
          </a:effectRef>
          <a:fontRef idx="minor">
            <a:schemeClr val="lt1"/>
          </a:fontRef>
        </p:style>
        <p:txBody>
          <a:bodyPr spcFirstLastPara="0" vert="horz" wrap="square" lIns="121138" tIns="121138" rIns="121138" bIns="121138" numCol="1" spcCol="1270" anchor="ctr" anchorCtr="0">
            <a:noAutofit/>
          </a:bodyPr>
          <a:lstStyle/>
          <a:p>
            <a:pPr marL="0" lvl="0" indent="0" algn="ctr" defTabSz="800100">
              <a:lnSpc>
                <a:spcPct val="90000"/>
              </a:lnSpc>
              <a:spcBef>
                <a:spcPct val="0"/>
              </a:spcBef>
              <a:spcAft>
                <a:spcPct val="35000"/>
              </a:spcAft>
              <a:buNone/>
            </a:pPr>
            <a:r>
              <a:rPr lang="en-GB" sz="1800" b="1" kern="1200" dirty="0">
                <a:solidFill>
                  <a:schemeClr val="tx1"/>
                </a:solidFill>
                <a:latin typeface="Arial" panose="020B0604020202020204" pitchFamily="34" charset="0"/>
                <a:cs typeface="Arial" panose="020B0604020202020204" pitchFamily="34" charset="0"/>
              </a:rPr>
              <a:t>START:</a:t>
            </a:r>
          </a:p>
          <a:p>
            <a:pPr lvl="0" algn="ctr" defTabSz="800100">
              <a:lnSpc>
                <a:spcPct val="90000"/>
              </a:lnSpc>
              <a:spcBef>
                <a:spcPct val="0"/>
              </a:spcBef>
              <a:spcAft>
                <a:spcPct val="35000"/>
              </a:spcAft>
            </a:pPr>
            <a:r>
              <a:rPr lang="en-GB" sz="1800" kern="1200" dirty="0">
                <a:solidFill>
                  <a:schemeClr val="tx1"/>
                </a:solidFill>
                <a:latin typeface="Arial" panose="020B0604020202020204" pitchFamily="34" charset="0"/>
                <a:cs typeface="Arial" panose="020B0604020202020204" pitchFamily="34" charset="0"/>
              </a:rPr>
              <a:t>The ICB wishes to provide, or currently provides an </a:t>
            </a:r>
            <a:r>
              <a:rPr lang="en-GB" dirty="0">
                <a:solidFill>
                  <a:schemeClr val="tx1"/>
                </a:solidFill>
                <a:latin typeface="Arial" panose="020B0604020202020204" pitchFamily="34" charset="0"/>
                <a:cs typeface="Arial" panose="020B0604020202020204" pitchFamily="34" charset="0"/>
              </a:rPr>
              <a:t>‘unrestricted </a:t>
            </a:r>
            <a:r>
              <a:rPr lang="en-GB" sz="1800" kern="1200" dirty="0">
                <a:solidFill>
                  <a:schemeClr val="tx1"/>
                </a:solidFill>
                <a:latin typeface="Arial" panose="020B0604020202020204" pitchFamily="34" charset="0"/>
                <a:cs typeface="Arial" panose="020B0604020202020204" pitchFamily="34" charset="0"/>
              </a:rPr>
              <a:t>patient choice’ service.</a:t>
            </a:r>
          </a:p>
        </p:txBody>
      </p:sp>
      <p:sp>
        <p:nvSpPr>
          <p:cNvPr id="10" name="Freeform: Shape 9">
            <a:extLst>
              <a:ext uri="{FF2B5EF4-FFF2-40B4-BE49-F238E27FC236}">
                <a16:creationId xmlns:a16="http://schemas.microsoft.com/office/drawing/2014/main" id="{64B63FBA-CF42-CEDF-94F5-47D09F747133}"/>
              </a:ext>
            </a:extLst>
          </p:cNvPr>
          <p:cNvSpPr/>
          <p:nvPr/>
        </p:nvSpPr>
        <p:spPr>
          <a:xfrm>
            <a:off x="5761033" y="1844026"/>
            <a:ext cx="634044" cy="741712"/>
          </a:xfrm>
          <a:custGeom>
            <a:avLst/>
            <a:gdLst>
              <a:gd name="connsiteX0" fmla="*/ 0 w 634044"/>
              <a:gd name="connsiteY0" fmla="*/ 148342 h 741712"/>
              <a:gd name="connsiteX1" fmla="*/ 317022 w 634044"/>
              <a:gd name="connsiteY1" fmla="*/ 148342 h 741712"/>
              <a:gd name="connsiteX2" fmla="*/ 317022 w 634044"/>
              <a:gd name="connsiteY2" fmla="*/ 0 h 741712"/>
              <a:gd name="connsiteX3" fmla="*/ 634044 w 634044"/>
              <a:gd name="connsiteY3" fmla="*/ 370856 h 741712"/>
              <a:gd name="connsiteX4" fmla="*/ 317022 w 634044"/>
              <a:gd name="connsiteY4" fmla="*/ 741712 h 741712"/>
              <a:gd name="connsiteX5" fmla="*/ 317022 w 634044"/>
              <a:gd name="connsiteY5" fmla="*/ 593370 h 741712"/>
              <a:gd name="connsiteX6" fmla="*/ 0 w 634044"/>
              <a:gd name="connsiteY6" fmla="*/ 593370 h 741712"/>
              <a:gd name="connsiteX7" fmla="*/ 0 w 634044"/>
              <a:gd name="connsiteY7" fmla="*/ 148342 h 7417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4044" h="741712">
                <a:moveTo>
                  <a:pt x="0" y="148342"/>
                </a:moveTo>
                <a:lnTo>
                  <a:pt x="317022" y="148342"/>
                </a:lnTo>
                <a:lnTo>
                  <a:pt x="317022" y="0"/>
                </a:lnTo>
                <a:lnTo>
                  <a:pt x="634044" y="370856"/>
                </a:lnTo>
                <a:lnTo>
                  <a:pt x="317022" y="741712"/>
                </a:lnTo>
                <a:lnTo>
                  <a:pt x="317022" y="593370"/>
                </a:lnTo>
                <a:lnTo>
                  <a:pt x="0" y="593370"/>
                </a:lnTo>
                <a:lnTo>
                  <a:pt x="0" y="148342"/>
                </a:lnTo>
                <a:close/>
              </a:path>
            </a:pathLst>
          </a:custGeom>
          <a:solidFill>
            <a:srgbClr val="A5A5A5"/>
          </a:solidFill>
        </p:spPr>
        <p:style>
          <a:lnRef idx="0">
            <a:schemeClr val="lt1">
              <a:hueOff val="0"/>
              <a:satOff val="0"/>
              <a:lumOff val="0"/>
              <a:alphaOff val="0"/>
            </a:schemeClr>
          </a:lnRef>
          <a:fillRef idx="3">
            <a:scrgbClr r="0" g="0" b="0"/>
          </a:fillRef>
          <a:effectRef idx="2">
            <a:schemeClr val="accent5">
              <a:hueOff val="0"/>
              <a:satOff val="0"/>
              <a:lumOff val="0"/>
              <a:alphaOff val="0"/>
            </a:schemeClr>
          </a:effectRef>
          <a:fontRef idx="minor">
            <a:schemeClr val="lt1"/>
          </a:fontRef>
        </p:style>
        <p:txBody>
          <a:bodyPr spcFirstLastPara="0" vert="horz" wrap="square" lIns="0" tIns="148342" rIns="190213" bIns="148342" numCol="1" spcCol="1270" anchor="ctr" anchorCtr="0">
            <a:noAutofit/>
          </a:bodyPr>
          <a:lstStyle/>
          <a:p>
            <a:pPr marL="0" lvl="0" indent="0" algn="ctr" defTabSz="800100">
              <a:lnSpc>
                <a:spcPct val="90000"/>
              </a:lnSpc>
              <a:spcBef>
                <a:spcPct val="0"/>
              </a:spcBef>
              <a:spcAft>
                <a:spcPct val="35000"/>
              </a:spcAft>
              <a:buNone/>
            </a:pPr>
            <a:endParaRPr lang="en-GB" sz="1800" kern="1200"/>
          </a:p>
        </p:txBody>
      </p:sp>
      <p:sp>
        <p:nvSpPr>
          <p:cNvPr id="11" name="Freeform: Shape 10">
            <a:extLst>
              <a:ext uri="{FF2B5EF4-FFF2-40B4-BE49-F238E27FC236}">
                <a16:creationId xmlns:a16="http://schemas.microsoft.com/office/drawing/2014/main" id="{02D6B14F-F336-8976-707E-426B164D2268}"/>
              </a:ext>
            </a:extLst>
          </p:cNvPr>
          <p:cNvSpPr/>
          <p:nvPr/>
        </p:nvSpPr>
        <p:spPr>
          <a:xfrm>
            <a:off x="6694155" y="1317649"/>
            <a:ext cx="2990777" cy="1794466"/>
          </a:xfrm>
          <a:custGeom>
            <a:avLst/>
            <a:gdLst>
              <a:gd name="connsiteX0" fmla="*/ 0 w 2990777"/>
              <a:gd name="connsiteY0" fmla="*/ 179447 h 1794466"/>
              <a:gd name="connsiteX1" fmla="*/ 179447 w 2990777"/>
              <a:gd name="connsiteY1" fmla="*/ 0 h 1794466"/>
              <a:gd name="connsiteX2" fmla="*/ 2811330 w 2990777"/>
              <a:gd name="connsiteY2" fmla="*/ 0 h 1794466"/>
              <a:gd name="connsiteX3" fmla="*/ 2990777 w 2990777"/>
              <a:gd name="connsiteY3" fmla="*/ 179447 h 1794466"/>
              <a:gd name="connsiteX4" fmla="*/ 2990777 w 2990777"/>
              <a:gd name="connsiteY4" fmla="*/ 1615019 h 1794466"/>
              <a:gd name="connsiteX5" fmla="*/ 2811330 w 2990777"/>
              <a:gd name="connsiteY5" fmla="*/ 1794466 h 1794466"/>
              <a:gd name="connsiteX6" fmla="*/ 179447 w 2990777"/>
              <a:gd name="connsiteY6" fmla="*/ 1794466 h 1794466"/>
              <a:gd name="connsiteX7" fmla="*/ 0 w 2990777"/>
              <a:gd name="connsiteY7" fmla="*/ 1615019 h 1794466"/>
              <a:gd name="connsiteX8" fmla="*/ 0 w 2990777"/>
              <a:gd name="connsiteY8" fmla="*/ 179447 h 1794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90777" h="1794466">
                <a:moveTo>
                  <a:pt x="0" y="179447"/>
                </a:moveTo>
                <a:cubicBezTo>
                  <a:pt x="0" y="80341"/>
                  <a:pt x="80341" y="0"/>
                  <a:pt x="179447" y="0"/>
                </a:cubicBezTo>
                <a:lnTo>
                  <a:pt x="2811330" y="0"/>
                </a:lnTo>
                <a:cubicBezTo>
                  <a:pt x="2910436" y="0"/>
                  <a:pt x="2990777" y="80341"/>
                  <a:pt x="2990777" y="179447"/>
                </a:cubicBezTo>
                <a:lnTo>
                  <a:pt x="2990777" y="1615019"/>
                </a:lnTo>
                <a:cubicBezTo>
                  <a:pt x="2990777" y="1714125"/>
                  <a:pt x="2910436" y="1794466"/>
                  <a:pt x="2811330" y="1794466"/>
                </a:cubicBezTo>
                <a:lnTo>
                  <a:pt x="179447" y="1794466"/>
                </a:lnTo>
                <a:cubicBezTo>
                  <a:pt x="80341" y="1794466"/>
                  <a:pt x="0" y="1714125"/>
                  <a:pt x="0" y="1615019"/>
                </a:cubicBezTo>
                <a:lnTo>
                  <a:pt x="0" y="179447"/>
                </a:lnTo>
                <a:close/>
              </a:path>
            </a:pathLst>
          </a:custGeom>
          <a:solidFill>
            <a:srgbClr val="005EB8"/>
          </a:solidFill>
        </p:spPr>
        <p:style>
          <a:lnRef idx="0">
            <a:schemeClr val="lt1">
              <a:hueOff val="0"/>
              <a:satOff val="0"/>
              <a:lumOff val="0"/>
              <a:alphaOff val="0"/>
            </a:schemeClr>
          </a:lnRef>
          <a:fillRef idx="3">
            <a:scrgbClr r="0" g="0" b="0"/>
          </a:fillRef>
          <a:effectRef idx="2">
            <a:schemeClr val="accent5">
              <a:hueOff val="-2252848"/>
              <a:satOff val="-5806"/>
              <a:lumOff val="-3922"/>
              <a:alphaOff val="0"/>
            </a:schemeClr>
          </a:effectRef>
          <a:fontRef idx="minor">
            <a:schemeClr val="lt1"/>
          </a:fontRef>
        </p:style>
        <p:txBody>
          <a:bodyPr spcFirstLastPara="0" vert="horz" wrap="square" lIns="121138" tIns="121138" rIns="121138" bIns="121138" numCol="1" spcCol="1270" anchor="ctr" anchorCtr="0">
            <a:noAutofit/>
          </a:bodyPr>
          <a:lstStyle/>
          <a:p>
            <a:pPr marL="0" lvl="0" indent="0" algn="ctr" defTabSz="800100">
              <a:lnSpc>
                <a:spcPct val="90000"/>
              </a:lnSpc>
              <a:spcBef>
                <a:spcPct val="0"/>
              </a:spcBef>
              <a:spcAft>
                <a:spcPct val="35000"/>
              </a:spcAft>
              <a:buNone/>
            </a:pPr>
            <a:r>
              <a:rPr lang="en-GB" sz="1800" b="1" kern="1200" dirty="0">
                <a:latin typeface="Arial" panose="020B0604020202020204" pitchFamily="34" charset="0"/>
                <a:cs typeface="Arial" panose="020B0604020202020204" pitchFamily="34" charset="0"/>
              </a:rPr>
              <a:t>Step 1:</a:t>
            </a:r>
          </a:p>
          <a:p>
            <a:pPr marL="0" lvl="0" indent="0" algn="ctr" defTabSz="80010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ICB sets any qualifying criteria, ensuring there are arrangements for providers to express interest in the service.</a:t>
            </a:r>
          </a:p>
        </p:txBody>
      </p:sp>
      <p:sp>
        <p:nvSpPr>
          <p:cNvPr id="12" name="Freeform: Shape 11">
            <a:extLst>
              <a:ext uri="{FF2B5EF4-FFF2-40B4-BE49-F238E27FC236}">
                <a16:creationId xmlns:a16="http://schemas.microsoft.com/office/drawing/2014/main" id="{DD151AEE-98F0-F192-1030-8529389F60E7}"/>
              </a:ext>
            </a:extLst>
          </p:cNvPr>
          <p:cNvSpPr/>
          <p:nvPr/>
        </p:nvSpPr>
        <p:spPr>
          <a:xfrm>
            <a:off x="7818688" y="3375304"/>
            <a:ext cx="741712" cy="634044"/>
          </a:xfrm>
          <a:custGeom>
            <a:avLst/>
            <a:gdLst>
              <a:gd name="connsiteX0" fmla="*/ 0 w 634044"/>
              <a:gd name="connsiteY0" fmla="*/ 148342 h 741712"/>
              <a:gd name="connsiteX1" fmla="*/ 317022 w 634044"/>
              <a:gd name="connsiteY1" fmla="*/ 148342 h 741712"/>
              <a:gd name="connsiteX2" fmla="*/ 317022 w 634044"/>
              <a:gd name="connsiteY2" fmla="*/ 0 h 741712"/>
              <a:gd name="connsiteX3" fmla="*/ 634044 w 634044"/>
              <a:gd name="connsiteY3" fmla="*/ 370856 h 741712"/>
              <a:gd name="connsiteX4" fmla="*/ 317022 w 634044"/>
              <a:gd name="connsiteY4" fmla="*/ 741712 h 741712"/>
              <a:gd name="connsiteX5" fmla="*/ 317022 w 634044"/>
              <a:gd name="connsiteY5" fmla="*/ 593370 h 741712"/>
              <a:gd name="connsiteX6" fmla="*/ 0 w 634044"/>
              <a:gd name="connsiteY6" fmla="*/ 593370 h 741712"/>
              <a:gd name="connsiteX7" fmla="*/ 0 w 634044"/>
              <a:gd name="connsiteY7" fmla="*/ 148342 h 7417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4044" h="741712">
                <a:moveTo>
                  <a:pt x="507236" y="0"/>
                </a:moveTo>
                <a:lnTo>
                  <a:pt x="507236" y="370856"/>
                </a:lnTo>
                <a:lnTo>
                  <a:pt x="634044" y="370856"/>
                </a:lnTo>
                <a:lnTo>
                  <a:pt x="317022" y="741712"/>
                </a:lnTo>
                <a:lnTo>
                  <a:pt x="0" y="370856"/>
                </a:lnTo>
                <a:lnTo>
                  <a:pt x="126808" y="370856"/>
                </a:lnTo>
                <a:lnTo>
                  <a:pt x="126808" y="0"/>
                </a:lnTo>
                <a:lnTo>
                  <a:pt x="507236" y="0"/>
                </a:lnTo>
                <a:close/>
              </a:path>
            </a:pathLst>
          </a:custGeom>
          <a:solidFill>
            <a:schemeClr val="bg1">
              <a:lumMod val="75000"/>
            </a:schemeClr>
          </a:solidFill>
        </p:spPr>
        <p:style>
          <a:lnRef idx="0">
            <a:schemeClr val="lt1">
              <a:hueOff val="0"/>
              <a:satOff val="0"/>
              <a:lumOff val="0"/>
              <a:alphaOff val="0"/>
            </a:schemeClr>
          </a:lnRef>
          <a:fillRef idx="3">
            <a:scrgbClr r="0" g="0" b="0"/>
          </a:fillRef>
          <a:effectRef idx="2">
            <a:schemeClr val="accent5">
              <a:hueOff val="-3379271"/>
              <a:satOff val="-8710"/>
              <a:lumOff val="-5883"/>
              <a:alphaOff val="0"/>
            </a:schemeClr>
          </a:effectRef>
          <a:fontRef idx="minor">
            <a:schemeClr val="lt1"/>
          </a:fontRef>
        </p:style>
        <p:txBody>
          <a:bodyPr spcFirstLastPara="0" vert="horz" wrap="square" lIns="148343" tIns="0" rIns="148341" bIns="190213" numCol="1" spcCol="1270" anchor="ctr" anchorCtr="0">
            <a:noAutofit/>
          </a:bodyPr>
          <a:lstStyle/>
          <a:p>
            <a:pPr marL="0" lvl="0" indent="0" algn="ctr" defTabSz="800100">
              <a:lnSpc>
                <a:spcPct val="90000"/>
              </a:lnSpc>
              <a:spcBef>
                <a:spcPct val="0"/>
              </a:spcBef>
              <a:spcAft>
                <a:spcPct val="35000"/>
              </a:spcAft>
              <a:buNone/>
            </a:pPr>
            <a:endParaRPr lang="en-GB" sz="1800" kern="1200"/>
          </a:p>
        </p:txBody>
      </p:sp>
      <p:sp>
        <p:nvSpPr>
          <p:cNvPr id="13" name="Freeform: Shape 12">
            <a:extLst>
              <a:ext uri="{FF2B5EF4-FFF2-40B4-BE49-F238E27FC236}">
                <a16:creationId xmlns:a16="http://schemas.microsoft.com/office/drawing/2014/main" id="{A4C8CFA7-0D29-EE7B-0672-AD1FB3A900F9}"/>
              </a:ext>
            </a:extLst>
          </p:cNvPr>
          <p:cNvSpPr/>
          <p:nvPr/>
        </p:nvSpPr>
        <p:spPr>
          <a:xfrm>
            <a:off x="6694155" y="4308426"/>
            <a:ext cx="2990777" cy="1794466"/>
          </a:xfrm>
          <a:custGeom>
            <a:avLst/>
            <a:gdLst>
              <a:gd name="connsiteX0" fmla="*/ 0 w 2990777"/>
              <a:gd name="connsiteY0" fmla="*/ 179447 h 1794466"/>
              <a:gd name="connsiteX1" fmla="*/ 179447 w 2990777"/>
              <a:gd name="connsiteY1" fmla="*/ 0 h 1794466"/>
              <a:gd name="connsiteX2" fmla="*/ 2811330 w 2990777"/>
              <a:gd name="connsiteY2" fmla="*/ 0 h 1794466"/>
              <a:gd name="connsiteX3" fmla="*/ 2990777 w 2990777"/>
              <a:gd name="connsiteY3" fmla="*/ 179447 h 1794466"/>
              <a:gd name="connsiteX4" fmla="*/ 2990777 w 2990777"/>
              <a:gd name="connsiteY4" fmla="*/ 1615019 h 1794466"/>
              <a:gd name="connsiteX5" fmla="*/ 2811330 w 2990777"/>
              <a:gd name="connsiteY5" fmla="*/ 1794466 h 1794466"/>
              <a:gd name="connsiteX6" fmla="*/ 179447 w 2990777"/>
              <a:gd name="connsiteY6" fmla="*/ 1794466 h 1794466"/>
              <a:gd name="connsiteX7" fmla="*/ 0 w 2990777"/>
              <a:gd name="connsiteY7" fmla="*/ 1615019 h 1794466"/>
              <a:gd name="connsiteX8" fmla="*/ 0 w 2990777"/>
              <a:gd name="connsiteY8" fmla="*/ 179447 h 1794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90777" h="1794466">
                <a:moveTo>
                  <a:pt x="0" y="179447"/>
                </a:moveTo>
                <a:cubicBezTo>
                  <a:pt x="0" y="80341"/>
                  <a:pt x="80341" y="0"/>
                  <a:pt x="179447" y="0"/>
                </a:cubicBezTo>
                <a:lnTo>
                  <a:pt x="2811330" y="0"/>
                </a:lnTo>
                <a:cubicBezTo>
                  <a:pt x="2910436" y="0"/>
                  <a:pt x="2990777" y="80341"/>
                  <a:pt x="2990777" y="179447"/>
                </a:cubicBezTo>
                <a:lnTo>
                  <a:pt x="2990777" y="1615019"/>
                </a:lnTo>
                <a:cubicBezTo>
                  <a:pt x="2990777" y="1714125"/>
                  <a:pt x="2910436" y="1794466"/>
                  <a:pt x="2811330" y="1794466"/>
                </a:cubicBezTo>
                <a:lnTo>
                  <a:pt x="179447" y="1794466"/>
                </a:lnTo>
                <a:cubicBezTo>
                  <a:pt x="80341" y="1794466"/>
                  <a:pt x="0" y="1714125"/>
                  <a:pt x="0" y="1615019"/>
                </a:cubicBezTo>
                <a:lnTo>
                  <a:pt x="0" y="179447"/>
                </a:lnTo>
                <a:close/>
              </a:path>
            </a:pathLst>
          </a:custGeom>
          <a:solidFill>
            <a:srgbClr val="005EB8"/>
          </a:solidFill>
        </p:spPr>
        <p:style>
          <a:lnRef idx="0">
            <a:schemeClr val="lt1">
              <a:hueOff val="0"/>
              <a:satOff val="0"/>
              <a:lumOff val="0"/>
              <a:alphaOff val="0"/>
            </a:schemeClr>
          </a:lnRef>
          <a:fillRef idx="3">
            <a:scrgbClr r="0" g="0" b="0"/>
          </a:fillRef>
          <a:effectRef idx="2">
            <a:schemeClr val="accent5">
              <a:hueOff val="-4505695"/>
              <a:satOff val="-11613"/>
              <a:lumOff val="-7843"/>
              <a:alphaOff val="0"/>
            </a:schemeClr>
          </a:effectRef>
          <a:fontRef idx="minor">
            <a:schemeClr val="lt1"/>
          </a:fontRef>
        </p:style>
        <p:txBody>
          <a:bodyPr spcFirstLastPara="0" vert="horz" wrap="square" lIns="121138" tIns="121138" rIns="121138" bIns="121138" numCol="1" spcCol="1270" anchor="ctr" anchorCtr="0">
            <a:noAutofit/>
          </a:bodyPr>
          <a:lstStyle/>
          <a:p>
            <a:pPr marL="0" lvl="0" indent="0" algn="ctr" defTabSz="800100">
              <a:lnSpc>
                <a:spcPct val="90000"/>
              </a:lnSpc>
              <a:spcBef>
                <a:spcPct val="0"/>
              </a:spcBef>
              <a:spcAft>
                <a:spcPct val="35000"/>
              </a:spcAft>
              <a:buNone/>
            </a:pPr>
            <a:r>
              <a:rPr lang="en-GB" sz="1800" b="1" kern="1200" dirty="0">
                <a:latin typeface="Arial"/>
                <a:cs typeface="Arial"/>
              </a:rPr>
              <a:t>Step </a:t>
            </a:r>
            <a:r>
              <a:rPr lang="en-GB" b="1" dirty="0">
                <a:latin typeface="Arial"/>
                <a:cs typeface="Arial"/>
              </a:rPr>
              <a:t>2</a:t>
            </a:r>
            <a:r>
              <a:rPr lang="en-GB" sz="1800" b="1" kern="1200" dirty="0">
                <a:latin typeface="Arial"/>
                <a:cs typeface="Arial"/>
              </a:rPr>
              <a:t>:</a:t>
            </a:r>
          </a:p>
          <a:p>
            <a:pPr lvl="0" algn="ctr" defTabSz="800100">
              <a:lnSpc>
                <a:spcPct val="90000"/>
              </a:lnSpc>
              <a:spcBef>
                <a:spcPct val="0"/>
              </a:spcBef>
              <a:spcAft>
                <a:spcPct val="35000"/>
              </a:spcAft>
            </a:pPr>
            <a:r>
              <a:rPr lang="en-GB" dirty="0">
                <a:latin typeface="Arial" panose="020B0604020202020204" pitchFamily="34" charset="0"/>
                <a:cs typeface="Arial" panose="020B0604020202020204" pitchFamily="34" charset="0"/>
              </a:rPr>
              <a:t>ICB awards contract to each eligible provider.</a:t>
            </a:r>
          </a:p>
        </p:txBody>
      </p:sp>
      <p:sp>
        <p:nvSpPr>
          <p:cNvPr id="14" name="Freeform: Shape 13">
            <a:extLst>
              <a:ext uri="{FF2B5EF4-FFF2-40B4-BE49-F238E27FC236}">
                <a16:creationId xmlns:a16="http://schemas.microsoft.com/office/drawing/2014/main" id="{0940413B-8CA3-5473-6855-2873732DAA9D}"/>
              </a:ext>
            </a:extLst>
          </p:cNvPr>
          <p:cNvSpPr/>
          <p:nvPr/>
        </p:nvSpPr>
        <p:spPr>
          <a:xfrm>
            <a:off x="5796922" y="4834802"/>
            <a:ext cx="634045" cy="741713"/>
          </a:xfrm>
          <a:custGeom>
            <a:avLst/>
            <a:gdLst>
              <a:gd name="connsiteX0" fmla="*/ 0 w 634044"/>
              <a:gd name="connsiteY0" fmla="*/ 148342 h 741712"/>
              <a:gd name="connsiteX1" fmla="*/ 317022 w 634044"/>
              <a:gd name="connsiteY1" fmla="*/ 148342 h 741712"/>
              <a:gd name="connsiteX2" fmla="*/ 317022 w 634044"/>
              <a:gd name="connsiteY2" fmla="*/ 0 h 741712"/>
              <a:gd name="connsiteX3" fmla="*/ 634044 w 634044"/>
              <a:gd name="connsiteY3" fmla="*/ 370856 h 741712"/>
              <a:gd name="connsiteX4" fmla="*/ 317022 w 634044"/>
              <a:gd name="connsiteY4" fmla="*/ 741712 h 741712"/>
              <a:gd name="connsiteX5" fmla="*/ 317022 w 634044"/>
              <a:gd name="connsiteY5" fmla="*/ 593370 h 741712"/>
              <a:gd name="connsiteX6" fmla="*/ 0 w 634044"/>
              <a:gd name="connsiteY6" fmla="*/ 593370 h 741712"/>
              <a:gd name="connsiteX7" fmla="*/ 0 w 634044"/>
              <a:gd name="connsiteY7" fmla="*/ 148342 h 7417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4044" h="741712">
                <a:moveTo>
                  <a:pt x="634044" y="593370"/>
                </a:moveTo>
                <a:lnTo>
                  <a:pt x="317022" y="593370"/>
                </a:lnTo>
                <a:lnTo>
                  <a:pt x="317022" y="741712"/>
                </a:lnTo>
                <a:lnTo>
                  <a:pt x="0" y="370856"/>
                </a:lnTo>
                <a:lnTo>
                  <a:pt x="317022" y="0"/>
                </a:lnTo>
                <a:lnTo>
                  <a:pt x="317022" y="148342"/>
                </a:lnTo>
                <a:lnTo>
                  <a:pt x="634044" y="148342"/>
                </a:lnTo>
                <a:lnTo>
                  <a:pt x="634044" y="593370"/>
                </a:lnTo>
                <a:close/>
              </a:path>
            </a:pathLst>
          </a:custGeom>
          <a:solidFill>
            <a:schemeClr val="bg1">
              <a:lumMod val="75000"/>
            </a:schemeClr>
          </a:solidFill>
        </p:spPr>
        <p:style>
          <a:lnRef idx="0">
            <a:schemeClr val="lt1">
              <a:hueOff val="0"/>
              <a:satOff val="0"/>
              <a:lumOff val="0"/>
              <a:alphaOff val="0"/>
            </a:schemeClr>
          </a:lnRef>
          <a:fillRef idx="3">
            <a:scrgbClr r="0" g="0" b="0"/>
          </a:fillRef>
          <a:effectRef idx="2">
            <a:schemeClr val="accent5">
              <a:hueOff val="-6758543"/>
              <a:satOff val="-17419"/>
              <a:lumOff val="-11765"/>
              <a:alphaOff val="0"/>
            </a:schemeClr>
          </a:effectRef>
          <a:fontRef idx="minor">
            <a:schemeClr val="lt1"/>
          </a:fontRef>
        </p:style>
        <p:txBody>
          <a:bodyPr spcFirstLastPara="0" vert="horz" wrap="square" lIns="190213" tIns="148343" rIns="1" bIns="148342" numCol="1" spcCol="1270" anchor="ctr" anchorCtr="0">
            <a:noAutofit/>
          </a:bodyPr>
          <a:lstStyle/>
          <a:p>
            <a:pPr marL="0" lvl="0" indent="0" algn="ctr" defTabSz="800100">
              <a:lnSpc>
                <a:spcPct val="90000"/>
              </a:lnSpc>
              <a:spcBef>
                <a:spcPct val="0"/>
              </a:spcBef>
              <a:spcAft>
                <a:spcPct val="35000"/>
              </a:spcAft>
              <a:buNone/>
            </a:pPr>
            <a:endParaRPr lang="en-GB" sz="1800" kern="1200"/>
          </a:p>
        </p:txBody>
      </p:sp>
      <p:sp>
        <p:nvSpPr>
          <p:cNvPr id="15" name="Freeform: Shape 14">
            <a:extLst>
              <a:ext uri="{FF2B5EF4-FFF2-40B4-BE49-F238E27FC236}">
                <a16:creationId xmlns:a16="http://schemas.microsoft.com/office/drawing/2014/main" id="{F59C9BE5-6CB6-39CE-7862-68B90B1B8CB6}"/>
              </a:ext>
            </a:extLst>
          </p:cNvPr>
          <p:cNvSpPr/>
          <p:nvPr/>
        </p:nvSpPr>
        <p:spPr>
          <a:xfrm>
            <a:off x="2507067" y="4308426"/>
            <a:ext cx="2990777" cy="1794466"/>
          </a:xfrm>
          <a:custGeom>
            <a:avLst/>
            <a:gdLst>
              <a:gd name="connsiteX0" fmla="*/ 0 w 2990777"/>
              <a:gd name="connsiteY0" fmla="*/ 179447 h 1794466"/>
              <a:gd name="connsiteX1" fmla="*/ 179447 w 2990777"/>
              <a:gd name="connsiteY1" fmla="*/ 0 h 1794466"/>
              <a:gd name="connsiteX2" fmla="*/ 2811330 w 2990777"/>
              <a:gd name="connsiteY2" fmla="*/ 0 h 1794466"/>
              <a:gd name="connsiteX3" fmla="*/ 2990777 w 2990777"/>
              <a:gd name="connsiteY3" fmla="*/ 179447 h 1794466"/>
              <a:gd name="connsiteX4" fmla="*/ 2990777 w 2990777"/>
              <a:gd name="connsiteY4" fmla="*/ 1615019 h 1794466"/>
              <a:gd name="connsiteX5" fmla="*/ 2811330 w 2990777"/>
              <a:gd name="connsiteY5" fmla="*/ 1794466 h 1794466"/>
              <a:gd name="connsiteX6" fmla="*/ 179447 w 2990777"/>
              <a:gd name="connsiteY6" fmla="*/ 1794466 h 1794466"/>
              <a:gd name="connsiteX7" fmla="*/ 0 w 2990777"/>
              <a:gd name="connsiteY7" fmla="*/ 1615019 h 1794466"/>
              <a:gd name="connsiteX8" fmla="*/ 0 w 2990777"/>
              <a:gd name="connsiteY8" fmla="*/ 179447 h 1794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90777" h="1794466">
                <a:moveTo>
                  <a:pt x="0" y="179447"/>
                </a:moveTo>
                <a:cubicBezTo>
                  <a:pt x="0" y="80341"/>
                  <a:pt x="80341" y="0"/>
                  <a:pt x="179447" y="0"/>
                </a:cubicBezTo>
                <a:lnTo>
                  <a:pt x="2811330" y="0"/>
                </a:lnTo>
                <a:cubicBezTo>
                  <a:pt x="2910436" y="0"/>
                  <a:pt x="2990777" y="80341"/>
                  <a:pt x="2990777" y="179447"/>
                </a:cubicBezTo>
                <a:lnTo>
                  <a:pt x="2990777" y="1615019"/>
                </a:lnTo>
                <a:cubicBezTo>
                  <a:pt x="2990777" y="1714125"/>
                  <a:pt x="2910436" y="1794466"/>
                  <a:pt x="2811330" y="1794466"/>
                </a:cubicBezTo>
                <a:lnTo>
                  <a:pt x="179447" y="1794466"/>
                </a:lnTo>
                <a:cubicBezTo>
                  <a:pt x="80341" y="1794466"/>
                  <a:pt x="0" y="1714125"/>
                  <a:pt x="0" y="1615019"/>
                </a:cubicBezTo>
                <a:lnTo>
                  <a:pt x="0" y="179447"/>
                </a:lnTo>
                <a:close/>
              </a:path>
            </a:pathLst>
          </a:custGeom>
          <a:solidFill>
            <a:srgbClr val="005EB8"/>
          </a:solidFill>
        </p:spPr>
        <p:style>
          <a:lnRef idx="0">
            <a:schemeClr val="lt1">
              <a:hueOff val="0"/>
              <a:satOff val="0"/>
              <a:lumOff val="0"/>
              <a:alphaOff val="0"/>
            </a:schemeClr>
          </a:lnRef>
          <a:fillRef idx="3">
            <a:scrgbClr r="0" g="0" b="0"/>
          </a:fillRef>
          <a:effectRef idx="2">
            <a:schemeClr val="accent5">
              <a:hueOff val="-6758543"/>
              <a:satOff val="-17419"/>
              <a:lumOff val="-11765"/>
              <a:alphaOff val="0"/>
            </a:schemeClr>
          </a:effectRef>
          <a:fontRef idx="minor">
            <a:schemeClr val="lt1"/>
          </a:fontRef>
        </p:style>
        <p:txBody>
          <a:bodyPr spcFirstLastPara="0" vert="horz" wrap="square" lIns="121138" tIns="121138" rIns="121138" bIns="121138" numCol="1" spcCol="1270" anchor="ctr" anchorCtr="0">
            <a:noAutofit/>
          </a:bodyPr>
          <a:lstStyle/>
          <a:p>
            <a:pPr marL="0" lvl="0" indent="0" algn="ctr" defTabSz="800100">
              <a:lnSpc>
                <a:spcPct val="90000"/>
              </a:lnSpc>
              <a:spcBef>
                <a:spcPct val="0"/>
              </a:spcBef>
              <a:spcAft>
                <a:spcPct val="35000"/>
              </a:spcAft>
              <a:buNone/>
            </a:pPr>
            <a:r>
              <a:rPr lang="en-GB" sz="1800" b="1" kern="1200" dirty="0">
                <a:latin typeface="Arial"/>
                <a:cs typeface="Arial"/>
              </a:rPr>
              <a:t>Step </a:t>
            </a:r>
            <a:r>
              <a:rPr lang="en-GB" b="1" dirty="0">
                <a:latin typeface="Arial"/>
                <a:cs typeface="Arial"/>
              </a:rPr>
              <a:t>3</a:t>
            </a:r>
            <a:r>
              <a:rPr lang="en-GB" sz="1800" b="1" kern="1200" dirty="0">
                <a:latin typeface="Arial"/>
                <a:cs typeface="Arial"/>
              </a:rPr>
              <a:t>:</a:t>
            </a:r>
          </a:p>
          <a:p>
            <a:pPr marL="0" lvl="0" indent="0" algn="ctr" defTabSz="800100">
              <a:lnSpc>
                <a:spcPct val="90000"/>
              </a:lnSpc>
              <a:spcBef>
                <a:spcPct val="0"/>
              </a:spcBef>
              <a:spcAft>
                <a:spcPct val="35000"/>
              </a:spcAft>
              <a:buNone/>
            </a:pPr>
            <a:r>
              <a:rPr lang="en-GB" sz="1800" kern="1200" dirty="0">
                <a:latin typeface="Arial"/>
                <a:cs typeface="Arial"/>
              </a:rPr>
              <a:t>ICB publishes notice confirming award</a:t>
            </a:r>
            <a:r>
              <a:rPr lang="en-GB" sz="1800" b="0" i="0" kern="1200" dirty="0">
                <a:latin typeface="Arial"/>
                <a:cs typeface="Arial"/>
              </a:rPr>
              <a:t>.</a:t>
            </a:r>
            <a:endParaRPr lang="en-GB" sz="1800" kern="1200" dirty="0">
              <a:latin typeface="Arial"/>
              <a:cs typeface="Arial"/>
            </a:endParaRPr>
          </a:p>
        </p:txBody>
      </p:sp>
    </p:spTree>
    <p:extLst>
      <p:ext uri="{BB962C8B-B14F-4D97-AF65-F5344CB8AC3E}">
        <p14:creationId xmlns:p14="http://schemas.microsoft.com/office/powerpoint/2010/main" val="9332382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7A468-1EA2-0038-9A0C-D32486840879}"/>
              </a:ext>
            </a:extLst>
          </p:cNvPr>
          <p:cNvSpPr>
            <a:spLocks noGrp="1"/>
          </p:cNvSpPr>
          <p:nvPr>
            <p:ph type="title"/>
          </p:nvPr>
        </p:nvSpPr>
        <p:spPr>
          <a:xfrm>
            <a:off x="1864047" y="441900"/>
            <a:ext cx="8463906" cy="611649"/>
          </a:xfrm>
        </p:spPr>
        <p:txBody>
          <a:bodyPr>
            <a:normAutofit/>
          </a:bodyPr>
          <a:lstStyle/>
          <a:p>
            <a:pPr algn="ctr"/>
            <a:r>
              <a:rPr lang="en-US" b="1" i="0" u="none" strike="noStrike" dirty="0">
                <a:solidFill>
                  <a:srgbClr val="005EB8"/>
                </a:solidFill>
                <a:effectLst/>
                <a:latin typeface="Arial" panose="020B0604020202020204" pitchFamily="34" charset="0"/>
              </a:rPr>
              <a:t>STEP 1 of direct award process B</a:t>
            </a:r>
            <a:endParaRPr lang="en-GB" b="1" dirty="0"/>
          </a:p>
        </p:txBody>
      </p:sp>
      <p:sp>
        <p:nvSpPr>
          <p:cNvPr id="3" name="Content Placeholder 2">
            <a:extLst>
              <a:ext uri="{FF2B5EF4-FFF2-40B4-BE49-F238E27FC236}">
                <a16:creationId xmlns:a16="http://schemas.microsoft.com/office/drawing/2014/main" id="{9C792BB9-5BEB-DD29-6237-5F3874D9278E}"/>
              </a:ext>
            </a:extLst>
          </p:cNvPr>
          <p:cNvSpPr>
            <a:spLocks noGrp="1"/>
          </p:cNvSpPr>
          <p:nvPr>
            <p:ph sz="quarter" idx="10"/>
          </p:nvPr>
        </p:nvSpPr>
        <p:spPr>
          <a:xfrm>
            <a:off x="1069457" y="2113157"/>
            <a:ext cx="10053086" cy="713585"/>
          </a:xfrm>
        </p:spPr>
        <p:txBody>
          <a:bodyPr>
            <a:normAutofit/>
          </a:bodyPr>
          <a:lstStyle/>
          <a:p>
            <a:pPr marL="0" indent="0">
              <a:buNone/>
            </a:pPr>
            <a:r>
              <a:rPr lang="en-GB" sz="2100" dirty="0"/>
              <a:t>The ICB must ensure that there are arrangements in place to enable providers to express an interest in providing the service. They must set out:</a:t>
            </a:r>
          </a:p>
          <a:p>
            <a:pPr marL="0" indent="0">
              <a:buNone/>
            </a:pPr>
            <a:endParaRPr lang="en-GB" sz="2100" dirty="0"/>
          </a:p>
        </p:txBody>
      </p:sp>
      <p:grpSp>
        <p:nvGrpSpPr>
          <p:cNvPr id="7" name="Group 6">
            <a:extLst>
              <a:ext uri="{FF2B5EF4-FFF2-40B4-BE49-F238E27FC236}">
                <a16:creationId xmlns:a16="http://schemas.microsoft.com/office/drawing/2014/main" id="{D2BCE31B-9111-3A6F-C7C0-395817214D65}"/>
              </a:ext>
            </a:extLst>
          </p:cNvPr>
          <p:cNvGrpSpPr/>
          <p:nvPr/>
        </p:nvGrpSpPr>
        <p:grpSpPr>
          <a:xfrm>
            <a:off x="407511" y="3180335"/>
            <a:ext cx="10420826" cy="636767"/>
            <a:chOff x="407511" y="3180335"/>
            <a:chExt cx="10420826" cy="636767"/>
          </a:xfrm>
        </p:grpSpPr>
        <p:sp>
          <p:nvSpPr>
            <p:cNvPr id="12" name="Freeform: Shape 11">
              <a:extLst>
                <a:ext uri="{FF2B5EF4-FFF2-40B4-BE49-F238E27FC236}">
                  <a16:creationId xmlns:a16="http://schemas.microsoft.com/office/drawing/2014/main" id="{94D033F4-7F41-46CF-AB2E-6B05CB9913D9}"/>
                </a:ext>
              </a:extLst>
            </p:cNvPr>
            <p:cNvSpPr/>
            <p:nvPr/>
          </p:nvSpPr>
          <p:spPr>
            <a:xfrm>
              <a:off x="1363662" y="3180335"/>
              <a:ext cx="9464675" cy="636767"/>
            </a:xfrm>
            <a:custGeom>
              <a:avLst/>
              <a:gdLst>
                <a:gd name="connsiteX0" fmla="*/ 0 w 9464675"/>
                <a:gd name="connsiteY0" fmla="*/ 0 h 636767"/>
                <a:gd name="connsiteX1" fmla="*/ 9464675 w 9464675"/>
                <a:gd name="connsiteY1" fmla="*/ 0 h 636767"/>
                <a:gd name="connsiteX2" fmla="*/ 9464675 w 9464675"/>
                <a:gd name="connsiteY2" fmla="*/ 636767 h 636767"/>
                <a:gd name="connsiteX3" fmla="*/ 0 w 9464675"/>
                <a:gd name="connsiteY3" fmla="*/ 636767 h 636767"/>
                <a:gd name="connsiteX4" fmla="*/ 0 w 9464675"/>
                <a:gd name="connsiteY4" fmla="*/ 0 h 6367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64675" h="636767">
                  <a:moveTo>
                    <a:pt x="0" y="0"/>
                  </a:moveTo>
                  <a:lnTo>
                    <a:pt x="9464675" y="0"/>
                  </a:lnTo>
                  <a:lnTo>
                    <a:pt x="9464675" y="636767"/>
                  </a:lnTo>
                  <a:lnTo>
                    <a:pt x="0" y="636767"/>
                  </a:lnTo>
                  <a:lnTo>
                    <a:pt x="0" y="0"/>
                  </a:lnTo>
                  <a:close/>
                </a:path>
              </a:pathLst>
            </a:custGeom>
            <a:solidFill>
              <a:srgbClr val="005EB8"/>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53340" tIns="53340" rIns="53340" bIns="53340" numCol="1" spcCol="1270" anchor="ctr" anchorCtr="0">
              <a:noAutofit/>
            </a:bodyPr>
            <a:lstStyle/>
            <a:p>
              <a:pPr marL="0" lvl="0" indent="0" algn="ctr" defTabSz="933450">
                <a:lnSpc>
                  <a:spcPct val="90000"/>
                </a:lnSpc>
                <a:spcBef>
                  <a:spcPct val="0"/>
                </a:spcBef>
                <a:spcAft>
                  <a:spcPct val="35000"/>
                </a:spcAft>
                <a:buNone/>
              </a:pPr>
              <a:r>
                <a:rPr lang="en-GB" sz="2100" kern="1200" dirty="0">
                  <a:latin typeface="Arial" panose="020B0604020202020204" pitchFamily="34" charset="0"/>
                  <a:cs typeface="Arial" panose="020B0604020202020204" pitchFamily="34" charset="0"/>
                </a:rPr>
                <a:t>a description of the health care services to be provided</a:t>
              </a:r>
            </a:p>
          </p:txBody>
        </p:sp>
        <p:sp>
          <p:nvSpPr>
            <p:cNvPr id="8" name="Oval 7">
              <a:extLst>
                <a:ext uri="{FF2B5EF4-FFF2-40B4-BE49-F238E27FC236}">
                  <a16:creationId xmlns:a16="http://schemas.microsoft.com/office/drawing/2014/main" id="{75EE1DAF-96F4-4D04-9AC3-E81F0D8BE7F8}"/>
                </a:ext>
              </a:extLst>
            </p:cNvPr>
            <p:cNvSpPr/>
            <p:nvPr/>
          </p:nvSpPr>
          <p:spPr>
            <a:xfrm>
              <a:off x="407511" y="3183646"/>
              <a:ext cx="630000" cy="630145"/>
            </a:xfrm>
            <a:prstGeom prst="ellipse">
              <a:avLst/>
            </a:prstGeom>
            <a:solidFill>
              <a:srgbClr val="005EB8"/>
            </a:solidFill>
            <a:ln>
              <a:solidFill>
                <a:srgbClr val="005E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100">
                  <a:latin typeface="Arial" panose="020B0604020202020204" pitchFamily="34" charset="0"/>
                  <a:cs typeface="Arial" panose="020B0604020202020204" pitchFamily="34" charset="0"/>
                </a:rPr>
                <a:t>1.</a:t>
              </a:r>
            </a:p>
          </p:txBody>
        </p:sp>
      </p:grpSp>
      <p:grpSp>
        <p:nvGrpSpPr>
          <p:cNvPr id="11" name="Group 10">
            <a:extLst>
              <a:ext uri="{FF2B5EF4-FFF2-40B4-BE49-F238E27FC236}">
                <a16:creationId xmlns:a16="http://schemas.microsoft.com/office/drawing/2014/main" id="{C284AFE3-1274-BC04-45EE-1025AEAF6AE9}"/>
              </a:ext>
            </a:extLst>
          </p:cNvPr>
          <p:cNvGrpSpPr/>
          <p:nvPr/>
        </p:nvGrpSpPr>
        <p:grpSpPr>
          <a:xfrm>
            <a:off x="407511" y="4095887"/>
            <a:ext cx="10420826" cy="636767"/>
            <a:chOff x="407511" y="4094232"/>
            <a:chExt cx="10420826" cy="636767"/>
          </a:xfrm>
        </p:grpSpPr>
        <p:sp>
          <p:nvSpPr>
            <p:cNvPr id="13" name="Freeform: Shape 12">
              <a:extLst>
                <a:ext uri="{FF2B5EF4-FFF2-40B4-BE49-F238E27FC236}">
                  <a16:creationId xmlns:a16="http://schemas.microsoft.com/office/drawing/2014/main" id="{F6F76084-BC8E-4903-87D7-C886C09AA66A}"/>
                </a:ext>
              </a:extLst>
            </p:cNvPr>
            <p:cNvSpPr/>
            <p:nvPr/>
          </p:nvSpPr>
          <p:spPr>
            <a:xfrm>
              <a:off x="1363662" y="4094232"/>
              <a:ext cx="9464675" cy="636767"/>
            </a:xfrm>
            <a:custGeom>
              <a:avLst/>
              <a:gdLst>
                <a:gd name="connsiteX0" fmla="*/ 0 w 9464675"/>
                <a:gd name="connsiteY0" fmla="*/ 0 h 636767"/>
                <a:gd name="connsiteX1" fmla="*/ 9464675 w 9464675"/>
                <a:gd name="connsiteY1" fmla="*/ 0 h 636767"/>
                <a:gd name="connsiteX2" fmla="*/ 9464675 w 9464675"/>
                <a:gd name="connsiteY2" fmla="*/ 636767 h 636767"/>
                <a:gd name="connsiteX3" fmla="*/ 0 w 9464675"/>
                <a:gd name="connsiteY3" fmla="*/ 636767 h 636767"/>
                <a:gd name="connsiteX4" fmla="*/ 0 w 9464675"/>
                <a:gd name="connsiteY4" fmla="*/ 0 h 6367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64675" h="636767">
                  <a:moveTo>
                    <a:pt x="0" y="0"/>
                  </a:moveTo>
                  <a:lnTo>
                    <a:pt x="9464675" y="0"/>
                  </a:lnTo>
                  <a:lnTo>
                    <a:pt x="9464675" y="636767"/>
                  </a:lnTo>
                  <a:lnTo>
                    <a:pt x="0" y="636767"/>
                  </a:lnTo>
                  <a:lnTo>
                    <a:pt x="0" y="0"/>
                  </a:lnTo>
                  <a:close/>
                </a:path>
              </a:pathLst>
            </a:custGeom>
            <a:solidFill>
              <a:srgbClr val="005EB8"/>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53340" tIns="53340" rIns="53340" bIns="53340" numCol="1" spcCol="1270" anchor="ctr" anchorCtr="0">
              <a:noAutofit/>
            </a:bodyPr>
            <a:lstStyle/>
            <a:p>
              <a:pPr marL="0" lvl="0" indent="0" algn="ctr" defTabSz="933450">
                <a:lnSpc>
                  <a:spcPct val="90000"/>
                </a:lnSpc>
                <a:spcBef>
                  <a:spcPct val="0"/>
                </a:spcBef>
                <a:spcAft>
                  <a:spcPct val="35000"/>
                </a:spcAft>
                <a:buNone/>
              </a:pPr>
              <a:r>
                <a:rPr lang="en-GB" sz="2100" kern="1200">
                  <a:solidFill>
                    <a:schemeClr val="bg1"/>
                  </a:solidFill>
                  <a:latin typeface="Arial" panose="020B0604020202020204" pitchFamily="34" charset="0"/>
                  <a:cs typeface="Arial" panose="020B0604020202020204" pitchFamily="34" charset="0"/>
                </a:rPr>
                <a:t>how a provider can express their interest in providing the service</a:t>
              </a:r>
            </a:p>
          </p:txBody>
        </p:sp>
        <p:sp>
          <p:nvSpPr>
            <p:cNvPr id="9" name="Oval 8">
              <a:extLst>
                <a:ext uri="{FF2B5EF4-FFF2-40B4-BE49-F238E27FC236}">
                  <a16:creationId xmlns:a16="http://schemas.microsoft.com/office/drawing/2014/main" id="{B7DDF3F2-68A7-4420-B024-8F756898D601}"/>
                </a:ext>
              </a:extLst>
            </p:cNvPr>
            <p:cNvSpPr/>
            <p:nvPr/>
          </p:nvSpPr>
          <p:spPr>
            <a:xfrm>
              <a:off x="407511" y="4097302"/>
              <a:ext cx="630000" cy="630145"/>
            </a:xfrm>
            <a:prstGeom prst="ellipse">
              <a:avLst/>
            </a:prstGeom>
            <a:solidFill>
              <a:srgbClr val="005EB8"/>
            </a:solidFill>
            <a:ln>
              <a:solidFill>
                <a:srgbClr val="005E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100">
                  <a:latin typeface="Arial" panose="020B0604020202020204" pitchFamily="34" charset="0"/>
                  <a:cs typeface="Arial" panose="020B0604020202020204" pitchFamily="34" charset="0"/>
                </a:rPr>
                <a:t>2.</a:t>
              </a:r>
            </a:p>
          </p:txBody>
        </p:sp>
      </p:grpSp>
      <p:grpSp>
        <p:nvGrpSpPr>
          <p:cNvPr id="15" name="Group 14">
            <a:extLst>
              <a:ext uri="{FF2B5EF4-FFF2-40B4-BE49-F238E27FC236}">
                <a16:creationId xmlns:a16="http://schemas.microsoft.com/office/drawing/2014/main" id="{4A431913-1CCB-DDF9-D59B-BFC40EA1D7C1}"/>
              </a:ext>
            </a:extLst>
          </p:cNvPr>
          <p:cNvGrpSpPr/>
          <p:nvPr/>
        </p:nvGrpSpPr>
        <p:grpSpPr>
          <a:xfrm>
            <a:off x="407511" y="5011439"/>
            <a:ext cx="10420826" cy="636767"/>
            <a:chOff x="407511" y="5008129"/>
            <a:chExt cx="10420826" cy="636767"/>
          </a:xfrm>
        </p:grpSpPr>
        <p:sp>
          <p:nvSpPr>
            <p:cNvPr id="14" name="Freeform: Shape 13">
              <a:extLst>
                <a:ext uri="{FF2B5EF4-FFF2-40B4-BE49-F238E27FC236}">
                  <a16:creationId xmlns:a16="http://schemas.microsoft.com/office/drawing/2014/main" id="{AD321638-BBBB-493F-9AE7-05B0A1B7F890}"/>
                </a:ext>
              </a:extLst>
            </p:cNvPr>
            <p:cNvSpPr/>
            <p:nvPr/>
          </p:nvSpPr>
          <p:spPr>
            <a:xfrm>
              <a:off x="1363662" y="5008129"/>
              <a:ext cx="9464675" cy="636767"/>
            </a:xfrm>
            <a:custGeom>
              <a:avLst/>
              <a:gdLst>
                <a:gd name="connsiteX0" fmla="*/ 0 w 9464675"/>
                <a:gd name="connsiteY0" fmla="*/ 0 h 636767"/>
                <a:gd name="connsiteX1" fmla="*/ 9464675 w 9464675"/>
                <a:gd name="connsiteY1" fmla="*/ 0 h 636767"/>
                <a:gd name="connsiteX2" fmla="*/ 9464675 w 9464675"/>
                <a:gd name="connsiteY2" fmla="*/ 636767 h 636767"/>
                <a:gd name="connsiteX3" fmla="*/ 0 w 9464675"/>
                <a:gd name="connsiteY3" fmla="*/ 636767 h 636767"/>
                <a:gd name="connsiteX4" fmla="*/ 0 w 9464675"/>
                <a:gd name="connsiteY4" fmla="*/ 0 h 6367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64675" h="636767">
                  <a:moveTo>
                    <a:pt x="0" y="0"/>
                  </a:moveTo>
                  <a:lnTo>
                    <a:pt x="9464675" y="0"/>
                  </a:lnTo>
                  <a:lnTo>
                    <a:pt x="9464675" y="636767"/>
                  </a:lnTo>
                  <a:lnTo>
                    <a:pt x="0" y="636767"/>
                  </a:lnTo>
                  <a:lnTo>
                    <a:pt x="0" y="0"/>
                  </a:lnTo>
                  <a:close/>
                </a:path>
              </a:pathLst>
            </a:custGeom>
            <a:solidFill>
              <a:srgbClr val="005EB8"/>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53340" tIns="53340" rIns="53340" bIns="53340" numCol="1" spcCol="1270" anchor="ctr" anchorCtr="0">
              <a:noAutofit/>
            </a:bodyPr>
            <a:lstStyle/>
            <a:p>
              <a:pPr marL="0" lvl="0" indent="0" algn="ctr" defTabSz="933450">
                <a:lnSpc>
                  <a:spcPct val="90000"/>
                </a:lnSpc>
                <a:spcBef>
                  <a:spcPct val="0"/>
                </a:spcBef>
                <a:spcAft>
                  <a:spcPct val="35000"/>
                </a:spcAft>
                <a:buNone/>
              </a:pPr>
              <a:r>
                <a:rPr lang="en-GB" sz="2100" kern="1200">
                  <a:solidFill>
                    <a:schemeClr val="bg1"/>
                  </a:solidFill>
                  <a:latin typeface="Arial" panose="020B0604020202020204" pitchFamily="34" charset="0"/>
                  <a:cs typeface="Arial" panose="020B0604020202020204" pitchFamily="34" charset="0"/>
                </a:rPr>
                <a:t>any minimum requirements that providers must meet</a:t>
              </a:r>
            </a:p>
          </p:txBody>
        </p:sp>
        <p:sp>
          <p:nvSpPr>
            <p:cNvPr id="10" name="Oval 9">
              <a:extLst>
                <a:ext uri="{FF2B5EF4-FFF2-40B4-BE49-F238E27FC236}">
                  <a16:creationId xmlns:a16="http://schemas.microsoft.com/office/drawing/2014/main" id="{56B9BC6F-AA24-4A22-89FB-9FF66C22A073}"/>
                </a:ext>
              </a:extLst>
            </p:cNvPr>
            <p:cNvSpPr/>
            <p:nvPr/>
          </p:nvSpPr>
          <p:spPr>
            <a:xfrm>
              <a:off x="407511" y="5014751"/>
              <a:ext cx="630000" cy="630145"/>
            </a:xfrm>
            <a:prstGeom prst="ellipse">
              <a:avLst/>
            </a:prstGeom>
            <a:solidFill>
              <a:srgbClr val="005EB8"/>
            </a:solidFill>
            <a:ln>
              <a:solidFill>
                <a:srgbClr val="005E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100">
                  <a:latin typeface="Arial" panose="020B0604020202020204" pitchFamily="34" charset="0"/>
                  <a:cs typeface="Arial" panose="020B0604020202020204" pitchFamily="34" charset="0"/>
                </a:rPr>
                <a:t>3.</a:t>
              </a:r>
            </a:p>
          </p:txBody>
        </p:sp>
      </p:grpSp>
    </p:spTree>
    <p:extLst>
      <p:ext uri="{BB962C8B-B14F-4D97-AF65-F5344CB8AC3E}">
        <p14:creationId xmlns:p14="http://schemas.microsoft.com/office/powerpoint/2010/main" val="11291935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7A468-1EA2-0038-9A0C-D32486840879}"/>
              </a:ext>
            </a:extLst>
          </p:cNvPr>
          <p:cNvSpPr>
            <a:spLocks noGrp="1"/>
          </p:cNvSpPr>
          <p:nvPr>
            <p:ph type="title"/>
          </p:nvPr>
        </p:nvSpPr>
        <p:spPr>
          <a:xfrm>
            <a:off x="2259176" y="441900"/>
            <a:ext cx="7880504" cy="611649"/>
          </a:xfrm>
        </p:spPr>
        <p:txBody>
          <a:bodyPr>
            <a:noAutofit/>
          </a:bodyPr>
          <a:lstStyle/>
          <a:p>
            <a:pPr algn="ctr"/>
            <a:r>
              <a:rPr lang="en-US" b="1" i="0" u="none" strike="noStrike" dirty="0">
                <a:solidFill>
                  <a:srgbClr val="005EB8"/>
                </a:solidFill>
                <a:effectLst/>
                <a:latin typeface="Arial" panose="020B0604020202020204" pitchFamily="34" charset="0"/>
              </a:rPr>
              <a:t>STEPS 2 &amp; 3 of direct </a:t>
            </a:r>
            <a:r>
              <a:rPr lang="en-US" b="1" dirty="0"/>
              <a:t>a</a:t>
            </a:r>
            <a:r>
              <a:rPr lang="en-US" b="1" i="0" u="none" strike="noStrike" dirty="0">
                <a:solidFill>
                  <a:srgbClr val="005EB8"/>
                </a:solidFill>
                <a:effectLst/>
                <a:latin typeface="Arial" panose="020B0604020202020204" pitchFamily="34" charset="0"/>
              </a:rPr>
              <a:t>ward </a:t>
            </a:r>
            <a:r>
              <a:rPr lang="en-US" b="1" dirty="0"/>
              <a:t>p</a:t>
            </a:r>
            <a:r>
              <a:rPr lang="en-US" b="1" i="0" u="none" strike="noStrike" dirty="0">
                <a:solidFill>
                  <a:srgbClr val="005EB8"/>
                </a:solidFill>
                <a:effectLst/>
                <a:latin typeface="Arial" panose="020B0604020202020204" pitchFamily="34" charset="0"/>
              </a:rPr>
              <a:t>rocess B</a:t>
            </a:r>
            <a:endParaRPr lang="en-GB" b="1" dirty="0"/>
          </a:p>
        </p:txBody>
      </p:sp>
      <p:sp>
        <p:nvSpPr>
          <p:cNvPr id="19" name="Rectangle 18">
            <a:extLst>
              <a:ext uri="{FF2B5EF4-FFF2-40B4-BE49-F238E27FC236}">
                <a16:creationId xmlns:a16="http://schemas.microsoft.com/office/drawing/2014/main" id="{74B65109-7CB0-4C43-BD25-6451A066E87F}"/>
              </a:ext>
            </a:extLst>
          </p:cNvPr>
          <p:cNvSpPr/>
          <p:nvPr/>
        </p:nvSpPr>
        <p:spPr>
          <a:xfrm>
            <a:off x="2563503" y="2269125"/>
            <a:ext cx="1583730" cy="1231927"/>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en-GB"/>
          </a:p>
        </p:txBody>
      </p:sp>
      <p:grpSp>
        <p:nvGrpSpPr>
          <p:cNvPr id="3" name="Group 2">
            <a:extLst>
              <a:ext uri="{FF2B5EF4-FFF2-40B4-BE49-F238E27FC236}">
                <a16:creationId xmlns:a16="http://schemas.microsoft.com/office/drawing/2014/main" id="{3B4D5EA5-7464-CFD7-E2BE-70D0264F7C86}"/>
              </a:ext>
            </a:extLst>
          </p:cNvPr>
          <p:cNvGrpSpPr/>
          <p:nvPr/>
        </p:nvGrpSpPr>
        <p:grpSpPr>
          <a:xfrm>
            <a:off x="385970" y="2175053"/>
            <a:ext cx="10942430" cy="1524202"/>
            <a:chOff x="385970" y="2175053"/>
            <a:chExt cx="10942430" cy="1524202"/>
          </a:xfrm>
        </p:grpSpPr>
        <p:sp>
          <p:nvSpPr>
            <p:cNvPr id="18" name="Freeform: Shape 17">
              <a:extLst>
                <a:ext uri="{FF2B5EF4-FFF2-40B4-BE49-F238E27FC236}">
                  <a16:creationId xmlns:a16="http://schemas.microsoft.com/office/drawing/2014/main" id="{1017A9F2-AB0D-4C36-8BA1-D8041EA11208}"/>
                </a:ext>
              </a:extLst>
            </p:cNvPr>
            <p:cNvSpPr/>
            <p:nvPr/>
          </p:nvSpPr>
          <p:spPr>
            <a:xfrm>
              <a:off x="385970" y="2175053"/>
              <a:ext cx="2177533" cy="1524202"/>
            </a:xfrm>
            <a:custGeom>
              <a:avLst/>
              <a:gdLst>
                <a:gd name="connsiteX0" fmla="*/ 0 w 2177533"/>
                <a:gd name="connsiteY0" fmla="*/ 254084 h 1524202"/>
                <a:gd name="connsiteX1" fmla="*/ 254084 w 2177533"/>
                <a:gd name="connsiteY1" fmla="*/ 0 h 1524202"/>
                <a:gd name="connsiteX2" fmla="*/ 1923449 w 2177533"/>
                <a:gd name="connsiteY2" fmla="*/ 0 h 1524202"/>
                <a:gd name="connsiteX3" fmla="*/ 2177533 w 2177533"/>
                <a:gd name="connsiteY3" fmla="*/ 254084 h 1524202"/>
                <a:gd name="connsiteX4" fmla="*/ 2177533 w 2177533"/>
                <a:gd name="connsiteY4" fmla="*/ 1270118 h 1524202"/>
                <a:gd name="connsiteX5" fmla="*/ 1923449 w 2177533"/>
                <a:gd name="connsiteY5" fmla="*/ 1524202 h 1524202"/>
                <a:gd name="connsiteX6" fmla="*/ 254084 w 2177533"/>
                <a:gd name="connsiteY6" fmla="*/ 1524202 h 1524202"/>
                <a:gd name="connsiteX7" fmla="*/ 0 w 2177533"/>
                <a:gd name="connsiteY7" fmla="*/ 1270118 h 1524202"/>
                <a:gd name="connsiteX8" fmla="*/ 0 w 2177533"/>
                <a:gd name="connsiteY8" fmla="*/ 254084 h 15242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77533" h="1524202">
                  <a:moveTo>
                    <a:pt x="0" y="254084"/>
                  </a:moveTo>
                  <a:cubicBezTo>
                    <a:pt x="0" y="113757"/>
                    <a:pt x="113757" y="0"/>
                    <a:pt x="254084" y="0"/>
                  </a:cubicBezTo>
                  <a:lnTo>
                    <a:pt x="1923449" y="0"/>
                  </a:lnTo>
                  <a:cubicBezTo>
                    <a:pt x="2063776" y="0"/>
                    <a:pt x="2177533" y="113757"/>
                    <a:pt x="2177533" y="254084"/>
                  </a:cubicBezTo>
                  <a:lnTo>
                    <a:pt x="2177533" y="1270118"/>
                  </a:lnTo>
                  <a:cubicBezTo>
                    <a:pt x="2177533" y="1410445"/>
                    <a:pt x="2063776" y="1524202"/>
                    <a:pt x="1923449" y="1524202"/>
                  </a:cubicBezTo>
                  <a:lnTo>
                    <a:pt x="254084" y="1524202"/>
                  </a:lnTo>
                  <a:cubicBezTo>
                    <a:pt x="113757" y="1524202"/>
                    <a:pt x="0" y="1410445"/>
                    <a:pt x="0" y="1270118"/>
                  </a:cubicBezTo>
                  <a:lnTo>
                    <a:pt x="0" y="254084"/>
                  </a:lnTo>
                  <a:close/>
                </a:path>
              </a:pathLst>
            </a:custGeom>
            <a:solidFill>
              <a:srgbClr val="005EB8"/>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54429" tIns="154429" rIns="154429" bIns="154429" numCol="1" spcCol="1270" anchor="ctr" anchorCtr="0">
              <a:noAutofit/>
            </a:bodyPr>
            <a:lstStyle/>
            <a:p>
              <a:pPr marL="0" lvl="0" indent="0" algn="ctr" defTabSz="933450">
                <a:lnSpc>
                  <a:spcPct val="90000"/>
                </a:lnSpc>
                <a:spcBef>
                  <a:spcPct val="0"/>
                </a:spcBef>
                <a:spcAft>
                  <a:spcPct val="35000"/>
                </a:spcAft>
                <a:buNone/>
              </a:pPr>
              <a:r>
                <a:rPr lang="en-GB" sz="2100" kern="1200">
                  <a:latin typeface="Arial" panose="020B0604020202020204" pitchFamily="34" charset="0"/>
                  <a:cs typeface="Arial" panose="020B0604020202020204" pitchFamily="34" charset="0"/>
                </a:rPr>
                <a:t>Step 2</a:t>
              </a:r>
            </a:p>
          </p:txBody>
        </p:sp>
        <p:sp>
          <p:nvSpPr>
            <p:cNvPr id="11" name="TextBox 10">
              <a:extLst>
                <a:ext uri="{FF2B5EF4-FFF2-40B4-BE49-F238E27FC236}">
                  <a16:creationId xmlns:a16="http://schemas.microsoft.com/office/drawing/2014/main" id="{E82F72EB-D0E5-4105-9312-DB2EB90681B5}"/>
                </a:ext>
              </a:extLst>
            </p:cNvPr>
            <p:cNvSpPr txBox="1"/>
            <p:nvPr/>
          </p:nvSpPr>
          <p:spPr>
            <a:xfrm>
              <a:off x="2691688" y="2548738"/>
              <a:ext cx="8636712" cy="738664"/>
            </a:xfrm>
            <a:prstGeom prst="rect">
              <a:avLst/>
            </a:prstGeom>
            <a:noFill/>
          </p:spPr>
          <p:txBody>
            <a:bodyPr wrap="square">
              <a:spAutoFit/>
            </a:bodyPr>
            <a:lstStyle/>
            <a:p>
              <a:r>
                <a:rPr lang="en-GB" sz="2100" dirty="0">
                  <a:latin typeface="Arial" panose="020B0604020202020204" pitchFamily="34" charset="0"/>
                  <a:cs typeface="Arial" panose="020B0604020202020204" pitchFamily="34" charset="0"/>
                </a:rPr>
                <a:t>Once the ICB has met the requirements set out in Step 1, </a:t>
              </a:r>
              <a:r>
                <a:rPr lang="en-GB" sz="2100" b="1" dirty="0">
                  <a:latin typeface="Arial" panose="020B0604020202020204" pitchFamily="34" charset="0"/>
                  <a:cs typeface="Arial" panose="020B0604020202020204" pitchFamily="34" charset="0"/>
                </a:rPr>
                <a:t>then they can award contracts to all eligible providers. </a:t>
              </a:r>
            </a:p>
          </p:txBody>
        </p:sp>
      </p:grpSp>
      <p:grpSp>
        <p:nvGrpSpPr>
          <p:cNvPr id="7" name="Group 6">
            <a:extLst>
              <a:ext uri="{FF2B5EF4-FFF2-40B4-BE49-F238E27FC236}">
                <a16:creationId xmlns:a16="http://schemas.microsoft.com/office/drawing/2014/main" id="{9E8FEE4D-2A84-9B02-FD34-79FF4D7E5A82}"/>
              </a:ext>
            </a:extLst>
          </p:cNvPr>
          <p:cNvGrpSpPr/>
          <p:nvPr/>
        </p:nvGrpSpPr>
        <p:grpSpPr>
          <a:xfrm>
            <a:off x="651494" y="3778380"/>
            <a:ext cx="11489706" cy="1798919"/>
            <a:chOff x="651494" y="3778380"/>
            <a:chExt cx="11489706" cy="1798919"/>
          </a:xfrm>
        </p:grpSpPr>
        <p:sp>
          <p:nvSpPr>
            <p:cNvPr id="17" name="Arrow: Bent-Up 16">
              <a:extLst>
                <a:ext uri="{FF2B5EF4-FFF2-40B4-BE49-F238E27FC236}">
                  <a16:creationId xmlns:a16="http://schemas.microsoft.com/office/drawing/2014/main" id="{456D095B-1D50-45B1-A730-723D38FCAE20}"/>
                </a:ext>
              </a:extLst>
            </p:cNvPr>
            <p:cNvSpPr/>
            <p:nvPr/>
          </p:nvSpPr>
          <p:spPr>
            <a:xfrm rot="5400000">
              <a:off x="741048" y="3688826"/>
              <a:ext cx="1293524" cy="1472631"/>
            </a:xfrm>
            <a:prstGeom prst="bentUpArrow">
              <a:avLst>
                <a:gd name="adj1" fmla="val 32840"/>
                <a:gd name="adj2" fmla="val 25000"/>
                <a:gd name="adj3" fmla="val 35780"/>
              </a:avLst>
            </a:prstGeom>
            <a:solidFill>
              <a:srgbClr val="005EB8"/>
            </a:solid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GB"/>
            </a:p>
          </p:txBody>
        </p:sp>
        <p:sp>
          <p:nvSpPr>
            <p:cNvPr id="20" name="Freeform: Shape 19">
              <a:extLst>
                <a:ext uri="{FF2B5EF4-FFF2-40B4-BE49-F238E27FC236}">
                  <a16:creationId xmlns:a16="http://schemas.microsoft.com/office/drawing/2014/main" id="{AC130390-2B3C-4130-A53F-B0E0C08503E9}"/>
                </a:ext>
              </a:extLst>
            </p:cNvPr>
            <p:cNvSpPr/>
            <p:nvPr/>
          </p:nvSpPr>
          <p:spPr>
            <a:xfrm>
              <a:off x="2240246" y="3973796"/>
              <a:ext cx="2177533" cy="1524202"/>
            </a:xfrm>
            <a:custGeom>
              <a:avLst/>
              <a:gdLst>
                <a:gd name="connsiteX0" fmla="*/ 0 w 2177533"/>
                <a:gd name="connsiteY0" fmla="*/ 254084 h 1524202"/>
                <a:gd name="connsiteX1" fmla="*/ 254084 w 2177533"/>
                <a:gd name="connsiteY1" fmla="*/ 0 h 1524202"/>
                <a:gd name="connsiteX2" fmla="*/ 1923449 w 2177533"/>
                <a:gd name="connsiteY2" fmla="*/ 0 h 1524202"/>
                <a:gd name="connsiteX3" fmla="*/ 2177533 w 2177533"/>
                <a:gd name="connsiteY3" fmla="*/ 254084 h 1524202"/>
                <a:gd name="connsiteX4" fmla="*/ 2177533 w 2177533"/>
                <a:gd name="connsiteY4" fmla="*/ 1270118 h 1524202"/>
                <a:gd name="connsiteX5" fmla="*/ 1923449 w 2177533"/>
                <a:gd name="connsiteY5" fmla="*/ 1524202 h 1524202"/>
                <a:gd name="connsiteX6" fmla="*/ 254084 w 2177533"/>
                <a:gd name="connsiteY6" fmla="*/ 1524202 h 1524202"/>
                <a:gd name="connsiteX7" fmla="*/ 0 w 2177533"/>
                <a:gd name="connsiteY7" fmla="*/ 1270118 h 1524202"/>
                <a:gd name="connsiteX8" fmla="*/ 0 w 2177533"/>
                <a:gd name="connsiteY8" fmla="*/ 254084 h 15242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77533" h="1524202">
                  <a:moveTo>
                    <a:pt x="0" y="254084"/>
                  </a:moveTo>
                  <a:cubicBezTo>
                    <a:pt x="0" y="113757"/>
                    <a:pt x="113757" y="0"/>
                    <a:pt x="254084" y="0"/>
                  </a:cubicBezTo>
                  <a:lnTo>
                    <a:pt x="1923449" y="0"/>
                  </a:lnTo>
                  <a:cubicBezTo>
                    <a:pt x="2063776" y="0"/>
                    <a:pt x="2177533" y="113757"/>
                    <a:pt x="2177533" y="254084"/>
                  </a:cubicBezTo>
                  <a:lnTo>
                    <a:pt x="2177533" y="1270118"/>
                  </a:lnTo>
                  <a:cubicBezTo>
                    <a:pt x="2177533" y="1410445"/>
                    <a:pt x="2063776" y="1524202"/>
                    <a:pt x="1923449" y="1524202"/>
                  </a:cubicBezTo>
                  <a:lnTo>
                    <a:pt x="254084" y="1524202"/>
                  </a:lnTo>
                  <a:cubicBezTo>
                    <a:pt x="113757" y="1524202"/>
                    <a:pt x="0" y="1410445"/>
                    <a:pt x="0" y="1270118"/>
                  </a:cubicBezTo>
                  <a:lnTo>
                    <a:pt x="0" y="254084"/>
                  </a:lnTo>
                  <a:close/>
                </a:path>
              </a:pathLst>
            </a:custGeom>
            <a:solidFill>
              <a:srgbClr val="005EB8"/>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54429" tIns="154429" rIns="154429" bIns="154429" numCol="1" spcCol="1270" anchor="ctr" anchorCtr="0">
              <a:noAutofit/>
            </a:bodyPr>
            <a:lstStyle/>
            <a:p>
              <a:pPr marL="0" lvl="0" indent="0" algn="ctr" defTabSz="933450">
                <a:lnSpc>
                  <a:spcPct val="90000"/>
                </a:lnSpc>
                <a:spcBef>
                  <a:spcPct val="0"/>
                </a:spcBef>
                <a:spcAft>
                  <a:spcPct val="35000"/>
                </a:spcAft>
                <a:buNone/>
              </a:pPr>
              <a:r>
                <a:rPr lang="en-GB" sz="2100" kern="1200">
                  <a:latin typeface="Arial" panose="020B0604020202020204" pitchFamily="34" charset="0"/>
                  <a:cs typeface="Arial" panose="020B0604020202020204" pitchFamily="34" charset="0"/>
                </a:rPr>
                <a:t>Step 3</a:t>
              </a:r>
            </a:p>
          </p:txBody>
        </p:sp>
        <p:sp>
          <p:nvSpPr>
            <p:cNvPr id="13" name="TextBox 12">
              <a:extLst>
                <a:ext uri="{FF2B5EF4-FFF2-40B4-BE49-F238E27FC236}">
                  <a16:creationId xmlns:a16="http://schemas.microsoft.com/office/drawing/2014/main" id="{D15EE10B-6F9E-4900-9CC0-28C8A19D9D70}"/>
                </a:ext>
              </a:extLst>
            </p:cNvPr>
            <p:cNvSpPr txBox="1"/>
            <p:nvPr/>
          </p:nvSpPr>
          <p:spPr>
            <a:xfrm>
              <a:off x="4533900" y="3869139"/>
              <a:ext cx="7607300" cy="1708160"/>
            </a:xfrm>
            <a:prstGeom prst="rect">
              <a:avLst/>
            </a:prstGeom>
            <a:noFill/>
          </p:spPr>
          <p:txBody>
            <a:bodyPr wrap="square">
              <a:spAutoFit/>
            </a:bodyPr>
            <a:lstStyle/>
            <a:p>
              <a:pPr marL="0" lvl="0" indent="0">
                <a:buNone/>
              </a:pPr>
              <a:r>
                <a:rPr lang="en-GB" sz="2100" dirty="0">
                  <a:latin typeface="Arial" panose="020B0604020202020204" pitchFamily="34" charset="0"/>
                  <a:cs typeface="Arial" panose="020B0604020202020204" pitchFamily="34" charset="0"/>
                </a:rPr>
                <a:t>Next, the ICB must publish a notice setting out that they have awarded a contract. This must be done using the </a:t>
              </a:r>
              <a:r>
                <a:rPr lang="en-GB" sz="2100" b="1" dirty="0">
                  <a:latin typeface="Arial" panose="020B0604020202020204" pitchFamily="34" charset="0"/>
                  <a:cs typeface="Arial" panose="020B0604020202020204" pitchFamily="34" charset="0"/>
                </a:rPr>
                <a:t>Find a Tender Service (FTS) website</a:t>
              </a:r>
              <a:r>
                <a:rPr lang="en-GB" sz="2100" dirty="0">
                  <a:latin typeface="Arial" panose="020B0604020202020204" pitchFamily="34" charset="0"/>
                  <a:cs typeface="Arial" panose="020B0604020202020204" pitchFamily="34" charset="0"/>
                </a:rPr>
                <a:t>, including the information required under Schedule 2. This notice must be published within 30 days of the contract award.</a:t>
              </a:r>
            </a:p>
          </p:txBody>
        </p:sp>
      </p:grpSp>
    </p:spTree>
    <p:extLst>
      <p:ext uri="{BB962C8B-B14F-4D97-AF65-F5344CB8AC3E}">
        <p14:creationId xmlns:p14="http://schemas.microsoft.com/office/powerpoint/2010/main" val="5101271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C2763-FEC9-C7CF-4421-A512BA4867CA}"/>
              </a:ext>
            </a:extLst>
          </p:cNvPr>
          <p:cNvSpPr>
            <a:spLocks noGrp="1"/>
          </p:cNvSpPr>
          <p:nvPr>
            <p:ph type="title"/>
          </p:nvPr>
        </p:nvSpPr>
        <p:spPr>
          <a:xfrm>
            <a:off x="2031381" y="248249"/>
            <a:ext cx="8129239" cy="930243"/>
          </a:xfrm>
        </p:spPr>
        <p:txBody>
          <a:bodyPr>
            <a:noAutofit/>
          </a:bodyPr>
          <a:lstStyle/>
          <a:p>
            <a:pPr algn="ctr"/>
            <a:r>
              <a:rPr lang="en-US" b="1" dirty="0"/>
              <a:t>Key criteria and the basic selection criteria</a:t>
            </a:r>
          </a:p>
        </p:txBody>
      </p:sp>
      <p:sp>
        <p:nvSpPr>
          <p:cNvPr id="14" name="Rectangle 13">
            <a:extLst>
              <a:ext uri="{FF2B5EF4-FFF2-40B4-BE49-F238E27FC236}">
                <a16:creationId xmlns:a16="http://schemas.microsoft.com/office/drawing/2014/main" id="{6BD3ACBD-CEF9-4B02-9D09-350E3C11B111}"/>
              </a:ext>
            </a:extLst>
          </p:cNvPr>
          <p:cNvSpPr/>
          <p:nvPr/>
        </p:nvSpPr>
        <p:spPr>
          <a:xfrm>
            <a:off x="539149" y="1782029"/>
            <a:ext cx="11113702" cy="1061829"/>
          </a:xfrm>
          <a:prstGeom prst="rect">
            <a:avLst/>
          </a:prstGeom>
        </p:spPr>
        <p:txBody>
          <a:bodyPr wrap="square" lIns="91440" tIns="45720" rIns="91440" bIns="45720" anchor="t">
            <a:spAutoFit/>
          </a:bodyPr>
          <a:lstStyle/>
          <a:p>
            <a:pPr lvl="0"/>
            <a:r>
              <a:rPr lang="en-GB" sz="2100" dirty="0">
                <a:latin typeface="Arial"/>
                <a:cs typeface="Arial"/>
              </a:rPr>
              <a:t>When following direct award process C, the most suitable provider process, or the competitive process, the ICB must take into account the </a:t>
            </a:r>
            <a:r>
              <a:rPr lang="en-GB" sz="2100" b="1" dirty="0">
                <a:latin typeface="Arial"/>
                <a:cs typeface="Arial"/>
              </a:rPr>
              <a:t>key criteria</a:t>
            </a:r>
            <a:r>
              <a:rPr lang="en-GB" sz="2100" dirty="0">
                <a:latin typeface="Arial"/>
                <a:cs typeface="Arial"/>
              </a:rPr>
              <a:t> and the </a:t>
            </a:r>
            <a:r>
              <a:rPr lang="en-GB" sz="2100" b="1" dirty="0">
                <a:latin typeface="Arial"/>
                <a:cs typeface="Arial"/>
              </a:rPr>
              <a:t>basic selection criteria</a:t>
            </a:r>
            <a:r>
              <a:rPr lang="en-GB" sz="2100" dirty="0">
                <a:latin typeface="Arial"/>
                <a:cs typeface="Arial"/>
              </a:rPr>
              <a:t>. </a:t>
            </a:r>
          </a:p>
        </p:txBody>
      </p:sp>
      <p:sp>
        <p:nvSpPr>
          <p:cNvPr id="5" name="Rectangle 4">
            <a:extLst>
              <a:ext uri="{FF2B5EF4-FFF2-40B4-BE49-F238E27FC236}">
                <a16:creationId xmlns:a16="http://schemas.microsoft.com/office/drawing/2014/main" id="{32E7C2F0-EEF1-4463-9CF9-245D2496E289}"/>
              </a:ext>
            </a:extLst>
          </p:cNvPr>
          <p:cNvSpPr/>
          <p:nvPr/>
        </p:nvSpPr>
        <p:spPr>
          <a:xfrm>
            <a:off x="-598532" y="2991097"/>
            <a:ext cx="7022120" cy="3466254"/>
          </a:xfrm>
          <a:prstGeom prst="rect">
            <a:avLst/>
          </a:prstGeom>
          <a:noFill/>
        </p:spPr>
        <p:txBody>
          <a:bodyPr/>
          <a:lstStyle/>
          <a:p>
            <a:endParaRPr lang="en-GB"/>
          </a:p>
        </p:txBody>
      </p:sp>
      <p:sp>
        <p:nvSpPr>
          <p:cNvPr id="7" name="Freeform: Shape 6">
            <a:extLst>
              <a:ext uri="{FF2B5EF4-FFF2-40B4-BE49-F238E27FC236}">
                <a16:creationId xmlns:a16="http://schemas.microsoft.com/office/drawing/2014/main" id="{49B1D8B7-69E6-40AE-BFAB-C8D399BE1673}"/>
              </a:ext>
            </a:extLst>
          </p:cNvPr>
          <p:cNvSpPr/>
          <p:nvPr/>
        </p:nvSpPr>
        <p:spPr>
          <a:xfrm>
            <a:off x="1213174" y="4724224"/>
            <a:ext cx="316933" cy="721233"/>
          </a:xfrm>
          <a:custGeom>
            <a:avLst/>
            <a:gdLst>
              <a:gd name="connsiteX0" fmla="*/ 0 w 316933"/>
              <a:gd name="connsiteY0" fmla="*/ 0 h 721233"/>
              <a:gd name="connsiteX1" fmla="*/ 158466 w 316933"/>
              <a:gd name="connsiteY1" fmla="*/ 0 h 721233"/>
              <a:gd name="connsiteX2" fmla="*/ 158466 w 316933"/>
              <a:gd name="connsiteY2" fmla="*/ 721233 h 721233"/>
              <a:gd name="connsiteX3" fmla="*/ 316933 w 316933"/>
              <a:gd name="connsiteY3" fmla="*/ 721233 h 721233"/>
            </a:gdLst>
            <a:ahLst/>
            <a:cxnLst>
              <a:cxn ang="0">
                <a:pos x="connsiteX0" y="connsiteY0"/>
              </a:cxn>
              <a:cxn ang="0">
                <a:pos x="connsiteX1" y="connsiteY1"/>
              </a:cxn>
              <a:cxn ang="0">
                <a:pos x="connsiteX2" y="connsiteY2"/>
              </a:cxn>
              <a:cxn ang="0">
                <a:pos x="connsiteX3" y="connsiteY3"/>
              </a:cxn>
            </a:cxnLst>
            <a:rect l="l" t="t" r="r" b="b"/>
            <a:pathLst>
              <a:path w="316933" h="721233">
                <a:moveTo>
                  <a:pt x="0" y="0"/>
                </a:moveTo>
                <a:lnTo>
                  <a:pt x="158466" y="0"/>
                </a:lnTo>
                <a:lnTo>
                  <a:pt x="158466" y="721233"/>
                </a:lnTo>
                <a:lnTo>
                  <a:pt x="316933" y="721233"/>
                </a:lnTo>
              </a:path>
            </a:pathLst>
          </a:custGeom>
          <a:noFill/>
          <a:ln>
            <a:solidFill>
              <a:srgbClr val="005EB8"/>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151472" tIns="340921" rIns="151472" bIns="340923" numCol="1" spcCol="1270" anchor="ctr" anchorCtr="0">
            <a:noAutofit/>
          </a:bodyPr>
          <a:lstStyle/>
          <a:p>
            <a:pPr marL="0" lvl="0" indent="0" algn="ctr" defTabSz="222250">
              <a:lnSpc>
                <a:spcPct val="90000"/>
              </a:lnSpc>
              <a:spcBef>
                <a:spcPct val="0"/>
              </a:spcBef>
              <a:spcAft>
                <a:spcPct val="35000"/>
              </a:spcAft>
              <a:buNone/>
            </a:pPr>
            <a:endParaRPr lang="en-GB" sz="500" kern="1200"/>
          </a:p>
        </p:txBody>
      </p:sp>
      <p:sp>
        <p:nvSpPr>
          <p:cNvPr id="12" name="Freeform: Shape 11">
            <a:extLst>
              <a:ext uri="{FF2B5EF4-FFF2-40B4-BE49-F238E27FC236}">
                <a16:creationId xmlns:a16="http://schemas.microsoft.com/office/drawing/2014/main" id="{C818B923-E454-46C9-A137-2ED391A83BAC}"/>
              </a:ext>
            </a:extLst>
          </p:cNvPr>
          <p:cNvSpPr/>
          <p:nvPr/>
        </p:nvSpPr>
        <p:spPr>
          <a:xfrm>
            <a:off x="1213174" y="4014145"/>
            <a:ext cx="316933" cy="710080"/>
          </a:xfrm>
          <a:custGeom>
            <a:avLst/>
            <a:gdLst>
              <a:gd name="connsiteX0" fmla="*/ 0 w 316933"/>
              <a:gd name="connsiteY0" fmla="*/ 710080 h 710080"/>
              <a:gd name="connsiteX1" fmla="*/ 158466 w 316933"/>
              <a:gd name="connsiteY1" fmla="*/ 710080 h 710080"/>
              <a:gd name="connsiteX2" fmla="*/ 158466 w 316933"/>
              <a:gd name="connsiteY2" fmla="*/ 0 h 710080"/>
              <a:gd name="connsiteX3" fmla="*/ 316933 w 316933"/>
              <a:gd name="connsiteY3" fmla="*/ 0 h 710080"/>
            </a:gdLst>
            <a:ahLst/>
            <a:cxnLst>
              <a:cxn ang="0">
                <a:pos x="connsiteX0" y="connsiteY0"/>
              </a:cxn>
              <a:cxn ang="0">
                <a:pos x="connsiteX1" y="connsiteY1"/>
              </a:cxn>
              <a:cxn ang="0">
                <a:pos x="connsiteX2" y="connsiteY2"/>
              </a:cxn>
              <a:cxn ang="0">
                <a:pos x="connsiteX3" y="connsiteY3"/>
              </a:cxn>
            </a:cxnLst>
            <a:rect l="l" t="t" r="r" b="b"/>
            <a:pathLst>
              <a:path w="316933" h="710080">
                <a:moveTo>
                  <a:pt x="0" y="710080"/>
                </a:moveTo>
                <a:lnTo>
                  <a:pt x="158466" y="710080"/>
                </a:lnTo>
                <a:lnTo>
                  <a:pt x="158466" y="0"/>
                </a:lnTo>
                <a:lnTo>
                  <a:pt x="316933" y="0"/>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151727" tIns="335600" rIns="151727" bIns="335601" numCol="1" spcCol="1270" anchor="ctr" anchorCtr="0">
            <a:noAutofit/>
          </a:bodyPr>
          <a:lstStyle/>
          <a:p>
            <a:pPr marL="0" lvl="0" indent="0" algn="ctr" defTabSz="222250">
              <a:lnSpc>
                <a:spcPct val="90000"/>
              </a:lnSpc>
              <a:spcBef>
                <a:spcPct val="0"/>
              </a:spcBef>
              <a:spcAft>
                <a:spcPct val="35000"/>
              </a:spcAft>
              <a:buNone/>
            </a:pPr>
            <a:endParaRPr lang="en-GB" sz="500" kern="1200"/>
          </a:p>
        </p:txBody>
      </p:sp>
      <p:grpSp>
        <p:nvGrpSpPr>
          <p:cNvPr id="34" name="Group 33">
            <a:extLst>
              <a:ext uri="{FF2B5EF4-FFF2-40B4-BE49-F238E27FC236}">
                <a16:creationId xmlns:a16="http://schemas.microsoft.com/office/drawing/2014/main" id="{42C3F5B5-CE65-4225-B0C2-E7036704B2D5}"/>
              </a:ext>
            </a:extLst>
          </p:cNvPr>
          <p:cNvGrpSpPr/>
          <p:nvPr/>
        </p:nvGrpSpPr>
        <p:grpSpPr>
          <a:xfrm>
            <a:off x="636187" y="3205837"/>
            <a:ext cx="893920" cy="3036773"/>
            <a:chOff x="636187" y="3205837"/>
            <a:chExt cx="893920" cy="3036773"/>
          </a:xfrm>
        </p:grpSpPr>
        <p:sp>
          <p:nvSpPr>
            <p:cNvPr id="6" name="Freeform: Shape 5">
              <a:extLst>
                <a:ext uri="{FF2B5EF4-FFF2-40B4-BE49-F238E27FC236}">
                  <a16:creationId xmlns:a16="http://schemas.microsoft.com/office/drawing/2014/main" id="{9443CECB-262F-4820-87C1-98EE5CBAF655}"/>
                </a:ext>
              </a:extLst>
            </p:cNvPr>
            <p:cNvSpPr/>
            <p:nvPr/>
          </p:nvSpPr>
          <p:spPr>
            <a:xfrm>
              <a:off x="1213174" y="4724224"/>
              <a:ext cx="316933" cy="1442467"/>
            </a:xfrm>
            <a:custGeom>
              <a:avLst/>
              <a:gdLst>
                <a:gd name="connsiteX0" fmla="*/ 0 w 316933"/>
                <a:gd name="connsiteY0" fmla="*/ 0 h 1442467"/>
                <a:gd name="connsiteX1" fmla="*/ 158466 w 316933"/>
                <a:gd name="connsiteY1" fmla="*/ 0 h 1442467"/>
                <a:gd name="connsiteX2" fmla="*/ 158466 w 316933"/>
                <a:gd name="connsiteY2" fmla="*/ 1442467 h 1442467"/>
                <a:gd name="connsiteX3" fmla="*/ 316933 w 316933"/>
                <a:gd name="connsiteY3" fmla="*/ 1442467 h 1442467"/>
              </a:gdLst>
              <a:ahLst/>
              <a:cxnLst>
                <a:cxn ang="0">
                  <a:pos x="connsiteX0" y="connsiteY0"/>
                </a:cxn>
                <a:cxn ang="0">
                  <a:pos x="connsiteX1" y="connsiteY1"/>
                </a:cxn>
                <a:cxn ang="0">
                  <a:pos x="connsiteX2" y="connsiteY2"/>
                </a:cxn>
                <a:cxn ang="0">
                  <a:pos x="connsiteX3" y="connsiteY3"/>
                </a:cxn>
              </a:cxnLst>
              <a:rect l="l" t="t" r="r" b="b"/>
              <a:pathLst>
                <a:path w="316933" h="1442467">
                  <a:moveTo>
                    <a:pt x="0" y="0"/>
                  </a:moveTo>
                  <a:lnTo>
                    <a:pt x="158466" y="0"/>
                  </a:lnTo>
                  <a:lnTo>
                    <a:pt x="158466" y="1442467"/>
                  </a:lnTo>
                  <a:lnTo>
                    <a:pt x="316933" y="1442467"/>
                  </a:lnTo>
                </a:path>
              </a:pathLst>
            </a:custGeom>
            <a:noFill/>
            <a:ln>
              <a:solidFill>
                <a:srgbClr val="005EB8"/>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134245" tIns="684311" rIns="134245" bIns="684313" numCol="1" spcCol="1270" anchor="ctr" anchorCtr="0">
              <a:noAutofit/>
            </a:bodyPr>
            <a:lstStyle/>
            <a:p>
              <a:pPr marL="0" lvl="0" indent="0" algn="ctr" defTabSz="222250">
                <a:lnSpc>
                  <a:spcPct val="90000"/>
                </a:lnSpc>
                <a:spcBef>
                  <a:spcPct val="0"/>
                </a:spcBef>
                <a:spcAft>
                  <a:spcPct val="35000"/>
                </a:spcAft>
                <a:buNone/>
              </a:pPr>
              <a:endParaRPr lang="en-GB" sz="500" kern="1200"/>
            </a:p>
          </p:txBody>
        </p:sp>
        <p:sp>
          <p:nvSpPr>
            <p:cNvPr id="15" name="Freeform: Shape 14">
              <a:extLst>
                <a:ext uri="{FF2B5EF4-FFF2-40B4-BE49-F238E27FC236}">
                  <a16:creationId xmlns:a16="http://schemas.microsoft.com/office/drawing/2014/main" id="{8D8111CC-113E-40C4-811C-44FBD76692C3}"/>
                </a:ext>
              </a:extLst>
            </p:cNvPr>
            <p:cNvSpPr/>
            <p:nvPr/>
          </p:nvSpPr>
          <p:spPr>
            <a:xfrm>
              <a:off x="1213174" y="3298970"/>
              <a:ext cx="316933" cy="1425256"/>
            </a:xfrm>
            <a:custGeom>
              <a:avLst/>
              <a:gdLst>
                <a:gd name="connsiteX0" fmla="*/ 0 w 316933"/>
                <a:gd name="connsiteY0" fmla="*/ 1425256 h 1425256"/>
                <a:gd name="connsiteX1" fmla="*/ 158466 w 316933"/>
                <a:gd name="connsiteY1" fmla="*/ 1425256 h 1425256"/>
                <a:gd name="connsiteX2" fmla="*/ 158466 w 316933"/>
                <a:gd name="connsiteY2" fmla="*/ 0 h 1425256"/>
                <a:gd name="connsiteX3" fmla="*/ 316933 w 316933"/>
                <a:gd name="connsiteY3" fmla="*/ 0 h 1425256"/>
              </a:gdLst>
              <a:ahLst/>
              <a:cxnLst>
                <a:cxn ang="0">
                  <a:pos x="connsiteX0" y="connsiteY0"/>
                </a:cxn>
                <a:cxn ang="0">
                  <a:pos x="connsiteX1" y="connsiteY1"/>
                </a:cxn>
                <a:cxn ang="0">
                  <a:pos x="connsiteX2" y="connsiteY2"/>
                </a:cxn>
                <a:cxn ang="0">
                  <a:pos x="connsiteX3" y="connsiteY3"/>
                </a:cxn>
              </a:cxnLst>
              <a:rect l="l" t="t" r="r" b="b"/>
              <a:pathLst>
                <a:path w="316933" h="1425256">
                  <a:moveTo>
                    <a:pt x="0" y="1425256"/>
                  </a:moveTo>
                  <a:lnTo>
                    <a:pt x="158466" y="1425256"/>
                  </a:lnTo>
                  <a:lnTo>
                    <a:pt x="158466" y="0"/>
                  </a:lnTo>
                  <a:lnTo>
                    <a:pt x="316933" y="0"/>
                  </a:lnTo>
                </a:path>
              </a:pathLst>
            </a:custGeom>
            <a:noFill/>
            <a:ln>
              <a:solidFill>
                <a:srgbClr val="005EB8"/>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134665" tIns="676127" rIns="134665" bIns="676126" numCol="1" spcCol="1270" anchor="ctr" anchorCtr="0">
              <a:noAutofit/>
            </a:bodyPr>
            <a:lstStyle/>
            <a:p>
              <a:pPr marL="0" lvl="0" indent="0" algn="ctr" defTabSz="222250">
                <a:lnSpc>
                  <a:spcPct val="90000"/>
                </a:lnSpc>
                <a:spcBef>
                  <a:spcPct val="0"/>
                </a:spcBef>
                <a:spcAft>
                  <a:spcPct val="35000"/>
                </a:spcAft>
                <a:buNone/>
              </a:pPr>
              <a:endParaRPr lang="en-GB" sz="500" kern="1200"/>
            </a:p>
          </p:txBody>
        </p:sp>
        <p:grpSp>
          <p:nvGrpSpPr>
            <p:cNvPr id="22" name="Group 21">
              <a:extLst>
                <a:ext uri="{FF2B5EF4-FFF2-40B4-BE49-F238E27FC236}">
                  <a16:creationId xmlns:a16="http://schemas.microsoft.com/office/drawing/2014/main" id="{F03A354B-281D-4048-BEBB-BE3D6F6C5645}"/>
                </a:ext>
              </a:extLst>
            </p:cNvPr>
            <p:cNvGrpSpPr/>
            <p:nvPr/>
          </p:nvGrpSpPr>
          <p:grpSpPr>
            <a:xfrm>
              <a:off x="636187" y="3205837"/>
              <a:ext cx="893920" cy="3036773"/>
              <a:chOff x="636187" y="3205837"/>
              <a:chExt cx="893920" cy="3036773"/>
            </a:xfrm>
          </p:grpSpPr>
          <p:sp>
            <p:nvSpPr>
              <p:cNvPr id="8" name="Freeform: Shape 7">
                <a:extLst>
                  <a:ext uri="{FF2B5EF4-FFF2-40B4-BE49-F238E27FC236}">
                    <a16:creationId xmlns:a16="http://schemas.microsoft.com/office/drawing/2014/main" id="{BF8AFBEA-5EB8-44B7-A5B8-22768612B667}"/>
                  </a:ext>
                </a:extLst>
              </p:cNvPr>
              <p:cNvSpPr/>
              <p:nvPr/>
            </p:nvSpPr>
            <p:spPr>
              <a:xfrm>
                <a:off x="1213174" y="4678504"/>
                <a:ext cx="316933" cy="91440"/>
              </a:xfrm>
              <a:custGeom>
                <a:avLst/>
                <a:gdLst>
                  <a:gd name="connsiteX0" fmla="*/ 0 w 316933"/>
                  <a:gd name="connsiteY0" fmla="*/ 45720 h 91440"/>
                  <a:gd name="connsiteX1" fmla="*/ 316933 w 316933"/>
                  <a:gd name="connsiteY1" fmla="*/ 45720 h 91440"/>
                </a:gdLst>
                <a:ahLst/>
                <a:cxnLst>
                  <a:cxn ang="0">
                    <a:pos x="connsiteX0" y="connsiteY0"/>
                  </a:cxn>
                  <a:cxn ang="0">
                    <a:pos x="connsiteX1" y="connsiteY1"/>
                  </a:cxn>
                </a:cxnLst>
                <a:rect l="l" t="t" r="r" b="b"/>
                <a:pathLst>
                  <a:path w="316933" h="91440">
                    <a:moveTo>
                      <a:pt x="0" y="45720"/>
                    </a:moveTo>
                    <a:lnTo>
                      <a:pt x="316933" y="45720"/>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163244" tIns="37796" rIns="163243" bIns="37798" numCol="1" spcCol="1270" anchor="ctr" anchorCtr="0">
                <a:noAutofit/>
              </a:bodyPr>
              <a:lstStyle/>
              <a:p>
                <a:pPr marL="0" lvl="0" indent="0" algn="ctr" defTabSz="222250">
                  <a:lnSpc>
                    <a:spcPct val="90000"/>
                  </a:lnSpc>
                  <a:spcBef>
                    <a:spcPct val="0"/>
                  </a:spcBef>
                  <a:spcAft>
                    <a:spcPct val="35000"/>
                  </a:spcAft>
                  <a:buNone/>
                </a:pPr>
                <a:endParaRPr lang="en-GB" sz="500" kern="1200"/>
              </a:p>
            </p:txBody>
          </p:sp>
          <p:sp>
            <p:nvSpPr>
              <p:cNvPr id="16" name="Freeform: Shape 15">
                <a:extLst>
                  <a:ext uri="{FF2B5EF4-FFF2-40B4-BE49-F238E27FC236}">
                    <a16:creationId xmlns:a16="http://schemas.microsoft.com/office/drawing/2014/main" id="{9D41D91C-886C-48BD-AB43-E6E8470EACF8}"/>
                  </a:ext>
                </a:extLst>
              </p:cNvPr>
              <p:cNvSpPr/>
              <p:nvPr/>
            </p:nvSpPr>
            <p:spPr>
              <a:xfrm rot="16200000">
                <a:off x="-593706" y="4435730"/>
                <a:ext cx="3036773" cy="576987"/>
              </a:xfrm>
              <a:custGeom>
                <a:avLst/>
                <a:gdLst>
                  <a:gd name="connsiteX0" fmla="*/ 0 w 3036773"/>
                  <a:gd name="connsiteY0" fmla="*/ 0 h 576987"/>
                  <a:gd name="connsiteX1" fmla="*/ 3036773 w 3036773"/>
                  <a:gd name="connsiteY1" fmla="*/ 0 h 576987"/>
                  <a:gd name="connsiteX2" fmla="*/ 3036773 w 3036773"/>
                  <a:gd name="connsiteY2" fmla="*/ 576987 h 576987"/>
                  <a:gd name="connsiteX3" fmla="*/ 0 w 3036773"/>
                  <a:gd name="connsiteY3" fmla="*/ 576987 h 576987"/>
                  <a:gd name="connsiteX4" fmla="*/ 0 w 3036773"/>
                  <a:gd name="connsiteY4" fmla="*/ 0 h 5769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36773" h="576987">
                    <a:moveTo>
                      <a:pt x="0" y="0"/>
                    </a:moveTo>
                    <a:lnTo>
                      <a:pt x="3036773" y="0"/>
                    </a:lnTo>
                    <a:lnTo>
                      <a:pt x="3036773" y="576987"/>
                    </a:lnTo>
                    <a:lnTo>
                      <a:pt x="0" y="576987"/>
                    </a:lnTo>
                    <a:lnTo>
                      <a:pt x="0" y="0"/>
                    </a:lnTo>
                    <a:close/>
                  </a:path>
                </a:pathLst>
              </a:custGeom>
              <a:solidFill>
                <a:srgbClr val="005EB8"/>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3334" tIns="13334" rIns="13336" bIns="13335" numCol="1" spcCol="1270" anchor="ctr" anchorCtr="0">
                <a:noAutofit/>
              </a:bodyPr>
              <a:lstStyle/>
              <a:p>
                <a:pPr marL="0" lvl="0" indent="0" algn="ctr" defTabSz="933450">
                  <a:lnSpc>
                    <a:spcPct val="90000"/>
                  </a:lnSpc>
                  <a:spcBef>
                    <a:spcPct val="0"/>
                  </a:spcBef>
                  <a:spcAft>
                    <a:spcPct val="35000"/>
                  </a:spcAft>
                  <a:buNone/>
                </a:pPr>
                <a:r>
                  <a:rPr lang="en-GB" sz="2100" b="1" kern="1200" dirty="0">
                    <a:latin typeface="Arial" panose="020B0604020202020204" pitchFamily="34" charset="0"/>
                    <a:cs typeface="Arial" panose="020B0604020202020204" pitchFamily="34" charset="0"/>
                  </a:rPr>
                  <a:t>key criteria</a:t>
                </a:r>
              </a:p>
            </p:txBody>
          </p:sp>
        </p:grpSp>
      </p:grpSp>
      <p:sp>
        <p:nvSpPr>
          <p:cNvPr id="17" name="Freeform: Shape 16">
            <a:extLst>
              <a:ext uri="{FF2B5EF4-FFF2-40B4-BE49-F238E27FC236}">
                <a16:creationId xmlns:a16="http://schemas.microsoft.com/office/drawing/2014/main" id="{64719185-341B-4466-9B27-4595E9625655}"/>
              </a:ext>
            </a:extLst>
          </p:cNvPr>
          <p:cNvSpPr/>
          <p:nvPr/>
        </p:nvSpPr>
        <p:spPr>
          <a:xfrm>
            <a:off x="1530108" y="3010474"/>
            <a:ext cx="3740617" cy="576987"/>
          </a:xfrm>
          <a:custGeom>
            <a:avLst/>
            <a:gdLst>
              <a:gd name="connsiteX0" fmla="*/ 0 w 3740617"/>
              <a:gd name="connsiteY0" fmla="*/ 0 h 576987"/>
              <a:gd name="connsiteX1" fmla="*/ 3740617 w 3740617"/>
              <a:gd name="connsiteY1" fmla="*/ 0 h 576987"/>
              <a:gd name="connsiteX2" fmla="*/ 3740617 w 3740617"/>
              <a:gd name="connsiteY2" fmla="*/ 576987 h 576987"/>
              <a:gd name="connsiteX3" fmla="*/ 0 w 3740617"/>
              <a:gd name="connsiteY3" fmla="*/ 576987 h 576987"/>
              <a:gd name="connsiteX4" fmla="*/ 0 w 3740617"/>
              <a:gd name="connsiteY4" fmla="*/ 0 h 5769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40617" h="576987">
                <a:moveTo>
                  <a:pt x="0" y="0"/>
                </a:moveTo>
                <a:lnTo>
                  <a:pt x="3740617" y="0"/>
                </a:lnTo>
                <a:lnTo>
                  <a:pt x="3740617" y="576987"/>
                </a:lnTo>
                <a:lnTo>
                  <a:pt x="0" y="576987"/>
                </a:lnTo>
                <a:lnTo>
                  <a:pt x="0" y="0"/>
                </a:lnTo>
                <a:close/>
              </a:path>
            </a:pathLst>
          </a:custGeom>
          <a:solidFill>
            <a:srgbClr val="005EB8"/>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GB" sz="1800" kern="1200">
                <a:latin typeface="Arial" panose="020B0604020202020204" pitchFamily="34" charset="0"/>
                <a:cs typeface="Arial" panose="020B0604020202020204" pitchFamily="34" charset="0"/>
              </a:rPr>
              <a:t>Quality and innovation</a:t>
            </a:r>
          </a:p>
        </p:txBody>
      </p:sp>
      <p:sp>
        <p:nvSpPr>
          <p:cNvPr id="18" name="Freeform: Shape 17">
            <a:extLst>
              <a:ext uri="{FF2B5EF4-FFF2-40B4-BE49-F238E27FC236}">
                <a16:creationId xmlns:a16="http://schemas.microsoft.com/office/drawing/2014/main" id="{C995D4AE-546B-475B-9586-30B438ABB7EF}"/>
              </a:ext>
            </a:extLst>
          </p:cNvPr>
          <p:cNvSpPr/>
          <p:nvPr/>
        </p:nvSpPr>
        <p:spPr>
          <a:xfrm>
            <a:off x="1530108" y="3725649"/>
            <a:ext cx="3740617" cy="576987"/>
          </a:xfrm>
          <a:custGeom>
            <a:avLst/>
            <a:gdLst>
              <a:gd name="connsiteX0" fmla="*/ 0 w 3740617"/>
              <a:gd name="connsiteY0" fmla="*/ 0 h 576987"/>
              <a:gd name="connsiteX1" fmla="*/ 3740617 w 3740617"/>
              <a:gd name="connsiteY1" fmla="*/ 0 h 576987"/>
              <a:gd name="connsiteX2" fmla="*/ 3740617 w 3740617"/>
              <a:gd name="connsiteY2" fmla="*/ 576987 h 576987"/>
              <a:gd name="connsiteX3" fmla="*/ 0 w 3740617"/>
              <a:gd name="connsiteY3" fmla="*/ 576987 h 576987"/>
              <a:gd name="connsiteX4" fmla="*/ 0 w 3740617"/>
              <a:gd name="connsiteY4" fmla="*/ 0 h 5769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40617" h="576987">
                <a:moveTo>
                  <a:pt x="0" y="0"/>
                </a:moveTo>
                <a:lnTo>
                  <a:pt x="3740617" y="0"/>
                </a:lnTo>
                <a:lnTo>
                  <a:pt x="3740617" y="576987"/>
                </a:lnTo>
                <a:lnTo>
                  <a:pt x="0" y="576987"/>
                </a:lnTo>
                <a:lnTo>
                  <a:pt x="0" y="0"/>
                </a:lnTo>
                <a:close/>
              </a:path>
            </a:pathLst>
          </a:custGeom>
          <a:solidFill>
            <a:srgbClr val="005EB8"/>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GB" sz="1800" kern="1200">
                <a:latin typeface="Arial" panose="020B0604020202020204" pitchFamily="34" charset="0"/>
                <a:cs typeface="Arial" panose="020B0604020202020204" pitchFamily="34" charset="0"/>
              </a:rPr>
              <a:t>Value</a:t>
            </a:r>
          </a:p>
        </p:txBody>
      </p:sp>
      <p:sp>
        <p:nvSpPr>
          <p:cNvPr id="19" name="Freeform: Shape 18">
            <a:extLst>
              <a:ext uri="{FF2B5EF4-FFF2-40B4-BE49-F238E27FC236}">
                <a16:creationId xmlns:a16="http://schemas.microsoft.com/office/drawing/2014/main" id="{A51A1414-0370-4677-99A6-B7CCAAC61FF3}"/>
              </a:ext>
            </a:extLst>
          </p:cNvPr>
          <p:cNvSpPr/>
          <p:nvPr/>
        </p:nvSpPr>
        <p:spPr>
          <a:xfrm>
            <a:off x="1530108" y="4435730"/>
            <a:ext cx="3740617" cy="576987"/>
          </a:xfrm>
          <a:custGeom>
            <a:avLst/>
            <a:gdLst>
              <a:gd name="connsiteX0" fmla="*/ 0 w 3740617"/>
              <a:gd name="connsiteY0" fmla="*/ 0 h 576987"/>
              <a:gd name="connsiteX1" fmla="*/ 3740617 w 3740617"/>
              <a:gd name="connsiteY1" fmla="*/ 0 h 576987"/>
              <a:gd name="connsiteX2" fmla="*/ 3740617 w 3740617"/>
              <a:gd name="connsiteY2" fmla="*/ 576987 h 576987"/>
              <a:gd name="connsiteX3" fmla="*/ 0 w 3740617"/>
              <a:gd name="connsiteY3" fmla="*/ 576987 h 576987"/>
              <a:gd name="connsiteX4" fmla="*/ 0 w 3740617"/>
              <a:gd name="connsiteY4" fmla="*/ 0 h 5769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40617" h="576987">
                <a:moveTo>
                  <a:pt x="0" y="0"/>
                </a:moveTo>
                <a:lnTo>
                  <a:pt x="3740617" y="0"/>
                </a:lnTo>
                <a:lnTo>
                  <a:pt x="3740617" y="576987"/>
                </a:lnTo>
                <a:lnTo>
                  <a:pt x="0" y="576987"/>
                </a:lnTo>
                <a:lnTo>
                  <a:pt x="0" y="0"/>
                </a:lnTo>
                <a:close/>
              </a:path>
            </a:pathLst>
          </a:custGeom>
          <a:solidFill>
            <a:srgbClr val="005EB8"/>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GB" sz="1800" kern="1200">
                <a:latin typeface="Arial" panose="020B0604020202020204" pitchFamily="34" charset="0"/>
                <a:cs typeface="Arial" panose="020B0604020202020204" pitchFamily="34" charset="0"/>
              </a:rPr>
              <a:t>Integration, collaboration, and service sustainability </a:t>
            </a:r>
          </a:p>
        </p:txBody>
      </p:sp>
      <p:sp>
        <p:nvSpPr>
          <p:cNvPr id="20" name="Freeform: Shape 19">
            <a:extLst>
              <a:ext uri="{FF2B5EF4-FFF2-40B4-BE49-F238E27FC236}">
                <a16:creationId xmlns:a16="http://schemas.microsoft.com/office/drawing/2014/main" id="{8353DB90-A705-4788-8ECF-4E5872A7076F}"/>
              </a:ext>
            </a:extLst>
          </p:cNvPr>
          <p:cNvSpPr/>
          <p:nvPr/>
        </p:nvSpPr>
        <p:spPr>
          <a:xfrm>
            <a:off x="1530108" y="5156964"/>
            <a:ext cx="3740617" cy="576987"/>
          </a:xfrm>
          <a:custGeom>
            <a:avLst/>
            <a:gdLst>
              <a:gd name="connsiteX0" fmla="*/ 0 w 3740617"/>
              <a:gd name="connsiteY0" fmla="*/ 0 h 576987"/>
              <a:gd name="connsiteX1" fmla="*/ 3740617 w 3740617"/>
              <a:gd name="connsiteY1" fmla="*/ 0 h 576987"/>
              <a:gd name="connsiteX2" fmla="*/ 3740617 w 3740617"/>
              <a:gd name="connsiteY2" fmla="*/ 576987 h 576987"/>
              <a:gd name="connsiteX3" fmla="*/ 0 w 3740617"/>
              <a:gd name="connsiteY3" fmla="*/ 576987 h 576987"/>
              <a:gd name="connsiteX4" fmla="*/ 0 w 3740617"/>
              <a:gd name="connsiteY4" fmla="*/ 0 h 5769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40617" h="576987">
                <a:moveTo>
                  <a:pt x="0" y="0"/>
                </a:moveTo>
                <a:lnTo>
                  <a:pt x="3740617" y="0"/>
                </a:lnTo>
                <a:lnTo>
                  <a:pt x="3740617" y="576987"/>
                </a:lnTo>
                <a:lnTo>
                  <a:pt x="0" y="576987"/>
                </a:lnTo>
                <a:lnTo>
                  <a:pt x="0" y="0"/>
                </a:lnTo>
                <a:close/>
              </a:path>
            </a:pathLst>
          </a:custGeom>
          <a:solidFill>
            <a:srgbClr val="005EB8"/>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GB" sz="1800" kern="1200">
                <a:latin typeface="Arial" panose="020B0604020202020204" pitchFamily="34" charset="0"/>
                <a:cs typeface="Arial" panose="020B0604020202020204" pitchFamily="34" charset="0"/>
              </a:rPr>
              <a:t>Improving access, reducing health inequalities, and facilitating choice</a:t>
            </a:r>
          </a:p>
        </p:txBody>
      </p:sp>
      <p:sp>
        <p:nvSpPr>
          <p:cNvPr id="21" name="Freeform: Shape 20">
            <a:extLst>
              <a:ext uri="{FF2B5EF4-FFF2-40B4-BE49-F238E27FC236}">
                <a16:creationId xmlns:a16="http://schemas.microsoft.com/office/drawing/2014/main" id="{590A8D21-16EB-49CA-A3CA-52118B920F9A}"/>
              </a:ext>
            </a:extLst>
          </p:cNvPr>
          <p:cNvSpPr/>
          <p:nvPr/>
        </p:nvSpPr>
        <p:spPr>
          <a:xfrm>
            <a:off x="1530108" y="5878198"/>
            <a:ext cx="3740617" cy="576987"/>
          </a:xfrm>
          <a:custGeom>
            <a:avLst/>
            <a:gdLst>
              <a:gd name="connsiteX0" fmla="*/ 0 w 3740617"/>
              <a:gd name="connsiteY0" fmla="*/ 0 h 576987"/>
              <a:gd name="connsiteX1" fmla="*/ 3740617 w 3740617"/>
              <a:gd name="connsiteY1" fmla="*/ 0 h 576987"/>
              <a:gd name="connsiteX2" fmla="*/ 3740617 w 3740617"/>
              <a:gd name="connsiteY2" fmla="*/ 576987 h 576987"/>
              <a:gd name="connsiteX3" fmla="*/ 0 w 3740617"/>
              <a:gd name="connsiteY3" fmla="*/ 576987 h 576987"/>
              <a:gd name="connsiteX4" fmla="*/ 0 w 3740617"/>
              <a:gd name="connsiteY4" fmla="*/ 0 h 5769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40617" h="576987">
                <a:moveTo>
                  <a:pt x="0" y="0"/>
                </a:moveTo>
                <a:lnTo>
                  <a:pt x="3740617" y="0"/>
                </a:lnTo>
                <a:lnTo>
                  <a:pt x="3740617" y="576987"/>
                </a:lnTo>
                <a:lnTo>
                  <a:pt x="0" y="576987"/>
                </a:lnTo>
                <a:lnTo>
                  <a:pt x="0" y="0"/>
                </a:lnTo>
                <a:close/>
              </a:path>
            </a:pathLst>
          </a:custGeom>
          <a:solidFill>
            <a:srgbClr val="005EB8"/>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GB" sz="1800" kern="1200">
                <a:latin typeface="Arial" panose="020B0604020202020204" pitchFamily="34" charset="0"/>
                <a:cs typeface="Arial" panose="020B0604020202020204" pitchFamily="34" charset="0"/>
              </a:rPr>
              <a:t>Social value</a:t>
            </a:r>
          </a:p>
        </p:txBody>
      </p:sp>
      <p:sp>
        <p:nvSpPr>
          <p:cNvPr id="24" name="Rectangle 23">
            <a:extLst>
              <a:ext uri="{FF2B5EF4-FFF2-40B4-BE49-F238E27FC236}">
                <a16:creationId xmlns:a16="http://schemas.microsoft.com/office/drawing/2014/main" id="{77AB2F69-A2A6-4537-966B-42A80B244B57}"/>
              </a:ext>
            </a:extLst>
          </p:cNvPr>
          <p:cNvSpPr/>
          <p:nvPr/>
        </p:nvSpPr>
        <p:spPr>
          <a:xfrm>
            <a:off x="5515320" y="2991097"/>
            <a:ext cx="7022120" cy="3466254"/>
          </a:xfrm>
          <a:prstGeom prst="rect">
            <a:avLst/>
          </a:prstGeom>
          <a:noFill/>
        </p:spPr>
        <p:txBody>
          <a:bodyPr/>
          <a:lstStyle/>
          <a:p>
            <a:endParaRPr lang="en-GB"/>
          </a:p>
        </p:txBody>
      </p:sp>
      <p:grpSp>
        <p:nvGrpSpPr>
          <p:cNvPr id="33" name="Group 32">
            <a:extLst>
              <a:ext uri="{FF2B5EF4-FFF2-40B4-BE49-F238E27FC236}">
                <a16:creationId xmlns:a16="http://schemas.microsoft.com/office/drawing/2014/main" id="{AE9904A4-3029-40C2-81DD-D856C050CF83}"/>
              </a:ext>
            </a:extLst>
          </p:cNvPr>
          <p:cNvGrpSpPr/>
          <p:nvPr/>
        </p:nvGrpSpPr>
        <p:grpSpPr>
          <a:xfrm>
            <a:off x="6433178" y="2994479"/>
            <a:ext cx="1018351" cy="3459487"/>
            <a:chOff x="6433178" y="2994479"/>
            <a:chExt cx="1018351" cy="3459487"/>
          </a:xfrm>
        </p:grpSpPr>
        <p:sp>
          <p:nvSpPr>
            <p:cNvPr id="25" name="Freeform: Shape 24">
              <a:extLst>
                <a:ext uri="{FF2B5EF4-FFF2-40B4-BE49-F238E27FC236}">
                  <a16:creationId xmlns:a16="http://schemas.microsoft.com/office/drawing/2014/main" id="{F5EF3B25-7037-4D8F-8054-D6C665EA8D3C}"/>
                </a:ext>
              </a:extLst>
            </p:cNvPr>
            <p:cNvSpPr/>
            <p:nvPr/>
          </p:nvSpPr>
          <p:spPr>
            <a:xfrm>
              <a:off x="7090479" y="4820290"/>
              <a:ext cx="361050" cy="821628"/>
            </a:xfrm>
            <a:custGeom>
              <a:avLst/>
              <a:gdLst>
                <a:gd name="connsiteX0" fmla="*/ 0 w 361050"/>
                <a:gd name="connsiteY0" fmla="*/ 0 h 821628"/>
                <a:gd name="connsiteX1" fmla="*/ 180525 w 361050"/>
                <a:gd name="connsiteY1" fmla="*/ 0 h 821628"/>
                <a:gd name="connsiteX2" fmla="*/ 180525 w 361050"/>
                <a:gd name="connsiteY2" fmla="*/ 821628 h 821628"/>
                <a:gd name="connsiteX3" fmla="*/ 361050 w 361050"/>
                <a:gd name="connsiteY3" fmla="*/ 821628 h 821628"/>
              </a:gdLst>
              <a:ahLst/>
              <a:cxnLst>
                <a:cxn ang="0">
                  <a:pos x="connsiteX0" y="connsiteY0"/>
                </a:cxn>
                <a:cxn ang="0">
                  <a:pos x="connsiteX1" y="connsiteY1"/>
                </a:cxn>
                <a:cxn ang="0">
                  <a:pos x="connsiteX2" y="connsiteY2"/>
                </a:cxn>
                <a:cxn ang="0">
                  <a:pos x="connsiteX3" y="connsiteY3"/>
                </a:cxn>
              </a:cxnLst>
              <a:rect l="l" t="t" r="r" b="b"/>
              <a:pathLst>
                <a:path w="361050" h="821628">
                  <a:moveTo>
                    <a:pt x="0" y="0"/>
                  </a:moveTo>
                  <a:lnTo>
                    <a:pt x="180525" y="0"/>
                  </a:lnTo>
                  <a:lnTo>
                    <a:pt x="180525" y="821628"/>
                  </a:lnTo>
                  <a:lnTo>
                    <a:pt x="361050" y="821628"/>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170789" tIns="388377" rIns="170789" bIns="388379" numCol="1" spcCol="1270" anchor="ctr" anchorCtr="0">
              <a:noAutofit/>
            </a:bodyPr>
            <a:lstStyle/>
            <a:p>
              <a:pPr marL="0" lvl="0" indent="0" algn="ctr" defTabSz="222250">
                <a:lnSpc>
                  <a:spcPct val="90000"/>
                </a:lnSpc>
                <a:spcBef>
                  <a:spcPct val="0"/>
                </a:spcBef>
                <a:spcAft>
                  <a:spcPct val="35000"/>
                </a:spcAft>
                <a:buNone/>
              </a:pPr>
              <a:endParaRPr lang="en-GB" sz="500" kern="1200"/>
            </a:p>
          </p:txBody>
        </p:sp>
        <p:sp>
          <p:nvSpPr>
            <p:cNvPr id="27" name="Freeform: Shape 26">
              <a:extLst>
                <a:ext uri="{FF2B5EF4-FFF2-40B4-BE49-F238E27FC236}">
                  <a16:creationId xmlns:a16="http://schemas.microsoft.com/office/drawing/2014/main" id="{F2711F3C-DE75-4C8B-AFA4-FE063A0B27C5}"/>
                </a:ext>
              </a:extLst>
            </p:cNvPr>
            <p:cNvSpPr/>
            <p:nvPr/>
          </p:nvSpPr>
          <p:spPr>
            <a:xfrm>
              <a:off x="7090479" y="4018269"/>
              <a:ext cx="361050" cy="802020"/>
            </a:xfrm>
            <a:custGeom>
              <a:avLst/>
              <a:gdLst>
                <a:gd name="connsiteX0" fmla="*/ 0 w 361050"/>
                <a:gd name="connsiteY0" fmla="*/ 802020 h 802020"/>
                <a:gd name="connsiteX1" fmla="*/ 180525 w 361050"/>
                <a:gd name="connsiteY1" fmla="*/ 802020 h 802020"/>
                <a:gd name="connsiteX2" fmla="*/ 180525 w 361050"/>
                <a:gd name="connsiteY2" fmla="*/ 0 h 802020"/>
                <a:gd name="connsiteX3" fmla="*/ 361050 w 361050"/>
                <a:gd name="connsiteY3" fmla="*/ 0 h 802020"/>
              </a:gdLst>
              <a:ahLst/>
              <a:cxnLst>
                <a:cxn ang="0">
                  <a:pos x="connsiteX0" y="connsiteY0"/>
                </a:cxn>
                <a:cxn ang="0">
                  <a:pos x="connsiteX1" y="connsiteY1"/>
                </a:cxn>
                <a:cxn ang="0">
                  <a:pos x="connsiteX2" y="connsiteY2"/>
                </a:cxn>
                <a:cxn ang="0">
                  <a:pos x="connsiteX3" y="connsiteY3"/>
                </a:cxn>
              </a:cxnLst>
              <a:rect l="l" t="t" r="r" b="b"/>
              <a:pathLst>
                <a:path w="361050" h="802020">
                  <a:moveTo>
                    <a:pt x="0" y="802020"/>
                  </a:moveTo>
                  <a:lnTo>
                    <a:pt x="180525" y="802020"/>
                  </a:lnTo>
                  <a:lnTo>
                    <a:pt x="180525" y="0"/>
                  </a:lnTo>
                  <a:lnTo>
                    <a:pt x="361050" y="0"/>
                  </a:lnTo>
                </a:path>
              </a:pathLst>
            </a:custGeom>
            <a:noFill/>
            <a:ln>
              <a:solidFill>
                <a:srgbClr val="005EB8"/>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171237" tIns="379021" rIns="171236" bIns="379022" numCol="1" spcCol="1270" anchor="ctr" anchorCtr="0">
              <a:noAutofit/>
            </a:bodyPr>
            <a:lstStyle/>
            <a:p>
              <a:pPr marL="0" lvl="0" indent="0" algn="ctr" defTabSz="222250">
                <a:lnSpc>
                  <a:spcPct val="90000"/>
                </a:lnSpc>
                <a:spcBef>
                  <a:spcPct val="0"/>
                </a:spcBef>
                <a:spcAft>
                  <a:spcPct val="35000"/>
                </a:spcAft>
                <a:buNone/>
              </a:pPr>
              <a:endParaRPr lang="en-GB" sz="500" kern="1200"/>
            </a:p>
          </p:txBody>
        </p:sp>
        <p:grpSp>
          <p:nvGrpSpPr>
            <p:cNvPr id="32" name="Group 31">
              <a:extLst>
                <a:ext uri="{FF2B5EF4-FFF2-40B4-BE49-F238E27FC236}">
                  <a16:creationId xmlns:a16="http://schemas.microsoft.com/office/drawing/2014/main" id="{29B4F0C5-8587-42BA-AAFE-1D36D68C8BC5}"/>
                </a:ext>
              </a:extLst>
            </p:cNvPr>
            <p:cNvGrpSpPr/>
            <p:nvPr/>
          </p:nvGrpSpPr>
          <p:grpSpPr>
            <a:xfrm>
              <a:off x="6433178" y="2994479"/>
              <a:ext cx="1018351" cy="3459487"/>
              <a:chOff x="6433178" y="2994479"/>
              <a:chExt cx="1018351" cy="3459487"/>
            </a:xfrm>
          </p:grpSpPr>
          <p:sp>
            <p:nvSpPr>
              <p:cNvPr id="26" name="Freeform: Shape 25">
                <a:extLst>
                  <a:ext uri="{FF2B5EF4-FFF2-40B4-BE49-F238E27FC236}">
                    <a16:creationId xmlns:a16="http://schemas.microsoft.com/office/drawing/2014/main" id="{BFFC10E1-5AC2-45BC-BD3C-10D85E334141}"/>
                  </a:ext>
                </a:extLst>
              </p:cNvPr>
              <p:cNvSpPr/>
              <p:nvPr/>
            </p:nvSpPr>
            <p:spPr>
              <a:xfrm>
                <a:off x="7090479" y="4774570"/>
                <a:ext cx="361050" cy="91440"/>
              </a:xfrm>
              <a:custGeom>
                <a:avLst/>
                <a:gdLst>
                  <a:gd name="connsiteX0" fmla="*/ 0 w 361050"/>
                  <a:gd name="connsiteY0" fmla="*/ 45720 h 91440"/>
                  <a:gd name="connsiteX1" fmla="*/ 361050 w 361050"/>
                  <a:gd name="connsiteY1" fmla="*/ 45720 h 91440"/>
                </a:gdLst>
                <a:ahLst/>
                <a:cxnLst>
                  <a:cxn ang="0">
                    <a:pos x="connsiteX0" y="connsiteY0"/>
                  </a:cxn>
                  <a:cxn ang="0">
                    <a:pos x="connsiteX1" y="connsiteY1"/>
                  </a:cxn>
                </a:cxnLst>
                <a:rect l="l" t="t" r="r" b="b"/>
                <a:pathLst>
                  <a:path w="361050" h="91440">
                    <a:moveTo>
                      <a:pt x="0" y="45720"/>
                    </a:moveTo>
                    <a:lnTo>
                      <a:pt x="361050" y="45720"/>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184199" tIns="36693" rIns="184199" bIns="36695" numCol="1" spcCol="1270" anchor="ctr" anchorCtr="0">
                <a:noAutofit/>
              </a:bodyPr>
              <a:lstStyle/>
              <a:p>
                <a:pPr marL="0" lvl="0" indent="0" algn="ctr" defTabSz="222250">
                  <a:lnSpc>
                    <a:spcPct val="90000"/>
                  </a:lnSpc>
                  <a:spcBef>
                    <a:spcPct val="0"/>
                  </a:spcBef>
                  <a:spcAft>
                    <a:spcPct val="35000"/>
                  </a:spcAft>
                  <a:buNone/>
                </a:pPr>
                <a:endParaRPr lang="en-GB" sz="500" kern="1200"/>
              </a:p>
            </p:txBody>
          </p:sp>
          <p:sp>
            <p:nvSpPr>
              <p:cNvPr id="28" name="Freeform: Shape 27">
                <a:extLst>
                  <a:ext uri="{FF2B5EF4-FFF2-40B4-BE49-F238E27FC236}">
                    <a16:creationId xmlns:a16="http://schemas.microsoft.com/office/drawing/2014/main" id="{F8F4DA0C-CCCC-4158-A46A-7EB3443F439A}"/>
                  </a:ext>
                </a:extLst>
              </p:cNvPr>
              <p:cNvSpPr/>
              <p:nvPr/>
            </p:nvSpPr>
            <p:spPr>
              <a:xfrm rot="16200000">
                <a:off x="5032085" y="4395572"/>
                <a:ext cx="3459487" cy="657302"/>
              </a:xfrm>
              <a:custGeom>
                <a:avLst/>
                <a:gdLst>
                  <a:gd name="connsiteX0" fmla="*/ 0 w 3459487"/>
                  <a:gd name="connsiteY0" fmla="*/ 0 h 657302"/>
                  <a:gd name="connsiteX1" fmla="*/ 3459487 w 3459487"/>
                  <a:gd name="connsiteY1" fmla="*/ 0 h 657302"/>
                  <a:gd name="connsiteX2" fmla="*/ 3459487 w 3459487"/>
                  <a:gd name="connsiteY2" fmla="*/ 657302 h 657302"/>
                  <a:gd name="connsiteX3" fmla="*/ 0 w 3459487"/>
                  <a:gd name="connsiteY3" fmla="*/ 657302 h 657302"/>
                  <a:gd name="connsiteX4" fmla="*/ 0 w 3459487"/>
                  <a:gd name="connsiteY4" fmla="*/ 0 h 6573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9487" h="657302">
                    <a:moveTo>
                      <a:pt x="0" y="0"/>
                    </a:moveTo>
                    <a:lnTo>
                      <a:pt x="3459487" y="0"/>
                    </a:lnTo>
                    <a:lnTo>
                      <a:pt x="3459487" y="657302"/>
                    </a:lnTo>
                    <a:lnTo>
                      <a:pt x="0" y="657302"/>
                    </a:lnTo>
                    <a:lnTo>
                      <a:pt x="0" y="0"/>
                    </a:lnTo>
                    <a:close/>
                  </a:path>
                </a:pathLst>
              </a:custGeom>
              <a:solidFill>
                <a:srgbClr val="005EB8"/>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3334" tIns="13335" rIns="13335" bIns="13334" numCol="1" spcCol="1270" anchor="ctr" anchorCtr="0">
                <a:noAutofit/>
              </a:bodyPr>
              <a:lstStyle/>
              <a:p>
                <a:pPr marL="0" lvl="0" indent="0" algn="ctr" defTabSz="933450">
                  <a:lnSpc>
                    <a:spcPct val="90000"/>
                  </a:lnSpc>
                  <a:spcBef>
                    <a:spcPct val="0"/>
                  </a:spcBef>
                  <a:spcAft>
                    <a:spcPct val="35000"/>
                  </a:spcAft>
                  <a:buNone/>
                </a:pPr>
                <a:r>
                  <a:rPr lang="en-GB" sz="2100" b="1" kern="1200" dirty="0">
                    <a:latin typeface="Arial" panose="020B0604020202020204" pitchFamily="34" charset="0"/>
                    <a:cs typeface="Arial" panose="020B0604020202020204" pitchFamily="34" charset="0"/>
                  </a:rPr>
                  <a:t>basic </a:t>
                </a:r>
                <a:r>
                  <a:rPr lang="en-GB" sz="2100" b="1" dirty="0">
                    <a:latin typeface="Arial" panose="020B0604020202020204" pitchFamily="34" charset="0"/>
                    <a:cs typeface="Arial" panose="020B0604020202020204" pitchFamily="34" charset="0"/>
                  </a:rPr>
                  <a:t>s</a:t>
                </a:r>
                <a:r>
                  <a:rPr lang="en-GB" sz="2100" b="1" kern="1200" dirty="0">
                    <a:latin typeface="Arial" panose="020B0604020202020204" pitchFamily="34" charset="0"/>
                    <a:cs typeface="Arial" panose="020B0604020202020204" pitchFamily="34" charset="0"/>
                  </a:rPr>
                  <a:t>election criteria</a:t>
                </a:r>
              </a:p>
            </p:txBody>
          </p:sp>
        </p:grpSp>
      </p:grpSp>
      <p:sp>
        <p:nvSpPr>
          <p:cNvPr id="29" name="Freeform: Shape 28">
            <a:extLst>
              <a:ext uri="{FF2B5EF4-FFF2-40B4-BE49-F238E27FC236}">
                <a16:creationId xmlns:a16="http://schemas.microsoft.com/office/drawing/2014/main" id="{268C16BD-758F-4565-94FB-0A603B03DB13}"/>
              </a:ext>
            </a:extLst>
          </p:cNvPr>
          <p:cNvSpPr/>
          <p:nvPr/>
        </p:nvSpPr>
        <p:spPr>
          <a:xfrm>
            <a:off x="7451530" y="3593551"/>
            <a:ext cx="4261304" cy="657302"/>
          </a:xfrm>
          <a:custGeom>
            <a:avLst/>
            <a:gdLst>
              <a:gd name="connsiteX0" fmla="*/ 0 w 4261304"/>
              <a:gd name="connsiteY0" fmla="*/ 0 h 657302"/>
              <a:gd name="connsiteX1" fmla="*/ 4261304 w 4261304"/>
              <a:gd name="connsiteY1" fmla="*/ 0 h 657302"/>
              <a:gd name="connsiteX2" fmla="*/ 4261304 w 4261304"/>
              <a:gd name="connsiteY2" fmla="*/ 657302 h 657302"/>
              <a:gd name="connsiteX3" fmla="*/ 0 w 4261304"/>
              <a:gd name="connsiteY3" fmla="*/ 657302 h 657302"/>
              <a:gd name="connsiteX4" fmla="*/ 0 w 4261304"/>
              <a:gd name="connsiteY4" fmla="*/ 0 h 6573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61304" h="657302">
                <a:moveTo>
                  <a:pt x="0" y="0"/>
                </a:moveTo>
                <a:lnTo>
                  <a:pt x="4261304" y="0"/>
                </a:lnTo>
                <a:lnTo>
                  <a:pt x="4261304" y="657302"/>
                </a:lnTo>
                <a:lnTo>
                  <a:pt x="0" y="657302"/>
                </a:lnTo>
                <a:lnTo>
                  <a:pt x="0" y="0"/>
                </a:lnTo>
                <a:close/>
              </a:path>
            </a:pathLst>
          </a:custGeom>
          <a:solidFill>
            <a:srgbClr val="005EB8"/>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GB" sz="1800" kern="1200">
                <a:latin typeface="Arial" panose="020B0604020202020204" pitchFamily="34" charset="0"/>
                <a:cs typeface="Arial" panose="020B0604020202020204" pitchFamily="34" charset="0"/>
              </a:rPr>
              <a:t>The provider’s ability to pursue a particular activity</a:t>
            </a:r>
          </a:p>
        </p:txBody>
      </p:sp>
      <p:sp>
        <p:nvSpPr>
          <p:cNvPr id="30" name="Freeform: Shape 29">
            <a:extLst>
              <a:ext uri="{FF2B5EF4-FFF2-40B4-BE49-F238E27FC236}">
                <a16:creationId xmlns:a16="http://schemas.microsoft.com/office/drawing/2014/main" id="{176E5AF6-E6C5-4177-AA75-8BAC81131AE7}"/>
              </a:ext>
            </a:extLst>
          </p:cNvPr>
          <p:cNvSpPr/>
          <p:nvPr/>
        </p:nvSpPr>
        <p:spPr>
          <a:xfrm>
            <a:off x="7451530" y="4395572"/>
            <a:ext cx="4261304" cy="657302"/>
          </a:xfrm>
          <a:custGeom>
            <a:avLst/>
            <a:gdLst>
              <a:gd name="connsiteX0" fmla="*/ 0 w 4261304"/>
              <a:gd name="connsiteY0" fmla="*/ 0 h 657302"/>
              <a:gd name="connsiteX1" fmla="*/ 4261304 w 4261304"/>
              <a:gd name="connsiteY1" fmla="*/ 0 h 657302"/>
              <a:gd name="connsiteX2" fmla="*/ 4261304 w 4261304"/>
              <a:gd name="connsiteY2" fmla="*/ 657302 h 657302"/>
              <a:gd name="connsiteX3" fmla="*/ 0 w 4261304"/>
              <a:gd name="connsiteY3" fmla="*/ 657302 h 657302"/>
              <a:gd name="connsiteX4" fmla="*/ 0 w 4261304"/>
              <a:gd name="connsiteY4" fmla="*/ 0 h 6573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61304" h="657302">
                <a:moveTo>
                  <a:pt x="0" y="0"/>
                </a:moveTo>
                <a:lnTo>
                  <a:pt x="4261304" y="0"/>
                </a:lnTo>
                <a:lnTo>
                  <a:pt x="4261304" y="657302"/>
                </a:lnTo>
                <a:lnTo>
                  <a:pt x="0" y="657302"/>
                </a:lnTo>
                <a:lnTo>
                  <a:pt x="0" y="0"/>
                </a:lnTo>
                <a:close/>
              </a:path>
            </a:pathLst>
          </a:custGeom>
          <a:solidFill>
            <a:srgbClr val="005EB8"/>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GB" sz="1800" kern="1200">
                <a:latin typeface="Arial" panose="020B0604020202020204" pitchFamily="34" charset="0"/>
                <a:cs typeface="Arial" panose="020B0604020202020204" pitchFamily="34" charset="0"/>
              </a:rPr>
              <a:t>Economic and financial standing</a:t>
            </a:r>
          </a:p>
        </p:txBody>
      </p:sp>
      <p:sp>
        <p:nvSpPr>
          <p:cNvPr id="31" name="Freeform: Shape 30">
            <a:extLst>
              <a:ext uri="{FF2B5EF4-FFF2-40B4-BE49-F238E27FC236}">
                <a16:creationId xmlns:a16="http://schemas.microsoft.com/office/drawing/2014/main" id="{4D01342E-2BE9-428D-B41D-9B037EE42DF0}"/>
              </a:ext>
            </a:extLst>
          </p:cNvPr>
          <p:cNvSpPr/>
          <p:nvPr/>
        </p:nvSpPr>
        <p:spPr>
          <a:xfrm>
            <a:off x="7451530" y="5217200"/>
            <a:ext cx="4261304" cy="657302"/>
          </a:xfrm>
          <a:custGeom>
            <a:avLst/>
            <a:gdLst>
              <a:gd name="connsiteX0" fmla="*/ 0 w 4261304"/>
              <a:gd name="connsiteY0" fmla="*/ 0 h 657302"/>
              <a:gd name="connsiteX1" fmla="*/ 4261304 w 4261304"/>
              <a:gd name="connsiteY1" fmla="*/ 0 h 657302"/>
              <a:gd name="connsiteX2" fmla="*/ 4261304 w 4261304"/>
              <a:gd name="connsiteY2" fmla="*/ 657302 h 657302"/>
              <a:gd name="connsiteX3" fmla="*/ 0 w 4261304"/>
              <a:gd name="connsiteY3" fmla="*/ 657302 h 657302"/>
              <a:gd name="connsiteX4" fmla="*/ 0 w 4261304"/>
              <a:gd name="connsiteY4" fmla="*/ 0 h 6573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61304" h="657302">
                <a:moveTo>
                  <a:pt x="0" y="0"/>
                </a:moveTo>
                <a:lnTo>
                  <a:pt x="4261304" y="0"/>
                </a:lnTo>
                <a:lnTo>
                  <a:pt x="4261304" y="657302"/>
                </a:lnTo>
                <a:lnTo>
                  <a:pt x="0" y="657302"/>
                </a:lnTo>
                <a:lnTo>
                  <a:pt x="0" y="0"/>
                </a:lnTo>
                <a:close/>
              </a:path>
            </a:pathLst>
          </a:custGeom>
          <a:solidFill>
            <a:srgbClr val="005EB8"/>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GB" sz="1800" kern="1200">
                <a:latin typeface="Arial" panose="020B0604020202020204" pitchFamily="34" charset="0"/>
                <a:cs typeface="Arial" panose="020B0604020202020204" pitchFamily="34" charset="0"/>
              </a:rPr>
              <a:t>Technical and professional ability</a:t>
            </a:r>
          </a:p>
        </p:txBody>
      </p:sp>
    </p:spTree>
    <p:extLst>
      <p:ext uri="{BB962C8B-B14F-4D97-AF65-F5344CB8AC3E}">
        <p14:creationId xmlns:p14="http://schemas.microsoft.com/office/powerpoint/2010/main" val="12321489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47715" y="10716"/>
            <a:ext cx="3696570" cy="1368152"/>
          </a:xfrm>
        </p:spPr>
        <p:txBody>
          <a:bodyPr>
            <a:normAutofit/>
          </a:bodyPr>
          <a:lstStyle/>
          <a:p>
            <a:pPr algn="ctr"/>
            <a:r>
              <a:rPr lang="en-GB" sz="3600" b="1" dirty="0">
                <a:solidFill>
                  <a:srgbClr val="005EB8"/>
                </a:solidFill>
                <a:latin typeface="Arial" panose="020B0604020202020204" pitchFamily="34" charset="0"/>
                <a:cs typeface="Arial" panose="020B0604020202020204" pitchFamily="34" charset="0"/>
              </a:rPr>
              <a:t>Key criteria</a:t>
            </a:r>
          </a:p>
        </p:txBody>
      </p:sp>
      <p:sp>
        <p:nvSpPr>
          <p:cNvPr id="8" name="Content Placeholder 2">
            <a:extLst>
              <a:ext uri="{FF2B5EF4-FFF2-40B4-BE49-F238E27FC236}">
                <a16:creationId xmlns:a16="http://schemas.microsoft.com/office/drawing/2014/main" id="{CD8F339E-4ABA-4CBE-93FE-B29E01A72526}"/>
              </a:ext>
            </a:extLst>
          </p:cNvPr>
          <p:cNvSpPr>
            <a:spLocks noGrp="1"/>
          </p:cNvSpPr>
          <p:nvPr>
            <p:ph idx="1"/>
          </p:nvPr>
        </p:nvSpPr>
        <p:spPr>
          <a:xfrm>
            <a:off x="335360" y="1729168"/>
            <a:ext cx="11566590" cy="1045447"/>
          </a:xfrm>
        </p:spPr>
        <p:txBody>
          <a:bodyPr>
            <a:noAutofit/>
          </a:bodyPr>
          <a:lstStyle/>
          <a:p>
            <a:pPr marL="0" indent="0">
              <a:buNone/>
            </a:pPr>
            <a:r>
              <a:rPr lang="en-GB" sz="2100" dirty="0">
                <a:latin typeface="Arial" panose="020B0604020202020204" pitchFamily="34" charset="0"/>
                <a:cs typeface="Arial" panose="020B0604020202020204" pitchFamily="34" charset="0"/>
              </a:rPr>
              <a:t>When assessing a provider against the Key Criteria, all five Key Criteria must be considered, and none can be discounted. However, the relative importance of the criteria is not pre-determined and there is no prescribed hierarchy or weighting for each criterion. </a:t>
            </a:r>
            <a:endParaRPr lang="en-GB" sz="2100" dirty="0">
              <a:highlight>
                <a:srgbClr val="FFFF00"/>
              </a:highlight>
              <a:latin typeface="Arial" panose="020B0604020202020204" pitchFamily="34" charset="0"/>
              <a:cs typeface="Arial" panose="020B0604020202020204" pitchFamily="34" charset="0"/>
            </a:endParaRPr>
          </a:p>
        </p:txBody>
      </p:sp>
      <p:pic>
        <p:nvPicPr>
          <p:cNvPr id="7" name="Picture 6" descr="Logo&#10;&#10;Description automatically generated">
            <a:extLst>
              <a:ext uri="{FF2B5EF4-FFF2-40B4-BE49-F238E27FC236}">
                <a16:creationId xmlns:a16="http://schemas.microsoft.com/office/drawing/2014/main" id="{3AF7CF8D-6BA2-41BA-9A45-FD1651D27B6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64552" y="188640"/>
            <a:ext cx="972000" cy="731718"/>
          </a:xfrm>
          <a:prstGeom prst="rect">
            <a:avLst/>
          </a:prstGeom>
        </p:spPr>
      </p:pic>
      <p:sp>
        <p:nvSpPr>
          <p:cNvPr id="3" name="TextBox 2">
            <a:extLst>
              <a:ext uri="{FF2B5EF4-FFF2-40B4-BE49-F238E27FC236}">
                <a16:creationId xmlns:a16="http://schemas.microsoft.com/office/drawing/2014/main" id="{52BDFDFA-2812-425B-959B-CF561F4EAFE5}"/>
              </a:ext>
            </a:extLst>
          </p:cNvPr>
          <p:cNvSpPr txBox="1"/>
          <p:nvPr/>
        </p:nvSpPr>
        <p:spPr>
          <a:xfrm>
            <a:off x="335360" y="2808267"/>
            <a:ext cx="3147016" cy="369332"/>
          </a:xfrm>
          <a:prstGeom prst="rect">
            <a:avLst/>
          </a:prstGeom>
          <a:noFill/>
        </p:spPr>
        <p:txBody>
          <a:bodyPr wrap="none" rtlCol="0">
            <a:spAutoFit/>
          </a:bodyPr>
          <a:lstStyle/>
          <a:p>
            <a:pPr algn="ctr"/>
            <a:r>
              <a:rPr lang="en-GB" b="1" dirty="0">
                <a:solidFill>
                  <a:srgbClr val="005EB8"/>
                </a:solidFill>
                <a:latin typeface="Arial" panose="020B0604020202020204" pitchFamily="34" charset="0"/>
                <a:cs typeface="Arial" panose="020B0604020202020204" pitchFamily="34" charset="0"/>
              </a:rPr>
              <a:t>Example 1</a:t>
            </a:r>
            <a:r>
              <a:rPr lang="en-GB" dirty="0">
                <a:solidFill>
                  <a:srgbClr val="005EB8"/>
                </a:solidFill>
                <a:latin typeface="Arial" panose="020B0604020202020204" pitchFamily="34" charset="0"/>
                <a:cs typeface="Arial" panose="020B0604020202020204" pitchFamily="34" charset="0"/>
              </a:rPr>
              <a:t>: Equal weighting </a:t>
            </a:r>
          </a:p>
        </p:txBody>
      </p:sp>
      <p:sp>
        <p:nvSpPr>
          <p:cNvPr id="6" name="TextBox 5">
            <a:extLst>
              <a:ext uri="{FF2B5EF4-FFF2-40B4-BE49-F238E27FC236}">
                <a16:creationId xmlns:a16="http://schemas.microsoft.com/office/drawing/2014/main" id="{BCF1E86E-F9F1-4920-A82D-0476FE38C632}"/>
              </a:ext>
            </a:extLst>
          </p:cNvPr>
          <p:cNvSpPr txBox="1"/>
          <p:nvPr/>
        </p:nvSpPr>
        <p:spPr>
          <a:xfrm>
            <a:off x="4339953" y="2808267"/>
            <a:ext cx="3374981" cy="369332"/>
          </a:xfrm>
          <a:prstGeom prst="rect">
            <a:avLst/>
          </a:prstGeom>
          <a:noFill/>
        </p:spPr>
        <p:txBody>
          <a:bodyPr wrap="square" rtlCol="0">
            <a:spAutoFit/>
          </a:bodyPr>
          <a:lstStyle/>
          <a:p>
            <a:pPr algn="ctr"/>
            <a:r>
              <a:rPr lang="en-GB" b="1" dirty="0">
                <a:solidFill>
                  <a:srgbClr val="005EB8"/>
                </a:solidFill>
                <a:latin typeface="Arial" panose="020B0604020202020204" pitchFamily="34" charset="0"/>
                <a:cs typeface="Arial" panose="020B0604020202020204" pitchFamily="34" charset="0"/>
              </a:rPr>
              <a:t>Example 2</a:t>
            </a:r>
            <a:r>
              <a:rPr lang="en-GB" dirty="0">
                <a:solidFill>
                  <a:srgbClr val="005EB8"/>
                </a:solidFill>
                <a:latin typeface="Arial" panose="020B0604020202020204" pitchFamily="34" charset="0"/>
                <a:cs typeface="Arial" panose="020B0604020202020204" pitchFamily="34" charset="0"/>
              </a:rPr>
              <a:t>: Unequal weighting</a:t>
            </a:r>
          </a:p>
        </p:txBody>
      </p:sp>
      <p:sp>
        <p:nvSpPr>
          <p:cNvPr id="9" name="TextBox 8">
            <a:extLst>
              <a:ext uri="{FF2B5EF4-FFF2-40B4-BE49-F238E27FC236}">
                <a16:creationId xmlns:a16="http://schemas.microsoft.com/office/drawing/2014/main" id="{D5C3647C-3B9B-4A87-801F-57F5AAD80F8E}"/>
              </a:ext>
            </a:extLst>
          </p:cNvPr>
          <p:cNvSpPr txBox="1"/>
          <p:nvPr/>
        </p:nvSpPr>
        <p:spPr>
          <a:xfrm>
            <a:off x="7944285" y="2804354"/>
            <a:ext cx="3653736" cy="369332"/>
          </a:xfrm>
          <a:prstGeom prst="rect">
            <a:avLst/>
          </a:prstGeom>
          <a:noFill/>
        </p:spPr>
        <p:txBody>
          <a:bodyPr wrap="square" rtlCol="0">
            <a:spAutoFit/>
          </a:bodyPr>
          <a:lstStyle/>
          <a:p>
            <a:pPr algn="ctr"/>
            <a:r>
              <a:rPr lang="en-GB" b="1" dirty="0">
                <a:solidFill>
                  <a:srgbClr val="005EB8"/>
                </a:solidFill>
                <a:latin typeface="Arial" panose="020B0604020202020204" pitchFamily="34" charset="0"/>
                <a:cs typeface="Arial" panose="020B0604020202020204" pitchFamily="34" charset="0"/>
              </a:rPr>
              <a:t>Example 3</a:t>
            </a:r>
            <a:r>
              <a:rPr lang="en-GB" dirty="0">
                <a:solidFill>
                  <a:srgbClr val="005EB8"/>
                </a:solidFill>
                <a:latin typeface="Arial" panose="020B0604020202020204" pitchFamily="34" charset="0"/>
                <a:cs typeface="Arial" panose="020B0604020202020204" pitchFamily="34" charset="0"/>
              </a:rPr>
              <a:t>: Pass/Fail</a:t>
            </a:r>
          </a:p>
        </p:txBody>
      </p:sp>
      <p:graphicFrame>
        <p:nvGraphicFramePr>
          <p:cNvPr id="10" name="Table 10">
            <a:extLst>
              <a:ext uri="{FF2B5EF4-FFF2-40B4-BE49-F238E27FC236}">
                <a16:creationId xmlns:a16="http://schemas.microsoft.com/office/drawing/2014/main" id="{ECE53D19-2F1A-4E3B-B45C-002B655513B4}"/>
              </a:ext>
            </a:extLst>
          </p:cNvPr>
          <p:cNvGraphicFramePr>
            <a:graphicFrameLocks noGrp="1"/>
          </p:cNvGraphicFramePr>
          <p:nvPr>
            <p:extLst>
              <p:ext uri="{D42A27DB-BD31-4B8C-83A1-F6EECF244321}">
                <p14:modId xmlns:p14="http://schemas.microsoft.com/office/powerpoint/2010/main" val="4273537674"/>
              </p:ext>
            </p:extLst>
          </p:nvPr>
        </p:nvGraphicFramePr>
        <p:xfrm>
          <a:off x="136056" y="3203425"/>
          <a:ext cx="3653737" cy="2926502"/>
        </p:xfrm>
        <a:graphic>
          <a:graphicData uri="http://schemas.openxmlformats.org/drawingml/2006/table">
            <a:tbl>
              <a:tblPr firstRow="1" bandRow="1">
                <a:tableStyleId>{2D5ABB26-0587-4C30-8999-92F81FD0307C}</a:tableStyleId>
              </a:tblPr>
              <a:tblGrid>
                <a:gridCol w="2642577">
                  <a:extLst>
                    <a:ext uri="{9D8B030D-6E8A-4147-A177-3AD203B41FA5}">
                      <a16:colId xmlns:a16="http://schemas.microsoft.com/office/drawing/2014/main" val="3405758336"/>
                    </a:ext>
                  </a:extLst>
                </a:gridCol>
                <a:gridCol w="1011160">
                  <a:extLst>
                    <a:ext uri="{9D8B030D-6E8A-4147-A177-3AD203B41FA5}">
                      <a16:colId xmlns:a16="http://schemas.microsoft.com/office/drawing/2014/main" val="1516430428"/>
                    </a:ext>
                  </a:extLst>
                </a:gridCol>
              </a:tblGrid>
              <a:tr h="441484">
                <a:tc>
                  <a:txBody>
                    <a:bodyPr/>
                    <a:lstStyle/>
                    <a:p>
                      <a:r>
                        <a:rPr lang="en-GB" sz="1400" dirty="0">
                          <a:latin typeface="Arial" panose="020B0604020202020204" pitchFamily="34" charset="0"/>
                          <a:cs typeface="Arial" panose="020B0604020202020204" pitchFamily="34" charset="0"/>
                        </a:rPr>
                        <a:t>Social value</a:t>
                      </a:r>
                    </a:p>
                  </a:txBody>
                  <a:tcPr>
                    <a:lnL w="12700" cap="flat" cmpd="sng" algn="ctr">
                      <a:solidFill>
                        <a:srgbClr val="005EB8"/>
                      </a:solidFill>
                      <a:prstDash val="solid"/>
                      <a:round/>
                      <a:headEnd type="none" w="med" len="med"/>
                      <a:tailEnd type="none" w="med" len="med"/>
                    </a:lnL>
                    <a:lnR w="12700" cap="flat" cmpd="sng" algn="ctr">
                      <a:solidFill>
                        <a:srgbClr val="005EB8"/>
                      </a:solidFill>
                      <a:prstDash val="solid"/>
                      <a:round/>
                      <a:headEnd type="none" w="med" len="med"/>
                      <a:tailEnd type="none" w="med" len="med"/>
                    </a:lnR>
                    <a:lnT w="12700" cap="flat" cmpd="sng" algn="ctr">
                      <a:solidFill>
                        <a:srgbClr val="005EB8"/>
                      </a:solidFill>
                      <a:prstDash val="solid"/>
                      <a:round/>
                      <a:headEnd type="none" w="med" len="med"/>
                      <a:tailEnd type="none" w="med" len="med"/>
                    </a:lnT>
                    <a:lnB w="12700" cap="flat" cmpd="sng" algn="ctr">
                      <a:solidFill>
                        <a:srgbClr val="005EB8"/>
                      </a:solidFill>
                      <a:prstDash val="solid"/>
                      <a:round/>
                      <a:headEnd type="none" w="med" len="med"/>
                      <a:tailEnd type="none" w="med" len="med"/>
                    </a:lnB>
                  </a:tcPr>
                </a:tc>
                <a:tc>
                  <a:txBody>
                    <a:bodyPr/>
                    <a:lstStyle/>
                    <a:p>
                      <a:pPr algn="ctr"/>
                      <a:r>
                        <a:rPr lang="en-GB" sz="1400">
                          <a:latin typeface="Arial" panose="020B0604020202020204" pitchFamily="34" charset="0"/>
                          <a:cs typeface="Arial" panose="020B0604020202020204" pitchFamily="34" charset="0"/>
                        </a:rPr>
                        <a:t>20%</a:t>
                      </a:r>
                    </a:p>
                  </a:txBody>
                  <a:tcPr>
                    <a:lnL w="12700" cap="flat" cmpd="sng" algn="ctr">
                      <a:solidFill>
                        <a:srgbClr val="005EB8"/>
                      </a:solidFill>
                      <a:prstDash val="solid"/>
                      <a:round/>
                      <a:headEnd type="none" w="med" len="med"/>
                      <a:tailEnd type="none" w="med" len="med"/>
                    </a:lnL>
                    <a:lnR w="12700" cap="flat" cmpd="sng" algn="ctr">
                      <a:solidFill>
                        <a:srgbClr val="005EB8"/>
                      </a:solidFill>
                      <a:prstDash val="solid"/>
                      <a:round/>
                      <a:headEnd type="none" w="med" len="med"/>
                      <a:tailEnd type="none" w="med" len="med"/>
                    </a:lnR>
                    <a:lnT w="12700" cap="flat" cmpd="sng" algn="ctr">
                      <a:solidFill>
                        <a:srgbClr val="005EB8"/>
                      </a:solidFill>
                      <a:prstDash val="solid"/>
                      <a:round/>
                      <a:headEnd type="none" w="med" len="med"/>
                      <a:tailEnd type="none" w="med" len="med"/>
                    </a:lnT>
                    <a:lnB w="12700"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3563203688"/>
                  </a:ext>
                </a:extLst>
              </a:tr>
              <a:tr h="870530">
                <a:tc>
                  <a:txBody>
                    <a:bodyPr/>
                    <a:lstStyle/>
                    <a:p>
                      <a:r>
                        <a:rPr lang="en-GB" sz="1400" dirty="0">
                          <a:latin typeface="Arial" panose="020B0604020202020204" pitchFamily="34" charset="0"/>
                          <a:cs typeface="Arial" panose="020B0604020202020204" pitchFamily="34" charset="0"/>
                        </a:rPr>
                        <a:t>Improving access, reducing health inequalities, and facilitating choice</a:t>
                      </a:r>
                    </a:p>
                  </a:txBody>
                  <a:tcPr>
                    <a:lnL w="12700" cap="flat" cmpd="sng" algn="ctr">
                      <a:solidFill>
                        <a:srgbClr val="005EB8"/>
                      </a:solidFill>
                      <a:prstDash val="solid"/>
                      <a:round/>
                      <a:headEnd type="none" w="med" len="med"/>
                      <a:tailEnd type="none" w="med" len="med"/>
                    </a:lnL>
                    <a:lnR w="12700" cap="flat" cmpd="sng" algn="ctr">
                      <a:solidFill>
                        <a:srgbClr val="005EB8"/>
                      </a:solidFill>
                      <a:prstDash val="solid"/>
                      <a:round/>
                      <a:headEnd type="none" w="med" len="med"/>
                      <a:tailEnd type="none" w="med" len="med"/>
                    </a:lnR>
                    <a:lnT w="12700" cap="flat" cmpd="sng" algn="ctr">
                      <a:solidFill>
                        <a:srgbClr val="005EB8"/>
                      </a:solidFill>
                      <a:prstDash val="solid"/>
                      <a:round/>
                      <a:headEnd type="none" w="med" len="med"/>
                      <a:tailEnd type="none" w="med" len="med"/>
                    </a:lnT>
                    <a:lnB w="12700" cap="flat" cmpd="sng" algn="ctr">
                      <a:solidFill>
                        <a:srgbClr val="005EB8"/>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20%</a:t>
                      </a:r>
                    </a:p>
                  </a:txBody>
                  <a:tcPr>
                    <a:lnL w="12700" cap="flat" cmpd="sng" algn="ctr">
                      <a:solidFill>
                        <a:srgbClr val="005EB8"/>
                      </a:solidFill>
                      <a:prstDash val="solid"/>
                      <a:round/>
                      <a:headEnd type="none" w="med" len="med"/>
                      <a:tailEnd type="none" w="med" len="med"/>
                    </a:lnL>
                    <a:lnR w="12700" cap="flat" cmpd="sng" algn="ctr">
                      <a:solidFill>
                        <a:srgbClr val="005EB8"/>
                      </a:solidFill>
                      <a:prstDash val="solid"/>
                      <a:round/>
                      <a:headEnd type="none" w="med" len="med"/>
                      <a:tailEnd type="none" w="med" len="med"/>
                    </a:lnR>
                    <a:lnT w="12700" cap="flat" cmpd="sng" algn="ctr">
                      <a:solidFill>
                        <a:srgbClr val="005EB8"/>
                      </a:solidFill>
                      <a:prstDash val="solid"/>
                      <a:round/>
                      <a:headEnd type="none" w="med" len="med"/>
                      <a:tailEnd type="none" w="med" len="med"/>
                    </a:lnT>
                    <a:lnB w="12700"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2938754660"/>
                  </a:ext>
                </a:extLst>
              </a:tr>
              <a:tr h="441484">
                <a:tc>
                  <a:txBody>
                    <a:bodyPr/>
                    <a:lstStyle/>
                    <a:p>
                      <a:r>
                        <a:rPr lang="en-GB" sz="1400" dirty="0">
                          <a:latin typeface="Arial" panose="020B0604020202020204" pitchFamily="34" charset="0"/>
                          <a:cs typeface="Arial" panose="020B0604020202020204" pitchFamily="34" charset="0"/>
                        </a:rPr>
                        <a:t>Value</a:t>
                      </a:r>
                    </a:p>
                  </a:txBody>
                  <a:tcPr>
                    <a:lnL w="12700" cap="flat" cmpd="sng" algn="ctr">
                      <a:solidFill>
                        <a:srgbClr val="005EB8"/>
                      </a:solidFill>
                      <a:prstDash val="solid"/>
                      <a:round/>
                      <a:headEnd type="none" w="med" len="med"/>
                      <a:tailEnd type="none" w="med" len="med"/>
                    </a:lnL>
                    <a:lnR w="12700" cap="flat" cmpd="sng" algn="ctr">
                      <a:solidFill>
                        <a:srgbClr val="005EB8"/>
                      </a:solidFill>
                      <a:prstDash val="solid"/>
                      <a:round/>
                      <a:headEnd type="none" w="med" len="med"/>
                      <a:tailEnd type="none" w="med" len="med"/>
                    </a:lnR>
                    <a:lnT w="12700" cap="flat" cmpd="sng" algn="ctr">
                      <a:solidFill>
                        <a:srgbClr val="005EB8"/>
                      </a:solidFill>
                      <a:prstDash val="solid"/>
                      <a:round/>
                      <a:headEnd type="none" w="med" len="med"/>
                      <a:tailEnd type="none" w="med" len="med"/>
                    </a:lnT>
                    <a:lnB w="12700" cap="flat" cmpd="sng" algn="ctr">
                      <a:solidFill>
                        <a:srgbClr val="005EB8"/>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20%</a:t>
                      </a:r>
                    </a:p>
                  </a:txBody>
                  <a:tcPr>
                    <a:lnL w="12700" cap="flat" cmpd="sng" algn="ctr">
                      <a:solidFill>
                        <a:srgbClr val="005EB8"/>
                      </a:solidFill>
                      <a:prstDash val="solid"/>
                      <a:round/>
                      <a:headEnd type="none" w="med" len="med"/>
                      <a:tailEnd type="none" w="med" len="med"/>
                    </a:lnL>
                    <a:lnR w="12700" cap="flat" cmpd="sng" algn="ctr">
                      <a:solidFill>
                        <a:srgbClr val="005EB8"/>
                      </a:solidFill>
                      <a:prstDash val="solid"/>
                      <a:round/>
                      <a:headEnd type="none" w="med" len="med"/>
                      <a:tailEnd type="none" w="med" len="med"/>
                    </a:lnR>
                    <a:lnT w="12700" cap="flat" cmpd="sng" algn="ctr">
                      <a:solidFill>
                        <a:srgbClr val="005EB8"/>
                      </a:solidFill>
                      <a:prstDash val="solid"/>
                      <a:round/>
                      <a:headEnd type="none" w="med" len="med"/>
                      <a:tailEnd type="none" w="med" len="med"/>
                    </a:lnT>
                    <a:lnB w="12700"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310387542"/>
                  </a:ext>
                </a:extLst>
              </a:tr>
              <a:tr h="6520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a:latin typeface="Arial" panose="020B0604020202020204" pitchFamily="34" charset="0"/>
                          <a:cs typeface="Arial" panose="020B0604020202020204" pitchFamily="34" charset="0"/>
                        </a:rPr>
                        <a:t>Integration, collaboration, and service sustainability</a:t>
                      </a:r>
                    </a:p>
                    <a:p>
                      <a:endParaRPr lang="en-GB" sz="1400">
                        <a:latin typeface="Arial" panose="020B0604020202020204" pitchFamily="34" charset="0"/>
                        <a:cs typeface="Arial" panose="020B0604020202020204" pitchFamily="34" charset="0"/>
                      </a:endParaRPr>
                    </a:p>
                  </a:txBody>
                  <a:tcPr>
                    <a:lnL w="12700" cap="flat" cmpd="sng" algn="ctr">
                      <a:solidFill>
                        <a:srgbClr val="005EB8"/>
                      </a:solidFill>
                      <a:prstDash val="solid"/>
                      <a:round/>
                      <a:headEnd type="none" w="med" len="med"/>
                      <a:tailEnd type="none" w="med" len="med"/>
                    </a:lnL>
                    <a:lnR w="12700" cap="flat" cmpd="sng" algn="ctr">
                      <a:solidFill>
                        <a:srgbClr val="005EB8"/>
                      </a:solidFill>
                      <a:prstDash val="solid"/>
                      <a:round/>
                      <a:headEnd type="none" w="med" len="med"/>
                      <a:tailEnd type="none" w="med" len="med"/>
                    </a:lnR>
                    <a:lnT w="12700" cap="flat" cmpd="sng" algn="ctr">
                      <a:solidFill>
                        <a:srgbClr val="005EB8"/>
                      </a:solidFill>
                      <a:prstDash val="solid"/>
                      <a:round/>
                      <a:headEnd type="none" w="med" len="med"/>
                      <a:tailEnd type="none" w="med" len="med"/>
                    </a:lnT>
                    <a:lnB w="12700" cap="flat" cmpd="sng" algn="ctr">
                      <a:solidFill>
                        <a:srgbClr val="005EB8"/>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20%</a:t>
                      </a:r>
                    </a:p>
                  </a:txBody>
                  <a:tcPr>
                    <a:lnL w="12700" cap="flat" cmpd="sng" algn="ctr">
                      <a:solidFill>
                        <a:srgbClr val="005EB8"/>
                      </a:solidFill>
                      <a:prstDash val="solid"/>
                      <a:round/>
                      <a:headEnd type="none" w="med" len="med"/>
                      <a:tailEnd type="none" w="med" len="med"/>
                    </a:lnL>
                    <a:lnR w="12700" cap="flat" cmpd="sng" algn="ctr">
                      <a:solidFill>
                        <a:srgbClr val="005EB8"/>
                      </a:solidFill>
                      <a:prstDash val="solid"/>
                      <a:round/>
                      <a:headEnd type="none" w="med" len="med"/>
                      <a:tailEnd type="none" w="med" len="med"/>
                    </a:lnR>
                    <a:lnT w="12700" cap="flat" cmpd="sng" algn="ctr">
                      <a:solidFill>
                        <a:srgbClr val="005EB8"/>
                      </a:solidFill>
                      <a:prstDash val="solid"/>
                      <a:round/>
                      <a:headEnd type="none" w="med" len="med"/>
                      <a:tailEnd type="none" w="med" len="med"/>
                    </a:lnT>
                    <a:lnB w="12700"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1303764535"/>
                  </a:ext>
                </a:extLst>
              </a:tr>
              <a:tr h="441484">
                <a:tc>
                  <a:txBody>
                    <a:bodyPr/>
                    <a:lstStyle/>
                    <a:p>
                      <a:r>
                        <a:rPr lang="en-GB" sz="1400" dirty="0">
                          <a:latin typeface="Arial" panose="020B0604020202020204" pitchFamily="34" charset="0"/>
                          <a:cs typeface="Arial" panose="020B0604020202020204" pitchFamily="34" charset="0"/>
                        </a:rPr>
                        <a:t>Quality and innovation</a:t>
                      </a:r>
                    </a:p>
                  </a:txBody>
                  <a:tcPr>
                    <a:lnL w="12700" cap="flat" cmpd="sng" algn="ctr">
                      <a:solidFill>
                        <a:srgbClr val="005EB8"/>
                      </a:solidFill>
                      <a:prstDash val="solid"/>
                      <a:round/>
                      <a:headEnd type="none" w="med" len="med"/>
                      <a:tailEnd type="none" w="med" len="med"/>
                    </a:lnL>
                    <a:lnR w="12700" cap="flat" cmpd="sng" algn="ctr">
                      <a:solidFill>
                        <a:srgbClr val="005EB8"/>
                      </a:solidFill>
                      <a:prstDash val="solid"/>
                      <a:round/>
                      <a:headEnd type="none" w="med" len="med"/>
                      <a:tailEnd type="none" w="med" len="med"/>
                    </a:lnR>
                    <a:lnT w="12700" cap="flat" cmpd="sng" algn="ctr">
                      <a:solidFill>
                        <a:srgbClr val="005EB8"/>
                      </a:solidFill>
                      <a:prstDash val="solid"/>
                      <a:round/>
                      <a:headEnd type="none" w="med" len="med"/>
                      <a:tailEnd type="none" w="med" len="med"/>
                    </a:lnT>
                    <a:lnB w="12700" cap="flat" cmpd="sng" algn="ctr">
                      <a:solidFill>
                        <a:srgbClr val="005EB8"/>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20%</a:t>
                      </a:r>
                    </a:p>
                  </a:txBody>
                  <a:tcPr>
                    <a:lnL w="12700" cap="flat" cmpd="sng" algn="ctr">
                      <a:solidFill>
                        <a:srgbClr val="005EB8"/>
                      </a:solidFill>
                      <a:prstDash val="solid"/>
                      <a:round/>
                      <a:headEnd type="none" w="med" len="med"/>
                      <a:tailEnd type="none" w="med" len="med"/>
                    </a:lnL>
                    <a:lnR w="12700" cap="flat" cmpd="sng" algn="ctr">
                      <a:solidFill>
                        <a:srgbClr val="005EB8"/>
                      </a:solidFill>
                      <a:prstDash val="solid"/>
                      <a:round/>
                      <a:headEnd type="none" w="med" len="med"/>
                      <a:tailEnd type="none" w="med" len="med"/>
                    </a:lnR>
                    <a:lnT w="12700" cap="flat" cmpd="sng" algn="ctr">
                      <a:solidFill>
                        <a:srgbClr val="005EB8"/>
                      </a:solidFill>
                      <a:prstDash val="solid"/>
                      <a:round/>
                      <a:headEnd type="none" w="med" len="med"/>
                      <a:tailEnd type="none" w="med" len="med"/>
                    </a:lnT>
                    <a:lnB w="12700"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1047628057"/>
                  </a:ext>
                </a:extLst>
              </a:tr>
            </a:tbl>
          </a:graphicData>
        </a:graphic>
      </p:graphicFrame>
      <p:graphicFrame>
        <p:nvGraphicFramePr>
          <p:cNvPr id="33" name="Table 10">
            <a:extLst>
              <a:ext uri="{FF2B5EF4-FFF2-40B4-BE49-F238E27FC236}">
                <a16:creationId xmlns:a16="http://schemas.microsoft.com/office/drawing/2014/main" id="{8329CB9B-2F69-4C93-86E8-16724E0F1545}"/>
              </a:ext>
            </a:extLst>
          </p:cNvPr>
          <p:cNvGraphicFramePr>
            <a:graphicFrameLocks noGrp="1"/>
          </p:cNvGraphicFramePr>
          <p:nvPr>
            <p:extLst>
              <p:ext uri="{D42A27DB-BD31-4B8C-83A1-F6EECF244321}">
                <p14:modId xmlns:p14="http://schemas.microsoft.com/office/powerpoint/2010/main" val="574936861"/>
              </p:ext>
            </p:extLst>
          </p:nvPr>
        </p:nvGraphicFramePr>
        <p:xfrm>
          <a:off x="4007771" y="3237292"/>
          <a:ext cx="3707164" cy="2874845"/>
        </p:xfrm>
        <a:graphic>
          <a:graphicData uri="http://schemas.openxmlformats.org/drawingml/2006/table">
            <a:tbl>
              <a:tblPr firstRow="1" bandRow="1">
                <a:tableStyleId>{2D5ABB26-0587-4C30-8999-92F81FD0307C}</a:tableStyleId>
              </a:tblPr>
              <a:tblGrid>
                <a:gridCol w="2621819">
                  <a:extLst>
                    <a:ext uri="{9D8B030D-6E8A-4147-A177-3AD203B41FA5}">
                      <a16:colId xmlns:a16="http://schemas.microsoft.com/office/drawing/2014/main" val="3405758336"/>
                    </a:ext>
                  </a:extLst>
                </a:gridCol>
                <a:gridCol w="1085345">
                  <a:extLst>
                    <a:ext uri="{9D8B030D-6E8A-4147-A177-3AD203B41FA5}">
                      <a16:colId xmlns:a16="http://schemas.microsoft.com/office/drawing/2014/main" val="1516430428"/>
                    </a:ext>
                  </a:extLst>
                </a:gridCol>
              </a:tblGrid>
              <a:tr h="418347">
                <a:tc>
                  <a:txBody>
                    <a:bodyPr/>
                    <a:lstStyle/>
                    <a:p>
                      <a:r>
                        <a:rPr lang="en-GB" sz="1400" dirty="0">
                          <a:latin typeface="Arial" panose="020B0604020202020204" pitchFamily="34" charset="0"/>
                          <a:cs typeface="Arial" panose="020B0604020202020204" pitchFamily="34" charset="0"/>
                        </a:rPr>
                        <a:t>Social value</a:t>
                      </a:r>
                    </a:p>
                  </a:txBody>
                  <a:tcPr>
                    <a:lnL w="12700" cap="flat" cmpd="sng" algn="ctr">
                      <a:solidFill>
                        <a:srgbClr val="005EB8"/>
                      </a:solidFill>
                      <a:prstDash val="solid"/>
                      <a:round/>
                      <a:headEnd type="none" w="med" len="med"/>
                      <a:tailEnd type="none" w="med" len="med"/>
                    </a:lnL>
                    <a:lnR w="12700" cap="flat" cmpd="sng" algn="ctr">
                      <a:solidFill>
                        <a:srgbClr val="005EB8"/>
                      </a:solidFill>
                      <a:prstDash val="solid"/>
                      <a:round/>
                      <a:headEnd type="none" w="med" len="med"/>
                      <a:tailEnd type="none" w="med" len="med"/>
                    </a:lnR>
                    <a:lnT w="12700" cap="flat" cmpd="sng" algn="ctr">
                      <a:solidFill>
                        <a:srgbClr val="005EB8"/>
                      </a:solidFill>
                      <a:prstDash val="solid"/>
                      <a:round/>
                      <a:headEnd type="none" w="med" len="med"/>
                      <a:tailEnd type="none" w="med" len="med"/>
                    </a:lnT>
                    <a:lnB w="12700" cap="flat" cmpd="sng" algn="ctr">
                      <a:solidFill>
                        <a:srgbClr val="005EB8"/>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15%</a:t>
                      </a:r>
                    </a:p>
                  </a:txBody>
                  <a:tcPr>
                    <a:lnL w="12700" cap="flat" cmpd="sng" algn="ctr">
                      <a:solidFill>
                        <a:srgbClr val="005EB8"/>
                      </a:solidFill>
                      <a:prstDash val="solid"/>
                      <a:round/>
                      <a:headEnd type="none" w="med" len="med"/>
                      <a:tailEnd type="none" w="med" len="med"/>
                    </a:lnL>
                    <a:lnR w="12700" cap="flat" cmpd="sng" algn="ctr">
                      <a:solidFill>
                        <a:srgbClr val="005EB8"/>
                      </a:solidFill>
                      <a:prstDash val="solid"/>
                      <a:round/>
                      <a:headEnd type="none" w="med" len="med"/>
                      <a:tailEnd type="none" w="med" len="med"/>
                    </a:lnR>
                    <a:lnT w="12700" cap="flat" cmpd="sng" algn="ctr">
                      <a:solidFill>
                        <a:srgbClr val="005EB8"/>
                      </a:solidFill>
                      <a:prstDash val="solid"/>
                      <a:round/>
                      <a:headEnd type="none" w="med" len="med"/>
                      <a:tailEnd type="none" w="med" len="med"/>
                    </a:lnT>
                    <a:lnB w="12700"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3563203688"/>
                  </a:ext>
                </a:extLst>
              </a:tr>
              <a:tr h="850373">
                <a:tc>
                  <a:txBody>
                    <a:bodyPr/>
                    <a:lstStyle/>
                    <a:p>
                      <a:r>
                        <a:rPr lang="en-GB" sz="1400" dirty="0">
                          <a:latin typeface="Arial" panose="020B0604020202020204" pitchFamily="34" charset="0"/>
                          <a:cs typeface="Arial" panose="020B0604020202020204" pitchFamily="34" charset="0"/>
                        </a:rPr>
                        <a:t>Improving access, reducing health inequalities, and facilitating choice</a:t>
                      </a:r>
                    </a:p>
                  </a:txBody>
                  <a:tcPr>
                    <a:lnL w="12700" cap="flat" cmpd="sng" algn="ctr">
                      <a:solidFill>
                        <a:srgbClr val="005EB8"/>
                      </a:solidFill>
                      <a:prstDash val="solid"/>
                      <a:round/>
                      <a:headEnd type="none" w="med" len="med"/>
                      <a:tailEnd type="none" w="med" len="med"/>
                    </a:lnL>
                    <a:lnR w="12700" cap="flat" cmpd="sng" algn="ctr">
                      <a:solidFill>
                        <a:srgbClr val="005EB8"/>
                      </a:solidFill>
                      <a:prstDash val="solid"/>
                      <a:round/>
                      <a:headEnd type="none" w="med" len="med"/>
                      <a:tailEnd type="none" w="med" len="med"/>
                    </a:lnR>
                    <a:lnT w="12700" cap="flat" cmpd="sng" algn="ctr">
                      <a:solidFill>
                        <a:srgbClr val="005EB8"/>
                      </a:solidFill>
                      <a:prstDash val="solid"/>
                      <a:round/>
                      <a:headEnd type="none" w="med" len="med"/>
                      <a:tailEnd type="none" w="med" len="med"/>
                    </a:lnT>
                    <a:lnB w="12700" cap="flat" cmpd="sng" algn="ctr">
                      <a:solidFill>
                        <a:srgbClr val="005EB8"/>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15%</a:t>
                      </a:r>
                    </a:p>
                  </a:txBody>
                  <a:tcPr>
                    <a:lnL w="12700" cap="flat" cmpd="sng" algn="ctr">
                      <a:solidFill>
                        <a:srgbClr val="005EB8"/>
                      </a:solidFill>
                      <a:prstDash val="solid"/>
                      <a:round/>
                      <a:headEnd type="none" w="med" len="med"/>
                      <a:tailEnd type="none" w="med" len="med"/>
                    </a:lnL>
                    <a:lnR w="12700" cap="flat" cmpd="sng" algn="ctr">
                      <a:solidFill>
                        <a:srgbClr val="005EB8"/>
                      </a:solidFill>
                      <a:prstDash val="solid"/>
                      <a:round/>
                      <a:headEnd type="none" w="med" len="med"/>
                      <a:tailEnd type="none" w="med" len="med"/>
                    </a:lnR>
                    <a:lnT w="12700" cap="flat" cmpd="sng" algn="ctr">
                      <a:solidFill>
                        <a:srgbClr val="005EB8"/>
                      </a:solidFill>
                      <a:prstDash val="solid"/>
                      <a:round/>
                      <a:headEnd type="none" w="med" len="med"/>
                      <a:tailEnd type="none" w="med" len="med"/>
                    </a:lnT>
                    <a:lnB w="12700"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2938754660"/>
                  </a:ext>
                </a:extLst>
              </a:tr>
              <a:tr h="418347">
                <a:tc>
                  <a:txBody>
                    <a:bodyPr/>
                    <a:lstStyle/>
                    <a:p>
                      <a:r>
                        <a:rPr lang="en-GB" sz="1400" dirty="0">
                          <a:latin typeface="Arial" panose="020B0604020202020204" pitchFamily="34" charset="0"/>
                          <a:cs typeface="Arial" panose="020B0604020202020204" pitchFamily="34" charset="0"/>
                        </a:rPr>
                        <a:t>Value</a:t>
                      </a:r>
                    </a:p>
                  </a:txBody>
                  <a:tcPr>
                    <a:lnL w="12700" cap="flat" cmpd="sng" algn="ctr">
                      <a:solidFill>
                        <a:srgbClr val="005EB8"/>
                      </a:solidFill>
                      <a:prstDash val="solid"/>
                      <a:round/>
                      <a:headEnd type="none" w="med" len="med"/>
                      <a:tailEnd type="none" w="med" len="med"/>
                    </a:lnL>
                    <a:lnR w="12700" cap="flat" cmpd="sng" algn="ctr">
                      <a:solidFill>
                        <a:srgbClr val="005EB8"/>
                      </a:solidFill>
                      <a:prstDash val="solid"/>
                      <a:round/>
                      <a:headEnd type="none" w="med" len="med"/>
                      <a:tailEnd type="none" w="med" len="med"/>
                    </a:lnR>
                    <a:lnT w="12700" cap="flat" cmpd="sng" algn="ctr">
                      <a:solidFill>
                        <a:srgbClr val="005EB8"/>
                      </a:solidFill>
                      <a:prstDash val="solid"/>
                      <a:round/>
                      <a:headEnd type="none" w="med" len="med"/>
                      <a:tailEnd type="none" w="med" len="med"/>
                    </a:lnT>
                    <a:lnB w="12700" cap="flat" cmpd="sng" algn="ctr">
                      <a:solidFill>
                        <a:srgbClr val="005EB8"/>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25%</a:t>
                      </a:r>
                    </a:p>
                  </a:txBody>
                  <a:tcPr>
                    <a:lnL w="12700" cap="flat" cmpd="sng" algn="ctr">
                      <a:solidFill>
                        <a:srgbClr val="005EB8"/>
                      </a:solidFill>
                      <a:prstDash val="solid"/>
                      <a:round/>
                      <a:headEnd type="none" w="med" len="med"/>
                      <a:tailEnd type="none" w="med" len="med"/>
                    </a:lnL>
                    <a:lnR w="12700" cap="flat" cmpd="sng" algn="ctr">
                      <a:solidFill>
                        <a:srgbClr val="005EB8"/>
                      </a:solidFill>
                      <a:prstDash val="solid"/>
                      <a:round/>
                      <a:headEnd type="none" w="med" len="med"/>
                      <a:tailEnd type="none" w="med" len="med"/>
                    </a:lnR>
                    <a:lnT w="12700" cap="flat" cmpd="sng" algn="ctr">
                      <a:solidFill>
                        <a:srgbClr val="005EB8"/>
                      </a:solidFill>
                      <a:prstDash val="solid"/>
                      <a:round/>
                      <a:headEnd type="none" w="med" len="med"/>
                      <a:tailEnd type="none" w="med" len="med"/>
                    </a:lnT>
                    <a:lnB w="12700"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310387542"/>
                  </a:ext>
                </a:extLst>
              </a:tr>
              <a:tr h="7694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Arial" panose="020B0604020202020204" pitchFamily="34" charset="0"/>
                          <a:cs typeface="Arial" panose="020B0604020202020204" pitchFamily="34" charset="0"/>
                        </a:rPr>
                        <a:t>Integration, collaboration, and service sustainability</a:t>
                      </a:r>
                    </a:p>
                    <a:p>
                      <a:endParaRPr lang="en-GB" sz="1400" dirty="0">
                        <a:latin typeface="Arial" panose="020B0604020202020204" pitchFamily="34" charset="0"/>
                        <a:cs typeface="Arial" panose="020B0604020202020204" pitchFamily="34" charset="0"/>
                      </a:endParaRPr>
                    </a:p>
                  </a:txBody>
                  <a:tcPr>
                    <a:lnL w="12700" cap="flat" cmpd="sng" algn="ctr">
                      <a:solidFill>
                        <a:srgbClr val="005EB8"/>
                      </a:solidFill>
                      <a:prstDash val="solid"/>
                      <a:round/>
                      <a:headEnd type="none" w="med" len="med"/>
                      <a:tailEnd type="none" w="med" len="med"/>
                    </a:lnL>
                    <a:lnR w="12700" cap="flat" cmpd="sng" algn="ctr">
                      <a:solidFill>
                        <a:srgbClr val="005EB8"/>
                      </a:solidFill>
                      <a:prstDash val="solid"/>
                      <a:round/>
                      <a:headEnd type="none" w="med" len="med"/>
                      <a:tailEnd type="none" w="med" len="med"/>
                    </a:lnR>
                    <a:lnT w="12700" cap="flat" cmpd="sng" algn="ctr">
                      <a:solidFill>
                        <a:srgbClr val="005EB8"/>
                      </a:solidFill>
                      <a:prstDash val="solid"/>
                      <a:round/>
                      <a:headEnd type="none" w="med" len="med"/>
                      <a:tailEnd type="none" w="med" len="med"/>
                    </a:lnT>
                    <a:lnB w="12700" cap="flat" cmpd="sng" algn="ctr">
                      <a:solidFill>
                        <a:srgbClr val="005EB8"/>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20%</a:t>
                      </a:r>
                    </a:p>
                  </a:txBody>
                  <a:tcPr>
                    <a:lnL w="12700" cap="flat" cmpd="sng" algn="ctr">
                      <a:solidFill>
                        <a:srgbClr val="005EB8"/>
                      </a:solidFill>
                      <a:prstDash val="solid"/>
                      <a:round/>
                      <a:headEnd type="none" w="med" len="med"/>
                      <a:tailEnd type="none" w="med" len="med"/>
                    </a:lnL>
                    <a:lnR w="12700" cap="flat" cmpd="sng" algn="ctr">
                      <a:solidFill>
                        <a:srgbClr val="005EB8"/>
                      </a:solidFill>
                      <a:prstDash val="solid"/>
                      <a:round/>
                      <a:headEnd type="none" w="med" len="med"/>
                      <a:tailEnd type="none" w="med" len="med"/>
                    </a:lnR>
                    <a:lnT w="12700" cap="flat" cmpd="sng" algn="ctr">
                      <a:solidFill>
                        <a:srgbClr val="005EB8"/>
                      </a:solidFill>
                      <a:prstDash val="solid"/>
                      <a:round/>
                      <a:headEnd type="none" w="med" len="med"/>
                      <a:tailEnd type="none" w="med" len="med"/>
                    </a:lnT>
                    <a:lnB w="12700"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1303764535"/>
                  </a:ext>
                </a:extLst>
              </a:tr>
              <a:tr h="418347">
                <a:tc>
                  <a:txBody>
                    <a:bodyPr/>
                    <a:lstStyle/>
                    <a:p>
                      <a:r>
                        <a:rPr lang="en-GB" sz="1400">
                          <a:latin typeface="Arial" panose="020B0604020202020204" pitchFamily="34" charset="0"/>
                          <a:cs typeface="Arial" panose="020B0604020202020204" pitchFamily="34" charset="0"/>
                        </a:rPr>
                        <a:t>Quality and innovation</a:t>
                      </a:r>
                    </a:p>
                  </a:txBody>
                  <a:tcPr>
                    <a:lnL w="12700" cap="flat" cmpd="sng" algn="ctr">
                      <a:solidFill>
                        <a:srgbClr val="005EB8"/>
                      </a:solidFill>
                      <a:prstDash val="solid"/>
                      <a:round/>
                      <a:headEnd type="none" w="med" len="med"/>
                      <a:tailEnd type="none" w="med" len="med"/>
                    </a:lnL>
                    <a:lnR w="12700" cap="flat" cmpd="sng" algn="ctr">
                      <a:solidFill>
                        <a:srgbClr val="005EB8"/>
                      </a:solidFill>
                      <a:prstDash val="solid"/>
                      <a:round/>
                      <a:headEnd type="none" w="med" len="med"/>
                      <a:tailEnd type="none" w="med" len="med"/>
                    </a:lnR>
                    <a:lnT w="12700" cap="flat" cmpd="sng" algn="ctr">
                      <a:solidFill>
                        <a:srgbClr val="005EB8"/>
                      </a:solidFill>
                      <a:prstDash val="solid"/>
                      <a:round/>
                      <a:headEnd type="none" w="med" len="med"/>
                      <a:tailEnd type="none" w="med" len="med"/>
                    </a:lnT>
                    <a:lnB w="12700" cap="flat" cmpd="sng" algn="ctr">
                      <a:solidFill>
                        <a:srgbClr val="005EB8"/>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25%</a:t>
                      </a:r>
                    </a:p>
                  </a:txBody>
                  <a:tcPr>
                    <a:lnL w="12700" cap="flat" cmpd="sng" algn="ctr">
                      <a:solidFill>
                        <a:srgbClr val="005EB8"/>
                      </a:solidFill>
                      <a:prstDash val="solid"/>
                      <a:round/>
                      <a:headEnd type="none" w="med" len="med"/>
                      <a:tailEnd type="none" w="med" len="med"/>
                    </a:lnL>
                    <a:lnR w="12700" cap="flat" cmpd="sng" algn="ctr">
                      <a:solidFill>
                        <a:srgbClr val="005EB8"/>
                      </a:solidFill>
                      <a:prstDash val="solid"/>
                      <a:round/>
                      <a:headEnd type="none" w="med" len="med"/>
                      <a:tailEnd type="none" w="med" len="med"/>
                    </a:lnR>
                    <a:lnT w="12700" cap="flat" cmpd="sng" algn="ctr">
                      <a:solidFill>
                        <a:srgbClr val="005EB8"/>
                      </a:solidFill>
                      <a:prstDash val="solid"/>
                      <a:round/>
                      <a:headEnd type="none" w="med" len="med"/>
                      <a:tailEnd type="none" w="med" len="med"/>
                    </a:lnT>
                    <a:lnB w="12700"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1047628057"/>
                  </a:ext>
                </a:extLst>
              </a:tr>
            </a:tbl>
          </a:graphicData>
        </a:graphic>
      </p:graphicFrame>
      <p:graphicFrame>
        <p:nvGraphicFramePr>
          <p:cNvPr id="34" name="Table 10">
            <a:extLst>
              <a:ext uri="{FF2B5EF4-FFF2-40B4-BE49-F238E27FC236}">
                <a16:creationId xmlns:a16="http://schemas.microsoft.com/office/drawing/2014/main" id="{0B557250-00DD-449C-89E6-07A6DD49B2F9}"/>
              </a:ext>
            </a:extLst>
          </p:cNvPr>
          <p:cNvGraphicFramePr>
            <a:graphicFrameLocks noGrp="1"/>
          </p:cNvGraphicFramePr>
          <p:nvPr>
            <p:extLst>
              <p:ext uri="{D42A27DB-BD31-4B8C-83A1-F6EECF244321}">
                <p14:modId xmlns:p14="http://schemas.microsoft.com/office/powerpoint/2010/main" val="1599789036"/>
              </p:ext>
            </p:extLst>
          </p:nvPr>
        </p:nvGraphicFramePr>
        <p:xfrm>
          <a:off x="7932912" y="3223385"/>
          <a:ext cx="4123032" cy="3162784"/>
        </p:xfrm>
        <a:graphic>
          <a:graphicData uri="http://schemas.openxmlformats.org/drawingml/2006/table">
            <a:tbl>
              <a:tblPr firstRow="1" bandRow="1">
                <a:tableStyleId>{2D5ABB26-0587-4C30-8999-92F81FD0307C}</a:tableStyleId>
              </a:tblPr>
              <a:tblGrid>
                <a:gridCol w="2734914">
                  <a:extLst>
                    <a:ext uri="{9D8B030D-6E8A-4147-A177-3AD203B41FA5}">
                      <a16:colId xmlns:a16="http://schemas.microsoft.com/office/drawing/2014/main" val="3405758336"/>
                    </a:ext>
                  </a:extLst>
                </a:gridCol>
                <a:gridCol w="1388118">
                  <a:extLst>
                    <a:ext uri="{9D8B030D-6E8A-4147-A177-3AD203B41FA5}">
                      <a16:colId xmlns:a16="http://schemas.microsoft.com/office/drawing/2014/main" val="1516430428"/>
                    </a:ext>
                  </a:extLst>
                </a:gridCol>
              </a:tblGrid>
              <a:tr h="338353">
                <a:tc>
                  <a:txBody>
                    <a:bodyPr/>
                    <a:lstStyle/>
                    <a:p>
                      <a:r>
                        <a:rPr lang="en-GB" sz="1400" dirty="0">
                          <a:latin typeface="Arial" panose="020B0604020202020204" pitchFamily="34" charset="0"/>
                          <a:cs typeface="Arial" panose="020B0604020202020204" pitchFamily="34" charset="0"/>
                        </a:rPr>
                        <a:t>Social value</a:t>
                      </a:r>
                    </a:p>
                  </a:txBody>
                  <a:tcPr>
                    <a:lnL w="12700" cap="flat" cmpd="sng" algn="ctr">
                      <a:solidFill>
                        <a:srgbClr val="005EB8"/>
                      </a:solidFill>
                      <a:prstDash val="solid"/>
                      <a:round/>
                      <a:headEnd type="none" w="med" len="med"/>
                      <a:tailEnd type="none" w="med" len="med"/>
                    </a:lnL>
                    <a:lnR w="12700" cap="flat" cmpd="sng" algn="ctr">
                      <a:solidFill>
                        <a:srgbClr val="005EB8"/>
                      </a:solidFill>
                      <a:prstDash val="solid"/>
                      <a:round/>
                      <a:headEnd type="none" w="med" len="med"/>
                      <a:tailEnd type="none" w="med" len="med"/>
                    </a:lnR>
                    <a:lnT w="12700" cap="flat" cmpd="sng" algn="ctr">
                      <a:solidFill>
                        <a:srgbClr val="005EB8"/>
                      </a:solidFill>
                      <a:prstDash val="solid"/>
                      <a:round/>
                      <a:headEnd type="none" w="med" len="med"/>
                      <a:tailEnd type="none" w="med" len="med"/>
                    </a:lnT>
                    <a:lnB w="12700" cap="flat" cmpd="sng" algn="ctr">
                      <a:solidFill>
                        <a:srgbClr val="005EB8"/>
                      </a:solidFill>
                      <a:prstDash val="solid"/>
                      <a:round/>
                      <a:headEnd type="none" w="med" len="med"/>
                      <a:tailEnd type="none" w="med" len="med"/>
                    </a:lnB>
                  </a:tcPr>
                </a:tc>
                <a:tc>
                  <a:txBody>
                    <a:bodyPr/>
                    <a:lstStyle/>
                    <a:p>
                      <a:pPr algn="ctr"/>
                      <a:r>
                        <a:rPr lang="en-GB" sz="1400">
                          <a:latin typeface="Arial" panose="020B0604020202020204" pitchFamily="34" charset="0"/>
                          <a:cs typeface="Arial" panose="020B0604020202020204" pitchFamily="34" charset="0"/>
                        </a:rPr>
                        <a:t>10%</a:t>
                      </a:r>
                    </a:p>
                  </a:txBody>
                  <a:tcPr>
                    <a:lnL w="12700" cap="flat" cmpd="sng" algn="ctr">
                      <a:solidFill>
                        <a:srgbClr val="005EB8"/>
                      </a:solidFill>
                      <a:prstDash val="solid"/>
                      <a:round/>
                      <a:headEnd type="none" w="med" len="med"/>
                      <a:tailEnd type="none" w="med" len="med"/>
                    </a:lnL>
                    <a:lnR w="12700" cap="flat" cmpd="sng" algn="ctr">
                      <a:solidFill>
                        <a:srgbClr val="005EB8"/>
                      </a:solidFill>
                      <a:prstDash val="solid"/>
                      <a:round/>
                      <a:headEnd type="none" w="med" len="med"/>
                      <a:tailEnd type="none" w="med" len="med"/>
                    </a:lnR>
                    <a:lnT w="12700" cap="flat" cmpd="sng" algn="ctr">
                      <a:solidFill>
                        <a:srgbClr val="005EB8"/>
                      </a:solidFill>
                      <a:prstDash val="solid"/>
                      <a:round/>
                      <a:headEnd type="none" w="med" len="med"/>
                      <a:tailEnd type="none" w="med" len="med"/>
                    </a:lnT>
                    <a:lnB w="12700"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3563203688"/>
                  </a:ext>
                </a:extLst>
              </a:tr>
              <a:tr h="776001">
                <a:tc>
                  <a:txBody>
                    <a:bodyPr/>
                    <a:lstStyle/>
                    <a:p>
                      <a:r>
                        <a:rPr lang="en-GB" sz="1400" dirty="0">
                          <a:latin typeface="Arial" panose="020B0604020202020204" pitchFamily="34" charset="0"/>
                          <a:cs typeface="Arial" panose="020B0604020202020204" pitchFamily="34" charset="0"/>
                        </a:rPr>
                        <a:t>Improving access, reducing health inequalities, and facilitating choice</a:t>
                      </a:r>
                    </a:p>
                  </a:txBody>
                  <a:tcPr>
                    <a:lnL w="12700" cap="flat" cmpd="sng" algn="ctr">
                      <a:solidFill>
                        <a:srgbClr val="005EB8"/>
                      </a:solidFill>
                      <a:prstDash val="solid"/>
                      <a:round/>
                      <a:headEnd type="none" w="med" len="med"/>
                      <a:tailEnd type="none" w="med" len="med"/>
                    </a:lnL>
                    <a:lnR w="12700" cap="flat" cmpd="sng" algn="ctr">
                      <a:solidFill>
                        <a:srgbClr val="005EB8"/>
                      </a:solidFill>
                      <a:prstDash val="solid"/>
                      <a:round/>
                      <a:headEnd type="none" w="med" len="med"/>
                      <a:tailEnd type="none" w="med" len="med"/>
                    </a:lnR>
                    <a:lnT w="12700" cap="flat" cmpd="sng" algn="ctr">
                      <a:solidFill>
                        <a:srgbClr val="005EB8"/>
                      </a:solidFill>
                      <a:prstDash val="solid"/>
                      <a:round/>
                      <a:headEnd type="none" w="med" len="med"/>
                      <a:tailEnd type="none" w="med" len="med"/>
                    </a:lnT>
                    <a:lnB w="12700" cap="flat" cmpd="sng" algn="ctr">
                      <a:solidFill>
                        <a:srgbClr val="005EB8"/>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50%</a:t>
                      </a:r>
                    </a:p>
                  </a:txBody>
                  <a:tcPr>
                    <a:lnL w="12700" cap="flat" cmpd="sng" algn="ctr">
                      <a:solidFill>
                        <a:srgbClr val="005EB8"/>
                      </a:solidFill>
                      <a:prstDash val="solid"/>
                      <a:round/>
                      <a:headEnd type="none" w="med" len="med"/>
                      <a:tailEnd type="none" w="med" len="med"/>
                    </a:lnL>
                    <a:lnR w="12700" cap="flat" cmpd="sng" algn="ctr">
                      <a:solidFill>
                        <a:srgbClr val="005EB8"/>
                      </a:solidFill>
                      <a:prstDash val="solid"/>
                      <a:round/>
                      <a:headEnd type="none" w="med" len="med"/>
                      <a:tailEnd type="none" w="med" len="med"/>
                    </a:lnR>
                    <a:lnT w="12700" cap="flat" cmpd="sng" algn="ctr">
                      <a:solidFill>
                        <a:srgbClr val="005EB8"/>
                      </a:solidFill>
                      <a:prstDash val="solid"/>
                      <a:round/>
                      <a:headEnd type="none" w="med" len="med"/>
                      <a:tailEnd type="none" w="med" len="med"/>
                    </a:lnT>
                    <a:lnB w="12700"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2938754660"/>
                  </a:ext>
                </a:extLst>
              </a:tr>
              <a:tr h="772969">
                <a:tc>
                  <a:txBody>
                    <a:bodyPr/>
                    <a:lstStyle/>
                    <a:p>
                      <a:r>
                        <a:rPr lang="en-GB" sz="1400" dirty="0">
                          <a:latin typeface="Arial" panose="020B0604020202020204" pitchFamily="34" charset="0"/>
                          <a:cs typeface="Arial" panose="020B0604020202020204" pitchFamily="34" charset="0"/>
                        </a:rPr>
                        <a:t>Value</a:t>
                      </a:r>
                    </a:p>
                  </a:txBody>
                  <a:tcPr>
                    <a:lnL w="12700" cap="flat" cmpd="sng" algn="ctr">
                      <a:solidFill>
                        <a:srgbClr val="005EB8"/>
                      </a:solidFill>
                      <a:prstDash val="solid"/>
                      <a:round/>
                      <a:headEnd type="none" w="med" len="med"/>
                      <a:tailEnd type="none" w="med" len="med"/>
                    </a:lnL>
                    <a:lnR w="12700" cap="flat" cmpd="sng" algn="ctr">
                      <a:solidFill>
                        <a:srgbClr val="005EB8"/>
                      </a:solidFill>
                      <a:prstDash val="solid"/>
                      <a:round/>
                      <a:headEnd type="none" w="med" len="med"/>
                      <a:tailEnd type="none" w="med" len="med"/>
                    </a:lnR>
                    <a:lnT w="12700" cap="flat" cmpd="sng" algn="ctr">
                      <a:solidFill>
                        <a:srgbClr val="005EB8"/>
                      </a:solidFill>
                      <a:prstDash val="solid"/>
                      <a:round/>
                      <a:headEnd type="none" w="med" len="med"/>
                      <a:tailEnd type="none" w="med" len="med"/>
                    </a:lnT>
                    <a:lnB w="12700" cap="flat" cmpd="sng" algn="ctr">
                      <a:solidFill>
                        <a:srgbClr val="005EB8"/>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Must meet minimum standard</a:t>
                      </a:r>
                    </a:p>
                  </a:txBody>
                  <a:tcPr>
                    <a:lnL w="12700" cap="flat" cmpd="sng" algn="ctr">
                      <a:solidFill>
                        <a:srgbClr val="005EB8"/>
                      </a:solidFill>
                      <a:prstDash val="solid"/>
                      <a:round/>
                      <a:headEnd type="none" w="med" len="med"/>
                      <a:tailEnd type="none" w="med" len="med"/>
                    </a:lnL>
                    <a:lnR w="12700" cap="flat" cmpd="sng" algn="ctr">
                      <a:solidFill>
                        <a:srgbClr val="005EB8"/>
                      </a:solidFill>
                      <a:prstDash val="solid"/>
                      <a:round/>
                      <a:headEnd type="none" w="med" len="med"/>
                      <a:tailEnd type="none" w="med" len="med"/>
                    </a:lnR>
                    <a:lnT w="12700" cap="flat" cmpd="sng" algn="ctr">
                      <a:solidFill>
                        <a:srgbClr val="005EB8"/>
                      </a:solidFill>
                      <a:prstDash val="solid"/>
                      <a:round/>
                      <a:headEnd type="none" w="med" len="med"/>
                      <a:tailEnd type="none" w="med" len="med"/>
                    </a:lnT>
                    <a:lnB w="12700"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310387542"/>
                  </a:ext>
                </a:extLst>
              </a:tr>
              <a:tr h="5439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Arial" panose="020B0604020202020204" pitchFamily="34" charset="0"/>
                          <a:cs typeface="Arial" panose="020B0604020202020204" pitchFamily="34" charset="0"/>
                        </a:rPr>
                        <a:t>Integration, collaboration, and service sustainability</a:t>
                      </a:r>
                    </a:p>
                  </a:txBody>
                  <a:tcPr>
                    <a:lnL w="12700" cap="flat" cmpd="sng" algn="ctr">
                      <a:solidFill>
                        <a:srgbClr val="005EB8"/>
                      </a:solidFill>
                      <a:prstDash val="solid"/>
                      <a:round/>
                      <a:headEnd type="none" w="med" len="med"/>
                      <a:tailEnd type="none" w="med" len="med"/>
                    </a:lnL>
                    <a:lnR w="12700" cap="flat" cmpd="sng" algn="ctr">
                      <a:solidFill>
                        <a:srgbClr val="005EB8"/>
                      </a:solidFill>
                      <a:prstDash val="solid"/>
                      <a:round/>
                      <a:headEnd type="none" w="med" len="med"/>
                      <a:tailEnd type="none" w="med" len="med"/>
                    </a:lnR>
                    <a:lnT w="12700" cap="flat" cmpd="sng" algn="ctr">
                      <a:solidFill>
                        <a:srgbClr val="005EB8"/>
                      </a:solidFill>
                      <a:prstDash val="solid"/>
                      <a:round/>
                      <a:headEnd type="none" w="med" len="med"/>
                      <a:tailEnd type="none" w="med" len="med"/>
                    </a:lnT>
                    <a:lnB w="12700" cap="flat" cmpd="sng" algn="ctr">
                      <a:solidFill>
                        <a:srgbClr val="005EB8"/>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40%</a:t>
                      </a:r>
                    </a:p>
                  </a:txBody>
                  <a:tcPr>
                    <a:lnL w="12700" cap="flat" cmpd="sng" algn="ctr">
                      <a:solidFill>
                        <a:srgbClr val="005EB8"/>
                      </a:solidFill>
                      <a:prstDash val="solid"/>
                      <a:round/>
                      <a:headEnd type="none" w="med" len="med"/>
                      <a:tailEnd type="none" w="med" len="med"/>
                    </a:lnL>
                    <a:lnR w="12700" cap="flat" cmpd="sng" algn="ctr">
                      <a:solidFill>
                        <a:srgbClr val="005EB8"/>
                      </a:solidFill>
                      <a:prstDash val="solid"/>
                      <a:round/>
                      <a:headEnd type="none" w="med" len="med"/>
                      <a:tailEnd type="none" w="med" len="med"/>
                    </a:lnR>
                    <a:lnT w="12700" cap="flat" cmpd="sng" algn="ctr">
                      <a:solidFill>
                        <a:srgbClr val="005EB8"/>
                      </a:solidFill>
                      <a:prstDash val="solid"/>
                      <a:round/>
                      <a:headEnd type="none" w="med" len="med"/>
                      <a:tailEnd type="none" w="med" len="med"/>
                    </a:lnT>
                    <a:lnB w="12700"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1303764535"/>
                  </a:ext>
                </a:extLst>
              </a:tr>
              <a:tr h="708444">
                <a:tc>
                  <a:txBody>
                    <a:bodyPr/>
                    <a:lstStyle/>
                    <a:p>
                      <a:r>
                        <a:rPr lang="en-GB" sz="1400" dirty="0">
                          <a:latin typeface="Arial" panose="020B0604020202020204" pitchFamily="34" charset="0"/>
                          <a:cs typeface="Arial" panose="020B0604020202020204" pitchFamily="34" charset="0"/>
                        </a:rPr>
                        <a:t>Quality and innovation</a:t>
                      </a:r>
                    </a:p>
                  </a:txBody>
                  <a:tcPr>
                    <a:lnL w="12700" cap="flat" cmpd="sng" algn="ctr">
                      <a:solidFill>
                        <a:srgbClr val="005EB8"/>
                      </a:solidFill>
                      <a:prstDash val="solid"/>
                      <a:round/>
                      <a:headEnd type="none" w="med" len="med"/>
                      <a:tailEnd type="none" w="med" len="med"/>
                    </a:lnL>
                    <a:lnR w="12700" cap="flat" cmpd="sng" algn="ctr">
                      <a:solidFill>
                        <a:srgbClr val="005EB8"/>
                      </a:solidFill>
                      <a:prstDash val="solid"/>
                      <a:round/>
                      <a:headEnd type="none" w="med" len="med"/>
                      <a:tailEnd type="none" w="med" len="med"/>
                    </a:lnR>
                    <a:lnT w="12700" cap="flat" cmpd="sng" algn="ctr">
                      <a:solidFill>
                        <a:srgbClr val="005EB8"/>
                      </a:solidFill>
                      <a:prstDash val="solid"/>
                      <a:round/>
                      <a:headEnd type="none" w="med" len="med"/>
                      <a:tailEnd type="none" w="med" len="med"/>
                    </a:lnT>
                    <a:lnB w="12700" cap="flat" cmpd="sng" algn="ctr">
                      <a:solidFill>
                        <a:srgbClr val="005EB8"/>
                      </a:solidFill>
                      <a:prstDash val="solid"/>
                      <a:round/>
                      <a:headEnd type="none" w="med" len="med"/>
                      <a:tailEnd type="none" w="med" len="med"/>
                    </a:lnB>
                  </a:tcPr>
                </a:tc>
                <a:tc>
                  <a:txBody>
                    <a:bodyPr/>
                    <a:lstStyle/>
                    <a:p>
                      <a:pPr algn="ctr"/>
                      <a:r>
                        <a:rPr lang="en-GB" sz="1400" dirty="0">
                          <a:latin typeface="Arial" panose="020B0604020202020204" pitchFamily="34" charset="0"/>
                          <a:cs typeface="Arial" panose="020B0604020202020204" pitchFamily="34" charset="0"/>
                        </a:rPr>
                        <a:t>Must meet minimum standard</a:t>
                      </a:r>
                    </a:p>
                  </a:txBody>
                  <a:tcPr>
                    <a:lnL w="12700" cap="flat" cmpd="sng" algn="ctr">
                      <a:solidFill>
                        <a:srgbClr val="005EB8"/>
                      </a:solidFill>
                      <a:prstDash val="solid"/>
                      <a:round/>
                      <a:headEnd type="none" w="med" len="med"/>
                      <a:tailEnd type="none" w="med" len="med"/>
                    </a:lnL>
                    <a:lnR w="12700" cap="flat" cmpd="sng" algn="ctr">
                      <a:solidFill>
                        <a:srgbClr val="005EB8"/>
                      </a:solidFill>
                      <a:prstDash val="solid"/>
                      <a:round/>
                      <a:headEnd type="none" w="med" len="med"/>
                      <a:tailEnd type="none" w="med" len="med"/>
                    </a:lnR>
                    <a:lnT w="12700" cap="flat" cmpd="sng" algn="ctr">
                      <a:solidFill>
                        <a:srgbClr val="005EB8"/>
                      </a:solidFill>
                      <a:prstDash val="solid"/>
                      <a:round/>
                      <a:headEnd type="none" w="med" len="med"/>
                      <a:tailEnd type="none" w="med" len="med"/>
                    </a:lnT>
                    <a:lnB w="12700" cap="flat" cmpd="sng" algn="ctr">
                      <a:solidFill>
                        <a:srgbClr val="005EB8"/>
                      </a:solidFill>
                      <a:prstDash val="solid"/>
                      <a:round/>
                      <a:headEnd type="none" w="med" len="med"/>
                      <a:tailEnd type="none" w="med" len="med"/>
                    </a:lnB>
                  </a:tcPr>
                </a:tc>
                <a:extLst>
                  <a:ext uri="{0D108BD9-81ED-4DB2-BD59-A6C34878D82A}">
                    <a16:rowId xmlns:a16="http://schemas.microsoft.com/office/drawing/2014/main" val="1047628057"/>
                  </a:ext>
                </a:extLst>
              </a:tr>
            </a:tbl>
          </a:graphicData>
        </a:graphic>
      </p:graphicFrame>
    </p:spTree>
    <p:extLst>
      <p:ext uri="{BB962C8B-B14F-4D97-AF65-F5344CB8AC3E}">
        <p14:creationId xmlns:p14="http://schemas.microsoft.com/office/powerpoint/2010/main" val="9892344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C2763-FEC9-C7CF-4421-A512BA4867CA}"/>
              </a:ext>
            </a:extLst>
          </p:cNvPr>
          <p:cNvSpPr>
            <a:spLocks noGrp="1"/>
          </p:cNvSpPr>
          <p:nvPr>
            <p:ph type="title"/>
          </p:nvPr>
        </p:nvSpPr>
        <p:spPr>
          <a:xfrm>
            <a:off x="1049781" y="384207"/>
            <a:ext cx="10092438" cy="611649"/>
          </a:xfrm>
        </p:spPr>
        <p:txBody>
          <a:bodyPr>
            <a:normAutofit/>
          </a:bodyPr>
          <a:lstStyle/>
          <a:p>
            <a:pPr algn="ctr"/>
            <a:r>
              <a:rPr lang="en-US" b="1" dirty="0"/>
              <a:t>Overview of direct award process C</a:t>
            </a:r>
          </a:p>
        </p:txBody>
      </p:sp>
      <p:sp>
        <p:nvSpPr>
          <p:cNvPr id="9" name="Freeform: Shape 8">
            <a:extLst>
              <a:ext uri="{FF2B5EF4-FFF2-40B4-BE49-F238E27FC236}">
                <a16:creationId xmlns:a16="http://schemas.microsoft.com/office/drawing/2014/main" id="{D9D5E9E2-04CD-D009-057D-302CAE51C7C8}"/>
              </a:ext>
            </a:extLst>
          </p:cNvPr>
          <p:cNvSpPr/>
          <p:nvPr/>
        </p:nvSpPr>
        <p:spPr>
          <a:xfrm>
            <a:off x="558021" y="1907814"/>
            <a:ext cx="2208811" cy="1685343"/>
          </a:xfrm>
          <a:custGeom>
            <a:avLst/>
            <a:gdLst>
              <a:gd name="connsiteX0" fmla="*/ 0 w 2208811"/>
              <a:gd name="connsiteY0" fmla="*/ 168534 h 1685343"/>
              <a:gd name="connsiteX1" fmla="*/ 168534 w 2208811"/>
              <a:gd name="connsiteY1" fmla="*/ 0 h 1685343"/>
              <a:gd name="connsiteX2" fmla="*/ 2040277 w 2208811"/>
              <a:gd name="connsiteY2" fmla="*/ 0 h 1685343"/>
              <a:gd name="connsiteX3" fmla="*/ 2208811 w 2208811"/>
              <a:gd name="connsiteY3" fmla="*/ 168534 h 1685343"/>
              <a:gd name="connsiteX4" fmla="*/ 2208811 w 2208811"/>
              <a:gd name="connsiteY4" fmla="*/ 1516809 h 1685343"/>
              <a:gd name="connsiteX5" fmla="*/ 2040277 w 2208811"/>
              <a:gd name="connsiteY5" fmla="*/ 1685343 h 1685343"/>
              <a:gd name="connsiteX6" fmla="*/ 168534 w 2208811"/>
              <a:gd name="connsiteY6" fmla="*/ 1685343 h 1685343"/>
              <a:gd name="connsiteX7" fmla="*/ 0 w 2208811"/>
              <a:gd name="connsiteY7" fmla="*/ 1516809 h 1685343"/>
              <a:gd name="connsiteX8" fmla="*/ 0 w 2208811"/>
              <a:gd name="connsiteY8" fmla="*/ 168534 h 1685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08811" h="1685343">
                <a:moveTo>
                  <a:pt x="0" y="168534"/>
                </a:moveTo>
                <a:cubicBezTo>
                  <a:pt x="0" y="75455"/>
                  <a:pt x="75455" y="0"/>
                  <a:pt x="168534" y="0"/>
                </a:cubicBezTo>
                <a:lnTo>
                  <a:pt x="2040277" y="0"/>
                </a:lnTo>
                <a:cubicBezTo>
                  <a:pt x="2133356" y="0"/>
                  <a:pt x="2208811" y="75455"/>
                  <a:pt x="2208811" y="168534"/>
                </a:cubicBezTo>
                <a:lnTo>
                  <a:pt x="2208811" y="1516809"/>
                </a:lnTo>
                <a:cubicBezTo>
                  <a:pt x="2208811" y="1609888"/>
                  <a:pt x="2133356" y="1685343"/>
                  <a:pt x="2040277" y="1685343"/>
                </a:cubicBezTo>
                <a:lnTo>
                  <a:pt x="168534" y="1685343"/>
                </a:lnTo>
                <a:cubicBezTo>
                  <a:pt x="75455" y="1685343"/>
                  <a:pt x="0" y="1609888"/>
                  <a:pt x="0" y="1516809"/>
                </a:cubicBezTo>
                <a:lnTo>
                  <a:pt x="0" y="168534"/>
                </a:lnTo>
                <a:close/>
              </a:path>
            </a:pathLst>
          </a:custGeom>
          <a:solidFill>
            <a:schemeClr val="bg2">
              <a:lumMod val="90000"/>
            </a:schemeClr>
          </a:solidFill>
        </p:spPr>
        <p:style>
          <a:lnRef idx="0">
            <a:schemeClr val="lt1">
              <a:hueOff val="0"/>
              <a:satOff val="0"/>
              <a:lumOff val="0"/>
              <a:alphaOff val="0"/>
            </a:schemeClr>
          </a:lnRef>
          <a:fillRef idx="3">
            <a:scrgbClr r="0" g="0" b="0"/>
          </a:fillRef>
          <a:effectRef idx="2">
            <a:schemeClr val="accent5">
              <a:hueOff val="0"/>
              <a:satOff val="0"/>
              <a:lumOff val="0"/>
              <a:alphaOff val="0"/>
            </a:schemeClr>
          </a:effectRef>
          <a:fontRef idx="minor">
            <a:schemeClr val="lt1"/>
          </a:fontRef>
        </p:style>
        <p:txBody>
          <a:bodyPr spcFirstLastPara="0" vert="horz" wrap="square" lIns="117942" tIns="117942" rIns="117942" bIns="117942" numCol="1" spcCol="1270" anchor="ctr" anchorCtr="0">
            <a:noAutofit/>
          </a:bodyPr>
          <a:lstStyle/>
          <a:p>
            <a:pPr marL="0" lvl="0" indent="0" algn="ctr" defTabSz="800100">
              <a:lnSpc>
                <a:spcPct val="90000"/>
              </a:lnSpc>
              <a:spcBef>
                <a:spcPct val="0"/>
              </a:spcBef>
              <a:spcAft>
                <a:spcPct val="35000"/>
              </a:spcAft>
              <a:buNone/>
            </a:pPr>
            <a:r>
              <a:rPr lang="en-GB" sz="1800" b="1" kern="1200" dirty="0">
                <a:solidFill>
                  <a:schemeClr val="tx1"/>
                </a:solidFill>
                <a:latin typeface="Arial" panose="020B0604020202020204" pitchFamily="34" charset="0"/>
                <a:cs typeface="Arial" panose="020B0604020202020204" pitchFamily="34" charset="0"/>
              </a:rPr>
              <a:t>START:</a:t>
            </a:r>
          </a:p>
          <a:p>
            <a:pPr marL="0" lvl="0" indent="0" algn="ctr" defTabSz="800100">
              <a:lnSpc>
                <a:spcPct val="90000"/>
              </a:lnSpc>
              <a:spcBef>
                <a:spcPct val="0"/>
              </a:spcBef>
              <a:spcAft>
                <a:spcPct val="35000"/>
              </a:spcAft>
              <a:buNone/>
            </a:pPr>
            <a:r>
              <a:rPr lang="en-GB" sz="1800" kern="1200" dirty="0">
                <a:solidFill>
                  <a:schemeClr val="tx1"/>
                </a:solidFill>
                <a:latin typeface="Arial" panose="020B0604020202020204" pitchFamily="34" charset="0"/>
                <a:cs typeface="Arial" panose="020B0604020202020204" pitchFamily="34" charset="0"/>
              </a:rPr>
              <a:t>The </a:t>
            </a:r>
            <a:r>
              <a:rPr lang="en-GB" dirty="0">
                <a:solidFill>
                  <a:schemeClr val="tx1"/>
                </a:solidFill>
                <a:latin typeface="Arial" panose="020B0604020202020204" pitchFamily="34" charset="0"/>
                <a:cs typeface="Arial" panose="020B0604020202020204" pitchFamily="34" charset="0"/>
              </a:rPr>
              <a:t>existing</a:t>
            </a:r>
            <a:r>
              <a:rPr lang="en-GB" sz="1800" kern="1200" dirty="0">
                <a:solidFill>
                  <a:schemeClr val="tx1"/>
                </a:solidFill>
                <a:latin typeface="Arial" panose="020B0604020202020204" pitchFamily="34" charset="0"/>
                <a:cs typeface="Arial" panose="020B0604020202020204" pitchFamily="34" charset="0"/>
              </a:rPr>
              <a:t> provider’s contract is coming to an end.</a:t>
            </a:r>
          </a:p>
        </p:txBody>
      </p:sp>
      <p:sp>
        <p:nvSpPr>
          <p:cNvPr id="10" name="Freeform: Shape 9">
            <a:extLst>
              <a:ext uri="{FF2B5EF4-FFF2-40B4-BE49-F238E27FC236}">
                <a16:creationId xmlns:a16="http://schemas.microsoft.com/office/drawing/2014/main" id="{8FB84E5D-52EF-9D93-ED35-4D0FC379030B}"/>
              </a:ext>
            </a:extLst>
          </p:cNvPr>
          <p:cNvSpPr/>
          <p:nvPr/>
        </p:nvSpPr>
        <p:spPr>
          <a:xfrm>
            <a:off x="2871200" y="2556118"/>
            <a:ext cx="332305" cy="388734"/>
          </a:xfrm>
          <a:custGeom>
            <a:avLst/>
            <a:gdLst>
              <a:gd name="connsiteX0" fmla="*/ 0 w 332305"/>
              <a:gd name="connsiteY0" fmla="*/ 77747 h 388734"/>
              <a:gd name="connsiteX1" fmla="*/ 166153 w 332305"/>
              <a:gd name="connsiteY1" fmla="*/ 77747 h 388734"/>
              <a:gd name="connsiteX2" fmla="*/ 166153 w 332305"/>
              <a:gd name="connsiteY2" fmla="*/ 0 h 388734"/>
              <a:gd name="connsiteX3" fmla="*/ 332305 w 332305"/>
              <a:gd name="connsiteY3" fmla="*/ 194367 h 388734"/>
              <a:gd name="connsiteX4" fmla="*/ 166153 w 332305"/>
              <a:gd name="connsiteY4" fmla="*/ 388734 h 388734"/>
              <a:gd name="connsiteX5" fmla="*/ 166153 w 332305"/>
              <a:gd name="connsiteY5" fmla="*/ 310987 h 388734"/>
              <a:gd name="connsiteX6" fmla="*/ 0 w 332305"/>
              <a:gd name="connsiteY6" fmla="*/ 310987 h 388734"/>
              <a:gd name="connsiteX7" fmla="*/ 0 w 332305"/>
              <a:gd name="connsiteY7" fmla="*/ 77747 h 3887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2305" h="388734">
                <a:moveTo>
                  <a:pt x="0" y="77747"/>
                </a:moveTo>
                <a:lnTo>
                  <a:pt x="166153" y="77747"/>
                </a:lnTo>
                <a:lnTo>
                  <a:pt x="166153" y="0"/>
                </a:lnTo>
                <a:lnTo>
                  <a:pt x="332305" y="194367"/>
                </a:lnTo>
                <a:lnTo>
                  <a:pt x="166153" y="388734"/>
                </a:lnTo>
                <a:lnTo>
                  <a:pt x="166153" y="310987"/>
                </a:lnTo>
                <a:lnTo>
                  <a:pt x="0" y="310987"/>
                </a:lnTo>
                <a:lnTo>
                  <a:pt x="0" y="77747"/>
                </a:lnTo>
                <a:close/>
              </a:path>
            </a:pathLst>
          </a:custGeom>
          <a:solidFill>
            <a:srgbClr val="A5A5A5"/>
          </a:solidFill>
        </p:spPr>
        <p:style>
          <a:lnRef idx="0">
            <a:schemeClr val="lt1">
              <a:hueOff val="0"/>
              <a:satOff val="0"/>
              <a:lumOff val="0"/>
              <a:alphaOff val="0"/>
            </a:schemeClr>
          </a:lnRef>
          <a:fillRef idx="3">
            <a:scrgbClr r="0" g="0" b="0"/>
          </a:fillRef>
          <a:effectRef idx="2">
            <a:schemeClr val="accent5">
              <a:hueOff val="0"/>
              <a:satOff val="0"/>
              <a:lumOff val="0"/>
              <a:alphaOff val="0"/>
            </a:schemeClr>
          </a:effectRef>
          <a:fontRef idx="minor">
            <a:schemeClr val="lt1"/>
          </a:fontRef>
        </p:style>
        <p:txBody>
          <a:bodyPr spcFirstLastPara="0" vert="horz" wrap="square" lIns="0" tIns="77747" rIns="99691" bIns="77747" numCol="1" spcCol="1270" anchor="ctr" anchorCtr="0">
            <a:noAutofit/>
          </a:bodyPr>
          <a:lstStyle/>
          <a:p>
            <a:pPr marL="0" lvl="0" indent="0" algn="ctr" defTabSz="800100">
              <a:lnSpc>
                <a:spcPct val="90000"/>
              </a:lnSpc>
              <a:spcBef>
                <a:spcPct val="0"/>
              </a:spcBef>
              <a:spcAft>
                <a:spcPct val="35000"/>
              </a:spcAft>
              <a:buNone/>
            </a:pPr>
            <a:endParaRPr lang="en-GB" sz="1800" kern="1200">
              <a:latin typeface="Arial" panose="020B0604020202020204" pitchFamily="34" charset="0"/>
              <a:cs typeface="Arial" panose="020B0604020202020204" pitchFamily="34" charset="0"/>
            </a:endParaRPr>
          </a:p>
        </p:txBody>
      </p:sp>
      <p:sp>
        <p:nvSpPr>
          <p:cNvPr id="11" name="Freeform: Shape 10">
            <a:extLst>
              <a:ext uri="{FF2B5EF4-FFF2-40B4-BE49-F238E27FC236}">
                <a16:creationId xmlns:a16="http://schemas.microsoft.com/office/drawing/2014/main" id="{0D7428CF-0F63-B2CD-5109-6F51CDEB8756}"/>
              </a:ext>
            </a:extLst>
          </p:cNvPr>
          <p:cNvSpPr/>
          <p:nvPr/>
        </p:nvSpPr>
        <p:spPr>
          <a:xfrm>
            <a:off x="3307873" y="1929031"/>
            <a:ext cx="2448636" cy="1642908"/>
          </a:xfrm>
          <a:custGeom>
            <a:avLst/>
            <a:gdLst>
              <a:gd name="connsiteX0" fmla="*/ 0 w 2328723"/>
              <a:gd name="connsiteY0" fmla="*/ 164291 h 1642908"/>
              <a:gd name="connsiteX1" fmla="*/ 164291 w 2328723"/>
              <a:gd name="connsiteY1" fmla="*/ 0 h 1642908"/>
              <a:gd name="connsiteX2" fmla="*/ 2164432 w 2328723"/>
              <a:gd name="connsiteY2" fmla="*/ 0 h 1642908"/>
              <a:gd name="connsiteX3" fmla="*/ 2328723 w 2328723"/>
              <a:gd name="connsiteY3" fmla="*/ 164291 h 1642908"/>
              <a:gd name="connsiteX4" fmla="*/ 2328723 w 2328723"/>
              <a:gd name="connsiteY4" fmla="*/ 1478617 h 1642908"/>
              <a:gd name="connsiteX5" fmla="*/ 2164432 w 2328723"/>
              <a:gd name="connsiteY5" fmla="*/ 1642908 h 1642908"/>
              <a:gd name="connsiteX6" fmla="*/ 164291 w 2328723"/>
              <a:gd name="connsiteY6" fmla="*/ 1642908 h 1642908"/>
              <a:gd name="connsiteX7" fmla="*/ 0 w 2328723"/>
              <a:gd name="connsiteY7" fmla="*/ 1478617 h 1642908"/>
              <a:gd name="connsiteX8" fmla="*/ 0 w 2328723"/>
              <a:gd name="connsiteY8" fmla="*/ 164291 h 16429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28723" h="1642908">
                <a:moveTo>
                  <a:pt x="0" y="164291"/>
                </a:moveTo>
                <a:cubicBezTo>
                  <a:pt x="0" y="73556"/>
                  <a:pt x="73556" y="0"/>
                  <a:pt x="164291" y="0"/>
                </a:cubicBezTo>
                <a:lnTo>
                  <a:pt x="2164432" y="0"/>
                </a:lnTo>
                <a:cubicBezTo>
                  <a:pt x="2255167" y="0"/>
                  <a:pt x="2328723" y="73556"/>
                  <a:pt x="2328723" y="164291"/>
                </a:cubicBezTo>
                <a:lnTo>
                  <a:pt x="2328723" y="1478617"/>
                </a:lnTo>
                <a:cubicBezTo>
                  <a:pt x="2328723" y="1569352"/>
                  <a:pt x="2255167" y="1642908"/>
                  <a:pt x="2164432" y="1642908"/>
                </a:cubicBezTo>
                <a:lnTo>
                  <a:pt x="164291" y="1642908"/>
                </a:lnTo>
                <a:cubicBezTo>
                  <a:pt x="73556" y="1642908"/>
                  <a:pt x="0" y="1569352"/>
                  <a:pt x="0" y="1478617"/>
                </a:cubicBezTo>
                <a:lnTo>
                  <a:pt x="0" y="164291"/>
                </a:lnTo>
                <a:close/>
              </a:path>
            </a:pathLst>
          </a:custGeom>
          <a:solidFill>
            <a:srgbClr val="005EB8"/>
          </a:solidFill>
        </p:spPr>
        <p:style>
          <a:lnRef idx="0">
            <a:schemeClr val="lt1">
              <a:hueOff val="0"/>
              <a:satOff val="0"/>
              <a:lumOff val="0"/>
              <a:alphaOff val="0"/>
            </a:schemeClr>
          </a:lnRef>
          <a:fillRef idx="3">
            <a:scrgbClr r="0" g="0" b="0"/>
          </a:fillRef>
          <a:effectRef idx="2">
            <a:schemeClr val="accent5">
              <a:hueOff val="-1126424"/>
              <a:satOff val="-2903"/>
              <a:lumOff val="-1961"/>
              <a:alphaOff val="0"/>
            </a:schemeClr>
          </a:effectRef>
          <a:fontRef idx="minor">
            <a:schemeClr val="lt1"/>
          </a:fontRef>
        </p:style>
        <p:txBody>
          <a:bodyPr spcFirstLastPara="0" vert="horz" wrap="square" lIns="116699" tIns="116699" rIns="116699" bIns="116699" numCol="1" spcCol="1270" anchor="ctr" anchorCtr="0">
            <a:noAutofit/>
          </a:bodyPr>
          <a:lstStyle/>
          <a:p>
            <a:pPr marL="0" lvl="0" indent="0" algn="ctr" defTabSz="800100">
              <a:lnSpc>
                <a:spcPct val="90000"/>
              </a:lnSpc>
              <a:spcBef>
                <a:spcPct val="0"/>
              </a:spcBef>
              <a:spcAft>
                <a:spcPct val="35000"/>
              </a:spcAft>
              <a:buNone/>
            </a:pPr>
            <a:r>
              <a:rPr lang="en-GB" sz="1800" b="1" kern="1200" dirty="0">
                <a:latin typeface="Arial" panose="020B0604020202020204" pitchFamily="34" charset="0"/>
                <a:cs typeface="Arial" panose="020B0604020202020204" pitchFamily="34" charset="0"/>
              </a:rPr>
              <a:t>*Step 1: </a:t>
            </a:r>
          </a:p>
          <a:p>
            <a:pPr lvl="0" algn="ctr" defTabSz="800100">
              <a:lnSpc>
                <a:spcPct val="90000"/>
              </a:lnSpc>
              <a:spcBef>
                <a:spcPct val="0"/>
              </a:spcBef>
              <a:spcAft>
                <a:spcPct val="35000"/>
              </a:spcAft>
            </a:pPr>
            <a:r>
              <a:rPr lang="en-GB" dirty="0">
                <a:latin typeface="Arial" panose="020B0604020202020204" pitchFamily="34" charset="0"/>
                <a:cs typeface="Arial" panose="020B0604020202020204" pitchFamily="34" charset="0"/>
              </a:rPr>
              <a:t>ICB reviews whether the existing provider is doing a sufficiently good job, and likely to continue to do so.</a:t>
            </a:r>
          </a:p>
        </p:txBody>
      </p:sp>
      <p:sp>
        <p:nvSpPr>
          <p:cNvPr id="12" name="Freeform: Shape 11">
            <a:extLst>
              <a:ext uri="{FF2B5EF4-FFF2-40B4-BE49-F238E27FC236}">
                <a16:creationId xmlns:a16="http://schemas.microsoft.com/office/drawing/2014/main" id="{007AEADF-5BE2-177A-F665-D3594E31EFDC}"/>
              </a:ext>
            </a:extLst>
          </p:cNvPr>
          <p:cNvSpPr/>
          <p:nvPr/>
        </p:nvSpPr>
        <p:spPr>
          <a:xfrm>
            <a:off x="5860877" y="2556118"/>
            <a:ext cx="332305" cy="388734"/>
          </a:xfrm>
          <a:custGeom>
            <a:avLst/>
            <a:gdLst>
              <a:gd name="connsiteX0" fmla="*/ 0 w 332305"/>
              <a:gd name="connsiteY0" fmla="*/ 77747 h 388734"/>
              <a:gd name="connsiteX1" fmla="*/ 166153 w 332305"/>
              <a:gd name="connsiteY1" fmla="*/ 77747 h 388734"/>
              <a:gd name="connsiteX2" fmla="*/ 166153 w 332305"/>
              <a:gd name="connsiteY2" fmla="*/ 0 h 388734"/>
              <a:gd name="connsiteX3" fmla="*/ 332305 w 332305"/>
              <a:gd name="connsiteY3" fmla="*/ 194367 h 388734"/>
              <a:gd name="connsiteX4" fmla="*/ 166153 w 332305"/>
              <a:gd name="connsiteY4" fmla="*/ 388734 h 388734"/>
              <a:gd name="connsiteX5" fmla="*/ 166153 w 332305"/>
              <a:gd name="connsiteY5" fmla="*/ 310987 h 388734"/>
              <a:gd name="connsiteX6" fmla="*/ 0 w 332305"/>
              <a:gd name="connsiteY6" fmla="*/ 310987 h 388734"/>
              <a:gd name="connsiteX7" fmla="*/ 0 w 332305"/>
              <a:gd name="connsiteY7" fmla="*/ 77747 h 3887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2305" h="388734">
                <a:moveTo>
                  <a:pt x="0" y="77747"/>
                </a:moveTo>
                <a:lnTo>
                  <a:pt x="166153" y="77747"/>
                </a:lnTo>
                <a:lnTo>
                  <a:pt x="166153" y="0"/>
                </a:lnTo>
                <a:lnTo>
                  <a:pt x="332305" y="194367"/>
                </a:lnTo>
                <a:lnTo>
                  <a:pt x="166153" y="388734"/>
                </a:lnTo>
                <a:lnTo>
                  <a:pt x="166153" y="310987"/>
                </a:lnTo>
                <a:lnTo>
                  <a:pt x="0" y="310987"/>
                </a:lnTo>
                <a:lnTo>
                  <a:pt x="0" y="77747"/>
                </a:lnTo>
                <a:close/>
              </a:path>
            </a:pathLst>
          </a:custGeom>
          <a:solidFill>
            <a:srgbClr val="A5A5A5"/>
          </a:solidFill>
        </p:spPr>
        <p:style>
          <a:lnRef idx="0">
            <a:schemeClr val="lt1">
              <a:hueOff val="0"/>
              <a:satOff val="0"/>
              <a:lumOff val="0"/>
              <a:alphaOff val="0"/>
            </a:schemeClr>
          </a:lnRef>
          <a:fillRef idx="3">
            <a:scrgbClr r="0" g="0" b="0"/>
          </a:fillRef>
          <a:effectRef idx="2">
            <a:schemeClr val="accent5">
              <a:hueOff val="-1351709"/>
              <a:satOff val="-3484"/>
              <a:lumOff val="-2353"/>
              <a:alphaOff val="0"/>
            </a:schemeClr>
          </a:effectRef>
          <a:fontRef idx="minor">
            <a:schemeClr val="lt1"/>
          </a:fontRef>
        </p:style>
        <p:txBody>
          <a:bodyPr spcFirstLastPara="0" vert="horz" wrap="square" lIns="0" tIns="77747" rIns="99691" bIns="77747" numCol="1" spcCol="1270" anchor="ctr" anchorCtr="0">
            <a:noAutofit/>
          </a:bodyPr>
          <a:lstStyle/>
          <a:p>
            <a:pPr marL="0" lvl="0" indent="0" algn="ctr" defTabSz="800100">
              <a:lnSpc>
                <a:spcPct val="90000"/>
              </a:lnSpc>
              <a:spcBef>
                <a:spcPct val="0"/>
              </a:spcBef>
              <a:spcAft>
                <a:spcPct val="35000"/>
              </a:spcAft>
              <a:buNone/>
            </a:pPr>
            <a:endParaRPr lang="en-GB" sz="1800" kern="1200">
              <a:latin typeface="Arial" panose="020B0604020202020204" pitchFamily="34" charset="0"/>
              <a:cs typeface="Arial" panose="020B0604020202020204" pitchFamily="34" charset="0"/>
            </a:endParaRPr>
          </a:p>
        </p:txBody>
      </p:sp>
      <p:sp>
        <p:nvSpPr>
          <p:cNvPr id="13" name="Freeform: Shape 12">
            <a:extLst>
              <a:ext uri="{FF2B5EF4-FFF2-40B4-BE49-F238E27FC236}">
                <a16:creationId xmlns:a16="http://schemas.microsoft.com/office/drawing/2014/main" id="{3AF74455-FE34-0D5A-F4F0-6080A365766E}"/>
              </a:ext>
            </a:extLst>
          </p:cNvPr>
          <p:cNvSpPr/>
          <p:nvPr/>
        </p:nvSpPr>
        <p:spPr>
          <a:xfrm>
            <a:off x="6297550" y="1929031"/>
            <a:ext cx="2466661" cy="1642908"/>
          </a:xfrm>
          <a:custGeom>
            <a:avLst/>
            <a:gdLst>
              <a:gd name="connsiteX0" fmla="*/ 0 w 2328723"/>
              <a:gd name="connsiteY0" fmla="*/ 164291 h 1642908"/>
              <a:gd name="connsiteX1" fmla="*/ 164291 w 2328723"/>
              <a:gd name="connsiteY1" fmla="*/ 0 h 1642908"/>
              <a:gd name="connsiteX2" fmla="*/ 2164432 w 2328723"/>
              <a:gd name="connsiteY2" fmla="*/ 0 h 1642908"/>
              <a:gd name="connsiteX3" fmla="*/ 2328723 w 2328723"/>
              <a:gd name="connsiteY3" fmla="*/ 164291 h 1642908"/>
              <a:gd name="connsiteX4" fmla="*/ 2328723 w 2328723"/>
              <a:gd name="connsiteY4" fmla="*/ 1478617 h 1642908"/>
              <a:gd name="connsiteX5" fmla="*/ 2164432 w 2328723"/>
              <a:gd name="connsiteY5" fmla="*/ 1642908 h 1642908"/>
              <a:gd name="connsiteX6" fmla="*/ 164291 w 2328723"/>
              <a:gd name="connsiteY6" fmla="*/ 1642908 h 1642908"/>
              <a:gd name="connsiteX7" fmla="*/ 0 w 2328723"/>
              <a:gd name="connsiteY7" fmla="*/ 1478617 h 1642908"/>
              <a:gd name="connsiteX8" fmla="*/ 0 w 2328723"/>
              <a:gd name="connsiteY8" fmla="*/ 164291 h 16429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28723" h="1642908">
                <a:moveTo>
                  <a:pt x="0" y="164291"/>
                </a:moveTo>
                <a:cubicBezTo>
                  <a:pt x="0" y="73556"/>
                  <a:pt x="73556" y="0"/>
                  <a:pt x="164291" y="0"/>
                </a:cubicBezTo>
                <a:lnTo>
                  <a:pt x="2164432" y="0"/>
                </a:lnTo>
                <a:cubicBezTo>
                  <a:pt x="2255167" y="0"/>
                  <a:pt x="2328723" y="73556"/>
                  <a:pt x="2328723" y="164291"/>
                </a:cubicBezTo>
                <a:lnTo>
                  <a:pt x="2328723" y="1478617"/>
                </a:lnTo>
                <a:cubicBezTo>
                  <a:pt x="2328723" y="1569352"/>
                  <a:pt x="2255167" y="1642908"/>
                  <a:pt x="2164432" y="1642908"/>
                </a:cubicBezTo>
                <a:lnTo>
                  <a:pt x="164291" y="1642908"/>
                </a:lnTo>
                <a:cubicBezTo>
                  <a:pt x="73556" y="1642908"/>
                  <a:pt x="0" y="1569352"/>
                  <a:pt x="0" y="1478617"/>
                </a:cubicBezTo>
                <a:lnTo>
                  <a:pt x="0" y="164291"/>
                </a:lnTo>
                <a:close/>
              </a:path>
            </a:pathLst>
          </a:custGeom>
          <a:solidFill>
            <a:srgbClr val="005EB8"/>
          </a:solidFill>
        </p:spPr>
        <p:style>
          <a:lnRef idx="0">
            <a:schemeClr val="lt1">
              <a:hueOff val="0"/>
              <a:satOff val="0"/>
              <a:lumOff val="0"/>
              <a:alphaOff val="0"/>
            </a:schemeClr>
          </a:lnRef>
          <a:fillRef idx="3">
            <a:scrgbClr r="0" g="0" b="0"/>
          </a:fillRef>
          <a:effectRef idx="2">
            <a:schemeClr val="accent5">
              <a:hueOff val="-2252848"/>
              <a:satOff val="-5806"/>
              <a:lumOff val="-3922"/>
              <a:alphaOff val="0"/>
            </a:schemeClr>
          </a:effectRef>
          <a:fontRef idx="minor">
            <a:schemeClr val="lt1"/>
          </a:fontRef>
        </p:style>
        <p:txBody>
          <a:bodyPr spcFirstLastPara="0" vert="horz" wrap="square" lIns="116699" tIns="116699" rIns="116699" bIns="116699" numCol="1" spcCol="1270" anchor="ctr" anchorCtr="0">
            <a:noAutofit/>
          </a:bodyPr>
          <a:lstStyle/>
          <a:p>
            <a:pPr marL="0" lvl="0" indent="0" algn="ctr" defTabSz="800100">
              <a:lnSpc>
                <a:spcPct val="90000"/>
              </a:lnSpc>
              <a:spcBef>
                <a:spcPct val="0"/>
              </a:spcBef>
              <a:spcAft>
                <a:spcPct val="35000"/>
              </a:spcAft>
              <a:buNone/>
            </a:pPr>
            <a:r>
              <a:rPr lang="en-GB" b="1" kern="1200" dirty="0">
                <a:latin typeface="Arial" panose="020B0604020202020204" pitchFamily="34" charset="0"/>
                <a:cs typeface="Arial" panose="020B0604020202020204" pitchFamily="34" charset="0"/>
              </a:rPr>
              <a:t>*Step 2:</a:t>
            </a:r>
          </a:p>
          <a:p>
            <a:pPr lvl="0" algn="ctr" defTabSz="800100">
              <a:lnSpc>
                <a:spcPct val="90000"/>
              </a:lnSpc>
              <a:spcBef>
                <a:spcPct val="0"/>
              </a:spcBef>
              <a:spcAft>
                <a:spcPct val="35000"/>
              </a:spcAft>
            </a:pPr>
            <a:r>
              <a:rPr lang="en-GB" dirty="0">
                <a:latin typeface="Arial" panose="020B0604020202020204" pitchFamily="34" charset="0"/>
                <a:cs typeface="Arial" panose="020B0604020202020204" pitchFamily="34" charset="0"/>
              </a:rPr>
              <a:t>ICB confirms that the new contract is not changing considerably.</a:t>
            </a:r>
          </a:p>
        </p:txBody>
      </p:sp>
      <p:sp>
        <p:nvSpPr>
          <p:cNvPr id="14" name="Freeform: Shape 13">
            <a:extLst>
              <a:ext uri="{FF2B5EF4-FFF2-40B4-BE49-F238E27FC236}">
                <a16:creationId xmlns:a16="http://schemas.microsoft.com/office/drawing/2014/main" id="{A4490493-1FFE-8DD9-432E-6C1F26D8ADBF}"/>
              </a:ext>
            </a:extLst>
          </p:cNvPr>
          <p:cNvSpPr/>
          <p:nvPr/>
        </p:nvSpPr>
        <p:spPr>
          <a:xfrm>
            <a:off x="8868579" y="2556118"/>
            <a:ext cx="332305" cy="388734"/>
          </a:xfrm>
          <a:custGeom>
            <a:avLst/>
            <a:gdLst>
              <a:gd name="connsiteX0" fmla="*/ 0 w 332305"/>
              <a:gd name="connsiteY0" fmla="*/ 77747 h 388734"/>
              <a:gd name="connsiteX1" fmla="*/ 166153 w 332305"/>
              <a:gd name="connsiteY1" fmla="*/ 77747 h 388734"/>
              <a:gd name="connsiteX2" fmla="*/ 166153 w 332305"/>
              <a:gd name="connsiteY2" fmla="*/ 0 h 388734"/>
              <a:gd name="connsiteX3" fmla="*/ 332305 w 332305"/>
              <a:gd name="connsiteY3" fmla="*/ 194367 h 388734"/>
              <a:gd name="connsiteX4" fmla="*/ 166153 w 332305"/>
              <a:gd name="connsiteY4" fmla="*/ 388734 h 388734"/>
              <a:gd name="connsiteX5" fmla="*/ 166153 w 332305"/>
              <a:gd name="connsiteY5" fmla="*/ 310987 h 388734"/>
              <a:gd name="connsiteX6" fmla="*/ 0 w 332305"/>
              <a:gd name="connsiteY6" fmla="*/ 310987 h 388734"/>
              <a:gd name="connsiteX7" fmla="*/ 0 w 332305"/>
              <a:gd name="connsiteY7" fmla="*/ 77747 h 3887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2305" h="388734">
                <a:moveTo>
                  <a:pt x="0" y="77747"/>
                </a:moveTo>
                <a:lnTo>
                  <a:pt x="166153" y="77747"/>
                </a:lnTo>
                <a:lnTo>
                  <a:pt x="166153" y="0"/>
                </a:lnTo>
                <a:lnTo>
                  <a:pt x="332305" y="194367"/>
                </a:lnTo>
                <a:lnTo>
                  <a:pt x="166153" y="388734"/>
                </a:lnTo>
                <a:lnTo>
                  <a:pt x="166153" y="310987"/>
                </a:lnTo>
                <a:lnTo>
                  <a:pt x="0" y="310987"/>
                </a:lnTo>
                <a:lnTo>
                  <a:pt x="0" y="77747"/>
                </a:lnTo>
                <a:close/>
              </a:path>
            </a:pathLst>
          </a:custGeom>
          <a:solidFill>
            <a:srgbClr val="A5A5A5"/>
          </a:solidFill>
        </p:spPr>
        <p:style>
          <a:lnRef idx="0">
            <a:schemeClr val="lt1">
              <a:hueOff val="0"/>
              <a:satOff val="0"/>
              <a:lumOff val="0"/>
              <a:alphaOff val="0"/>
            </a:schemeClr>
          </a:lnRef>
          <a:fillRef idx="3">
            <a:scrgbClr r="0" g="0" b="0"/>
          </a:fillRef>
          <a:effectRef idx="2">
            <a:schemeClr val="accent5">
              <a:hueOff val="-2703417"/>
              <a:satOff val="-6968"/>
              <a:lumOff val="-4706"/>
              <a:alphaOff val="0"/>
            </a:schemeClr>
          </a:effectRef>
          <a:fontRef idx="minor">
            <a:schemeClr val="lt1"/>
          </a:fontRef>
        </p:style>
        <p:txBody>
          <a:bodyPr spcFirstLastPara="0" vert="horz" wrap="square" lIns="0" tIns="77747" rIns="99691" bIns="77747" numCol="1" spcCol="1270" anchor="ctr" anchorCtr="0">
            <a:noAutofit/>
          </a:bodyPr>
          <a:lstStyle/>
          <a:p>
            <a:pPr marL="0" lvl="0" indent="0" algn="ctr" defTabSz="800100">
              <a:lnSpc>
                <a:spcPct val="90000"/>
              </a:lnSpc>
              <a:spcBef>
                <a:spcPct val="0"/>
              </a:spcBef>
              <a:spcAft>
                <a:spcPct val="35000"/>
              </a:spcAft>
              <a:buNone/>
            </a:pPr>
            <a:endParaRPr lang="en-GB" sz="1800" kern="1200">
              <a:latin typeface="Arial" panose="020B0604020202020204" pitchFamily="34" charset="0"/>
              <a:cs typeface="Arial" panose="020B0604020202020204" pitchFamily="34" charset="0"/>
            </a:endParaRPr>
          </a:p>
        </p:txBody>
      </p:sp>
      <p:sp>
        <p:nvSpPr>
          <p:cNvPr id="15" name="Freeform: Shape 14">
            <a:extLst>
              <a:ext uri="{FF2B5EF4-FFF2-40B4-BE49-F238E27FC236}">
                <a16:creationId xmlns:a16="http://schemas.microsoft.com/office/drawing/2014/main" id="{86C78BED-03DB-2EBD-9200-FA48067816E9}"/>
              </a:ext>
            </a:extLst>
          </p:cNvPr>
          <p:cNvSpPr/>
          <p:nvPr/>
        </p:nvSpPr>
        <p:spPr>
          <a:xfrm>
            <a:off x="9305255" y="1929031"/>
            <a:ext cx="2328723" cy="1642908"/>
          </a:xfrm>
          <a:custGeom>
            <a:avLst/>
            <a:gdLst>
              <a:gd name="connsiteX0" fmla="*/ 0 w 2328723"/>
              <a:gd name="connsiteY0" fmla="*/ 164291 h 1642908"/>
              <a:gd name="connsiteX1" fmla="*/ 164291 w 2328723"/>
              <a:gd name="connsiteY1" fmla="*/ 0 h 1642908"/>
              <a:gd name="connsiteX2" fmla="*/ 2164432 w 2328723"/>
              <a:gd name="connsiteY2" fmla="*/ 0 h 1642908"/>
              <a:gd name="connsiteX3" fmla="*/ 2328723 w 2328723"/>
              <a:gd name="connsiteY3" fmla="*/ 164291 h 1642908"/>
              <a:gd name="connsiteX4" fmla="*/ 2328723 w 2328723"/>
              <a:gd name="connsiteY4" fmla="*/ 1478617 h 1642908"/>
              <a:gd name="connsiteX5" fmla="*/ 2164432 w 2328723"/>
              <a:gd name="connsiteY5" fmla="*/ 1642908 h 1642908"/>
              <a:gd name="connsiteX6" fmla="*/ 164291 w 2328723"/>
              <a:gd name="connsiteY6" fmla="*/ 1642908 h 1642908"/>
              <a:gd name="connsiteX7" fmla="*/ 0 w 2328723"/>
              <a:gd name="connsiteY7" fmla="*/ 1478617 h 1642908"/>
              <a:gd name="connsiteX8" fmla="*/ 0 w 2328723"/>
              <a:gd name="connsiteY8" fmla="*/ 164291 h 16429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28723" h="1642908">
                <a:moveTo>
                  <a:pt x="0" y="164291"/>
                </a:moveTo>
                <a:cubicBezTo>
                  <a:pt x="0" y="73556"/>
                  <a:pt x="73556" y="0"/>
                  <a:pt x="164291" y="0"/>
                </a:cubicBezTo>
                <a:lnTo>
                  <a:pt x="2164432" y="0"/>
                </a:lnTo>
                <a:cubicBezTo>
                  <a:pt x="2255167" y="0"/>
                  <a:pt x="2328723" y="73556"/>
                  <a:pt x="2328723" y="164291"/>
                </a:cubicBezTo>
                <a:lnTo>
                  <a:pt x="2328723" y="1478617"/>
                </a:lnTo>
                <a:cubicBezTo>
                  <a:pt x="2328723" y="1569352"/>
                  <a:pt x="2255167" y="1642908"/>
                  <a:pt x="2164432" y="1642908"/>
                </a:cubicBezTo>
                <a:lnTo>
                  <a:pt x="164291" y="1642908"/>
                </a:lnTo>
                <a:cubicBezTo>
                  <a:pt x="73556" y="1642908"/>
                  <a:pt x="0" y="1569352"/>
                  <a:pt x="0" y="1478617"/>
                </a:cubicBezTo>
                <a:lnTo>
                  <a:pt x="0" y="164291"/>
                </a:lnTo>
                <a:close/>
              </a:path>
            </a:pathLst>
          </a:custGeom>
          <a:solidFill>
            <a:srgbClr val="005EB8"/>
          </a:solidFill>
        </p:spPr>
        <p:style>
          <a:lnRef idx="0">
            <a:schemeClr val="lt1">
              <a:hueOff val="0"/>
              <a:satOff val="0"/>
              <a:lumOff val="0"/>
              <a:alphaOff val="0"/>
            </a:schemeClr>
          </a:lnRef>
          <a:fillRef idx="3">
            <a:scrgbClr r="0" g="0" b="0"/>
          </a:fillRef>
          <a:effectRef idx="2">
            <a:schemeClr val="accent5">
              <a:hueOff val="-3379271"/>
              <a:satOff val="-8710"/>
              <a:lumOff val="-5883"/>
              <a:alphaOff val="0"/>
            </a:schemeClr>
          </a:effectRef>
          <a:fontRef idx="minor">
            <a:schemeClr val="lt1"/>
          </a:fontRef>
        </p:style>
        <p:txBody>
          <a:bodyPr spcFirstLastPara="0" vert="horz" wrap="square" lIns="116699" tIns="116699" rIns="116699" bIns="116699" numCol="1" spcCol="1270" anchor="ctr" anchorCtr="0">
            <a:noAutofit/>
          </a:bodyPr>
          <a:lstStyle/>
          <a:p>
            <a:pPr marL="0" lvl="0" indent="0" algn="ctr" defTabSz="800100">
              <a:lnSpc>
                <a:spcPct val="90000"/>
              </a:lnSpc>
              <a:spcBef>
                <a:spcPct val="0"/>
              </a:spcBef>
              <a:spcAft>
                <a:spcPct val="35000"/>
              </a:spcAft>
              <a:buNone/>
            </a:pPr>
            <a:r>
              <a:rPr lang="en-GB" sz="1800" b="1" kern="1200" dirty="0">
                <a:latin typeface="Arial" panose="020B0604020202020204" pitchFamily="34" charset="0"/>
                <a:cs typeface="Arial" panose="020B0604020202020204" pitchFamily="34" charset="0"/>
              </a:rPr>
              <a:t>Step 3:</a:t>
            </a:r>
          </a:p>
          <a:p>
            <a:pPr marL="0" lvl="0" indent="0" algn="ctr" defTabSz="80010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ICB publishes Intention to Award a Contract notice.</a:t>
            </a:r>
          </a:p>
        </p:txBody>
      </p:sp>
      <p:sp>
        <p:nvSpPr>
          <p:cNvPr id="16" name="Freeform: Shape 15">
            <a:extLst>
              <a:ext uri="{FF2B5EF4-FFF2-40B4-BE49-F238E27FC236}">
                <a16:creationId xmlns:a16="http://schemas.microsoft.com/office/drawing/2014/main" id="{AED670EF-58C1-4B15-CC6C-7B5C13240060}"/>
              </a:ext>
            </a:extLst>
          </p:cNvPr>
          <p:cNvSpPr/>
          <p:nvPr/>
        </p:nvSpPr>
        <p:spPr>
          <a:xfrm>
            <a:off x="10275249" y="3714545"/>
            <a:ext cx="388734" cy="343550"/>
          </a:xfrm>
          <a:custGeom>
            <a:avLst/>
            <a:gdLst>
              <a:gd name="connsiteX0" fmla="*/ 0 w 343550"/>
              <a:gd name="connsiteY0" fmla="*/ 77747 h 388734"/>
              <a:gd name="connsiteX1" fmla="*/ 171775 w 343550"/>
              <a:gd name="connsiteY1" fmla="*/ 77747 h 388734"/>
              <a:gd name="connsiteX2" fmla="*/ 171775 w 343550"/>
              <a:gd name="connsiteY2" fmla="*/ 0 h 388734"/>
              <a:gd name="connsiteX3" fmla="*/ 343550 w 343550"/>
              <a:gd name="connsiteY3" fmla="*/ 194367 h 388734"/>
              <a:gd name="connsiteX4" fmla="*/ 171775 w 343550"/>
              <a:gd name="connsiteY4" fmla="*/ 388734 h 388734"/>
              <a:gd name="connsiteX5" fmla="*/ 171775 w 343550"/>
              <a:gd name="connsiteY5" fmla="*/ 310987 h 388734"/>
              <a:gd name="connsiteX6" fmla="*/ 0 w 343550"/>
              <a:gd name="connsiteY6" fmla="*/ 310987 h 388734"/>
              <a:gd name="connsiteX7" fmla="*/ 0 w 343550"/>
              <a:gd name="connsiteY7" fmla="*/ 77747 h 3887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550" h="388734">
                <a:moveTo>
                  <a:pt x="274840" y="0"/>
                </a:moveTo>
                <a:lnTo>
                  <a:pt x="274840" y="194367"/>
                </a:lnTo>
                <a:lnTo>
                  <a:pt x="343550" y="194367"/>
                </a:lnTo>
                <a:lnTo>
                  <a:pt x="171775" y="388734"/>
                </a:lnTo>
                <a:lnTo>
                  <a:pt x="0" y="194367"/>
                </a:lnTo>
                <a:lnTo>
                  <a:pt x="68710" y="194367"/>
                </a:lnTo>
                <a:lnTo>
                  <a:pt x="68710" y="0"/>
                </a:lnTo>
                <a:lnTo>
                  <a:pt x="274840" y="0"/>
                </a:lnTo>
                <a:close/>
              </a:path>
            </a:pathLst>
          </a:custGeom>
          <a:solidFill>
            <a:srgbClr val="A5A5A5"/>
          </a:solidFill>
        </p:spPr>
        <p:style>
          <a:lnRef idx="0">
            <a:schemeClr val="lt1">
              <a:hueOff val="0"/>
              <a:satOff val="0"/>
              <a:lumOff val="0"/>
              <a:alphaOff val="0"/>
            </a:schemeClr>
          </a:lnRef>
          <a:fillRef idx="3">
            <a:scrgbClr r="0" g="0" b="0"/>
          </a:fillRef>
          <a:effectRef idx="2">
            <a:schemeClr val="accent5">
              <a:hueOff val="-4055126"/>
              <a:satOff val="-10451"/>
              <a:lumOff val="-7059"/>
              <a:alphaOff val="0"/>
            </a:schemeClr>
          </a:effectRef>
          <a:fontRef idx="minor">
            <a:schemeClr val="lt1"/>
          </a:fontRef>
        </p:style>
        <p:txBody>
          <a:bodyPr spcFirstLastPara="0" vert="horz" wrap="square" lIns="77747" tIns="1" rIns="77747" bIns="103064" numCol="1" spcCol="1270" anchor="ctr" anchorCtr="0">
            <a:noAutofit/>
          </a:bodyPr>
          <a:lstStyle/>
          <a:p>
            <a:pPr marL="0" lvl="0" indent="0" algn="ctr" defTabSz="800100">
              <a:lnSpc>
                <a:spcPct val="90000"/>
              </a:lnSpc>
              <a:spcBef>
                <a:spcPct val="0"/>
              </a:spcBef>
              <a:spcAft>
                <a:spcPct val="35000"/>
              </a:spcAft>
              <a:buNone/>
            </a:pPr>
            <a:endParaRPr lang="en-GB" sz="1800" kern="1200">
              <a:latin typeface="Arial" panose="020B0604020202020204" pitchFamily="34" charset="0"/>
              <a:cs typeface="Arial" panose="020B0604020202020204" pitchFamily="34" charset="0"/>
            </a:endParaRPr>
          </a:p>
        </p:txBody>
      </p:sp>
      <p:sp>
        <p:nvSpPr>
          <p:cNvPr id="17" name="Freeform: Shape 16">
            <a:extLst>
              <a:ext uri="{FF2B5EF4-FFF2-40B4-BE49-F238E27FC236}">
                <a16:creationId xmlns:a16="http://schemas.microsoft.com/office/drawing/2014/main" id="{CDCE0BB8-E520-4FAE-E30D-51835E78F15F}"/>
              </a:ext>
            </a:extLst>
          </p:cNvPr>
          <p:cNvSpPr/>
          <p:nvPr/>
        </p:nvSpPr>
        <p:spPr>
          <a:xfrm>
            <a:off x="9305255" y="4220148"/>
            <a:ext cx="2328723" cy="1642908"/>
          </a:xfrm>
          <a:custGeom>
            <a:avLst/>
            <a:gdLst>
              <a:gd name="connsiteX0" fmla="*/ 0 w 2328723"/>
              <a:gd name="connsiteY0" fmla="*/ 164291 h 1642908"/>
              <a:gd name="connsiteX1" fmla="*/ 164291 w 2328723"/>
              <a:gd name="connsiteY1" fmla="*/ 0 h 1642908"/>
              <a:gd name="connsiteX2" fmla="*/ 2164432 w 2328723"/>
              <a:gd name="connsiteY2" fmla="*/ 0 h 1642908"/>
              <a:gd name="connsiteX3" fmla="*/ 2328723 w 2328723"/>
              <a:gd name="connsiteY3" fmla="*/ 164291 h 1642908"/>
              <a:gd name="connsiteX4" fmla="*/ 2328723 w 2328723"/>
              <a:gd name="connsiteY4" fmla="*/ 1478617 h 1642908"/>
              <a:gd name="connsiteX5" fmla="*/ 2164432 w 2328723"/>
              <a:gd name="connsiteY5" fmla="*/ 1642908 h 1642908"/>
              <a:gd name="connsiteX6" fmla="*/ 164291 w 2328723"/>
              <a:gd name="connsiteY6" fmla="*/ 1642908 h 1642908"/>
              <a:gd name="connsiteX7" fmla="*/ 0 w 2328723"/>
              <a:gd name="connsiteY7" fmla="*/ 1478617 h 1642908"/>
              <a:gd name="connsiteX8" fmla="*/ 0 w 2328723"/>
              <a:gd name="connsiteY8" fmla="*/ 164291 h 16429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28723" h="1642908">
                <a:moveTo>
                  <a:pt x="0" y="164291"/>
                </a:moveTo>
                <a:cubicBezTo>
                  <a:pt x="0" y="73556"/>
                  <a:pt x="73556" y="0"/>
                  <a:pt x="164291" y="0"/>
                </a:cubicBezTo>
                <a:lnTo>
                  <a:pt x="2164432" y="0"/>
                </a:lnTo>
                <a:cubicBezTo>
                  <a:pt x="2255167" y="0"/>
                  <a:pt x="2328723" y="73556"/>
                  <a:pt x="2328723" y="164291"/>
                </a:cubicBezTo>
                <a:lnTo>
                  <a:pt x="2328723" y="1478617"/>
                </a:lnTo>
                <a:cubicBezTo>
                  <a:pt x="2328723" y="1569352"/>
                  <a:pt x="2255167" y="1642908"/>
                  <a:pt x="2164432" y="1642908"/>
                </a:cubicBezTo>
                <a:lnTo>
                  <a:pt x="164291" y="1642908"/>
                </a:lnTo>
                <a:cubicBezTo>
                  <a:pt x="73556" y="1642908"/>
                  <a:pt x="0" y="1569352"/>
                  <a:pt x="0" y="1478617"/>
                </a:cubicBezTo>
                <a:lnTo>
                  <a:pt x="0" y="164291"/>
                </a:lnTo>
                <a:close/>
              </a:path>
            </a:pathLst>
          </a:custGeom>
          <a:solidFill>
            <a:srgbClr val="005EB8"/>
          </a:solidFill>
        </p:spPr>
        <p:style>
          <a:lnRef idx="0">
            <a:schemeClr val="lt1">
              <a:hueOff val="0"/>
              <a:satOff val="0"/>
              <a:lumOff val="0"/>
              <a:alphaOff val="0"/>
            </a:schemeClr>
          </a:lnRef>
          <a:fillRef idx="3">
            <a:scrgbClr r="0" g="0" b="0"/>
          </a:fillRef>
          <a:effectRef idx="2">
            <a:schemeClr val="accent5">
              <a:hueOff val="-4505695"/>
              <a:satOff val="-11613"/>
              <a:lumOff val="-7843"/>
              <a:alphaOff val="0"/>
            </a:schemeClr>
          </a:effectRef>
          <a:fontRef idx="minor">
            <a:schemeClr val="lt1"/>
          </a:fontRef>
        </p:style>
        <p:txBody>
          <a:bodyPr spcFirstLastPara="0" vert="horz" wrap="square" lIns="116699" tIns="116699" rIns="116699" bIns="116699" numCol="1" spcCol="1270" anchor="ctr" anchorCtr="0">
            <a:noAutofit/>
          </a:bodyPr>
          <a:lstStyle/>
          <a:p>
            <a:pPr marL="0" lvl="0" indent="0" algn="ctr" defTabSz="800100">
              <a:lnSpc>
                <a:spcPct val="90000"/>
              </a:lnSpc>
              <a:spcBef>
                <a:spcPct val="0"/>
              </a:spcBef>
              <a:spcAft>
                <a:spcPct val="35000"/>
              </a:spcAft>
              <a:buNone/>
            </a:pPr>
            <a:r>
              <a:rPr lang="en-GB" sz="1800" b="1" kern="1200" dirty="0">
                <a:latin typeface="Arial" panose="020B0604020202020204" pitchFamily="34" charset="0"/>
                <a:cs typeface="Arial" panose="020B0604020202020204" pitchFamily="34" charset="0"/>
              </a:rPr>
              <a:t>Step 4:</a:t>
            </a:r>
          </a:p>
          <a:p>
            <a:pPr marL="0" lvl="0" indent="0" algn="ctr" defTabSz="80010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ICB observes the standstill period</a:t>
            </a:r>
            <a:r>
              <a:rPr lang="en-GB" sz="1800" b="0" i="0" kern="1200" dirty="0">
                <a:latin typeface="Arial" panose="020B0604020202020204" pitchFamily="34" charset="0"/>
                <a:cs typeface="Arial" panose="020B0604020202020204" pitchFamily="34" charset="0"/>
              </a:rPr>
              <a:t>.</a:t>
            </a:r>
            <a:endParaRPr lang="en-GB" sz="1800" kern="1200" dirty="0">
              <a:latin typeface="Arial" panose="020B0604020202020204" pitchFamily="34" charset="0"/>
              <a:cs typeface="Arial" panose="020B0604020202020204" pitchFamily="34" charset="0"/>
            </a:endParaRPr>
          </a:p>
        </p:txBody>
      </p:sp>
      <p:sp>
        <p:nvSpPr>
          <p:cNvPr id="18" name="Freeform: Shape 17">
            <a:extLst>
              <a:ext uri="{FF2B5EF4-FFF2-40B4-BE49-F238E27FC236}">
                <a16:creationId xmlns:a16="http://schemas.microsoft.com/office/drawing/2014/main" id="{86F0784C-9F0E-F378-E152-FCB0BB69E69E}"/>
              </a:ext>
            </a:extLst>
          </p:cNvPr>
          <p:cNvSpPr/>
          <p:nvPr/>
        </p:nvSpPr>
        <p:spPr>
          <a:xfrm>
            <a:off x="8835011" y="4847235"/>
            <a:ext cx="332305" cy="388734"/>
          </a:xfrm>
          <a:custGeom>
            <a:avLst/>
            <a:gdLst>
              <a:gd name="connsiteX0" fmla="*/ 0 w 332305"/>
              <a:gd name="connsiteY0" fmla="*/ 77747 h 388734"/>
              <a:gd name="connsiteX1" fmla="*/ 166153 w 332305"/>
              <a:gd name="connsiteY1" fmla="*/ 77747 h 388734"/>
              <a:gd name="connsiteX2" fmla="*/ 166153 w 332305"/>
              <a:gd name="connsiteY2" fmla="*/ 0 h 388734"/>
              <a:gd name="connsiteX3" fmla="*/ 332305 w 332305"/>
              <a:gd name="connsiteY3" fmla="*/ 194367 h 388734"/>
              <a:gd name="connsiteX4" fmla="*/ 166153 w 332305"/>
              <a:gd name="connsiteY4" fmla="*/ 388734 h 388734"/>
              <a:gd name="connsiteX5" fmla="*/ 166153 w 332305"/>
              <a:gd name="connsiteY5" fmla="*/ 310987 h 388734"/>
              <a:gd name="connsiteX6" fmla="*/ 0 w 332305"/>
              <a:gd name="connsiteY6" fmla="*/ 310987 h 388734"/>
              <a:gd name="connsiteX7" fmla="*/ 0 w 332305"/>
              <a:gd name="connsiteY7" fmla="*/ 77747 h 3887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2305" h="388734">
                <a:moveTo>
                  <a:pt x="332305" y="310987"/>
                </a:moveTo>
                <a:lnTo>
                  <a:pt x="166152" y="310987"/>
                </a:lnTo>
                <a:lnTo>
                  <a:pt x="166152" y="388734"/>
                </a:lnTo>
                <a:lnTo>
                  <a:pt x="0" y="194367"/>
                </a:lnTo>
                <a:lnTo>
                  <a:pt x="166152" y="0"/>
                </a:lnTo>
                <a:lnTo>
                  <a:pt x="166152" y="77747"/>
                </a:lnTo>
                <a:lnTo>
                  <a:pt x="332305" y="77747"/>
                </a:lnTo>
                <a:lnTo>
                  <a:pt x="332305" y="310987"/>
                </a:lnTo>
                <a:close/>
              </a:path>
            </a:pathLst>
          </a:custGeom>
          <a:solidFill>
            <a:srgbClr val="A5A5A5"/>
          </a:solidFill>
        </p:spPr>
        <p:style>
          <a:lnRef idx="0">
            <a:schemeClr val="lt1">
              <a:hueOff val="0"/>
              <a:satOff val="0"/>
              <a:lumOff val="0"/>
              <a:alphaOff val="0"/>
            </a:schemeClr>
          </a:lnRef>
          <a:fillRef idx="3">
            <a:scrgbClr r="0" g="0" b="0"/>
          </a:fillRef>
          <a:effectRef idx="2">
            <a:schemeClr val="accent5">
              <a:hueOff val="-5406834"/>
              <a:satOff val="-13935"/>
              <a:lumOff val="-9412"/>
              <a:alphaOff val="0"/>
            </a:schemeClr>
          </a:effectRef>
          <a:fontRef idx="minor">
            <a:schemeClr val="lt1"/>
          </a:fontRef>
        </p:style>
        <p:txBody>
          <a:bodyPr spcFirstLastPara="0" vert="horz" wrap="square" lIns="99691" tIns="77747" rIns="0" bIns="77747" numCol="1" spcCol="1270" anchor="ctr" anchorCtr="0">
            <a:noAutofit/>
          </a:bodyPr>
          <a:lstStyle/>
          <a:p>
            <a:pPr marL="0" lvl="0" indent="0" algn="ctr" defTabSz="800100">
              <a:lnSpc>
                <a:spcPct val="90000"/>
              </a:lnSpc>
              <a:spcBef>
                <a:spcPct val="0"/>
              </a:spcBef>
              <a:spcAft>
                <a:spcPct val="35000"/>
              </a:spcAft>
              <a:buNone/>
            </a:pPr>
            <a:endParaRPr lang="en-GB" sz="1800" kern="1200">
              <a:latin typeface="Arial" panose="020B0604020202020204" pitchFamily="34" charset="0"/>
              <a:cs typeface="Arial" panose="020B0604020202020204" pitchFamily="34" charset="0"/>
            </a:endParaRPr>
          </a:p>
        </p:txBody>
      </p:sp>
      <p:sp>
        <p:nvSpPr>
          <p:cNvPr id="19" name="Freeform: Shape 18">
            <a:extLst>
              <a:ext uri="{FF2B5EF4-FFF2-40B4-BE49-F238E27FC236}">
                <a16:creationId xmlns:a16="http://schemas.microsoft.com/office/drawing/2014/main" id="{C219F8A0-E907-9394-E494-64D943D0E06D}"/>
              </a:ext>
            </a:extLst>
          </p:cNvPr>
          <p:cNvSpPr/>
          <p:nvPr/>
        </p:nvSpPr>
        <p:spPr>
          <a:xfrm>
            <a:off x="6349540" y="4220148"/>
            <a:ext cx="2328723" cy="1642908"/>
          </a:xfrm>
          <a:custGeom>
            <a:avLst/>
            <a:gdLst>
              <a:gd name="connsiteX0" fmla="*/ 0 w 2328723"/>
              <a:gd name="connsiteY0" fmla="*/ 164291 h 1642908"/>
              <a:gd name="connsiteX1" fmla="*/ 164291 w 2328723"/>
              <a:gd name="connsiteY1" fmla="*/ 0 h 1642908"/>
              <a:gd name="connsiteX2" fmla="*/ 2164432 w 2328723"/>
              <a:gd name="connsiteY2" fmla="*/ 0 h 1642908"/>
              <a:gd name="connsiteX3" fmla="*/ 2328723 w 2328723"/>
              <a:gd name="connsiteY3" fmla="*/ 164291 h 1642908"/>
              <a:gd name="connsiteX4" fmla="*/ 2328723 w 2328723"/>
              <a:gd name="connsiteY4" fmla="*/ 1478617 h 1642908"/>
              <a:gd name="connsiteX5" fmla="*/ 2164432 w 2328723"/>
              <a:gd name="connsiteY5" fmla="*/ 1642908 h 1642908"/>
              <a:gd name="connsiteX6" fmla="*/ 164291 w 2328723"/>
              <a:gd name="connsiteY6" fmla="*/ 1642908 h 1642908"/>
              <a:gd name="connsiteX7" fmla="*/ 0 w 2328723"/>
              <a:gd name="connsiteY7" fmla="*/ 1478617 h 1642908"/>
              <a:gd name="connsiteX8" fmla="*/ 0 w 2328723"/>
              <a:gd name="connsiteY8" fmla="*/ 164291 h 16429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28723" h="1642908">
                <a:moveTo>
                  <a:pt x="0" y="164291"/>
                </a:moveTo>
                <a:cubicBezTo>
                  <a:pt x="0" y="73556"/>
                  <a:pt x="73556" y="0"/>
                  <a:pt x="164291" y="0"/>
                </a:cubicBezTo>
                <a:lnTo>
                  <a:pt x="2164432" y="0"/>
                </a:lnTo>
                <a:cubicBezTo>
                  <a:pt x="2255167" y="0"/>
                  <a:pt x="2328723" y="73556"/>
                  <a:pt x="2328723" y="164291"/>
                </a:cubicBezTo>
                <a:lnTo>
                  <a:pt x="2328723" y="1478617"/>
                </a:lnTo>
                <a:cubicBezTo>
                  <a:pt x="2328723" y="1569352"/>
                  <a:pt x="2255167" y="1642908"/>
                  <a:pt x="2164432" y="1642908"/>
                </a:cubicBezTo>
                <a:lnTo>
                  <a:pt x="164291" y="1642908"/>
                </a:lnTo>
                <a:cubicBezTo>
                  <a:pt x="73556" y="1642908"/>
                  <a:pt x="0" y="1569352"/>
                  <a:pt x="0" y="1478617"/>
                </a:cubicBezTo>
                <a:lnTo>
                  <a:pt x="0" y="164291"/>
                </a:lnTo>
                <a:close/>
              </a:path>
            </a:pathLst>
          </a:custGeom>
          <a:solidFill>
            <a:srgbClr val="005EB8"/>
          </a:solidFill>
        </p:spPr>
        <p:style>
          <a:lnRef idx="0">
            <a:schemeClr val="lt1">
              <a:hueOff val="0"/>
              <a:satOff val="0"/>
              <a:lumOff val="0"/>
              <a:alphaOff val="0"/>
            </a:schemeClr>
          </a:lnRef>
          <a:fillRef idx="3">
            <a:scrgbClr r="0" g="0" b="0"/>
          </a:fillRef>
          <a:effectRef idx="2">
            <a:schemeClr val="accent5">
              <a:hueOff val="-5632119"/>
              <a:satOff val="-14516"/>
              <a:lumOff val="-9804"/>
              <a:alphaOff val="0"/>
            </a:schemeClr>
          </a:effectRef>
          <a:fontRef idx="minor">
            <a:schemeClr val="lt1"/>
          </a:fontRef>
        </p:style>
        <p:txBody>
          <a:bodyPr spcFirstLastPara="0" vert="horz" wrap="square" lIns="116699" tIns="116699" rIns="116699" bIns="116699" numCol="1" spcCol="1270" anchor="ctr" anchorCtr="0">
            <a:noAutofit/>
          </a:bodyPr>
          <a:lstStyle/>
          <a:p>
            <a:pPr marL="0" lvl="0" indent="0" algn="ctr" defTabSz="800100">
              <a:lnSpc>
                <a:spcPct val="90000"/>
              </a:lnSpc>
              <a:spcBef>
                <a:spcPct val="0"/>
              </a:spcBef>
              <a:spcAft>
                <a:spcPct val="35000"/>
              </a:spcAft>
              <a:buNone/>
            </a:pPr>
            <a:r>
              <a:rPr lang="en-GB" sz="1800" b="1" kern="1200" dirty="0">
                <a:latin typeface="Arial" panose="020B0604020202020204" pitchFamily="34" charset="0"/>
                <a:cs typeface="Arial" panose="020B0604020202020204" pitchFamily="34" charset="0"/>
              </a:rPr>
              <a:t>Step 5: </a:t>
            </a:r>
          </a:p>
          <a:p>
            <a:pPr marL="0" lvl="0" indent="0" algn="ctr" defTabSz="80010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ICB awards contract</a:t>
            </a:r>
            <a:r>
              <a:rPr lang="en-GB" sz="1800" b="0" i="0" kern="1200" dirty="0">
                <a:latin typeface="Arial" panose="020B0604020202020204" pitchFamily="34" charset="0"/>
                <a:cs typeface="Arial" panose="020B0604020202020204" pitchFamily="34" charset="0"/>
              </a:rPr>
              <a:t>. </a:t>
            </a:r>
            <a:endParaRPr lang="en-GB" sz="1800" kern="1200" dirty="0">
              <a:latin typeface="Arial" panose="020B0604020202020204" pitchFamily="34" charset="0"/>
              <a:cs typeface="Arial" panose="020B0604020202020204" pitchFamily="34" charset="0"/>
            </a:endParaRPr>
          </a:p>
        </p:txBody>
      </p:sp>
      <p:sp>
        <p:nvSpPr>
          <p:cNvPr id="20" name="Freeform: Shape 19">
            <a:extLst>
              <a:ext uri="{FF2B5EF4-FFF2-40B4-BE49-F238E27FC236}">
                <a16:creationId xmlns:a16="http://schemas.microsoft.com/office/drawing/2014/main" id="{0379CF63-1384-7DD5-B0A8-0E6372C09496}"/>
              </a:ext>
            </a:extLst>
          </p:cNvPr>
          <p:cNvSpPr/>
          <p:nvPr/>
        </p:nvSpPr>
        <p:spPr>
          <a:xfrm>
            <a:off x="5879296" y="4847234"/>
            <a:ext cx="332305" cy="388735"/>
          </a:xfrm>
          <a:custGeom>
            <a:avLst/>
            <a:gdLst>
              <a:gd name="connsiteX0" fmla="*/ 0 w 332305"/>
              <a:gd name="connsiteY0" fmla="*/ 77747 h 388734"/>
              <a:gd name="connsiteX1" fmla="*/ 166153 w 332305"/>
              <a:gd name="connsiteY1" fmla="*/ 77747 h 388734"/>
              <a:gd name="connsiteX2" fmla="*/ 166153 w 332305"/>
              <a:gd name="connsiteY2" fmla="*/ 0 h 388734"/>
              <a:gd name="connsiteX3" fmla="*/ 332305 w 332305"/>
              <a:gd name="connsiteY3" fmla="*/ 194367 h 388734"/>
              <a:gd name="connsiteX4" fmla="*/ 166153 w 332305"/>
              <a:gd name="connsiteY4" fmla="*/ 388734 h 388734"/>
              <a:gd name="connsiteX5" fmla="*/ 166153 w 332305"/>
              <a:gd name="connsiteY5" fmla="*/ 310987 h 388734"/>
              <a:gd name="connsiteX6" fmla="*/ 0 w 332305"/>
              <a:gd name="connsiteY6" fmla="*/ 310987 h 388734"/>
              <a:gd name="connsiteX7" fmla="*/ 0 w 332305"/>
              <a:gd name="connsiteY7" fmla="*/ 77747 h 3887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2305" h="388734">
                <a:moveTo>
                  <a:pt x="332305" y="310987"/>
                </a:moveTo>
                <a:lnTo>
                  <a:pt x="166152" y="310987"/>
                </a:lnTo>
                <a:lnTo>
                  <a:pt x="166152" y="388734"/>
                </a:lnTo>
                <a:lnTo>
                  <a:pt x="0" y="194367"/>
                </a:lnTo>
                <a:lnTo>
                  <a:pt x="166152" y="0"/>
                </a:lnTo>
                <a:lnTo>
                  <a:pt x="166152" y="77747"/>
                </a:lnTo>
                <a:lnTo>
                  <a:pt x="332305" y="77747"/>
                </a:lnTo>
                <a:lnTo>
                  <a:pt x="332305" y="310987"/>
                </a:lnTo>
                <a:close/>
              </a:path>
            </a:pathLst>
          </a:custGeom>
          <a:solidFill>
            <a:schemeClr val="bg1">
              <a:lumMod val="75000"/>
            </a:schemeClr>
          </a:solidFill>
        </p:spPr>
        <p:style>
          <a:lnRef idx="0">
            <a:schemeClr val="lt1">
              <a:hueOff val="0"/>
              <a:satOff val="0"/>
              <a:lumOff val="0"/>
              <a:alphaOff val="0"/>
            </a:schemeClr>
          </a:lnRef>
          <a:fillRef idx="3">
            <a:scrgbClr r="0" g="0" b="0"/>
          </a:fillRef>
          <a:effectRef idx="2">
            <a:schemeClr val="accent5">
              <a:hueOff val="-6758543"/>
              <a:satOff val="-17419"/>
              <a:lumOff val="-11765"/>
              <a:alphaOff val="0"/>
            </a:schemeClr>
          </a:effectRef>
          <a:fontRef idx="minor">
            <a:schemeClr val="lt1"/>
          </a:fontRef>
        </p:style>
        <p:txBody>
          <a:bodyPr spcFirstLastPara="0" vert="horz" wrap="square" lIns="99691" tIns="77748" rIns="0" bIns="77747" numCol="1" spcCol="1270" anchor="ctr" anchorCtr="0">
            <a:noAutofit/>
          </a:bodyPr>
          <a:lstStyle/>
          <a:p>
            <a:pPr marL="0" lvl="0" indent="0" algn="ctr" defTabSz="800100">
              <a:lnSpc>
                <a:spcPct val="90000"/>
              </a:lnSpc>
              <a:spcBef>
                <a:spcPct val="0"/>
              </a:spcBef>
              <a:spcAft>
                <a:spcPct val="35000"/>
              </a:spcAft>
              <a:buNone/>
            </a:pPr>
            <a:endParaRPr lang="en-GB" sz="1800" kern="1200">
              <a:latin typeface="Arial" panose="020B0604020202020204" pitchFamily="34" charset="0"/>
              <a:cs typeface="Arial" panose="020B0604020202020204" pitchFamily="34" charset="0"/>
            </a:endParaRPr>
          </a:p>
        </p:txBody>
      </p:sp>
      <p:sp>
        <p:nvSpPr>
          <p:cNvPr id="21" name="Freeform: Shape 20">
            <a:extLst>
              <a:ext uri="{FF2B5EF4-FFF2-40B4-BE49-F238E27FC236}">
                <a16:creationId xmlns:a16="http://schemas.microsoft.com/office/drawing/2014/main" id="{0D876733-B6A2-BB1D-2101-0E1E67A71430}"/>
              </a:ext>
            </a:extLst>
          </p:cNvPr>
          <p:cNvSpPr/>
          <p:nvPr/>
        </p:nvSpPr>
        <p:spPr>
          <a:xfrm>
            <a:off x="3393825" y="4220148"/>
            <a:ext cx="2328723" cy="1642908"/>
          </a:xfrm>
          <a:custGeom>
            <a:avLst/>
            <a:gdLst>
              <a:gd name="connsiteX0" fmla="*/ 0 w 2328723"/>
              <a:gd name="connsiteY0" fmla="*/ 164291 h 1642908"/>
              <a:gd name="connsiteX1" fmla="*/ 164291 w 2328723"/>
              <a:gd name="connsiteY1" fmla="*/ 0 h 1642908"/>
              <a:gd name="connsiteX2" fmla="*/ 2164432 w 2328723"/>
              <a:gd name="connsiteY2" fmla="*/ 0 h 1642908"/>
              <a:gd name="connsiteX3" fmla="*/ 2328723 w 2328723"/>
              <a:gd name="connsiteY3" fmla="*/ 164291 h 1642908"/>
              <a:gd name="connsiteX4" fmla="*/ 2328723 w 2328723"/>
              <a:gd name="connsiteY4" fmla="*/ 1478617 h 1642908"/>
              <a:gd name="connsiteX5" fmla="*/ 2164432 w 2328723"/>
              <a:gd name="connsiteY5" fmla="*/ 1642908 h 1642908"/>
              <a:gd name="connsiteX6" fmla="*/ 164291 w 2328723"/>
              <a:gd name="connsiteY6" fmla="*/ 1642908 h 1642908"/>
              <a:gd name="connsiteX7" fmla="*/ 0 w 2328723"/>
              <a:gd name="connsiteY7" fmla="*/ 1478617 h 1642908"/>
              <a:gd name="connsiteX8" fmla="*/ 0 w 2328723"/>
              <a:gd name="connsiteY8" fmla="*/ 164291 h 16429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28723" h="1642908">
                <a:moveTo>
                  <a:pt x="0" y="164291"/>
                </a:moveTo>
                <a:cubicBezTo>
                  <a:pt x="0" y="73556"/>
                  <a:pt x="73556" y="0"/>
                  <a:pt x="164291" y="0"/>
                </a:cubicBezTo>
                <a:lnTo>
                  <a:pt x="2164432" y="0"/>
                </a:lnTo>
                <a:cubicBezTo>
                  <a:pt x="2255167" y="0"/>
                  <a:pt x="2328723" y="73556"/>
                  <a:pt x="2328723" y="164291"/>
                </a:cubicBezTo>
                <a:lnTo>
                  <a:pt x="2328723" y="1478617"/>
                </a:lnTo>
                <a:cubicBezTo>
                  <a:pt x="2328723" y="1569352"/>
                  <a:pt x="2255167" y="1642908"/>
                  <a:pt x="2164432" y="1642908"/>
                </a:cubicBezTo>
                <a:lnTo>
                  <a:pt x="164291" y="1642908"/>
                </a:lnTo>
                <a:cubicBezTo>
                  <a:pt x="73556" y="1642908"/>
                  <a:pt x="0" y="1569352"/>
                  <a:pt x="0" y="1478617"/>
                </a:cubicBezTo>
                <a:lnTo>
                  <a:pt x="0" y="164291"/>
                </a:lnTo>
                <a:close/>
              </a:path>
            </a:pathLst>
          </a:custGeom>
          <a:solidFill>
            <a:srgbClr val="005EB8"/>
          </a:solidFill>
        </p:spPr>
        <p:style>
          <a:lnRef idx="0">
            <a:schemeClr val="lt1">
              <a:hueOff val="0"/>
              <a:satOff val="0"/>
              <a:lumOff val="0"/>
              <a:alphaOff val="0"/>
            </a:schemeClr>
          </a:lnRef>
          <a:fillRef idx="3">
            <a:scrgbClr r="0" g="0" b="0"/>
          </a:fillRef>
          <a:effectRef idx="2">
            <a:schemeClr val="accent5">
              <a:hueOff val="-6758543"/>
              <a:satOff val="-17419"/>
              <a:lumOff val="-11765"/>
              <a:alphaOff val="0"/>
            </a:schemeClr>
          </a:effectRef>
          <a:fontRef idx="minor">
            <a:schemeClr val="lt1"/>
          </a:fontRef>
        </p:style>
        <p:txBody>
          <a:bodyPr spcFirstLastPara="0" vert="horz" wrap="square" lIns="116699" tIns="116699" rIns="116699" bIns="116699" numCol="1" spcCol="1270" anchor="ctr" anchorCtr="0">
            <a:noAutofit/>
          </a:bodyPr>
          <a:lstStyle/>
          <a:p>
            <a:pPr marL="0" lvl="0" indent="0" algn="ctr" defTabSz="800100">
              <a:lnSpc>
                <a:spcPct val="90000"/>
              </a:lnSpc>
              <a:spcBef>
                <a:spcPct val="0"/>
              </a:spcBef>
              <a:spcAft>
                <a:spcPct val="35000"/>
              </a:spcAft>
              <a:buNone/>
            </a:pPr>
            <a:r>
              <a:rPr lang="en-GB" sz="1800" b="1" kern="1200" dirty="0">
                <a:latin typeface="Arial" panose="020B0604020202020204" pitchFamily="34" charset="0"/>
                <a:cs typeface="Arial" panose="020B0604020202020204" pitchFamily="34" charset="0"/>
              </a:rPr>
              <a:t>Step 6: </a:t>
            </a:r>
          </a:p>
          <a:p>
            <a:pPr marL="0" lvl="0" indent="0" algn="ctr" defTabSz="800100">
              <a:lnSpc>
                <a:spcPct val="90000"/>
              </a:lnSpc>
              <a:spcBef>
                <a:spcPct val="0"/>
              </a:spcBef>
              <a:spcAft>
                <a:spcPct val="35000"/>
              </a:spcAft>
              <a:buNone/>
            </a:pPr>
            <a:r>
              <a:rPr lang="en-GB" sz="1800" b="0" i="0" kern="1200" dirty="0">
                <a:latin typeface="Arial" panose="020B0604020202020204" pitchFamily="34" charset="0"/>
                <a:cs typeface="Arial" panose="020B0604020202020204" pitchFamily="34" charset="0"/>
              </a:rPr>
              <a:t>ICB publishes Contract Award notice</a:t>
            </a:r>
            <a:endParaRPr lang="en-GB" sz="1800" kern="1200"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24B73046-C876-F9D1-CAC5-FB8F814A7B94}"/>
              </a:ext>
            </a:extLst>
          </p:cNvPr>
          <p:cNvSpPr txBox="1"/>
          <p:nvPr/>
        </p:nvSpPr>
        <p:spPr>
          <a:xfrm>
            <a:off x="3237076" y="6141933"/>
            <a:ext cx="8954924"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 These steps in the process may be carried out in the reverse order or simultaneously. </a:t>
            </a:r>
          </a:p>
        </p:txBody>
      </p:sp>
    </p:spTree>
    <p:extLst>
      <p:ext uri="{BB962C8B-B14F-4D97-AF65-F5344CB8AC3E}">
        <p14:creationId xmlns:p14="http://schemas.microsoft.com/office/powerpoint/2010/main" val="21771196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146A70B-EF94-489F-815B-B3D8B4E9D120}"/>
              </a:ext>
            </a:extLst>
          </p:cNvPr>
          <p:cNvSpPr>
            <a:spLocks noGrp="1"/>
          </p:cNvSpPr>
          <p:nvPr>
            <p:ph type="title"/>
          </p:nvPr>
        </p:nvSpPr>
        <p:spPr>
          <a:xfrm>
            <a:off x="1911256" y="374582"/>
            <a:ext cx="8369488" cy="768418"/>
          </a:xfrm>
        </p:spPr>
        <p:txBody>
          <a:bodyPr>
            <a:noAutofit/>
          </a:bodyPr>
          <a:lstStyle/>
          <a:p>
            <a:pPr algn="ctr"/>
            <a:r>
              <a:rPr lang="en-US" b="1" dirty="0"/>
              <a:t>START of direct award process C</a:t>
            </a:r>
          </a:p>
        </p:txBody>
      </p:sp>
      <p:graphicFrame>
        <p:nvGraphicFramePr>
          <p:cNvPr id="4" name="Diagram 3">
            <a:extLst>
              <a:ext uri="{FF2B5EF4-FFF2-40B4-BE49-F238E27FC236}">
                <a16:creationId xmlns:a16="http://schemas.microsoft.com/office/drawing/2014/main" id="{D661EDCF-3477-46FB-94DF-5B6FBE8B4BD9}"/>
              </a:ext>
            </a:extLst>
          </p:cNvPr>
          <p:cNvGraphicFramePr/>
          <p:nvPr/>
        </p:nvGraphicFramePr>
        <p:xfrm>
          <a:off x="785744" y="1962057"/>
          <a:ext cx="10620513" cy="42995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094529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146A70B-EF94-489F-815B-B3D8B4E9D120}"/>
              </a:ext>
            </a:extLst>
          </p:cNvPr>
          <p:cNvSpPr>
            <a:spLocks noGrp="1"/>
          </p:cNvSpPr>
          <p:nvPr>
            <p:ph type="title"/>
          </p:nvPr>
        </p:nvSpPr>
        <p:spPr>
          <a:xfrm>
            <a:off x="2254213" y="374582"/>
            <a:ext cx="7683574" cy="768418"/>
          </a:xfrm>
        </p:spPr>
        <p:txBody>
          <a:bodyPr>
            <a:noAutofit/>
          </a:bodyPr>
          <a:lstStyle/>
          <a:p>
            <a:pPr algn="ctr"/>
            <a:r>
              <a:rPr lang="en-US" b="1" dirty="0"/>
              <a:t>STEP 2 of direct award process C</a:t>
            </a:r>
          </a:p>
        </p:txBody>
      </p:sp>
      <p:sp>
        <p:nvSpPr>
          <p:cNvPr id="8" name="TextBox 7">
            <a:extLst>
              <a:ext uri="{FF2B5EF4-FFF2-40B4-BE49-F238E27FC236}">
                <a16:creationId xmlns:a16="http://schemas.microsoft.com/office/drawing/2014/main" id="{15B97A4D-75E8-4501-9EC5-953B9B2737B3}"/>
              </a:ext>
            </a:extLst>
          </p:cNvPr>
          <p:cNvSpPr txBox="1"/>
          <p:nvPr/>
        </p:nvSpPr>
        <p:spPr>
          <a:xfrm>
            <a:off x="560262" y="1762338"/>
            <a:ext cx="11071475" cy="415498"/>
          </a:xfrm>
          <a:prstGeom prst="rect">
            <a:avLst/>
          </a:prstGeom>
          <a:noFill/>
        </p:spPr>
        <p:txBody>
          <a:bodyPr wrap="square" rtlCol="0">
            <a:spAutoFit/>
          </a:bodyPr>
          <a:lstStyle/>
          <a:p>
            <a:r>
              <a:rPr lang="en-GB" sz="2100" dirty="0">
                <a:latin typeface="Arial" panose="020B0604020202020204" pitchFamily="34" charset="0"/>
                <a:cs typeface="Arial" panose="020B0604020202020204" pitchFamily="34" charset="0"/>
              </a:rPr>
              <a:t>In summary, a contract award procedure may continue under direct award process C if:</a:t>
            </a:r>
          </a:p>
        </p:txBody>
      </p:sp>
      <p:graphicFrame>
        <p:nvGraphicFramePr>
          <p:cNvPr id="9" name="Diagram 8">
            <a:extLst>
              <a:ext uri="{FF2B5EF4-FFF2-40B4-BE49-F238E27FC236}">
                <a16:creationId xmlns:a16="http://schemas.microsoft.com/office/drawing/2014/main" id="{AD761906-2341-4193-BFA2-4C4E0A6D32C6}"/>
              </a:ext>
            </a:extLst>
          </p:cNvPr>
          <p:cNvGraphicFramePr/>
          <p:nvPr/>
        </p:nvGraphicFramePr>
        <p:xfrm>
          <a:off x="428351" y="2071026"/>
          <a:ext cx="11071475" cy="40316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6" name="TextBox 15">
            <a:extLst>
              <a:ext uri="{FF2B5EF4-FFF2-40B4-BE49-F238E27FC236}">
                <a16:creationId xmlns:a16="http://schemas.microsoft.com/office/drawing/2014/main" id="{7C692575-DD22-4893-B0DC-DB509F337924}"/>
              </a:ext>
            </a:extLst>
          </p:cNvPr>
          <p:cNvSpPr txBox="1"/>
          <p:nvPr/>
        </p:nvSpPr>
        <p:spPr>
          <a:xfrm>
            <a:off x="939781" y="6019189"/>
            <a:ext cx="10449878" cy="738664"/>
          </a:xfrm>
          <a:prstGeom prst="rect">
            <a:avLst/>
          </a:prstGeom>
          <a:noFill/>
        </p:spPr>
        <p:txBody>
          <a:bodyPr wrap="square" lIns="91440" tIns="45720" rIns="91440" bIns="45720" rtlCol="0" anchor="t">
            <a:spAutoFit/>
          </a:bodyPr>
          <a:lstStyle/>
          <a:p>
            <a:r>
              <a:rPr lang="en-GB" sz="2100" dirty="0">
                <a:latin typeface="Arial"/>
                <a:cs typeface="Arial"/>
              </a:rPr>
              <a:t>If these conditions are not met, then the change is deemed </a:t>
            </a:r>
            <a:r>
              <a:rPr lang="en-GB" sz="2100" b="1" dirty="0">
                <a:latin typeface="Arial"/>
                <a:cs typeface="Arial"/>
              </a:rPr>
              <a:t>considerable </a:t>
            </a:r>
            <a:r>
              <a:rPr lang="en-GB" sz="2100" dirty="0">
                <a:latin typeface="Arial"/>
                <a:cs typeface="Arial"/>
              </a:rPr>
              <a:t>and direct award process C </a:t>
            </a:r>
            <a:r>
              <a:rPr lang="en-GB" sz="2100" b="1" dirty="0">
                <a:latin typeface="Arial"/>
                <a:cs typeface="Arial"/>
              </a:rPr>
              <a:t>must not</a:t>
            </a:r>
            <a:r>
              <a:rPr lang="en-GB" sz="2100" dirty="0">
                <a:latin typeface="Arial"/>
                <a:cs typeface="Arial"/>
              </a:rPr>
              <a:t> be used to award the contract.</a:t>
            </a:r>
          </a:p>
        </p:txBody>
      </p:sp>
    </p:spTree>
    <p:extLst>
      <p:ext uri="{BB962C8B-B14F-4D97-AF65-F5344CB8AC3E}">
        <p14:creationId xmlns:p14="http://schemas.microsoft.com/office/powerpoint/2010/main" val="368924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Freeform: Shape 19">
            <a:extLst>
              <a:ext uri="{FF2B5EF4-FFF2-40B4-BE49-F238E27FC236}">
                <a16:creationId xmlns:a16="http://schemas.microsoft.com/office/drawing/2014/main" id="{F070B4F9-5810-4878-A383-C5E97BC9A1CA}"/>
              </a:ext>
            </a:extLst>
          </p:cNvPr>
          <p:cNvSpPr/>
          <p:nvPr/>
        </p:nvSpPr>
        <p:spPr>
          <a:xfrm>
            <a:off x="2282052" y="5200592"/>
            <a:ext cx="8621022" cy="770964"/>
          </a:xfrm>
          <a:custGeom>
            <a:avLst/>
            <a:gdLst>
              <a:gd name="connsiteX0" fmla="*/ 0 w 7312859"/>
              <a:gd name="connsiteY0" fmla="*/ 0 h 770964"/>
              <a:gd name="connsiteX1" fmla="*/ 7312859 w 7312859"/>
              <a:gd name="connsiteY1" fmla="*/ 0 h 770964"/>
              <a:gd name="connsiteX2" fmla="*/ 7312859 w 7312859"/>
              <a:gd name="connsiteY2" fmla="*/ 770964 h 770964"/>
              <a:gd name="connsiteX3" fmla="*/ 0 w 7312859"/>
              <a:gd name="connsiteY3" fmla="*/ 770964 h 770964"/>
              <a:gd name="connsiteX4" fmla="*/ 0 w 7312859"/>
              <a:gd name="connsiteY4" fmla="*/ 0 h 7709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12859" h="770964">
                <a:moveTo>
                  <a:pt x="0" y="0"/>
                </a:moveTo>
                <a:lnTo>
                  <a:pt x="7312859" y="0"/>
                </a:lnTo>
                <a:lnTo>
                  <a:pt x="7312859" y="770964"/>
                </a:lnTo>
                <a:lnTo>
                  <a:pt x="0" y="770964"/>
                </a:lnTo>
                <a:lnTo>
                  <a:pt x="0" y="0"/>
                </a:lnTo>
                <a:close/>
              </a:path>
            </a:pathLst>
          </a:custGeom>
          <a:solidFill>
            <a:srgbClr val="005EB8"/>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847992" tIns="45720" rIns="45720" bIns="45720" numCol="1" spcCol="1270" anchor="ctr" anchorCtr="0">
            <a:noAutofit/>
          </a:bodyPr>
          <a:lstStyle/>
          <a:p>
            <a:pPr marL="0" lvl="0" indent="0" algn="l" defTabSz="800100">
              <a:lnSpc>
                <a:spcPct val="90000"/>
              </a:lnSpc>
              <a:spcBef>
                <a:spcPct val="0"/>
              </a:spcBef>
              <a:spcAft>
                <a:spcPct val="35000"/>
              </a:spcAft>
              <a:buClr>
                <a:srgbClr val="005EB8"/>
              </a:buClr>
              <a:buNone/>
            </a:pPr>
            <a:r>
              <a:rPr lang="en-GB" sz="1800" b="1" kern="1200" dirty="0">
                <a:latin typeface="Arial" panose="020B0604020202020204" pitchFamily="34" charset="0"/>
                <a:cs typeface="Arial" panose="020B0604020202020204" pitchFamily="34" charset="0"/>
              </a:rPr>
              <a:t>opportunities to reduce bureaucracy and cost </a:t>
            </a:r>
            <a:r>
              <a:rPr lang="en-GB" sz="1800" kern="1200" dirty="0">
                <a:latin typeface="Arial" panose="020B0604020202020204" pitchFamily="34" charset="0"/>
                <a:cs typeface="Arial" panose="020B0604020202020204" pitchFamily="34" charset="0"/>
              </a:rPr>
              <a:t>associated with the current rules.</a:t>
            </a:r>
          </a:p>
        </p:txBody>
      </p:sp>
      <p:sp>
        <p:nvSpPr>
          <p:cNvPr id="15" name="Block Arc 14">
            <a:extLst>
              <a:ext uri="{FF2B5EF4-FFF2-40B4-BE49-F238E27FC236}">
                <a16:creationId xmlns:a16="http://schemas.microsoft.com/office/drawing/2014/main" id="{8B68B0EF-3DA3-4DC0-BC66-0C7DF1361B3E}"/>
              </a:ext>
            </a:extLst>
          </p:cNvPr>
          <p:cNvSpPr/>
          <p:nvPr/>
        </p:nvSpPr>
        <p:spPr>
          <a:xfrm>
            <a:off x="-2003846" y="1970281"/>
            <a:ext cx="4907335" cy="5478079"/>
          </a:xfrm>
          <a:prstGeom prst="blockArc">
            <a:avLst>
              <a:gd name="adj1" fmla="val 18900000"/>
              <a:gd name="adj2" fmla="val 2700000"/>
              <a:gd name="adj3" fmla="val 300"/>
            </a:avLst>
          </a:prstGeom>
          <a:ln>
            <a:solidFill>
              <a:srgbClr val="005EB8"/>
            </a:solidFill>
          </a:ln>
        </p:spPr>
        <p:style>
          <a:lnRef idx="2">
            <a:scrgbClr r="0" g="0" b="0"/>
          </a:lnRef>
          <a:fillRef idx="0">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lang="en-GB"/>
          </a:p>
        </p:txBody>
      </p:sp>
      <p:sp>
        <p:nvSpPr>
          <p:cNvPr id="2" name="Oval 1">
            <a:extLst>
              <a:ext uri="{FF2B5EF4-FFF2-40B4-BE49-F238E27FC236}">
                <a16:creationId xmlns:a16="http://schemas.microsoft.com/office/drawing/2014/main" id="{8532F975-6E1E-72EC-6C82-321C6E3FE0E1}"/>
              </a:ext>
            </a:extLst>
          </p:cNvPr>
          <p:cNvSpPr/>
          <p:nvPr/>
        </p:nvSpPr>
        <p:spPr>
          <a:xfrm>
            <a:off x="1406850" y="4912382"/>
            <a:ext cx="1443586" cy="1330474"/>
          </a:xfrm>
          <a:prstGeom prst="ellipse">
            <a:avLst/>
          </a:prstGeom>
          <a:ln>
            <a:solidFill>
              <a:srgbClr val="005EB8"/>
            </a:solidFill>
          </a:ln>
        </p:spPr>
        <p:style>
          <a:lnRef idx="2">
            <a:scrgbClr r="0" g="0" b="0"/>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pPr algn="ctr"/>
            <a:endParaRPr lang="en-GB"/>
          </a:p>
        </p:txBody>
      </p:sp>
      <p:sp>
        <p:nvSpPr>
          <p:cNvPr id="8" name="Content Placeholder 2">
            <a:extLst>
              <a:ext uri="{FF2B5EF4-FFF2-40B4-BE49-F238E27FC236}">
                <a16:creationId xmlns:a16="http://schemas.microsoft.com/office/drawing/2014/main" id="{CD8F339E-4ABA-4CBE-93FE-B29E01A72526}"/>
              </a:ext>
            </a:extLst>
          </p:cNvPr>
          <p:cNvSpPr>
            <a:spLocks noGrp="1"/>
          </p:cNvSpPr>
          <p:nvPr>
            <p:ph idx="1"/>
          </p:nvPr>
        </p:nvSpPr>
        <p:spPr>
          <a:xfrm>
            <a:off x="371475" y="1222028"/>
            <a:ext cx="11387137" cy="718544"/>
          </a:xfrm>
        </p:spPr>
        <p:txBody>
          <a:bodyPr>
            <a:noAutofit/>
          </a:bodyPr>
          <a:lstStyle/>
          <a:p>
            <a:pPr marL="0" indent="0">
              <a:buNone/>
            </a:pPr>
            <a:r>
              <a:rPr lang="en-GB" sz="2000" dirty="0">
                <a:latin typeface="Arial" panose="020B0604020202020204" pitchFamily="34" charset="0"/>
                <a:cs typeface="Arial" panose="020B0604020202020204" pitchFamily="34" charset="0"/>
              </a:rPr>
              <a:t>The PSR has been designed to introduce:</a:t>
            </a:r>
          </a:p>
        </p:txBody>
      </p:sp>
      <p:pic>
        <p:nvPicPr>
          <p:cNvPr id="7" name="Picture 6" descr="Logo&#10;&#10;Description automatically generated">
            <a:extLst>
              <a:ext uri="{FF2B5EF4-FFF2-40B4-BE49-F238E27FC236}">
                <a16:creationId xmlns:a16="http://schemas.microsoft.com/office/drawing/2014/main" id="{0CC98752-879B-4B91-986A-A046A6C2DF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64552" y="188640"/>
            <a:ext cx="972000" cy="731718"/>
          </a:xfrm>
          <a:prstGeom prst="rect">
            <a:avLst/>
          </a:prstGeom>
        </p:spPr>
      </p:pic>
      <p:sp>
        <p:nvSpPr>
          <p:cNvPr id="5" name="Title 1">
            <a:extLst>
              <a:ext uri="{FF2B5EF4-FFF2-40B4-BE49-F238E27FC236}">
                <a16:creationId xmlns:a16="http://schemas.microsoft.com/office/drawing/2014/main" id="{8D219F6A-F05A-415D-87F0-05F83039D088}"/>
              </a:ext>
            </a:extLst>
          </p:cNvPr>
          <p:cNvSpPr txBox="1">
            <a:spLocks/>
          </p:cNvSpPr>
          <p:nvPr/>
        </p:nvSpPr>
        <p:spPr>
          <a:xfrm>
            <a:off x="2963652" y="76987"/>
            <a:ext cx="6264696" cy="903741"/>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rgbClr val="0074BA"/>
                </a:solidFill>
                <a:latin typeface="+mj-lt"/>
                <a:ea typeface="+mj-ea"/>
                <a:cs typeface="+mj-cs"/>
              </a:defRPr>
            </a:lvl1pPr>
          </a:lstStyle>
          <a:p>
            <a:pPr algn="ctr"/>
            <a:r>
              <a:rPr lang="en-GB" dirty="0">
                <a:solidFill>
                  <a:srgbClr val="005EB8"/>
                </a:solidFill>
                <a:latin typeface="Arial" panose="020B0604020202020204" pitchFamily="34" charset="0"/>
                <a:cs typeface="Arial" panose="020B0604020202020204" pitchFamily="34" charset="0"/>
              </a:rPr>
              <a:t>Aims of the PSR</a:t>
            </a:r>
          </a:p>
        </p:txBody>
      </p:sp>
      <p:sp>
        <p:nvSpPr>
          <p:cNvPr id="14" name="Rectangle 13">
            <a:extLst>
              <a:ext uri="{FF2B5EF4-FFF2-40B4-BE49-F238E27FC236}">
                <a16:creationId xmlns:a16="http://schemas.microsoft.com/office/drawing/2014/main" id="{A869ABE0-A9CE-4E62-8274-F9535DE194AD}"/>
              </a:ext>
            </a:extLst>
          </p:cNvPr>
          <p:cNvSpPr/>
          <p:nvPr/>
        </p:nvSpPr>
        <p:spPr>
          <a:xfrm>
            <a:off x="1919536" y="1543704"/>
            <a:ext cx="8128000" cy="5341680"/>
          </a:xfrm>
          <a:prstGeom prst="rect">
            <a:avLst/>
          </a:prstGeom>
          <a:noFill/>
          <a:ln>
            <a:noFill/>
          </a:ln>
        </p:spPr>
        <p:txBody>
          <a:bodyPr/>
          <a:lstStyle/>
          <a:p>
            <a:endParaRPr lang="en-GB"/>
          </a:p>
        </p:txBody>
      </p:sp>
      <p:sp>
        <p:nvSpPr>
          <p:cNvPr id="16" name="Freeform: Shape 15">
            <a:extLst>
              <a:ext uri="{FF2B5EF4-FFF2-40B4-BE49-F238E27FC236}">
                <a16:creationId xmlns:a16="http://schemas.microsoft.com/office/drawing/2014/main" id="{5CDC7989-1D96-4D2D-A87C-B1BB4C603712}"/>
              </a:ext>
            </a:extLst>
          </p:cNvPr>
          <p:cNvSpPr/>
          <p:nvPr/>
        </p:nvSpPr>
        <p:spPr>
          <a:xfrm>
            <a:off x="2260570" y="1917333"/>
            <a:ext cx="8640792" cy="1009715"/>
          </a:xfrm>
          <a:custGeom>
            <a:avLst/>
            <a:gdLst>
              <a:gd name="connsiteX0" fmla="*/ 0 w 7312859"/>
              <a:gd name="connsiteY0" fmla="*/ 0 h 1068336"/>
              <a:gd name="connsiteX1" fmla="*/ 7312859 w 7312859"/>
              <a:gd name="connsiteY1" fmla="*/ 0 h 1068336"/>
              <a:gd name="connsiteX2" fmla="*/ 7312859 w 7312859"/>
              <a:gd name="connsiteY2" fmla="*/ 1068336 h 1068336"/>
              <a:gd name="connsiteX3" fmla="*/ 0 w 7312859"/>
              <a:gd name="connsiteY3" fmla="*/ 1068336 h 1068336"/>
              <a:gd name="connsiteX4" fmla="*/ 0 w 7312859"/>
              <a:gd name="connsiteY4" fmla="*/ 0 h 10683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12859" h="1068336">
                <a:moveTo>
                  <a:pt x="0" y="0"/>
                </a:moveTo>
                <a:lnTo>
                  <a:pt x="7312859" y="0"/>
                </a:lnTo>
                <a:lnTo>
                  <a:pt x="7312859" y="1068336"/>
                </a:lnTo>
                <a:lnTo>
                  <a:pt x="0" y="1068336"/>
                </a:lnTo>
                <a:lnTo>
                  <a:pt x="0" y="0"/>
                </a:lnTo>
                <a:close/>
              </a:path>
            </a:pathLst>
          </a:custGeom>
          <a:solidFill>
            <a:srgbClr val="005EB8"/>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847992" tIns="45720" rIns="45720" bIns="45720" numCol="1" spcCol="1270" anchor="ctr" anchorCtr="0">
            <a:noAutofit/>
          </a:bodyPr>
          <a:lstStyle/>
          <a:p>
            <a:pPr marL="0" lvl="0" indent="0" algn="l" defTabSz="800100">
              <a:lnSpc>
                <a:spcPct val="90000"/>
              </a:lnSpc>
              <a:spcBef>
                <a:spcPct val="0"/>
              </a:spcBef>
              <a:spcAft>
                <a:spcPct val="35000"/>
              </a:spcAft>
              <a:buClr>
                <a:srgbClr val="005EB8"/>
              </a:buClr>
              <a:buNone/>
            </a:pPr>
            <a:r>
              <a:rPr lang="en-GB" sz="1800" b="1" kern="1200" dirty="0">
                <a:latin typeface="Arial" panose="020B0604020202020204" pitchFamily="34" charset="0"/>
                <a:cs typeface="Arial" panose="020B0604020202020204" pitchFamily="34" charset="0"/>
              </a:rPr>
              <a:t>a flexible and proportionate process </a:t>
            </a:r>
            <a:r>
              <a:rPr lang="en-GB" sz="1800" kern="1200" dirty="0">
                <a:latin typeface="Arial" panose="020B0604020202020204" pitchFamily="34" charset="0"/>
                <a:cs typeface="Arial" panose="020B0604020202020204" pitchFamily="34" charset="0"/>
              </a:rPr>
              <a:t>for selecting providers of health care services so that all decisions are made in the best interest of people who use the services</a:t>
            </a:r>
          </a:p>
        </p:txBody>
      </p:sp>
      <p:grpSp>
        <p:nvGrpSpPr>
          <p:cNvPr id="23" name="Group 22">
            <a:extLst>
              <a:ext uri="{FF2B5EF4-FFF2-40B4-BE49-F238E27FC236}">
                <a16:creationId xmlns:a16="http://schemas.microsoft.com/office/drawing/2014/main" id="{47496867-905E-4FDF-8157-371B4647F556}"/>
              </a:ext>
            </a:extLst>
          </p:cNvPr>
          <p:cNvGrpSpPr/>
          <p:nvPr/>
        </p:nvGrpSpPr>
        <p:grpSpPr>
          <a:xfrm>
            <a:off x="1859823" y="3368250"/>
            <a:ext cx="9004262" cy="1417075"/>
            <a:chOff x="2394699" y="3518974"/>
            <a:chExt cx="7579121" cy="1417075"/>
          </a:xfrm>
        </p:grpSpPr>
        <p:sp>
          <p:nvSpPr>
            <p:cNvPr id="18" name="Freeform: Shape 17">
              <a:extLst>
                <a:ext uri="{FF2B5EF4-FFF2-40B4-BE49-F238E27FC236}">
                  <a16:creationId xmlns:a16="http://schemas.microsoft.com/office/drawing/2014/main" id="{A551BA61-22F6-4A05-B648-AED0FB205F40}"/>
                </a:ext>
              </a:extLst>
            </p:cNvPr>
            <p:cNvSpPr/>
            <p:nvPr/>
          </p:nvSpPr>
          <p:spPr>
            <a:xfrm>
              <a:off x="3049301" y="3680376"/>
              <a:ext cx="6924519" cy="1068336"/>
            </a:xfrm>
            <a:custGeom>
              <a:avLst/>
              <a:gdLst>
                <a:gd name="connsiteX0" fmla="*/ 0 w 6924519"/>
                <a:gd name="connsiteY0" fmla="*/ 0 h 1068336"/>
                <a:gd name="connsiteX1" fmla="*/ 6924519 w 6924519"/>
                <a:gd name="connsiteY1" fmla="*/ 0 h 1068336"/>
                <a:gd name="connsiteX2" fmla="*/ 6924519 w 6924519"/>
                <a:gd name="connsiteY2" fmla="*/ 1068336 h 1068336"/>
                <a:gd name="connsiteX3" fmla="*/ 0 w 6924519"/>
                <a:gd name="connsiteY3" fmla="*/ 1068336 h 1068336"/>
                <a:gd name="connsiteX4" fmla="*/ 0 w 6924519"/>
                <a:gd name="connsiteY4" fmla="*/ 0 h 10683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24519" h="1068336">
                  <a:moveTo>
                    <a:pt x="0" y="0"/>
                  </a:moveTo>
                  <a:lnTo>
                    <a:pt x="6924519" y="0"/>
                  </a:lnTo>
                  <a:lnTo>
                    <a:pt x="6924519" y="1068336"/>
                  </a:lnTo>
                  <a:lnTo>
                    <a:pt x="0" y="1068336"/>
                  </a:lnTo>
                  <a:lnTo>
                    <a:pt x="0" y="0"/>
                  </a:lnTo>
                  <a:close/>
                </a:path>
              </a:pathLst>
            </a:custGeom>
            <a:solidFill>
              <a:srgbClr val="005EB8"/>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847992" tIns="45720" rIns="45720" bIns="45720" numCol="1" spcCol="1270" anchor="ctr" anchorCtr="0">
              <a:noAutofit/>
            </a:bodyPr>
            <a:lstStyle/>
            <a:p>
              <a:pPr marL="0" lvl="0" indent="0" algn="l" defTabSz="800100">
                <a:lnSpc>
                  <a:spcPct val="90000"/>
                </a:lnSpc>
                <a:spcBef>
                  <a:spcPct val="0"/>
                </a:spcBef>
                <a:spcAft>
                  <a:spcPct val="35000"/>
                </a:spcAft>
                <a:buClr>
                  <a:srgbClr val="005EB8"/>
                </a:buClr>
                <a:buNone/>
              </a:pPr>
              <a:r>
                <a:rPr lang="en-GB" sz="1800" b="1" kern="1200" dirty="0">
                  <a:latin typeface="Arial" panose="020B0604020202020204" pitchFamily="34" charset="0"/>
                  <a:cs typeface="Arial" panose="020B0604020202020204" pitchFamily="34" charset="0"/>
                </a:rPr>
                <a:t>the capability for greater integration and enhanced collaboration</a:t>
              </a:r>
              <a:r>
                <a:rPr lang="en-GB" sz="1800" kern="1200" dirty="0">
                  <a:latin typeface="Arial" panose="020B0604020202020204" pitchFamily="34" charset="0"/>
                  <a:cs typeface="Arial" panose="020B0604020202020204" pitchFamily="34" charset="0"/>
                </a:rPr>
                <a:t> across the system, whilst ensuring that all decisions about how health care is arranged are made transparently</a:t>
              </a:r>
            </a:p>
          </p:txBody>
        </p:sp>
        <p:sp>
          <p:nvSpPr>
            <p:cNvPr id="19" name="Oval 18">
              <a:extLst>
                <a:ext uri="{FF2B5EF4-FFF2-40B4-BE49-F238E27FC236}">
                  <a16:creationId xmlns:a16="http://schemas.microsoft.com/office/drawing/2014/main" id="{B86F4E3A-4A02-4383-AA10-8F1F4E9778ED}"/>
                </a:ext>
              </a:extLst>
            </p:cNvPr>
            <p:cNvSpPr/>
            <p:nvPr/>
          </p:nvSpPr>
          <p:spPr>
            <a:xfrm>
              <a:off x="2394699" y="3518974"/>
              <a:ext cx="1211008" cy="1417075"/>
            </a:xfrm>
            <a:prstGeom prst="ellipse">
              <a:avLst/>
            </a:prstGeom>
            <a:ln>
              <a:solidFill>
                <a:srgbClr val="005EB8"/>
              </a:solidFill>
            </a:ln>
          </p:spPr>
          <p:style>
            <a:lnRef idx="2">
              <a:scrgbClr r="0" g="0" b="0"/>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endParaRPr lang="en-GB"/>
            </a:p>
          </p:txBody>
        </p:sp>
        <p:sp>
          <p:nvSpPr>
            <p:cNvPr id="11" name="TextBox 10">
              <a:extLst>
                <a:ext uri="{FF2B5EF4-FFF2-40B4-BE49-F238E27FC236}">
                  <a16:creationId xmlns:a16="http://schemas.microsoft.com/office/drawing/2014/main" id="{B4C94590-915C-473D-B4A7-C616466B454A}"/>
                </a:ext>
              </a:extLst>
            </p:cNvPr>
            <p:cNvSpPr txBox="1"/>
            <p:nvPr/>
          </p:nvSpPr>
          <p:spPr>
            <a:xfrm>
              <a:off x="2832756" y="4027456"/>
              <a:ext cx="334894" cy="400110"/>
            </a:xfrm>
            <a:prstGeom prst="rect">
              <a:avLst/>
            </a:prstGeom>
            <a:noFill/>
          </p:spPr>
          <p:txBody>
            <a:bodyPr wrap="none" rtlCol="0">
              <a:spAutoFit/>
            </a:bodyPr>
            <a:lstStyle/>
            <a:p>
              <a:pPr algn="ctr"/>
              <a:r>
                <a:rPr lang="en-GB" sz="2000" b="1" dirty="0">
                  <a:latin typeface="Arial" panose="020B0604020202020204" pitchFamily="34" charset="0"/>
                  <a:cs typeface="Arial" panose="020B0604020202020204" pitchFamily="34" charset="0"/>
                </a:rPr>
                <a:t>2.</a:t>
              </a:r>
            </a:p>
          </p:txBody>
        </p:sp>
      </p:grpSp>
      <p:sp>
        <p:nvSpPr>
          <p:cNvPr id="3" name="Oval 2">
            <a:extLst>
              <a:ext uri="{FF2B5EF4-FFF2-40B4-BE49-F238E27FC236}">
                <a16:creationId xmlns:a16="http://schemas.microsoft.com/office/drawing/2014/main" id="{8F1C7920-985F-5CE1-728E-5C4259A2551A}"/>
              </a:ext>
            </a:extLst>
          </p:cNvPr>
          <p:cNvSpPr/>
          <p:nvPr/>
        </p:nvSpPr>
        <p:spPr>
          <a:xfrm>
            <a:off x="1140463" y="1746435"/>
            <a:ext cx="1438720" cy="1417075"/>
          </a:xfrm>
          <a:prstGeom prst="ellipse">
            <a:avLst/>
          </a:prstGeom>
          <a:ln>
            <a:solidFill>
              <a:srgbClr val="005EB8"/>
            </a:solidFill>
          </a:ln>
        </p:spPr>
        <p:style>
          <a:lnRef idx="2">
            <a:scrgbClr r="0" g="0" b="0"/>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pPr algn="ctr"/>
            <a:endParaRPr lang="en-GB"/>
          </a:p>
        </p:txBody>
      </p:sp>
      <p:sp>
        <p:nvSpPr>
          <p:cNvPr id="4" name="TextBox 3">
            <a:extLst>
              <a:ext uri="{FF2B5EF4-FFF2-40B4-BE49-F238E27FC236}">
                <a16:creationId xmlns:a16="http://schemas.microsoft.com/office/drawing/2014/main" id="{5B5ACC2D-CA9F-CC4C-3DB4-68B1FF24FE7E}"/>
              </a:ext>
            </a:extLst>
          </p:cNvPr>
          <p:cNvSpPr txBox="1"/>
          <p:nvPr/>
        </p:nvSpPr>
        <p:spPr>
          <a:xfrm>
            <a:off x="1895693" y="5392953"/>
            <a:ext cx="527225" cy="369332"/>
          </a:xfrm>
          <a:prstGeom prst="rect">
            <a:avLst/>
          </a:prstGeom>
          <a:noFill/>
        </p:spPr>
        <p:txBody>
          <a:bodyPr wrap="square" rtlCol="0">
            <a:spAutoFit/>
          </a:bodyPr>
          <a:lstStyle/>
          <a:p>
            <a:pPr algn="ctr"/>
            <a:r>
              <a:rPr lang="en-GB" b="1" dirty="0">
                <a:latin typeface="Arial" panose="020B0604020202020204" pitchFamily="34" charset="0"/>
                <a:cs typeface="Arial" panose="020B0604020202020204" pitchFamily="34" charset="0"/>
              </a:rPr>
              <a:t>3.</a:t>
            </a:r>
          </a:p>
        </p:txBody>
      </p:sp>
      <p:sp>
        <p:nvSpPr>
          <p:cNvPr id="9" name="TextBox 8">
            <a:extLst>
              <a:ext uri="{FF2B5EF4-FFF2-40B4-BE49-F238E27FC236}">
                <a16:creationId xmlns:a16="http://schemas.microsoft.com/office/drawing/2014/main" id="{55969616-A642-D8CA-9A51-01243ED96B61}"/>
              </a:ext>
            </a:extLst>
          </p:cNvPr>
          <p:cNvSpPr txBox="1"/>
          <p:nvPr/>
        </p:nvSpPr>
        <p:spPr>
          <a:xfrm>
            <a:off x="1613918" y="2608250"/>
            <a:ext cx="527225" cy="369332"/>
          </a:xfrm>
          <a:prstGeom prst="rect">
            <a:avLst/>
          </a:prstGeom>
          <a:noFill/>
        </p:spPr>
        <p:txBody>
          <a:bodyPr wrap="square" rtlCol="0">
            <a:spAutoFit/>
          </a:bodyPr>
          <a:lstStyle/>
          <a:p>
            <a:pPr algn="ctr"/>
            <a:r>
              <a:rPr lang="en-GB" b="1" dirty="0">
                <a:latin typeface="Arial" panose="020B0604020202020204" pitchFamily="34" charset="0"/>
                <a:cs typeface="Arial" panose="020B0604020202020204" pitchFamily="34" charset="0"/>
              </a:rPr>
              <a:t>1.</a:t>
            </a:r>
          </a:p>
        </p:txBody>
      </p:sp>
    </p:spTree>
    <p:extLst>
      <p:ext uri="{BB962C8B-B14F-4D97-AF65-F5344CB8AC3E}">
        <p14:creationId xmlns:p14="http://schemas.microsoft.com/office/powerpoint/2010/main" val="29270657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1">
            <a:extLst>
              <a:ext uri="{FF2B5EF4-FFF2-40B4-BE49-F238E27FC236}">
                <a16:creationId xmlns:a16="http://schemas.microsoft.com/office/drawing/2014/main" id="{4259499C-C78F-08D3-9FB1-210F2FD35E59}"/>
              </a:ext>
            </a:extLst>
          </p:cNvPr>
          <p:cNvSpPr>
            <a:spLocks noGrp="1"/>
          </p:cNvSpPr>
          <p:nvPr>
            <p:ph type="title"/>
          </p:nvPr>
        </p:nvSpPr>
        <p:spPr>
          <a:xfrm>
            <a:off x="2254213" y="374582"/>
            <a:ext cx="7683574" cy="768418"/>
          </a:xfrm>
        </p:spPr>
        <p:txBody>
          <a:bodyPr>
            <a:noAutofit/>
          </a:bodyPr>
          <a:lstStyle/>
          <a:p>
            <a:pPr algn="ctr"/>
            <a:r>
              <a:rPr lang="en-US" b="1" dirty="0"/>
              <a:t>STEP 2 of direct award process C</a:t>
            </a:r>
          </a:p>
        </p:txBody>
      </p:sp>
      <p:sp>
        <p:nvSpPr>
          <p:cNvPr id="22" name="Rectangle 21">
            <a:extLst>
              <a:ext uri="{FF2B5EF4-FFF2-40B4-BE49-F238E27FC236}">
                <a16:creationId xmlns:a16="http://schemas.microsoft.com/office/drawing/2014/main" id="{DA52988D-D352-3689-3BC0-2AD613F9C4C3}"/>
              </a:ext>
            </a:extLst>
          </p:cNvPr>
          <p:cNvSpPr/>
          <p:nvPr/>
        </p:nvSpPr>
        <p:spPr>
          <a:xfrm>
            <a:off x="4838284" y="1684983"/>
            <a:ext cx="2515431" cy="487534"/>
          </a:xfrm>
          <a:prstGeom prst="rect">
            <a:avLst/>
          </a:prstGeom>
          <a:noFill/>
          <a:ln w="57150">
            <a:solidFill>
              <a:srgbClr val="005E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Is the new contract identical to the previous contract?</a:t>
            </a:r>
          </a:p>
        </p:txBody>
      </p:sp>
      <p:sp>
        <p:nvSpPr>
          <p:cNvPr id="28" name="Rectangle 27">
            <a:extLst>
              <a:ext uri="{FF2B5EF4-FFF2-40B4-BE49-F238E27FC236}">
                <a16:creationId xmlns:a16="http://schemas.microsoft.com/office/drawing/2014/main" id="{E3D05C52-C53B-159C-9E6C-B1888B6FE0EB}"/>
              </a:ext>
            </a:extLst>
          </p:cNvPr>
          <p:cNvSpPr/>
          <p:nvPr/>
        </p:nvSpPr>
        <p:spPr>
          <a:xfrm>
            <a:off x="3993929" y="2633228"/>
            <a:ext cx="4193627" cy="892090"/>
          </a:xfrm>
          <a:prstGeom prst="rect">
            <a:avLst/>
          </a:prstGeom>
          <a:noFill/>
          <a:ln w="57150">
            <a:solidFill>
              <a:srgbClr val="005E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Is the change to the contract below the value element of the considerable change threshold </a:t>
            </a:r>
            <a:r>
              <a:rPr lang="en-GB" sz="1400" b="1" dirty="0">
                <a:solidFill>
                  <a:schemeClr val="tx1"/>
                </a:solidFill>
                <a:latin typeface="Arial" panose="020B0604020202020204" pitchFamily="34" charset="0"/>
                <a:cs typeface="Arial" panose="020B0604020202020204" pitchFamily="34" charset="0"/>
              </a:rPr>
              <a:t>and</a:t>
            </a:r>
            <a:r>
              <a:rPr lang="en-GB" sz="1400" dirty="0">
                <a:solidFill>
                  <a:schemeClr val="tx1"/>
                </a:solidFill>
                <a:latin typeface="Arial" panose="020B0604020202020204" pitchFamily="34" charset="0"/>
                <a:cs typeface="Arial" panose="020B0604020202020204" pitchFamily="34" charset="0"/>
              </a:rPr>
              <a:t> does not make the proposed contract materially different in character?</a:t>
            </a:r>
          </a:p>
        </p:txBody>
      </p:sp>
      <p:sp>
        <p:nvSpPr>
          <p:cNvPr id="30" name="Rectangle 29">
            <a:extLst>
              <a:ext uri="{FF2B5EF4-FFF2-40B4-BE49-F238E27FC236}">
                <a16:creationId xmlns:a16="http://schemas.microsoft.com/office/drawing/2014/main" id="{1B9D31BC-D6A8-3B1C-7EEF-B438215A1280}"/>
              </a:ext>
            </a:extLst>
          </p:cNvPr>
          <p:cNvSpPr/>
          <p:nvPr/>
        </p:nvSpPr>
        <p:spPr>
          <a:xfrm>
            <a:off x="184672" y="2633228"/>
            <a:ext cx="3336298" cy="892089"/>
          </a:xfrm>
          <a:prstGeom prst="rect">
            <a:avLst/>
          </a:prstGeom>
          <a:noFill/>
          <a:ln w="57150">
            <a:solidFill>
              <a:srgbClr val="005E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Are the proposed contracting arrangements materially different in character to the existing contract when that existing contract was entered into?</a:t>
            </a:r>
          </a:p>
        </p:txBody>
      </p:sp>
      <p:sp>
        <p:nvSpPr>
          <p:cNvPr id="33" name="Rectangle 32">
            <a:extLst>
              <a:ext uri="{FF2B5EF4-FFF2-40B4-BE49-F238E27FC236}">
                <a16:creationId xmlns:a16="http://schemas.microsoft.com/office/drawing/2014/main" id="{63793DC7-A77C-89A3-8362-F0135650B5AA}"/>
              </a:ext>
            </a:extLst>
          </p:cNvPr>
          <p:cNvSpPr/>
          <p:nvPr/>
        </p:nvSpPr>
        <p:spPr>
          <a:xfrm>
            <a:off x="225071" y="5076479"/>
            <a:ext cx="3039382" cy="1176703"/>
          </a:xfrm>
          <a:prstGeom prst="rect">
            <a:avLst/>
          </a:prstGeom>
          <a:noFill/>
          <a:ln w="57150">
            <a:solidFill>
              <a:srgbClr val="005E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Is the change to the value of the proposed contract in response to external factors beyond the control of the relevant authority and the provider?</a:t>
            </a:r>
          </a:p>
        </p:txBody>
      </p:sp>
      <p:sp>
        <p:nvSpPr>
          <p:cNvPr id="34" name="Rectangle 33">
            <a:extLst>
              <a:ext uri="{FF2B5EF4-FFF2-40B4-BE49-F238E27FC236}">
                <a16:creationId xmlns:a16="http://schemas.microsoft.com/office/drawing/2014/main" id="{9DB1812A-6D13-5331-BEE4-05718153287B}"/>
              </a:ext>
            </a:extLst>
          </p:cNvPr>
          <p:cNvSpPr/>
          <p:nvPr/>
        </p:nvSpPr>
        <p:spPr>
          <a:xfrm>
            <a:off x="8026376" y="1684163"/>
            <a:ext cx="2481423" cy="487534"/>
          </a:xfrm>
          <a:prstGeom prst="rect">
            <a:avLst/>
          </a:prstGeom>
          <a:solidFill>
            <a:schemeClr val="bg1"/>
          </a:solidFill>
          <a:ln w="57150">
            <a:solidFill>
              <a:srgbClr val="00A9C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500" b="1" dirty="0">
                <a:solidFill>
                  <a:schemeClr val="tx1"/>
                </a:solidFill>
                <a:latin typeface="Arial" panose="020B0604020202020204" pitchFamily="34" charset="0"/>
                <a:cs typeface="Arial" panose="020B0604020202020204" pitchFamily="34" charset="0"/>
              </a:rPr>
              <a:t>May continue with direct award process C</a:t>
            </a:r>
          </a:p>
        </p:txBody>
      </p:sp>
      <p:sp>
        <p:nvSpPr>
          <p:cNvPr id="54" name="Rectangle 53">
            <a:extLst>
              <a:ext uri="{FF2B5EF4-FFF2-40B4-BE49-F238E27FC236}">
                <a16:creationId xmlns:a16="http://schemas.microsoft.com/office/drawing/2014/main" id="{03CFC460-BD3A-9437-48DE-6B9ACCD1B855}"/>
              </a:ext>
            </a:extLst>
          </p:cNvPr>
          <p:cNvSpPr/>
          <p:nvPr/>
        </p:nvSpPr>
        <p:spPr>
          <a:xfrm>
            <a:off x="7666291" y="5516165"/>
            <a:ext cx="3039382" cy="565338"/>
          </a:xfrm>
          <a:prstGeom prst="rect">
            <a:avLst/>
          </a:prstGeom>
          <a:solidFill>
            <a:schemeClr val="bg1"/>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500" b="1" dirty="0">
                <a:solidFill>
                  <a:schemeClr val="tx1"/>
                </a:solidFill>
                <a:latin typeface="Arial" panose="020B0604020202020204" pitchFamily="34" charset="0"/>
                <a:cs typeface="Arial" panose="020B0604020202020204" pitchFamily="34" charset="0"/>
              </a:rPr>
              <a:t>Considerable change, must not use direct award process C</a:t>
            </a:r>
          </a:p>
        </p:txBody>
      </p:sp>
      <p:sp>
        <p:nvSpPr>
          <p:cNvPr id="8" name="Rectangle 7">
            <a:extLst>
              <a:ext uri="{FF2B5EF4-FFF2-40B4-BE49-F238E27FC236}">
                <a16:creationId xmlns:a16="http://schemas.microsoft.com/office/drawing/2014/main" id="{202F6D74-1392-9124-5B2C-ABB0F2CE2B5C}"/>
              </a:ext>
            </a:extLst>
          </p:cNvPr>
          <p:cNvSpPr/>
          <p:nvPr/>
        </p:nvSpPr>
        <p:spPr>
          <a:xfrm>
            <a:off x="1561578" y="4041113"/>
            <a:ext cx="4534421" cy="689832"/>
          </a:xfrm>
          <a:prstGeom prst="rect">
            <a:avLst/>
          </a:prstGeom>
          <a:noFill/>
          <a:ln w="57150">
            <a:solidFill>
              <a:srgbClr val="005E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Are the proposed contracting arrangements materially different in character </a:t>
            </a:r>
            <a:r>
              <a:rPr lang="en-GB" sz="1400" b="1" dirty="0">
                <a:solidFill>
                  <a:schemeClr val="tx1"/>
                </a:solidFill>
                <a:latin typeface="Arial" panose="020B0604020202020204" pitchFamily="34" charset="0"/>
                <a:cs typeface="Arial" panose="020B0604020202020204" pitchFamily="34" charset="0"/>
              </a:rPr>
              <a:t>only</a:t>
            </a:r>
            <a:r>
              <a:rPr lang="en-GB" sz="1400" dirty="0">
                <a:solidFill>
                  <a:schemeClr val="tx1"/>
                </a:solidFill>
                <a:latin typeface="Arial" panose="020B0604020202020204" pitchFamily="34" charset="0"/>
                <a:cs typeface="Arial" panose="020B0604020202020204" pitchFamily="34" charset="0"/>
              </a:rPr>
              <a:t> because of change in provider identity, for example, due to a merger?</a:t>
            </a:r>
          </a:p>
        </p:txBody>
      </p:sp>
      <p:sp>
        <p:nvSpPr>
          <p:cNvPr id="9" name="TextBox 8">
            <a:extLst>
              <a:ext uri="{FF2B5EF4-FFF2-40B4-BE49-F238E27FC236}">
                <a16:creationId xmlns:a16="http://schemas.microsoft.com/office/drawing/2014/main" id="{6C80ABCD-7AC7-F7B7-92B3-973173FA7F53}"/>
              </a:ext>
            </a:extLst>
          </p:cNvPr>
          <p:cNvSpPr txBox="1"/>
          <p:nvPr/>
        </p:nvSpPr>
        <p:spPr>
          <a:xfrm>
            <a:off x="5690215" y="1345371"/>
            <a:ext cx="811569" cy="323165"/>
          </a:xfrm>
          <a:prstGeom prst="rect">
            <a:avLst/>
          </a:prstGeom>
          <a:noFill/>
        </p:spPr>
        <p:txBody>
          <a:bodyPr wrap="none" rtlCol="0">
            <a:spAutoFit/>
          </a:bodyPr>
          <a:lstStyle/>
          <a:p>
            <a:r>
              <a:rPr lang="en-GB" sz="1500" b="1" dirty="0">
                <a:solidFill>
                  <a:srgbClr val="A5A5A5"/>
                </a:solidFill>
                <a:latin typeface="Arial" panose="020B0604020202020204" pitchFamily="34" charset="0"/>
                <a:cs typeface="Arial" panose="020B0604020202020204" pitchFamily="34" charset="0"/>
              </a:rPr>
              <a:t>START</a:t>
            </a:r>
          </a:p>
        </p:txBody>
      </p:sp>
      <p:cxnSp>
        <p:nvCxnSpPr>
          <p:cNvPr id="11" name="Straight Arrow Connector 10">
            <a:extLst>
              <a:ext uri="{FF2B5EF4-FFF2-40B4-BE49-F238E27FC236}">
                <a16:creationId xmlns:a16="http://schemas.microsoft.com/office/drawing/2014/main" id="{090E55CF-C1EF-2D98-BEEB-84DB261694E5}"/>
              </a:ext>
            </a:extLst>
          </p:cNvPr>
          <p:cNvCxnSpPr/>
          <p:nvPr/>
        </p:nvCxnSpPr>
        <p:spPr>
          <a:xfrm>
            <a:off x="7472854" y="1928750"/>
            <a:ext cx="386875"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2" name="TextBox 11">
            <a:extLst>
              <a:ext uri="{FF2B5EF4-FFF2-40B4-BE49-F238E27FC236}">
                <a16:creationId xmlns:a16="http://schemas.microsoft.com/office/drawing/2014/main" id="{D9A6EB67-3124-CBE0-ACC7-C973142A5D54}"/>
              </a:ext>
            </a:extLst>
          </p:cNvPr>
          <p:cNvSpPr txBox="1"/>
          <p:nvPr/>
        </p:nvSpPr>
        <p:spPr>
          <a:xfrm>
            <a:off x="7427507" y="1620973"/>
            <a:ext cx="477567" cy="307777"/>
          </a:xfrm>
          <a:prstGeom prst="rect">
            <a:avLst/>
          </a:prstGeom>
          <a:noFill/>
        </p:spPr>
        <p:txBody>
          <a:bodyPr wrap="none" rtlCol="0">
            <a:spAutoFit/>
          </a:bodyPr>
          <a:lstStyle/>
          <a:p>
            <a:r>
              <a:rPr lang="en-GB" sz="1400" dirty="0">
                <a:latin typeface="Arial" panose="020B0604020202020204" pitchFamily="34" charset="0"/>
                <a:cs typeface="Arial" panose="020B0604020202020204" pitchFamily="34" charset="0"/>
              </a:rPr>
              <a:t>Yes</a:t>
            </a:r>
          </a:p>
        </p:txBody>
      </p:sp>
      <p:cxnSp>
        <p:nvCxnSpPr>
          <p:cNvPr id="13" name="Straight Arrow Connector 12">
            <a:extLst>
              <a:ext uri="{FF2B5EF4-FFF2-40B4-BE49-F238E27FC236}">
                <a16:creationId xmlns:a16="http://schemas.microsoft.com/office/drawing/2014/main" id="{F6597FA4-C07C-0077-E8D1-621A974AABB9}"/>
              </a:ext>
            </a:extLst>
          </p:cNvPr>
          <p:cNvCxnSpPr>
            <a:cxnSpLocks/>
          </p:cNvCxnSpPr>
          <p:nvPr/>
        </p:nvCxnSpPr>
        <p:spPr>
          <a:xfrm>
            <a:off x="6095999" y="2247952"/>
            <a:ext cx="0" cy="31263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4" name="TextBox 13">
            <a:extLst>
              <a:ext uri="{FF2B5EF4-FFF2-40B4-BE49-F238E27FC236}">
                <a16:creationId xmlns:a16="http://schemas.microsoft.com/office/drawing/2014/main" id="{081D4C2E-38F5-7FD2-D188-02A79D0AE041}"/>
              </a:ext>
            </a:extLst>
          </p:cNvPr>
          <p:cNvSpPr txBox="1"/>
          <p:nvPr/>
        </p:nvSpPr>
        <p:spPr>
          <a:xfrm>
            <a:off x="6087888" y="2233178"/>
            <a:ext cx="413896" cy="307777"/>
          </a:xfrm>
          <a:prstGeom prst="rect">
            <a:avLst/>
          </a:prstGeom>
          <a:noFill/>
        </p:spPr>
        <p:txBody>
          <a:bodyPr wrap="none" rtlCol="0">
            <a:spAutoFit/>
          </a:bodyPr>
          <a:lstStyle/>
          <a:p>
            <a:r>
              <a:rPr lang="en-GB" sz="1400" dirty="0">
                <a:latin typeface="Arial" panose="020B0604020202020204" pitchFamily="34" charset="0"/>
                <a:cs typeface="Arial" panose="020B0604020202020204" pitchFamily="34" charset="0"/>
              </a:rPr>
              <a:t>No</a:t>
            </a:r>
          </a:p>
        </p:txBody>
      </p:sp>
      <p:cxnSp>
        <p:nvCxnSpPr>
          <p:cNvPr id="17" name="Straight Connector 16">
            <a:extLst>
              <a:ext uri="{FF2B5EF4-FFF2-40B4-BE49-F238E27FC236}">
                <a16:creationId xmlns:a16="http://schemas.microsoft.com/office/drawing/2014/main" id="{1066374C-7BDA-D6B1-5A62-CC00D91ACCCF}"/>
              </a:ext>
            </a:extLst>
          </p:cNvPr>
          <p:cNvCxnSpPr/>
          <p:nvPr/>
        </p:nvCxnSpPr>
        <p:spPr>
          <a:xfrm>
            <a:off x="8324193" y="3050632"/>
            <a:ext cx="493986" cy="0"/>
          </a:xfrm>
          <a:prstGeom prst="line">
            <a:avLst/>
          </a:prstGeom>
        </p:spPr>
        <p:style>
          <a:lnRef idx="3">
            <a:schemeClr val="dk1"/>
          </a:lnRef>
          <a:fillRef idx="0">
            <a:schemeClr val="dk1"/>
          </a:fillRef>
          <a:effectRef idx="2">
            <a:schemeClr val="dk1"/>
          </a:effectRef>
          <a:fontRef idx="minor">
            <a:schemeClr val="tx1"/>
          </a:fontRef>
        </p:style>
      </p:cxnSp>
      <p:cxnSp>
        <p:nvCxnSpPr>
          <p:cNvPr id="19" name="Straight Arrow Connector 18">
            <a:extLst>
              <a:ext uri="{FF2B5EF4-FFF2-40B4-BE49-F238E27FC236}">
                <a16:creationId xmlns:a16="http://schemas.microsoft.com/office/drawing/2014/main" id="{DBB4525C-89F3-AC54-98AC-BA3296EC09FE}"/>
              </a:ext>
            </a:extLst>
          </p:cNvPr>
          <p:cNvCxnSpPr/>
          <p:nvPr/>
        </p:nvCxnSpPr>
        <p:spPr>
          <a:xfrm flipV="1">
            <a:off x="8807669" y="2247952"/>
            <a:ext cx="0" cy="80268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0" name="TextBox 19">
            <a:extLst>
              <a:ext uri="{FF2B5EF4-FFF2-40B4-BE49-F238E27FC236}">
                <a16:creationId xmlns:a16="http://schemas.microsoft.com/office/drawing/2014/main" id="{D3DB753A-F094-305D-EA1B-63F1168C3CD2}"/>
              </a:ext>
            </a:extLst>
          </p:cNvPr>
          <p:cNvSpPr txBox="1"/>
          <p:nvPr/>
        </p:nvSpPr>
        <p:spPr>
          <a:xfrm>
            <a:off x="8319593" y="2739966"/>
            <a:ext cx="477567" cy="307777"/>
          </a:xfrm>
          <a:prstGeom prst="rect">
            <a:avLst/>
          </a:prstGeom>
          <a:noFill/>
        </p:spPr>
        <p:txBody>
          <a:bodyPr wrap="none" rtlCol="0">
            <a:spAutoFit/>
          </a:bodyPr>
          <a:lstStyle/>
          <a:p>
            <a:r>
              <a:rPr lang="en-GB" sz="1400" dirty="0">
                <a:latin typeface="Arial" panose="020B0604020202020204" pitchFamily="34" charset="0"/>
                <a:cs typeface="Arial" panose="020B0604020202020204" pitchFamily="34" charset="0"/>
              </a:rPr>
              <a:t>Yes</a:t>
            </a:r>
          </a:p>
        </p:txBody>
      </p:sp>
      <p:cxnSp>
        <p:nvCxnSpPr>
          <p:cNvPr id="24" name="Straight Arrow Connector 23">
            <a:extLst>
              <a:ext uri="{FF2B5EF4-FFF2-40B4-BE49-F238E27FC236}">
                <a16:creationId xmlns:a16="http://schemas.microsoft.com/office/drawing/2014/main" id="{76AE6925-3EC4-2C01-C854-03CA475CDA7A}"/>
              </a:ext>
            </a:extLst>
          </p:cNvPr>
          <p:cNvCxnSpPr>
            <a:cxnSpLocks/>
          </p:cNvCxnSpPr>
          <p:nvPr/>
        </p:nvCxnSpPr>
        <p:spPr>
          <a:xfrm flipH="1">
            <a:off x="3594540" y="3079273"/>
            <a:ext cx="325819"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6" name="Straight Arrow Connector 25">
            <a:extLst>
              <a:ext uri="{FF2B5EF4-FFF2-40B4-BE49-F238E27FC236}">
                <a16:creationId xmlns:a16="http://schemas.microsoft.com/office/drawing/2014/main" id="{EDDB7D12-52A8-EED8-7389-09BBC2A8A0CE}"/>
              </a:ext>
            </a:extLst>
          </p:cNvPr>
          <p:cNvCxnSpPr/>
          <p:nvPr/>
        </p:nvCxnSpPr>
        <p:spPr>
          <a:xfrm>
            <a:off x="3005959" y="3638381"/>
            <a:ext cx="0" cy="30266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7" name="Straight Arrow Connector 26">
            <a:extLst>
              <a:ext uri="{FF2B5EF4-FFF2-40B4-BE49-F238E27FC236}">
                <a16:creationId xmlns:a16="http://schemas.microsoft.com/office/drawing/2014/main" id="{592C8C33-AFD7-DB99-A5EB-AF44B2AC7AA5}"/>
              </a:ext>
            </a:extLst>
          </p:cNvPr>
          <p:cNvCxnSpPr>
            <a:cxnSpLocks/>
          </p:cNvCxnSpPr>
          <p:nvPr/>
        </p:nvCxnSpPr>
        <p:spPr>
          <a:xfrm>
            <a:off x="1277008" y="3638381"/>
            <a:ext cx="0" cy="13680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31" name="TextBox 30">
            <a:extLst>
              <a:ext uri="{FF2B5EF4-FFF2-40B4-BE49-F238E27FC236}">
                <a16:creationId xmlns:a16="http://schemas.microsoft.com/office/drawing/2014/main" id="{0026090C-F1A7-6E17-3E80-3ECB6EBFFF98}"/>
              </a:ext>
            </a:extLst>
          </p:cNvPr>
          <p:cNvSpPr txBox="1"/>
          <p:nvPr/>
        </p:nvSpPr>
        <p:spPr>
          <a:xfrm>
            <a:off x="3563011" y="2757748"/>
            <a:ext cx="413896" cy="307777"/>
          </a:xfrm>
          <a:prstGeom prst="rect">
            <a:avLst/>
          </a:prstGeom>
          <a:noFill/>
        </p:spPr>
        <p:txBody>
          <a:bodyPr wrap="none" rtlCol="0">
            <a:spAutoFit/>
          </a:bodyPr>
          <a:lstStyle/>
          <a:p>
            <a:r>
              <a:rPr lang="en-GB" sz="1400" dirty="0">
                <a:latin typeface="Arial" panose="020B0604020202020204" pitchFamily="34" charset="0"/>
                <a:cs typeface="Arial" panose="020B0604020202020204" pitchFamily="34" charset="0"/>
              </a:rPr>
              <a:t>No</a:t>
            </a:r>
          </a:p>
        </p:txBody>
      </p:sp>
      <p:sp>
        <p:nvSpPr>
          <p:cNvPr id="35" name="TextBox 34">
            <a:extLst>
              <a:ext uri="{FF2B5EF4-FFF2-40B4-BE49-F238E27FC236}">
                <a16:creationId xmlns:a16="http://schemas.microsoft.com/office/drawing/2014/main" id="{2D7AD074-673B-82DC-6B66-87D810C965AB}"/>
              </a:ext>
            </a:extLst>
          </p:cNvPr>
          <p:cNvSpPr txBox="1"/>
          <p:nvPr/>
        </p:nvSpPr>
        <p:spPr>
          <a:xfrm>
            <a:off x="861510" y="4077909"/>
            <a:ext cx="413896" cy="307777"/>
          </a:xfrm>
          <a:prstGeom prst="rect">
            <a:avLst/>
          </a:prstGeom>
          <a:noFill/>
        </p:spPr>
        <p:txBody>
          <a:bodyPr wrap="none" rtlCol="0">
            <a:spAutoFit/>
          </a:bodyPr>
          <a:lstStyle/>
          <a:p>
            <a:r>
              <a:rPr lang="en-GB" sz="1400" dirty="0">
                <a:latin typeface="Arial" panose="020B0604020202020204" pitchFamily="34" charset="0"/>
                <a:cs typeface="Arial" panose="020B0604020202020204" pitchFamily="34" charset="0"/>
              </a:rPr>
              <a:t>No</a:t>
            </a:r>
          </a:p>
        </p:txBody>
      </p:sp>
      <p:sp>
        <p:nvSpPr>
          <p:cNvPr id="36" name="TextBox 35">
            <a:extLst>
              <a:ext uri="{FF2B5EF4-FFF2-40B4-BE49-F238E27FC236}">
                <a16:creationId xmlns:a16="http://schemas.microsoft.com/office/drawing/2014/main" id="{1A22F376-2EF6-185E-CE41-51037879BB51}"/>
              </a:ext>
            </a:extLst>
          </p:cNvPr>
          <p:cNvSpPr txBox="1"/>
          <p:nvPr/>
        </p:nvSpPr>
        <p:spPr>
          <a:xfrm>
            <a:off x="2528392" y="3591671"/>
            <a:ext cx="477567" cy="307777"/>
          </a:xfrm>
          <a:prstGeom prst="rect">
            <a:avLst/>
          </a:prstGeom>
          <a:noFill/>
        </p:spPr>
        <p:txBody>
          <a:bodyPr wrap="none" rtlCol="0">
            <a:spAutoFit/>
          </a:bodyPr>
          <a:lstStyle/>
          <a:p>
            <a:r>
              <a:rPr lang="en-GB" sz="1400" dirty="0">
                <a:latin typeface="Arial" panose="020B0604020202020204" pitchFamily="34" charset="0"/>
                <a:cs typeface="Arial" panose="020B0604020202020204" pitchFamily="34" charset="0"/>
              </a:rPr>
              <a:t>Yes</a:t>
            </a:r>
          </a:p>
        </p:txBody>
      </p:sp>
      <p:cxnSp>
        <p:nvCxnSpPr>
          <p:cNvPr id="37" name="Straight Arrow Connector 36">
            <a:extLst>
              <a:ext uri="{FF2B5EF4-FFF2-40B4-BE49-F238E27FC236}">
                <a16:creationId xmlns:a16="http://schemas.microsoft.com/office/drawing/2014/main" id="{3E185463-E69F-D1F1-BDEE-38FFDFABBFBB}"/>
              </a:ext>
            </a:extLst>
          </p:cNvPr>
          <p:cNvCxnSpPr/>
          <p:nvPr/>
        </p:nvCxnSpPr>
        <p:spPr>
          <a:xfrm>
            <a:off x="6187131" y="4388050"/>
            <a:ext cx="386875"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40" name="TextBox 39">
            <a:extLst>
              <a:ext uri="{FF2B5EF4-FFF2-40B4-BE49-F238E27FC236}">
                <a16:creationId xmlns:a16="http://schemas.microsoft.com/office/drawing/2014/main" id="{20C0910C-D775-091C-640F-C85772871B9B}"/>
              </a:ext>
            </a:extLst>
          </p:cNvPr>
          <p:cNvSpPr txBox="1"/>
          <p:nvPr/>
        </p:nvSpPr>
        <p:spPr>
          <a:xfrm>
            <a:off x="6141784" y="4080273"/>
            <a:ext cx="477567" cy="307777"/>
          </a:xfrm>
          <a:prstGeom prst="rect">
            <a:avLst/>
          </a:prstGeom>
          <a:noFill/>
        </p:spPr>
        <p:txBody>
          <a:bodyPr wrap="none" rtlCol="0">
            <a:spAutoFit/>
          </a:bodyPr>
          <a:lstStyle/>
          <a:p>
            <a:r>
              <a:rPr lang="en-GB" sz="1400" dirty="0">
                <a:latin typeface="Arial" panose="020B0604020202020204" pitchFamily="34" charset="0"/>
                <a:cs typeface="Arial" panose="020B0604020202020204" pitchFamily="34" charset="0"/>
              </a:rPr>
              <a:t>Yes</a:t>
            </a:r>
          </a:p>
        </p:txBody>
      </p:sp>
      <p:sp>
        <p:nvSpPr>
          <p:cNvPr id="41" name="Rectangle 40">
            <a:extLst>
              <a:ext uri="{FF2B5EF4-FFF2-40B4-BE49-F238E27FC236}">
                <a16:creationId xmlns:a16="http://schemas.microsoft.com/office/drawing/2014/main" id="{80CFD85B-1F83-DDC1-FF38-C58388618040}"/>
              </a:ext>
            </a:extLst>
          </p:cNvPr>
          <p:cNvSpPr/>
          <p:nvPr/>
        </p:nvSpPr>
        <p:spPr>
          <a:xfrm>
            <a:off x="6664698" y="3710479"/>
            <a:ext cx="5084210" cy="1324493"/>
          </a:xfrm>
          <a:prstGeom prst="rect">
            <a:avLst/>
          </a:prstGeom>
          <a:noFill/>
          <a:ln w="57150">
            <a:solidFill>
              <a:srgbClr val="005E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solidFill>
                  <a:schemeClr val="tx1"/>
                </a:solidFill>
                <a:latin typeface="Arial" panose="020B0604020202020204" pitchFamily="34" charset="0"/>
                <a:cs typeface="Arial" panose="020B0604020202020204" pitchFamily="34" charset="0"/>
              </a:rPr>
              <a:t>Are any of the below true:</a:t>
            </a:r>
          </a:p>
          <a:p>
            <a:pPr marL="285750" indent="-285750" algn="ctr">
              <a:buFont typeface="Arial" panose="020B0604020202020204" pitchFamily="34" charset="0"/>
              <a:buChar char="•"/>
            </a:pPr>
            <a:r>
              <a:rPr lang="en-GB" sz="1400" dirty="0">
                <a:solidFill>
                  <a:schemeClr val="tx1"/>
                </a:solidFill>
                <a:latin typeface="Arial" panose="020B0604020202020204" pitchFamily="34" charset="0"/>
                <a:cs typeface="Arial" panose="020B0604020202020204" pitchFamily="34" charset="0"/>
              </a:rPr>
              <a:t> the change to the proposed contract attributable to a decision of the relevant authority </a:t>
            </a:r>
          </a:p>
          <a:p>
            <a:pPr marL="285750" indent="-285750" algn="ctr">
              <a:buFont typeface="Arial" panose="020B0604020202020204" pitchFamily="34" charset="0"/>
              <a:buChar char="•"/>
            </a:pPr>
            <a:r>
              <a:rPr lang="en-GB" sz="1400" dirty="0">
                <a:solidFill>
                  <a:schemeClr val="tx1"/>
                </a:solidFill>
                <a:latin typeface="Arial" panose="020B0604020202020204" pitchFamily="34" charset="0"/>
                <a:cs typeface="Arial" panose="020B0604020202020204" pitchFamily="34" charset="0"/>
              </a:rPr>
              <a:t>the change in value over £500,000 </a:t>
            </a:r>
            <a:endParaRPr lang="en-GB" sz="1400" b="1" dirty="0">
              <a:solidFill>
                <a:schemeClr val="tx1"/>
              </a:solidFill>
              <a:latin typeface="Arial" panose="020B0604020202020204" pitchFamily="34" charset="0"/>
              <a:cs typeface="Arial" panose="020B0604020202020204" pitchFamily="34" charset="0"/>
            </a:endParaRPr>
          </a:p>
          <a:p>
            <a:pPr marL="285750" indent="-285750" algn="ctr">
              <a:buFont typeface="Arial" panose="020B0604020202020204" pitchFamily="34" charset="0"/>
              <a:buChar char="•"/>
            </a:pPr>
            <a:r>
              <a:rPr lang="en-GB" sz="1400" dirty="0">
                <a:solidFill>
                  <a:schemeClr val="tx1"/>
                </a:solidFill>
                <a:latin typeface="Arial" panose="020B0604020202020204" pitchFamily="34" charset="0"/>
                <a:cs typeface="Arial" panose="020B0604020202020204" pitchFamily="34" charset="0"/>
              </a:rPr>
              <a:t>the change is over 25% of the value of the existing contract when that existing contract was entered into?</a:t>
            </a:r>
          </a:p>
        </p:txBody>
      </p:sp>
      <p:cxnSp>
        <p:nvCxnSpPr>
          <p:cNvPr id="44" name="Straight Arrow Connector 43">
            <a:extLst>
              <a:ext uri="{FF2B5EF4-FFF2-40B4-BE49-F238E27FC236}">
                <a16:creationId xmlns:a16="http://schemas.microsoft.com/office/drawing/2014/main" id="{CC046B4A-42AE-7F97-1CDC-671F9D40A39E}"/>
              </a:ext>
            </a:extLst>
          </p:cNvPr>
          <p:cNvCxnSpPr>
            <a:cxnSpLocks/>
          </p:cNvCxnSpPr>
          <p:nvPr/>
        </p:nvCxnSpPr>
        <p:spPr>
          <a:xfrm flipV="1">
            <a:off x="9201548" y="2247952"/>
            <a:ext cx="0" cy="1354229"/>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46" name="TextBox 45">
            <a:extLst>
              <a:ext uri="{FF2B5EF4-FFF2-40B4-BE49-F238E27FC236}">
                <a16:creationId xmlns:a16="http://schemas.microsoft.com/office/drawing/2014/main" id="{239B9B63-7B50-D52C-FFBE-C77D11E9CBCC}"/>
              </a:ext>
            </a:extLst>
          </p:cNvPr>
          <p:cNvSpPr txBox="1"/>
          <p:nvPr/>
        </p:nvSpPr>
        <p:spPr>
          <a:xfrm>
            <a:off x="9212051" y="2755765"/>
            <a:ext cx="413896" cy="307777"/>
          </a:xfrm>
          <a:prstGeom prst="rect">
            <a:avLst/>
          </a:prstGeom>
          <a:noFill/>
        </p:spPr>
        <p:txBody>
          <a:bodyPr wrap="none" rtlCol="0">
            <a:spAutoFit/>
          </a:bodyPr>
          <a:lstStyle/>
          <a:p>
            <a:r>
              <a:rPr lang="en-GB" sz="1400" dirty="0">
                <a:latin typeface="Arial" panose="020B0604020202020204" pitchFamily="34" charset="0"/>
                <a:cs typeface="Arial" panose="020B0604020202020204" pitchFamily="34" charset="0"/>
              </a:rPr>
              <a:t>No</a:t>
            </a:r>
          </a:p>
        </p:txBody>
      </p:sp>
      <p:cxnSp>
        <p:nvCxnSpPr>
          <p:cNvPr id="47" name="Straight Arrow Connector 46">
            <a:extLst>
              <a:ext uri="{FF2B5EF4-FFF2-40B4-BE49-F238E27FC236}">
                <a16:creationId xmlns:a16="http://schemas.microsoft.com/office/drawing/2014/main" id="{825A791A-A0E0-C49A-6EA7-2EE2B2267807}"/>
              </a:ext>
            </a:extLst>
          </p:cNvPr>
          <p:cNvCxnSpPr/>
          <p:nvPr/>
        </p:nvCxnSpPr>
        <p:spPr>
          <a:xfrm>
            <a:off x="9191760" y="5133974"/>
            <a:ext cx="0" cy="30266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48" name="TextBox 47">
            <a:extLst>
              <a:ext uri="{FF2B5EF4-FFF2-40B4-BE49-F238E27FC236}">
                <a16:creationId xmlns:a16="http://schemas.microsoft.com/office/drawing/2014/main" id="{0EB5B534-833E-747C-1859-5B54A81517D5}"/>
              </a:ext>
            </a:extLst>
          </p:cNvPr>
          <p:cNvSpPr txBox="1"/>
          <p:nvPr/>
        </p:nvSpPr>
        <p:spPr>
          <a:xfrm>
            <a:off x="8714193" y="5087264"/>
            <a:ext cx="477567" cy="307777"/>
          </a:xfrm>
          <a:prstGeom prst="rect">
            <a:avLst/>
          </a:prstGeom>
          <a:noFill/>
        </p:spPr>
        <p:txBody>
          <a:bodyPr wrap="none" rtlCol="0">
            <a:spAutoFit/>
          </a:bodyPr>
          <a:lstStyle/>
          <a:p>
            <a:r>
              <a:rPr lang="en-GB" sz="1400" dirty="0">
                <a:latin typeface="Arial" panose="020B0604020202020204" pitchFamily="34" charset="0"/>
                <a:cs typeface="Arial" panose="020B0604020202020204" pitchFamily="34" charset="0"/>
              </a:rPr>
              <a:t>Yes</a:t>
            </a:r>
          </a:p>
        </p:txBody>
      </p:sp>
      <p:cxnSp>
        <p:nvCxnSpPr>
          <p:cNvPr id="49" name="Straight Arrow Connector 48">
            <a:extLst>
              <a:ext uri="{FF2B5EF4-FFF2-40B4-BE49-F238E27FC236}">
                <a16:creationId xmlns:a16="http://schemas.microsoft.com/office/drawing/2014/main" id="{570B2BAF-036D-E459-7DA1-4FF53FCDB512}"/>
              </a:ext>
            </a:extLst>
          </p:cNvPr>
          <p:cNvCxnSpPr>
            <a:cxnSpLocks/>
          </p:cNvCxnSpPr>
          <p:nvPr/>
        </p:nvCxnSpPr>
        <p:spPr>
          <a:xfrm>
            <a:off x="5690215" y="5810669"/>
            <a:ext cx="1856937"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55" name="Straight Connector 54">
            <a:extLst>
              <a:ext uri="{FF2B5EF4-FFF2-40B4-BE49-F238E27FC236}">
                <a16:creationId xmlns:a16="http://schemas.microsoft.com/office/drawing/2014/main" id="{29E60D73-16A2-DA2B-C8E1-5BD88E86E8E1}"/>
              </a:ext>
            </a:extLst>
          </p:cNvPr>
          <p:cNvCxnSpPr>
            <a:cxnSpLocks/>
          </p:cNvCxnSpPr>
          <p:nvPr/>
        </p:nvCxnSpPr>
        <p:spPr>
          <a:xfrm flipV="1">
            <a:off x="5690215" y="4828854"/>
            <a:ext cx="0" cy="992089"/>
          </a:xfrm>
          <a:prstGeom prst="line">
            <a:avLst/>
          </a:prstGeom>
        </p:spPr>
        <p:style>
          <a:lnRef idx="3">
            <a:schemeClr val="dk1"/>
          </a:lnRef>
          <a:fillRef idx="0">
            <a:schemeClr val="dk1"/>
          </a:fillRef>
          <a:effectRef idx="2">
            <a:schemeClr val="dk1"/>
          </a:effectRef>
          <a:fontRef idx="minor">
            <a:schemeClr val="tx1"/>
          </a:fontRef>
        </p:style>
      </p:cxnSp>
      <p:sp>
        <p:nvSpPr>
          <p:cNvPr id="56" name="TextBox 55">
            <a:extLst>
              <a:ext uri="{FF2B5EF4-FFF2-40B4-BE49-F238E27FC236}">
                <a16:creationId xmlns:a16="http://schemas.microsoft.com/office/drawing/2014/main" id="{3A5519E6-0643-012D-2D0C-A5B35D8A05A6}"/>
              </a:ext>
            </a:extLst>
          </p:cNvPr>
          <p:cNvSpPr txBox="1"/>
          <p:nvPr/>
        </p:nvSpPr>
        <p:spPr>
          <a:xfrm>
            <a:off x="6263000" y="5497550"/>
            <a:ext cx="413896" cy="307777"/>
          </a:xfrm>
          <a:prstGeom prst="rect">
            <a:avLst/>
          </a:prstGeom>
          <a:noFill/>
        </p:spPr>
        <p:txBody>
          <a:bodyPr wrap="none" rtlCol="0">
            <a:spAutoFit/>
          </a:bodyPr>
          <a:lstStyle/>
          <a:p>
            <a:r>
              <a:rPr lang="en-GB" sz="1400" dirty="0">
                <a:latin typeface="Arial" panose="020B0604020202020204" pitchFamily="34" charset="0"/>
                <a:cs typeface="Arial" panose="020B0604020202020204" pitchFamily="34" charset="0"/>
              </a:rPr>
              <a:t>No</a:t>
            </a:r>
          </a:p>
        </p:txBody>
      </p:sp>
      <p:sp>
        <p:nvSpPr>
          <p:cNvPr id="58" name="Rectangle 57">
            <a:extLst>
              <a:ext uri="{FF2B5EF4-FFF2-40B4-BE49-F238E27FC236}">
                <a16:creationId xmlns:a16="http://schemas.microsoft.com/office/drawing/2014/main" id="{2E4D06B3-FF09-9979-6BAC-988B3AAD5A23}"/>
              </a:ext>
            </a:extLst>
          </p:cNvPr>
          <p:cNvSpPr/>
          <p:nvPr/>
        </p:nvSpPr>
        <p:spPr>
          <a:xfrm>
            <a:off x="3827894" y="5133974"/>
            <a:ext cx="1743182" cy="730724"/>
          </a:xfrm>
          <a:prstGeom prst="rect">
            <a:avLst/>
          </a:prstGeom>
          <a:solidFill>
            <a:schemeClr val="bg1"/>
          </a:solidFill>
          <a:ln w="57150">
            <a:solidFill>
              <a:srgbClr val="00A9C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500" b="1" dirty="0">
                <a:solidFill>
                  <a:schemeClr val="tx1"/>
                </a:solidFill>
                <a:latin typeface="Arial" panose="020B0604020202020204" pitchFamily="34" charset="0"/>
                <a:cs typeface="Arial" panose="020B0604020202020204" pitchFamily="34" charset="0"/>
              </a:rPr>
              <a:t>May continue with direct award process C</a:t>
            </a:r>
          </a:p>
        </p:txBody>
      </p:sp>
      <p:cxnSp>
        <p:nvCxnSpPr>
          <p:cNvPr id="59" name="Straight Arrow Connector 58">
            <a:extLst>
              <a:ext uri="{FF2B5EF4-FFF2-40B4-BE49-F238E27FC236}">
                <a16:creationId xmlns:a16="http://schemas.microsoft.com/office/drawing/2014/main" id="{DA74D8A0-0457-3490-9C25-9F06A1BE9B48}"/>
              </a:ext>
            </a:extLst>
          </p:cNvPr>
          <p:cNvCxnSpPr/>
          <p:nvPr/>
        </p:nvCxnSpPr>
        <p:spPr>
          <a:xfrm>
            <a:off x="3366837" y="5516985"/>
            <a:ext cx="386875"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60" name="TextBox 59">
            <a:extLst>
              <a:ext uri="{FF2B5EF4-FFF2-40B4-BE49-F238E27FC236}">
                <a16:creationId xmlns:a16="http://schemas.microsoft.com/office/drawing/2014/main" id="{54D1C8C1-7D4A-2765-DB3A-6AC0DB625381}"/>
              </a:ext>
            </a:extLst>
          </p:cNvPr>
          <p:cNvSpPr txBox="1"/>
          <p:nvPr/>
        </p:nvSpPr>
        <p:spPr>
          <a:xfrm>
            <a:off x="3321490" y="5209208"/>
            <a:ext cx="477567" cy="307777"/>
          </a:xfrm>
          <a:prstGeom prst="rect">
            <a:avLst/>
          </a:prstGeom>
          <a:noFill/>
        </p:spPr>
        <p:txBody>
          <a:bodyPr wrap="none" rtlCol="0">
            <a:spAutoFit/>
          </a:bodyPr>
          <a:lstStyle/>
          <a:p>
            <a:r>
              <a:rPr lang="en-GB" sz="1400" dirty="0">
                <a:latin typeface="Arial" panose="020B0604020202020204" pitchFamily="34" charset="0"/>
                <a:cs typeface="Arial" panose="020B0604020202020204" pitchFamily="34" charset="0"/>
              </a:rPr>
              <a:t>Yes</a:t>
            </a:r>
          </a:p>
        </p:txBody>
      </p:sp>
      <p:cxnSp>
        <p:nvCxnSpPr>
          <p:cNvPr id="61" name="Straight Arrow Connector 60">
            <a:extLst>
              <a:ext uri="{FF2B5EF4-FFF2-40B4-BE49-F238E27FC236}">
                <a16:creationId xmlns:a16="http://schemas.microsoft.com/office/drawing/2014/main" id="{B5053B5D-C373-2FD7-E2A6-3C103CE8D0A8}"/>
              </a:ext>
            </a:extLst>
          </p:cNvPr>
          <p:cNvCxnSpPr>
            <a:cxnSpLocks/>
          </p:cNvCxnSpPr>
          <p:nvPr/>
        </p:nvCxnSpPr>
        <p:spPr>
          <a:xfrm flipV="1">
            <a:off x="3366837" y="5989834"/>
            <a:ext cx="4180315"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4859806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67562CF9-94A5-4DE3-B8B0-C01FABCEEF03}"/>
              </a:ext>
            </a:extLst>
          </p:cNvPr>
          <p:cNvSpPr>
            <a:spLocks noGrp="1"/>
          </p:cNvSpPr>
          <p:nvPr>
            <p:ph type="title"/>
          </p:nvPr>
        </p:nvSpPr>
        <p:spPr>
          <a:xfrm>
            <a:off x="1897395" y="364957"/>
            <a:ext cx="8397210" cy="611649"/>
          </a:xfrm>
        </p:spPr>
        <p:txBody>
          <a:bodyPr>
            <a:noAutofit/>
          </a:bodyPr>
          <a:lstStyle/>
          <a:p>
            <a:pPr algn="ctr"/>
            <a:r>
              <a:rPr lang="en-US" b="1" dirty="0"/>
              <a:t>STEP 3 of direct award process C</a:t>
            </a:r>
          </a:p>
        </p:txBody>
      </p:sp>
      <p:graphicFrame>
        <p:nvGraphicFramePr>
          <p:cNvPr id="8" name="Diagram 7">
            <a:extLst>
              <a:ext uri="{FF2B5EF4-FFF2-40B4-BE49-F238E27FC236}">
                <a16:creationId xmlns:a16="http://schemas.microsoft.com/office/drawing/2014/main" id="{1A521B9D-F624-4087-9837-C18605E707A1}"/>
              </a:ext>
            </a:extLst>
          </p:cNvPr>
          <p:cNvGraphicFramePr/>
          <p:nvPr/>
        </p:nvGraphicFramePr>
        <p:xfrm>
          <a:off x="574334" y="1827376"/>
          <a:ext cx="11111698" cy="45798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069592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DECE6F3E-C35A-41F5-AC34-42416B92264F}"/>
              </a:ext>
            </a:extLst>
          </p:cNvPr>
          <p:cNvSpPr>
            <a:spLocks noGrp="1"/>
          </p:cNvSpPr>
          <p:nvPr>
            <p:ph type="title"/>
          </p:nvPr>
        </p:nvSpPr>
        <p:spPr>
          <a:xfrm>
            <a:off x="3323434" y="345707"/>
            <a:ext cx="5545132" cy="867078"/>
          </a:xfrm>
        </p:spPr>
        <p:txBody>
          <a:bodyPr>
            <a:normAutofit/>
          </a:bodyPr>
          <a:lstStyle/>
          <a:p>
            <a:pPr algn="ctr"/>
            <a:r>
              <a:rPr lang="en-GB" b="1" dirty="0"/>
              <a:t>Urgent circumstances</a:t>
            </a:r>
            <a:endParaRPr lang="en-US" dirty="0"/>
          </a:p>
        </p:txBody>
      </p:sp>
      <p:sp>
        <p:nvSpPr>
          <p:cNvPr id="5" name="Rectangle 4">
            <a:extLst>
              <a:ext uri="{FF2B5EF4-FFF2-40B4-BE49-F238E27FC236}">
                <a16:creationId xmlns:a16="http://schemas.microsoft.com/office/drawing/2014/main" id="{4E912CA6-B7D7-458B-A214-4907CF501ADE}"/>
              </a:ext>
            </a:extLst>
          </p:cNvPr>
          <p:cNvSpPr/>
          <p:nvPr/>
        </p:nvSpPr>
        <p:spPr>
          <a:xfrm>
            <a:off x="548952" y="1801203"/>
            <a:ext cx="11094097" cy="400110"/>
          </a:xfrm>
          <a:prstGeom prst="rect">
            <a:avLst/>
          </a:prstGeom>
        </p:spPr>
        <p:txBody>
          <a:bodyPr wrap="square">
            <a:spAutoFit/>
          </a:bodyPr>
          <a:lstStyle/>
          <a:p>
            <a:pPr lvl="0"/>
            <a:r>
              <a:rPr lang="en-GB" sz="2000">
                <a:latin typeface="Arial" panose="020B0604020202020204" pitchFamily="34" charset="0"/>
                <a:cs typeface="Arial" panose="020B0604020202020204" pitchFamily="34" charset="0"/>
              </a:rPr>
              <a:t> </a:t>
            </a:r>
          </a:p>
        </p:txBody>
      </p:sp>
      <p:sp>
        <p:nvSpPr>
          <p:cNvPr id="4" name="TextBox 3">
            <a:extLst>
              <a:ext uri="{FF2B5EF4-FFF2-40B4-BE49-F238E27FC236}">
                <a16:creationId xmlns:a16="http://schemas.microsoft.com/office/drawing/2014/main" id="{A5EEB5D7-B20E-7697-9636-5D2BB4976E9A}"/>
              </a:ext>
            </a:extLst>
          </p:cNvPr>
          <p:cNvSpPr txBox="1"/>
          <p:nvPr/>
        </p:nvSpPr>
        <p:spPr>
          <a:xfrm>
            <a:off x="548952" y="1769472"/>
            <a:ext cx="11094097" cy="738664"/>
          </a:xfrm>
          <a:prstGeom prst="rect">
            <a:avLst/>
          </a:prstGeom>
          <a:noFill/>
        </p:spPr>
        <p:txBody>
          <a:bodyPr wrap="square">
            <a:spAutoFit/>
          </a:bodyPr>
          <a:lstStyle/>
          <a:p>
            <a:pPr algn="l" rtl="0" fontAlgn="base"/>
            <a:r>
              <a:rPr lang="en-GB" sz="2100" b="0" i="0" dirty="0">
                <a:solidFill>
                  <a:srgbClr val="231F20"/>
                </a:solidFill>
                <a:effectLst/>
                <a:latin typeface="Arial" panose="020B0604020202020204" pitchFamily="34" charset="0"/>
              </a:rPr>
              <a:t>In urgent situations, relevant authorities may make the following decisions without following the steps normally required under this regime: </a:t>
            </a:r>
          </a:p>
        </p:txBody>
      </p:sp>
      <p:sp>
        <p:nvSpPr>
          <p:cNvPr id="10" name="Freeform: Shape 9">
            <a:extLst>
              <a:ext uri="{FF2B5EF4-FFF2-40B4-BE49-F238E27FC236}">
                <a16:creationId xmlns:a16="http://schemas.microsoft.com/office/drawing/2014/main" id="{23C0CA05-B9B1-E4A3-F41F-555622C6D275}"/>
              </a:ext>
            </a:extLst>
          </p:cNvPr>
          <p:cNvSpPr/>
          <p:nvPr/>
        </p:nvSpPr>
        <p:spPr>
          <a:xfrm>
            <a:off x="1886803" y="2639329"/>
            <a:ext cx="2886151" cy="1731691"/>
          </a:xfrm>
          <a:custGeom>
            <a:avLst/>
            <a:gdLst>
              <a:gd name="connsiteX0" fmla="*/ 0 w 2886151"/>
              <a:gd name="connsiteY0" fmla="*/ 0 h 1731691"/>
              <a:gd name="connsiteX1" fmla="*/ 2886151 w 2886151"/>
              <a:gd name="connsiteY1" fmla="*/ 0 h 1731691"/>
              <a:gd name="connsiteX2" fmla="*/ 2886151 w 2886151"/>
              <a:gd name="connsiteY2" fmla="*/ 1731691 h 1731691"/>
              <a:gd name="connsiteX3" fmla="*/ 0 w 2886151"/>
              <a:gd name="connsiteY3" fmla="*/ 1731691 h 1731691"/>
              <a:gd name="connsiteX4" fmla="*/ 0 w 2886151"/>
              <a:gd name="connsiteY4" fmla="*/ 0 h 17316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6151" h="1731691">
                <a:moveTo>
                  <a:pt x="0" y="0"/>
                </a:moveTo>
                <a:lnTo>
                  <a:pt x="2886151" y="0"/>
                </a:lnTo>
                <a:lnTo>
                  <a:pt x="2886151" y="1731691"/>
                </a:lnTo>
                <a:lnTo>
                  <a:pt x="0" y="1731691"/>
                </a:lnTo>
                <a:lnTo>
                  <a:pt x="0" y="0"/>
                </a:lnTo>
                <a:close/>
              </a:path>
            </a:pathLst>
          </a:custGeom>
          <a:solidFill>
            <a:srgbClr val="005EB8"/>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Clr>
                <a:srgbClr val="005EB8"/>
              </a:buClr>
              <a:buFont typeface="Arial" panose="020B0604020202020204" pitchFamily="34" charset="0"/>
              <a:buNone/>
            </a:pPr>
            <a:r>
              <a:rPr lang="en-GB" sz="1800" b="0" i="0" kern="1200">
                <a:solidFill>
                  <a:schemeClr val="bg1"/>
                </a:solidFill>
                <a:effectLst/>
                <a:latin typeface="Arial" panose="020B0604020202020204" pitchFamily="34" charset="0"/>
              </a:rPr>
              <a:t>Re-award contracts with existing providers </a:t>
            </a:r>
            <a:endParaRPr lang="en-GB" sz="1800" kern="1200">
              <a:solidFill>
                <a:schemeClr val="bg1"/>
              </a:solidFill>
            </a:endParaRPr>
          </a:p>
        </p:txBody>
      </p:sp>
      <p:sp>
        <p:nvSpPr>
          <p:cNvPr id="11" name="Freeform: Shape 10">
            <a:extLst>
              <a:ext uri="{FF2B5EF4-FFF2-40B4-BE49-F238E27FC236}">
                <a16:creationId xmlns:a16="http://schemas.microsoft.com/office/drawing/2014/main" id="{D3F2740D-F4D9-FB9F-3DB0-25BFBD4D1775}"/>
              </a:ext>
            </a:extLst>
          </p:cNvPr>
          <p:cNvSpPr/>
          <p:nvPr/>
        </p:nvSpPr>
        <p:spPr>
          <a:xfrm>
            <a:off x="5574965" y="2618174"/>
            <a:ext cx="2886151" cy="1731691"/>
          </a:xfrm>
          <a:custGeom>
            <a:avLst/>
            <a:gdLst>
              <a:gd name="connsiteX0" fmla="*/ 0 w 2886151"/>
              <a:gd name="connsiteY0" fmla="*/ 0 h 1731691"/>
              <a:gd name="connsiteX1" fmla="*/ 2886151 w 2886151"/>
              <a:gd name="connsiteY1" fmla="*/ 0 h 1731691"/>
              <a:gd name="connsiteX2" fmla="*/ 2886151 w 2886151"/>
              <a:gd name="connsiteY2" fmla="*/ 1731691 h 1731691"/>
              <a:gd name="connsiteX3" fmla="*/ 0 w 2886151"/>
              <a:gd name="connsiteY3" fmla="*/ 1731691 h 1731691"/>
              <a:gd name="connsiteX4" fmla="*/ 0 w 2886151"/>
              <a:gd name="connsiteY4" fmla="*/ 0 h 17316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6151" h="1731691">
                <a:moveTo>
                  <a:pt x="0" y="0"/>
                </a:moveTo>
                <a:lnTo>
                  <a:pt x="2886151" y="0"/>
                </a:lnTo>
                <a:lnTo>
                  <a:pt x="2886151" y="1731691"/>
                </a:lnTo>
                <a:lnTo>
                  <a:pt x="0" y="1731691"/>
                </a:lnTo>
                <a:lnTo>
                  <a:pt x="0" y="0"/>
                </a:lnTo>
                <a:close/>
              </a:path>
            </a:pathLst>
          </a:custGeom>
          <a:solidFill>
            <a:srgbClr val="005EB8"/>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0" i="0" kern="1200">
                <a:solidFill>
                  <a:schemeClr val="bg1"/>
                </a:solidFill>
                <a:effectLst/>
                <a:latin typeface="Arial" panose="020B0604020202020204" pitchFamily="34" charset="0"/>
              </a:rPr>
              <a:t>Award contracts for new services </a:t>
            </a:r>
          </a:p>
        </p:txBody>
      </p:sp>
      <p:sp>
        <p:nvSpPr>
          <p:cNvPr id="12" name="Freeform: Shape 11">
            <a:extLst>
              <a:ext uri="{FF2B5EF4-FFF2-40B4-BE49-F238E27FC236}">
                <a16:creationId xmlns:a16="http://schemas.microsoft.com/office/drawing/2014/main" id="{B8357680-E4E0-8C28-3E80-E4B93298CC83}"/>
              </a:ext>
            </a:extLst>
          </p:cNvPr>
          <p:cNvSpPr/>
          <p:nvPr/>
        </p:nvSpPr>
        <p:spPr>
          <a:xfrm>
            <a:off x="3730884" y="4659636"/>
            <a:ext cx="2886151" cy="1731691"/>
          </a:xfrm>
          <a:custGeom>
            <a:avLst/>
            <a:gdLst>
              <a:gd name="connsiteX0" fmla="*/ 0 w 2886151"/>
              <a:gd name="connsiteY0" fmla="*/ 0 h 1731691"/>
              <a:gd name="connsiteX1" fmla="*/ 2886151 w 2886151"/>
              <a:gd name="connsiteY1" fmla="*/ 0 h 1731691"/>
              <a:gd name="connsiteX2" fmla="*/ 2886151 w 2886151"/>
              <a:gd name="connsiteY2" fmla="*/ 1731691 h 1731691"/>
              <a:gd name="connsiteX3" fmla="*/ 0 w 2886151"/>
              <a:gd name="connsiteY3" fmla="*/ 1731691 h 1731691"/>
              <a:gd name="connsiteX4" fmla="*/ 0 w 2886151"/>
              <a:gd name="connsiteY4" fmla="*/ 0 h 17316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6151" h="1731691">
                <a:moveTo>
                  <a:pt x="0" y="0"/>
                </a:moveTo>
                <a:lnTo>
                  <a:pt x="2886151" y="0"/>
                </a:lnTo>
                <a:lnTo>
                  <a:pt x="2886151" y="1731691"/>
                </a:lnTo>
                <a:lnTo>
                  <a:pt x="0" y="1731691"/>
                </a:lnTo>
                <a:lnTo>
                  <a:pt x="0" y="0"/>
                </a:lnTo>
                <a:close/>
              </a:path>
            </a:pathLst>
          </a:custGeom>
          <a:solidFill>
            <a:srgbClr val="005EB8"/>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0" i="0" kern="1200">
                <a:solidFill>
                  <a:schemeClr val="bg1"/>
                </a:solidFill>
                <a:effectLst/>
                <a:latin typeface="Arial" panose="020B0604020202020204" pitchFamily="34" charset="0"/>
              </a:rPr>
              <a:t>Award contracts for considerably changed services </a:t>
            </a:r>
          </a:p>
        </p:txBody>
      </p:sp>
      <p:sp>
        <p:nvSpPr>
          <p:cNvPr id="13" name="Freeform: Shape 12">
            <a:extLst>
              <a:ext uri="{FF2B5EF4-FFF2-40B4-BE49-F238E27FC236}">
                <a16:creationId xmlns:a16="http://schemas.microsoft.com/office/drawing/2014/main" id="{922A3032-01D9-CEC5-3B23-1F26CD46FD44}"/>
              </a:ext>
            </a:extLst>
          </p:cNvPr>
          <p:cNvSpPr/>
          <p:nvPr/>
        </p:nvSpPr>
        <p:spPr>
          <a:xfrm>
            <a:off x="7419046" y="4659636"/>
            <a:ext cx="2886151" cy="1731691"/>
          </a:xfrm>
          <a:custGeom>
            <a:avLst/>
            <a:gdLst>
              <a:gd name="connsiteX0" fmla="*/ 0 w 2886151"/>
              <a:gd name="connsiteY0" fmla="*/ 0 h 1731691"/>
              <a:gd name="connsiteX1" fmla="*/ 2886151 w 2886151"/>
              <a:gd name="connsiteY1" fmla="*/ 0 h 1731691"/>
              <a:gd name="connsiteX2" fmla="*/ 2886151 w 2886151"/>
              <a:gd name="connsiteY2" fmla="*/ 1731691 h 1731691"/>
              <a:gd name="connsiteX3" fmla="*/ 0 w 2886151"/>
              <a:gd name="connsiteY3" fmla="*/ 1731691 h 1731691"/>
              <a:gd name="connsiteX4" fmla="*/ 0 w 2886151"/>
              <a:gd name="connsiteY4" fmla="*/ 0 h 17316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86151" h="1731691">
                <a:moveTo>
                  <a:pt x="0" y="0"/>
                </a:moveTo>
                <a:lnTo>
                  <a:pt x="2886151" y="0"/>
                </a:lnTo>
                <a:lnTo>
                  <a:pt x="2886151" y="1731691"/>
                </a:lnTo>
                <a:lnTo>
                  <a:pt x="0" y="1731691"/>
                </a:lnTo>
                <a:lnTo>
                  <a:pt x="0" y="0"/>
                </a:lnTo>
                <a:close/>
              </a:path>
            </a:pathLst>
          </a:custGeom>
          <a:solidFill>
            <a:srgbClr val="005EB8"/>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0" i="0" kern="1200">
                <a:solidFill>
                  <a:schemeClr val="bg1"/>
                </a:solidFill>
                <a:effectLst/>
                <a:latin typeface="Arial" panose="020B0604020202020204" pitchFamily="34" charset="0"/>
              </a:rPr>
              <a:t>Make contract modifications (without limitation) </a:t>
            </a:r>
          </a:p>
        </p:txBody>
      </p:sp>
    </p:spTree>
    <p:extLst>
      <p:ext uri="{BB962C8B-B14F-4D97-AF65-F5344CB8AC3E}">
        <p14:creationId xmlns:p14="http://schemas.microsoft.com/office/powerpoint/2010/main" val="219994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CD8F339E-4ABA-4CBE-93FE-B29E01A72526}"/>
              </a:ext>
            </a:extLst>
          </p:cNvPr>
          <p:cNvSpPr>
            <a:spLocks noGrp="1"/>
          </p:cNvSpPr>
          <p:nvPr>
            <p:ph idx="1"/>
          </p:nvPr>
        </p:nvSpPr>
        <p:spPr>
          <a:xfrm>
            <a:off x="2155350" y="1268760"/>
            <a:ext cx="7829081" cy="534786"/>
          </a:xfrm>
        </p:spPr>
        <p:txBody>
          <a:bodyPr>
            <a:noAutofit/>
          </a:bodyPr>
          <a:lstStyle/>
          <a:p>
            <a:pPr marL="0" indent="0">
              <a:buNone/>
            </a:pPr>
            <a:r>
              <a:rPr lang="en-GB" sz="2100" dirty="0">
                <a:latin typeface="Arial" panose="020B0604020202020204" pitchFamily="34" charset="0"/>
                <a:cs typeface="Arial" panose="020B0604020202020204" pitchFamily="34" charset="0"/>
              </a:rPr>
              <a:t>The procurement principles require relevant authorities to act:</a:t>
            </a:r>
          </a:p>
        </p:txBody>
      </p:sp>
      <p:pic>
        <p:nvPicPr>
          <p:cNvPr id="7" name="Picture 6" descr="Logo&#10;&#10;Description automatically generated">
            <a:extLst>
              <a:ext uri="{FF2B5EF4-FFF2-40B4-BE49-F238E27FC236}">
                <a16:creationId xmlns:a16="http://schemas.microsoft.com/office/drawing/2014/main" id="{0CC98752-879B-4B91-986A-A046A6C2DF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64552" y="188640"/>
            <a:ext cx="972000" cy="731718"/>
          </a:xfrm>
          <a:prstGeom prst="rect">
            <a:avLst/>
          </a:prstGeom>
        </p:spPr>
      </p:pic>
      <p:sp>
        <p:nvSpPr>
          <p:cNvPr id="5" name="Title 1">
            <a:extLst>
              <a:ext uri="{FF2B5EF4-FFF2-40B4-BE49-F238E27FC236}">
                <a16:creationId xmlns:a16="http://schemas.microsoft.com/office/drawing/2014/main" id="{8D219F6A-F05A-415D-87F0-05F83039D088}"/>
              </a:ext>
            </a:extLst>
          </p:cNvPr>
          <p:cNvSpPr txBox="1">
            <a:spLocks/>
          </p:cNvSpPr>
          <p:nvPr/>
        </p:nvSpPr>
        <p:spPr>
          <a:xfrm>
            <a:off x="2963652" y="76987"/>
            <a:ext cx="6264696" cy="903741"/>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rgbClr val="0074BA"/>
                </a:solidFill>
                <a:latin typeface="+mj-lt"/>
                <a:ea typeface="+mj-ea"/>
                <a:cs typeface="+mj-cs"/>
              </a:defRPr>
            </a:lvl1pPr>
          </a:lstStyle>
          <a:p>
            <a:pPr algn="ctr"/>
            <a:r>
              <a:rPr lang="en-GB" dirty="0">
                <a:solidFill>
                  <a:srgbClr val="005EB8"/>
                </a:solidFill>
                <a:latin typeface="Arial" panose="020B0604020202020204" pitchFamily="34" charset="0"/>
                <a:cs typeface="Arial" panose="020B0604020202020204" pitchFamily="34" charset="0"/>
              </a:rPr>
              <a:t>Procurement principles</a:t>
            </a:r>
          </a:p>
        </p:txBody>
      </p:sp>
      <p:sp>
        <p:nvSpPr>
          <p:cNvPr id="14" name="Rectangle 13">
            <a:extLst>
              <a:ext uri="{FF2B5EF4-FFF2-40B4-BE49-F238E27FC236}">
                <a16:creationId xmlns:a16="http://schemas.microsoft.com/office/drawing/2014/main" id="{A869ABE0-A9CE-4E62-8274-F9535DE194AD}"/>
              </a:ext>
            </a:extLst>
          </p:cNvPr>
          <p:cNvSpPr/>
          <p:nvPr/>
        </p:nvSpPr>
        <p:spPr>
          <a:xfrm>
            <a:off x="1919536" y="1543704"/>
            <a:ext cx="8128000" cy="5341680"/>
          </a:xfrm>
          <a:prstGeom prst="rect">
            <a:avLst/>
          </a:prstGeom>
          <a:noFill/>
          <a:ln>
            <a:noFill/>
          </a:ln>
        </p:spPr>
        <p:txBody>
          <a:bodyPr/>
          <a:lstStyle/>
          <a:p>
            <a:endParaRPr lang="en-GB"/>
          </a:p>
        </p:txBody>
      </p:sp>
      <p:sp>
        <p:nvSpPr>
          <p:cNvPr id="13" name="Block Arc 12">
            <a:extLst>
              <a:ext uri="{FF2B5EF4-FFF2-40B4-BE49-F238E27FC236}">
                <a16:creationId xmlns:a16="http://schemas.microsoft.com/office/drawing/2014/main" id="{D8B1CAE2-ACBB-4102-9F0F-8E07D84A4F84}"/>
              </a:ext>
            </a:extLst>
          </p:cNvPr>
          <p:cNvSpPr/>
          <p:nvPr/>
        </p:nvSpPr>
        <p:spPr>
          <a:xfrm>
            <a:off x="-4855517" y="598743"/>
            <a:ext cx="7293488" cy="7293488"/>
          </a:xfrm>
          <a:prstGeom prst="blockArc">
            <a:avLst>
              <a:gd name="adj1" fmla="val 18900000"/>
              <a:gd name="adj2" fmla="val 2700000"/>
              <a:gd name="adj3" fmla="val 296"/>
            </a:avLst>
          </a:prstGeom>
          <a:ln>
            <a:solidFill>
              <a:srgbClr val="005EB8"/>
            </a:solidFill>
          </a:ln>
        </p:spPr>
        <p:style>
          <a:lnRef idx="2">
            <a:scrgbClr r="0" g="0" b="0"/>
          </a:lnRef>
          <a:fillRef idx="0">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txBody>
          <a:bodyPr/>
          <a:lstStyle/>
          <a:p>
            <a:endParaRPr lang="en-GB"/>
          </a:p>
        </p:txBody>
      </p:sp>
      <p:grpSp>
        <p:nvGrpSpPr>
          <p:cNvPr id="37" name="Group 36">
            <a:extLst>
              <a:ext uri="{FF2B5EF4-FFF2-40B4-BE49-F238E27FC236}">
                <a16:creationId xmlns:a16="http://schemas.microsoft.com/office/drawing/2014/main" id="{C21E5859-8E60-46AC-8001-35F353169C12}"/>
              </a:ext>
            </a:extLst>
          </p:cNvPr>
          <p:cNvGrpSpPr/>
          <p:nvPr/>
        </p:nvGrpSpPr>
        <p:grpSpPr>
          <a:xfrm>
            <a:off x="1360964" y="5600424"/>
            <a:ext cx="10131061" cy="1042009"/>
            <a:chOff x="1360964" y="5600424"/>
            <a:chExt cx="10131061" cy="1042009"/>
          </a:xfrm>
        </p:grpSpPr>
        <p:sp>
          <p:nvSpPr>
            <p:cNvPr id="32" name="Freeform: Shape 31">
              <a:extLst>
                <a:ext uri="{FF2B5EF4-FFF2-40B4-BE49-F238E27FC236}">
                  <a16:creationId xmlns:a16="http://schemas.microsoft.com/office/drawing/2014/main" id="{43FA0AA9-4D71-4C83-8399-9672828D9C0E}"/>
                </a:ext>
              </a:extLst>
            </p:cNvPr>
            <p:cNvSpPr/>
            <p:nvPr/>
          </p:nvSpPr>
          <p:spPr>
            <a:xfrm>
              <a:off x="1881968" y="5704625"/>
              <a:ext cx="9610057" cy="833607"/>
            </a:xfrm>
            <a:custGeom>
              <a:avLst/>
              <a:gdLst>
                <a:gd name="connsiteX0" fmla="*/ 0 w 9610057"/>
                <a:gd name="connsiteY0" fmla="*/ 0 h 833607"/>
                <a:gd name="connsiteX1" fmla="*/ 9610057 w 9610057"/>
                <a:gd name="connsiteY1" fmla="*/ 0 h 833607"/>
                <a:gd name="connsiteX2" fmla="*/ 9610057 w 9610057"/>
                <a:gd name="connsiteY2" fmla="*/ 833607 h 833607"/>
                <a:gd name="connsiteX3" fmla="*/ 0 w 9610057"/>
                <a:gd name="connsiteY3" fmla="*/ 833607 h 833607"/>
                <a:gd name="connsiteX4" fmla="*/ 0 w 9610057"/>
                <a:gd name="connsiteY4" fmla="*/ 0 h 8336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10057" h="833607">
                  <a:moveTo>
                    <a:pt x="0" y="0"/>
                  </a:moveTo>
                  <a:lnTo>
                    <a:pt x="9610057" y="0"/>
                  </a:lnTo>
                  <a:lnTo>
                    <a:pt x="9610057" y="833607"/>
                  </a:lnTo>
                  <a:lnTo>
                    <a:pt x="0" y="833607"/>
                  </a:lnTo>
                  <a:lnTo>
                    <a:pt x="0" y="0"/>
                  </a:lnTo>
                  <a:close/>
                </a:path>
              </a:pathLst>
            </a:custGeom>
            <a:solidFill>
              <a:srgbClr val="005EB8"/>
            </a:solidFill>
            <a:ln>
              <a:solidFill>
                <a:srgbClr val="005EB8"/>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661676" tIns="45720" rIns="45720" bIns="45720" numCol="1" spcCol="1270" anchor="ctr" anchorCtr="0">
              <a:noAutofit/>
            </a:bodyPr>
            <a:lstStyle/>
            <a:p>
              <a:pPr marL="0" lvl="0" indent="0" algn="l" defTabSz="800100">
                <a:lnSpc>
                  <a:spcPct val="90000"/>
                </a:lnSpc>
                <a:spcBef>
                  <a:spcPct val="0"/>
                </a:spcBef>
                <a:spcAft>
                  <a:spcPct val="35000"/>
                </a:spcAft>
                <a:buNone/>
              </a:pPr>
              <a:r>
                <a:rPr lang="en-GB" sz="1800" b="1" kern="1200">
                  <a:latin typeface="Arial" panose="020B0604020202020204" pitchFamily="34" charset="0"/>
                  <a:cs typeface="Arial" panose="020B0604020202020204" pitchFamily="34" charset="0"/>
                </a:rPr>
                <a:t>Transparently, fairly, and proportionately. </a:t>
              </a:r>
            </a:p>
          </p:txBody>
        </p:sp>
        <p:sp>
          <p:nvSpPr>
            <p:cNvPr id="33" name="Oval 32">
              <a:extLst>
                <a:ext uri="{FF2B5EF4-FFF2-40B4-BE49-F238E27FC236}">
                  <a16:creationId xmlns:a16="http://schemas.microsoft.com/office/drawing/2014/main" id="{0641DFD5-A9FA-44C2-B87C-B6AF251B3338}"/>
                </a:ext>
              </a:extLst>
            </p:cNvPr>
            <p:cNvSpPr/>
            <p:nvPr/>
          </p:nvSpPr>
          <p:spPr>
            <a:xfrm>
              <a:off x="1360964" y="5600424"/>
              <a:ext cx="1042009" cy="1042009"/>
            </a:xfrm>
            <a:prstGeom prst="ellipse">
              <a:avLst/>
            </a:prstGeom>
            <a:ln>
              <a:solidFill>
                <a:srgbClr val="005EB8"/>
              </a:solidFill>
            </a:ln>
          </p:spPr>
          <p:style>
            <a:lnRef idx="2">
              <a:scrgbClr r="0" g="0" b="0"/>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endParaRPr lang="en-GB"/>
            </a:p>
          </p:txBody>
        </p:sp>
        <p:sp>
          <p:nvSpPr>
            <p:cNvPr id="9" name="TextBox 8">
              <a:extLst>
                <a:ext uri="{FF2B5EF4-FFF2-40B4-BE49-F238E27FC236}">
                  <a16:creationId xmlns:a16="http://schemas.microsoft.com/office/drawing/2014/main" id="{230140ED-80DC-4F5F-B5C5-3CB135BC2FB2}"/>
                </a:ext>
              </a:extLst>
            </p:cNvPr>
            <p:cNvSpPr txBox="1"/>
            <p:nvPr/>
          </p:nvSpPr>
          <p:spPr>
            <a:xfrm>
              <a:off x="1677425" y="5913679"/>
              <a:ext cx="409086" cy="415498"/>
            </a:xfrm>
            <a:prstGeom prst="rect">
              <a:avLst/>
            </a:prstGeom>
            <a:noFill/>
          </p:spPr>
          <p:txBody>
            <a:bodyPr wrap="none" rtlCol="0">
              <a:spAutoFit/>
            </a:bodyPr>
            <a:lstStyle/>
            <a:p>
              <a:r>
                <a:rPr lang="en-GB" sz="2100" b="1">
                  <a:latin typeface="Arial" panose="020B0604020202020204" pitchFamily="34" charset="0"/>
                  <a:cs typeface="Arial" panose="020B0604020202020204" pitchFamily="34" charset="0"/>
                </a:rPr>
                <a:t>4.</a:t>
              </a:r>
            </a:p>
          </p:txBody>
        </p:sp>
      </p:grpSp>
      <p:grpSp>
        <p:nvGrpSpPr>
          <p:cNvPr id="36" name="Group 35">
            <a:extLst>
              <a:ext uri="{FF2B5EF4-FFF2-40B4-BE49-F238E27FC236}">
                <a16:creationId xmlns:a16="http://schemas.microsoft.com/office/drawing/2014/main" id="{03F0FB2D-A51A-41E1-99D1-BB1760CF0AA4}"/>
              </a:ext>
            </a:extLst>
          </p:cNvPr>
          <p:cNvGrpSpPr/>
          <p:nvPr/>
        </p:nvGrpSpPr>
        <p:grpSpPr>
          <a:xfrm>
            <a:off x="1838890" y="4349795"/>
            <a:ext cx="9653135" cy="1042009"/>
            <a:chOff x="1838890" y="4349795"/>
            <a:chExt cx="9653135" cy="1042009"/>
          </a:xfrm>
        </p:grpSpPr>
        <p:sp>
          <p:nvSpPr>
            <p:cNvPr id="30" name="Freeform: Shape 29">
              <a:extLst>
                <a:ext uri="{FF2B5EF4-FFF2-40B4-BE49-F238E27FC236}">
                  <a16:creationId xmlns:a16="http://schemas.microsoft.com/office/drawing/2014/main" id="{E9FF4E39-852B-4A78-AE6F-A02EB774E219}"/>
                </a:ext>
              </a:extLst>
            </p:cNvPr>
            <p:cNvSpPr/>
            <p:nvPr/>
          </p:nvSpPr>
          <p:spPr>
            <a:xfrm>
              <a:off x="2359895" y="4453996"/>
              <a:ext cx="9132130" cy="833607"/>
            </a:xfrm>
            <a:custGeom>
              <a:avLst/>
              <a:gdLst>
                <a:gd name="connsiteX0" fmla="*/ 0 w 9132130"/>
                <a:gd name="connsiteY0" fmla="*/ 0 h 833607"/>
                <a:gd name="connsiteX1" fmla="*/ 9132130 w 9132130"/>
                <a:gd name="connsiteY1" fmla="*/ 0 h 833607"/>
                <a:gd name="connsiteX2" fmla="*/ 9132130 w 9132130"/>
                <a:gd name="connsiteY2" fmla="*/ 833607 h 833607"/>
                <a:gd name="connsiteX3" fmla="*/ 0 w 9132130"/>
                <a:gd name="connsiteY3" fmla="*/ 833607 h 833607"/>
                <a:gd name="connsiteX4" fmla="*/ 0 w 9132130"/>
                <a:gd name="connsiteY4" fmla="*/ 0 h 8336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32130" h="833607">
                  <a:moveTo>
                    <a:pt x="0" y="0"/>
                  </a:moveTo>
                  <a:lnTo>
                    <a:pt x="9132130" y="0"/>
                  </a:lnTo>
                  <a:lnTo>
                    <a:pt x="9132130" y="833607"/>
                  </a:lnTo>
                  <a:lnTo>
                    <a:pt x="0" y="833607"/>
                  </a:lnTo>
                  <a:lnTo>
                    <a:pt x="0" y="0"/>
                  </a:lnTo>
                  <a:close/>
                </a:path>
              </a:pathLst>
            </a:custGeom>
            <a:solidFill>
              <a:srgbClr val="005EB8"/>
            </a:solidFill>
            <a:ln>
              <a:solidFill>
                <a:srgbClr val="005EB8"/>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661676" tIns="45720" rIns="45720" bIns="45720" numCol="1" spcCol="1270" anchor="ctr" anchorCtr="0">
              <a:noAutofit/>
            </a:bodyPr>
            <a:lstStyle/>
            <a:p>
              <a:pPr marL="0" lvl="0" indent="0" algn="l" defTabSz="800100">
                <a:lnSpc>
                  <a:spcPct val="90000"/>
                </a:lnSpc>
                <a:spcBef>
                  <a:spcPct val="0"/>
                </a:spcBef>
                <a:spcAft>
                  <a:spcPct val="35000"/>
                </a:spcAft>
                <a:buNone/>
              </a:pPr>
              <a:r>
                <a:rPr lang="en-GB" sz="1800" b="0" kern="1200">
                  <a:latin typeface="Arial" panose="020B0604020202020204" pitchFamily="34" charset="0"/>
                  <a:cs typeface="Arial" panose="020B0604020202020204" pitchFamily="34" charset="0"/>
                </a:rPr>
                <a:t>with a view to </a:t>
              </a:r>
              <a:r>
                <a:rPr lang="en-GB" sz="1800" b="1" kern="1200">
                  <a:latin typeface="Arial" panose="020B0604020202020204" pitchFamily="34" charset="0"/>
                  <a:cs typeface="Arial" panose="020B0604020202020204" pitchFamily="34" charset="0"/>
                </a:rPr>
                <a:t>improve the efficiency of the services</a:t>
              </a:r>
              <a:r>
                <a:rPr lang="en-GB" sz="1800" b="0" kern="1200">
                  <a:latin typeface="Arial" panose="020B0604020202020204" pitchFamily="34" charset="0"/>
                  <a:cs typeface="Arial" panose="020B0604020202020204" pitchFamily="34" charset="0"/>
                </a:rPr>
                <a:t>, including through integrated service delivery</a:t>
              </a:r>
            </a:p>
          </p:txBody>
        </p:sp>
        <p:sp>
          <p:nvSpPr>
            <p:cNvPr id="31" name="Oval 30">
              <a:extLst>
                <a:ext uri="{FF2B5EF4-FFF2-40B4-BE49-F238E27FC236}">
                  <a16:creationId xmlns:a16="http://schemas.microsoft.com/office/drawing/2014/main" id="{DDAF3522-1943-45BD-8783-D3FABC172943}"/>
                </a:ext>
              </a:extLst>
            </p:cNvPr>
            <p:cNvSpPr/>
            <p:nvPr/>
          </p:nvSpPr>
          <p:spPr>
            <a:xfrm>
              <a:off x="1838890" y="4349795"/>
              <a:ext cx="1042009" cy="1042009"/>
            </a:xfrm>
            <a:prstGeom prst="ellipse">
              <a:avLst/>
            </a:prstGeom>
            <a:ln>
              <a:solidFill>
                <a:srgbClr val="005EB8"/>
              </a:solidFill>
            </a:ln>
          </p:spPr>
          <p:style>
            <a:lnRef idx="2">
              <a:scrgbClr r="0" g="0" b="0"/>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endParaRPr lang="en-GB"/>
            </a:p>
          </p:txBody>
        </p:sp>
        <p:sp>
          <p:nvSpPr>
            <p:cNvPr id="23" name="TextBox 22">
              <a:extLst>
                <a:ext uri="{FF2B5EF4-FFF2-40B4-BE49-F238E27FC236}">
                  <a16:creationId xmlns:a16="http://schemas.microsoft.com/office/drawing/2014/main" id="{F79F91B7-DA50-4EA6-8386-40438E45E86C}"/>
                </a:ext>
              </a:extLst>
            </p:cNvPr>
            <p:cNvSpPr txBox="1"/>
            <p:nvPr/>
          </p:nvSpPr>
          <p:spPr>
            <a:xfrm>
              <a:off x="2155351" y="4663050"/>
              <a:ext cx="409086" cy="415498"/>
            </a:xfrm>
            <a:prstGeom prst="rect">
              <a:avLst/>
            </a:prstGeom>
            <a:noFill/>
          </p:spPr>
          <p:txBody>
            <a:bodyPr wrap="none" rtlCol="0">
              <a:spAutoFit/>
            </a:bodyPr>
            <a:lstStyle/>
            <a:p>
              <a:r>
                <a:rPr lang="en-GB" sz="2100" b="1">
                  <a:latin typeface="Arial" panose="020B0604020202020204" pitchFamily="34" charset="0"/>
                  <a:cs typeface="Arial" panose="020B0604020202020204" pitchFamily="34" charset="0"/>
                </a:rPr>
                <a:t>3.</a:t>
              </a:r>
            </a:p>
          </p:txBody>
        </p:sp>
      </p:grpSp>
      <p:grpSp>
        <p:nvGrpSpPr>
          <p:cNvPr id="34" name="Group 33">
            <a:extLst>
              <a:ext uri="{FF2B5EF4-FFF2-40B4-BE49-F238E27FC236}">
                <a16:creationId xmlns:a16="http://schemas.microsoft.com/office/drawing/2014/main" id="{50F0415B-9DEE-45EA-B7BE-60242317F64B}"/>
              </a:ext>
            </a:extLst>
          </p:cNvPr>
          <p:cNvGrpSpPr/>
          <p:nvPr/>
        </p:nvGrpSpPr>
        <p:grpSpPr>
          <a:xfrm>
            <a:off x="1360964" y="1848539"/>
            <a:ext cx="10131061" cy="1042009"/>
            <a:chOff x="1360964" y="1848539"/>
            <a:chExt cx="10131061" cy="1042009"/>
          </a:xfrm>
        </p:grpSpPr>
        <p:sp>
          <p:nvSpPr>
            <p:cNvPr id="26" name="Freeform: Shape 25">
              <a:extLst>
                <a:ext uri="{FF2B5EF4-FFF2-40B4-BE49-F238E27FC236}">
                  <a16:creationId xmlns:a16="http://schemas.microsoft.com/office/drawing/2014/main" id="{40B13199-7BD9-471A-93D6-0AA499DDF012}"/>
                </a:ext>
              </a:extLst>
            </p:cNvPr>
            <p:cNvSpPr/>
            <p:nvPr/>
          </p:nvSpPr>
          <p:spPr>
            <a:xfrm>
              <a:off x="1881968" y="1952740"/>
              <a:ext cx="9610057" cy="833607"/>
            </a:xfrm>
            <a:custGeom>
              <a:avLst/>
              <a:gdLst>
                <a:gd name="connsiteX0" fmla="*/ 0 w 9610057"/>
                <a:gd name="connsiteY0" fmla="*/ 0 h 833607"/>
                <a:gd name="connsiteX1" fmla="*/ 9610057 w 9610057"/>
                <a:gd name="connsiteY1" fmla="*/ 0 h 833607"/>
                <a:gd name="connsiteX2" fmla="*/ 9610057 w 9610057"/>
                <a:gd name="connsiteY2" fmla="*/ 833607 h 833607"/>
                <a:gd name="connsiteX3" fmla="*/ 0 w 9610057"/>
                <a:gd name="connsiteY3" fmla="*/ 833607 h 833607"/>
                <a:gd name="connsiteX4" fmla="*/ 0 w 9610057"/>
                <a:gd name="connsiteY4" fmla="*/ 0 h 8336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10057" h="833607">
                  <a:moveTo>
                    <a:pt x="0" y="0"/>
                  </a:moveTo>
                  <a:lnTo>
                    <a:pt x="9610057" y="0"/>
                  </a:lnTo>
                  <a:lnTo>
                    <a:pt x="9610057" y="833607"/>
                  </a:lnTo>
                  <a:lnTo>
                    <a:pt x="0" y="833607"/>
                  </a:lnTo>
                  <a:lnTo>
                    <a:pt x="0" y="0"/>
                  </a:lnTo>
                  <a:close/>
                </a:path>
              </a:pathLst>
            </a:custGeom>
            <a:solidFill>
              <a:srgbClr val="005EB8"/>
            </a:solidFill>
            <a:ln>
              <a:solidFill>
                <a:srgbClr val="005EB8"/>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661676" tIns="45720" rIns="45720" bIns="45720" numCol="1" spcCol="1270" anchor="ctr" anchorCtr="0">
              <a:noAutofit/>
            </a:bodyPr>
            <a:lstStyle/>
            <a:p>
              <a:pPr marL="0" lvl="0" indent="0" algn="l" defTabSz="800100">
                <a:lnSpc>
                  <a:spcPct val="90000"/>
                </a:lnSpc>
                <a:spcBef>
                  <a:spcPct val="0"/>
                </a:spcBef>
                <a:spcAft>
                  <a:spcPct val="35000"/>
                </a:spcAft>
                <a:buNone/>
              </a:pPr>
              <a:r>
                <a:rPr lang="en-GB" sz="1800" b="0" kern="1200" dirty="0">
                  <a:latin typeface="Arial" panose="020B0604020202020204" pitchFamily="34" charset="0"/>
                  <a:cs typeface="Arial" panose="020B0604020202020204" pitchFamily="34" charset="0"/>
                </a:rPr>
                <a:t>with a view to </a:t>
              </a:r>
              <a:r>
                <a:rPr lang="en-GB" sz="1800" b="1" kern="1200" dirty="0">
                  <a:latin typeface="Arial" panose="020B0604020202020204" pitchFamily="34" charset="0"/>
                  <a:cs typeface="Arial" panose="020B0604020202020204" pitchFamily="34" charset="0"/>
                </a:rPr>
                <a:t>secure the needs of the people who use the services</a:t>
              </a:r>
              <a:r>
                <a:rPr lang="en-GB" sz="1800" b="0" kern="1200" dirty="0">
                  <a:latin typeface="Arial" panose="020B0604020202020204" pitchFamily="34" charset="0"/>
                  <a:cs typeface="Arial" panose="020B0604020202020204" pitchFamily="34" charset="0"/>
                </a:rPr>
                <a:t>, including through integrated service delivery</a:t>
              </a:r>
            </a:p>
          </p:txBody>
        </p:sp>
        <p:sp>
          <p:nvSpPr>
            <p:cNvPr id="27" name="Oval 26">
              <a:extLst>
                <a:ext uri="{FF2B5EF4-FFF2-40B4-BE49-F238E27FC236}">
                  <a16:creationId xmlns:a16="http://schemas.microsoft.com/office/drawing/2014/main" id="{6339273E-ACAA-4F4D-B75F-060B2159F8FE}"/>
                </a:ext>
              </a:extLst>
            </p:cNvPr>
            <p:cNvSpPr/>
            <p:nvPr/>
          </p:nvSpPr>
          <p:spPr>
            <a:xfrm>
              <a:off x="1360964" y="1848539"/>
              <a:ext cx="1042009" cy="1042009"/>
            </a:xfrm>
            <a:prstGeom prst="ellipse">
              <a:avLst/>
            </a:prstGeom>
            <a:ln>
              <a:solidFill>
                <a:srgbClr val="005EB8"/>
              </a:solidFill>
            </a:ln>
          </p:spPr>
          <p:style>
            <a:lnRef idx="2">
              <a:scrgbClr r="0" g="0" b="0"/>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endParaRPr lang="en-GB"/>
            </a:p>
          </p:txBody>
        </p:sp>
        <p:sp>
          <p:nvSpPr>
            <p:cNvPr id="24" name="TextBox 23">
              <a:extLst>
                <a:ext uri="{FF2B5EF4-FFF2-40B4-BE49-F238E27FC236}">
                  <a16:creationId xmlns:a16="http://schemas.microsoft.com/office/drawing/2014/main" id="{D1B0E0D3-89ED-4386-B259-D08873909786}"/>
                </a:ext>
              </a:extLst>
            </p:cNvPr>
            <p:cNvSpPr txBox="1"/>
            <p:nvPr/>
          </p:nvSpPr>
          <p:spPr>
            <a:xfrm>
              <a:off x="1677425" y="2161794"/>
              <a:ext cx="409086" cy="415498"/>
            </a:xfrm>
            <a:prstGeom prst="rect">
              <a:avLst/>
            </a:prstGeom>
            <a:noFill/>
          </p:spPr>
          <p:txBody>
            <a:bodyPr wrap="none" rtlCol="0">
              <a:spAutoFit/>
            </a:bodyPr>
            <a:lstStyle/>
            <a:p>
              <a:r>
                <a:rPr lang="en-GB" sz="2100" b="1">
                  <a:latin typeface="Arial" panose="020B0604020202020204" pitchFamily="34" charset="0"/>
                  <a:cs typeface="Arial" panose="020B0604020202020204" pitchFamily="34" charset="0"/>
                </a:rPr>
                <a:t>1.</a:t>
              </a:r>
            </a:p>
          </p:txBody>
        </p:sp>
      </p:grpSp>
      <p:grpSp>
        <p:nvGrpSpPr>
          <p:cNvPr id="35" name="Group 34">
            <a:extLst>
              <a:ext uri="{FF2B5EF4-FFF2-40B4-BE49-F238E27FC236}">
                <a16:creationId xmlns:a16="http://schemas.microsoft.com/office/drawing/2014/main" id="{2C652475-3158-4383-A287-1728FCA0FC10}"/>
              </a:ext>
            </a:extLst>
          </p:cNvPr>
          <p:cNvGrpSpPr/>
          <p:nvPr/>
        </p:nvGrpSpPr>
        <p:grpSpPr>
          <a:xfrm>
            <a:off x="1838890" y="3099167"/>
            <a:ext cx="9653135" cy="1042009"/>
            <a:chOff x="1838890" y="3099167"/>
            <a:chExt cx="9653135" cy="1042009"/>
          </a:xfrm>
        </p:grpSpPr>
        <p:sp>
          <p:nvSpPr>
            <p:cNvPr id="28" name="Freeform: Shape 27">
              <a:extLst>
                <a:ext uri="{FF2B5EF4-FFF2-40B4-BE49-F238E27FC236}">
                  <a16:creationId xmlns:a16="http://schemas.microsoft.com/office/drawing/2014/main" id="{9ADA65CC-9E5F-487B-854B-AB39CCC84A35}"/>
                </a:ext>
              </a:extLst>
            </p:cNvPr>
            <p:cNvSpPr/>
            <p:nvPr/>
          </p:nvSpPr>
          <p:spPr>
            <a:xfrm>
              <a:off x="2359895" y="3203368"/>
              <a:ext cx="9132130" cy="833607"/>
            </a:xfrm>
            <a:custGeom>
              <a:avLst/>
              <a:gdLst>
                <a:gd name="connsiteX0" fmla="*/ 0 w 9132130"/>
                <a:gd name="connsiteY0" fmla="*/ 0 h 833607"/>
                <a:gd name="connsiteX1" fmla="*/ 9132130 w 9132130"/>
                <a:gd name="connsiteY1" fmla="*/ 0 h 833607"/>
                <a:gd name="connsiteX2" fmla="*/ 9132130 w 9132130"/>
                <a:gd name="connsiteY2" fmla="*/ 833607 h 833607"/>
                <a:gd name="connsiteX3" fmla="*/ 0 w 9132130"/>
                <a:gd name="connsiteY3" fmla="*/ 833607 h 833607"/>
                <a:gd name="connsiteX4" fmla="*/ 0 w 9132130"/>
                <a:gd name="connsiteY4" fmla="*/ 0 h 8336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32130" h="833607">
                  <a:moveTo>
                    <a:pt x="0" y="0"/>
                  </a:moveTo>
                  <a:lnTo>
                    <a:pt x="9132130" y="0"/>
                  </a:lnTo>
                  <a:lnTo>
                    <a:pt x="9132130" y="833607"/>
                  </a:lnTo>
                  <a:lnTo>
                    <a:pt x="0" y="833607"/>
                  </a:lnTo>
                  <a:lnTo>
                    <a:pt x="0" y="0"/>
                  </a:lnTo>
                  <a:close/>
                </a:path>
              </a:pathLst>
            </a:custGeom>
            <a:solidFill>
              <a:srgbClr val="005EB8"/>
            </a:solidFill>
            <a:ln>
              <a:solidFill>
                <a:srgbClr val="005EB8"/>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661676" tIns="45720" rIns="45720" bIns="45720" numCol="1" spcCol="1270" anchor="ctr" anchorCtr="0">
              <a:noAutofit/>
            </a:bodyPr>
            <a:lstStyle/>
            <a:p>
              <a:pPr marL="0" lvl="0" indent="0" algn="l" defTabSz="800100">
                <a:lnSpc>
                  <a:spcPct val="90000"/>
                </a:lnSpc>
                <a:spcBef>
                  <a:spcPct val="0"/>
                </a:spcBef>
                <a:spcAft>
                  <a:spcPct val="35000"/>
                </a:spcAft>
                <a:buNone/>
              </a:pPr>
              <a:r>
                <a:rPr lang="en-GB" sz="1800" b="0" kern="1200">
                  <a:latin typeface="Arial" panose="020B0604020202020204" pitchFamily="34" charset="0"/>
                  <a:cs typeface="Arial" panose="020B0604020202020204" pitchFamily="34" charset="0"/>
                </a:rPr>
                <a:t>with a view to </a:t>
              </a:r>
              <a:r>
                <a:rPr lang="en-GB" sz="1800" b="1" kern="1200">
                  <a:latin typeface="Arial" panose="020B0604020202020204" pitchFamily="34" charset="0"/>
                  <a:cs typeface="Arial" panose="020B0604020202020204" pitchFamily="34" charset="0"/>
                </a:rPr>
                <a:t>improve the quality of the services</a:t>
              </a:r>
              <a:r>
                <a:rPr lang="en-GB" sz="1800" b="0" kern="1200">
                  <a:latin typeface="Arial" panose="020B0604020202020204" pitchFamily="34" charset="0"/>
                  <a:cs typeface="Arial" panose="020B0604020202020204" pitchFamily="34" charset="0"/>
                </a:rPr>
                <a:t>, including through integrated service delivery</a:t>
              </a:r>
            </a:p>
          </p:txBody>
        </p:sp>
        <p:sp>
          <p:nvSpPr>
            <p:cNvPr id="29" name="Oval 28">
              <a:extLst>
                <a:ext uri="{FF2B5EF4-FFF2-40B4-BE49-F238E27FC236}">
                  <a16:creationId xmlns:a16="http://schemas.microsoft.com/office/drawing/2014/main" id="{79708093-4734-4B34-8F5A-FCF99B03A7B9}"/>
                </a:ext>
              </a:extLst>
            </p:cNvPr>
            <p:cNvSpPr/>
            <p:nvPr/>
          </p:nvSpPr>
          <p:spPr>
            <a:xfrm>
              <a:off x="1838890" y="3099167"/>
              <a:ext cx="1042009" cy="1042009"/>
            </a:xfrm>
            <a:prstGeom prst="ellipse">
              <a:avLst/>
            </a:prstGeom>
            <a:ln>
              <a:solidFill>
                <a:srgbClr val="005EB8"/>
              </a:solidFill>
            </a:ln>
          </p:spPr>
          <p:style>
            <a:lnRef idx="2">
              <a:scrgbClr r="0" g="0" b="0"/>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a:lstStyle/>
            <a:p>
              <a:endParaRPr lang="en-GB"/>
            </a:p>
          </p:txBody>
        </p:sp>
        <p:sp>
          <p:nvSpPr>
            <p:cNvPr id="25" name="TextBox 24">
              <a:extLst>
                <a:ext uri="{FF2B5EF4-FFF2-40B4-BE49-F238E27FC236}">
                  <a16:creationId xmlns:a16="http://schemas.microsoft.com/office/drawing/2014/main" id="{96250A78-0A3D-4A13-8678-5C7586F15D0A}"/>
                </a:ext>
              </a:extLst>
            </p:cNvPr>
            <p:cNvSpPr txBox="1"/>
            <p:nvPr/>
          </p:nvSpPr>
          <p:spPr>
            <a:xfrm>
              <a:off x="2155351" y="3412422"/>
              <a:ext cx="409086" cy="415498"/>
            </a:xfrm>
            <a:prstGeom prst="rect">
              <a:avLst/>
            </a:prstGeom>
            <a:noFill/>
          </p:spPr>
          <p:txBody>
            <a:bodyPr wrap="none" rtlCol="0">
              <a:spAutoFit/>
            </a:bodyPr>
            <a:lstStyle/>
            <a:p>
              <a:r>
                <a:rPr lang="en-GB" sz="2100" b="1">
                  <a:latin typeface="Arial" panose="020B0604020202020204" pitchFamily="34" charset="0"/>
                  <a:cs typeface="Arial" panose="020B0604020202020204" pitchFamily="34" charset="0"/>
                </a:rPr>
                <a:t>2.</a:t>
              </a:r>
            </a:p>
          </p:txBody>
        </p:sp>
      </p:grpSp>
    </p:spTree>
    <p:extLst>
      <p:ext uri="{BB962C8B-B14F-4D97-AF65-F5344CB8AC3E}">
        <p14:creationId xmlns:p14="http://schemas.microsoft.com/office/powerpoint/2010/main" val="21628517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11811" y="110076"/>
            <a:ext cx="1968378" cy="903741"/>
          </a:xfrm>
        </p:spPr>
        <p:txBody>
          <a:bodyPr>
            <a:normAutofit/>
          </a:bodyPr>
          <a:lstStyle/>
          <a:p>
            <a:pPr algn="ctr"/>
            <a:r>
              <a:rPr lang="en-GB" sz="3600" b="1" dirty="0">
                <a:solidFill>
                  <a:srgbClr val="005EB8"/>
                </a:solidFill>
                <a:latin typeface="Arial" panose="020B0604020202020204" pitchFamily="34" charset="0"/>
                <a:cs typeface="Arial" panose="020B0604020202020204" pitchFamily="34" charset="0"/>
              </a:rPr>
              <a:t>Scope</a:t>
            </a:r>
          </a:p>
        </p:txBody>
      </p:sp>
      <p:pic>
        <p:nvPicPr>
          <p:cNvPr id="7" name="Picture 6" descr="Logo&#10;&#10;Description automatically generated">
            <a:extLst>
              <a:ext uri="{FF2B5EF4-FFF2-40B4-BE49-F238E27FC236}">
                <a16:creationId xmlns:a16="http://schemas.microsoft.com/office/drawing/2014/main" id="{9B8D5128-E5B7-4B87-8A90-85D5D4E1AA6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64552" y="188640"/>
            <a:ext cx="972000" cy="731718"/>
          </a:xfrm>
          <a:prstGeom prst="rect">
            <a:avLst/>
          </a:prstGeom>
        </p:spPr>
      </p:pic>
      <p:sp>
        <p:nvSpPr>
          <p:cNvPr id="8" name="Rectangle 7">
            <a:extLst>
              <a:ext uri="{FF2B5EF4-FFF2-40B4-BE49-F238E27FC236}">
                <a16:creationId xmlns:a16="http://schemas.microsoft.com/office/drawing/2014/main" id="{C0F1C463-4E89-4C5A-AC07-8061F0D89F52}"/>
              </a:ext>
            </a:extLst>
          </p:cNvPr>
          <p:cNvSpPr/>
          <p:nvPr/>
        </p:nvSpPr>
        <p:spPr>
          <a:xfrm>
            <a:off x="580310" y="920358"/>
            <a:ext cx="9063002" cy="415498"/>
          </a:xfrm>
          <a:prstGeom prst="rect">
            <a:avLst/>
          </a:prstGeom>
        </p:spPr>
        <p:txBody>
          <a:bodyPr wrap="square">
            <a:spAutoFit/>
          </a:bodyPr>
          <a:lstStyle/>
          <a:p>
            <a:pPr algn="just">
              <a:spcAft>
                <a:spcPts val="1400"/>
              </a:spcAft>
              <a:tabLst>
                <a:tab pos="457200" algn="l"/>
              </a:tabLst>
            </a:pPr>
            <a:r>
              <a:rPr lang="en-GB" sz="2100" dirty="0">
                <a:solidFill>
                  <a:srgbClr val="231F20"/>
                </a:solidFill>
                <a:latin typeface="Arial" panose="020B0604020202020204" pitchFamily="34" charset="0"/>
                <a:ea typeface="Calibri" panose="020F0502020204030204" pitchFamily="34" charset="0"/>
                <a:cs typeface="Times New Roman" panose="02020603050405020304" pitchFamily="18" charset="0"/>
              </a:rPr>
              <a:t>The PSR will apply to the procurement of </a:t>
            </a:r>
            <a:r>
              <a:rPr lang="en-GB" sz="2100" b="1" dirty="0">
                <a:solidFill>
                  <a:srgbClr val="231F20"/>
                </a:solidFill>
                <a:latin typeface="Arial" panose="020B0604020202020204" pitchFamily="34" charset="0"/>
                <a:ea typeface="Calibri" panose="020F0502020204030204" pitchFamily="34" charset="0"/>
                <a:cs typeface="Times New Roman" panose="02020603050405020304" pitchFamily="18" charset="0"/>
              </a:rPr>
              <a:t>health care services</a:t>
            </a:r>
            <a:r>
              <a:rPr lang="en-GB" sz="2100" dirty="0">
                <a:solidFill>
                  <a:srgbClr val="231F20"/>
                </a:solidFill>
                <a:latin typeface="Arial" panose="020B0604020202020204" pitchFamily="34" charset="0"/>
                <a:ea typeface="Calibri" panose="020F0502020204030204" pitchFamily="34" charset="0"/>
                <a:cs typeface="Times New Roman" panose="02020603050405020304" pitchFamily="18" charset="0"/>
              </a:rPr>
              <a:t> in England.</a:t>
            </a:r>
          </a:p>
        </p:txBody>
      </p:sp>
      <p:sp>
        <p:nvSpPr>
          <p:cNvPr id="17" name="TextBox 16">
            <a:extLst>
              <a:ext uri="{FF2B5EF4-FFF2-40B4-BE49-F238E27FC236}">
                <a16:creationId xmlns:a16="http://schemas.microsoft.com/office/drawing/2014/main" id="{E6E4582C-2DB9-4D1A-9234-E2744AF2DDE4}"/>
              </a:ext>
            </a:extLst>
          </p:cNvPr>
          <p:cNvSpPr txBox="1"/>
          <p:nvPr/>
        </p:nvSpPr>
        <p:spPr>
          <a:xfrm>
            <a:off x="6257128" y="1642842"/>
            <a:ext cx="5293424" cy="4294800"/>
          </a:xfrm>
          <a:prstGeom prst="rect">
            <a:avLst/>
          </a:prstGeom>
          <a:noFill/>
          <a:ln>
            <a:solidFill>
              <a:srgbClr val="005EB8"/>
            </a:solidFill>
          </a:ln>
        </p:spPr>
        <p:txBody>
          <a:bodyPr wrap="square" lIns="91440" tIns="45720" rIns="91440" bIns="45720" anchor="t">
            <a:spAutoFit/>
          </a:bodyPr>
          <a:lstStyle/>
          <a:p>
            <a:r>
              <a:rPr lang="en-GB" sz="2100" b="1" dirty="0">
                <a:latin typeface="Arial"/>
                <a:cs typeface="Arial"/>
              </a:rPr>
              <a:t>Not in scope </a:t>
            </a:r>
            <a:r>
              <a:rPr lang="en-GB" sz="2100" dirty="0">
                <a:latin typeface="Arial"/>
                <a:cs typeface="Arial"/>
              </a:rPr>
              <a:t>of the PSR are:</a:t>
            </a:r>
          </a:p>
          <a:p>
            <a:endParaRPr lang="en-GB" dirty="0">
              <a:latin typeface="Arial" panose="020B0604020202020204" pitchFamily="34" charset="0"/>
              <a:cs typeface="Arial"/>
            </a:endParaRPr>
          </a:p>
          <a:p>
            <a:pPr marL="342900" indent="-342900">
              <a:buClr>
                <a:srgbClr val="00A9CE"/>
              </a:buClr>
              <a:buFont typeface="Wingdings" panose="05000000000000000000" pitchFamily="2" charset="2"/>
              <a:buChar char="v"/>
            </a:pPr>
            <a:r>
              <a:rPr lang="en-GB" sz="2100" dirty="0">
                <a:latin typeface="Arial"/>
                <a:cs typeface="Arial"/>
              </a:rPr>
              <a:t>goods (i.e., medicines, medical equipment, personal protective equipment)</a:t>
            </a:r>
          </a:p>
          <a:p>
            <a:pPr>
              <a:buClr>
                <a:srgbClr val="00A9CE"/>
              </a:buClr>
            </a:pPr>
            <a:endParaRPr lang="en-GB" sz="2100" dirty="0">
              <a:latin typeface="Arial"/>
              <a:cs typeface="Arial"/>
            </a:endParaRPr>
          </a:p>
          <a:p>
            <a:pPr marL="342900" indent="-342900">
              <a:buClr>
                <a:srgbClr val="00A9CE"/>
              </a:buClr>
              <a:buFont typeface="Wingdings" panose="05000000000000000000" pitchFamily="2" charset="2"/>
              <a:buChar char="v"/>
            </a:pPr>
            <a:r>
              <a:rPr lang="en-GB" sz="2100" dirty="0">
                <a:latin typeface="Arial"/>
                <a:cs typeface="Arial"/>
              </a:rPr>
              <a:t>social care services</a:t>
            </a:r>
          </a:p>
          <a:p>
            <a:pPr>
              <a:buClr>
                <a:srgbClr val="00A9CE"/>
              </a:buClr>
            </a:pPr>
            <a:endParaRPr lang="en-GB" sz="2100" dirty="0">
              <a:latin typeface="Arial"/>
              <a:cs typeface="Arial"/>
            </a:endParaRPr>
          </a:p>
          <a:p>
            <a:pPr marL="342900" indent="-342900">
              <a:buClr>
                <a:srgbClr val="00A9CE"/>
              </a:buClr>
              <a:buFont typeface="Wingdings" panose="05000000000000000000" pitchFamily="2" charset="2"/>
              <a:buChar char="v"/>
            </a:pPr>
            <a:r>
              <a:rPr lang="en-GB" sz="2100" dirty="0">
                <a:latin typeface="Arial"/>
                <a:cs typeface="Arial"/>
              </a:rPr>
              <a:t>non-healthcare services or health-adjacent services (i.e., capital works, business consultancy, catering) that do not provide health care to an individual.</a:t>
            </a:r>
          </a:p>
          <a:p>
            <a:pPr marL="342900" indent="-342900">
              <a:buClr>
                <a:srgbClr val="00A9CE"/>
              </a:buClr>
              <a:buFont typeface="Wingdings" panose="05000000000000000000" pitchFamily="2" charset="2"/>
              <a:buChar char="v"/>
            </a:pPr>
            <a:endParaRPr lang="en-GB" sz="2100" dirty="0">
              <a:latin typeface="Arial"/>
              <a:cs typeface="Arial"/>
            </a:endParaRPr>
          </a:p>
        </p:txBody>
      </p:sp>
      <p:sp>
        <p:nvSpPr>
          <p:cNvPr id="16" name="TextBox 15">
            <a:extLst>
              <a:ext uri="{FF2B5EF4-FFF2-40B4-BE49-F238E27FC236}">
                <a16:creationId xmlns:a16="http://schemas.microsoft.com/office/drawing/2014/main" id="{7B3F371E-2042-4CD3-AFBA-3E4547616C7E}"/>
              </a:ext>
            </a:extLst>
          </p:cNvPr>
          <p:cNvSpPr txBox="1"/>
          <p:nvPr/>
        </p:nvSpPr>
        <p:spPr>
          <a:xfrm>
            <a:off x="699220" y="1644159"/>
            <a:ext cx="5396780" cy="4293483"/>
          </a:xfrm>
          <a:prstGeom prst="rect">
            <a:avLst/>
          </a:prstGeom>
          <a:noFill/>
          <a:ln>
            <a:solidFill>
              <a:srgbClr val="005EB8"/>
            </a:solidFill>
          </a:ln>
        </p:spPr>
        <p:txBody>
          <a:bodyPr wrap="square" lIns="91440" tIns="45720" rIns="91440" bIns="45720" anchor="t">
            <a:spAutoFit/>
          </a:bodyPr>
          <a:lstStyle/>
          <a:p>
            <a:r>
              <a:rPr lang="en-GB" sz="2100" dirty="0">
                <a:latin typeface="Arial"/>
                <a:cs typeface="Arial"/>
              </a:rPr>
              <a:t>Broadly, services </a:t>
            </a:r>
            <a:r>
              <a:rPr lang="en-GB" sz="2100" b="1" dirty="0">
                <a:latin typeface="Arial"/>
                <a:cs typeface="Arial"/>
              </a:rPr>
              <a:t>within</a:t>
            </a:r>
            <a:r>
              <a:rPr lang="en-GB" sz="2100" dirty="0">
                <a:latin typeface="Arial"/>
                <a:cs typeface="Arial"/>
              </a:rPr>
              <a:t> scope are:</a:t>
            </a:r>
          </a:p>
          <a:p>
            <a:endParaRPr lang="en-GB" sz="2100" dirty="0">
              <a:latin typeface="Arial" panose="020B0604020202020204" pitchFamily="34" charset="0"/>
            </a:endParaRPr>
          </a:p>
          <a:p>
            <a:pPr marL="342900" indent="-342900">
              <a:buClr>
                <a:srgbClr val="00A9CE"/>
              </a:buClr>
              <a:buFont typeface="Wingdings" panose="05000000000000000000" pitchFamily="2" charset="2"/>
              <a:buChar char="v"/>
            </a:pPr>
            <a:r>
              <a:rPr lang="en-GB" sz="2100" dirty="0">
                <a:latin typeface="Arial"/>
                <a:cs typeface="Arial"/>
              </a:rPr>
              <a:t>services arranged by the NHS such as hospital, community, mental health, primary health care, palliative care, ambulance, and patient transport services for which the provider requires CQC registration</a:t>
            </a:r>
          </a:p>
          <a:p>
            <a:pPr>
              <a:buClr>
                <a:srgbClr val="00A9CE"/>
              </a:buClr>
            </a:pPr>
            <a:endParaRPr lang="en-GB" sz="2100" dirty="0">
              <a:latin typeface="Arial"/>
              <a:cs typeface="Arial"/>
            </a:endParaRPr>
          </a:p>
          <a:p>
            <a:pPr marL="342900" indent="-342900">
              <a:buClr>
                <a:srgbClr val="00A9CE"/>
              </a:buClr>
              <a:buFont typeface="Wingdings" panose="05000000000000000000" pitchFamily="2" charset="2"/>
              <a:buChar char="v"/>
            </a:pPr>
            <a:r>
              <a:rPr lang="en-GB" sz="2100" dirty="0">
                <a:latin typeface="Arial"/>
                <a:cs typeface="Arial"/>
              </a:rPr>
              <a:t>substance use treatment services, sexual and reproductive health, and health visits arranged by local authorities.</a:t>
            </a:r>
          </a:p>
        </p:txBody>
      </p:sp>
    </p:spTree>
    <p:extLst>
      <p:ext uri="{BB962C8B-B14F-4D97-AF65-F5344CB8AC3E}">
        <p14:creationId xmlns:p14="http://schemas.microsoft.com/office/powerpoint/2010/main" val="1487566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CD8F339E-4ABA-4CBE-93FE-B29E01A72526}"/>
              </a:ext>
            </a:extLst>
          </p:cNvPr>
          <p:cNvSpPr>
            <a:spLocks noGrp="1"/>
          </p:cNvSpPr>
          <p:nvPr>
            <p:ph idx="1"/>
          </p:nvPr>
        </p:nvSpPr>
        <p:spPr>
          <a:xfrm>
            <a:off x="921060" y="920358"/>
            <a:ext cx="10647548" cy="1037840"/>
          </a:xfrm>
        </p:spPr>
        <p:txBody>
          <a:bodyPr>
            <a:noAutofit/>
          </a:bodyPr>
          <a:lstStyle/>
          <a:p>
            <a:pPr marL="0" indent="0">
              <a:buNone/>
            </a:pPr>
            <a:r>
              <a:rPr lang="en-GB" sz="2100" dirty="0">
                <a:latin typeface="Arial" panose="020B0604020202020204" pitchFamily="34" charset="0"/>
                <a:cs typeface="Arial" panose="020B0604020202020204" pitchFamily="34" charset="0"/>
              </a:rPr>
              <a:t>The PSR allows relevant authorities to arrange a contract comprising of a mixture of in-scope health care services and out of scope services or goods when both of the below statements are true:</a:t>
            </a:r>
          </a:p>
          <a:p>
            <a:pPr marL="0" indent="0">
              <a:buNone/>
            </a:pPr>
            <a:endParaRPr lang="en-GB" sz="2100" dirty="0">
              <a:latin typeface="Arial" panose="020B0604020202020204" pitchFamily="34" charset="0"/>
              <a:cs typeface="Arial" panose="020B0604020202020204" pitchFamily="34" charset="0"/>
            </a:endParaRPr>
          </a:p>
        </p:txBody>
      </p:sp>
      <p:pic>
        <p:nvPicPr>
          <p:cNvPr id="7" name="Picture 6" descr="Logo&#10;&#10;Description automatically generated">
            <a:extLst>
              <a:ext uri="{FF2B5EF4-FFF2-40B4-BE49-F238E27FC236}">
                <a16:creationId xmlns:a16="http://schemas.microsoft.com/office/drawing/2014/main" id="{7041E848-16AF-43AD-BDF2-6D552D658C3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64552" y="188640"/>
            <a:ext cx="972000" cy="731718"/>
          </a:xfrm>
          <a:prstGeom prst="rect">
            <a:avLst/>
          </a:prstGeom>
        </p:spPr>
      </p:pic>
      <p:sp>
        <p:nvSpPr>
          <p:cNvPr id="5" name="Title 1">
            <a:extLst>
              <a:ext uri="{FF2B5EF4-FFF2-40B4-BE49-F238E27FC236}">
                <a16:creationId xmlns:a16="http://schemas.microsoft.com/office/drawing/2014/main" id="{65F92BFE-1098-48F3-B92D-9F3571387ADA}"/>
              </a:ext>
            </a:extLst>
          </p:cNvPr>
          <p:cNvSpPr txBox="1">
            <a:spLocks/>
          </p:cNvSpPr>
          <p:nvPr/>
        </p:nvSpPr>
        <p:spPr>
          <a:xfrm>
            <a:off x="3671651" y="4979"/>
            <a:ext cx="4848698" cy="903741"/>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rgbClr val="0074BA"/>
                </a:solidFill>
                <a:latin typeface="+mj-lt"/>
                <a:ea typeface="+mj-ea"/>
                <a:cs typeface="+mj-cs"/>
              </a:defRPr>
            </a:lvl1pPr>
          </a:lstStyle>
          <a:p>
            <a:pPr algn="ctr"/>
            <a:r>
              <a:rPr lang="en-GB" dirty="0">
                <a:solidFill>
                  <a:srgbClr val="005EB8"/>
                </a:solidFill>
                <a:latin typeface="Arial" panose="020B0604020202020204" pitchFamily="34" charset="0"/>
                <a:cs typeface="Arial" panose="020B0604020202020204" pitchFamily="34" charset="0"/>
              </a:rPr>
              <a:t>Mixed Procurements</a:t>
            </a:r>
          </a:p>
        </p:txBody>
      </p:sp>
      <p:sp>
        <p:nvSpPr>
          <p:cNvPr id="48" name="Rectangle 47">
            <a:extLst>
              <a:ext uri="{FF2B5EF4-FFF2-40B4-BE49-F238E27FC236}">
                <a16:creationId xmlns:a16="http://schemas.microsoft.com/office/drawing/2014/main" id="{D62705EF-07A0-4BA6-A067-02768391414B}"/>
              </a:ext>
            </a:extLst>
          </p:cNvPr>
          <p:cNvSpPr/>
          <p:nvPr/>
        </p:nvSpPr>
        <p:spPr>
          <a:xfrm>
            <a:off x="921057" y="4894311"/>
            <a:ext cx="10804217" cy="1382664"/>
          </a:xfrm>
          <a:prstGeom prst="rect">
            <a:avLst/>
          </a:prstGeom>
          <a:noFill/>
          <a:ln>
            <a:solidFill>
              <a:srgbClr val="005E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400" b="1" dirty="0">
              <a:solidFill>
                <a:schemeClr val="accent5">
                  <a:lumMod val="75000"/>
                </a:schemeClr>
              </a:solidFill>
              <a:latin typeface="Arial" panose="020B0604020202020204" pitchFamily="34" charset="0"/>
              <a:cs typeface="Arial" panose="020B0604020202020204" pitchFamily="34" charset="0"/>
            </a:endParaRPr>
          </a:p>
          <a:p>
            <a:endParaRPr lang="en-GB" sz="1400" b="1" dirty="0">
              <a:solidFill>
                <a:schemeClr val="accent5">
                  <a:lumMod val="75000"/>
                </a:schemeClr>
              </a:solidFill>
              <a:latin typeface="Arial" panose="020B0604020202020204" pitchFamily="34" charset="0"/>
              <a:cs typeface="Arial" panose="020B0604020202020204" pitchFamily="34" charset="0"/>
            </a:endParaRPr>
          </a:p>
          <a:p>
            <a:endParaRPr lang="en-GB" sz="1400" b="1" dirty="0">
              <a:solidFill>
                <a:schemeClr val="accent5">
                  <a:lumMod val="75000"/>
                </a:schemeClr>
              </a:solidFill>
              <a:latin typeface="Arial" panose="020B0604020202020204" pitchFamily="34" charset="0"/>
              <a:cs typeface="Arial" panose="020B0604020202020204" pitchFamily="34" charset="0"/>
            </a:endParaRPr>
          </a:p>
          <a:p>
            <a:r>
              <a:rPr lang="en-GB" sz="1400" b="1" dirty="0">
                <a:solidFill>
                  <a:schemeClr val="accent5">
                    <a:lumMod val="75000"/>
                  </a:schemeClr>
                </a:solidFill>
                <a:latin typeface="Arial" panose="020B0604020202020204" pitchFamily="34" charset="0"/>
                <a:cs typeface="Arial" panose="020B0604020202020204" pitchFamily="34" charset="0"/>
              </a:rPr>
              <a:t>EXAMPLES:</a:t>
            </a:r>
          </a:p>
          <a:p>
            <a:pPr marL="285750" indent="-285750">
              <a:buFont typeface="Arial" panose="020B0604020202020204" pitchFamily="34" charset="0"/>
              <a:buChar char="•"/>
            </a:pPr>
            <a:r>
              <a:rPr lang="en-GB" sz="1400" dirty="0">
                <a:solidFill>
                  <a:schemeClr val="tx1"/>
                </a:solidFill>
                <a:latin typeface="Arial" panose="020B0604020202020204" pitchFamily="34" charset="0"/>
                <a:cs typeface="Arial" panose="020B0604020202020204" pitchFamily="34" charset="0"/>
              </a:rPr>
              <a:t>Patient transport, which includes health care services (for which the provider requires CQC registration) and non-health care service (where no CQC registration is required)</a:t>
            </a:r>
          </a:p>
          <a:p>
            <a:pPr marL="285750" indent="-285750">
              <a:buFont typeface="Arial" panose="020B0604020202020204" pitchFamily="34" charset="0"/>
              <a:buChar char="•"/>
            </a:pPr>
            <a:r>
              <a:rPr lang="en-GB" sz="1400" dirty="0">
                <a:solidFill>
                  <a:schemeClr val="tx1"/>
                </a:solidFill>
                <a:latin typeface="Arial" panose="020B0604020202020204" pitchFamily="34" charset="0"/>
                <a:cs typeface="Arial" panose="020B0604020202020204" pitchFamily="34" charset="0"/>
              </a:rPr>
              <a:t>Discharge to assess services</a:t>
            </a:r>
            <a:endParaRPr lang="en-GB" sz="1400" dirty="0">
              <a:solidFill>
                <a:schemeClr val="tx1"/>
              </a:solidFill>
            </a:endParaRPr>
          </a:p>
          <a:p>
            <a:pPr marL="285750" indent="-285750">
              <a:buFont typeface="Arial" panose="020B0604020202020204" pitchFamily="34" charset="0"/>
              <a:buChar char="•"/>
            </a:pPr>
            <a:r>
              <a:rPr lang="en-GB" sz="1400" dirty="0">
                <a:solidFill>
                  <a:schemeClr val="tx1"/>
                </a:solidFill>
                <a:latin typeface="Arial" panose="020B0604020202020204" pitchFamily="34" charset="0"/>
                <a:cs typeface="Arial" panose="020B0604020202020204" pitchFamily="34" charset="0"/>
              </a:rPr>
              <a:t>Mental health aftercare services, such as support services arranged under Section 117 of the Mental Health Act</a:t>
            </a:r>
            <a:endParaRPr lang="en-GB" sz="1400" dirty="0">
              <a:solidFill>
                <a:schemeClr val="tx1"/>
              </a:solidFill>
            </a:endParaRPr>
          </a:p>
          <a:p>
            <a:endParaRPr lang="en-GB" sz="1800" dirty="0">
              <a:solidFill>
                <a:schemeClr val="tx1"/>
              </a:solidFill>
            </a:endParaRPr>
          </a:p>
          <a:p>
            <a:endParaRPr lang="en-GB" b="1" dirty="0">
              <a:solidFill>
                <a:schemeClr val="accent5">
                  <a:lumMod val="75000"/>
                </a:schemeClr>
              </a:solidFill>
              <a:latin typeface="Arial" panose="020B0604020202020204" pitchFamily="34" charset="0"/>
              <a:cs typeface="Arial" panose="020B0604020202020204" pitchFamily="34" charset="0"/>
            </a:endParaRPr>
          </a:p>
        </p:txBody>
      </p:sp>
      <p:sp>
        <p:nvSpPr>
          <p:cNvPr id="49" name="Rectangle 48">
            <a:extLst>
              <a:ext uri="{FF2B5EF4-FFF2-40B4-BE49-F238E27FC236}">
                <a16:creationId xmlns:a16="http://schemas.microsoft.com/office/drawing/2014/main" id="{C1A5A62A-EA4B-4EDC-BD70-914D19F810BA}"/>
              </a:ext>
            </a:extLst>
          </p:cNvPr>
          <p:cNvSpPr/>
          <p:nvPr/>
        </p:nvSpPr>
        <p:spPr>
          <a:xfrm>
            <a:off x="921059" y="3110641"/>
            <a:ext cx="10727941" cy="1562100"/>
          </a:xfrm>
          <a:prstGeom prst="rect">
            <a:avLst/>
          </a:prstGeom>
          <a:noFill/>
          <a:ln>
            <a:solidFill>
              <a:srgbClr val="005E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800" dirty="0">
                <a:solidFill>
                  <a:schemeClr val="tx1"/>
                </a:solidFill>
                <a:latin typeface="Arial" panose="020B0604020202020204" pitchFamily="34" charset="0"/>
                <a:cs typeface="Arial" panose="020B0604020202020204" pitchFamily="34" charset="0"/>
              </a:rPr>
              <a:t>The relevant authority is of the view that the other goods or services could not reasonably be supplied under a separate contract. This means that the relevant authority is of the view that procuring the health care services and the other goods and services separately would, or would be likely to, have a material adverse impact on the relevant authority’s ability to act in accordance with the procurement principles.</a:t>
            </a:r>
          </a:p>
          <a:p>
            <a:endParaRPr lang="en-GB" dirty="0">
              <a:solidFill>
                <a:schemeClr val="tx1"/>
              </a:solidFill>
              <a:latin typeface="Arial" panose="020B0604020202020204" pitchFamily="34" charset="0"/>
              <a:cs typeface="Arial" panose="020B0604020202020204" pitchFamily="34" charset="0"/>
            </a:endParaRPr>
          </a:p>
        </p:txBody>
      </p:sp>
      <p:sp>
        <p:nvSpPr>
          <p:cNvPr id="51" name="Oval 50">
            <a:extLst>
              <a:ext uri="{FF2B5EF4-FFF2-40B4-BE49-F238E27FC236}">
                <a16:creationId xmlns:a16="http://schemas.microsoft.com/office/drawing/2014/main" id="{D19C7D02-7675-4A47-8D6D-27E2D1ABE214}"/>
              </a:ext>
            </a:extLst>
          </p:cNvPr>
          <p:cNvSpPr/>
          <p:nvPr/>
        </p:nvSpPr>
        <p:spPr>
          <a:xfrm>
            <a:off x="200980" y="2123354"/>
            <a:ext cx="648072" cy="648072"/>
          </a:xfrm>
          <a:prstGeom prst="ellipse">
            <a:avLst/>
          </a:prstGeom>
          <a:solidFill>
            <a:srgbClr val="005EB8"/>
          </a:solidFill>
          <a:ln>
            <a:solidFill>
              <a:srgbClr val="005E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latin typeface="Arial" panose="020B0604020202020204" pitchFamily="34" charset="0"/>
                <a:cs typeface="Arial" panose="020B0604020202020204" pitchFamily="34" charset="0"/>
              </a:rPr>
              <a:t>1. </a:t>
            </a:r>
          </a:p>
        </p:txBody>
      </p:sp>
      <p:sp>
        <p:nvSpPr>
          <p:cNvPr id="52" name="Oval 51">
            <a:extLst>
              <a:ext uri="{FF2B5EF4-FFF2-40B4-BE49-F238E27FC236}">
                <a16:creationId xmlns:a16="http://schemas.microsoft.com/office/drawing/2014/main" id="{4BEC268C-7FDF-4BF4-AF8A-6A1E1C219780}"/>
              </a:ext>
            </a:extLst>
          </p:cNvPr>
          <p:cNvSpPr/>
          <p:nvPr/>
        </p:nvSpPr>
        <p:spPr>
          <a:xfrm>
            <a:off x="200980" y="3638364"/>
            <a:ext cx="648072" cy="648072"/>
          </a:xfrm>
          <a:prstGeom prst="ellipse">
            <a:avLst/>
          </a:prstGeom>
          <a:solidFill>
            <a:srgbClr val="005EB8"/>
          </a:solidFill>
          <a:ln>
            <a:solidFill>
              <a:srgbClr val="005E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latin typeface="Arial" panose="020B0604020202020204" pitchFamily="34" charset="0"/>
                <a:cs typeface="Arial" panose="020B0604020202020204" pitchFamily="34" charset="0"/>
              </a:rPr>
              <a:t>2.</a:t>
            </a:r>
          </a:p>
        </p:txBody>
      </p:sp>
      <p:sp>
        <p:nvSpPr>
          <p:cNvPr id="3" name="Rectangle 2">
            <a:extLst>
              <a:ext uri="{FF2B5EF4-FFF2-40B4-BE49-F238E27FC236}">
                <a16:creationId xmlns:a16="http://schemas.microsoft.com/office/drawing/2014/main" id="{96D6C207-2108-B911-7BC9-B13CF12D0BC6}"/>
              </a:ext>
            </a:extLst>
          </p:cNvPr>
          <p:cNvSpPr/>
          <p:nvPr/>
        </p:nvSpPr>
        <p:spPr>
          <a:xfrm>
            <a:off x="921058" y="2080870"/>
            <a:ext cx="10727942" cy="1037840"/>
          </a:xfrm>
          <a:prstGeom prst="rect">
            <a:avLst/>
          </a:prstGeom>
          <a:noFill/>
          <a:ln>
            <a:solidFill>
              <a:srgbClr val="005EB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latin typeface="Arial" panose="020B0604020202020204" pitchFamily="34" charset="0"/>
                <a:cs typeface="Arial" panose="020B0604020202020204" pitchFamily="34" charset="0"/>
              </a:rPr>
              <a:t>The main subject matter of the procurement is health care services. This means that the health care service element must be more than 50% of the value of the contract.</a:t>
            </a:r>
          </a:p>
        </p:txBody>
      </p:sp>
    </p:spTree>
    <p:extLst>
      <p:ext uri="{BB962C8B-B14F-4D97-AF65-F5344CB8AC3E}">
        <p14:creationId xmlns:p14="http://schemas.microsoft.com/office/powerpoint/2010/main" val="98174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0AAA7262-70A4-4E9E-9CF5-0C4E345628BE}"/>
              </a:ext>
            </a:extLst>
          </p:cNvPr>
          <p:cNvSpPr>
            <a:spLocks noGrp="1"/>
          </p:cNvSpPr>
          <p:nvPr>
            <p:ph type="title"/>
          </p:nvPr>
        </p:nvSpPr>
        <p:spPr>
          <a:xfrm>
            <a:off x="4071504" y="355627"/>
            <a:ext cx="4048993" cy="611649"/>
          </a:xfrm>
        </p:spPr>
        <p:txBody>
          <a:bodyPr>
            <a:noAutofit/>
          </a:bodyPr>
          <a:lstStyle/>
          <a:p>
            <a:pPr algn="ctr"/>
            <a:r>
              <a:rPr lang="en-US" b="1"/>
              <a:t>Record Keeping</a:t>
            </a:r>
            <a:endParaRPr lang="en-US"/>
          </a:p>
        </p:txBody>
      </p:sp>
      <p:sp>
        <p:nvSpPr>
          <p:cNvPr id="2" name="TextBox 1">
            <a:extLst>
              <a:ext uri="{FF2B5EF4-FFF2-40B4-BE49-F238E27FC236}">
                <a16:creationId xmlns:a16="http://schemas.microsoft.com/office/drawing/2014/main" id="{555FCAD9-386F-4396-8B31-C5499AE17434}"/>
              </a:ext>
            </a:extLst>
          </p:cNvPr>
          <p:cNvSpPr txBox="1"/>
          <p:nvPr/>
        </p:nvSpPr>
        <p:spPr>
          <a:xfrm flipH="1">
            <a:off x="328165" y="1680728"/>
            <a:ext cx="11535670" cy="1061829"/>
          </a:xfrm>
          <a:prstGeom prst="rect">
            <a:avLst/>
          </a:prstGeom>
          <a:noFill/>
        </p:spPr>
        <p:txBody>
          <a:bodyPr wrap="square" rtlCol="0">
            <a:spAutoFit/>
          </a:bodyPr>
          <a:lstStyle/>
          <a:p>
            <a:pPr fontAlgn="base"/>
            <a:r>
              <a:rPr lang="en-GB" sz="2100" dirty="0">
                <a:latin typeface="Arial" panose="020B0604020202020204" pitchFamily="34" charset="0"/>
                <a:cs typeface="Arial" panose="020B0604020202020204" pitchFamily="34" charset="0"/>
              </a:rPr>
              <a:t>Relevant authorities must keep records of their considerations throughout the award process. These records may be requested as part of a review during the standstill period. </a:t>
            </a:r>
            <a:r>
              <a:rPr lang="en-GB" sz="2100" b="1" dirty="0">
                <a:latin typeface="Arial" panose="020B0604020202020204" pitchFamily="34" charset="0"/>
                <a:cs typeface="Arial" panose="020B0604020202020204" pitchFamily="34" charset="0"/>
              </a:rPr>
              <a:t>Records must include:</a:t>
            </a:r>
            <a:r>
              <a:rPr lang="en-US" sz="2100" b="1" dirty="0">
                <a:latin typeface="Arial" panose="020B0604020202020204" pitchFamily="34" charset="0"/>
                <a:cs typeface="Arial" panose="020B0604020202020204" pitchFamily="34" charset="0"/>
              </a:rPr>
              <a:t>​​</a:t>
            </a:r>
          </a:p>
        </p:txBody>
      </p:sp>
      <p:graphicFrame>
        <p:nvGraphicFramePr>
          <p:cNvPr id="7" name="Diagram 6">
            <a:extLst>
              <a:ext uri="{FF2B5EF4-FFF2-40B4-BE49-F238E27FC236}">
                <a16:creationId xmlns:a16="http://schemas.microsoft.com/office/drawing/2014/main" id="{0CAB752F-CE67-468C-9530-E722CEEE70A4}"/>
              </a:ext>
            </a:extLst>
          </p:cNvPr>
          <p:cNvGraphicFramePr/>
          <p:nvPr/>
        </p:nvGraphicFramePr>
        <p:xfrm>
          <a:off x="783014" y="2742557"/>
          <a:ext cx="11279117" cy="40352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16648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graphicEl>
                                              <a:dgm id="{88B639E5-BC40-4717-B098-A868C87B07BC}"/>
                                            </p:graphic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graphicEl>
                                              <a:dgm id="{669D4329-4D53-4093-8731-491A2132C36F}"/>
                                            </p:graphic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graphicEl>
                                              <a:dgm id="{8ADBF50A-1B63-4753-AD95-789A0747A670}"/>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graphicEl>
                                              <a:dgm id="{FE68AE3C-98D6-4C68-A981-AE74A9B98451}"/>
                                            </p:graphic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graphicEl>
                                              <a:dgm id="{198F43EE-9D71-4369-8903-725D5E642E0F}"/>
                                            </p:graphic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graphicEl>
                                              <a:dgm id="{C4043A33-BA91-445E-A468-495D466E245E}"/>
                                            </p:graphic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
                                            <p:graphicEl>
                                              <a:dgm id="{67FEAB4D-76A1-4DEE-87AF-C2CBBBC402D7}"/>
                                            </p:graphic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graphicEl>
                                              <a:dgm id="{8CDC718F-E204-44C8-8044-EA9392B893FF}"/>
                                            </p:graphic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
                                            <p:graphicEl>
                                              <a:dgm id="{395F7F0B-6CCD-4DEE-A2B8-8186100BE61F}"/>
                                            </p:graphic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
                                            <p:graphicEl>
                                              <a:dgm id="{12AA7B2D-6C3B-4F78-B26C-A0290B4E4465}"/>
                                            </p:graphic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7">
                                            <p:graphicEl>
                                              <a:dgm id="{32233835-5E51-4B7B-A7CA-241741CEE8A4}"/>
                                            </p:graphic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
                                            <p:graphicEl>
                                              <a:dgm id="{CAB08021-FAD3-4CE3-8672-035CB1A10C69}"/>
                                            </p:graphic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7">
                                            <p:graphicEl>
                                              <a:dgm id="{361EABFD-AC0D-4B4A-869D-ECE046A47FB8}"/>
                                            </p:graphic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7">
                                            <p:graphicEl>
                                              <a:dgm id="{076B8B09-CC23-4091-BC41-D8FD0677614B}"/>
                                            </p:graphic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7">
                                            <p:graphicEl>
                                              <a:dgm id="{CDBBF1DC-8B14-4B7B-B017-083815CC5D3B}"/>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Sub>
          <a:bldDgm bld="one"/>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5275" y="76200"/>
            <a:ext cx="11477623" cy="533400"/>
          </a:xfrm>
        </p:spPr>
        <p:txBody>
          <a:bodyPr>
            <a:normAutofit/>
          </a:bodyPr>
          <a:lstStyle/>
          <a:p>
            <a:pPr algn="l"/>
            <a:r>
              <a:rPr lang="en-GB" sz="3100" b="1" dirty="0">
                <a:solidFill>
                  <a:srgbClr val="0072C6"/>
                </a:solidFill>
                <a:latin typeface="Arial" pitchFamily="34" charset="0"/>
                <a:cs typeface="Arial" pitchFamily="34" charset="0"/>
              </a:rPr>
              <a:t>PSR routes</a:t>
            </a:r>
            <a:endParaRPr lang="en-GB" sz="2000" b="1" dirty="0">
              <a:solidFill>
                <a:srgbClr val="0072C6"/>
              </a:solidFill>
              <a:latin typeface="Arial" pitchFamily="34" charset="0"/>
              <a:cs typeface="Arial" pitchFamily="34" charset="0"/>
            </a:endParaRPr>
          </a:p>
        </p:txBody>
      </p:sp>
      <p:graphicFrame>
        <p:nvGraphicFramePr>
          <p:cNvPr id="6" name="Table 6">
            <a:extLst>
              <a:ext uri="{FF2B5EF4-FFF2-40B4-BE49-F238E27FC236}">
                <a16:creationId xmlns:a16="http://schemas.microsoft.com/office/drawing/2014/main" id="{7624C154-500D-FD4F-0C0B-2FAC30F52F01}"/>
              </a:ext>
            </a:extLst>
          </p:cNvPr>
          <p:cNvGraphicFramePr>
            <a:graphicFrameLocks noGrp="1"/>
          </p:cNvGraphicFramePr>
          <p:nvPr>
            <p:ph idx="1"/>
            <p:extLst>
              <p:ext uri="{D42A27DB-BD31-4B8C-83A1-F6EECF244321}">
                <p14:modId xmlns:p14="http://schemas.microsoft.com/office/powerpoint/2010/main" val="2045431044"/>
              </p:ext>
            </p:extLst>
          </p:nvPr>
        </p:nvGraphicFramePr>
        <p:xfrm>
          <a:off x="295275" y="677696"/>
          <a:ext cx="11601449" cy="5704921"/>
        </p:xfrm>
        <a:graphic>
          <a:graphicData uri="http://schemas.openxmlformats.org/drawingml/2006/table">
            <a:tbl>
              <a:tblPr firstRow="1" bandRow="1">
                <a:tableStyleId>{5C22544A-7EE6-4342-B048-85BDC9FD1C3A}</a:tableStyleId>
              </a:tblPr>
              <a:tblGrid>
                <a:gridCol w="901177">
                  <a:extLst>
                    <a:ext uri="{9D8B030D-6E8A-4147-A177-3AD203B41FA5}">
                      <a16:colId xmlns:a16="http://schemas.microsoft.com/office/drawing/2014/main" val="3740478040"/>
                    </a:ext>
                  </a:extLst>
                </a:gridCol>
                <a:gridCol w="3513816">
                  <a:extLst>
                    <a:ext uri="{9D8B030D-6E8A-4147-A177-3AD203B41FA5}">
                      <a16:colId xmlns:a16="http://schemas.microsoft.com/office/drawing/2014/main" val="1495971467"/>
                    </a:ext>
                  </a:extLst>
                </a:gridCol>
                <a:gridCol w="1832246">
                  <a:extLst>
                    <a:ext uri="{9D8B030D-6E8A-4147-A177-3AD203B41FA5}">
                      <a16:colId xmlns:a16="http://schemas.microsoft.com/office/drawing/2014/main" val="1062315522"/>
                    </a:ext>
                  </a:extLst>
                </a:gridCol>
                <a:gridCol w="901205">
                  <a:extLst>
                    <a:ext uri="{9D8B030D-6E8A-4147-A177-3AD203B41FA5}">
                      <a16:colId xmlns:a16="http://schemas.microsoft.com/office/drawing/2014/main" val="2553132507"/>
                    </a:ext>
                  </a:extLst>
                </a:gridCol>
                <a:gridCol w="975420">
                  <a:extLst>
                    <a:ext uri="{9D8B030D-6E8A-4147-A177-3AD203B41FA5}">
                      <a16:colId xmlns:a16="http://schemas.microsoft.com/office/drawing/2014/main" val="2641223167"/>
                    </a:ext>
                  </a:extLst>
                </a:gridCol>
                <a:gridCol w="1441926">
                  <a:extLst>
                    <a:ext uri="{9D8B030D-6E8A-4147-A177-3AD203B41FA5}">
                      <a16:colId xmlns:a16="http://schemas.microsoft.com/office/drawing/2014/main" val="2121496289"/>
                    </a:ext>
                  </a:extLst>
                </a:gridCol>
                <a:gridCol w="943614">
                  <a:extLst>
                    <a:ext uri="{9D8B030D-6E8A-4147-A177-3AD203B41FA5}">
                      <a16:colId xmlns:a16="http://schemas.microsoft.com/office/drawing/2014/main" val="1897187804"/>
                    </a:ext>
                  </a:extLst>
                </a:gridCol>
                <a:gridCol w="1092045">
                  <a:extLst>
                    <a:ext uri="{9D8B030D-6E8A-4147-A177-3AD203B41FA5}">
                      <a16:colId xmlns:a16="http://schemas.microsoft.com/office/drawing/2014/main" val="969711988"/>
                    </a:ext>
                  </a:extLst>
                </a:gridCol>
              </a:tblGrid>
              <a:tr h="1015345">
                <a:tc>
                  <a:txBody>
                    <a:bodyPr/>
                    <a:lstStyle/>
                    <a:p>
                      <a:r>
                        <a:rPr lang="en-GB" sz="1100" dirty="0"/>
                        <a:t>PSR process</a:t>
                      </a:r>
                    </a:p>
                  </a:txBody>
                  <a:tcPr/>
                </a:tc>
                <a:tc>
                  <a:txBody>
                    <a:bodyPr/>
                    <a:lstStyle/>
                    <a:p>
                      <a:r>
                        <a:rPr lang="en-GB" sz="1100" dirty="0"/>
                        <a:t>When to </a:t>
                      </a:r>
                      <a:r>
                        <a:rPr lang="en-GB" sz="1100" dirty="0">
                          <a:solidFill>
                            <a:schemeClr val="bg1"/>
                          </a:solidFill>
                        </a:rPr>
                        <a:t>use</a:t>
                      </a:r>
                    </a:p>
                  </a:txBody>
                  <a:tcPr/>
                </a:tc>
                <a:tc>
                  <a:txBody>
                    <a:bodyPr/>
                    <a:lstStyle/>
                    <a:p>
                      <a:r>
                        <a:rPr lang="en-GB" sz="1100" dirty="0"/>
                        <a:t>When NOT to use</a:t>
                      </a:r>
                    </a:p>
                  </a:txBody>
                  <a:tcPr/>
                </a:tc>
                <a:tc>
                  <a:txBody>
                    <a:bodyPr/>
                    <a:lstStyle/>
                    <a:p>
                      <a:r>
                        <a:rPr lang="en-GB" sz="1100" dirty="0"/>
                        <a:t>Standstill period?</a:t>
                      </a:r>
                    </a:p>
                  </a:txBody>
                  <a:tcPr/>
                </a:tc>
                <a:tc>
                  <a:txBody>
                    <a:bodyPr/>
                    <a:lstStyle/>
                    <a:p>
                      <a:r>
                        <a:rPr lang="en-GB" sz="1100" dirty="0"/>
                        <a:t>Contract award to be published?</a:t>
                      </a:r>
                    </a:p>
                  </a:txBody>
                  <a:tcPr/>
                </a:tc>
                <a:tc>
                  <a:txBody>
                    <a:bodyPr/>
                    <a:lstStyle/>
                    <a:p>
                      <a:r>
                        <a:rPr lang="en-GB" sz="1100" dirty="0"/>
                        <a:t>Publish a notice on FTS? </a:t>
                      </a:r>
                      <a:r>
                        <a:rPr lang="en-GB" sz="1100" i="1" dirty="0"/>
                        <a:t>(AGEM will review notices if needed)</a:t>
                      </a:r>
                      <a:endParaRPr lang="en-GB" sz="1100" dirty="0"/>
                    </a:p>
                  </a:txBody>
                  <a:tcPr/>
                </a:tc>
                <a:tc>
                  <a:txBody>
                    <a:bodyPr/>
                    <a:lstStyle/>
                    <a:p>
                      <a:r>
                        <a:rPr lang="en-GB" sz="1100" dirty="0"/>
                        <a:t>Reference to key criteria </a:t>
                      </a:r>
                      <a:r>
                        <a:rPr lang="en-GB" sz="1100" dirty="0" err="1"/>
                        <a:t>req</a:t>
                      </a:r>
                      <a:r>
                        <a:rPr lang="en-GB" sz="1100" dirty="0"/>
                        <a:t>?</a:t>
                      </a:r>
                    </a:p>
                  </a:txBody>
                  <a:tcPr/>
                </a:tc>
                <a:tc>
                  <a:txBody>
                    <a:bodyPr/>
                    <a:lstStyle/>
                    <a:p>
                      <a:r>
                        <a:rPr lang="en-GB" sz="1100" dirty="0"/>
                        <a:t>Record decision-making criteria?</a:t>
                      </a:r>
                    </a:p>
                    <a:p>
                      <a:endParaRPr lang="en-GB" sz="1100" dirty="0"/>
                    </a:p>
                  </a:txBody>
                  <a:tcPr/>
                </a:tc>
                <a:extLst>
                  <a:ext uri="{0D108BD9-81ED-4DB2-BD59-A6C34878D82A}">
                    <a16:rowId xmlns:a16="http://schemas.microsoft.com/office/drawing/2014/main" val="1057145162"/>
                  </a:ext>
                </a:extLst>
              </a:tr>
              <a:tr h="1309422">
                <a:tc>
                  <a:txBody>
                    <a:bodyPr/>
                    <a:lstStyle/>
                    <a:p>
                      <a:r>
                        <a:rPr lang="en-GB" sz="1200" b="1" dirty="0"/>
                        <a:t>Direct Award A</a:t>
                      </a:r>
                    </a:p>
                    <a:p>
                      <a:endParaRPr lang="en-GB" sz="1200" dirty="0"/>
                    </a:p>
                    <a:p>
                      <a:r>
                        <a:rPr lang="en-GB" sz="1200" dirty="0"/>
                        <a:t>ICB actions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There is an existing provider with no realistic alternative (</a:t>
                      </a:r>
                      <a:r>
                        <a:rPr lang="en-GB" sz="1200" i="1" dirty="0"/>
                        <a:t>eg </a:t>
                      </a:r>
                      <a:r>
                        <a:rPr lang="en-GB" sz="1200" i="1" dirty="0">
                          <a:solidFill>
                            <a:schemeClr val="tx1"/>
                          </a:solidFill>
                          <a:latin typeface="+mn-lt"/>
                          <a:cs typeface="Arial" panose="020B0604020202020204" pitchFamily="34" charset="0"/>
                        </a:rPr>
                        <a:t>Type 1 and 2 urgent and emergency services and associated emergency inpatient services, 999 </a:t>
                      </a:r>
                      <a:r>
                        <a:rPr lang="en-GB" sz="1200" dirty="0">
                          <a:solidFill>
                            <a:schemeClr val="tx1"/>
                          </a:solidFill>
                          <a:latin typeface="+mn-lt"/>
                          <a:cs typeface="Arial" panose="020B0604020202020204" pitchFamily="34" charset="0"/>
                        </a:rPr>
                        <a:t>)</a:t>
                      </a:r>
                      <a:endParaRPr lang="en-GB" sz="1200" dirty="0"/>
                    </a:p>
                    <a:p>
                      <a:pPr fontAlgn="base"/>
                      <a:r>
                        <a:rPr lang="en-GB" sz="1200" kern="1200" dirty="0">
                          <a:solidFill>
                            <a:schemeClr val="dk1"/>
                          </a:solidFill>
                          <a:latin typeface="+mn-lt"/>
                          <a:ea typeface="+mn-ea"/>
                          <a:cs typeface="+mn-cs"/>
                          <a:hlinkClick r:id="rId2">
                            <a:extLst>
                              <a:ext uri="{A12FA001-AC4F-418D-AE19-62706E023703}">
                                <ahyp:hlinkClr xmlns:ahyp="http://schemas.microsoft.com/office/drawing/2018/hyperlinkcolor" val="tx"/>
                              </a:ext>
                            </a:extLst>
                          </a:hlinkClick>
                        </a:rPr>
                        <a:t>Direct award process A end-to-end process map</a:t>
                      </a:r>
                      <a:endParaRPr lang="en-GB" sz="1200" kern="1200" dirty="0">
                        <a:solidFill>
                          <a:schemeClr val="dk1"/>
                        </a:solidFill>
                        <a:latin typeface="+mn-lt"/>
                        <a:ea typeface="+mn-ea"/>
                        <a:cs typeface="+mn-cs"/>
                      </a:endParaRPr>
                    </a:p>
                  </a:txBody>
                  <a:tcPr/>
                </a:tc>
                <a:tc>
                  <a:txBody>
                    <a:bodyPr/>
                    <a:lstStyle/>
                    <a:p>
                      <a:r>
                        <a:rPr lang="en-GB" sz="1200" dirty="0"/>
                        <a:t>For a newly established service or to establish a framework agreement.</a:t>
                      </a:r>
                    </a:p>
                  </a:txBody>
                  <a:tcPr/>
                </a:tc>
                <a:tc>
                  <a:txBody>
                    <a:bodyPr/>
                    <a:lstStyle/>
                    <a:p>
                      <a:pPr algn="ctr"/>
                      <a:r>
                        <a:rPr lang="en-GB" sz="1200" dirty="0"/>
                        <a:t>No</a:t>
                      </a:r>
                    </a:p>
                  </a:txBody>
                  <a:tcPr/>
                </a:tc>
                <a:tc>
                  <a:txBody>
                    <a:bodyPr/>
                    <a:lstStyle/>
                    <a:p>
                      <a:pPr algn="ctr"/>
                      <a:r>
                        <a:rPr lang="en-GB" sz="1200" dirty="0"/>
                        <a:t>Yes</a:t>
                      </a:r>
                    </a:p>
                  </a:txBody>
                  <a:tcPr/>
                </a:tc>
                <a:tc>
                  <a:txBody>
                    <a:bodyPr/>
                    <a:lstStyle/>
                    <a:p>
                      <a:r>
                        <a:rPr lang="en-GB" sz="1200" dirty="0"/>
                        <a:t>Within 30 days of contract award</a:t>
                      </a:r>
                    </a:p>
                  </a:txBody>
                  <a:tcPr/>
                </a:tc>
                <a:tc>
                  <a:txBody>
                    <a:bodyPr/>
                    <a:lstStyle/>
                    <a:p>
                      <a:r>
                        <a:rPr lang="en-GB" sz="1200" dirty="0"/>
                        <a:t>No</a:t>
                      </a:r>
                    </a:p>
                  </a:txBody>
                  <a:tcPr/>
                </a:tc>
                <a:tc>
                  <a:txBody>
                    <a:bodyPr/>
                    <a:lstStyle/>
                    <a:p>
                      <a:r>
                        <a:rPr lang="en-GB" sz="1200" dirty="0"/>
                        <a:t>Yes  </a:t>
                      </a:r>
                    </a:p>
                    <a:p>
                      <a:r>
                        <a:rPr lang="en-GB" sz="1200" dirty="0">
                          <a:solidFill>
                            <a:srgbClr val="0070C0"/>
                          </a:solidFill>
                        </a:rPr>
                        <a:t>See Link provided for details of Decision making records</a:t>
                      </a:r>
                    </a:p>
                  </a:txBody>
                  <a:tcPr/>
                </a:tc>
                <a:extLst>
                  <a:ext uri="{0D108BD9-81ED-4DB2-BD59-A6C34878D82A}">
                    <a16:rowId xmlns:a16="http://schemas.microsoft.com/office/drawing/2014/main" val="2724386723"/>
                  </a:ext>
                </a:extLst>
              </a:tr>
              <a:tr h="1484012">
                <a:tc>
                  <a:txBody>
                    <a:bodyPr/>
                    <a:lstStyle/>
                    <a:p>
                      <a:r>
                        <a:rPr lang="en-GB" sz="1200" b="1" dirty="0"/>
                        <a:t>Direct Award B</a:t>
                      </a:r>
                    </a:p>
                    <a:p>
                      <a:r>
                        <a:rPr lang="en-GB" sz="1200" dirty="0"/>
                        <a:t>ICB actions – AGEM will support if needed</a:t>
                      </a:r>
                    </a:p>
                  </a:txBody>
                  <a:tcPr/>
                </a:tc>
                <a:tc>
                  <a:txBody>
                    <a:bodyPr/>
                    <a:lstStyle/>
                    <a:p>
                      <a:r>
                        <a:rPr lang="en-GB" sz="1200" dirty="0"/>
                        <a:t>For existing and newly established services where the number of providers is not restricted and we have a mechanism to enable providers to express an interest. Contracts to be offered to all eligible providers. (</a:t>
                      </a:r>
                      <a:r>
                        <a:rPr lang="en-GB" sz="1200" i="1" dirty="0"/>
                        <a:t>eg where individual patient choice is a possibility eg audiology)</a:t>
                      </a:r>
                    </a:p>
                    <a:p>
                      <a:pPr fontAlgn="base"/>
                      <a:r>
                        <a:rPr lang="en-GB" sz="1200" kern="1200" dirty="0">
                          <a:solidFill>
                            <a:schemeClr val="dk1"/>
                          </a:solidFill>
                          <a:latin typeface="+mn-lt"/>
                          <a:ea typeface="+mn-ea"/>
                          <a:cs typeface="+mn-cs"/>
                          <a:hlinkClick r:id="rId3">
                            <a:extLst>
                              <a:ext uri="{A12FA001-AC4F-418D-AE19-62706E023703}">
                                <ahyp:hlinkClr xmlns:ahyp="http://schemas.microsoft.com/office/drawing/2018/hyperlinkcolor" val="tx"/>
                              </a:ext>
                            </a:extLst>
                          </a:hlinkClick>
                        </a:rPr>
                        <a:t>Direct award process B end-to-end process map</a:t>
                      </a:r>
                      <a:endParaRPr lang="en-GB" sz="1200" kern="1200" dirty="0">
                        <a:solidFill>
                          <a:schemeClr val="dk1"/>
                        </a:solidFill>
                        <a:latin typeface="+mn-lt"/>
                        <a:ea typeface="+mn-ea"/>
                        <a:cs typeface="+mn-cs"/>
                      </a:endParaRPr>
                    </a:p>
                  </a:txBody>
                  <a:tcPr/>
                </a:tc>
                <a:tc>
                  <a:txBody>
                    <a:bodyPr/>
                    <a:lstStyle/>
                    <a:p>
                      <a:r>
                        <a:rPr lang="en-GB" sz="1200" dirty="0"/>
                        <a:t>To establish a framework agreement.</a:t>
                      </a:r>
                    </a:p>
                    <a:p>
                      <a:r>
                        <a:rPr lang="en-GB" sz="1200" dirty="0"/>
                        <a:t>When the ICB wishes to restrict the number of providers patients can choose from.</a:t>
                      </a:r>
                    </a:p>
                  </a:txBody>
                  <a:tcPr/>
                </a:tc>
                <a:tc>
                  <a:txBody>
                    <a:bodyPr/>
                    <a:lstStyle/>
                    <a:p>
                      <a:pPr algn="ctr"/>
                      <a:r>
                        <a:rPr lang="en-GB" sz="1200" dirty="0"/>
                        <a:t>No</a:t>
                      </a:r>
                    </a:p>
                  </a:txBody>
                  <a:tcPr/>
                </a:tc>
                <a:tc>
                  <a:txBody>
                    <a:bodyPr/>
                    <a:lstStyle/>
                    <a:p>
                      <a:pPr algn="ctr"/>
                      <a:r>
                        <a:rPr lang="en-GB" sz="1200" dirty="0"/>
                        <a:t>Yes</a:t>
                      </a:r>
                    </a:p>
                  </a:txBody>
                  <a:tcPr/>
                </a:tc>
                <a:tc>
                  <a:txBody>
                    <a:bodyPr/>
                    <a:lstStyle/>
                    <a:p>
                      <a:r>
                        <a:rPr lang="en-GB" sz="1200" dirty="0"/>
                        <a:t>Within 30 days of contract award</a:t>
                      </a:r>
                    </a:p>
                  </a:txBody>
                  <a:tcPr/>
                </a:tc>
                <a:tc>
                  <a:txBody>
                    <a:bodyPr/>
                    <a:lstStyle/>
                    <a:p>
                      <a:r>
                        <a:rPr lang="en-GB" sz="1200" dirty="0"/>
                        <a:t>No</a:t>
                      </a:r>
                    </a:p>
                  </a:txBody>
                  <a:tcPr/>
                </a:tc>
                <a:tc>
                  <a:txBody>
                    <a:bodyPr/>
                    <a:lstStyle/>
                    <a:p>
                      <a:r>
                        <a:rPr lang="en-GB" sz="1200" dirty="0"/>
                        <a:t>Yes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0070C0"/>
                          </a:solidFill>
                        </a:rPr>
                        <a:t>See Link provided for details of Decision making records</a:t>
                      </a:r>
                    </a:p>
                    <a:p>
                      <a:endParaRPr lang="en-GB" sz="1200" dirty="0"/>
                    </a:p>
                  </a:txBody>
                  <a:tcPr/>
                </a:tc>
                <a:extLst>
                  <a:ext uri="{0D108BD9-81ED-4DB2-BD59-A6C34878D82A}">
                    <a16:rowId xmlns:a16="http://schemas.microsoft.com/office/drawing/2014/main" val="1426905748"/>
                  </a:ext>
                </a:extLst>
              </a:tr>
              <a:tr h="1763496">
                <a:tc>
                  <a:txBody>
                    <a:bodyPr/>
                    <a:lstStyle/>
                    <a:p>
                      <a:r>
                        <a:rPr lang="en-GB" sz="1200" b="1" dirty="0"/>
                        <a:t>Direct Award C</a:t>
                      </a:r>
                    </a:p>
                    <a:p>
                      <a:endParaRPr lang="en-GB" sz="1200" b="1" dirty="0"/>
                    </a:p>
                    <a:p>
                      <a:endParaRPr lang="en-GB" sz="1200" b="1" dirty="0"/>
                    </a:p>
                    <a:p>
                      <a:endParaRPr lang="en-GB" sz="1200"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ICB actions</a:t>
                      </a:r>
                    </a:p>
                    <a:p>
                      <a:endParaRPr lang="en-GB" sz="1200" b="1" dirty="0"/>
                    </a:p>
                  </a:txBody>
                  <a:tcPr/>
                </a:tc>
                <a:tc>
                  <a:txBody>
                    <a:bodyPr/>
                    <a:lstStyle/>
                    <a:p>
                      <a:r>
                        <a:rPr lang="en-GB" sz="1200" dirty="0"/>
                        <a:t>There is an existing provider whose contract is ending, the contracting arrangements are not materially changing, the ICB is happy the provider satisfied the original contract and will likely satisfy the new one </a:t>
                      </a:r>
                      <a:r>
                        <a:rPr lang="en-GB" sz="1200" i="1" dirty="0"/>
                        <a:t>(eg any service where A and B above don’t apply)</a:t>
                      </a:r>
                    </a:p>
                    <a:p>
                      <a:pPr fontAlgn="base"/>
                      <a:r>
                        <a:rPr lang="en-GB" sz="1200" kern="1200" dirty="0">
                          <a:solidFill>
                            <a:schemeClr val="dk1"/>
                          </a:solidFill>
                          <a:latin typeface="+mn-lt"/>
                          <a:ea typeface="+mn-ea"/>
                          <a:cs typeface="+mn-cs"/>
                        </a:rPr>
                        <a:t>Direct award process C end-to-end process map</a:t>
                      </a:r>
                      <a:endParaRPr lang="en-GB" sz="1200" i="1" dirty="0"/>
                    </a:p>
                  </a:txBody>
                  <a:tcPr/>
                </a:tc>
                <a:tc>
                  <a:txBody>
                    <a:bodyPr/>
                    <a:lstStyle/>
                    <a:p>
                      <a:r>
                        <a:rPr lang="en-GB" sz="1200" dirty="0"/>
                        <a:t>To award a contract for a newly established service or to establish a framework agreement.</a:t>
                      </a:r>
                    </a:p>
                  </a:txBody>
                  <a:tcPr/>
                </a:tc>
                <a:tc>
                  <a:txBody>
                    <a:bodyPr/>
                    <a:lstStyle/>
                    <a:p>
                      <a:pPr algn="ctr"/>
                      <a:r>
                        <a:rPr lang="en-GB" sz="1200" dirty="0"/>
                        <a:t>Yes</a:t>
                      </a:r>
                    </a:p>
                    <a:p>
                      <a:pPr algn="ctr"/>
                      <a:r>
                        <a:rPr lang="en-GB" sz="1200" dirty="0">
                          <a:solidFill>
                            <a:srgbClr val="0070C0"/>
                          </a:solidFill>
                        </a:rPr>
                        <a:t>(8 working days)</a:t>
                      </a:r>
                    </a:p>
                  </a:txBody>
                  <a:tcPr/>
                </a:tc>
                <a:tc>
                  <a:txBody>
                    <a:bodyPr/>
                    <a:lstStyle/>
                    <a:p>
                      <a:pPr algn="ctr"/>
                      <a:r>
                        <a:rPr lang="en-GB" sz="1200" dirty="0"/>
                        <a:t>Yes</a:t>
                      </a:r>
                    </a:p>
                  </a:txBody>
                  <a:tcPr/>
                </a:tc>
                <a:tc>
                  <a:txBody>
                    <a:bodyPr/>
                    <a:lstStyle/>
                    <a:p>
                      <a:r>
                        <a:rPr lang="en-GB" sz="1200" dirty="0"/>
                        <a:t>Both intention to award and the award itself following standstill</a:t>
                      </a:r>
                    </a:p>
                  </a:txBody>
                  <a:tcPr/>
                </a:tc>
                <a:tc>
                  <a:txBody>
                    <a:bodyPr/>
                    <a:lstStyle/>
                    <a:p>
                      <a:r>
                        <a:rPr lang="en-GB" sz="1200" dirty="0"/>
                        <a:t>Yes - basic selection and key criteria</a:t>
                      </a:r>
                    </a:p>
                  </a:txBody>
                  <a:tcPr/>
                </a:tc>
                <a:tc>
                  <a:txBody>
                    <a:bodyPr/>
                    <a:lstStyle/>
                    <a:p>
                      <a:r>
                        <a:rPr lang="en-GB" sz="1200" dirty="0"/>
                        <a:t>Yes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0070C0"/>
                          </a:solidFill>
                        </a:rPr>
                        <a:t>See Link provided for details of Decision making records</a:t>
                      </a:r>
                    </a:p>
                  </a:txBody>
                  <a:tcPr/>
                </a:tc>
                <a:extLst>
                  <a:ext uri="{0D108BD9-81ED-4DB2-BD59-A6C34878D82A}">
                    <a16:rowId xmlns:a16="http://schemas.microsoft.com/office/drawing/2014/main" val="1675662696"/>
                  </a:ext>
                </a:extLst>
              </a:tr>
            </a:tbl>
          </a:graphicData>
        </a:graphic>
      </p:graphicFrame>
      <p:sp>
        <p:nvSpPr>
          <p:cNvPr id="4" name="Rectangle 3"/>
          <p:cNvSpPr/>
          <p:nvPr/>
        </p:nvSpPr>
        <p:spPr>
          <a:xfrm>
            <a:off x="1524000" y="6453336"/>
            <a:ext cx="9144000" cy="404664"/>
          </a:xfrm>
          <a:prstGeom prst="rect">
            <a:avLst/>
          </a:prstGeom>
          <a:solidFill>
            <a:srgbClr val="0072C6"/>
          </a:solidFill>
          <a:ln>
            <a:solidFill>
              <a:srgbClr val="0072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NHS Derby and Derbyshire Integrated Care Board</a:t>
            </a:r>
          </a:p>
        </p:txBody>
      </p:sp>
      <p:sp>
        <p:nvSpPr>
          <p:cNvPr id="5" name="Rectangle 4">
            <a:extLst>
              <a:ext uri="{FF2B5EF4-FFF2-40B4-BE49-F238E27FC236}">
                <a16:creationId xmlns:a16="http://schemas.microsoft.com/office/drawing/2014/main" id="{41E1B276-5B88-4888-84DC-EB897800C0F6}"/>
              </a:ext>
            </a:extLst>
          </p:cNvPr>
          <p:cNvSpPr/>
          <p:nvPr/>
        </p:nvSpPr>
        <p:spPr>
          <a:xfrm>
            <a:off x="0" y="6453336"/>
            <a:ext cx="12192000" cy="404664"/>
          </a:xfrm>
          <a:prstGeom prst="rect">
            <a:avLst/>
          </a:prstGeom>
          <a:solidFill>
            <a:srgbClr val="0072C6"/>
          </a:solidFill>
          <a:ln>
            <a:solidFill>
              <a:srgbClr val="0072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NHS Derby and Derbyshire Integrated Care Board</a:t>
            </a:r>
          </a:p>
        </p:txBody>
      </p:sp>
    </p:spTree>
    <p:extLst>
      <p:ext uri="{BB962C8B-B14F-4D97-AF65-F5344CB8AC3E}">
        <p14:creationId xmlns:p14="http://schemas.microsoft.com/office/powerpoint/2010/main" val="2712817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11391898" cy="533400"/>
          </a:xfrm>
        </p:spPr>
        <p:txBody>
          <a:bodyPr>
            <a:normAutofit fontScale="90000"/>
          </a:bodyPr>
          <a:lstStyle/>
          <a:p>
            <a:pPr algn="l"/>
            <a:r>
              <a:rPr lang="en-GB" b="1" dirty="0">
                <a:solidFill>
                  <a:srgbClr val="0072C6"/>
                </a:solidFill>
                <a:latin typeface="Arial" pitchFamily="34" charset="0"/>
                <a:cs typeface="Arial" pitchFamily="34" charset="0"/>
              </a:rPr>
              <a:t>PSR routes</a:t>
            </a:r>
          </a:p>
        </p:txBody>
      </p:sp>
      <p:graphicFrame>
        <p:nvGraphicFramePr>
          <p:cNvPr id="6" name="Table 6">
            <a:extLst>
              <a:ext uri="{FF2B5EF4-FFF2-40B4-BE49-F238E27FC236}">
                <a16:creationId xmlns:a16="http://schemas.microsoft.com/office/drawing/2014/main" id="{7624C154-500D-FD4F-0C0B-2FAC30F52F01}"/>
              </a:ext>
            </a:extLst>
          </p:cNvPr>
          <p:cNvGraphicFramePr>
            <a:graphicFrameLocks noGrp="1"/>
          </p:cNvGraphicFramePr>
          <p:nvPr>
            <p:ph idx="1"/>
            <p:extLst>
              <p:ext uri="{D42A27DB-BD31-4B8C-83A1-F6EECF244321}">
                <p14:modId xmlns:p14="http://schemas.microsoft.com/office/powerpoint/2010/main" val="1943716575"/>
              </p:ext>
            </p:extLst>
          </p:nvPr>
        </p:nvGraphicFramePr>
        <p:xfrm>
          <a:off x="295275" y="836883"/>
          <a:ext cx="11601449" cy="5364480"/>
        </p:xfrm>
        <a:graphic>
          <a:graphicData uri="http://schemas.openxmlformats.org/drawingml/2006/table">
            <a:tbl>
              <a:tblPr firstRow="1" bandRow="1">
                <a:tableStyleId>{5C22544A-7EE6-4342-B048-85BDC9FD1C3A}</a:tableStyleId>
              </a:tblPr>
              <a:tblGrid>
                <a:gridCol w="901176">
                  <a:extLst>
                    <a:ext uri="{9D8B030D-6E8A-4147-A177-3AD203B41FA5}">
                      <a16:colId xmlns:a16="http://schemas.microsoft.com/office/drawing/2014/main" val="3740478040"/>
                    </a:ext>
                  </a:extLst>
                </a:gridCol>
                <a:gridCol w="2599372">
                  <a:extLst>
                    <a:ext uri="{9D8B030D-6E8A-4147-A177-3AD203B41FA5}">
                      <a16:colId xmlns:a16="http://schemas.microsoft.com/office/drawing/2014/main" val="1495971467"/>
                    </a:ext>
                  </a:extLst>
                </a:gridCol>
                <a:gridCol w="1690577">
                  <a:extLst>
                    <a:ext uri="{9D8B030D-6E8A-4147-A177-3AD203B41FA5}">
                      <a16:colId xmlns:a16="http://schemas.microsoft.com/office/drawing/2014/main" val="1062315522"/>
                    </a:ext>
                  </a:extLst>
                </a:gridCol>
                <a:gridCol w="1286540">
                  <a:extLst>
                    <a:ext uri="{9D8B030D-6E8A-4147-A177-3AD203B41FA5}">
                      <a16:colId xmlns:a16="http://schemas.microsoft.com/office/drawing/2014/main" val="2553132507"/>
                    </a:ext>
                  </a:extLst>
                </a:gridCol>
                <a:gridCol w="956930">
                  <a:extLst>
                    <a:ext uri="{9D8B030D-6E8A-4147-A177-3AD203B41FA5}">
                      <a16:colId xmlns:a16="http://schemas.microsoft.com/office/drawing/2014/main" val="2641223167"/>
                    </a:ext>
                  </a:extLst>
                </a:gridCol>
                <a:gridCol w="1814312">
                  <a:extLst>
                    <a:ext uri="{9D8B030D-6E8A-4147-A177-3AD203B41FA5}">
                      <a16:colId xmlns:a16="http://schemas.microsoft.com/office/drawing/2014/main" val="2121496289"/>
                    </a:ext>
                  </a:extLst>
                </a:gridCol>
                <a:gridCol w="1085718">
                  <a:extLst>
                    <a:ext uri="{9D8B030D-6E8A-4147-A177-3AD203B41FA5}">
                      <a16:colId xmlns:a16="http://schemas.microsoft.com/office/drawing/2014/main" val="1897187804"/>
                    </a:ext>
                  </a:extLst>
                </a:gridCol>
                <a:gridCol w="1266824">
                  <a:extLst>
                    <a:ext uri="{9D8B030D-6E8A-4147-A177-3AD203B41FA5}">
                      <a16:colId xmlns:a16="http://schemas.microsoft.com/office/drawing/2014/main" val="969711988"/>
                    </a:ext>
                  </a:extLst>
                </a:gridCol>
              </a:tblGrid>
              <a:tr h="542231">
                <a:tc>
                  <a:txBody>
                    <a:bodyPr/>
                    <a:lstStyle/>
                    <a:p>
                      <a:r>
                        <a:rPr lang="en-GB" dirty="0"/>
                        <a:t>PSR process</a:t>
                      </a:r>
                    </a:p>
                  </a:txBody>
                  <a:tcPr/>
                </a:tc>
                <a:tc>
                  <a:txBody>
                    <a:bodyPr/>
                    <a:lstStyle/>
                    <a:p>
                      <a:r>
                        <a:rPr lang="en-GB" sz="1400" dirty="0"/>
                        <a:t>When to use</a:t>
                      </a:r>
                      <a:endParaRPr lang="en-GB" sz="1400" b="0" dirty="0">
                        <a:solidFill>
                          <a:schemeClr val="tx1"/>
                        </a:solidFill>
                        <a:highlight>
                          <a:srgbClr val="FFFF00"/>
                        </a:highlight>
                      </a:endParaRPr>
                    </a:p>
                  </a:txBody>
                  <a:tcPr/>
                </a:tc>
                <a:tc>
                  <a:txBody>
                    <a:bodyPr/>
                    <a:lstStyle/>
                    <a:p>
                      <a:r>
                        <a:rPr lang="en-GB" sz="1400" dirty="0"/>
                        <a:t>When NOT to use</a:t>
                      </a:r>
                    </a:p>
                  </a:txBody>
                  <a:tcPr/>
                </a:tc>
                <a:tc>
                  <a:txBody>
                    <a:bodyPr/>
                    <a:lstStyle/>
                    <a:p>
                      <a:r>
                        <a:rPr lang="en-GB" sz="1400" dirty="0"/>
                        <a:t>Standstill period? (8 working days)</a:t>
                      </a:r>
                    </a:p>
                  </a:txBody>
                  <a:tcPr/>
                </a:tc>
                <a:tc>
                  <a:txBody>
                    <a:bodyPr/>
                    <a:lstStyle/>
                    <a:p>
                      <a:r>
                        <a:rPr lang="en-GB" sz="1400" dirty="0"/>
                        <a:t>Contract award to be published?</a:t>
                      </a:r>
                    </a:p>
                  </a:txBody>
                  <a:tcPr/>
                </a:tc>
                <a:tc>
                  <a:txBody>
                    <a:bodyPr/>
                    <a:lstStyle/>
                    <a:p>
                      <a:r>
                        <a:rPr lang="en-GB" sz="1400" dirty="0"/>
                        <a:t>Publish a notice on FTS?</a:t>
                      </a:r>
                    </a:p>
                  </a:txBody>
                  <a:tcPr/>
                </a:tc>
                <a:tc>
                  <a:txBody>
                    <a:bodyPr/>
                    <a:lstStyle/>
                    <a:p>
                      <a:r>
                        <a:rPr lang="en-GB" sz="1400" dirty="0"/>
                        <a:t>Reference to key criteria </a:t>
                      </a:r>
                      <a:r>
                        <a:rPr lang="en-GB" sz="1400" dirty="0" err="1"/>
                        <a:t>req</a:t>
                      </a:r>
                      <a:r>
                        <a:rPr lang="en-GB" sz="1400" dirty="0"/>
                        <a:t>?</a:t>
                      </a:r>
                    </a:p>
                  </a:txBody>
                  <a:tcPr/>
                </a:tc>
                <a:tc>
                  <a:txBody>
                    <a:bodyPr/>
                    <a:lstStyle/>
                    <a:p>
                      <a:r>
                        <a:rPr lang="en-GB" sz="1400" dirty="0"/>
                        <a:t>Other requirements</a:t>
                      </a:r>
                    </a:p>
                  </a:txBody>
                  <a:tcPr/>
                </a:tc>
                <a:extLst>
                  <a:ext uri="{0D108BD9-81ED-4DB2-BD59-A6C34878D82A}">
                    <a16:rowId xmlns:a16="http://schemas.microsoft.com/office/drawing/2014/main" val="1057145162"/>
                  </a:ext>
                </a:extLst>
              </a:tr>
              <a:tr h="983214">
                <a:tc>
                  <a:txBody>
                    <a:bodyPr/>
                    <a:lstStyle/>
                    <a:p>
                      <a:r>
                        <a:rPr lang="en-GB" sz="1000" b="1" dirty="0"/>
                        <a:t>Most suitable provider</a:t>
                      </a:r>
                    </a:p>
                    <a:p>
                      <a:endParaRPr lang="en-GB" sz="1000" b="1" dirty="0"/>
                    </a:p>
                    <a:p>
                      <a:endParaRPr lang="en-GB" sz="1000" b="1" dirty="0"/>
                    </a:p>
                    <a:p>
                      <a:endParaRPr lang="en-GB" sz="1000" b="1" dirty="0"/>
                    </a:p>
                    <a:p>
                      <a:r>
                        <a:rPr lang="en-GB" sz="1000" b="0" dirty="0"/>
                        <a:t>AGEM actions</a:t>
                      </a:r>
                    </a:p>
                  </a:txBody>
                  <a:tcPr/>
                </a:tc>
                <a:tc>
                  <a:txBody>
                    <a:bodyPr/>
                    <a:lstStyle/>
                    <a:p>
                      <a:r>
                        <a:rPr lang="en-GB" sz="1000" dirty="0"/>
                        <a:t>End of a contract, provider can no longer provide, or newly established service where the ICB can identify all the likely providers suitable to provide the service and where the ICB is not required to or cannot follow one of the Direct Award processes. If ICB cannot identify all likely providers, go to competitive process.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latin typeface="+mn-lt"/>
                          <a:ea typeface="+mn-ea"/>
                          <a:cs typeface="+mn-cs"/>
                          <a:hlinkClick r:id="rId2">
                            <a:extLst>
                              <a:ext uri="{A12FA001-AC4F-418D-AE19-62706E023703}">
                                <ahyp:hlinkClr xmlns:ahyp="http://schemas.microsoft.com/office/drawing/2018/hyperlinkcolor" val="tx"/>
                              </a:ext>
                            </a:extLst>
                          </a:hlinkClick>
                        </a:rPr>
                        <a:t>Most suitable provider process end-to-end process map</a:t>
                      </a:r>
                      <a:endParaRPr lang="en-GB" sz="1200" kern="1200" dirty="0">
                        <a:solidFill>
                          <a:schemeClr val="dk1"/>
                        </a:solidFill>
                        <a:latin typeface="+mn-lt"/>
                        <a:ea typeface="+mn-ea"/>
                        <a:cs typeface="+mn-cs"/>
                      </a:endParaRPr>
                    </a:p>
                    <a:p>
                      <a:endParaRPr lang="en-GB" sz="1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t>To establish a framework agreement.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t>NOT RECOMMENDED – USE COMPETITIVE PROCESS INSTEAD</a:t>
                      </a:r>
                    </a:p>
                    <a:p>
                      <a:endParaRPr lang="en-GB" sz="1000" dirty="0"/>
                    </a:p>
                  </a:txBody>
                  <a:tcPr/>
                </a:tc>
                <a:tc>
                  <a:txBody>
                    <a:bodyPr/>
                    <a:lstStyle/>
                    <a:p>
                      <a:r>
                        <a:rPr lang="en-GB" sz="1000" dirty="0"/>
                        <a:t>Yes</a:t>
                      </a:r>
                    </a:p>
                    <a:p>
                      <a:endParaRPr lang="en-GB" sz="10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t>Consider any representations made by providers </a:t>
                      </a:r>
                    </a:p>
                    <a:p>
                      <a:endParaRPr lang="en-GB" sz="1000" dirty="0"/>
                    </a:p>
                  </a:txBody>
                  <a:tcPr/>
                </a:tc>
                <a:tc>
                  <a:txBody>
                    <a:bodyPr/>
                    <a:lstStyle/>
                    <a:p>
                      <a:r>
                        <a:rPr lang="en-GB" sz="1000" dirty="0"/>
                        <a:t>Yes</a:t>
                      </a:r>
                    </a:p>
                  </a:txBody>
                  <a:tcPr/>
                </a:tc>
                <a:tc>
                  <a:txBody>
                    <a:bodyPr/>
                    <a:lstStyle/>
                    <a:p>
                      <a:pPr marL="171450" indent="-171450">
                        <a:buFont typeface="Arial" panose="020B0604020202020204" pitchFamily="34" charset="0"/>
                        <a:buChar char="•"/>
                      </a:pPr>
                      <a:r>
                        <a:rPr lang="en-GB" sz="1000" dirty="0"/>
                        <a:t>Publish Intention to Follow Most Suitable Provider notice at least 14 days prior to considering providers</a:t>
                      </a:r>
                    </a:p>
                    <a:p>
                      <a:pPr marL="171450" indent="-171450">
                        <a:buFont typeface="Arial" panose="020B0604020202020204" pitchFamily="34" charset="0"/>
                        <a:buChar char="•"/>
                      </a:pPr>
                      <a:r>
                        <a:rPr lang="en-GB" sz="1000" dirty="0"/>
                        <a:t>Make assessment and record decisions and rationale</a:t>
                      </a:r>
                    </a:p>
                    <a:p>
                      <a:pPr marL="171450" indent="-171450">
                        <a:buFont typeface="Arial" panose="020B0604020202020204" pitchFamily="34" charset="0"/>
                        <a:buChar char="•"/>
                      </a:pPr>
                      <a:r>
                        <a:rPr lang="en-GB" sz="1000" dirty="0"/>
                        <a:t>Publish Intention to Award a Contract Notice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t>Yes - basic selection and key criteria</a:t>
                      </a:r>
                    </a:p>
                    <a:p>
                      <a:endParaRPr lang="en-GB" sz="1000" dirty="0"/>
                    </a:p>
                  </a:txBody>
                  <a:tcPr/>
                </a:tc>
                <a:tc>
                  <a:txBody>
                    <a:bodyPr/>
                    <a:lstStyle/>
                    <a:p>
                      <a:r>
                        <a:rPr lang="en-GB" sz="1000" dirty="0"/>
                        <a:t>Pre-market engagement (AGEM)</a:t>
                      </a:r>
                    </a:p>
                    <a:p>
                      <a:r>
                        <a:rPr lang="en-GB" sz="1000" dirty="0"/>
                        <a:t>Inform all providers being considered.</a:t>
                      </a:r>
                    </a:p>
                  </a:txBody>
                  <a:tcPr/>
                </a:tc>
                <a:extLst>
                  <a:ext uri="{0D108BD9-81ED-4DB2-BD59-A6C34878D82A}">
                    <a16:rowId xmlns:a16="http://schemas.microsoft.com/office/drawing/2014/main" val="1909361758"/>
                  </a:ext>
                </a:extLst>
              </a:tr>
              <a:tr h="1007711">
                <a:tc>
                  <a:txBody>
                    <a:bodyPr/>
                    <a:lstStyle/>
                    <a:p>
                      <a:r>
                        <a:rPr lang="en-GB" sz="1000" b="1" dirty="0"/>
                        <a:t>Competitive process</a:t>
                      </a:r>
                    </a:p>
                    <a:p>
                      <a:endParaRPr lang="en-GB" sz="1000" dirty="0"/>
                    </a:p>
                    <a:p>
                      <a:endParaRPr lang="en-GB" sz="1000" dirty="0"/>
                    </a:p>
                    <a:p>
                      <a:r>
                        <a:rPr lang="en-GB" sz="1000" i="0" dirty="0"/>
                        <a:t>AGEM actions</a:t>
                      </a:r>
                    </a:p>
                    <a:p>
                      <a:endParaRPr lang="en-GB" sz="1000" dirty="0"/>
                    </a:p>
                    <a:p>
                      <a:endParaRPr lang="en-GB" sz="1000" dirty="0"/>
                    </a:p>
                  </a:txBody>
                  <a:tcPr/>
                </a:tc>
                <a:tc>
                  <a:txBody>
                    <a:bodyPr/>
                    <a:lstStyle/>
                    <a:p>
                      <a:r>
                        <a:rPr lang="en-GB" sz="1000" dirty="0"/>
                        <a:t>End of a contract, provider can no longer provide, or newly established service where the ICB cannot identify all the likely providers suitable to provide the service and where the ICB is not required to or cannot follow one of the Direct Award processes. Where the ICB wishes to establish a framework agreement.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latin typeface="+mn-lt"/>
                          <a:ea typeface="+mn-ea"/>
                          <a:cs typeface="+mn-cs"/>
                          <a:hlinkClick r:id="rId3">
                            <a:extLst>
                              <a:ext uri="{A12FA001-AC4F-418D-AE19-62706E023703}">
                                <ahyp:hlinkClr xmlns:ahyp="http://schemas.microsoft.com/office/drawing/2018/hyperlinkcolor" val="tx"/>
                              </a:ext>
                            </a:extLst>
                          </a:hlinkClick>
                        </a:rPr>
                        <a:t>Competitive process end-to-end process map</a:t>
                      </a:r>
                      <a:endParaRPr lang="en-GB" sz="1200" kern="1200" dirty="0">
                        <a:solidFill>
                          <a:schemeClr val="dk1"/>
                        </a:solidFill>
                        <a:latin typeface="+mn-lt"/>
                        <a:ea typeface="+mn-ea"/>
                        <a:cs typeface="+mn-cs"/>
                      </a:endParaRPr>
                    </a:p>
                    <a:p>
                      <a:endParaRPr lang="en-GB" sz="1000" dirty="0"/>
                    </a:p>
                  </a:txBody>
                  <a:tcPr/>
                </a:tc>
                <a:tc>
                  <a:txBody>
                    <a:bodyPr/>
                    <a:lstStyle/>
                    <a:p>
                      <a:endParaRPr lang="en-GB" sz="1000" dirty="0"/>
                    </a:p>
                  </a:txBody>
                  <a:tcPr/>
                </a:tc>
                <a:tc>
                  <a:txBody>
                    <a:bodyPr/>
                    <a:lstStyle/>
                    <a:p>
                      <a:r>
                        <a:rPr lang="en-GB" sz="1000" dirty="0"/>
                        <a:t>Yes</a:t>
                      </a:r>
                    </a:p>
                    <a:p>
                      <a:endParaRPr lang="en-GB" sz="10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t>Consider any representations made by providers </a:t>
                      </a:r>
                    </a:p>
                    <a:p>
                      <a:endParaRPr lang="en-GB" sz="1000" dirty="0"/>
                    </a:p>
                  </a:txBody>
                  <a:tcPr/>
                </a:tc>
                <a:tc>
                  <a:txBody>
                    <a:bodyPr/>
                    <a:lstStyle/>
                    <a:p>
                      <a:r>
                        <a:rPr lang="en-GB" sz="1000" dirty="0"/>
                        <a:t>Yes</a:t>
                      </a:r>
                    </a:p>
                  </a:txBody>
                  <a:tcPr/>
                </a:tc>
                <a:tc>
                  <a:txBody>
                    <a:bodyPr/>
                    <a:lstStyle/>
                    <a:p>
                      <a:pPr marL="171450" indent="-171450">
                        <a:buFont typeface="Arial" panose="020B0604020202020204" pitchFamily="34" charset="0"/>
                        <a:buChar char="•"/>
                      </a:pPr>
                      <a:r>
                        <a:rPr lang="en-GB" sz="1000" dirty="0"/>
                        <a:t>Publish a notice inviting offers including how criteria will be evaluated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a:t>Publish Intention to Award a Contract Notice</a:t>
                      </a:r>
                    </a:p>
                    <a:p>
                      <a:pPr marL="171450" indent="-171450">
                        <a:buFont typeface="Arial" panose="020B0604020202020204" pitchFamily="34" charset="0"/>
                        <a:buChar char="•"/>
                      </a:pPr>
                      <a:r>
                        <a:rPr lang="en-GB" sz="1000" dirty="0"/>
                        <a:t>Publish Confirmation of Award notice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dirty="0"/>
                        <a:t>Yes - basic selection and key criteria</a:t>
                      </a:r>
                    </a:p>
                    <a:p>
                      <a:endParaRPr lang="en-GB" sz="1000" dirty="0"/>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a:t>Determine service specification</a:t>
                      </a:r>
                    </a:p>
                    <a:p>
                      <a:pPr marL="171450" indent="-171450">
                        <a:buFont typeface="Arial" panose="020B0604020202020204" pitchFamily="34" charset="0"/>
                        <a:buChar char="•"/>
                      </a:pPr>
                      <a:r>
                        <a:rPr lang="en-GB" sz="1000" dirty="0"/>
                        <a:t>Assess providers and record decisions and rationale</a:t>
                      </a:r>
                    </a:p>
                    <a:p>
                      <a:pPr marL="171450" indent="-171450">
                        <a:buFont typeface="Arial" panose="020B0604020202020204" pitchFamily="34" charset="0"/>
                        <a:buChar char="•"/>
                      </a:pPr>
                      <a:r>
                        <a:rPr lang="en-GB" sz="1000" dirty="0"/>
                        <a:t>Inform successful providers of intention to award and notify unsuccessful bidders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000" dirty="0"/>
                    </a:p>
                    <a:p>
                      <a:pPr marL="171450" indent="-171450">
                        <a:buFont typeface="Arial" panose="020B0604020202020204" pitchFamily="34" charset="0"/>
                        <a:buChar char="•"/>
                      </a:pPr>
                      <a:endParaRPr lang="en-GB" sz="1000" dirty="0"/>
                    </a:p>
                  </a:txBody>
                  <a:tcPr/>
                </a:tc>
                <a:extLst>
                  <a:ext uri="{0D108BD9-81ED-4DB2-BD59-A6C34878D82A}">
                    <a16:rowId xmlns:a16="http://schemas.microsoft.com/office/drawing/2014/main" val="63952386"/>
                  </a:ext>
                </a:extLst>
              </a:tr>
            </a:tbl>
          </a:graphicData>
        </a:graphic>
      </p:graphicFrame>
      <p:sp>
        <p:nvSpPr>
          <p:cNvPr id="4" name="Rectangle 3"/>
          <p:cNvSpPr/>
          <p:nvPr/>
        </p:nvSpPr>
        <p:spPr>
          <a:xfrm>
            <a:off x="1524000" y="6453336"/>
            <a:ext cx="9144000" cy="404664"/>
          </a:xfrm>
          <a:prstGeom prst="rect">
            <a:avLst/>
          </a:prstGeom>
          <a:solidFill>
            <a:srgbClr val="0072C6"/>
          </a:solidFill>
          <a:ln>
            <a:solidFill>
              <a:srgbClr val="0072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NHS Derby and Derbyshire Integrated Care Board</a:t>
            </a:r>
          </a:p>
        </p:txBody>
      </p:sp>
      <p:sp>
        <p:nvSpPr>
          <p:cNvPr id="5" name="Rectangle 4">
            <a:extLst>
              <a:ext uri="{FF2B5EF4-FFF2-40B4-BE49-F238E27FC236}">
                <a16:creationId xmlns:a16="http://schemas.microsoft.com/office/drawing/2014/main" id="{41E1B276-5B88-4888-84DC-EB897800C0F6}"/>
              </a:ext>
            </a:extLst>
          </p:cNvPr>
          <p:cNvSpPr/>
          <p:nvPr/>
        </p:nvSpPr>
        <p:spPr>
          <a:xfrm>
            <a:off x="0" y="6453336"/>
            <a:ext cx="12192000" cy="404664"/>
          </a:xfrm>
          <a:prstGeom prst="rect">
            <a:avLst/>
          </a:prstGeom>
          <a:solidFill>
            <a:srgbClr val="0072C6"/>
          </a:solidFill>
          <a:ln>
            <a:solidFill>
              <a:srgbClr val="0072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NHS Derby and Derbyshire Integrated Care Board</a:t>
            </a:r>
          </a:p>
        </p:txBody>
      </p:sp>
    </p:spTree>
    <p:extLst>
      <p:ext uri="{BB962C8B-B14F-4D97-AF65-F5344CB8AC3E}">
        <p14:creationId xmlns:p14="http://schemas.microsoft.com/office/powerpoint/2010/main" val="1438169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11391898" cy="533400"/>
          </a:xfrm>
        </p:spPr>
        <p:txBody>
          <a:bodyPr>
            <a:normAutofit fontScale="90000"/>
          </a:bodyPr>
          <a:lstStyle/>
          <a:p>
            <a:pPr algn="l"/>
            <a:r>
              <a:rPr lang="en-GB" b="1" dirty="0">
                <a:solidFill>
                  <a:srgbClr val="0072C6"/>
                </a:solidFill>
                <a:latin typeface="Arial" pitchFamily="34" charset="0"/>
                <a:cs typeface="Arial" pitchFamily="34" charset="0"/>
              </a:rPr>
              <a:t>PSR routes</a:t>
            </a:r>
          </a:p>
        </p:txBody>
      </p:sp>
      <p:graphicFrame>
        <p:nvGraphicFramePr>
          <p:cNvPr id="6" name="Table 6">
            <a:extLst>
              <a:ext uri="{FF2B5EF4-FFF2-40B4-BE49-F238E27FC236}">
                <a16:creationId xmlns:a16="http://schemas.microsoft.com/office/drawing/2014/main" id="{7624C154-500D-FD4F-0C0B-2FAC30F52F01}"/>
              </a:ext>
            </a:extLst>
          </p:cNvPr>
          <p:cNvGraphicFramePr>
            <a:graphicFrameLocks noGrp="1"/>
          </p:cNvGraphicFramePr>
          <p:nvPr>
            <p:ph idx="1"/>
            <p:extLst>
              <p:ext uri="{D42A27DB-BD31-4B8C-83A1-F6EECF244321}">
                <p14:modId xmlns:p14="http://schemas.microsoft.com/office/powerpoint/2010/main" val="1037667160"/>
              </p:ext>
            </p:extLst>
          </p:nvPr>
        </p:nvGraphicFramePr>
        <p:xfrm>
          <a:off x="295275" y="805352"/>
          <a:ext cx="11601449" cy="5654040"/>
        </p:xfrm>
        <a:graphic>
          <a:graphicData uri="http://schemas.openxmlformats.org/drawingml/2006/table">
            <a:tbl>
              <a:tblPr firstRow="1" bandRow="1">
                <a:tableStyleId>{5C22544A-7EE6-4342-B048-85BDC9FD1C3A}</a:tableStyleId>
              </a:tblPr>
              <a:tblGrid>
                <a:gridCol w="1057275">
                  <a:extLst>
                    <a:ext uri="{9D8B030D-6E8A-4147-A177-3AD203B41FA5}">
                      <a16:colId xmlns:a16="http://schemas.microsoft.com/office/drawing/2014/main" val="3740478040"/>
                    </a:ext>
                  </a:extLst>
                </a:gridCol>
                <a:gridCol w="2813037">
                  <a:extLst>
                    <a:ext uri="{9D8B030D-6E8A-4147-A177-3AD203B41FA5}">
                      <a16:colId xmlns:a16="http://schemas.microsoft.com/office/drawing/2014/main" val="1495971467"/>
                    </a:ext>
                  </a:extLst>
                </a:gridCol>
                <a:gridCol w="2077447">
                  <a:extLst>
                    <a:ext uri="{9D8B030D-6E8A-4147-A177-3AD203B41FA5}">
                      <a16:colId xmlns:a16="http://schemas.microsoft.com/office/drawing/2014/main" val="1062315522"/>
                    </a:ext>
                  </a:extLst>
                </a:gridCol>
                <a:gridCol w="948606">
                  <a:extLst>
                    <a:ext uri="{9D8B030D-6E8A-4147-A177-3AD203B41FA5}">
                      <a16:colId xmlns:a16="http://schemas.microsoft.com/office/drawing/2014/main" val="2553132507"/>
                    </a:ext>
                  </a:extLst>
                </a:gridCol>
                <a:gridCol w="1024494">
                  <a:extLst>
                    <a:ext uri="{9D8B030D-6E8A-4147-A177-3AD203B41FA5}">
                      <a16:colId xmlns:a16="http://schemas.microsoft.com/office/drawing/2014/main" val="2641223167"/>
                    </a:ext>
                  </a:extLst>
                </a:gridCol>
                <a:gridCol w="1328048">
                  <a:extLst>
                    <a:ext uri="{9D8B030D-6E8A-4147-A177-3AD203B41FA5}">
                      <a16:colId xmlns:a16="http://schemas.microsoft.com/office/drawing/2014/main" val="2121496289"/>
                    </a:ext>
                  </a:extLst>
                </a:gridCol>
                <a:gridCol w="1085718">
                  <a:extLst>
                    <a:ext uri="{9D8B030D-6E8A-4147-A177-3AD203B41FA5}">
                      <a16:colId xmlns:a16="http://schemas.microsoft.com/office/drawing/2014/main" val="1897187804"/>
                    </a:ext>
                  </a:extLst>
                </a:gridCol>
                <a:gridCol w="1266824">
                  <a:extLst>
                    <a:ext uri="{9D8B030D-6E8A-4147-A177-3AD203B41FA5}">
                      <a16:colId xmlns:a16="http://schemas.microsoft.com/office/drawing/2014/main" val="969711988"/>
                    </a:ext>
                  </a:extLst>
                </a:gridCol>
              </a:tblGrid>
              <a:tr h="542231">
                <a:tc>
                  <a:txBody>
                    <a:bodyPr/>
                    <a:lstStyle/>
                    <a:p>
                      <a:r>
                        <a:rPr lang="en-GB" dirty="0"/>
                        <a:t>PSR process</a:t>
                      </a:r>
                    </a:p>
                  </a:txBody>
                  <a:tcPr/>
                </a:tc>
                <a:tc>
                  <a:txBody>
                    <a:bodyPr/>
                    <a:lstStyle/>
                    <a:p>
                      <a:r>
                        <a:rPr lang="en-GB" sz="1400" dirty="0"/>
                        <a:t>When to use</a:t>
                      </a:r>
                    </a:p>
                  </a:txBody>
                  <a:tcPr/>
                </a:tc>
                <a:tc>
                  <a:txBody>
                    <a:bodyPr/>
                    <a:lstStyle/>
                    <a:p>
                      <a:r>
                        <a:rPr lang="en-GB" sz="1400" dirty="0"/>
                        <a:t>When NOT to use</a:t>
                      </a:r>
                    </a:p>
                  </a:txBody>
                  <a:tcPr/>
                </a:tc>
                <a:tc>
                  <a:txBody>
                    <a:bodyPr/>
                    <a:lstStyle/>
                    <a:p>
                      <a:r>
                        <a:rPr lang="en-GB" sz="1400" dirty="0"/>
                        <a:t>Standstill period? (8 working days)</a:t>
                      </a:r>
                    </a:p>
                  </a:txBody>
                  <a:tcPr/>
                </a:tc>
                <a:tc>
                  <a:txBody>
                    <a:bodyPr/>
                    <a:lstStyle/>
                    <a:p>
                      <a:r>
                        <a:rPr lang="en-GB" sz="1400" dirty="0"/>
                        <a:t>Contract award to be published?</a:t>
                      </a:r>
                    </a:p>
                  </a:txBody>
                  <a:tcPr/>
                </a:tc>
                <a:tc>
                  <a:txBody>
                    <a:bodyPr/>
                    <a:lstStyle/>
                    <a:p>
                      <a:r>
                        <a:rPr lang="en-GB" sz="1400" dirty="0"/>
                        <a:t>Publish a notice on FTS?</a:t>
                      </a:r>
                    </a:p>
                  </a:txBody>
                  <a:tcPr/>
                </a:tc>
                <a:tc>
                  <a:txBody>
                    <a:bodyPr/>
                    <a:lstStyle/>
                    <a:p>
                      <a:r>
                        <a:rPr lang="en-GB" sz="1400" dirty="0"/>
                        <a:t>Reference to key criteria </a:t>
                      </a:r>
                      <a:r>
                        <a:rPr lang="en-GB" sz="1400" dirty="0" err="1"/>
                        <a:t>req</a:t>
                      </a:r>
                      <a:r>
                        <a:rPr lang="en-GB" sz="1400" dirty="0"/>
                        <a:t>?</a:t>
                      </a:r>
                    </a:p>
                  </a:txBody>
                  <a:tcPr/>
                </a:tc>
                <a:tc>
                  <a:txBody>
                    <a:bodyPr/>
                    <a:lstStyle/>
                    <a:p>
                      <a:r>
                        <a:rPr lang="en-GB" sz="1400" dirty="0"/>
                        <a:t>Other requirements</a:t>
                      </a:r>
                    </a:p>
                  </a:txBody>
                  <a:tcPr/>
                </a:tc>
                <a:extLst>
                  <a:ext uri="{0D108BD9-81ED-4DB2-BD59-A6C34878D82A}">
                    <a16:rowId xmlns:a16="http://schemas.microsoft.com/office/drawing/2014/main" val="1057145162"/>
                  </a:ext>
                </a:extLst>
              </a:tr>
              <a:tr h="1188697">
                <a:tc>
                  <a:txBody>
                    <a:bodyPr/>
                    <a:lstStyle/>
                    <a:p>
                      <a:r>
                        <a:rPr lang="en-GB" sz="1100" b="1" dirty="0"/>
                        <a:t>Contract modifications</a:t>
                      </a:r>
                    </a:p>
                  </a:txBody>
                  <a:tcPr/>
                </a:tc>
                <a:tc>
                  <a:txBody>
                    <a:bodyPr/>
                    <a:lstStyle/>
                    <a:p>
                      <a:r>
                        <a:rPr lang="en-GB" sz="1100" dirty="0"/>
                        <a:t>When the modification </a:t>
                      </a:r>
                      <a:r>
                        <a:rPr lang="en-GB" sz="1100" dirty="0">
                          <a:latin typeface="+mn-lt"/>
                          <a:cs typeface="Arial" panose="020B0604020202020204" pitchFamily="34" charset="0"/>
                        </a:rPr>
                        <a:t>does not render the contract materially different in character, and the change in the lifetime value of the contract, compared to its value when it was entered into, is under or over £500,000 OR represents less than 25% of the original contract value (can have originally been a direct award A or B if the foregoing criteria applies).</a:t>
                      </a:r>
                    </a:p>
                    <a:p>
                      <a:endParaRPr lang="en-GB" sz="1100" dirty="0">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latin typeface="+mn-lt"/>
                          <a:ea typeface="+mn-ea"/>
                          <a:cs typeface="+mn-cs"/>
                          <a:hlinkClick r:id="rId2">
                            <a:extLst>
                              <a:ext uri="{A12FA001-AC4F-418D-AE19-62706E023703}">
                                <ahyp:hlinkClr xmlns:ahyp="http://schemas.microsoft.com/office/drawing/2018/hyperlinkcolor" val="tx"/>
                              </a:ext>
                            </a:extLst>
                          </a:hlinkClick>
                        </a:rPr>
                        <a:t>Contract modifications end-to-end process map</a:t>
                      </a:r>
                      <a:endParaRPr lang="en-GB" sz="1100" kern="1200" dirty="0">
                        <a:solidFill>
                          <a:schemeClr val="dk1"/>
                        </a:solidFill>
                        <a:latin typeface="+mn-lt"/>
                        <a:ea typeface="+mn-ea"/>
                        <a:cs typeface="+mn-cs"/>
                      </a:endParaRPr>
                    </a:p>
                    <a:p>
                      <a:endParaRPr lang="en-GB" sz="1100" dirty="0">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latin typeface="+mn-lt"/>
                        </a:rPr>
                        <a:t>When </a:t>
                      </a:r>
                      <a:r>
                        <a:rPr lang="en-GB" sz="1100" kern="1200" dirty="0">
                          <a:latin typeface="+mn-lt"/>
                          <a:cs typeface="Arial" panose="020B0604020202020204" pitchFamily="34" charset="0"/>
                        </a:rPr>
                        <a:t>the changes render the contract materially different in character and/or the changes are OVER £500,000 AND represent OVER 25% of the original contract value.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kern="1200" dirty="0">
                        <a:latin typeface="Arial" panose="020B0604020202020204" pitchFamily="34" charset="0"/>
                        <a:cs typeface="Arial" panose="020B0604020202020204" pitchFamily="34" charset="0"/>
                      </a:endParaRPr>
                    </a:p>
                    <a:p>
                      <a:endParaRPr lang="en-GB" sz="1100" dirty="0"/>
                    </a:p>
                  </a:txBody>
                  <a:tcPr/>
                </a:tc>
                <a:tc>
                  <a:txBody>
                    <a:bodyPr/>
                    <a:lstStyle/>
                    <a:p>
                      <a:r>
                        <a:rPr lang="en-GB" sz="1100" dirty="0"/>
                        <a:t>No</a:t>
                      </a:r>
                    </a:p>
                  </a:txBody>
                  <a:tcPr/>
                </a:tc>
                <a:tc>
                  <a:txBody>
                    <a:bodyPr/>
                    <a:lstStyle/>
                    <a:p>
                      <a:r>
                        <a:rPr lang="en-GB" sz="1100" dirty="0"/>
                        <a:t>Publish a Modification Notice within 30 days if above £500k</a:t>
                      </a:r>
                    </a:p>
                  </a:txBody>
                  <a:tcPr/>
                </a:tc>
                <a:tc>
                  <a:txBody>
                    <a:bodyPr/>
                    <a:lstStyle/>
                    <a:p>
                      <a:pPr marL="0" indent="0">
                        <a:buFont typeface="Arial" panose="020B0604020202020204" pitchFamily="34" charset="0"/>
                        <a:buNone/>
                      </a:pPr>
                      <a:r>
                        <a:rPr lang="en-GB" sz="1100" dirty="0"/>
                        <a:t>Only when the value is OVER £500k</a:t>
                      </a:r>
                    </a:p>
                  </a:txBody>
                  <a:tcPr/>
                </a:tc>
                <a:tc>
                  <a:txBody>
                    <a:bodyPr/>
                    <a:lstStyle/>
                    <a:p>
                      <a:r>
                        <a:rPr lang="en-GB" sz="1100" dirty="0"/>
                        <a:t>No</a:t>
                      </a:r>
                    </a:p>
                  </a:txBody>
                  <a:tcPr/>
                </a:tc>
                <a:tc>
                  <a:txBody>
                    <a:bodyPr/>
                    <a:lstStyle/>
                    <a:p>
                      <a:r>
                        <a:rPr lang="en-GB" sz="1100" dirty="0"/>
                        <a:t>Records to be kept of all decisions.</a:t>
                      </a:r>
                    </a:p>
                  </a:txBody>
                  <a:tcPr/>
                </a:tc>
                <a:extLst>
                  <a:ext uri="{0D108BD9-81ED-4DB2-BD59-A6C34878D82A}">
                    <a16:rowId xmlns:a16="http://schemas.microsoft.com/office/drawing/2014/main" val="1909361758"/>
                  </a:ext>
                </a:extLst>
              </a:tr>
              <a:tr h="1007711">
                <a:tc>
                  <a:txBody>
                    <a:bodyPr/>
                    <a:lstStyle/>
                    <a:p>
                      <a:r>
                        <a:rPr lang="en-GB" sz="1100" b="1" dirty="0"/>
                        <a:t>Urgent circumstances</a:t>
                      </a:r>
                    </a:p>
                  </a:txBody>
                  <a:tcPr/>
                </a:tc>
                <a:tc>
                  <a:txBody>
                    <a:bodyPr/>
                    <a:lstStyle/>
                    <a:p>
                      <a:r>
                        <a:rPr lang="en-GB" sz="1100" dirty="0"/>
                        <a:t>The award or modification must be made urgently, the reason for the </a:t>
                      </a:r>
                      <a:r>
                        <a:rPr lang="en-GB" sz="1100" dirty="0">
                          <a:solidFill>
                            <a:schemeClr val="tx1"/>
                          </a:solidFill>
                        </a:rPr>
                        <a:t>urgency could not be foreseen and is not attributable to the ICB and delaying the award could risk patient or public safety</a:t>
                      </a:r>
                      <a:r>
                        <a:rPr lang="en-GB" sz="1100" dirty="0">
                          <a:solidFill>
                            <a:schemeClr val="tx1"/>
                          </a:solidFill>
                          <a:latin typeface="+mn-lt"/>
                        </a:rPr>
                        <a:t>. </a:t>
                      </a:r>
                      <a:r>
                        <a:rPr lang="en-GB" sz="1100" kern="1200" dirty="0">
                          <a:solidFill>
                            <a:schemeClr val="tx1"/>
                          </a:solidFill>
                          <a:latin typeface="+mn-lt"/>
                          <a:cs typeface="Arial" panose="020B0604020202020204" pitchFamily="34" charset="0"/>
                        </a:rPr>
                        <a:t>Length of contract to be only as long as is strictly necessary to address the urgent situation and to conduct a full award process for that service at the earliest feasible opportunity. If the term is to be longer than 12 months relevant authorities must justify and record this decision.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latin typeface="+mn-lt"/>
                          <a:ea typeface="+mn-ea"/>
                          <a:cs typeface="+mn-cs"/>
                          <a:hlinkClick r:id="rId3">
                            <a:extLst>
                              <a:ext uri="{A12FA001-AC4F-418D-AE19-62706E023703}">
                                <ahyp:hlinkClr xmlns:ahyp="http://schemas.microsoft.com/office/drawing/2018/hyperlinkcolor" val="tx"/>
                              </a:ext>
                            </a:extLst>
                          </a:hlinkClick>
                        </a:rPr>
                        <a:t>Urgent circumstances (urgent contract awards and urgent contract modifications) end-to-end process map</a:t>
                      </a:r>
                      <a:endParaRPr lang="en-GB" sz="1100" dirty="0">
                        <a:solidFill>
                          <a:schemeClr val="tx1"/>
                        </a:solidFill>
                        <a:latin typeface="+mn-lt"/>
                      </a:endParaRPr>
                    </a:p>
                  </a:txBody>
                  <a:tcPr/>
                </a:tc>
                <a:tc>
                  <a:txBody>
                    <a:bodyPr/>
                    <a:lstStyle/>
                    <a:p>
                      <a:r>
                        <a:rPr lang="en-GB" sz="1100" dirty="0"/>
                        <a:t>Should be avoided as far as possible.</a:t>
                      </a:r>
                    </a:p>
                  </a:txBody>
                  <a:tcPr/>
                </a:tc>
                <a:tc>
                  <a:txBody>
                    <a:bodyPr/>
                    <a:lstStyle/>
                    <a:p>
                      <a:r>
                        <a:rPr lang="en-GB" sz="1100" dirty="0"/>
                        <a:t>No</a:t>
                      </a:r>
                    </a:p>
                  </a:txBody>
                  <a:tcPr/>
                </a:tc>
                <a:tc>
                  <a:txBody>
                    <a:bodyPr/>
                    <a:lstStyle/>
                    <a:p>
                      <a:r>
                        <a:rPr lang="en-GB" sz="1100" dirty="0"/>
                        <a:t>Issue an Urgent Award Notice or Urgent Modification Notice within 30 days or contract award or modification.</a:t>
                      </a:r>
                    </a:p>
                  </a:txBody>
                  <a:tcPr/>
                </a:tc>
                <a:tc>
                  <a:txBody>
                    <a:bodyPr/>
                    <a:lstStyle/>
                    <a:p>
                      <a:pPr marL="0" indent="0">
                        <a:buFont typeface="Arial" panose="020B0604020202020204" pitchFamily="34" charset="0"/>
                        <a:buNone/>
                      </a:pPr>
                      <a:endParaRPr lang="en-GB" sz="1100" dirty="0"/>
                    </a:p>
                  </a:txBody>
                  <a:tcPr/>
                </a:tc>
                <a:tc>
                  <a:txBody>
                    <a:bodyPr/>
                    <a:lstStyle/>
                    <a:p>
                      <a:r>
                        <a:rPr lang="en-GB" sz="1100" dirty="0"/>
                        <a:t>No</a:t>
                      </a:r>
                    </a:p>
                  </a:txBody>
                  <a:tcPr/>
                </a:tc>
                <a:tc>
                  <a:txBody>
                    <a:bodyPr/>
                    <a:lstStyle/>
                    <a:p>
                      <a:pPr marL="0" indent="0">
                        <a:buFont typeface="Arial" panose="020B0604020202020204" pitchFamily="34" charset="0"/>
                        <a:buNone/>
                      </a:pPr>
                      <a:r>
                        <a:rPr lang="en-GB" sz="1100" dirty="0"/>
                        <a:t>Records to be kept of all decisions.</a:t>
                      </a:r>
                    </a:p>
                  </a:txBody>
                  <a:tcPr/>
                </a:tc>
                <a:extLst>
                  <a:ext uri="{0D108BD9-81ED-4DB2-BD59-A6C34878D82A}">
                    <a16:rowId xmlns:a16="http://schemas.microsoft.com/office/drawing/2014/main" val="63952386"/>
                  </a:ext>
                </a:extLst>
              </a:tr>
            </a:tbl>
          </a:graphicData>
        </a:graphic>
      </p:graphicFrame>
      <p:sp>
        <p:nvSpPr>
          <p:cNvPr id="4" name="Rectangle 3"/>
          <p:cNvSpPr/>
          <p:nvPr/>
        </p:nvSpPr>
        <p:spPr>
          <a:xfrm>
            <a:off x="1524000" y="6453336"/>
            <a:ext cx="9144000" cy="404664"/>
          </a:xfrm>
          <a:prstGeom prst="rect">
            <a:avLst/>
          </a:prstGeom>
          <a:solidFill>
            <a:srgbClr val="0072C6"/>
          </a:solidFill>
          <a:ln>
            <a:solidFill>
              <a:srgbClr val="0072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NHS Derby and Derbyshire Integrated Care Board</a:t>
            </a:r>
          </a:p>
        </p:txBody>
      </p:sp>
      <p:sp>
        <p:nvSpPr>
          <p:cNvPr id="5" name="Rectangle 4">
            <a:extLst>
              <a:ext uri="{FF2B5EF4-FFF2-40B4-BE49-F238E27FC236}">
                <a16:creationId xmlns:a16="http://schemas.microsoft.com/office/drawing/2014/main" id="{41E1B276-5B88-4888-84DC-EB897800C0F6}"/>
              </a:ext>
            </a:extLst>
          </p:cNvPr>
          <p:cNvSpPr/>
          <p:nvPr/>
        </p:nvSpPr>
        <p:spPr>
          <a:xfrm>
            <a:off x="0" y="6453336"/>
            <a:ext cx="12192000" cy="404664"/>
          </a:xfrm>
          <a:prstGeom prst="rect">
            <a:avLst/>
          </a:prstGeom>
          <a:solidFill>
            <a:srgbClr val="0072C6"/>
          </a:solidFill>
          <a:ln>
            <a:solidFill>
              <a:srgbClr val="0072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NHS Derby and Derbyshire Integrated Care Board</a:t>
            </a:r>
          </a:p>
        </p:txBody>
      </p:sp>
    </p:spTree>
    <p:extLst>
      <p:ext uri="{BB962C8B-B14F-4D97-AF65-F5344CB8AC3E}">
        <p14:creationId xmlns:p14="http://schemas.microsoft.com/office/powerpoint/2010/main" val="8884357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1059</TotalTime>
  <Words>2963</Words>
  <Application>Microsoft Office PowerPoint</Application>
  <PresentationFormat>Widescreen</PresentationFormat>
  <Paragraphs>337</Paragraphs>
  <Slides>22</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Calibri Light</vt:lpstr>
      <vt:lpstr>Segoe UI</vt:lpstr>
      <vt:lpstr>Wingdings</vt:lpstr>
      <vt:lpstr>Office Theme</vt:lpstr>
      <vt:lpstr>PowerPoint Presentation</vt:lpstr>
      <vt:lpstr>PowerPoint Presentation</vt:lpstr>
      <vt:lpstr>PowerPoint Presentation</vt:lpstr>
      <vt:lpstr>Scope</vt:lpstr>
      <vt:lpstr>PowerPoint Presentation</vt:lpstr>
      <vt:lpstr>Record Keeping</vt:lpstr>
      <vt:lpstr>PSR routes</vt:lpstr>
      <vt:lpstr>PSR routes</vt:lpstr>
      <vt:lpstr>PSR routes</vt:lpstr>
      <vt:lpstr>Overview of direct award process A</vt:lpstr>
      <vt:lpstr>STEPS 2 &amp; 3 of direct award process A</vt:lpstr>
      <vt:lpstr>Overview of direct award process B</vt:lpstr>
      <vt:lpstr>STEP 1 of direct award process B</vt:lpstr>
      <vt:lpstr>STEPS 2 &amp; 3 of direct award process B</vt:lpstr>
      <vt:lpstr>Key criteria and the basic selection criteria</vt:lpstr>
      <vt:lpstr>Key criteria</vt:lpstr>
      <vt:lpstr>Overview of direct award process C</vt:lpstr>
      <vt:lpstr>START of direct award process C</vt:lpstr>
      <vt:lpstr>STEP 2 of direct award process C</vt:lpstr>
      <vt:lpstr>STEP 2 of direct award process C</vt:lpstr>
      <vt:lpstr>STEP 3 of direct award process C</vt:lpstr>
      <vt:lpstr>Urgent circumstances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CANNON, Chloe (NHS DERBY AND DERBYSHIRE CCG)</dc:creator>
  <cp:lastModifiedBy>TUCKER, Chrissy (NHS DERBY AND DERBYSHIRE ICB - 15M)</cp:lastModifiedBy>
  <cp:revision>30</cp:revision>
  <dcterms:created xsi:type="dcterms:W3CDTF">2022-07-06T15:06:00Z</dcterms:created>
  <dcterms:modified xsi:type="dcterms:W3CDTF">2024-09-12T08:28:39Z</dcterms:modified>
</cp:coreProperties>
</file>