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6" r:id="rId3"/>
    <p:sldId id="258" r:id="rId4"/>
    <p:sldId id="269" r:id="rId5"/>
    <p:sldId id="270" r:id="rId6"/>
    <p:sldId id="271" r:id="rId7"/>
    <p:sldId id="259" r:id="rId8"/>
    <p:sldId id="260" r:id="rId9"/>
    <p:sldId id="272" r:id="rId10"/>
    <p:sldId id="263" r:id="rId11"/>
    <p:sldId id="261" r:id="rId12"/>
    <p:sldId id="267" r:id="rId13"/>
    <p:sldId id="264" r:id="rId14"/>
    <p:sldId id="274" r:id="rId15"/>
    <p:sldId id="275" r:id="rId16"/>
    <p:sldId id="273" r:id="rId17"/>
    <p:sldId id="265" r:id="rId18"/>
    <p:sldId id="268"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BA4437-1779-4900-903B-78F5161D17F0}" v="4" dt="2025-10-30T10:56:22.1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262" autoAdjust="0"/>
  </p:normalViewPr>
  <p:slideViewPr>
    <p:cSldViewPr snapToGrid="0">
      <p:cViewPr varScale="1">
        <p:scale>
          <a:sx n="85" d="100"/>
          <a:sy n="85" d="100"/>
        </p:scale>
        <p:origin x="1590"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E862BB-9653-496B-BA0F-B28CB51A381A}" type="doc">
      <dgm:prSet loTypeId="urn:microsoft.com/office/officeart/2005/8/layout/hProcess9" loCatId="process" qsTypeId="urn:microsoft.com/office/officeart/2005/8/quickstyle/simple1" qsCatId="simple" csTypeId="urn:microsoft.com/office/officeart/2005/8/colors/accent1_2" csCatId="accent1" phldr="1"/>
      <dgm:spPr/>
    </dgm:pt>
    <dgm:pt modelId="{8695D3D3-3B0E-4F2A-938A-580A0888510A}">
      <dgm:prSet phldrT="[Text]"/>
      <dgm:spPr/>
      <dgm:t>
        <a:bodyPr/>
        <a:lstStyle/>
        <a:p>
          <a:r>
            <a:rPr lang="en-GB" dirty="0"/>
            <a:t>Birth</a:t>
          </a:r>
        </a:p>
      </dgm:t>
    </dgm:pt>
    <dgm:pt modelId="{FC288E6A-30B9-49D5-B05F-B8D5C23CE8CE}" type="parTrans" cxnId="{93E63DED-1A71-42CB-92B3-5671A9FA75DB}">
      <dgm:prSet/>
      <dgm:spPr/>
      <dgm:t>
        <a:bodyPr/>
        <a:lstStyle/>
        <a:p>
          <a:endParaRPr lang="en-GB"/>
        </a:p>
      </dgm:t>
    </dgm:pt>
    <dgm:pt modelId="{A3CD0809-B857-40B4-90B4-1516CFEF59B2}" type="sibTrans" cxnId="{93E63DED-1A71-42CB-92B3-5671A9FA75DB}">
      <dgm:prSet/>
      <dgm:spPr/>
      <dgm:t>
        <a:bodyPr/>
        <a:lstStyle/>
        <a:p>
          <a:endParaRPr lang="en-GB"/>
        </a:p>
      </dgm:t>
    </dgm:pt>
    <dgm:pt modelId="{F9DE5433-666F-46CE-A408-94476476953C}">
      <dgm:prSet phldrT="[Text]"/>
      <dgm:spPr/>
      <dgm:t>
        <a:bodyPr/>
        <a:lstStyle/>
        <a:p>
          <a:r>
            <a:rPr lang="en-GB" dirty="0"/>
            <a:t>Childhood</a:t>
          </a:r>
        </a:p>
      </dgm:t>
    </dgm:pt>
    <dgm:pt modelId="{1826D786-5135-471B-B8A0-CA8B5E948E5E}" type="parTrans" cxnId="{5C27AE49-73E4-4802-A18E-8C11A0ECBE5D}">
      <dgm:prSet/>
      <dgm:spPr/>
      <dgm:t>
        <a:bodyPr/>
        <a:lstStyle/>
        <a:p>
          <a:endParaRPr lang="en-GB"/>
        </a:p>
      </dgm:t>
    </dgm:pt>
    <dgm:pt modelId="{C0DF9F8C-7AA7-43C2-81D7-584C3FDDBFCB}" type="sibTrans" cxnId="{5C27AE49-73E4-4802-A18E-8C11A0ECBE5D}">
      <dgm:prSet/>
      <dgm:spPr/>
      <dgm:t>
        <a:bodyPr/>
        <a:lstStyle/>
        <a:p>
          <a:endParaRPr lang="en-GB"/>
        </a:p>
      </dgm:t>
    </dgm:pt>
    <dgm:pt modelId="{5C2F4392-1A4E-4D19-AF47-FC438E5C48C2}">
      <dgm:prSet phldrT="[Text]"/>
      <dgm:spPr/>
      <dgm:t>
        <a:bodyPr/>
        <a:lstStyle/>
        <a:p>
          <a:r>
            <a:rPr lang="en-GB" dirty="0"/>
            <a:t>Adulthood</a:t>
          </a:r>
        </a:p>
      </dgm:t>
    </dgm:pt>
    <dgm:pt modelId="{82B966C5-E41F-4C47-AF06-A80E70F4C3FD}" type="parTrans" cxnId="{B36AF358-07F6-4679-8DFD-A503427D64E6}">
      <dgm:prSet/>
      <dgm:spPr/>
      <dgm:t>
        <a:bodyPr/>
        <a:lstStyle/>
        <a:p>
          <a:endParaRPr lang="en-GB"/>
        </a:p>
      </dgm:t>
    </dgm:pt>
    <dgm:pt modelId="{19FAFD67-0F60-425F-942B-A04FD2E5DE6E}" type="sibTrans" cxnId="{B36AF358-07F6-4679-8DFD-A503427D64E6}">
      <dgm:prSet/>
      <dgm:spPr/>
      <dgm:t>
        <a:bodyPr/>
        <a:lstStyle/>
        <a:p>
          <a:endParaRPr lang="en-GB"/>
        </a:p>
      </dgm:t>
    </dgm:pt>
    <dgm:pt modelId="{695E6DEC-B41A-453D-9BBD-7DB7B089220F}">
      <dgm:prSet/>
      <dgm:spPr/>
      <dgm:t>
        <a:bodyPr/>
        <a:lstStyle/>
        <a:p>
          <a:r>
            <a:rPr lang="en-GB" dirty="0"/>
            <a:t>Death</a:t>
          </a:r>
        </a:p>
      </dgm:t>
    </dgm:pt>
    <dgm:pt modelId="{7B7418FF-A5F8-4771-9F08-6CE4CD17610B}" type="parTrans" cxnId="{D6F40E7B-B3F8-4248-8C5F-05E1C174B36C}">
      <dgm:prSet/>
      <dgm:spPr/>
      <dgm:t>
        <a:bodyPr/>
        <a:lstStyle/>
        <a:p>
          <a:endParaRPr lang="en-GB"/>
        </a:p>
      </dgm:t>
    </dgm:pt>
    <dgm:pt modelId="{49B56D66-61D1-405E-8387-DC73AC48726E}" type="sibTrans" cxnId="{D6F40E7B-B3F8-4248-8C5F-05E1C174B36C}">
      <dgm:prSet/>
      <dgm:spPr/>
      <dgm:t>
        <a:bodyPr/>
        <a:lstStyle/>
        <a:p>
          <a:endParaRPr lang="en-GB"/>
        </a:p>
      </dgm:t>
    </dgm:pt>
    <dgm:pt modelId="{BD12D366-EC68-40D8-98FD-D4798C7B9A7F}" type="pres">
      <dgm:prSet presAssocID="{7AE862BB-9653-496B-BA0F-B28CB51A381A}" presName="CompostProcess" presStyleCnt="0">
        <dgm:presLayoutVars>
          <dgm:dir/>
          <dgm:resizeHandles val="exact"/>
        </dgm:presLayoutVars>
      </dgm:prSet>
      <dgm:spPr/>
    </dgm:pt>
    <dgm:pt modelId="{18AF44DA-5B1A-4A4C-BE10-634BB6933997}" type="pres">
      <dgm:prSet presAssocID="{7AE862BB-9653-496B-BA0F-B28CB51A381A}" presName="arrow" presStyleLbl="bgShp" presStyleIdx="0" presStyleCnt="1"/>
      <dgm:spPr/>
    </dgm:pt>
    <dgm:pt modelId="{96D2BCC5-8084-4528-B098-59C51F75CD3C}" type="pres">
      <dgm:prSet presAssocID="{7AE862BB-9653-496B-BA0F-B28CB51A381A}" presName="linearProcess" presStyleCnt="0"/>
      <dgm:spPr/>
    </dgm:pt>
    <dgm:pt modelId="{A356196E-C6AF-4792-BB97-1016B1436228}" type="pres">
      <dgm:prSet presAssocID="{8695D3D3-3B0E-4F2A-938A-580A0888510A}" presName="textNode" presStyleLbl="node1" presStyleIdx="0" presStyleCnt="4">
        <dgm:presLayoutVars>
          <dgm:bulletEnabled val="1"/>
        </dgm:presLayoutVars>
      </dgm:prSet>
      <dgm:spPr/>
    </dgm:pt>
    <dgm:pt modelId="{5F9D22A2-1F9A-4E06-A15C-29E02E4E4BF1}" type="pres">
      <dgm:prSet presAssocID="{A3CD0809-B857-40B4-90B4-1516CFEF59B2}" presName="sibTrans" presStyleCnt="0"/>
      <dgm:spPr/>
    </dgm:pt>
    <dgm:pt modelId="{10421576-A934-438B-8684-4CE9420FFFF0}" type="pres">
      <dgm:prSet presAssocID="{F9DE5433-666F-46CE-A408-94476476953C}" presName="textNode" presStyleLbl="node1" presStyleIdx="1" presStyleCnt="4">
        <dgm:presLayoutVars>
          <dgm:bulletEnabled val="1"/>
        </dgm:presLayoutVars>
      </dgm:prSet>
      <dgm:spPr/>
    </dgm:pt>
    <dgm:pt modelId="{A61A4A60-E36B-45D8-AFCA-C9A8E7A930EE}" type="pres">
      <dgm:prSet presAssocID="{C0DF9F8C-7AA7-43C2-81D7-584C3FDDBFCB}" presName="sibTrans" presStyleCnt="0"/>
      <dgm:spPr/>
    </dgm:pt>
    <dgm:pt modelId="{29398E8E-77D7-4739-9735-56E0EE366205}" type="pres">
      <dgm:prSet presAssocID="{5C2F4392-1A4E-4D19-AF47-FC438E5C48C2}" presName="textNode" presStyleLbl="node1" presStyleIdx="2" presStyleCnt="4">
        <dgm:presLayoutVars>
          <dgm:bulletEnabled val="1"/>
        </dgm:presLayoutVars>
      </dgm:prSet>
      <dgm:spPr/>
    </dgm:pt>
    <dgm:pt modelId="{1C6FA64E-F63A-4A96-92C5-9EB38C1F6BA7}" type="pres">
      <dgm:prSet presAssocID="{19FAFD67-0F60-425F-942B-A04FD2E5DE6E}" presName="sibTrans" presStyleCnt="0"/>
      <dgm:spPr/>
    </dgm:pt>
    <dgm:pt modelId="{99F21259-E8B0-4A47-83DB-6451196DE976}" type="pres">
      <dgm:prSet presAssocID="{695E6DEC-B41A-453D-9BBD-7DB7B089220F}" presName="textNode" presStyleLbl="node1" presStyleIdx="3" presStyleCnt="4">
        <dgm:presLayoutVars>
          <dgm:bulletEnabled val="1"/>
        </dgm:presLayoutVars>
      </dgm:prSet>
      <dgm:spPr/>
    </dgm:pt>
  </dgm:ptLst>
  <dgm:cxnLst>
    <dgm:cxn modelId="{5DB57833-E9F0-4EF2-AF6B-BAD8B73D133C}" type="presOf" srcId="{695E6DEC-B41A-453D-9BBD-7DB7B089220F}" destId="{99F21259-E8B0-4A47-83DB-6451196DE976}" srcOrd="0" destOrd="0" presId="urn:microsoft.com/office/officeart/2005/8/layout/hProcess9"/>
    <dgm:cxn modelId="{5C27AE49-73E4-4802-A18E-8C11A0ECBE5D}" srcId="{7AE862BB-9653-496B-BA0F-B28CB51A381A}" destId="{F9DE5433-666F-46CE-A408-94476476953C}" srcOrd="1" destOrd="0" parTransId="{1826D786-5135-471B-B8A0-CA8B5E948E5E}" sibTransId="{C0DF9F8C-7AA7-43C2-81D7-584C3FDDBFCB}"/>
    <dgm:cxn modelId="{B36AF358-07F6-4679-8DFD-A503427D64E6}" srcId="{7AE862BB-9653-496B-BA0F-B28CB51A381A}" destId="{5C2F4392-1A4E-4D19-AF47-FC438E5C48C2}" srcOrd="2" destOrd="0" parTransId="{82B966C5-E41F-4C47-AF06-A80E70F4C3FD}" sibTransId="{19FAFD67-0F60-425F-942B-A04FD2E5DE6E}"/>
    <dgm:cxn modelId="{D6F40E7B-B3F8-4248-8C5F-05E1C174B36C}" srcId="{7AE862BB-9653-496B-BA0F-B28CB51A381A}" destId="{695E6DEC-B41A-453D-9BBD-7DB7B089220F}" srcOrd="3" destOrd="0" parTransId="{7B7418FF-A5F8-4771-9F08-6CE4CD17610B}" sibTransId="{49B56D66-61D1-405E-8387-DC73AC48726E}"/>
    <dgm:cxn modelId="{A7321D86-FE24-4FE8-8ED6-687F01AF8D3C}" type="presOf" srcId="{8695D3D3-3B0E-4F2A-938A-580A0888510A}" destId="{A356196E-C6AF-4792-BB97-1016B1436228}" srcOrd="0" destOrd="0" presId="urn:microsoft.com/office/officeart/2005/8/layout/hProcess9"/>
    <dgm:cxn modelId="{5F65A0C2-DBFB-49A5-9631-7BE1BE739EC3}" type="presOf" srcId="{F9DE5433-666F-46CE-A408-94476476953C}" destId="{10421576-A934-438B-8684-4CE9420FFFF0}" srcOrd="0" destOrd="0" presId="urn:microsoft.com/office/officeart/2005/8/layout/hProcess9"/>
    <dgm:cxn modelId="{2F5012E0-2BDE-47AB-801E-64FA3DDCA73A}" type="presOf" srcId="{5C2F4392-1A4E-4D19-AF47-FC438E5C48C2}" destId="{29398E8E-77D7-4739-9735-56E0EE366205}" srcOrd="0" destOrd="0" presId="urn:microsoft.com/office/officeart/2005/8/layout/hProcess9"/>
    <dgm:cxn modelId="{7287E2EB-F936-4508-8323-9B027B73152F}" type="presOf" srcId="{7AE862BB-9653-496B-BA0F-B28CB51A381A}" destId="{BD12D366-EC68-40D8-98FD-D4798C7B9A7F}" srcOrd="0" destOrd="0" presId="urn:microsoft.com/office/officeart/2005/8/layout/hProcess9"/>
    <dgm:cxn modelId="{93E63DED-1A71-42CB-92B3-5671A9FA75DB}" srcId="{7AE862BB-9653-496B-BA0F-B28CB51A381A}" destId="{8695D3D3-3B0E-4F2A-938A-580A0888510A}" srcOrd="0" destOrd="0" parTransId="{FC288E6A-30B9-49D5-B05F-B8D5C23CE8CE}" sibTransId="{A3CD0809-B857-40B4-90B4-1516CFEF59B2}"/>
    <dgm:cxn modelId="{A192B7CC-A8B5-48BB-B9A4-49533E1A2FE4}" type="presParOf" srcId="{BD12D366-EC68-40D8-98FD-D4798C7B9A7F}" destId="{18AF44DA-5B1A-4A4C-BE10-634BB6933997}" srcOrd="0" destOrd="0" presId="urn:microsoft.com/office/officeart/2005/8/layout/hProcess9"/>
    <dgm:cxn modelId="{936673B5-0593-4E2F-AFF7-8997F0840AEA}" type="presParOf" srcId="{BD12D366-EC68-40D8-98FD-D4798C7B9A7F}" destId="{96D2BCC5-8084-4528-B098-59C51F75CD3C}" srcOrd="1" destOrd="0" presId="urn:microsoft.com/office/officeart/2005/8/layout/hProcess9"/>
    <dgm:cxn modelId="{A4A0E182-3551-413D-8302-4663BB33478B}" type="presParOf" srcId="{96D2BCC5-8084-4528-B098-59C51F75CD3C}" destId="{A356196E-C6AF-4792-BB97-1016B1436228}" srcOrd="0" destOrd="0" presId="urn:microsoft.com/office/officeart/2005/8/layout/hProcess9"/>
    <dgm:cxn modelId="{AD427046-69F2-4BFC-A761-C94FDA56A4E6}" type="presParOf" srcId="{96D2BCC5-8084-4528-B098-59C51F75CD3C}" destId="{5F9D22A2-1F9A-4E06-A15C-29E02E4E4BF1}" srcOrd="1" destOrd="0" presId="urn:microsoft.com/office/officeart/2005/8/layout/hProcess9"/>
    <dgm:cxn modelId="{662E0C03-BC66-415B-BD34-DAF52C5C4E02}" type="presParOf" srcId="{96D2BCC5-8084-4528-B098-59C51F75CD3C}" destId="{10421576-A934-438B-8684-4CE9420FFFF0}" srcOrd="2" destOrd="0" presId="urn:microsoft.com/office/officeart/2005/8/layout/hProcess9"/>
    <dgm:cxn modelId="{7047FB86-0C1D-4085-9BCE-BCD20871A9DE}" type="presParOf" srcId="{96D2BCC5-8084-4528-B098-59C51F75CD3C}" destId="{A61A4A60-E36B-45D8-AFCA-C9A8E7A930EE}" srcOrd="3" destOrd="0" presId="urn:microsoft.com/office/officeart/2005/8/layout/hProcess9"/>
    <dgm:cxn modelId="{8B6926CB-CF92-4FA6-8A96-4AE2084A5E58}" type="presParOf" srcId="{96D2BCC5-8084-4528-B098-59C51F75CD3C}" destId="{29398E8E-77D7-4739-9735-56E0EE366205}" srcOrd="4" destOrd="0" presId="urn:microsoft.com/office/officeart/2005/8/layout/hProcess9"/>
    <dgm:cxn modelId="{B2BBE3E3-BD57-4DA5-A2EE-6B3F85C92089}" type="presParOf" srcId="{96D2BCC5-8084-4528-B098-59C51F75CD3C}" destId="{1C6FA64E-F63A-4A96-92C5-9EB38C1F6BA7}" srcOrd="5" destOrd="0" presId="urn:microsoft.com/office/officeart/2005/8/layout/hProcess9"/>
    <dgm:cxn modelId="{ED4C7E1B-87C0-402C-BEC2-387A33525BBE}" type="presParOf" srcId="{96D2BCC5-8084-4528-B098-59C51F75CD3C}" destId="{99F21259-E8B0-4A47-83DB-6451196DE976}"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142FD3-18C9-4841-B25E-F27D3BD4ED07}" type="doc">
      <dgm:prSet loTypeId="urn:microsoft.com/office/officeart/2005/8/layout/default" loCatId="list" qsTypeId="urn:microsoft.com/office/officeart/2005/8/quickstyle/simple2" qsCatId="simple" csTypeId="urn:microsoft.com/office/officeart/2005/8/colors/accent1_4" csCatId="accent1"/>
      <dgm:spPr/>
      <dgm:t>
        <a:bodyPr/>
        <a:lstStyle/>
        <a:p>
          <a:endParaRPr lang="en-US"/>
        </a:p>
      </dgm:t>
    </dgm:pt>
    <dgm:pt modelId="{3CCE07AA-D4EA-4EC1-8050-F45B7484601E}">
      <dgm:prSet/>
      <dgm:spPr/>
      <dgm:t>
        <a:bodyPr/>
        <a:lstStyle/>
        <a:p>
          <a:r>
            <a:rPr lang="en-GB" b="1" dirty="0"/>
            <a:t>GP records</a:t>
          </a:r>
          <a:r>
            <a:rPr lang="en-GB" dirty="0"/>
            <a:t> (diagnoses, prescriptions, test results)</a:t>
          </a:r>
          <a:endParaRPr lang="en-US" dirty="0"/>
        </a:p>
      </dgm:t>
    </dgm:pt>
    <dgm:pt modelId="{4D5A9EAB-7173-494C-A6A3-BC425A50207F}" type="parTrans" cxnId="{31C1294D-BC25-43BD-86D0-16D34BF8E7A3}">
      <dgm:prSet/>
      <dgm:spPr/>
      <dgm:t>
        <a:bodyPr/>
        <a:lstStyle/>
        <a:p>
          <a:endParaRPr lang="en-US"/>
        </a:p>
      </dgm:t>
    </dgm:pt>
    <dgm:pt modelId="{33D49EAE-6DC2-4212-BB35-086AB21CC6A9}" type="sibTrans" cxnId="{31C1294D-BC25-43BD-86D0-16D34BF8E7A3}">
      <dgm:prSet/>
      <dgm:spPr/>
      <dgm:t>
        <a:bodyPr/>
        <a:lstStyle/>
        <a:p>
          <a:endParaRPr lang="en-US"/>
        </a:p>
      </dgm:t>
    </dgm:pt>
    <dgm:pt modelId="{D153471E-E3B8-4CA0-B5B0-0A678871095A}">
      <dgm:prSet/>
      <dgm:spPr/>
      <dgm:t>
        <a:bodyPr/>
        <a:lstStyle/>
        <a:p>
          <a:r>
            <a:rPr lang="en-GB" b="1"/>
            <a:t>Hospital records</a:t>
          </a:r>
          <a:r>
            <a:rPr lang="en-GB"/>
            <a:t> (admissions, treatments, discharge summaries)</a:t>
          </a:r>
          <a:endParaRPr lang="en-US"/>
        </a:p>
      </dgm:t>
    </dgm:pt>
    <dgm:pt modelId="{3ECC82E7-4E2F-41AD-901C-03916FAD2F60}" type="parTrans" cxnId="{53FC6F20-4580-4194-B80F-5B496E9A7C35}">
      <dgm:prSet/>
      <dgm:spPr/>
      <dgm:t>
        <a:bodyPr/>
        <a:lstStyle/>
        <a:p>
          <a:endParaRPr lang="en-US"/>
        </a:p>
      </dgm:t>
    </dgm:pt>
    <dgm:pt modelId="{958151E8-DF79-47A1-8ADD-CE587DCCA610}" type="sibTrans" cxnId="{53FC6F20-4580-4194-B80F-5B496E9A7C35}">
      <dgm:prSet/>
      <dgm:spPr/>
      <dgm:t>
        <a:bodyPr/>
        <a:lstStyle/>
        <a:p>
          <a:endParaRPr lang="en-US"/>
        </a:p>
      </dgm:t>
    </dgm:pt>
    <dgm:pt modelId="{FC59146D-5A86-4A6F-8B46-858FAF2385CC}">
      <dgm:prSet/>
      <dgm:spPr/>
      <dgm:t>
        <a:bodyPr/>
        <a:lstStyle/>
        <a:p>
          <a:r>
            <a:rPr lang="en-GB" b="1"/>
            <a:t>Social care data</a:t>
          </a:r>
          <a:endParaRPr lang="en-US"/>
        </a:p>
      </dgm:t>
    </dgm:pt>
    <dgm:pt modelId="{0F920B67-F1BC-4D57-B70F-1CC632167C53}" type="parTrans" cxnId="{70770760-C9BA-4D9B-A3C1-C623AD1DCB57}">
      <dgm:prSet/>
      <dgm:spPr/>
      <dgm:t>
        <a:bodyPr/>
        <a:lstStyle/>
        <a:p>
          <a:endParaRPr lang="en-US"/>
        </a:p>
      </dgm:t>
    </dgm:pt>
    <dgm:pt modelId="{D5137890-A243-4383-8BA5-29166E7FFCA0}" type="sibTrans" cxnId="{70770760-C9BA-4D9B-A3C1-C623AD1DCB57}">
      <dgm:prSet/>
      <dgm:spPr/>
      <dgm:t>
        <a:bodyPr/>
        <a:lstStyle/>
        <a:p>
          <a:endParaRPr lang="en-US"/>
        </a:p>
      </dgm:t>
    </dgm:pt>
    <dgm:pt modelId="{3ADA5032-B5D2-4BF9-92F3-D279A153B87A}">
      <dgm:prSet/>
      <dgm:spPr/>
      <dgm:t>
        <a:bodyPr/>
        <a:lstStyle/>
        <a:p>
          <a:r>
            <a:rPr lang="en-GB" b="1"/>
            <a:t>Demographic information</a:t>
          </a:r>
          <a:r>
            <a:rPr lang="en-GB"/>
            <a:t> (age, postcode, ethnicity)</a:t>
          </a:r>
          <a:endParaRPr lang="en-US"/>
        </a:p>
      </dgm:t>
    </dgm:pt>
    <dgm:pt modelId="{2129E7C3-A794-4CC8-B6DA-7D7DCC5F87A0}" type="parTrans" cxnId="{DDF6309C-ACFB-46B2-9C34-33506647C246}">
      <dgm:prSet/>
      <dgm:spPr/>
      <dgm:t>
        <a:bodyPr/>
        <a:lstStyle/>
        <a:p>
          <a:endParaRPr lang="en-US"/>
        </a:p>
      </dgm:t>
    </dgm:pt>
    <dgm:pt modelId="{85C51C99-FFCB-4C2C-B18D-44545107B5B6}" type="sibTrans" cxnId="{DDF6309C-ACFB-46B2-9C34-33506647C246}">
      <dgm:prSet/>
      <dgm:spPr/>
      <dgm:t>
        <a:bodyPr/>
        <a:lstStyle/>
        <a:p>
          <a:endParaRPr lang="en-US"/>
        </a:p>
      </dgm:t>
    </dgm:pt>
    <dgm:pt modelId="{81153FA5-2B96-44DC-B2FC-30A6B8466C4C}">
      <dgm:prSet/>
      <dgm:spPr/>
      <dgm:t>
        <a:bodyPr/>
        <a:lstStyle/>
        <a:p>
          <a:r>
            <a:rPr lang="en-GB" b="1"/>
            <a:t>Lifestyle factors</a:t>
          </a:r>
          <a:r>
            <a:rPr lang="en-GB"/>
            <a:t> (smoking status, physical activity)</a:t>
          </a:r>
          <a:endParaRPr lang="en-US"/>
        </a:p>
      </dgm:t>
    </dgm:pt>
    <dgm:pt modelId="{E5BC0EB6-20AE-4795-8633-397295043518}" type="parTrans" cxnId="{D8DD7965-01D3-49E1-9CD7-B3315B7C89B6}">
      <dgm:prSet/>
      <dgm:spPr/>
      <dgm:t>
        <a:bodyPr/>
        <a:lstStyle/>
        <a:p>
          <a:endParaRPr lang="en-US"/>
        </a:p>
      </dgm:t>
    </dgm:pt>
    <dgm:pt modelId="{81C638C0-BB53-4416-B1DC-1F9BEF371721}" type="sibTrans" cxnId="{D8DD7965-01D3-49E1-9CD7-B3315B7C89B6}">
      <dgm:prSet/>
      <dgm:spPr/>
      <dgm:t>
        <a:bodyPr/>
        <a:lstStyle/>
        <a:p>
          <a:endParaRPr lang="en-US"/>
        </a:p>
      </dgm:t>
    </dgm:pt>
    <dgm:pt modelId="{C7F3B17B-5AEF-4E11-9402-337BE681C40C}" type="pres">
      <dgm:prSet presAssocID="{A5142FD3-18C9-4841-B25E-F27D3BD4ED07}" presName="diagram" presStyleCnt="0">
        <dgm:presLayoutVars>
          <dgm:dir/>
          <dgm:resizeHandles val="exact"/>
        </dgm:presLayoutVars>
      </dgm:prSet>
      <dgm:spPr/>
    </dgm:pt>
    <dgm:pt modelId="{F5F0363C-67CE-4F8B-BDEF-23BF0045B2FD}" type="pres">
      <dgm:prSet presAssocID="{3CCE07AA-D4EA-4EC1-8050-F45B7484601E}" presName="node" presStyleLbl="node1" presStyleIdx="0" presStyleCnt="5">
        <dgm:presLayoutVars>
          <dgm:bulletEnabled val="1"/>
        </dgm:presLayoutVars>
      </dgm:prSet>
      <dgm:spPr/>
    </dgm:pt>
    <dgm:pt modelId="{8D383B63-3A60-4815-A327-5FFE8116A4BA}" type="pres">
      <dgm:prSet presAssocID="{33D49EAE-6DC2-4212-BB35-086AB21CC6A9}" presName="sibTrans" presStyleCnt="0"/>
      <dgm:spPr/>
    </dgm:pt>
    <dgm:pt modelId="{9A00B361-932A-4E53-8EEC-910A43906B8A}" type="pres">
      <dgm:prSet presAssocID="{D153471E-E3B8-4CA0-B5B0-0A678871095A}" presName="node" presStyleLbl="node1" presStyleIdx="1" presStyleCnt="5">
        <dgm:presLayoutVars>
          <dgm:bulletEnabled val="1"/>
        </dgm:presLayoutVars>
      </dgm:prSet>
      <dgm:spPr/>
    </dgm:pt>
    <dgm:pt modelId="{9CF705FA-2026-4B4F-BD93-04690AF8C055}" type="pres">
      <dgm:prSet presAssocID="{958151E8-DF79-47A1-8ADD-CE587DCCA610}" presName="sibTrans" presStyleCnt="0"/>
      <dgm:spPr/>
    </dgm:pt>
    <dgm:pt modelId="{AAA13710-DDE7-48B1-93F0-B9CF93F186A1}" type="pres">
      <dgm:prSet presAssocID="{FC59146D-5A86-4A6F-8B46-858FAF2385CC}" presName="node" presStyleLbl="node1" presStyleIdx="2" presStyleCnt="5">
        <dgm:presLayoutVars>
          <dgm:bulletEnabled val="1"/>
        </dgm:presLayoutVars>
      </dgm:prSet>
      <dgm:spPr/>
    </dgm:pt>
    <dgm:pt modelId="{E3F018BA-2BC5-4777-A1D3-A5F18C20BF83}" type="pres">
      <dgm:prSet presAssocID="{D5137890-A243-4383-8BA5-29166E7FFCA0}" presName="sibTrans" presStyleCnt="0"/>
      <dgm:spPr/>
    </dgm:pt>
    <dgm:pt modelId="{22FDA5F4-E6C2-4858-8DAE-166299069F95}" type="pres">
      <dgm:prSet presAssocID="{3ADA5032-B5D2-4BF9-92F3-D279A153B87A}" presName="node" presStyleLbl="node1" presStyleIdx="3" presStyleCnt="5">
        <dgm:presLayoutVars>
          <dgm:bulletEnabled val="1"/>
        </dgm:presLayoutVars>
      </dgm:prSet>
      <dgm:spPr/>
    </dgm:pt>
    <dgm:pt modelId="{9265D615-B4B4-437E-BCF0-0C3C5755D9FF}" type="pres">
      <dgm:prSet presAssocID="{85C51C99-FFCB-4C2C-B18D-44545107B5B6}" presName="sibTrans" presStyleCnt="0"/>
      <dgm:spPr/>
    </dgm:pt>
    <dgm:pt modelId="{A8E3C052-AAB8-48A6-9932-BF7C524333B6}" type="pres">
      <dgm:prSet presAssocID="{81153FA5-2B96-44DC-B2FC-30A6B8466C4C}" presName="node" presStyleLbl="node1" presStyleIdx="4" presStyleCnt="5">
        <dgm:presLayoutVars>
          <dgm:bulletEnabled val="1"/>
        </dgm:presLayoutVars>
      </dgm:prSet>
      <dgm:spPr/>
    </dgm:pt>
  </dgm:ptLst>
  <dgm:cxnLst>
    <dgm:cxn modelId="{53FC6F20-4580-4194-B80F-5B496E9A7C35}" srcId="{A5142FD3-18C9-4841-B25E-F27D3BD4ED07}" destId="{D153471E-E3B8-4CA0-B5B0-0A678871095A}" srcOrd="1" destOrd="0" parTransId="{3ECC82E7-4E2F-41AD-901C-03916FAD2F60}" sibTransId="{958151E8-DF79-47A1-8ADD-CE587DCCA610}"/>
    <dgm:cxn modelId="{70770760-C9BA-4D9B-A3C1-C623AD1DCB57}" srcId="{A5142FD3-18C9-4841-B25E-F27D3BD4ED07}" destId="{FC59146D-5A86-4A6F-8B46-858FAF2385CC}" srcOrd="2" destOrd="0" parTransId="{0F920B67-F1BC-4D57-B70F-1CC632167C53}" sibTransId="{D5137890-A243-4383-8BA5-29166E7FFCA0}"/>
    <dgm:cxn modelId="{B65F2F60-47B3-4DA1-ADB7-DF496B9E530A}" type="presOf" srcId="{3CCE07AA-D4EA-4EC1-8050-F45B7484601E}" destId="{F5F0363C-67CE-4F8B-BDEF-23BF0045B2FD}" srcOrd="0" destOrd="0" presId="urn:microsoft.com/office/officeart/2005/8/layout/default"/>
    <dgm:cxn modelId="{D8DD7965-01D3-49E1-9CD7-B3315B7C89B6}" srcId="{A5142FD3-18C9-4841-B25E-F27D3BD4ED07}" destId="{81153FA5-2B96-44DC-B2FC-30A6B8466C4C}" srcOrd="4" destOrd="0" parTransId="{E5BC0EB6-20AE-4795-8633-397295043518}" sibTransId="{81C638C0-BB53-4416-B1DC-1F9BEF371721}"/>
    <dgm:cxn modelId="{31C1294D-BC25-43BD-86D0-16D34BF8E7A3}" srcId="{A5142FD3-18C9-4841-B25E-F27D3BD4ED07}" destId="{3CCE07AA-D4EA-4EC1-8050-F45B7484601E}" srcOrd="0" destOrd="0" parTransId="{4D5A9EAB-7173-494C-A6A3-BC425A50207F}" sibTransId="{33D49EAE-6DC2-4212-BB35-086AB21CC6A9}"/>
    <dgm:cxn modelId="{E1FC7680-299F-4FCA-9813-CAAE2AE002F6}" type="presOf" srcId="{FC59146D-5A86-4A6F-8B46-858FAF2385CC}" destId="{AAA13710-DDE7-48B1-93F0-B9CF93F186A1}" srcOrd="0" destOrd="0" presId="urn:microsoft.com/office/officeart/2005/8/layout/default"/>
    <dgm:cxn modelId="{74715381-269E-48A6-AE6C-CB6C49D7BB59}" type="presOf" srcId="{A5142FD3-18C9-4841-B25E-F27D3BD4ED07}" destId="{C7F3B17B-5AEF-4E11-9402-337BE681C40C}" srcOrd="0" destOrd="0" presId="urn:microsoft.com/office/officeart/2005/8/layout/default"/>
    <dgm:cxn modelId="{DDF6309C-ACFB-46B2-9C34-33506647C246}" srcId="{A5142FD3-18C9-4841-B25E-F27D3BD4ED07}" destId="{3ADA5032-B5D2-4BF9-92F3-D279A153B87A}" srcOrd="3" destOrd="0" parTransId="{2129E7C3-A794-4CC8-B6DA-7D7DCC5F87A0}" sibTransId="{85C51C99-FFCB-4C2C-B18D-44545107B5B6}"/>
    <dgm:cxn modelId="{39654AB6-F492-4263-991D-9768EC2D0622}" type="presOf" srcId="{D153471E-E3B8-4CA0-B5B0-0A678871095A}" destId="{9A00B361-932A-4E53-8EEC-910A43906B8A}" srcOrd="0" destOrd="0" presId="urn:microsoft.com/office/officeart/2005/8/layout/default"/>
    <dgm:cxn modelId="{CD5EDCF4-C0FF-4DA1-82AD-E25507D9BEE6}" type="presOf" srcId="{3ADA5032-B5D2-4BF9-92F3-D279A153B87A}" destId="{22FDA5F4-E6C2-4858-8DAE-166299069F95}" srcOrd="0" destOrd="0" presId="urn:microsoft.com/office/officeart/2005/8/layout/default"/>
    <dgm:cxn modelId="{6F3F37FD-1871-4A5C-B5A7-4B7AF66ED42E}" type="presOf" srcId="{81153FA5-2B96-44DC-B2FC-30A6B8466C4C}" destId="{A8E3C052-AAB8-48A6-9932-BF7C524333B6}" srcOrd="0" destOrd="0" presId="urn:microsoft.com/office/officeart/2005/8/layout/default"/>
    <dgm:cxn modelId="{BF357D57-C638-4ECB-8D55-C0C868BC5269}" type="presParOf" srcId="{C7F3B17B-5AEF-4E11-9402-337BE681C40C}" destId="{F5F0363C-67CE-4F8B-BDEF-23BF0045B2FD}" srcOrd="0" destOrd="0" presId="urn:microsoft.com/office/officeart/2005/8/layout/default"/>
    <dgm:cxn modelId="{D7AA7854-4A57-4824-991E-6DF50B5DBF7C}" type="presParOf" srcId="{C7F3B17B-5AEF-4E11-9402-337BE681C40C}" destId="{8D383B63-3A60-4815-A327-5FFE8116A4BA}" srcOrd="1" destOrd="0" presId="urn:microsoft.com/office/officeart/2005/8/layout/default"/>
    <dgm:cxn modelId="{AB81B6CD-E229-41FA-8A1D-0E53F79758D0}" type="presParOf" srcId="{C7F3B17B-5AEF-4E11-9402-337BE681C40C}" destId="{9A00B361-932A-4E53-8EEC-910A43906B8A}" srcOrd="2" destOrd="0" presId="urn:microsoft.com/office/officeart/2005/8/layout/default"/>
    <dgm:cxn modelId="{F09D3432-DFE3-4547-93D7-5548DDE55EB2}" type="presParOf" srcId="{C7F3B17B-5AEF-4E11-9402-337BE681C40C}" destId="{9CF705FA-2026-4B4F-BD93-04690AF8C055}" srcOrd="3" destOrd="0" presId="urn:microsoft.com/office/officeart/2005/8/layout/default"/>
    <dgm:cxn modelId="{A4A86385-F771-4308-A6E1-618F07145B7C}" type="presParOf" srcId="{C7F3B17B-5AEF-4E11-9402-337BE681C40C}" destId="{AAA13710-DDE7-48B1-93F0-B9CF93F186A1}" srcOrd="4" destOrd="0" presId="urn:microsoft.com/office/officeart/2005/8/layout/default"/>
    <dgm:cxn modelId="{B7A4C451-AE14-4844-9392-CC08E176A8F6}" type="presParOf" srcId="{C7F3B17B-5AEF-4E11-9402-337BE681C40C}" destId="{E3F018BA-2BC5-4777-A1D3-A5F18C20BF83}" srcOrd="5" destOrd="0" presId="urn:microsoft.com/office/officeart/2005/8/layout/default"/>
    <dgm:cxn modelId="{1BA420B5-2BA2-48E7-ABEC-4B3A6A7898D2}" type="presParOf" srcId="{C7F3B17B-5AEF-4E11-9402-337BE681C40C}" destId="{22FDA5F4-E6C2-4858-8DAE-166299069F95}" srcOrd="6" destOrd="0" presId="urn:microsoft.com/office/officeart/2005/8/layout/default"/>
    <dgm:cxn modelId="{2056DC36-9C8E-45CC-AAA2-7AD42E5C6269}" type="presParOf" srcId="{C7F3B17B-5AEF-4E11-9402-337BE681C40C}" destId="{9265D615-B4B4-437E-BCF0-0C3C5755D9FF}" srcOrd="7" destOrd="0" presId="urn:microsoft.com/office/officeart/2005/8/layout/default"/>
    <dgm:cxn modelId="{75A52CB0-F9B1-449B-BC3B-91B09349B0EF}" type="presParOf" srcId="{C7F3B17B-5AEF-4E11-9402-337BE681C40C}" destId="{A8E3C052-AAB8-48A6-9932-BF7C524333B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E5080C-625B-47F7-BABB-340DFC9A74BC}"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141BE51C-FC37-4AF4-B1C7-282408D5AA72}">
      <dgm:prSet/>
      <dgm:spPr/>
      <dgm:t>
        <a:bodyPr/>
        <a:lstStyle/>
        <a:p>
          <a:r>
            <a:rPr lang="en-GB" dirty="0"/>
            <a:t>Services that better match your needs (rather than those designed on the average national data)</a:t>
          </a:r>
          <a:endParaRPr lang="en-US" dirty="0"/>
        </a:p>
      </dgm:t>
    </dgm:pt>
    <dgm:pt modelId="{199006C3-6709-4285-BB77-41FF59FECDE1}" type="parTrans" cxnId="{BDD63933-10F5-4FF8-9BCC-D2E0176916CA}">
      <dgm:prSet/>
      <dgm:spPr/>
      <dgm:t>
        <a:bodyPr/>
        <a:lstStyle/>
        <a:p>
          <a:endParaRPr lang="en-US"/>
        </a:p>
      </dgm:t>
    </dgm:pt>
    <dgm:pt modelId="{8426EB2A-FB1D-4651-A1B6-7FA57F305D04}" type="sibTrans" cxnId="{BDD63933-10F5-4FF8-9BCC-D2E0176916CA}">
      <dgm:prSet/>
      <dgm:spPr/>
      <dgm:t>
        <a:bodyPr/>
        <a:lstStyle/>
        <a:p>
          <a:endParaRPr lang="en-US"/>
        </a:p>
      </dgm:t>
    </dgm:pt>
    <dgm:pt modelId="{43CF8173-FE3A-404C-B096-93674AF2382C}">
      <dgm:prSet/>
      <dgm:spPr/>
      <dgm:t>
        <a:bodyPr/>
        <a:lstStyle/>
        <a:p>
          <a:r>
            <a:rPr lang="en-GB"/>
            <a:t>Reduced inequalities in health</a:t>
          </a:r>
          <a:endParaRPr lang="en-US"/>
        </a:p>
      </dgm:t>
    </dgm:pt>
    <dgm:pt modelId="{704CCD9A-1C21-4DB5-8F02-1138DF616BE0}" type="parTrans" cxnId="{91D07055-ECDD-4C72-A36C-BB87FC5F4B99}">
      <dgm:prSet/>
      <dgm:spPr/>
      <dgm:t>
        <a:bodyPr/>
        <a:lstStyle/>
        <a:p>
          <a:endParaRPr lang="en-US"/>
        </a:p>
      </dgm:t>
    </dgm:pt>
    <dgm:pt modelId="{C0AA16E2-C50C-4717-A5DA-EC16F66CA506}" type="sibTrans" cxnId="{91D07055-ECDD-4C72-A36C-BB87FC5F4B99}">
      <dgm:prSet/>
      <dgm:spPr/>
      <dgm:t>
        <a:bodyPr/>
        <a:lstStyle/>
        <a:p>
          <a:endParaRPr lang="en-US"/>
        </a:p>
      </dgm:t>
    </dgm:pt>
    <dgm:pt modelId="{1A4C7A15-3B5C-455D-BC5C-D5B32D296011}">
      <dgm:prSet/>
      <dgm:spPr/>
      <dgm:t>
        <a:bodyPr/>
        <a:lstStyle/>
        <a:p>
          <a:r>
            <a:rPr lang="en-GB"/>
            <a:t>More opportunities for proactive or preventative care</a:t>
          </a:r>
          <a:endParaRPr lang="en-US"/>
        </a:p>
      </dgm:t>
    </dgm:pt>
    <dgm:pt modelId="{5FCD07A1-2C5D-463D-B2CD-88DC350081A4}" type="parTrans" cxnId="{9B03844E-C892-4564-8946-3C022791460E}">
      <dgm:prSet/>
      <dgm:spPr/>
      <dgm:t>
        <a:bodyPr/>
        <a:lstStyle/>
        <a:p>
          <a:endParaRPr lang="en-US"/>
        </a:p>
      </dgm:t>
    </dgm:pt>
    <dgm:pt modelId="{182687C1-BD04-4E56-96A9-5082E4D8CD1D}" type="sibTrans" cxnId="{9B03844E-C892-4564-8946-3C022791460E}">
      <dgm:prSet/>
      <dgm:spPr/>
      <dgm:t>
        <a:bodyPr/>
        <a:lstStyle/>
        <a:p>
          <a:endParaRPr lang="en-US"/>
        </a:p>
      </dgm:t>
    </dgm:pt>
    <dgm:pt modelId="{1C41ECE2-DD09-4F89-83D8-AB0FDAAFBB4B}">
      <dgm:prSet/>
      <dgm:spPr/>
      <dgm:t>
        <a:bodyPr/>
        <a:lstStyle/>
        <a:p>
          <a:r>
            <a:rPr lang="en-GB"/>
            <a:t>More accurate identification of patients at risk of particular conditions so that they can be contacted and proactively offered treatment or prevention</a:t>
          </a:r>
          <a:endParaRPr lang="en-US"/>
        </a:p>
      </dgm:t>
    </dgm:pt>
    <dgm:pt modelId="{FD3D3469-996C-4D23-AF83-4690BB672D13}" type="parTrans" cxnId="{4F10569F-8906-4028-B340-C01AF6FC117E}">
      <dgm:prSet/>
      <dgm:spPr/>
      <dgm:t>
        <a:bodyPr/>
        <a:lstStyle/>
        <a:p>
          <a:endParaRPr lang="en-US"/>
        </a:p>
      </dgm:t>
    </dgm:pt>
    <dgm:pt modelId="{BBFC4DA7-2C7E-42D3-B7B3-9FB4E75F1774}" type="sibTrans" cxnId="{4F10569F-8906-4028-B340-C01AF6FC117E}">
      <dgm:prSet/>
      <dgm:spPr/>
      <dgm:t>
        <a:bodyPr/>
        <a:lstStyle/>
        <a:p>
          <a:endParaRPr lang="en-US"/>
        </a:p>
      </dgm:t>
    </dgm:pt>
    <dgm:pt modelId="{465F3D67-17A5-4DFE-8F46-B3E58192D463}" type="pres">
      <dgm:prSet presAssocID="{62E5080C-625B-47F7-BABB-340DFC9A74BC}" presName="root" presStyleCnt="0">
        <dgm:presLayoutVars>
          <dgm:dir/>
          <dgm:resizeHandles val="exact"/>
        </dgm:presLayoutVars>
      </dgm:prSet>
      <dgm:spPr/>
    </dgm:pt>
    <dgm:pt modelId="{16DD886D-F05C-4BDA-AB52-EE5AF9A3DD93}" type="pres">
      <dgm:prSet presAssocID="{62E5080C-625B-47F7-BABB-340DFC9A74BC}" presName="container" presStyleCnt="0">
        <dgm:presLayoutVars>
          <dgm:dir/>
          <dgm:resizeHandles val="exact"/>
        </dgm:presLayoutVars>
      </dgm:prSet>
      <dgm:spPr/>
    </dgm:pt>
    <dgm:pt modelId="{F477D69F-A6DB-4163-B5C8-1848E477450B}" type="pres">
      <dgm:prSet presAssocID="{141BE51C-FC37-4AF4-B1C7-282408D5AA72}" presName="compNode" presStyleCnt="0"/>
      <dgm:spPr/>
    </dgm:pt>
    <dgm:pt modelId="{2633AE77-DF98-4FB2-846E-475E036B1672}" type="pres">
      <dgm:prSet presAssocID="{141BE51C-FC37-4AF4-B1C7-282408D5AA72}" presName="iconBgRect" presStyleLbl="bgShp" presStyleIdx="0" presStyleCnt="4"/>
      <dgm:spPr/>
    </dgm:pt>
    <dgm:pt modelId="{D90714F6-E2DD-411F-87F4-4BF1D3D25290}" type="pres">
      <dgm:prSet presAssocID="{141BE51C-FC37-4AF4-B1C7-282408D5AA7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3A6AC4F7-39ED-4860-8D0B-724618F50F2B}" type="pres">
      <dgm:prSet presAssocID="{141BE51C-FC37-4AF4-B1C7-282408D5AA72}" presName="spaceRect" presStyleCnt="0"/>
      <dgm:spPr/>
    </dgm:pt>
    <dgm:pt modelId="{6BFF602F-537B-4C4D-A9CE-CD0729640AF3}" type="pres">
      <dgm:prSet presAssocID="{141BE51C-FC37-4AF4-B1C7-282408D5AA72}" presName="textRect" presStyleLbl="revTx" presStyleIdx="0" presStyleCnt="4">
        <dgm:presLayoutVars>
          <dgm:chMax val="1"/>
          <dgm:chPref val="1"/>
        </dgm:presLayoutVars>
      </dgm:prSet>
      <dgm:spPr/>
    </dgm:pt>
    <dgm:pt modelId="{5730CC58-2A97-46BE-9B3F-9AED07517A1A}" type="pres">
      <dgm:prSet presAssocID="{8426EB2A-FB1D-4651-A1B6-7FA57F305D04}" presName="sibTrans" presStyleLbl="sibTrans2D1" presStyleIdx="0" presStyleCnt="0"/>
      <dgm:spPr/>
    </dgm:pt>
    <dgm:pt modelId="{F8F2D39F-C2B4-4C04-976D-641018218EB4}" type="pres">
      <dgm:prSet presAssocID="{43CF8173-FE3A-404C-B096-93674AF2382C}" presName="compNode" presStyleCnt="0"/>
      <dgm:spPr/>
    </dgm:pt>
    <dgm:pt modelId="{85FC9FA4-9752-42D9-9359-814B4B3F929A}" type="pres">
      <dgm:prSet presAssocID="{43CF8173-FE3A-404C-B096-93674AF2382C}" presName="iconBgRect" presStyleLbl="bgShp" presStyleIdx="1" presStyleCnt="4"/>
      <dgm:spPr/>
    </dgm:pt>
    <dgm:pt modelId="{09D2A913-F1C2-479B-A851-D65DA253B32B}" type="pres">
      <dgm:prSet presAssocID="{43CF8173-FE3A-404C-B096-93674AF2382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B160B2B5-C54E-41EF-9784-2CCE092D1B46}" type="pres">
      <dgm:prSet presAssocID="{43CF8173-FE3A-404C-B096-93674AF2382C}" presName="spaceRect" presStyleCnt="0"/>
      <dgm:spPr/>
    </dgm:pt>
    <dgm:pt modelId="{17A16349-6476-4C0E-B79C-F157176C2B11}" type="pres">
      <dgm:prSet presAssocID="{43CF8173-FE3A-404C-B096-93674AF2382C}" presName="textRect" presStyleLbl="revTx" presStyleIdx="1" presStyleCnt="4">
        <dgm:presLayoutVars>
          <dgm:chMax val="1"/>
          <dgm:chPref val="1"/>
        </dgm:presLayoutVars>
      </dgm:prSet>
      <dgm:spPr/>
    </dgm:pt>
    <dgm:pt modelId="{0F8A94FD-B63B-4D9D-9B47-148492504F82}" type="pres">
      <dgm:prSet presAssocID="{C0AA16E2-C50C-4717-A5DA-EC16F66CA506}" presName="sibTrans" presStyleLbl="sibTrans2D1" presStyleIdx="0" presStyleCnt="0"/>
      <dgm:spPr/>
    </dgm:pt>
    <dgm:pt modelId="{8DECEF9C-A946-4183-A287-CEA5C6A61151}" type="pres">
      <dgm:prSet presAssocID="{1A4C7A15-3B5C-455D-BC5C-D5B32D296011}" presName="compNode" presStyleCnt="0"/>
      <dgm:spPr/>
    </dgm:pt>
    <dgm:pt modelId="{636EE041-F2C1-4C88-AE66-02E0F657E017}" type="pres">
      <dgm:prSet presAssocID="{1A4C7A15-3B5C-455D-BC5C-D5B32D296011}" presName="iconBgRect" presStyleLbl="bgShp" presStyleIdx="2" presStyleCnt="4"/>
      <dgm:spPr/>
    </dgm:pt>
    <dgm:pt modelId="{FB70EEFE-A1CD-4C66-83B1-72A0D685C021}" type="pres">
      <dgm:prSet presAssocID="{1A4C7A15-3B5C-455D-BC5C-D5B32D29601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CAB544C2-3569-4392-BF60-6393813C31B4}" type="pres">
      <dgm:prSet presAssocID="{1A4C7A15-3B5C-455D-BC5C-D5B32D296011}" presName="spaceRect" presStyleCnt="0"/>
      <dgm:spPr/>
    </dgm:pt>
    <dgm:pt modelId="{076EBF9D-6C6F-4F01-92BE-7A5C8F201DE0}" type="pres">
      <dgm:prSet presAssocID="{1A4C7A15-3B5C-455D-BC5C-D5B32D296011}" presName="textRect" presStyleLbl="revTx" presStyleIdx="2" presStyleCnt="4">
        <dgm:presLayoutVars>
          <dgm:chMax val="1"/>
          <dgm:chPref val="1"/>
        </dgm:presLayoutVars>
      </dgm:prSet>
      <dgm:spPr/>
    </dgm:pt>
    <dgm:pt modelId="{79FA9CFA-979D-4364-9486-FC7531FD8008}" type="pres">
      <dgm:prSet presAssocID="{182687C1-BD04-4E56-96A9-5082E4D8CD1D}" presName="sibTrans" presStyleLbl="sibTrans2D1" presStyleIdx="0" presStyleCnt="0"/>
      <dgm:spPr/>
    </dgm:pt>
    <dgm:pt modelId="{8A4768E9-A0CD-4472-9107-CF56AEED4EAD}" type="pres">
      <dgm:prSet presAssocID="{1C41ECE2-DD09-4F89-83D8-AB0FDAAFBB4B}" presName="compNode" presStyleCnt="0"/>
      <dgm:spPr/>
    </dgm:pt>
    <dgm:pt modelId="{C2EB6AF9-25E2-4609-BEF6-5FD8F0770437}" type="pres">
      <dgm:prSet presAssocID="{1C41ECE2-DD09-4F89-83D8-AB0FDAAFBB4B}" presName="iconBgRect" presStyleLbl="bgShp" presStyleIdx="3" presStyleCnt="4"/>
      <dgm:spPr/>
    </dgm:pt>
    <dgm:pt modelId="{80AF437C-5ED8-4E8B-A60A-5FF6C6FD11DC}" type="pres">
      <dgm:prSet presAssocID="{1C41ECE2-DD09-4F89-83D8-AB0FDAAFBB4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tor"/>
        </a:ext>
      </dgm:extLst>
    </dgm:pt>
    <dgm:pt modelId="{3FB4678E-D74A-410B-91C5-D671D8A47E1B}" type="pres">
      <dgm:prSet presAssocID="{1C41ECE2-DD09-4F89-83D8-AB0FDAAFBB4B}" presName="spaceRect" presStyleCnt="0"/>
      <dgm:spPr/>
    </dgm:pt>
    <dgm:pt modelId="{5216FDE5-3615-4434-9964-4A78E961ACB1}" type="pres">
      <dgm:prSet presAssocID="{1C41ECE2-DD09-4F89-83D8-AB0FDAAFBB4B}" presName="textRect" presStyleLbl="revTx" presStyleIdx="3" presStyleCnt="4">
        <dgm:presLayoutVars>
          <dgm:chMax val="1"/>
          <dgm:chPref val="1"/>
        </dgm:presLayoutVars>
      </dgm:prSet>
      <dgm:spPr/>
    </dgm:pt>
  </dgm:ptLst>
  <dgm:cxnLst>
    <dgm:cxn modelId="{87807222-2AEC-4646-B8ED-DD08AF3C7679}" type="presOf" srcId="{1A4C7A15-3B5C-455D-BC5C-D5B32D296011}" destId="{076EBF9D-6C6F-4F01-92BE-7A5C8F201DE0}" srcOrd="0" destOrd="0" presId="urn:microsoft.com/office/officeart/2018/2/layout/IconCircleList"/>
    <dgm:cxn modelId="{16410A28-A58D-4816-875C-CDBADD261465}" type="presOf" srcId="{43CF8173-FE3A-404C-B096-93674AF2382C}" destId="{17A16349-6476-4C0E-B79C-F157176C2B11}" srcOrd="0" destOrd="0" presId="urn:microsoft.com/office/officeart/2018/2/layout/IconCircleList"/>
    <dgm:cxn modelId="{BDD63933-10F5-4FF8-9BCC-D2E0176916CA}" srcId="{62E5080C-625B-47F7-BABB-340DFC9A74BC}" destId="{141BE51C-FC37-4AF4-B1C7-282408D5AA72}" srcOrd="0" destOrd="0" parTransId="{199006C3-6709-4285-BB77-41FF59FECDE1}" sibTransId="{8426EB2A-FB1D-4651-A1B6-7FA57F305D04}"/>
    <dgm:cxn modelId="{0A37F033-8972-4F06-8DA1-7E0517CD9751}" type="presOf" srcId="{62E5080C-625B-47F7-BABB-340DFC9A74BC}" destId="{465F3D67-17A5-4DFE-8F46-B3E58192D463}" srcOrd="0" destOrd="0" presId="urn:microsoft.com/office/officeart/2018/2/layout/IconCircleList"/>
    <dgm:cxn modelId="{7AAB9961-DD8E-4CF7-BFAF-DE2730983D6C}" type="presOf" srcId="{C0AA16E2-C50C-4717-A5DA-EC16F66CA506}" destId="{0F8A94FD-B63B-4D9D-9B47-148492504F82}" srcOrd="0" destOrd="0" presId="urn:microsoft.com/office/officeart/2018/2/layout/IconCircleList"/>
    <dgm:cxn modelId="{A94DE349-D835-47CF-9DB0-4357897B88B3}" type="presOf" srcId="{8426EB2A-FB1D-4651-A1B6-7FA57F305D04}" destId="{5730CC58-2A97-46BE-9B3F-9AED07517A1A}" srcOrd="0" destOrd="0" presId="urn:microsoft.com/office/officeart/2018/2/layout/IconCircleList"/>
    <dgm:cxn modelId="{9B03844E-C892-4564-8946-3C022791460E}" srcId="{62E5080C-625B-47F7-BABB-340DFC9A74BC}" destId="{1A4C7A15-3B5C-455D-BC5C-D5B32D296011}" srcOrd="2" destOrd="0" parTransId="{5FCD07A1-2C5D-463D-B2CD-88DC350081A4}" sibTransId="{182687C1-BD04-4E56-96A9-5082E4D8CD1D}"/>
    <dgm:cxn modelId="{DF729774-2FF3-4DD2-9E60-093ED893C5B5}" type="presOf" srcId="{182687C1-BD04-4E56-96A9-5082E4D8CD1D}" destId="{79FA9CFA-979D-4364-9486-FC7531FD8008}" srcOrd="0" destOrd="0" presId="urn:microsoft.com/office/officeart/2018/2/layout/IconCircleList"/>
    <dgm:cxn modelId="{91D07055-ECDD-4C72-A36C-BB87FC5F4B99}" srcId="{62E5080C-625B-47F7-BABB-340DFC9A74BC}" destId="{43CF8173-FE3A-404C-B096-93674AF2382C}" srcOrd="1" destOrd="0" parTransId="{704CCD9A-1C21-4DB5-8F02-1138DF616BE0}" sibTransId="{C0AA16E2-C50C-4717-A5DA-EC16F66CA506}"/>
    <dgm:cxn modelId="{7F925998-8AD0-4B06-B68E-E1E41290D172}" type="presOf" srcId="{1C41ECE2-DD09-4F89-83D8-AB0FDAAFBB4B}" destId="{5216FDE5-3615-4434-9964-4A78E961ACB1}" srcOrd="0" destOrd="0" presId="urn:microsoft.com/office/officeart/2018/2/layout/IconCircleList"/>
    <dgm:cxn modelId="{4F10569F-8906-4028-B340-C01AF6FC117E}" srcId="{62E5080C-625B-47F7-BABB-340DFC9A74BC}" destId="{1C41ECE2-DD09-4F89-83D8-AB0FDAAFBB4B}" srcOrd="3" destOrd="0" parTransId="{FD3D3469-996C-4D23-AF83-4690BB672D13}" sibTransId="{BBFC4DA7-2C7E-42D3-B7B3-9FB4E75F1774}"/>
    <dgm:cxn modelId="{EA7CC4BD-A161-4DD5-AEF3-5CDE9F8BD60E}" type="presOf" srcId="{141BE51C-FC37-4AF4-B1C7-282408D5AA72}" destId="{6BFF602F-537B-4C4D-A9CE-CD0729640AF3}" srcOrd="0" destOrd="0" presId="urn:microsoft.com/office/officeart/2018/2/layout/IconCircleList"/>
    <dgm:cxn modelId="{2FEAB699-AAE9-4DD7-9DBB-6FACF6DA9B77}" type="presParOf" srcId="{465F3D67-17A5-4DFE-8F46-B3E58192D463}" destId="{16DD886D-F05C-4BDA-AB52-EE5AF9A3DD93}" srcOrd="0" destOrd="0" presId="urn:microsoft.com/office/officeart/2018/2/layout/IconCircleList"/>
    <dgm:cxn modelId="{B388FA31-7D7C-4380-BCC1-8E6B93143333}" type="presParOf" srcId="{16DD886D-F05C-4BDA-AB52-EE5AF9A3DD93}" destId="{F477D69F-A6DB-4163-B5C8-1848E477450B}" srcOrd="0" destOrd="0" presId="urn:microsoft.com/office/officeart/2018/2/layout/IconCircleList"/>
    <dgm:cxn modelId="{0E1A7220-2C9F-4157-86B8-55392AC8A955}" type="presParOf" srcId="{F477D69F-A6DB-4163-B5C8-1848E477450B}" destId="{2633AE77-DF98-4FB2-846E-475E036B1672}" srcOrd="0" destOrd="0" presId="urn:microsoft.com/office/officeart/2018/2/layout/IconCircleList"/>
    <dgm:cxn modelId="{644DC13E-7552-4B8C-9FE2-AF9179DB9D1C}" type="presParOf" srcId="{F477D69F-A6DB-4163-B5C8-1848E477450B}" destId="{D90714F6-E2DD-411F-87F4-4BF1D3D25290}" srcOrd="1" destOrd="0" presId="urn:microsoft.com/office/officeart/2018/2/layout/IconCircleList"/>
    <dgm:cxn modelId="{9467901A-ADA5-47B5-9994-5FAF21034363}" type="presParOf" srcId="{F477D69F-A6DB-4163-B5C8-1848E477450B}" destId="{3A6AC4F7-39ED-4860-8D0B-724618F50F2B}" srcOrd="2" destOrd="0" presId="urn:microsoft.com/office/officeart/2018/2/layout/IconCircleList"/>
    <dgm:cxn modelId="{A842794A-6F50-4F7E-90B8-4D4FFEA9D5C9}" type="presParOf" srcId="{F477D69F-A6DB-4163-B5C8-1848E477450B}" destId="{6BFF602F-537B-4C4D-A9CE-CD0729640AF3}" srcOrd="3" destOrd="0" presId="urn:microsoft.com/office/officeart/2018/2/layout/IconCircleList"/>
    <dgm:cxn modelId="{78906EE0-FC66-4C05-B7A4-782D9EA9EC4A}" type="presParOf" srcId="{16DD886D-F05C-4BDA-AB52-EE5AF9A3DD93}" destId="{5730CC58-2A97-46BE-9B3F-9AED07517A1A}" srcOrd="1" destOrd="0" presId="urn:microsoft.com/office/officeart/2018/2/layout/IconCircleList"/>
    <dgm:cxn modelId="{7E3507F9-E5F1-4756-868E-2182D6214AA3}" type="presParOf" srcId="{16DD886D-F05C-4BDA-AB52-EE5AF9A3DD93}" destId="{F8F2D39F-C2B4-4C04-976D-641018218EB4}" srcOrd="2" destOrd="0" presId="urn:microsoft.com/office/officeart/2018/2/layout/IconCircleList"/>
    <dgm:cxn modelId="{C8AD247C-A098-44CB-BD18-3A977046A241}" type="presParOf" srcId="{F8F2D39F-C2B4-4C04-976D-641018218EB4}" destId="{85FC9FA4-9752-42D9-9359-814B4B3F929A}" srcOrd="0" destOrd="0" presId="urn:microsoft.com/office/officeart/2018/2/layout/IconCircleList"/>
    <dgm:cxn modelId="{3C283AD0-A3B1-4455-8769-D0A48018DCE1}" type="presParOf" srcId="{F8F2D39F-C2B4-4C04-976D-641018218EB4}" destId="{09D2A913-F1C2-479B-A851-D65DA253B32B}" srcOrd="1" destOrd="0" presId="urn:microsoft.com/office/officeart/2018/2/layout/IconCircleList"/>
    <dgm:cxn modelId="{13CFD57A-CEDA-423D-8F61-7F5F1148219C}" type="presParOf" srcId="{F8F2D39F-C2B4-4C04-976D-641018218EB4}" destId="{B160B2B5-C54E-41EF-9784-2CCE092D1B46}" srcOrd="2" destOrd="0" presId="urn:microsoft.com/office/officeart/2018/2/layout/IconCircleList"/>
    <dgm:cxn modelId="{7F79C543-9A70-4A05-9CE2-B858DC8330E4}" type="presParOf" srcId="{F8F2D39F-C2B4-4C04-976D-641018218EB4}" destId="{17A16349-6476-4C0E-B79C-F157176C2B11}" srcOrd="3" destOrd="0" presId="urn:microsoft.com/office/officeart/2018/2/layout/IconCircleList"/>
    <dgm:cxn modelId="{40F3D766-2608-41C9-B21A-7A33C40D0CA2}" type="presParOf" srcId="{16DD886D-F05C-4BDA-AB52-EE5AF9A3DD93}" destId="{0F8A94FD-B63B-4D9D-9B47-148492504F82}" srcOrd="3" destOrd="0" presId="urn:microsoft.com/office/officeart/2018/2/layout/IconCircleList"/>
    <dgm:cxn modelId="{502D6F8A-A6D9-4CC5-8A13-D24B82F31B14}" type="presParOf" srcId="{16DD886D-F05C-4BDA-AB52-EE5AF9A3DD93}" destId="{8DECEF9C-A946-4183-A287-CEA5C6A61151}" srcOrd="4" destOrd="0" presId="urn:microsoft.com/office/officeart/2018/2/layout/IconCircleList"/>
    <dgm:cxn modelId="{D4BF1AD9-FC13-4662-8303-DD2FC5E5187A}" type="presParOf" srcId="{8DECEF9C-A946-4183-A287-CEA5C6A61151}" destId="{636EE041-F2C1-4C88-AE66-02E0F657E017}" srcOrd="0" destOrd="0" presId="urn:microsoft.com/office/officeart/2018/2/layout/IconCircleList"/>
    <dgm:cxn modelId="{CAA85855-71D1-46A5-AF75-B82B28A441CB}" type="presParOf" srcId="{8DECEF9C-A946-4183-A287-CEA5C6A61151}" destId="{FB70EEFE-A1CD-4C66-83B1-72A0D685C021}" srcOrd="1" destOrd="0" presId="urn:microsoft.com/office/officeart/2018/2/layout/IconCircleList"/>
    <dgm:cxn modelId="{CE1D56D3-B0BF-4155-9BD4-8C011F5AFB2E}" type="presParOf" srcId="{8DECEF9C-A946-4183-A287-CEA5C6A61151}" destId="{CAB544C2-3569-4392-BF60-6393813C31B4}" srcOrd="2" destOrd="0" presId="urn:microsoft.com/office/officeart/2018/2/layout/IconCircleList"/>
    <dgm:cxn modelId="{9D0E5275-E96C-498B-9C77-7D39861DCBEE}" type="presParOf" srcId="{8DECEF9C-A946-4183-A287-CEA5C6A61151}" destId="{076EBF9D-6C6F-4F01-92BE-7A5C8F201DE0}" srcOrd="3" destOrd="0" presId="urn:microsoft.com/office/officeart/2018/2/layout/IconCircleList"/>
    <dgm:cxn modelId="{05FCABC5-D567-43FD-B9C7-B23EF78E8218}" type="presParOf" srcId="{16DD886D-F05C-4BDA-AB52-EE5AF9A3DD93}" destId="{79FA9CFA-979D-4364-9486-FC7531FD8008}" srcOrd="5" destOrd="0" presId="urn:microsoft.com/office/officeart/2018/2/layout/IconCircleList"/>
    <dgm:cxn modelId="{258BEAD8-59CC-40FC-910C-372CA261BC9C}" type="presParOf" srcId="{16DD886D-F05C-4BDA-AB52-EE5AF9A3DD93}" destId="{8A4768E9-A0CD-4472-9107-CF56AEED4EAD}" srcOrd="6" destOrd="0" presId="urn:microsoft.com/office/officeart/2018/2/layout/IconCircleList"/>
    <dgm:cxn modelId="{3288B6B1-ECE4-42FA-B9DF-CA36137DD581}" type="presParOf" srcId="{8A4768E9-A0CD-4472-9107-CF56AEED4EAD}" destId="{C2EB6AF9-25E2-4609-BEF6-5FD8F0770437}" srcOrd="0" destOrd="0" presId="urn:microsoft.com/office/officeart/2018/2/layout/IconCircleList"/>
    <dgm:cxn modelId="{8EDD5473-CD5B-48EF-B095-835F6139AFCA}" type="presParOf" srcId="{8A4768E9-A0CD-4472-9107-CF56AEED4EAD}" destId="{80AF437C-5ED8-4E8B-A60A-5FF6C6FD11DC}" srcOrd="1" destOrd="0" presId="urn:microsoft.com/office/officeart/2018/2/layout/IconCircleList"/>
    <dgm:cxn modelId="{53759137-C6CB-440E-9251-47B9D68AC4C2}" type="presParOf" srcId="{8A4768E9-A0CD-4472-9107-CF56AEED4EAD}" destId="{3FB4678E-D74A-410B-91C5-D671D8A47E1B}" srcOrd="2" destOrd="0" presId="urn:microsoft.com/office/officeart/2018/2/layout/IconCircleList"/>
    <dgm:cxn modelId="{A778D265-9950-4FCE-BCEE-11C767BF5133}" type="presParOf" srcId="{8A4768E9-A0CD-4472-9107-CF56AEED4EAD}" destId="{5216FDE5-3615-4434-9964-4A78E961ACB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F44DA-5B1A-4A4C-BE10-634BB6933997}">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56196E-C6AF-4792-BB97-1016B1436228}">
      <dsp:nvSpPr>
        <dsp:cNvPr id="0" name=""/>
        <dsp:cNvSpPr/>
      </dsp:nvSpPr>
      <dsp:spPr>
        <a:xfrm>
          <a:off x="7958" y="1305401"/>
          <a:ext cx="2404647"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dirty="0"/>
            <a:t>Birth</a:t>
          </a:r>
        </a:p>
      </dsp:txBody>
      <dsp:txXfrm>
        <a:off x="92924" y="1390367"/>
        <a:ext cx="2234715" cy="1570603"/>
      </dsp:txXfrm>
    </dsp:sp>
    <dsp:sp modelId="{10421576-A934-438B-8684-4CE9420FFFF0}">
      <dsp:nvSpPr>
        <dsp:cNvPr id="0" name=""/>
        <dsp:cNvSpPr/>
      </dsp:nvSpPr>
      <dsp:spPr>
        <a:xfrm>
          <a:off x="2706303" y="1305401"/>
          <a:ext cx="2404647"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dirty="0"/>
            <a:t>Childhood</a:t>
          </a:r>
        </a:p>
      </dsp:txBody>
      <dsp:txXfrm>
        <a:off x="2791269" y="1390367"/>
        <a:ext cx="2234715" cy="1570603"/>
      </dsp:txXfrm>
    </dsp:sp>
    <dsp:sp modelId="{29398E8E-77D7-4739-9735-56E0EE366205}">
      <dsp:nvSpPr>
        <dsp:cNvPr id="0" name=""/>
        <dsp:cNvSpPr/>
      </dsp:nvSpPr>
      <dsp:spPr>
        <a:xfrm>
          <a:off x="5404648" y="1305401"/>
          <a:ext cx="2404647"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dirty="0"/>
            <a:t>Adulthood</a:t>
          </a:r>
        </a:p>
      </dsp:txBody>
      <dsp:txXfrm>
        <a:off x="5489614" y="1390367"/>
        <a:ext cx="2234715" cy="1570603"/>
      </dsp:txXfrm>
    </dsp:sp>
    <dsp:sp modelId="{99F21259-E8B0-4A47-83DB-6451196DE976}">
      <dsp:nvSpPr>
        <dsp:cNvPr id="0" name=""/>
        <dsp:cNvSpPr/>
      </dsp:nvSpPr>
      <dsp:spPr>
        <a:xfrm>
          <a:off x="8102993" y="1305401"/>
          <a:ext cx="2404647"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dirty="0"/>
            <a:t>Death</a:t>
          </a:r>
        </a:p>
      </dsp:txBody>
      <dsp:txXfrm>
        <a:off x="8187959" y="1390367"/>
        <a:ext cx="2234715" cy="1570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0363C-67CE-4F8B-BDEF-23BF0045B2FD}">
      <dsp:nvSpPr>
        <dsp:cNvPr id="0" name=""/>
        <dsp:cNvSpPr/>
      </dsp:nvSpPr>
      <dsp:spPr>
        <a:xfrm>
          <a:off x="0" y="39687"/>
          <a:ext cx="3286125" cy="1971675"/>
        </a:xfrm>
        <a:prstGeom prst="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b="1" kern="1200" dirty="0"/>
            <a:t>GP records</a:t>
          </a:r>
          <a:r>
            <a:rPr lang="en-GB" sz="2700" kern="1200" dirty="0"/>
            <a:t> (diagnoses, prescriptions, test results)</a:t>
          </a:r>
          <a:endParaRPr lang="en-US" sz="2700" kern="1200" dirty="0"/>
        </a:p>
      </dsp:txBody>
      <dsp:txXfrm>
        <a:off x="0" y="39687"/>
        <a:ext cx="3286125" cy="1971675"/>
      </dsp:txXfrm>
    </dsp:sp>
    <dsp:sp modelId="{9A00B361-932A-4E53-8EEC-910A43906B8A}">
      <dsp:nvSpPr>
        <dsp:cNvPr id="0" name=""/>
        <dsp:cNvSpPr/>
      </dsp:nvSpPr>
      <dsp:spPr>
        <a:xfrm>
          <a:off x="3614737" y="39687"/>
          <a:ext cx="3286125" cy="1971675"/>
        </a:xfrm>
        <a:prstGeom prst="rect">
          <a:avLst/>
        </a:prstGeom>
        <a:solidFill>
          <a:schemeClr val="accent1">
            <a:shade val="50000"/>
            <a:hueOff val="160997"/>
            <a:satOff val="-3921"/>
            <a:lumOff val="1715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b="1" kern="1200"/>
            <a:t>Hospital records</a:t>
          </a:r>
          <a:r>
            <a:rPr lang="en-GB" sz="2700" kern="1200"/>
            <a:t> (admissions, treatments, discharge summaries)</a:t>
          </a:r>
          <a:endParaRPr lang="en-US" sz="2700" kern="1200"/>
        </a:p>
      </dsp:txBody>
      <dsp:txXfrm>
        <a:off x="3614737" y="39687"/>
        <a:ext cx="3286125" cy="1971675"/>
      </dsp:txXfrm>
    </dsp:sp>
    <dsp:sp modelId="{AAA13710-DDE7-48B1-93F0-B9CF93F186A1}">
      <dsp:nvSpPr>
        <dsp:cNvPr id="0" name=""/>
        <dsp:cNvSpPr/>
      </dsp:nvSpPr>
      <dsp:spPr>
        <a:xfrm>
          <a:off x="7229475" y="39687"/>
          <a:ext cx="3286125" cy="1971675"/>
        </a:xfrm>
        <a:prstGeom prst="rect">
          <a:avLst/>
        </a:prstGeom>
        <a:solidFill>
          <a:schemeClr val="accent1">
            <a:shade val="50000"/>
            <a:hueOff val="321995"/>
            <a:satOff val="-7842"/>
            <a:lumOff val="3431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b="1" kern="1200"/>
            <a:t>Social care data</a:t>
          </a:r>
          <a:endParaRPr lang="en-US" sz="2700" kern="1200"/>
        </a:p>
      </dsp:txBody>
      <dsp:txXfrm>
        <a:off x="7229475" y="39687"/>
        <a:ext cx="3286125" cy="1971675"/>
      </dsp:txXfrm>
    </dsp:sp>
    <dsp:sp modelId="{22FDA5F4-E6C2-4858-8DAE-166299069F95}">
      <dsp:nvSpPr>
        <dsp:cNvPr id="0" name=""/>
        <dsp:cNvSpPr/>
      </dsp:nvSpPr>
      <dsp:spPr>
        <a:xfrm>
          <a:off x="1807368" y="2339975"/>
          <a:ext cx="3286125" cy="1971675"/>
        </a:xfrm>
        <a:prstGeom prst="rect">
          <a:avLst/>
        </a:prstGeom>
        <a:solidFill>
          <a:schemeClr val="accent1">
            <a:shade val="50000"/>
            <a:hueOff val="321995"/>
            <a:satOff val="-7842"/>
            <a:lumOff val="3431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b="1" kern="1200"/>
            <a:t>Demographic information</a:t>
          </a:r>
          <a:r>
            <a:rPr lang="en-GB" sz="2700" kern="1200"/>
            <a:t> (age, postcode, ethnicity)</a:t>
          </a:r>
          <a:endParaRPr lang="en-US" sz="2700" kern="1200"/>
        </a:p>
      </dsp:txBody>
      <dsp:txXfrm>
        <a:off x="1807368" y="2339975"/>
        <a:ext cx="3286125" cy="1971675"/>
      </dsp:txXfrm>
    </dsp:sp>
    <dsp:sp modelId="{A8E3C052-AAB8-48A6-9932-BF7C524333B6}">
      <dsp:nvSpPr>
        <dsp:cNvPr id="0" name=""/>
        <dsp:cNvSpPr/>
      </dsp:nvSpPr>
      <dsp:spPr>
        <a:xfrm>
          <a:off x="5422106" y="2339975"/>
          <a:ext cx="3286125" cy="1971675"/>
        </a:xfrm>
        <a:prstGeom prst="rect">
          <a:avLst/>
        </a:prstGeom>
        <a:solidFill>
          <a:schemeClr val="accent1">
            <a:shade val="50000"/>
            <a:hueOff val="160997"/>
            <a:satOff val="-3921"/>
            <a:lumOff val="1715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b="1" kern="1200"/>
            <a:t>Lifestyle factors</a:t>
          </a:r>
          <a:r>
            <a:rPr lang="en-GB" sz="2700" kern="1200"/>
            <a:t> (smoking status, physical activity)</a:t>
          </a:r>
          <a:endParaRPr lang="en-US" sz="2700" kern="1200"/>
        </a:p>
      </dsp:txBody>
      <dsp:txXfrm>
        <a:off x="5422106" y="2339975"/>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3AE77-DF98-4FB2-846E-475E036B1672}">
      <dsp:nvSpPr>
        <dsp:cNvPr id="0" name=""/>
        <dsp:cNvSpPr/>
      </dsp:nvSpPr>
      <dsp:spPr>
        <a:xfrm>
          <a:off x="74127" y="1154907"/>
          <a:ext cx="1264581" cy="12645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0714F6-E2DD-411F-87F4-4BF1D3D25290}">
      <dsp:nvSpPr>
        <dsp:cNvPr id="0" name=""/>
        <dsp:cNvSpPr/>
      </dsp:nvSpPr>
      <dsp:spPr>
        <a:xfrm>
          <a:off x="339689" y="1420469"/>
          <a:ext cx="733457" cy="7334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FF602F-537B-4C4D-A9CE-CD0729640AF3}">
      <dsp:nvSpPr>
        <dsp:cNvPr id="0" name=""/>
        <dsp:cNvSpPr/>
      </dsp:nvSpPr>
      <dsp:spPr>
        <a:xfrm>
          <a:off x="1609691" y="1154907"/>
          <a:ext cx="2980800" cy="126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GB" sz="1700" kern="1200" dirty="0"/>
            <a:t>Services that better match your needs (rather than those designed on the average national data)</a:t>
          </a:r>
          <a:endParaRPr lang="en-US" sz="1700" kern="1200" dirty="0"/>
        </a:p>
      </dsp:txBody>
      <dsp:txXfrm>
        <a:off x="1609691" y="1154907"/>
        <a:ext cx="2980800" cy="1264581"/>
      </dsp:txXfrm>
    </dsp:sp>
    <dsp:sp modelId="{85FC9FA4-9752-42D9-9359-814B4B3F929A}">
      <dsp:nvSpPr>
        <dsp:cNvPr id="0" name=""/>
        <dsp:cNvSpPr/>
      </dsp:nvSpPr>
      <dsp:spPr>
        <a:xfrm>
          <a:off x="5109872" y="1154907"/>
          <a:ext cx="1264581" cy="12645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D2A913-F1C2-479B-A851-D65DA253B32B}">
      <dsp:nvSpPr>
        <dsp:cNvPr id="0" name=""/>
        <dsp:cNvSpPr/>
      </dsp:nvSpPr>
      <dsp:spPr>
        <a:xfrm>
          <a:off x="5375435" y="1420469"/>
          <a:ext cx="733457" cy="7334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A16349-6476-4C0E-B79C-F157176C2B11}">
      <dsp:nvSpPr>
        <dsp:cNvPr id="0" name=""/>
        <dsp:cNvSpPr/>
      </dsp:nvSpPr>
      <dsp:spPr>
        <a:xfrm>
          <a:off x="6645436" y="1154907"/>
          <a:ext cx="2980800" cy="126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GB" sz="1700" kern="1200"/>
            <a:t>Reduced inequalities in health</a:t>
          </a:r>
          <a:endParaRPr lang="en-US" sz="1700" kern="1200"/>
        </a:p>
      </dsp:txBody>
      <dsp:txXfrm>
        <a:off x="6645436" y="1154907"/>
        <a:ext cx="2980800" cy="1264581"/>
      </dsp:txXfrm>
    </dsp:sp>
    <dsp:sp modelId="{636EE041-F2C1-4C88-AE66-02E0F657E017}">
      <dsp:nvSpPr>
        <dsp:cNvPr id="0" name=""/>
        <dsp:cNvSpPr/>
      </dsp:nvSpPr>
      <dsp:spPr>
        <a:xfrm>
          <a:off x="74127" y="3410604"/>
          <a:ext cx="1264581" cy="12645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70EEFE-A1CD-4C66-83B1-72A0D685C021}">
      <dsp:nvSpPr>
        <dsp:cNvPr id="0" name=""/>
        <dsp:cNvSpPr/>
      </dsp:nvSpPr>
      <dsp:spPr>
        <a:xfrm>
          <a:off x="339689" y="3676167"/>
          <a:ext cx="733457" cy="7334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6EBF9D-6C6F-4F01-92BE-7A5C8F201DE0}">
      <dsp:nvSpPr>
        <dsp:cNvPr id="0" name=""/>
        <dsp:cNvSpPr/>
      </dsp:nvSpPr>
      <dsp:spPr>
        <a:xfrm>
          <a:off x="1609691" y="3410604"/>
          <a:ext cx="2980800" cy="126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GB" sz="1700" kern="1200"/>
            <a:t>More opportunities for proactive or preventative care</a:t>
          </a:r>
          <a:endParaRPr lang="en-US" sz="1700" kern="1200"/>
        </a:p>
      </dsp:txBody>
      <dsp:txXfrm>
        <a:off x="1609691" y="3410604"/>
        <a:ext cx="2980800" cy="1264581"/>
      </dsp:txXfrm>
    </dsp:sp>
    <dsp:sp modelId="{C2EB6AF9-25E2-4609-BEF6-5FD8F0770437}">
      <dsp:nvSpPr>
        <dsp:cNvPr id="0" name=""/>
        <dsp:cNvSpPr/>
      </dsp:nvSpPr>
      <dsp:spPr>
        <a:xfrm>
          <a:off x="5109872" y="3410604"/>
          <a:ext cx="1264581" cy="12645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AF437C-5ED8-4E8B-A60A-5FF6C6FD11DC}">
      <dsp:nvSpPr>
        <dsp:cNvPr id="0" name=""/>
        <dsp:cNvSpPr/>
      </dsp:nvSpPr>
      <dsp:spPr>
        <a:xfrm>
          <a:off x="5375435" y="3676167"/>
          <a:ext cx="733457" cy="7334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16FDE5-3615-4434-9964-4A78E961ACB1}">
      <dsp:nvSpPr>
        <dsp:cNvPr id="0" name=""/>
        <dsp:cNvSpPr/>
      </dsp:nvSpPr>
      <dsp:spPr>
        <a:xfrm>
          <a:off x="6645436" y="3410604"/>
          <a:ext cx="2980800" cy="126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GB" sz="1700" kern="1200"/>
            <a:t>More accurate identification of patients at risk of particular conditions so that they can be contacted and proactively offered treatment or prevention</a:t>
          </a:r>
          <a:endParaRPr lang="en-US" sz="1700" kern="1200"/>
        </a:p>
      </dsp:txBody>
      <dsp:txXfrm>
        <a:off x="6645436" y="3410604"/>
        <a:ext cx="2980800" cy="126458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600A3-F499-4B1F-9341-19D1D28552D2}" type="datetimeFigureOut">
              <a:rPr lang="en-GB" smtClean="0"/>
              <a:t>18/11/2025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FAAE2F-DC3C-48E0-91EE-11040200B7E4}" type="slidenum">
              <a:rPr lang="en-GB" smtClean="0"/>
              <a:t>‹#›</a:t>
            </a:fld>
            <a:endParaRPr lang="en-GB"/>
          </a:p>
        </p:txBody>
      </p:sp>
    </p:spTree>
    <p:extLst>
      <p:ext uri="{BB962C8B-B14F-4D97-AF65-F5344CB8AC3E}">
        <p14:creationId xmlns:p14="http://schemas.microsoft.com/office/powerpoint/2010/main" val="1171731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Today we’re going to talk about how the NHS uses patient data to improve care, what Population Health Management means, and how a new tool—the Federated Data Platform—is helping us do this better.</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We all want better healthcare. But to plan services, spot problems early, and support people before they get seriously ill, we need to understand what’s happening in our communities. That’s where data comes in.</a:t>
            </a:r>
            <a:endParaRPr lang="en-GB" dirty="0"/>
          </a:p>
        </p:txBody>
      </p:sp>
      <p:sp>
        <p:nvSpPr>
          <p:cNvPr id="4" name="Slide Number Placeholder 3"/>
          <p:cNvSpPr>
            <a:spLocks noGrp="1"/>
          </p:cNvSpPr>
          <p:nvPr>
            <p:ph type="sldNum" sz="quarter" idx="5"/>
          </p:nvPr>
        </p:nvSpPr>
        <p:spPr/>
        <p:txBody>
          <a:bodyPr/>
          <a:lstStyle/>
          <a:p>
            <a:fld id="{AAFAAE2F-DC3C-48E0-91EE-11040200B7E4}" type="slidenum">
              <a:rPr lang="en-GB" smtClean="0"/>
              <a:t>1</a:t>
            </a:fld>
            <a:endParaRPr lang="en-GB"/>
          </a:p>
        </p:txBody>
      </p:sp>
    </p:spTree>
    <p:extLst>
      <p:ext uri="{BB962C8B-B14F-4D97-AF65-F5344CB8AC3E}">
        <p14:creationId xmlns:p14="http://schemas.microsoft.com/office/powerpoint/2010/main" val="768581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B347A-938A-D382-E1C5-A4FB08C0EA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71DE6D-3409-A362-3248-2A1E9EAC7A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6C93CB-36B6-6EE8-8FFF-F80FA8476E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0263D67-9FE9-216B-7D8C-8A492F3C86C6}"/>
              </a:ext>
            </a:extLst>
          </p:cNvPr>
          <p:cNvSpPr>
            <a:spLocks noGrp="1"/>
          </p:cNvSpPr>
          <p:nvPr>
            <p:ph type="sldNum" sz="quarter" idx="5"/>
          </p:nvPr>
        </p:nvSpPr>
        <p:spPr/>
        <p:txBody>
          <a:bodyPr/>
          <a:lstStyle/>
          <a:p>
            <a:fld id="{AAFAAE2F-DC3C-48E0-91EE-11040200B7E4}" type="slidenum">
              <a:rPr lang="en-GB" smtClean="0"/>
              <a:t>19</a:t>
            </a:fld>
            <a:endParaRPr lang="en-GB"/>
          </a:p>
        </p:txBody>
      </p:sp>
    </p:spTree>
    <p:extLst>
      <p:ext uri="{BB962C8B-B14F-4D97-AF65-F5344CB8AC3E}">
        <p14:creationId xmlns:p14="http://schemas.microsoft.com/office/powerpoint/2010/main" val="1933211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FAAE2F-DC3C-48E0-91EE-11040200B7E4}" type="slidenum">
              <a:rPr lang="en-GB" smtClean="0"/>
              <a:t>7</a:t>
            </a:fld>
            <a:endParaRPr lang="en-GB"/>
          </a:p>
        </p:txBody>
      </p:sp>
    </p:spTree>
    <p:extLst>
      <p:ext uri="{BB962C8B-B14F-4D97-AF65-F5344CB8AC3E}">
        <p14:creationId xmlns:p14="http://schemas.microsoft.com/office/powerpoint/2010/main" val="967732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looking at patterns in data, we can identify people who might be at risk of complications or future health issues, this means we can put interventions and support in place to prevent these things happening. FOR EXAMPLE: Data can help us identify someone who is at higher risk of having a heart attack, we can then invite them to get a blood pressure check to identify if they have hypertension.</a:t>
            </a:r>
          </a:p>
          <a:p>
            <a:endParaRPr lang="en-GB" dirty="0"/>
          </a:p>
          <a:p>
            <a:r>
              <a:rPr lang="en-GB" dirty="0"/>
              <a:t>The NHS needs to plan services to meet the needs of the population, understanding our population helps us commission appropriate services in the right places.</a:t>
            </a:r>
          </a:p>
          <a:p>
            <a:endParaRPr lang="en-GB" dirty="0"/>
          </a:p>
          <a:p>
            <a:r>
              <a:rPr lang="en-GB" dirty="0"/>
              <a:t>We can also use data to identify people who might need to come in for a health check if they haven’t had one for a while.</a:t>
            </a:r>
          </a:p>
        </p:txBody>
      </p:sp>
      <p:sp>
        <p:nvSpPr>
          <p:cNvPr id="4" name="Slide Number Placeholder 3"/>
          <p:cNvSpPr>
            <a:spLocks noGrp="1"/>
          </p:cNvSpPr>
          <p:nvPr>
            <p:ph type="sldNum" sz="quarter" idx="5"/>
          </p:nvPr>
        </p:nvSpPr>
        <p:spPr/>
        <p:txBody>
          <a:bodyPr/>
          <a:lstStyle/>
          <a:p>
            <a:fld id="{AAFAAE2F-DC3C-48E0-91EE-11040200B7E4}" type="slidenum">
              <a:rPr lang="en-GB" smtClean="0"/>
              <a:t>8</a:t>
            </a:fld>
            <a:endParaRPr lang="en-GB"/>
          </a:p>
        </p:txBody>
      </p:sp>
    </p:spTree>
    <p:extLst>
      <p:ext uri="{BB962C8B-B14F-4D97-AF65-F5344CB8AC3E}">
        <p14:creationId xmlns:p14="http://schemas.microsoft.com/office/powerpoint/2010/main" val="4033349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200" kern="1200" dirty="0">
                <a:solidFill>
                  <a:schemeClr val="tx1"/>
                </a:solidFill>
                <a:effectLst/>
                <a:latin typeface="+mn-lt"/>
                <a:ea typeface="+mn-ea"/>
                <a:cs typeface="+mn-cs"/>
              </a:rPr>
              <a:t>Population health management (PHM) is a data-driven method for improving population health outcomes. It combines data and intelligence from different sources to describe a population in detail, and enables the identification of those at higher risk of adverse health outcomes. This in turn allows us to target our interventions where they will be of most benefit.</a:t>
            </a:r>
            <a:endParaRPr lang="en-GB" sz="14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By including information on the wider determinants of health, and bringing parts of the system together, it also has an important role in tackling health inequalities.</a:t>
            </a:r>
            <a:endParaRPr lang="en-GB" sz="1400" kern="1200" dirty="0">
              <a:solidFill>
                <a:schemeClr val="tx1"/>
              </a:solidFill>
              <a:effectLst/>
              <a:latin typeface="+mn-lt"/>
              <a:ea typeface="+mn-ea"/>
              <a:cs typeface="+mn-cs"/>
            </a:endParaRPr>
          </a:p>
          <a:p>
            <a:endParaRPr lang="en-GB" dirty="0"/>
          </a:p>
          <a:p>
            <a:pPr lvl="1" fontAlgn="base"/>
            <a:r>
              <a:rPr lang="en-GB" sz="1200" b="1" kern="1200" dirty="0">
                <a:solidFill>
                  <a:schemeClr val="tx1"/>
                </a:solidFill>
                <a:effectLst/>
                <a:latin typeface="+mn-lt"/>
                <a:ea typeface="+mn-ea"/>
                <a:cs typeface="+mn-cs"/>
              </a:rPr>
              <a:t>Know: </a:t>
            </a:r>
            <a:r>
              <a:rPr lang="en-GB" sz="1200" kern="1200" dirty="0">
                <a:solidFill>
                  <a:schemeClr val="tx1"/>
                </a:solidFill>
                <a:effectLst/>
                <a:latin typeface="+mn-lt"/>
                <a:ea typeface="+mn-ea"/>
                <a:cs typeface="+mn-cs"/>
              </a:rPr>
              <a:t>PHM brings together a broad range of data</a:t>
            </a:r>
            <a:r>
              <a:rPr lang="en-GB" sz="9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across everything that impacts a person’s health. It builds a holistic view of people’s needs to help identify where best to focus collective resources to accelerate prevention programmes and tackle health inequalities and deliver personalised care.</a:t>
            </a:r>
            <a:endParaRPr lang="en-GB" sz="1400" kern="1200" dirty="0">
              <a:solidFill>
                <a:schemeClr val="tx1"/>
              </a:solidFill>
              <a:effectLst/>
              <a:latin typeface="+mn-lt"/>
              <a:ea typeface="+mn-ea"/>
              <a:cs typeface="+mn-cs"/>
            </a:endParaRPr>
          </a:p>
          <a:p>
            <a:pPr lvl="1" fontAlgn="base"/>
            <a:r>
              <a:rPr lang="en-GB" sz="1200" b="1" kern="1200" dirty="0">
                <a:solidFill>
                  <a:schemeClr val="tx1"/>
                </a:solidFill>
                <a:effectLst/>
                <a:latin typeface="+mn-lt"/>
                <a:ea typeface="+mn-ea"/>
                <a:cs typeface="+mn-cs"/>
              </a:rPr>
              <a:t>Connect: </a:t>
            </a:r>
            <a:r>
              <a:rPr lang="en-GB" sz="1200" kern="1200" dirty="0">
                <a:solidFill>
                  <a:schemeClr val="tx1"/>
                </a:solidFill>
                <a:effectLst/>
                <a:latin typeface="+mn-lt"/>
                <a:ea typeface="+mn-ea"/>
                <a:cs typeface="+mn-cs"/>
              </a:rPr>
              <a:t>Connecting across health, social care, public services and the voluntary sector we can ensure people receive the right service at the right time, from the right people.</a:t>
            </a:r>
            <a:endParaRPr lang="en-GB" sz="1400" kern="1200" dirty="0">
              <a:solidFill>
                <a:schemeClr val="tx1"/>
              </a:solidFill>
              <a:effectLst/>
              <a:latin typeface="+mn-lt"/>
              <a:ea typeface="+mn-ea"/>
              <a:cs typeface="+mn-cs"/>
            </a:endParaRPr>
          </a:p>
          <a:p>
            <a:pPr lvl="1" fontAlgn="base"/>
            <a:r>
              <a:rPr lang="en-GB" sz="1200" b="1" kern="1200" dirty="0">
                <a:solidFill>
                  <a:schemeClr val="tx1"/>
                </a:solidFill>
                <a:effectLst/>
                <a:latin typeface="+mn-lt"/>
                <a:ea typeface="+mn-ea"/>
                <a:cs typeface="+mn-cs"/>
              </a:rPr>
              <a:t>Prevent: </a:t>
            </a:r>
            <a:r>
              <a:rPr lang="en-GB" sz="1200" kern="1200" dirty="0">
                <a:solidFill>
                  <a:schemeClr val="tx1"/>
                </a:solidFill>
                <a:effectLst/>
                <a:latin typeface="+mn-lt"/>
                <a:ea typeface="+mn-ea"/>
                <a:cs typeface="+mn-cs"/>
              </a:rPr>
              <a:t>PHM changes the focus from reactive care to proactive, personalised and preventative care – an approach that allows long-term health solutions to be developed. By understanding who’s at risk today we can predict who might be affected in the future. PHM is a critical component in our integrated care system and the foundation to building a healthier future together.</a:t>
            </a:r>
            <a:endParaRPr lang="en-GB" sz="1400" kern="1200" dirty="0">
              <a:solidFill>
                <a:schemeClr val="tx1"/>
              </a:solidFill>
              <a:effectLst/>
              <a:latin typeface="+mn-lt"/>
              <a:ea typeface="+mn-ea"/>
              <a:cs typeface="+mn-cs"/>
            </a:endParaRPr>
          </a:p>
          <a:p>
            <a:r>
              <a:rPr lang="en-GB" sz="105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AAFAAE2F-DC3C-48E0-91EE-11040200B7E4}" type="slidenum">
              <a:rPr lang="en-GB" smtClean="0"/>
              <a:t>10</a:t>
            </a:fld>
            <a:endParaRPr lang="en-GB"/>
          </a:p>
        </p:txBody>
      </p:sp>
    </p:spTree>
    <p:extLst>
      <p:ext uri="{BB962C8B-B14F-4D97-AF65-F5344CB8AC3E}">
        <p14:creationId xmlns:p14="http://schemas.microsoft.com/office/powerpoint/2010/main" val="2804802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GB" sz="1200" kern="1200" dirty="0">
                <a:solidFill>
                  <a:schemeClr val="tx1"/>
                </a:solidFill>
                <a:effectLst/>
                <a:latin typeface="+mn-lt"/>
                <a:ea typeface="+mn-ea"/>
                <a:cs typeface="+mn-cs"/>
              </a:rPr>
              <a:t>Linking data to understand the factors which are driving poor outcomes in different population groups; for example, how many people could be affected by an illness like diabetes or asthma.</a:t>
            </a:r>
          </a:p>
          <a:p>
            <a:pPr lvl="2"/>
            <a:endParaRPr lang="en-GB" sz="1400" kern="1200" dirty="0">
              <a:solidFill>
                <a:schemeClr val="tx1"/>
              </a:solidFill>
              <a:effectLst/>
              <a:latin typeface="+mn-lt"/>
              <a:ea typeface="+mn-ea"/>
              <a:cs typeface="+mn-cs"/>
            </a:endParaRPr>
          </a:p>
          <a:p>
            <a:pPr lvl="2"/>
            <a:r>
              <a:rPr lang="en-GB" sz="1400" kern="1200" dirty="0">
                <a:solidFill>
                  <a:schemeClr val="tx1"/>
                </a:solidFill>
                <a:effectLst/>
                <a:latin typeface="+mn-lt"/>
                <a:ea typeface="+mn-ea"/>
                <a:cs typeface="+mn-cs"/>
              </a:rPr>
              <a:t>T</a:t>
            </a:r>
            <a:r>
              <a:rPr lang="en-GB" sz="1200" kern="1200" dirty="0">
                <a:solidFill>
                  <a:schemeClr val="tx1"/>
                </a:solidFill>
                <a:effectLst/>
                <a:latin typeface="+mn-lt"/>
                <a:ea typeface="+mn-ea"/>
                <a:cs typeface="+mn-cs"/>
              </a:rPr>
              <a:t>aking preventative action – what help might support those people before any illness develop. For example, by combining prescribing data for asthma drugs, with emergency admissions data with local authority data on household fuel poverty, we can identify which cohort of patients might be more at risk of emergency admissions over winter. </a:t>
            </a:r>
          </a:p>
          <a:p>
            <a:pPr lvl="2"/>
            <a:r>
              <a:rPr lang="en-GB" sz="1200" kern="1200" dirty="0">
                <a:solidFill>
                  <a:schemeClr val="tx1"/>
                </a:solidFill>
                <a:effectLst/>
                <a:latin typeface="+mn-lt"/>
                <a:ea typeface="+mn-ea"/>
                <a:cs typeface="+mn-cs"/>
              </a:rPr>
              <a:t>We can then use that information to, for example, ensure that group have been offered a flu vaccine, check their medicines are optimised, or refer them for fuel poverty support services.</a:t>
            </a:r>
          </a:p>
        </p:txBody>
      </p:sp>
      <p:sp>
        <p:nvSpPr>
          <p:cNvPr id="4" name="Slide Number Placeholder 3"/>
          <p:cNvSpPr>
            <a:spLocks noGrp="1"/>
          </p:cNvSpPr>
          <p:nvPr>
            <p:ph type="sldNum" sz="quarter" idx="5"/>
          </p:nvPr>
        </p:nvSpPr>
        <p:spPr/>
        <p:txBody>
          <a:bodyPr/>
          <a:lstStyle/>
          <a:p>
            <a:fld id="{AAFAAE2F-DC3C-48E0-91EE-11040200B7E4}" type="slidenum">
              <a:rPr lang="en-GB" smtClean="0"/>
              <a:t>11</a:t>
            </a:fld>
            <a:endParaRPr lang="en-GB"/>
          </a:p>
        </p:txBody>
      </p:sp>
    </p:spTree>
    <p:extLst>
      <p:ext uri="{BB962C8B-B14F-4D97-AF65-F5344CB8AC3E}">
        <p14:creationId xmlns:p14="http://schemas.microsoft.com/office/powerpoint/2010/main" val="161814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A0BAF-6944-78E8-DA0F-B9A0E91CD7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C1B6B4-82FF-FB46-0A4A-3581D2C703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185814-A12F-0990-B4A0-09E397776602}"/>
              </a:ext>
            </a:extLst>
          </p:cNvPr>
          <p:cNvSpPr>
            <a:spLocks noGrp="1"/>
          </p:cNvSpPr>
          <p:nvPr>
            <p:ph type="body" idx="1"/>
          </p:nvPr>
        </p:nvSpPr>
        <p:spPr/>
        <p:txBody>
          <a:bodyPr/>
          <a:lstStyle/>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Overview of tools -deep dive into FDP </a:t>
            </a:r>
          </a:p>
        </p:txBody>
      </p:sp>
      <p:sp>
        <p:nvSpPr>
          <p:cNvPr id="4" name="Slide Number Placeholder 3">
            <a:extLst>
              <a:ext uri="{FF2B5EF4-FFF2-40B4-BE49-F238E27FC236}">
                <a16:creationId xmlns:a16="http://schemas.microsoft.com/office/drawing/2014/main" id="{86014784-269E-3922-2EA7-CD17CB3A20A5}"/>
              </a:ext>
            </a:extLst>
          </p:cNvPr>
          <p:cNvSpPr>
            <a:spLocks noGrp="1"/>
          </p:cNvSpPr>
          <p:nvPr>
            <p:ph type="sldNum" sz="quarter" idx="5"/>
          </p:nvPr>
        </p:nvSpPr>
        <p:spPr/>
        <p:txBody>
          <a:bodyPr/>
          <a:lstStyle/>
          <a:p>
            <a:fld id="{AAFAAE2F-DC3C-48E0-91EE-11040200B7E4}" type="slidenum">
              <a:rPr lang="en-GB" smtClean="0"/>
              <a:t>12</a:t>
            </a:fld>
            <a:endParaRPr lang="en-GB"/>
          </a:p>
        </p:txBody>
      </p:sp>
    </p:spTree>
    <p:extLst>
      <p:ext uri="{BB962C8B-B14F-4D97-AF65-F5344CB8AC3E}">
        <p14:creationId xmlns:p14="http://schemas.microsoft.com/office/powerpoint/2010/main" val="1296740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FDP is a new tool that helps us bring together data from different parts of the NHS. It doesn’t collect new data, it helps us use what we already have more effectively.</a:t>
            </a:r>
          </a:p>
          <a:p>
            <a:endParaRPr lang="en-GB" sz="1200" b="0" i="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allows a secure way to bring data together from various parts of the health service and has been in use since 2023. </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AFAAE2F-DC3C-48E0-91EE-11040200B7E4}" type="slidenum">
              <a:rPr lang="en-GB" smtClean="0"/>
              <a:t>13</a:t>
            </a:fld>
            <a:endParaRPr lang="en-GB"/>
          </a:p>
        </p:txBody>
      </p:sp>
    </p:spTree>
    <p:extLst>
      <p:ext uri="{BB962C8B-B14F-4D97-AF65-F5344CB8AC3E}">
        <p14:creationId xmlns:p14="http://schemas.microsoft.com/office/powerpoint/2010/main" val="3379153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All NHS organisations must provide information on the type of data they collect and how it’s used. Data release registers are published by NHS Digital and the Department of Health and Social Care, showing records of the data they have shared with other organisations.</a:t>
            </a:r>
          </a:p>
          <a:p>
            <a:endParaRPr lang="en-GB" dirty="0"/>
          </a:p>
          <a:p>
            <a:endParaRPr lang="en-GB" dirty="0"/>
          </a:p>
          <a:p>
            <a:r>
              <a:rPr lang="en-GB" dirty="0"/>
              <a:t>The FDP adheres to NHS England’s Secure Data Environment.</a:t>
            </a:r>
          </a:p>
          <a:p>
            <a:endParaRPr lang="en-GB" dirty="0"/>
          </a:p>
          <a:p>
            <a:r>
              <a:rPr lang="en-GB" dirty="0"/>
              <a:t>Only authorized personnel can see data, and only what they need. For example, a GP or practice nurse sees identifiable data for their patients; an ICB analyst looking at trends sees pseudonymised data.</a:t>
            </a:r>
          </a:p>
          <a:p>
            <a:endParaRPr lang="en-GB" dirty="0"/>
          </a:p>
          <a:p>
            <a:r>
              <a:rPr lang="en-GB" dirty="0">
                <a:latin typeface="Arial" pitchFamily="34" charset="0"/>
                <a:cs typeface="Arial" pitchFamily="34" charset="0"/>
              </a:rPr>
              <a:t>Data remains in the local system, it is not shared any wider</a:t>
            </a:r>
          </a:p>
          <a:p>
            <a:endParaRPr lang="en-GB" dirty="0"/>
          </a:p>
        </p:txBody>
      </p:sp>
      <p:sp>
        <p:nvSpPr>
          <p:cNvPr id="4" name="Slide Number Placeholder 3"/>
          <p:cNvSpPr>
            <a:spLocks noGrp="1"/>
          </p:cNvSpPr>
          <p:nvPr>
            <p:ph type="sldNum" sz="quarter" idx="5"/>
          </p:nvPr>
        </p:nvSpPr>
        <p:spPr/>
        <p:txBody>
          <a:bodyPr/>
          <a:lstStyle/>
          <a:p>
            <a:fld id="{AAFAAE2F-DC3C-48E0-91EE-11040200B7E4}" type="slidenum">
              <a:rPr lang="en-GB" smtClean="0"/>
              <a:t>17</a:t>
            </a:fld>
            <a:endParaRPr lang="en-GB"/>
          </a:p>
        </p:txBody>
      </p:sp>
    </p:spTree>
    <p:extLst>
      <p:ext uri="{BB962C8B-B14F-4D97-AF65-F5344CB8AC3E}">
        <p14:creationId xmlns:p14="http://schemas.microsoft.com/office/powerpoint/2010/main" val="296581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8F862-B9D8-A9A2-2895-1F2AE6C220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4B4102-83F5-075E-A3B4-7BD7731D76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84EAEF-43C1-2C11-3BD1-C77D93C36DC9}"/>
              </a:ext>
            </a:extLst>
          </p:cNvPr>
          <p:cNvSpPr>
            <a:spLocks noGrp="1"/>
          </p:cNvSpPr>
          <p:nvPr>
            <p:ph type="body" idx="1"/>
          </p:nvPr>
        </p:nvSpPr>
        <p:spPr/>
        <p:txBody>
          <a:bodyPr/>
          <a:lstStyle/>
          <a:p>
            <a:r>
              <a:rPr lang="en-GB" dirty="0"/>
              <a:t>Take lines from </a:t>
            </a:r>
          </a:p>
        </p:txBody>
      </p:sp>
      <p:sp>
        <p:nvSpPr>
          <p:cNvPr id="4" name="Slide Number Placeholder 3">
            <a:extLst>
              <a:ext uri="{FF2B5EF4-FFF2-40B4-BE49-F238E27FC236}">
                <a16:creationId xmlns:a16="http://schemas.microsoft.com/office/drawing/2014/main" id="{5D683F0B-C3D8-3E3F-29E6-A0C8D4645DD1}"/>
              </a:ext>
            </a:extLst>
          </p:cNvPr>
          <p:cNvSpPr>
            <a:spLocks noGrp="1"/>
          </p:cNvSpPr>
          <p:nvPr>
            <p:ph type="sldNum" sz="quarter" idx="5"/>
          </p:nvPr>
        </p:nvSpPr>
        <p:spPr/>
        <p:txBody>
          <a:bodyPr/>
          <a:lstStyle/>
          <a:p>
            <a:fld id="{AAFAAE2F-DC3C-48E0-91EE-11040200B7E4}" type="slidenum">
              <a:rPr lang="en-GB" smtClean="0"/>
              <a:t>18</a:t>
            </a:fld>
            <a:endParaRPr lang="en-GB"/>
          </a:p>
        </p:txBody>
      </p:sp>
    </p:spTree>
    <p:extLst>
      <p:ext uri="{BB962C8B-B14F-4D97-AF65-F5344CB8AC3E}">
        <p14:creationId xmlns:p14="http://schemas.microsoft.com/office/powerpoint/2010/main" val="3539984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B5AEF-B6E2-4C55-A5CA-86C3A73540A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112697A-C7B3-4103-B540-DD3AA50D582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D6F2B92-0624-4701-8C7D-1E1CD785FC07}"/>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18/11/2025</a:t>
            </a:fld>
            <a:endParaRPr lang="en-GB"/>
          </a:p>
        </p:txBody>
      </p:sp>
      <p:sp>
        <p:nvSpPr>
          <p:cNvPr id="5" name="Footer Placeholder 4">
            <a:extLst>
              <a:ext uri="{FF2B5EF4-FFF2-40B4-BE49-F238E27FC236}">
                <a16:creationId xmlns:a16="http://schemas.microsoft.com/office/drawing/2014/main" id="{EE75FD62-414B-49A2-A06B-781D48A036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975446-3002-41B8-AF12-79BE07990205}"/>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4064081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F6EE-BDEF-4C05-BF8E-3DEA418D15B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826368-C261-4E0C-B6C9-0279AB85FA8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E535F0-65D0-4E7D-815A-737ADD6D19AE}"/>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18/11/2025</a:t>
            </a:fld>
            <a:endParaRPr lang="en-GB"/>
          </a:p>
        </p:txBody>
      </p:sp>
      <p:sp>
        <p:nvSpPr>
          <p:cNvPr id="5" name="Footer Placeholder 4">
            <a:extLst>
              <a:ext uri="{FF2B5EF4-FFF2-40B4-BE49-F238E27FC236}">
                <a16:creationId xmlns:a16="http://schemas.microsoft.com/office/drawing/2014/main" id="{6548E45F-A0F9-4C89-86AE-64FABE5C12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0FBBB3-9A8C-4049-9312-E2D6BD5E8EBC}"/>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222262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3FF0FC-698E-46B8-BBFE-36EBD406C89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2AA9CB-31DE-4281-955D-70528C60566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B23B65-DCDF-49E8-B1A5-74E680C53A1A}"/>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18/11/2025</a:t>
            </a:fld>
            <a:endParaRPr lang="en-GB"/>
          </a:p>
        </p:txBody>
      </p:sp>
      <p:sp>
        <p:nvSpPr>
          <p:cNvPr id="5" name="Footer Placeholder 4">
            <a:extLst>
              <a:ext uri="{FF2B5EF4-FFF2-40B4-BE49-F238E27FC236}">
                <a16:creationId xmlns:a16="http://schemas.microsoft.com/office/drawing/2014/main" id="{C68B9205-03FB-41E8-A4A2-BDED88AB34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63772E-F697-4C83-957D-4887FCD3F16B}"/>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2075161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D3F10-42F8-436E-B0FF-8ADD05E498C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AFA2F4-1F26-4DEE-90D9-E05791AA014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8865AD-FA39-4CD6-B315-104B91DFA673}"/>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18/11/2025</a:t>
            </a:fld>
            <a:endParaRPr lang="en-GB"/>
          </a:p>
        </p:txBody>
      </p:sp>
      <p:sp>
        <p:nvSpPr>
          <p:cNvPr id="5" name="Footer Placeholder 4">
            <a:extLst>
              <a:ext uri="{FF2B5EF4-FFF2-40B4-BE49-F238E27FC236}">
                <a16:creationId xmlns:a16="http://schemas.microsoft.com/office/drawing/2014/main" id="{5DD9B4DC-5284-416E-9985-6D24F05A01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B00D34-47E2-41F3-94A4-13846F78A933}"/>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3198700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E7A6-D65F-4A12-9B1C-F101FCBB76D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F63E7D7-DCF7-4058-9F9A-1712CD52B05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AB8C77-3AA3-4A1D-9E6E-11543A9C9A2D}"/>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18/11/2025</a:t>
            </a:fld>
            <a:endParaRPr lang="en-GB"/>
          </a:p>
        </p:txBody>
      </p:sp>
      <p:sp>
        <p:nvSpPr>
          <p:cNvPr id="5" name="Footer Placeholder 4">
            <a:extLst>
              <a:ext uri="{FF2B5EF4-FFF2-40B4-BE49-F238E27FC236}">
                <a16:creationId xmlns:a16="http://schemas.microsoft.com/office/drawing/2014/main" id="{38189E8A-57AC-4BBF-B49C-81A0F4E8EC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6F7A76-86D3-48D2-969C-B1EDD70366FC}"/>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3006710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56EFA-5262-488D-9E03-76D6F61BB0E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883497-7644-4E1A-8493-CE644C99252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BB7265-4627-48C6-A6FE-BAAFF71B6AD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96E025-3F4D-4DED-9C2D-B3FB4AB11EB3}"/>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18/11/2025</a:t>
            </a:fld>
            <a:endParaRPr lang="en-GB"/>
          </a:p>
        </p:txBody>
      </p:sp>
      <p:sp>
        <p:nvSpPr>
          <p:cNvPr id="6" name="Footer Placeholder 5">
            <a:extLst>
              <a:ext uri="{FF2B5EF4-FFF2-40B4-BE49-F238E27FC236}">
                <a16:creationId xmlns:a16="http://schemas.microsoft.com/office/drawing/2014/main" id="{4642C53F-4826-480F-80BA-21872A7F9E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964540-5059-47F7-9C37-CA41EF94A44D}"/>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704114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5085-7EFD-4F82-B3C2-667956CA51F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80A1BD-8656-4300-9D3C-C64806047F8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9B375A-3610-460A-BDC0-5FA1FA57316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BC46873-B37C-4D93-ACF9-2295C9D8BCD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BB782F-1367-43DC-B0ED-D32C32B886E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C83B4FA-18B8-4489-8DAB-47776D7708C9}"/>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18/11/2025</a:t>
            </a:fld>
            <a:endParaRPr lang="en-GB"/>
          </a:p>
        </p:txBody>
      </p:sp>
      <p:sp>
        <p:nvSpPr>
          <p:cNvPr id="8" name="Footer Placeholder 7">
            <a:extLst>
              <a:ext uri="{FF2B5EF4-FFF2-40B4-BE49-F238E27FC236}">
                <a16:creationId xmlns:a16="http://schemas.microsoft.com/office/drawing/2014/main" id="{32B79650-E106-43A3-A584-448144D5DEE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91FC51A-49E9-4525-9E82-583EF286ABDE}"/>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4182167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419D-2C44-4C60-916D-9507D90538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4BE59C3-DABB-48C5-9B22-B803D8599145}"/>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18/11/2025</a:t>
            </a:fld>
            <a:endParaRPr lang="en-GB"/>
          </a:p>
        </p:txBody>
      </p:sp>
      <p:sp>
        <p:nvSpPr>
          <p:cNvPr id="4" name="Footer Placeholder 3">
            <a:extLst>
              <a:ext uri="{FF2B5EF4-FFF2-40B4-BE49-F238E27FC236}">
                <a16:creationId xmlns:a16="http://schemas.microsoft.com/office/drawing/2014/main" id="{45B64389-70B3-475E-B38F-85C6CB6BEA6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F4FD133-EE21-4CD7-A541-BB7B948F6675}"/>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1999737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8BC443-45E9-4222-BFA4-88E9F9E90A69}"/>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18/11/2025</a:t>
            </a:fld>
            <a:endParaRPr lang="en-GB"/>
          </a:p>
        </p:txBody>
      </p:sp>
      <p:sp>
        <p:nvSpPr>
          <p:cNvPr id="3" name="Footer Placeholder 2">
            <a:extLst>
              <a:ext uri="{FF2B5EF4-FFF2-40B4-BE49-F238E27FC236}">
                <a16:creationId xmlns:a16="http://schemas.microsoft.com/office/drawing/2014/main" id="{F0737DD8-B12A-4EA0-86A2-CE33983F41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8399A4-0CD4-45A6-8048-6FA30E1241B9}"/>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2372045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DC485-F8BE-4685-8A5E-9D0D8E511C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13B970B-FCC1-4AD0-BF68-E625BA3B537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103ADF7-70F5-487F-BB95-3663CA175B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39490-8A31-41D2-B1BA-45EB1C55B796}"/>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18/11/2025</a:t>
            </a:fld>
            <a:endParaRPr lang="en-GB"/>
          </a:p>
        </p:txBody>
      </p:sp>
      <p:sp>
        <p:nvSpPr>
          <p:cNvPr id="6" name="Footer Placeholder 5">
            <a:extLst>
              <a:ext uri="{FF2B5EF4-FFF2-40B4-BE49-F238E27FC236}">
                <a16:creationId xmlns:a16="http://schemas.microsoft.com/office/drawing/2014/main" id="{46134523-63A4-4BB8-B913-2C3E71EFA7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BE0175-46AD-41D6-9A37-BB86D6BF11CA}"/>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1688154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F7BB6-B2E9-4DF6-9C1E-ABA974D2DD2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6E9AF04-CFF5-45C8-BC97-1A8A475EEAA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F27DA5D-3FFE-432C-8CDC-331F4EC2D56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6151EF-446F-470C-A16E-781A61BF6A88}"/>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18/11/2025</a:t>
            </a:fld>
            <a:endParaRPr lang="en-GB"/>
          </a:p>
        </p:txBody>
      </p:sp>
      <p:sp>
        <p:nvSpPr>
          <p:cNvPr id="6" name="Footer Placeholder 5">
            <a:extLst>
              <a:ext uri="{FF2B5EF4-FFF2-40B4-BE49-F238E27FC236}">
                <a16:creationId xmlns:a16="http://schemas.microsoft.com/office/drawing/2014/main" id="{4C405AF9-4264-4E55-9F1A-3D7165CF5B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7A0C58-140E-4383-B62F-66443F2EC38F}"/>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3910769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B3A0A1-39D3-4F13-BFEB-B4CAEB93E4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AAF636-3271-42C5-8C3B-69BD133C31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3F75C3-CE4A-4CBD-8751-D92BC58B3B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97135-707D-41E1-AF4F-D43A11E12FA9}" type="datetimeFigureOut">
              <a:rPr lang="en-GB" smtClean="0"/>
              <a:t>18/11/2025</a:t>
            </a:fld>
            <a:endParaRPr lang="en-GB"/>
          </a:p>
        </p:txBody>
      </p:sp>
      <p:sp>
        <p:nvSpPr>
          <p:cNvPr id="5" name="Footer Placeholder 4">
            <a:extLst>
              <a:ext uri="{FF2B5EF4-FFF2-40B4-BE49-F238E27FC236}">
                <a16:creationId xmlns:a16="http://schemas.microsoft.com/office/drawing/2014/main" id="{C4E9AB2B-1A45-479C-BE6D-B9C299A96A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4FDF32F-A152-4DDF-A7A1-FFCC72736D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C590E-5E06-45DD-9CD0-8021651856D2}" type="slidenum">
              <a:rPr lang="en-GB" smtClean="0"/>
              <a:t>‹#›</a:t>
            </a:fld>
            <a:endParaRPr lang="en-GB"/>
          </a:p>
        </p:txBody>
      </p:sp>
      <p:pic>
        <p:nvPicPr>
          <p:cNvPr id="12" name="Picture 11">
            <a:extLst>
              <a:ext uri="{FF2B5EF4-FFF2-40B4-BE49-F238E27FC236}">
                <a16:creationId xmlns:a16="http://schemas.microsoft.com/office/drawing/2014/main" id="{4A51A6E3-35F3-4E9F-9C41-8E672635BF0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27862" r="787" b="34233"/>
          <a:stretch/>
        </p:blipFill>
        <p:spPr>
          <a:xfrm>
            <a:off x="0" y="6608351"/>
            <a:ext cx="12192000" cy="277033"/>
          </a:xfrm>
          <a:prstGeom prst="rect">
            <a:avLst/>
          </a:prstGeom>
        </p:spPr>
      </p:pic>
    </p:spTree>
    <p:extLst>
      <p:ext uri="{BB962C8B-B14F-4D97-AF65-F5344CB8AC3E}">
        <p14:creationId xmlns:p14="http://schemas.microsoft.com/office/powerpoint/2010/main" val="3409059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C894F10-CE7A-45D9-B152-B3812A5067C8}"/>
              </a:ext>
            </a:extLst>
          </p:cNvPr>
          <p:cNvSpPr>
            <a:spLocks noGrp="1"/>
          </p:cNvSpPr>
          <p:nvPr>
            <p:ph type="subTitle" idx="1"/>
          </p:nvPr>
        </p:nvSpPr>
        <p:spPr/>
        <p:txBody>
          <a:bodyPr/>
          <a:lstStyle/>
          <a:p>
            <a:endParaRPr lang="en-GB"/>
          </a:p>
        </p:txBody>
      </p:sp>
      <p:sp>
        <p:nvSpPr>
          <p:cNvPr id="4" name="TextBox 3">
            <a:extLst>
              <a:ext uri="{FF2B5EF4-FFF2-40B4-BE49-F238E27FC236}">
                <a16:creationId xmlns:a16="http://schemas.microsoft.com/office/drawing/2014/main" id="{8B604A04-BA98-411F-8384-50EB88C07E5A}"/>
              </a:ext>
            </a:extLst>
          </p:cNvPr>
          <p:cNvSpPr txBox="1"/>
          <p:nvPr/>
        </p:nvSpPr>
        <p:spPr>
          <a:xfrm>
            <a:off x="1255422" y="2194497"/>
            <a:ext cx="10191499" cy="1446550"/>
          </a:xfrm>
          <a:prstGeom prst="rect">
            <a:avLst/>
          </a:prstGeom>
          <a:noFill/>
        </p:spPr>
        <p:txBody>
          <a:bodyPr wrap="square" rtlCol="0">
            <a:spAutoFit/>
          </a:bodyPr>
          <a:lstStyle/>
          <a:p>
            <a:pPr algn="ctr"/>
            <a:r>
              <a:rPr lang="en-GB" sz="4400" b="1" dirty="0">
                <a:latin typeface="Arial" pitchFamily="34" charset="0"/>
                <a:cs typeface="Arial" pitchFamily="34" charset="0"/>
              </a:rPr>
              <a:t>How the NHS uses your data to improve care</a:t>
            </a:r>
          </a:p>
        </p:txBody>
      </p:sp>
      <p:pic>
        <p:nvPicPr>
          <p:cNvPr id="5" name="Picture 4" descr="A picture containing text&#10;&#10;Description automatically generated">
            <a:extLst>
              <a:ext uri="{FF2B5EF4-FFF2-40B4-BE49-F238E27FC236}">
                <a16:creationId xmlns:a16="http://schemas.microsoft.com/office/drawing/2014/main" id="{5CDA8D7A-A9CA-4588-AEFD-043BE10019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647"/>
          <a:stretch/>
        </p:blipFill>
        <p:spPr>
          <a:xfrm>
            <a:off x="0" y="3501008"/>
            <a:ext cx="12192000" cy="2394892"/>
          </a:xfrm>
          <a:prstGeom prst="rect">
            <a:avLst/>
          </a:prstGeom>
        </p:spPr>
      </p:pic>
      <p:pic>
        <p:nvPicPr>
          <p:cNvPr id="7" name="Picture 6" descr="A picture containing timeline&#10;&#10;Description automatically generated">
            <a:extLst>
              <a:ext uri="{FF2B5EF4-FFF2-40B4-BE49-F238E27FC236}">
                <a16:creationId xmlns:a16="http://schemas.microsoft.com/office/drawing/2014/main" id="{685F1AB9-2347-4F25-A6DC-495E7F7EBE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8368" y="301064"/>
            <a:ext cx="2430000" cy="972000"/>
          </a:xfrm>
          <a:prstGeom prst="rect">
            <a:avLst/>
          </a:prstGeom>
        </p:spPr>
      </p:pic>
      <p:grpSp>
        <p:nvGrpSpPr>
          <p:cNvPr id="10" name="Group 9">
            <a:extLst>
              <a:ext uri="{FF2B5EF4-FFF2-40B4-BE49-F238E27FC236}">
                <a16:creationId xmlns:a16="http://schemas.microsoft.com/office/drawing/2014/main" id="{DC2C1E0C-DCB8-4E1C-867B-04EA3B9C32FC}"/>
              </a:ext>
            </a:extLst>
          </p:cNvPr>
          <p:cNvGrpSpPr/>
          <p:nvPr/>
        </p:nvGrpSpPr>
        <p:grpSpPr>
          <a:xfrm>
            <a:off x="0" y="5835851"/>
            <a:ext cx="12192000" cy="1145974"/>
            <a:chOff x="0" y="5835851"/>
            <a:chExt cx="12192000" cy="1145974"/>
          </a:xfrm>
        </p:grpSpPr>
        <p:sp>
          <p:nvSpPr>
            <p:cNvPr id="9" name="Rectangle 8">
              <a:extLst>
                <a:ext uri="{FF2B5EF4-FFF2-40B4-BE49-F238E27FC236}">
                  <a16:creationId xmlns:a16="http://schemas.microsoft.com/office/drawing/2014/main" id="{3878AA03-D1D2-4BCD-A36E-C8CDC783EC2F}"/>
                </a:ext>
              </a:extLst>
            </p:cNvPr>
            <p:cNvSpPr/>
            <p:nvPr/>
          </p:nvSpPr>
          <p:spPr>
            <a:xfrm>
              <a:off x="0" y="5895900"/>
              <a:ext cx="12192000" cy="1085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Graphical user interface, application&#10;&#10;Description automatically generated">
              <a:extLst>
                <a:ext uri="{FF2B5EF4-FFF2-40B4-BE49-F238E27FC236}">
                  <a16:creationId xmlns:a16="http://schemas.microsoft.com/office/drawing/2014/main" id="{EFE1A21B-C924-4AA2-A4DB-A872850D32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2829" y="5835851"/>
              <a:ext cx="6155999" cy="972000"/>
            </a:xfrm>
            <a:prstGeom prst="rect">
              <a:avLst/>
            </a:prstGeom>
          </p:spPr>
        </p:pic>
      </p:grpSp>
    </p:spTree>
    <p:extLst>
      <p:ext uri="{BB962C8B-B14F-4D97-AF65-F5344CB8AC3E}">
        <p14:creationId xmlns:p14="http://schemas.microsoft.com/office/powerpoint/2010/main" val="2524733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E2D22-0F25-6325-130A-038AA2A04A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28A685-2326-9F5B-57A3-775D8840808A}"/>
              </a:ext>
            </a:extLst>
          </p:cNvPr>
          <p:cNvSpPr>
            <a:spLocks noGrp="1"/>
          </p:cNvSpPr>
          <p:nvPr>
            <p:ph type="title"/>
          </p:nvPr>
        </p:nvSpPr>
        <p:spPr/>
        <p:txBody>
          <a:bodyPr/>
          <a:lstStyle/>
          <a:p>
            <a:r>
              <a:rPr lang="en-GB" b="1" dirty="0">
                <a:solidFill>
                  <a:srgbClr val="00AED9"/>
                </a:solidFill>
                <a:latin typeface="Arial" pitchFamily="34" charset="0"/>
                <a:cs typeface="Arial" pitchFamily="34" charset="0"/>
              </a:rPr>
              <a:t>What is Population Health Management?</a:t>
            </a:r>
          </a:p>
        </p:txBody>
      </p:sp>
      <p:sp>
        <p:nvSpPr>
          <p:cNvPr id="3" name="Content Placeholder 2">
            <a:extLst>
              <a:ext uri="{FF2B5EF4-FFF2-40B4-BE49-F238E27FC236}">
                <a16:creationId xmlns:a16="http://schemas.microsoft.com/office/drawing/2014/main" id="{7253E10D-8779-61D1-1123-1A8749101AA1}"/>
              </a:ext>
            </a:extLst>
          </p:cNvPr>
          <p:cNvSpPr>
            <a:spLocks noGrp="1"/>
          </p:cNvSpPr>
          <p:nvPr>
            <p:ph idx="1"/>
          </p:nvPr>
        </p:nvSpPr>
        <p:spPr/>
        <p:txBody>
          <a:bodyPr>
            <a:normAutofit/>
          </a:bodyPr>
          <a:lstStyle/>
          <a:p>
            <a:r>
              <a:rPr lang="en-GB" sz="2400" dirty="0">
                <a:latin typeface="Arial" panose="020B0604020202020204" pitchFamily="34" charset="0"/>
                <a:cs typeface="Arial" panose="020B0604020202020204" pitchFamily="34" charset="0"/>
              </a:rPr>
              <a:t>Population health management (PHM) is a way of using data to describe groups of people in detail according to their health needs</a:t>
            </a:r>
          </a:p>
          <a:p>
            <a:r>
              <a:rPr lang="en-GB" sz="2400" dirty="0">
                <a:latin typeface="Arial" panose="020B0604020202020204" pitchFamily="34" charset="0"/>
                <a:cs typeface="Arial" panose="020B0604020202020204" pitchFamily="34" charset="0"/>
              </a:rPr>
              <a:t>This then allows us to design services specifically for those groups in ways that work for them</a:t>
            </a:r>
          </a:p>
          <a:p>
            <a:r>
              <a:rPr lang="en-GB" sz="2400" dirty="0">
                <a:latin typeface="Arial" panose="020B0604020202020204" pitchFamily="34" charset="0"/>
                <a:cs typeface="Arial" panose="020B0604020202020204" pitchFamily="34" charset="0"/>
              </a:rPr>
              <a:t>It also shifts the focus from just treating illness when it happens to finding ways we can prevent illness happening in the first place because we can identify those at risk</a:t>
            </a:r>
          </a:p>
          <a:p>
            <a:r>
              <a:rPr lang="en-GB" sz="2400" dirty="0">
                <a:latin typeface="Arial" panose="020B0604020202020204" pitchFamily="34" charset="0"/>
                <a:cs typeface="Arial" panose="020B0604020202020204" pitchFamily="34" charset="0"/>
              </a:rPr>
              <a:t>PHM recognises the importance of things like the places we live and work, and the environments we live in for our health. </a:t>
            </a:r>
          </a:p>
        </p:txBody>
      </p:sp>
    </p:spTree>
    <p:extLst>
      <p:ext uri="{BB962C8B-B14F-4D97-AF65-F5344CB8AC3E}">
        <p14:creationId xmlns:p14="http://schemas.microsoft.com/office/powerpoint/2010/main" val="696858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AED9"/>
                </a:solidFill>
                <a:latin typeface="Arial" pitchFamily="34" charset="0"/>
                <a:cs typeface="Arial" pitchFamily="34" charset="0"/>
              </a:rPr>
              <a:t>Population Health Management - EXAMPLE</a:t>
            </a:r>
          </a:p>
        </p:txBody>
      </p:sp>
      <p:pic>
        <p:nvPicPr>
          <p:cNvPr id="4" name="Content Placeholder 3">
            <a:extLst>
              <a:ext uri="{FF2B5EF4-FFF2-40B4-BE49-F238E27FC236}">
                <a16:creationId xmlns:a16="http://schemas.microsoft.com/office/drawing/2014/main" id="{43372F55-E48F-7475-2F47-34C63C832890}"/>
              </a:ext>
            </a:extLst>
          </p:cNvPr>
          <p:cNvPicPr>
            <a:picLocks noGrp="1" noChangeAspect="1"/>
          </p:cNvPicPr>
          <p:nvPr>
            <p:ph idx="1"/>
          </p:nvPr>
        </p:nvPicPr>
        <p:blipFill>
          <a:blip r:embed="rId3"/>
          <a:stretch>
            <a:fillRect/>
          </a:stretch>
        </p:blipFill>
        <p:spPr>
          <a:xfrm>
            <a:off x="2381956" y="1612506"/>
            <a:ext cx="6223166" cy="4880369"/>
          </a:xfrm>
          <a:prstGeom prst="rect">
            <a:avLst/>
          </a:prstGeom>
        </p:spPr>
      </p:pic>
    </p:spTree>
    <p:extLst>
      <p:ext uri="{BB962C8B-B14F-4D97-AF65-F5344CB8AC3E}">
        <p14:creationId xmlns:p14="http://schemas.microsoft.com/office/powerpoint/2010/main" val="1382257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A731A-B7CA-E0A7-9D18-7A2EB5BF65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2CBEBF-3E80-EF46-A663-E082835036A3}"/>
              </a:ext>
            </a:extLst>
          </p:cNvPr>
          <p:cNvSpPr>
            <a:spLocks noGrp="1"/>
          </p:cNvSpPr>
          <p:nvPr>
            <p:ph type="title"/>
          </p:nvPr>
        </p:nvSpPr>
        <p:spPr/>
        <p:txBody>
          <a:bodyPr/>
          <a:lstStyle/>
          <a:p>
            <a:r>
              <a:rPr lang="en-GB" b="1" dirty="0">
                <a:solidFill>
                  <a:srgbClr val="00AED9"/>
                </a:solidFill>
                <a:latin typeface="Arial" pitchFamily="34" charset="0"/>
                <a:cs typeface="Arial" pitchFamily="34" charset="0"/>
              </a:rPr>
              <a:t>Tools we can use for Population Health Management </a:t>
            </a:r>
          </a:p>
        </p:txBody>
      </p:sp>
      <p:sp>
        <p:nvSpPr>
          <p:cNvPr id="3" name="Content Placeholder 2">
            <a:extLst>
              <a:ext uri="{FF2B5EF4-FFF2-40B4-BE49-F238E27FC236}">
                <a16:creationId xmlns:a16="http://schemas.microsoft.com/office/drawing/2014/main" id="{81F26D62-5A39-D383-717F-95D48EC23518}"/>
              </a:ext>
            </a:extLst>
          </p:cNvPr>
          <p:cNvSpPr>
            <a:spLocks noGrp="1"/>
          </p:cNvSpPr>
          <p:nvPr>
            <p:ph idx="1"/>
          </p:nvPr>
        </p:nvSpPr>
        <p:spPr>
          <a:xfrm>
            <a:off x="838200" y="1927929"/>
            <a:ext cx="8384822" cy="4351338"/>
          </a:xfrm>
        </p:spPr>
        <p:txBody>
          <a:bodyPr>
            <a:normAutofit/>
          </a:bodyPr>
          <a:lstStyle/>
          <a:p>
            <a:r>
              <a:rPr lang="en-GB" dirty="0">
                <a:latin typeface="Arial" pitchFamily="34" charset="0"/>
                <a:cs typeface="Arial" pitchFamily="34" charset="0"/>
              </a:rPr>
              <a:t>Publicly available, anonymised data sources:</a:t>
            </a:r>
          </a:p>
          <a:p>
            <a:pPr lvl="1"/>
            <a:r>
              <a:rPr lang="en-GB" sz="1600" dirty="0">
                <a:latin typeface="Arial" pitchFamily="34" charset="0"/>
                <a:cs typeface="Arial" pitchFamily="34" charset="0"/>
              </a:rPr>
              <a:t>‘Fingertips’ The public health outcomes framework data</a:t>
            </a:r>
          </a:p>
          <a:p>
            <a:pPr lvl="1"/>
            <a:r>
              <a:rPr lang="en-GB" sz="1600" dirty="0">
                <a:latin typeface="Arial" pitchFamily="34" charset="0"/>
                <a:cs typeface="Arial" pitchFamily="34" charset="0"/>
              </a:rPr>
              <a:t>Our local Joint Strategic Needs Assessments (JSNAs)</a:t>
            </a:r>
          </a:p>
          <a:p>
            <a:pPr lvl="1"/>
            <a:r>
              <a:rPr lang="en-GB" sz="1600" dirty="0">
                <a:latin typeface="Arial" pitchFamily="34" charset="0"/>
                <a:cs typeface="Arial" pitchFamily="34" charset="0"/>
              </a:rPr>
              <a:t>Other health needs assessments on specific topics</a:t>
            </a:r>
          </a:p>
          <a:p>
            <a:pPr marL="457200" lvl="1" indent="0">
              <a:buNone/>
            </a:pPr>
            <a:endParaRPr lang="en-GB" sz="1600" dirty="0">
              <a:latin typeface="Arial" pitchFamily="34" charset="0"/>
              <a:cs typeface="Arial" pitchFamily="34" charset="0"/>
            </a:endParaRPr>
          </a:p>
          <a:p>
            <a:r>
              <a:rPr lang="en-GB" dirty="0">
                <a:latin typeface="Arial" pitchFamily="34" charset="0"/>
                <a:cs typeface="Arial" pitchFamily="34" charset="0"/>
              </a:rPr>
              <a:t>Data tools and dashboards (not publicly available data):</a:t>
            </a:r>
          </a:p>
          <a:p>
            <a:pPr lvl="1"/>
            <a:r>
              <a:rPr lang="en-GB" sz="1600" dirty="0">
                <a:latin typeface="Arial" pitchFamily="34" charset="0"/>
                <a:cs typeface="Arial" pitchFamily="34" charset="0"/>
              </a:rPr>
              <a:t>RAIDR</a:t>
            </a:r>
          </a:p>
          <a:p>
            <a:pPr lvl="1"/>
            <a:r>
              <a:rPr lang="en-GB" sz="1600" dirty="0">
                <a:latin typeface="Arial" pitchFamily="34" charset="0"/>
                <a:cs typeface="Arial" pitchFamily="34" charset="0"/>
              </a:rPr>
              <a:t>Periscope</a:t>
            </a:r>
          </a:p>
          <a:p>
            <a:pPr lvl="1"/>
            <a:r>
              <a:rPr lang="en-GB" sz="1600" dirty="0">
                <a:latin typeface="Arial" pitchFamily="34" charset="0"/>
                <a:cs typeface="Arial" pitchFamily="34" charset="0"/>
              </a:rPr>
              <a:t>Power BI</a:t>
            </a:r>
          </a:p>
          <a:p>
            <a:pPr lvl="1"/>
            <a:r>
              <a:rPr lang="en-GB" sz="1600" dirty="0">
                <a:latin typeface="Arial" pitchFamily="34" charset="0"/>
                <a:cs typeface="Arial" pitchFamily="34" charset="0"/>
              </a:rPr>
              <a:t>Other programmes for risk stratification used in primary care</a:t>
            </a:r>
          </a:p>
          <a:p>
            <a:pPr marL="0" indent="0">
              <a:buNone/>
            </a:pPr>
            <a:endParaRPr lang="en-GB" dirty="0">
              <a:latin typeface="Arial" pitchFamily="34" charset="0"/>
              <a:cs typeface="Arial" pitchFamily="34" charset="0"/>
            </a:endParaRPr>
          </a:p>
        </p:txBody>
      </p:sp>
      <p:pic>
        <p:nvPicPr>
          <p:cNvPr id="1026" name="Picture 2" descr="Joint Strategic Needs Assessment 2024 | Barnet Open Data">
            <a:extLst>
              <a:ext uri="{FF2B5EF4-FFF2-40B4-BE49-F238E27FC236}">
                <a16:creationId xmlns:a16="http://schemas.microsoft.com/office/drawing/2014/main" id="{007506A1-137E-B3AA-AD46-6F8E1359F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9984" y="1154662"/>
            <a:ext cx="2799643" cy="11264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ur products | NECS">
            <a:extLst>
              <a:ext uri="{FF2B5EF4-FFF2-40B4-BE49-F238E27FC236}">
                <a16:creationId xmlns:a16="http://schemas.microsoft.com/office/drawing/2014/main" id="{6162476E-2315-1C84-DCDA-B110D02C69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2178" y="4819474"/>
            <a:ext cx="33337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AP Integration with Power BI: Fast &amp; High-Performance">
            <a:extLst>
              <a:ext uri="{FF2B5EF4-FFF2-40B4-BE49-F238E27FC236}">
                <a16:creationId xmlns:a16="http://schemas.microsoft.com/office/drawing/2014/main" id="{72946A52-699C-B1E1-3CDF-9D681558BB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66545">
            <a:off x="9786311" y="2491566"/>
            <a:ext cx="1878477" cy="1504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751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53520-7576-6CF6-DFCA-F2ADCF327B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E1D892-ED38-F97F-774E-9B572F8AD131}"/>
              </a:ext>
            </a:extLst>
          </p:cNvPr>
          <p:cNvSpPr>
            <a:spLocks noGrp="1"/>
          </p:cNvSpPr>
          <p:nvPr>
            <p:ph type="title"/>
          </p:nvPr>
        </p:nvSpPr>
        <p:spPr/>
        <p:txBody>
          <a:bodyPr/>
          <a:lstStyle/>
          <a:p>
            <a:r>
              <a:rPr lang="en-GB" b="1" dirty="0">
                <a:solidFill>
                  <a:srgbClr val="00AED9"/>
                </a:solidFill>
                <a:latin typeface="Arial" pitchFamily="34" charset="0"/>
                <a:cs typeface="Arial" pitchFamily="34" charset="0"/>
              </a:rPr>
              <a:t>Tools we can use – The FDP</a:t>
            </a:r>
          </a:p>
        </p:txBody>
      </p:sp>
      <p:sp>
        <p:nvSpPr>
          <p:cNvPr id="3" name="Content Placeholder 2">
            <a:extLst>
              <a:ext uri="{FF2B5EF4-FFF2-40B4-BE49-F238E27FC236}">
                <a16:creationId xmlns:a16="http://schemas.microsoft.com/office/drawing/2014/main" id="{FF130BD6-E6CF-CE9D-5F91-DDDD80C16F66}"/>
              </a:ext>
            </a:extLst>
          </p:cNvPr>
          <p:cNvSpPr>
            <a:spLocks noGrp="1"/>
          </p:cNvSpPr>
          <p:nvPr>
            <p:ph idx="1"/>
          </p:nvPr>
        </p:nvSpPr>
        <p:spPr/>
        <p:txBody>
          <a:bodyPr>
            <a:normAutofit/>
          </a:bodyPr>
          <a:lstStyle/>
          <a:p>
            <a:r>
              <a:rPr lang="en-GB" dirty="0"/>
              <a:t>The Federated Data Platform (FDP) is a secure data environment which is commissioned by NHSE to provide a way to safely combine data sets from across different parts of the health system</a:t>
            </a:r>
          </a:p>
          <a:p>
            <a:r>
              <a:rPr lang="en-GB" dirty="0"/>
              <a:t>It allows us to bring together all the data we have in one place and use it more effectively</a:t>
            </a:r>
          </a:p>
          <a:p>
            <a:r>
              <a:rPr lang="en-GB" dirty="0"/>
              <a:t>It has been in use since 2023</a:t>
            </a:r>
          </a:p>
          <a:p>
            <a:r>
              <a:rPr lang="en-GB" dirty="0"/>
              <a:t>Derby and Derbyshire is going to be one of the first sites in the country to use a new Population Health Management tool on the FDP. This will help us to spot variation that shouldn’t be there and to plan care more effectively for our citizens</a:t>
            </a:r>
          </a:p>
          <a:p>
            <a:endParaRPr lang="en-GB" dirty="0">
              <a:latin typeface="Arial" pitchFamily="34" charset="0"/>
              <a:cs typeface="Arial" pitchFamily="34" charset="0"/>
            </a:endParaRPr>
          </a:p>
        </p:txBody>
      </p:sp>
    </p:spTree>
    <p:extLst>
      <p:ext uri="{BB962C8B-B14F-4D97-AF65-F5344CB8AC3E}">
        <p14:creationId xmlns:p14="http://schemas.microsoft.com/office/powerpoint/2010/main" val="4244036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F9A2B-6FB7-00A6-553A-5304D3961C4E}"/>
              </a:ext>
            </a:extLst>
          </p:cNvPr>
          <p:cNvSpPr>
            <a:spLocks noGrp="1"/>
          </p:cNvSpPr>
          <p:nvPr>
            <p:ph type="title"/>
          </p:nvPr>
        </p:nvSpPr>
        <p:spPr>
          <a:xfrm>
            <a:off x="657578" y="111351"/>
            <a:ext cx="10515600" cy="1325563"/>
          </a:xfrm>
        </p:spPr>
        <p:txBody>
          <a:bodyPr/>
          <a:lstStyle/>
          <a:p>
            <a:r>
              <a:rPr lang="en-GB" b="1" dirty="0">
                <a:solidFill>
                  <a:srgbClr val="00AED9"/>
                </a:solidFill>
                <a:latin typeface="Arial" panose="020B0604020202020204" pitchFamily="34" charset="0"/>
                <a:cs typeface="Arial" panose="020B0604020202020204" pitchFamily="34" charset="0"/>
              </a:rPr>
              <a:t>Tools we can use- the FDP</a:t>
            </a:r>
          </a:p>
        </p:txBody>
      </p:sp>
      <p:sp>
        <p:nvSpPr>
          <p:cNvPr id="3" name="Content Placeholder 2">
            <a:extLst>
              <a:ext uri="{FF2B5EF4-FFF2-40B4-BE49-F238E27FC236}">
                <a16:creationId xmlns:a16="http://schemas.microsoft.com/office/drawing/2014/main" id="{F51D3FB1-E0D6-2059-9B95-BF2B7348C0A9}"/>
              </a:ext>
            </a:extLst>
          </p:cNvPr>
          <p:cNvSpPr>
            <a:spLocks noGrp="1"/>
          </p:cNvSpPr>
          <p:nvPr>
            <p:ph idx="1"/>
          </p:nvPr>
        </p:nvSpPr>
        <p:spPr>
          <a:xfrm>
            <a:off x="838200" y="1436914"/>
            <a:ext cx="10515600" cy="4740049"/>
          </a:xfrm>
        </p:spPr>
        <p:txBody>
          <a:bodyPr>
            <a:normAutofit/>
          </a:bodyPr>
          <a:lstStyle/>
          <a:p>
            <a:pPr marL="0" indent="0">
              <a:buNone/>
            </a:pPr>
            <a:r>
              <a:rPr lang="en-GB" dirty="0"/>
              <a:t>The FDP PHM tool has two parts to it:</a:t>
            </a:r>
          </a:p>
          <a:p>
            <a:endParaRPr lang="en-GB" dirty="0"/>
          </a:p>
          <a:p>
            <a:pPr lvl="1"/>
            <a:r>
              <a:rPr lang="en-GB" dirty="0"/>
              <a:t>The first bit will use the national commissioning datasets only. We already receive these, but this tool will pull them all together in one place and allow us to look at them by population group (e.g. age, geography)</a:t>
            </a:r>
          </a:p>
          <a:p>
            <a:pPr lvl="1"/>
            <a:endParaRPr lang="en-GB" dirty="0"/>
          </a:p>
          <a:p>
            <a:pPr lvl="1"/>
            <a:r>
              <a:rPr lang="en-GB" dirty="0"/>
              <a:t>The second phase of the tool is called the local analytics hub, and this will flow in local datasets as well as national ones, including primary care and social care data</a:t>
            </a:r>
          </a:p>
        </p:txBody>
      </p:sp>
    </p:spTree>
    <p:extLst>
      <p:ext uri="{BB962C8B-B14F-4D97-AF65-F5344CB8AC3E}">
        <p14:creationId xmlns:p14="http://schemas.microsoft.com/office/powerpoint/2010/main" val="732889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88B69-A1D4-8BF7-A7E1-3441A63195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CEB6ED-F0D5-07C6-26CD-2D185FBC4F37}"/>
              </a:ext>
            </a:extLst>
          </p:cNvPr>
          <p:cNvSpPr>
            <a:spLocks noGrp="1"/>
          </p:cNvSpPr>
          <p:nvPr>
            <p:ph type="title"/>
          </p:nvPr>
        </p:nvSpPr>
        <p:spPr>
          <a:xfrm>
            <a:off x="657578" y="111351"/>
            <a:ext cx="10515600" cy="1325563"/>
          </a:xfrm>
        </p:spPr>
        <p:txBody>
          <a:bodyPr/>
          <a:lstStyle/>
          <a:p>
            <a:r>
              <a:rPr lang="en-GB" b="1" dirty="0">
                <a:solidFill>
                  <a:srgbClr val="00AED9"/>
                </a:solidFill>
                <a:latin typeface="Arial" panose="020B0604020202020204" pitchFamily="34" charset="0"/>
                <a:cs typeface="Arial" panose="020B0604020202020204" pitchFamily="34" charset="0"/>
              </a:rPr>
              <a:t>Tools we can use- the FDP</a:t>
            </a:r>
          </a:p>
        </p:txBody>
      </p:sp>
      <p:sp>
        <p:nvSpPr>
          <p:cNvPr id="3" name="Content Placeholder 2">
            <a:extLst>
              <a:ext uri="{FF2B5EF4-FFF2-40B4-BE49-F238E27FC236}">
                <a16:creationId xmlns:a16="http://schemas.microsoft.com/office/drawing/2014/main" id="{7F31A73A-5B37-DFA2-4515-885D8BBC6408}"/>
              </a:ext>
            </a:extLst>
          </p:cNvPr>
          <p:cNvSpPr>
            <a:spLocks noGrp="1"/>
          </p:cNvSpPr>
          <p:nvPr>
            <p:ph idx="1"/>
          </p:nvPr>
        </p:nvSpPr>
        <p:spPr>
          <a:xfrm>
            <a:off x="838200" y="1436914"/>
            <a:ext cx="10515600" cy="4740049"/>
          </a:xfrm>
        </p:spPr>
        <p:txBody>
          <a:bodyPr>
            <a:normAutofit/>
          </a:bodyPr>
          <a:lstStyle/>
          <a:p>
            <a:pPr lvl="1"/>
            <a:r>
              <a:rPr lang="en-GB" dirty="0"/>
              <a:t>This is really important because the GP care record has a lot more detail in it around people’s lives and circumstances, whereas the national datasets really only look at stuff that happens in hospitals and secondary care</a:t>
            </a:r>
          </a:p>
          <a:p>
            <a:pPr lvl="1"/>
            <a:endParaRPr lang="en-GB" dirty="0"/>
          </a:p>
          <a:p>
            <a:pPr lvl="1"/>
            <a:r>
              <a:rPr lang="en-GB" dirty="0"/>
              <a:t>Since the vast majority of care that happens in the NHS happens in primary care (GP surgeries and community health centres) it is important to have this info</a:t>
            </a:r>
          </a:p>
          <a:p>
            <a:pPr lvl="1"/>
            <a:endParaRPr lang="en-GB" dirty="0"/>
          </a:p>
          <a:p>
            <a:pPr lvl="1"/>
            <a:r>
              <a:rPr lang="en-GB" dirty="0"/>
              <a:t>The local analytics hub will also eventually allow the data to be de-anonymised for direct care purposes, so we can find lists of people who would benefit from specific interventions and share them with their GPs or hospital doctors.</a:t>
            </a:r>
          </a:p>
        </p:txBody>
      </p:sp>
    </p:spTree>
    <p:extLst>
      <p:ext uri="{BB962C8B-B14F-4D97-AF65-F5344CB8AC3E}">
        <p14:creationId xmlns:p14="http://schemas.microsoft.com/office/powerpoint/2010/main" val="4053677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3719F-96FE-2026-901D-EA4A641D71B2}"/>
              </a:ext>
            </a:extLst>
          </p:cNvPr>
          <p:cNvSpPr>
            <a:spLocks noGrp="1"/>
          </p:cNvSpPr>
          <p:nvPr>
            <p:ph type="title"/>
          </p:nvPr>
        </p:nvSpPr>
        <p:spPr>
          <a:xfrm>
            <a:off x="838200" y="365125"/>
            <a:ext cx="10515600" cy="1325563"/>
          </a:xfrm>
        </p:spPr>
        <p:txBody>
          <a:bodyPr anchor="ctr">
            <a:normAutofit/>
          </a:bodyPr>
          <a:lstStyle/>
          <a:p>
            <a:r>
              <a:rPr lang="en-GB" b="1" dirty="0">
                <a:solidFill>
                  <a:srgbClr val="00AED9"/>
                </a:solidFill>
                <a:latin typeface="Arial" panose="020B0604020202020204" pitchFamily="34" charset="0"/>
                <a:cs typeface="Arial" panose="020B0604020202020204" pitchFamily="34" charset="0"/>
              </a:rPr>
              <a:t>So, what are the benefits for patients?</a:t>
            </a:r>
          </a:p>
        </p:txBody>
      </p:sp>
      <p:graphicFrame>
        <p:nvGraphicFramePr>
          <p:cNvPr id="5" name="Content Placeholder 2">
            <a:extLst>
              <a:ext uri="{FF2B5EF4-FFF2-40B4-BE49-F238E27FC236}">
                <a16:creationId xmlns:a16="http://schemas.microsoft.com/office/drawing/2014/main" id="{38D03DFF-3FD3-9A40-472D-68DAE87F0EAD}"/>
              </a:ext>
            </a:extLst>
          </p:cNvPr>
          <p:cNvGraphicFramePr>
            <a:graphicFrameLocks noGrp="1"/>
          </p:cNvGraphicFramePr>
          <p:nvPr>
            <p:ph sz="half" idx="2"/>
            <p:extLst>
              <p:ext uri="{D42A27DB-BD31-4B8C-83A1-F6EECF244321}">
                <p14:modId xmlns:p14="http://schemas.microsoft.com/office/powerpoint/2010/main" val="1027997222"/>
              </p:ext>
            </p:extLst>
          </p:nvPr>
        </p:nvGraphicFramePr>
        <p:xfrm>
          <a:off x="1245818" y="1027906"/>
          <a:ext cx="9700364" cy="5830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0980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9E0AC-B156-EFCB-D21F-33F120A1D8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461AFD-8179-3580-FFDC-12951D95913F}"/>
              </a:ext>
            </a:extLst>
          </p:cNvPr>
          <p:cNvSpPr>
            <a:spLocks noGrp="1"/>
          </p:cNvSpPr>
          <p:nvPr>
            <p:ph type="title"/>
          </p:nvPr>
        </p:nvSpPr>
        <p:spPr/>
        <p:txBody>
          <a:bodyPr/>
          <a:lstStyle/>
          <a:p>
            <a:r>
              <a:rPr lang="en-GB" b="1" dirty="0">
                <a:solidFill>
                  <a:srgbClr val="00AED9"/>
                </a:solidFill>
                <a:latin typeface="Arial" pitchFamily="34" charset="0"/>
                <a:cs typeface="Arial" pitchFamily="34" charset="0"/>
              </a:rPr>
              <a:t>Data security</a:t>
            </a:r>
          </a:p>
        </p:txBody>
      </p:sp>
      <p:sp>
        <p:nvSpPr>
          <p:cNvPr id="3" name="Content Placeholder 2">
            <a:extLst>
              <a:ext uri="{FF2B5EF4-FFF2-40B4-BE49-F238E27FC236}">
                <a16:creationId xmlns:a16="http://schemas.microsoft.com/office/drawing/2014/main" id="{232FE92D-A7E6-CD29-F900-C87E7E5DDFB9}"/>
              </a:ext>
            </a:extLst>
          </p:cNvPr>
          <p:cNvSpPr>
            <a:spLocks noGrp="1"/>
          </p:cNvSpPr>
          <p:nvPr>
            <p:ph idx="1"/>
          </p:nvPr>
        </p:nvSpPr>
        <p:spPr/>
        <p:txBody>
          <a:bodyPr>
            <a:normAutofit/>
          </a:bodyPr>
          <a:lstStyle/>
          <a:p>
            <a:r>
              <a:rPr lang="en-GB" dirty="0">
                <a:latin typeface="Arial" panose="020B0604020202020204" pitchFamily="34" charset="0"/>
                <a:cs typeface="Arial" panose="020B0604020202020204" pitchFamily="34" charset="0"/>
              </a:rPr>
              <a:t>Every organisation that provides health and care services will take every step to:</a:t>
            </a:r>
          </a:p>
          <a:p>
            <a:pPr lvl="1"/>
            <a:r>
              <a:rPr lang="en-GB" sz="2000" dirty="0">
                <a:latin typeface="Arial" panose="020B0604020202020204" pitchFamily="34" charset="0"/>
                <a:cs typeface="Arial" panose="020B0604020202020204" pitchFamily="34" charset="0"/>
              </a:rPr>
              <a:t>keep data secure</a:t>
            </a:r>
          </a:p>
          <a:p>
            <a:pPr lvl="1"/>
            <a:r>
              <a:rPr lang="en-GB" sz="2000" dirty="0">
                <a:latin typeface="Arial" panose="020B0604020202020204" pitchFamily="34" charset="0"/>
                <a:cs typeface="Arial" panose="020B0604020202020204" pitchFamily="34" charset="0"/>
              </a:rPr>
              <a:t>use data that cannot identify you whenever possible</a:t>
            </a:r>
          </a:p>
          <a:p>
            <a:pPr lvl="1"/>
            <a:r>
              <a:rPr lang="en-GB" sz="2000" dirty="0">
                <a:latin typeface="Arial" panose="020B0604020202020204" pitchFamily="34" charset="0"/>
                <a:cs typeface="Arial" panose="020B0604020202020204" pitchFamily="34" charset="0"/>
              </a:rPr>
              <a:t>use data to benefit health and care</a:t>
            </a:r>
          </a:p>
          <a:p>
            <a:pPr lvl="1"/>
            <a:r>
              <a:rPr lang="en-GB" sz="2000" dirty="0">
                <a:latin typeface="Arial" panose="020B0604020202020204" pitchFamily="34" charset="0"/>
                <a:cs typeface="Arial" panose="020B0604020202020204" pitchFamily="34" charset="0"/>
              </a:rPr>
              <a:t>not use data for marketing or insurance purposes (unless you request this)</a:t>
            </a:r>
          </a:p>
          <a:p>
            <a:pPr lvl="1"/>
            <a:r>
              <a:rPr lang="en-GB" sz="2000" dirty="0">
                <a:latin typeface="Arial" panose="020B0604020202020204" pitchFamily="34" charset="0"/>
                <a:cs typeface="Arial" panose="020B0604020202020204" pitchFamily="34" charset="0"/>
              </a:rPr>
              <a:t>make it clear why and how data is being used</a:t>
            </a:r>
          </a:p>
          <a:p>
            <a:r>
              <a:rPr lang="en-GB" dirty="0">
                <a:latin typeface="Arial" panose="020B0604020202020204" pitchFamily="34" charset="0"/>
                <a:cs typeface="Arial" panose="020B0604020202020204" pitchFamily="34" charset="0"/>
              </a:rPr>
              <a:t>The Federated Data Platform adheres to the NHS England Secure Data Environment policy.</a:t>
            </a:r>
          </a:p>
        </p:txBody>
      </p:sp>
    </p:spTree>
    <p:extLst>
      <p:ext uri="{BB962C8B-B14F-4D97-AF65-F5344CB8AC3E}">
        <p14:creationId xmlns:p14="http://schemas.microsoft.com/office/powerpoint/2010/main" val="3864617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D8914-4034-C919-D5F1-11150C07CF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B6B5E4-5034-0FF1-2B7E-21F75E5AC565}"/>
              </a:ext>
            </a:extLst>
          </p:cNvPr>
          <p:cNvSpPr>
            <a:spLocks noGrp="1"/>
          </p:cNvSpPr>
          <p:nvPr>
            <p:ph type="title"/>
          </p:nvPr>
        </p:nvSpPr>
        <p:spPr/>
        <p:txBody>
          <a:bodyPr/>
          <a:lstStyle/>
          <a:p>
            <a:r>
              <a:rPr lang="en-GB" b="1" dirty="0">
                <a:solidFill>
                  <a:srgbClr val="00AED9"/>
                </a:solidFill>
                <a:latin typeface="Arial" pitchFamily="34" charset="0"/>
                <a:cs typeface="Arial" pitchFamily="34" charset="0"/>
              </a:rPr>
              <a:t>What is the </a:t>
            </a:r>
            <a:r>
              <a:rPr lang="en-GB" b="1">
                <a:solidFill>
                  <a:srgbClr val="00AED9"/>
                </a:solidFill>
                <a:latin typeface="Arial" pitchFamily="34" charset="0"/>
                <a:cs typeface="Arial" pitchFamily="34" charset="0"/>
              </a:rPr>
              <a:t>National data opt out?</a:t>
            </a:r>
            <a:endParaRPr lang="en-GB" b="1" dirty="0">
              <a:solidFill>
                <a:srgbClr val="00AED9"/>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id="{A9A6F3AD-C192-7487-CBA3-E4D03A3A6F7F}"/>
              </a:ext>
            </a:extLst>
          </p:cNvPr>
          <p:cNvSpPr>
            <a:spLocks noGrp="1"/>
          </p:cNvSpPr>
          <p:nvPr>
            <p:ph idx="1"/>
          </p:nvPr>
        </p:nvSpPr>
        <p:spPr/>
        <p:txBody>
          <a:bodyPr/>
          <a:lstStyle/>
          <a:p>
            <a:r>
              <a:rPr lang="en-GB" dirty="0"/>
              <a:t>The national data opt out allows patients to opt out of their confidential information being used for research and planning beyond direct care; all NHS organisations must comply.</a:t>
            </a:r>
          </a:p>
          <a:p>
            <a:r>
              <a:rPr lang="en-GB" dirty="0"/>
              <a:t>The ICB checks all data uses against these rules, and monitors usage through regular information asset reviews.</a:t>
            </a:r>
          </a:p>
          <a:p>
            <a:r>
              <a:rPr lang="en-GB" dirty="0"/>
              <a:t>opt-outs do not affect direct care and do not prevent data sharing in emergencies or legal obligations.</a:t>
            </a:r>
          </a:p>
          <a:p>
            <a:r>
              <a:rPr lang="en-GB" dirty="0"/>
              <a:t>Patients can change their preferences at any time.</a:t>
            </a:r>
            <a:endParaRPr lang="en-GB" dirty="0">
              <a:latin typeface="Arial" pitchFamily="34" charset="0"/>
              <a:cs typeface="Arial" pitchFamily="34" charset="0"/>
            </a:endParaRPr>
          </a:p>
        </p:txBody>
      </p:sp>
    </p:spTree>
    <p:extLst>
      <p:ext uri="{BB962C8B-B14F-4D97-AF65-F5344CB8AC3E}">
        <p14:creationId xmlns:p14="http://schemas.microsoft.com/office/powerpoint/2010/main" val="3232053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E5C4A-9C43-7FFD-2CFA-9751054DA7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4D7A4A-A4BF-6842-F983-6D807E22FD7D}"/>
              </a:ext>
            </a:extLst>
          </p:cNvPr>
          <p:cNvSpPr>
            <a:spLocks noGrp="1"/>
          </p:cNvSpPr>
          <p:nvPr>
            <p:ph type="title"/>
          </p:nvPr>
        </p:nvSpPr>
        <p:spPr>
          <a:xfrm>
            <a:off x="2407674" y="1659193"/>
            <a:ext cx="7376652" cy="3539613"/>
          </a:xfrm>
        </p:spPr>
        <p:txBody>
          <a:bodyPr>
            <a:normAutofit/>
          </a:bodyPr>
          <a:lstStyle/>
          <a:p>
            <a:pPr algn="ctr"/>
            <a:r>
              <a:rPr lang="en-GB" sz="9600" b="1" dirty="0">
                <a:solidFill>
                  <a:srgbClr val="00AED9"/>
                </a:solidFill>
                <a:latin typeface="Arial" pitchFamily="34" charset="0"/>
                <a:cs typeface="Arial" pitchFamily="34" charset="0"/>
              </a:rPr>
              <a:t>Q&amp;A</a:t>
            </a:r>
          </a:p>
        </p:txBody>
      </p:sp>
    </p:spTree>
    <p:extLst>
      <p:ext uri="{BB962C8B-B14F-4D97-AF65-F5344CB8AC3E}">
        <p14:creationId xmlns:p14="http://schemas.microsoft.com/office/powerpoint/2010/main" val="3495897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0D483-CFEE-504E-20FA-F7E11D093970}"/>
              </a:ext>
            </a:extLst>
          </p:cNvPr>
          <p:cNvSpPr>
            <a:spLocks noGrp="1"/>
          </p:cNvSpPr>
          <p:nvPr>
            <p:ph type="title"/>
          </p:nvPr>
        </p:nvSpPr>
        <p:spPr/>
        <p:txBody>
          <a:bodyPr/>
          <a:lstStyle/>
          <a:p>
            <a:r>
              <a:rPr lang="en-GB" b="1" dirty="0">
                <a:solidFill>
                  <a:srgbClr val="00AED9"/>
                </a:solidFill>
                <a:latin typeface="Arial" pitchFamily="34" charset="0"/>
                <a:cs typeface="Arial" pitchFamily="34" charset="0"/>
              </a:rPr>
              <a:t>Welcome and house rules</a:t>
            </a:r>
            <a:endParaRPr lang="en-GB" dirty="0"/>
          </a:p>
        </p:txBody>
      </p:sp>
      <p:sp>
        <p:nvSpPr>
          <p:cNvPr id="3" name="Content Placeholder 2">
            <a:extLst>
              <a:ext uri="{FF2B5EF4-FFF2-40B4-BE49-F238E27FC236}">
                <a16:creationId xmlns:a16="http://schemas.microsoft.com/office/drawing/2014/main" id="{9C8F4152-AB0C-AC16-E358-D854F76F25F1}"/>
              </a:ext>
            </a:extLst>
          </p:cNvPr>
          <p:cNvSpPr>
            <a:spLocks noGrp="1"/>
          </p:cNvSpPr>
          <p:nvPr>
            <p:ph idx="1"/>
          </p:nvPr>
        </p:nvSpPr>
        <p:spPr/>
        <p:txBody>
          <a:bodyPr>
            <a:normAutofit/>
          </a:bodyPr>
          <a:lstStyle/>
          <a:p>
            <a:pPr fontAlgn="base"/>
            <a:r>
              <a:rPr lang="en-GB" dirty="0"/>
              <a:t>Listen with an open mind</a:t>
            </a:r>
            <a:r>
              <a:rPr lang="en-US" dirty="0"/>
              <a:t>​ and r</a:t>
            </a:r>
            <a:r>
              <a:rPr lang="en-GB" dirty="0" err="1"/>
              <a:t>espect</a:t>
            </a:r>
            <a:r>
              <a:rPr lang="en-GB" dirty="0"/>
              <a:t> each other’s views</a:t>
            </a:r>
            <a:r>
              <a:rPr lang="en-US" dirty="0"/>
              <a:t>​</a:t>
            </a:r>
          </a:p>
          <a:p>
            <a:pPr fontAlgn="base"/>
            <a:r>
              <a:rPr lang="en-GB" dirty="0"/>
              <a:t>If a point or question has already been raised, please try not to repeat it</a:t>
            </a:r>
            <a:r>
              <a:rPr lang="en-US" dirty="0"/>
              <a:t>​</a:t>
            </a:r>
          </a:p>
          <a:p>
            <a:pPr fontAlgn="base"/>
            <a:r>
              <a:rPr lang="en-GB" dirty="0"/>
              <a:t>To ensure the best audio quality, everyone will be placed on mute. Please ensure you remain muted whilst others are speaking</a:t>
            </a:r>
            <a:r>
              <a:rPr lang="en-US" dirty="0"/>
              <a:t>​, you can unmute if you would like to ask a question during the Q&amp;A</a:t>
            </a:r>
          </a:p>
          <a:p>
            <a:pPr fontAlgn="base"/>
            <a:r>
              <a:rPr lang="en-GB" dirty="0"/>
              <a:t>There will be plenty of opportunities for you to ask questions</a:t>
            </a:r>
            <a:endParaRPr lang="en-US" dirty="0"/>
          </a:p>
          <a:p>
            <a:pPr fontAlgn="base"/>
            <a:r>
              <a:rPr lang="en-US" dirty="0"/>
              <a:t>If you have any very technical or specific questions, we will pick these up after the meeting and send a follow up email</a:t>
            </a:r>
          </a:p>
          <a:p>
            <a:endParaRPr lang="en-GB" dirty="0"/>
          </a:p>
        </p:txBody>
      </p:sp>
    </p:spTree>
    <p:extLst>
      <p:ext uri="{BB962C8B-B14F-4D97-AF65-F5344CB8AC3E}">
        <p14:creationId xmlns:p14="http://schemas.microsoft.com/office/powerpoint/2010/main" val="3190287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solidFill>
                  <a:srgbClr val="00AED9"/>
                </a:solidFill>
                <a:latin typeface="Arial" pitchFamily="34" charset="0"/>
                <a:cs typeface="Arial" pitchFamily="34" charset="0"/>
              </a:rPr>
              <a:t>Topics we will be covering</a:t>
            </a:r>
          </a:p>
        </p:txBody>
      </p:sp>
      <p:sp>
        <p:nvSpPr>
          <p:cNvPr id="3" name="Content Placeholder 2"/>
          <p:cNvSpPr>
            <a:spLocks noGrp="1"/>
          </p:cNvSpPr>
          <p:nvPr>
            <p:ph idx="1"/>
          </p:nvPr>
        </p:nvSpPr>
        <p:spPr>
          <a:xfrm>
            <a:off x="1075765" y="2051137"/>
            <a:ext cx="9135035" cy="4709120"/>
          </a:xfrm>
        </p:spPr>
        <p:txBody>
          <a:bodyPr>
            <a:noAutofit/>
          </a:bodyPr>
          <a:lstStyle/>
          <a:p>
            <a:r>
              <a:rPr lang="en-GB" sz="2800" dirty="0">
                <a:latin typeface="Arial" panose="020B0604020202020204" pitchFamily="34" charset="0"/>
                <a:cs typeface="Arial" panose="020B0604020202020204" pitchFamily="34" charset="0"/>
              </a:rPr>
              <a:t>What is patient data</a:t>
            </a:r>
          </a:p>
          <a:p>
            <a:r>
              <a:rPr lang="en-GB" dirty="0">
                <a:latin typeface="Arial" panose="020B0604020202020204" pitchFamily="34" charset="0"/>
                <a:cs typeface="Arial" panose="020B0604020202020204" pitchFamily="34" charset="0"/>
              </a:rPr>
              <a:t>How does the NHS use patient data to improve care</a:t>
            </a:r>
          </a:p>
          <a:p>
            <a:r>
              <a:rPr lang="en-GB" sz="2800" dirty="0">
                <a:latin typeface="Arial" panose="020B0604020202020204" pitchFamily="34" charset="0"/>
                <a:cs typeface="Arial" panose="020B0604020202020204" pitchFamily="34" charset="0"/>
              </a:rPr>
              <a:t>Population Health Management</a:t>
            </a:r>
          </a:p>
          <a:p>
            <a:r>
              <a:rPr lang="en-GB" dirty="0">
                <a:latin typeface="Arial" panose="020B0604020202020204" pitchFamily="34" charset="0"/>
                <a:cs typeface="Arial" panose="020B0604020202020204" pitchFamily="34" charset="0"/>
              </a:rPr>
              <a:t>Tools we can use</a:t>
            </a:r>
          </a:p>
          <a:p>
            <a:r>
              <a:rPr lang="en-GB" sz="2800" dirty="0">
                <a:latin typeface="Arial" panose="020B0604020202020204" pitchFamily="34" charset="0"/>
                <a:cs typeface="Arial" panose="020B0604020202020204" pitchFamily="34" charset="0"/>
              </a:rPr>
              <a:t>Data security</a:t>
            </a:r>
          </a:p>
        </p:txBody>
      </p:sp>
    </p:spTree>
    <p:extLst>
      <p:ext uri="{BB962C8B-B14F-4D97-AF65-F5344CB8AC3E}">
        <p14:creationId xmlns:p14="http://schemas.microsoft.com/office/powerpoint/2010/main" val="2271785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01C5-D77C-D4D3-82FD-F618494C5A4A}"/>
              </a:ext>
            </a:extLst>
          </p:cNvPr>
          <p:cNvSpPr>
            <a:spLocks noGrp="1"/>
          </p:cNvSpPr>
          <p:nvPr>
            <p:ph type="title"/>
          </p:nvPr>
        </p:nvSpPr>
        <p:spPr/>
        <p:txBody>
          <a:bodyPr/>
          <a:lstStyle/>
          <a:p>
            <a:r>
              <a:rPr lang="en-GB" b="1" dirty="0">
                <a:solidFill>
                  <a:srgbClr val="00AED9"/>
                </a:solidFill>
                <a:latin typeface="Arial" panose="020B0604020202020204" pitchFamily="34" charset="0"/>
                <a:cs typeface="Arial" panose="020B0604020202020204" pitchFamily="34" charset="0"/>
              </a:rPr>
              <a:t>What is data?</a:t>
            </a:r>
          </a:p>
        </p:txBody>
      </p:sp>
      <p:sp>
        <p:nvSpPr>
          <p:cNvPr id="3" name="Content Placeholder 2">
            <a:extLst>
              <a:ext uri="{FF2B5EF4-FFF2-40B4-BE49-F238E27FC236}">
                <a16:creationId xmlns:a16="http://schemas.microsoft.com/office/drawing/2014/main" id="{E432C980-D155-C244-B283-F19809959215}"/>
              </a:ext>
            </a:extLst>
          </p:cNvPr>
          <p:cNvSpPr>
            <a:spLocks noGrp="1"/>
          </p:cNvSpPr>
          <p:nvPr>
            <p:ph idx="1"/>
          </p:nvPr>
        </p:nvSpPr>
        <p:spPr>
          <a:xfrm>
            <a:off x="838200" y="2831465"/>
            <a:ext cx="10515600" cy="1603375"/>
          </a:xfrm>
        </p:spPr>
        <p:txBody>
          <a:bodyPr>
            <a:normAutofit fontScale="92500" lnSpcReduction="20000"/>
          </a:bodyPr>
          <a:lstStyle/>
          <a:p>
            <a:pPr marL="0" indent="0" algn="ctr">
              <a:buNone/>
            </a:pPr>
            <a:r>
              <a:rPr lang="en-GB" dirty="0"/>
              <a:t>‘</a:t>
            </a:r>
            <a:r>
              <a:rPr lang="en-GB" sz="3300" b="1" dirty="0">
                <a:solidFill>
                  <a:srgbClr val="1D2A57"/>
                </a:solidFill>
                <a:latin typeface="Arial" panose="020B0604020202020204" pitchFamily="34" charset="0"/>
              </a:rPr>
              <a:t>I</a:t>
            </a:r>
            <a:r>
              <a:rPr lang="en-GB" sz="3300" b="1" i="0" u="none" strike="noStrike" dirty="0">
                <a:solidFill>
                  <a:srgbClr val="1D2A57"/>
                </a:solidFill>
                <a:effectLst/>
                <a:latin typeface="Arial" panose="020B0604020202020204" pitchFamily="34" charset="0"/>
              </a:rPr>
              <a:t>nformation, especially facts or numbers, collected to be examined and considered and used to help decision-making’</a:t>
            </a:r>
          </a:p>
          <a:p>
            <a:pPr marL="0" indent="0" algn="ctr">
              <a:buNone/>
            </a:pPr>
            <a:r>
              <a:rPr lang="en-GB" b="1" dirty="0">
                <a:solidFill>
                  <a:srgbClr val="1D2A57"/>
                </a:solidFill>
                <a:latin typeface="Arial" panose="020B0604020202020204" pitchFamily="34" charset="0"/>
              </a:rPr>
              <a:t>-</a:t>
            </a:r>
            <a:r>
              <a:rPr lang="en-GB" i="1" dirty="0">
                <a:solidFill>
                  <a:srgbClr val="1D2A57"/>
                </a:solidFill>
                <a:latin typeface="Arial" panose="020B0604020202020204" pitchFamily="34" charset="0"/>
              </a:rPr>
              <a:t>Cambridge English Dictionary</a:t>
            </a:r>
            <a:endParaRPr lang="en-GB" i="1" dirty="0"/>
          </a:p>
        </p:txBody>
      </p:sp>
      <p:cxnSp>
        <p:nvCxnSpPr>
          <p:cNvPr id="5" name="Straight Arrow Connector 4">
            <a:extLst>
              <a:ext uri="{FF2B5EF4-FFF2-40B4-BE49-F238E27FC236}">
                <a16:creationId xmlns:a16="http://schemas.microsoft.com/office/drawing/2014/main" id="{2590DD7D-29CE-1654-8F2A-352C730C4CA1}"/>
              </a:ext>
            </a:extLst>
          </p:cNvPr>
          <p:cNvCxnSpPr/>
          <p:nvPr/>
        </p:nvCxnSpPr>
        <p:spPr>
          <a:xfrm flipV="1">
            <a:off x="6329680" y="1778000"/>
            <a:ext cx="233680" cy="10534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0532001-9F5D-153D-8C78-2CDCDACEA78B}"/>
              </a:ext>
            </a:extLst>
          </p:cNvPr>
          <p:cNvSpPr txBox="1"/>
          <p:nvPr/>
        </p:nvSpPr>
        <p:spPr>
          <a:xfrm>
            <a:off x="5763260" y="1084045"/>
            <a:ext cx="2621280" cy="646331"/>
          </a:xfrm>
          <a:prstGeom prst="rect">
            <a:avLst/>
          </a:prstGeom>
          <a:noFill/>
        </p:spPr>
        <p:txBody>
          <a:bodyPr wrap="square" rtlCol="0">
            <a:spAutoFit/>
          </a:bodyPr>
          <a:lstStyle/>
          <a:p>
            <a:r>
              <a:rPr lang="en-GB" dirty="0"/>
              <a:t>But not exclusively! Can be sound, text, or images</a:t>
            </a:r>
          </a:p>
        </p:txBody>
      </p:sp>
      <p:cxnSp>
        <p:nvCxnSpPr>
          <p:cNvPr id="8" name="Straight Arrow Connector 7">
            <a:extLst>
              <a:ext uri="{FF2B5EF4-FFF2-40B4-BE49-F238E27FC236}">
                <a16:creationId xmlns:a16="http://schemas.microsoft.com/office/drawing/2014/main" id="{8CF676F7-B9A1-261D-184E-F9639B674798}"/>
              </a:ext>
            </a:extLst>
          </p:cNvPr>
          <p:cNvCxnSpPr/>
          <p:nvPr/>
        </p:nvCxnSpPr>
        <p:spPr>
          <a:xfrm flipH="1">
            <a:off x="3027680" y="3505200"/>
            <a:ext cx="1168400" cy="1107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5FF0AA9-D71E-551D-6EF5-6BD734A6810D}"/>
              </a:ext>
            </a:extLst>
          </p:cNvPr>
          <p:cNvSpPr txBox="1"/>
          <p:nvPr/>
        </p:nvSpPr>
        <p:spPr>
          <a:xfrm>
            <a:off x="1574800" y="4704080"/>
            <a:ext cx="3911600" cy="923330"/>
          </a:xfrm>
          <a:prstGeom prst="rect">
            <a:avLst/>
          </a:prstGeom>
          <a:noFill/>
        </p:spPr>
        <p:txBody>
          <a:bodyPr wrap="square" rtlCol="0">
            <a:spAutoFit/>
          </a:bodyPr>
          <a:lstStyle/>
          <a:p>
            <a:r>
              <a:rPr lang="en-GB" dirty="0"/>
              <a:t>Getting the data is only the first part of the process… the whole point of it is to examine it and draw inference from it</a:t>
            </a:r>
          </a:p>
        </p:txBody>
      </p:sp>
    </p:spTree>
    <p:extLst>
      <p:ext uri="{BB962C8B-B14F-4D97-AF65-F5344CB8AC3E}">
        <p14:creationId xmlns:p14="http://schemas.microsoft.com/office/powerpoint/2010/main" val="1594463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054A3C-F0BB-8873-B9BF-D526645A3901}"/>
              </a:ext>
            </a:extLst>
          </p:cNvPr>
          <p:cNvPicPr>
            <a:picLocks noChangeAspect="1"/>
          </p:cNvPicPr>
          <p:nvPr/>
        </p:nvPicPr>
        <p:blipFill>
          <a:blip r:embed="rId2"/>
          <a:srcRect l="16106"/>
          <a:stretch>
            <a:fillRect/>
          </a:stretch>
        </p:blipFill>
        <p:spPr>
          <a:xfrm>
            <a:off x="4382393" y="826591"/>
            <a:ext cx="7543928" cy="5350372"/>
          </a:xfrm>
          <a:prstGeom prst="rect">
            <a:avLst/>
          </a:prstGeom>
          <a:noFill/>
        </p:spPr>
      </p:pic>
      <p:sp>
        <p:nvSpPr>
          <p:cNvPr id="2" name="Title 1">
            <a:extLst>
              <a:ext uri="{FF2B5EF4-FFF2-40B4-BE49-F238E27FC236}">
                <a16:creationId xmlns:a16="http://schemas.microsoft.com/office/drawing/2014/main" id="{6491C62F-2325-6407-3C03-2CA6FBFADE45}"/>
              </a:ext>
            </a:extLst>
          </p:cNvPr>
          <p:cNvSpPr>
            <a:spLocks noGrp="1"/>
          </p:cNvSpPr>
          <p:nvPr>
            <p:ph type="title"/>
          </p:nvPr>
        </p:nvSpPr>
        <p:spPr>
          <a:xfrm>
            <a:off x="560204" y="363353"/>
            <a:ext cx="3822189" cy="1899912"/>
          </a:xfrm>
        </p:spPr>
        <p:txBody>
          <a:bodyPr vert="horz" lIns="91440" tIns="45720" rIns="91440" bIns="45720" rtlCol="0" anchor="ctr">
            <a:normAutofit/>
          </a:bodyPr>
          <a:lstStyle/>
          <a:p>
            <a:r>
              <a:rPr lang="en-US" sz="4000" b="1" dirty="0">
                <a:solidFill>
                  <a:srgbClr val="00AED9"/>
                </a:solidFill>
                <a:latin typeface="Arial" panose="020B0604020202020204" pitchFamily="34" charset="0"/>
                <a:cs typeface="Arial" panose="020B0604020202020204" pitchFamily="34" charset="0"/>
              </a:rPr>
              <a:t>How does that differ from information?</a:t>
            </a:r>
          </a:p>
        </p:txBody>
      </p:sp>
      <p:sp>
        <p:nvSpPr>
          <p:cNvPr id="3" name="Content Placeholder 2">
            <a:extLst>
              <a:ext uri="{FF2B5EF4-FFF2-40B4-BE49-F238E27FC236}">
                <a16:creationId xmlns:a16="http://schemas.microsoft.com/office/drawing/2014/main" id="{3C272F77-92A7-9FBA-0C4A-5FBF666BB8FA}"/>
              </a:ext>
            </a:extLst>
          </p:cNvPr>
          <p:cNvSpPr>
            <a:spLocks noGrp="1"/>
          </p:cNvSpPr>
          <p:nvPr>
            <p:ph sz="half" idx="1"/>
          </p:nvPr>
        </p:nvSpPr>
        <p:spPr>
          <a:xfrm>
            <a:off x="560204" y="2434201"/>
            <a:ext cx="3485323" cy="3742762"/>
          </a:xfrm>
        </p:spPr>
        <p:txBody>
          <a:bodyPr vert="horz" lIns="91440" tIns="45720" rIns="91440" bIns="45720" rtlCol="0">
            <a:normAutofit/>
          </a:bodyPr>
          <a:lstStyle/>
          <a:p>
            <a:r>
              <a:rPr lang="en-US" sz="2000" dirty="0">
                <a:latin typeface="Arial" panose="020B0604020202020204" pitchFamily="34" charset="0"/>
                <a:cs typeface="Arial" panose="020B0604020202020204" pitchFamily="34" charset="0"/>
              </a:rPr>
              <a:t>Information is data that has been processed, </a:t>
            </a:r>
            <a:r>
              <a:rPr lang="en-US" sz="2000" dirty="0" err="1">
                <a:latin typeface="Arial" panose="020B0604020202020204" pitchFamily="34" charset="0"/>
                <a:cs typeface="Arial" panose="020B0604020202020204" pitchFamily="34" charset="0"/>
              </a:rPr>
              <a:t>organised</a:t>
            </a:r>
            <a:r>
              <a:rPr lang="en-US" sz="2000" dirty="0">
                <a:latin typeface="Arial" panose="020B0604020202020204" pitchFamily="34" charset="0"/>
                <a:cs typeface="Arial" panose="020B0604020202020204" pitchFamily="34" charset="0"/>
              </a:rPr>
              <a:t> or structured in a way which makes it meaningful. Information is data given context, relevance and purpose.</a:t>
            </a:r>
          </a:p>
          <a:p>
            <a:r>
              <a:rPr lang="en-US" sz="2000" dirty="0">
                <a:latin typeface="Arial" panose="020B0604020202020204" pitchFamily="34" charset="0"/>
                <a:cs typeface="Arial" panose="020B0604020202020204" pitchFamily="34" charset="0"/>
              </a:rPr>
              <a:t>i.e. a list of numbers without context is often useless!</a:t>
            </a:r>
          </a:p>
        </p:txBody>
      </p:sp>
    </p:spTree>
    <p:extLst>
      <p:ext uri="{BB962C8B-B14F-4D97-AF65-F5344CB8AC3E}">
        <p14:creationId xmlns:p14="http://schemas.microsoft.com/office/powerpoint/2010/main" val="1004208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3D3AF-745C-B236-6462-510026E3DA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B5F3F9-E75C-97C7-1620-B9471EB098D3}"/>
              </a:ext>
            </a:extLst>
          </p:cNvPr>
          <p:cNvSpPr>
            <a:spLocks noGrp="1"/>
          </p:cNvSpPr>
          <p:nvPr>
            <p:ph type="title"/>
          </p:nvPr>
        </p:nvSpPr>
        <p:spPr>
          <a:xfrm>
            <a:off x="838199" y="27306"/>
            <a:ext cx="10773229" cy="915086"/>
          </a:xfrm>
        </p:spPr>
        <p:txBody>
          <a:bodyPr>
            <a:normAutofit fontScale="90000"/>
          </a:bodyPr>
          <a:lstStyle/>
          <a:p>
            <a:pPr algn="l"/>
            <a:r>
              <a:rPr lang="en-GB" sz="3600" b="1" dirty="0">
                <a:solidFill>
                  <a:srgbClr val="00AED9"/>
                </a:solidFill>
                <a:latin typeface="Arial" pitchFamily="34" charset="0"/>
                <a:cs typeface="Arial" pitchFamily="34" charset="0"/>
              </a:rPr>
              <a:t>Lots of information is collected about us all the time…</a:t>
            </a:r>
          </a:p>
        </p:txBody>
      </p:sp>
      <p:graphicFrame>
        <p:nvGraphicFramePr>
          <p:cNvPr id="6" name="Content Placeholder 5">
            <a:extLst>
              <a:ext uri="{FF2B5EF4-FFF2-40B4-BE49-F238E27FC236}">
                <a16:creationId xmlns:a16="http://schemas.microsoft.com/office/drawing/2014/main" id="{4924CDC5-3941-1126-D243-3914BE6A2F1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Arrow Connector 7">
            <a:extLst>
              <a:ext uri="{FF2B5EF4-FFF2-40B4-BE49-F238E27FC236}">
                <a16:creationId xmlns:a16="http://schemas.microsoft.com/office/drawing/2014/main" id="{25231E87-42F4-ED0E-70D5-DDBB121C1902}"/>
              </a:ext>
            </a:extLst>
          </p:cNvPr>
          <p:cNvCxnSpPr>
            <a:cxnSpLocks/>
          </p:cNvCxnSpPr>
          <p:nvPr/>
        </p:nvCxnSpPr>
        <p:spPr>
          <a:xfrm flipH="1" flipV="1">
            <a:off x="1087120" y="2174240"/>
            <a:ext cx="274320" cy="944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2BC4ABD-6091-F672-709F-33C096804978}"/>
              </a:ext>
            </a:extLst>
          </p:cNvPr>
          <p:cNvCxnSpPr/>
          <p:nvPr/>
        </p:nvCxnSpPr>
        <p:spPr>
          <a:xfrm flipH="1">
            <a:off x="1869440" y="5029200"/>
            <a:ext cx="182880" cy="64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536FD3F-0727-D52C-FD7D-EB455421CF51}"/>
              </a:ext>
            </a:extLst>
          </p:cNvPr>
          <p:cNvCxnSpPr/>
          <p:nvPr/>
        </p:nvCxnSpPr>
        <p:spPr>
          <a:xfrm flipH="1" flipV="1">
            <a:off x="3738880" y="2468880"/>
            <a:ext cx="182880" cy="650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55CCD3B-AF27-7359-83BF-4DCFAFBEACA1}"/>
              </a:ext>
            </a:extLst>
          </p:cNvPr>
          <p:cNvCxnSpPr/>
          <p:nvPr/>
        </p:nvCxnSpPr>
        <p:spPr>
          <a:xfrm>
            <a:off x="4572000" y="4907280"/>
            <a:ext cx="0" cy="619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E3A8A1C-6705-FE7F-9C5F-2C0BC498D50A}"/>
              </a:ext>
            </a:extLst>
          </p:cNvPr>
          <p:cNvCxnSpPr/>
          <p:nvPr/>
        </p:nvCxnSpPr>
        <p:spPr>
          <a:xfrm flipV="1">
            <a:off x="5313680" y="2468880"/>
            <a:ext cx="162560" cy="650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5DDCC57-ABC4-4953-3600-087C83246236}"/>
              </a:ext>
            </a:extLst>
          </p:cNvPr>
          <p:cNvCxnSpPr/>
          <p:nvPr/>
        </p:nvCxnSpPr>
        <p:spPr>
          <a:xfrm flipH="1" flipV="1">
            <a:off x="6441440" y="2468880"/>
            <a:ext cx="91440" cy="568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BCECCED-1E2A-8A43-FDBB-EA84514714E5}"/>
              </a:ext>
            </a:extLst>
          </p:cNvPr>
          <p:cNvCxnSpPr/>
          <p:nvPr/>
        </p:nvCxnSpPr>
        <p:spPr>
          <a:xfrm>
            <a:off x="7193280" y="5029200"/>
            <a:ext cx="0" cy="64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268DE89-055F-A2C1-3FF3-31FDD9594724}"/>
              </a:ext>
            </a:extLst>
          </p:cNvPr>
          <p:cNvCxnSpPr/>
          <p:nvPr/>
        </p:nvCxnSpPr>
        <p:spPr>
          <a:xfrm flipV="1">
            <a:off x="7833360" y="2468880"/>
            <a:ext cx="0" cy="568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3E4EA87-CDA6-6C6D-AC99-DC20F933F815}"/>
              </a:ext>
            </a:extLst>
          </p:cNvPr>
          <p:cNvCxnSpPr>
            <a:cxnSpLocks/>
          </p:cNvCxnSpPr>
          <p:nvPr/>
        </p:nvCxnSpPr>
        <p:spPr>
          <a:xfrm flipV="1">
            <a:off x="10109200" y="2174240"/>
            <a:ext cx="0" cy="944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8871119-7860-94B7-56AD-10AE17CE0D7B}"/>
              </a:ext>
            </a:extLst>
          </p:cNvPr>
          <p:cNvCxnSpPr/>
          <p:nvPr/>
        </p:nvCxnSpPr>
        <p:spPr>
          <a:xfrm>
            <a:off x="10190480" y="4907280"/>
            <a:ext cx="0" cy="76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C901FE2-BDF9-84F0-A042-DED2F5533D34}"/>
              </a:ext>
            </a:extLst>
          </p:cNvPr>
          <p:cNvSpPr txBox="1"/>
          <p:nvPr/>
        </p:nvSpPr>
        <p:spPr>
          <a:xfrm>
            <a:off x="274320" y="1549252"/>
            <a:ext cx="1686560" cy="646331"/>
          </a:xfrm>
          <a:prstGeom prst="rect">
            <a:avLst/>
          </a:prstGeom>
          <a:noFill/>
        </p:spPr>
        <p:txBody>
          <a:bodyPr wrap="square" rtlCol="0">
            <a:spAutoFit/>
          </a:bodyPr>
          <a:lstStyle/>
          <a:p>
            <a:r>
              <a:rPr lang="en-GB" dirty="0"/>
              <a:t>Birth certificate and registration</a:t>
            </a:r>
          </a:p>
        </p:txBody>
      </p:sp>
      <p:sp>
        <p:nvSpPr>
          <p:cNvPr id="30" name="TextBox 29">
            <a:extLst>
              <a:ext uri="{FF2B5EF4-FFF2-40B4-BE49-F238E27FC236}">
                <a16:creationId xmlns:a16="http://schemas.microsoft.com/office/drawing/2014/main" id="{FECC551E-2E15-A398-AC7C-DA8CCC4D6DE7}"/>
              </a:ext>
            </a:extLst>
          </p:cNvPr>
          <p:cNvSpPr txBox="1"/>
          <p:nvPr/>
        </p:nvSpPr>
        <p:spPr>
          <a:xfrm>
            <a:off x="1117600" y="5770880"/>
            <a:ext cx="1564640" cy="646331"/>
          </a:xfrm>
          <a:prstGeom prst="rect">
            <a:avLst/>
          </a:prstGeom>
          <a:noFill/>
        </p:spPr>
        <p:txBody>
          <a:bodyPr wrap="square" rtlCol="0">
            <a:spAutoFit/>
          </a:bodyPr>
          <a:lstStyle/>
          <a:p>
            <a:r>
              <a:rPr lang="en-GB" dirty="0"/>
              <a:t>Newborn screening</a:t>
            </a:r>
          </a:p>
        </p:txBody>
      </p:sp>
      <p:sp>
        <p:nvSpPr>
          <p:cNvPr id="31" name="TextBox 30">
            <a:extLst>
              <a:ext uri="{FF2B5EF4-FFF2-40B4-BE49-F238E27FC236}">
                <a16:creationId xmlns:a16="http://schemas.microsoft.com/office/drawing/2014/main" id="{D867D561-4167-1FDB-C9E3-01DCD22008BE}"/>
              </a:ext>
            </a:extLst>
          </p:cNvPr>
          <p:cNvSpPr txBox="1"/>
          <p:nvPr/>
        </p:nvSpPr>
        <p:spPr>
          <a:xfrm>
            <a:off x="2987040" y="1818462"/>
            <a:ext cx="1686559" cy="923330"/>
          </a:xfrm>
          <a:prstGeom prst="rect">
            <a:avLst/>
          </a:prstGeom>
          <a:noFill/>
        </p:spPr>
        <p:txBody>
          <a:bodyPr wrap="square" rtlCol="0">
            <a:spAutoFit/>
          </a:bodyPr>
          <a:lstStyle/>
          <a:p>
            <a:r>
              <a:rPr lang="en-GB" dirty="0"/>
              <a:t>Childhood immunisation data</a:t>
            </a:r>
          </a:p>
        </p:txBody>
      </p:sp>
      <p:sp>
        <p:nvSpPr>
          <p:cNvPr id="32" name="TextBox 31">
            <a:extLst>
              <a:ext uri="{FF2B5EF4-FFF2-40B4-BE49-F238E27FC236}">
                <a16:creationId xmlns:a16="http://schemas.microsoft.com/office/drawing/2014/main" id="{D1E91D43-F30B-630F-DC23-2419E611B7F9}"/>
              </a:ext>
            </a:extLst>
          </p:cNvPr>
          <p:cNvSpPr txBox="1"/>
          <p:nvPr/>
        </p:nvSpPr>
        <p:spPr>
          <a:xfrm>
            <a:off x="4084320" y="5669280"/>
            <a:ext cx="2143760" cy="646331"/>
          </a:xfrm>
          <a:prstGeom prst="rect">
            <a:avLst/>
          </a:prstGeom>
          <a:noFill/>
        </p:spPr>
        <p:txBody>
          <a:bodyPr wrap="square" rtlCol="0">
            <a:spAutoFit/>
          </a:bodyPr>
          <a:lstStyle/>
          <a:p>
            <a:r>
              <a:rPr lang="en-GB" dirty="0"/>
              <a:t>School readiness and enrolment</a:t>
            </a:r>
          </a:p>
        </p:txBody>
      </p:sp>
      <p:sp>
        <p:nvSpPr>
          <p:cNvPr id="33" name="TextBox 32">
            <a:extLst>
              <a:ext uri="{FF2B5EF4-FFF2-40B4-BE49-F238E27FC236}">
                <a16:creationId xmlns:a16="http://schemas.microsoft.com/office/drawing/2014/main" id="{CE4D463E-E3E1-3327-9F42-32B4B2840D02}"/>
              </a:ext>
            </a:extLst>
          </p:cNvPr>
          <p:cNvSpPr txBox="1"/>
          <p:nvPr/>
        </p:nvSpPr>
        <p:spPr>
          <a:xfrm>
            <a:off x="5019041" y="1818462"/>
            <a:ext cx="1056640" cy="646331"/>
          </a:xfrm>
          <a:prstGeom prst="rect">
            <a:avLst/>
          </a:prstGeom>
          <a:noFill/>
        </p:spPr>
        <p:txBody>
          <a:bodyPr wrap="square" rtlCol="0">
            <a:spAutoFit/>
          </a:bodyPr>
          <a:lstStyle/>
          <a:p>
            <a:r>
              <a:rPr lang="en-GB" dirty="0"/>
              <a:t>Exam results</a:t>
            </a:r>
          </a:p>
        </p:txBody>
      </p:sp>
      <p:sp>
        <p:nvSpPr>
          <p:cNvPr id="34" name="TextBox 33">
            <a:extLst>
              <a:ext uri="{FF2B5EF4-FFF2-40B4-BE49-F238E27FC236}">
                <a16:creationId xmlns:a16="http://schemas.microsoft.com/office/drawing/2014/main" id="{BB46C732-BB34-395B-E25D-5115D8AA684F}"/>
              </a:ext>
            </a:extLst>
          </p:cNvPr>
          <p:cNvSpPr txBox="1"/>
          <p:nvPr/>
        </p:nvSpPr>
        <p:spPr>
          <a:xfrm>
            <a:off x="6004559" y="1854587"/>
            <a:ext cx="1371599" cy="646331"/>
          </a:xfrm>
          <a:prstGeom prst="rect">
            <a:avLst/>
          </a:prstGeom>
          <a:noFill/>
        </p:spPr>
        <p:txBody>
          <a:bodyPr wrap="square" rtlCol="0">
            <a:spAutoFit/>
          </a:bodyPr>
          <a:lstStyle/>
          <a:p>
            <a:r>
              <a:rPr lang="en-GB" dirty="0"/>
              <a:t>Employment and NI data</a:t>
            </a:r>
          </a:p>
        </p:txBody>
      </p:sp>
      <p:sp>
        <p:nvSpPr>
          <p:cNvPr id="35" name="TextBox 34">
            <a:extLst>
              <a:ext uri="{FF2B5EF4-FFF2-40B4-BE49-F238E27FC236}">
                <a16:creationId xmlns:a16="http://schemas.microsoft.com/office/drawing/2014/main" id="{84F1FBF6-BAB3-9562-A095-4C1E8C4748B0}"/>
              </a:ext>
            </a:extLst>
          </p:cNvPr>
          <p:cNvSpPr txBox="1"/>
          <p:nvPr/>
        </p:nvSpPr>
        <p:spPr>
          <a:xfrm>
            <a:off x="6563365" y="5585413"/>
            <a:ext cx="1910077" cy="923330"/>
          </a:xfrm>
          <a:prstGeom prst="rect">
            <a:avLst/>
          </a:prstGeom>
          <a:noFill/>
        </p:spPr>
        <p:txBody>
          <a:bodyPr wrap="square" rtlCol="0">
            <a:spAutoFit/>
          </a:bodyPr>
          <a:lstStyle/>
          <a:p>
            <a:r>
              <a:rPr lang="en-GB" dirty="0"/>
              <a:t>Census and survey data, electoral rolls</a:t>
            </a:r>
          </a:p>
        </p:txBody>
      </p:sp>
      <p:sp>
        <p:nvSpPr>
          <p:cNvPr id="36" name="TextBox 35">
            <a:extLst>
              <a:ext uri="{FF2B5EF4-FFF2-40B4-BE49-F238E27FC236}">
                <a16:creationId xmlns:a16="http://schemas.microsoft.com/office/drawing/2014/main" id="{1983FDA1-C987-E3BC-E733-86386A0E294F}"/>
              </a:ext>
            </a:extLst>
          </p:cNvPr>
          <p:cNvSpPr txBox="1"/>
          <p:nvPr/>
        </p:nvSpPr>
        <p:spPr>
          <a:xfrm>
            <a:off x="7604761" y="1561605"/>
            <a:ext cx="1899918" cy="923330"/>
          </a:xfrm>
          <a:prstGeom prst="rect">
            <a:avLst/>
          </a:prstGeom>
          <a:noFill/>
        </p:spPr>
        <p:txBody>
          <a:bodyPr wrap="square" rtlCol="0">
            <a:spAutoFit/>
          </a:bodyPr>
          <a:lstStyle/>
          <a:p>
            <a:r>
              <a:rPr lang="en-GB" dirty="0"/>
              <a:t>Loyalty cards, subscriptions, 23 and Me</a:t>
            </a:r>
          </a:p>
        </p:txBody>
      </p:sp>
      <p:sp>
        <p:nvSpPr>
          <p:cNvPr id="39" name="TextBox 38">
            <a:extLst>
              <a:ext uri="{FF2B5EF4-FFF2-40B4-BE49-F238E27FC236}">
                <a16:creationId xmlns:a16="http://schemas.microsoft.com/office/drawing/2014/main" id="{62BB0ACD-3971-567F-3701-51DDF70768DB}"/>
              </a:ext>
            </a:extLst>
          </p:cNvPr>
          <p:cNvSpPr txBox="1"/>
          <p:nvPr/>
        </p:nvSpPr>
        <p:spPr>
          <a:xfrm>
            <a:off x="9596123" y="1495296"/>
            <a:ext cx="1605277" cy="646331"/>
          </a:xfrm>
          <a:prstGeom prst="rect">
            <a:avLst/>
          </a:prstGeom>
          <a:noFill/>
        </p:spPr>
        <p:txBody>
          <a:bodyPr wrap="square" rtlCol="0">
            <a:spAutoFit/>
          </a:bodyPr>
          <a:lstStyle/>
          <a:p>
            <a:r>
              <a:rPr lang="en-GB" dirty="0"/>
              <a:t>Death certificates</a:t>
            </a:r>
          </a:p>
        </p:txBody>
      </p:sp>
      <p:sp>
        <p:nvSpPr>
          <p:cNvPr id="40" name="TextBox 39">
            <a:extLst>
              <a:ext uri="{FF2B5EF4-FFF2-40B4-BE49-F238E27FC236}">
                <a16:creationId xmlns:a16="http://schemas.microsoft.com/office/drawing/2014/main" id="{1F4187E3-F078-8628-7222-DBEEB4960EFC}"/>
              </a:ext>
            </a:extLst>
          </p:cNvPr>
          <p:cNvSpPr txBox="1"/>
          <p:nvPr/>
        </p:nvSpPr>
        <p:spPr>
          <a:xfrm>
            <a:off x="9672320" y="5610621"/>
            <a:ext cx="1529080" cy="923330"/>
          </a:xfrm>
          <a:prstGeom prst="rect">
            <a:avLst/>
          </a:prstGeom>
          <a:noFill/>
        </p:spPr>
        <p:txBody>
          <a:bodyPr wrap="square" rtlCol="0">
            <a:spAutoFit/>
          </a:bodyPr>
          <a:lstStyle/>
          <a:p>
            <a:r>
              <a:rPr lang="en-GB" dirty="0"/>
              <a:t>Hospital mortality statistics</a:t>
            </a:r>
          </a:p>
        </p:txBody>
      </p:sp>
      <p:sp>
        <p:nvSpPr>
          <p:cNvPr id="41" name="TextBox 40">
            <a:extLst>
              <a:ext uri="{FF2B5EF4-FFF2-40B4-BE49-F238E27FC236}">
                <a16:creationId xmlns:a16="http://schemas.microsoft.com/office/drawing/2014/main" id="{0B54470A-F551-56BA-017A-7101D9FE4E67}"/>
              </a:ext>
            </a:extLst>
          </p:cNvPr>
          <p:cNvSpPr txBox="1"/>
          <p:nvPr/>
        </p:nvSpPr>
        <p:spPr>
          <a:xfrm>
            <a:off x="1539239" y="1037501"/>
            <a:ext cx="8930640" cy="400110"/>
          </a:xfrm>
          <a:prstGeom prst="rect">
            <a:avLst/>
          </a:prstGeom>
          <a:solidFill>
            <a:schemeClr val="accent5">
              <a:lumMod val="40000"/>
              <a:lumOff val="60000"/>
            </a:schemeClr>
          </a:solidFill>
          <a:ln w="12700">
            <a:solidFill>
              <a:schemeClr val="accent6"/>
            </a:solidFill>
          </a:ln>
        </p:spPr>
        <p:txBody>
          <a:bodyPr wrap="square" rtlCol="0">
            <a:spAutoFit/>
          </a:bodyPr>
          <a:lstStyle/>
          <a:p>
            <a:r>
              <a:rPr lang="en-GB" sz="2000" b="1" dirty="0"/>
              <a:t>GP care, hospital care, screening tests, research, infectious disease notifications</a:t>
            </a:r>
          </a:p>
        </p:txBody>
      </p:sp>
      <p:cxnSp>
        <p:nvCxnSpPr>
          <p:cNvPr id="43" name="Straight Arrow Connector 42">
            <a:extLst>
              <a:ext uri="{FF2B5EF4-FFF2-40B4-BE49-F238E27FC236}">
                <a16:creationId xmlns:a16="http://schemas.microsoft.com/office/drawing/2014/main" id="{CB5E02F3-E9BC-72DE-FF93-DBDF525A95E4}"/>
              </a:ext>
            </a:extLst>
          </p:cNvPr>
          <p:cNvCxnSpPr>
            <a:stCxn id="41" idx="3"/>
          </p:cNvCxnSpPr>
          <p:nvPr/>
        </p:nvCxnSpPr>
        <p:spPr>
          <a:xfrm>
            <a:off x="10469879" y="1237556"/>
            <a:ext cx="5130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B0D5A5C-B514-5D42-D58F-D2F9AF27EE89}"/>
              </a:ext>
            </a:extLst>
          </p:cNvPr>
          <p:cNvCxnSpPr>
            <a:cxnSpLocks/>
            <a:stCxn id="41" idx="1"/>
          </p:cNvCxnSpPr>
          <p:nvPr/>
        </p:nvCxnSpPr>
        <p:spPr>
          <a:xfrm flipH="1">
            <a:off x="838200" y="1237556"/>
            <a:ext cx="7010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3405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GB" b="1"/>
              <a:t>What specifically is patient data?</a:t>
            </a:r>
          </a:p>
        </p:txBody>
      </p:sp>
      <p:graphicFrame>
        <p:nvGraphicFramePr>
          <p:cNvPr id="5" name="Content Placeholder 2">
            <a:extLst>
              <a:ext uri="{FF2B5EF4-FFF2-40B4-BE49-F238E27FC236}">
                <a16:creationId xmlns:a16="http://schemas.microsoft.com/office/drawing/2014/main" id="{11B3B720-B712-A7F6-04D3-14F2E68C8083}"/>
              </a:ext>
            </a:extLst>
          </p:cNvPr>
          <p:cNvGraphicFramePr>
            <a:graphicFrameLocks noGrp="1"/>
          </p:cNvGraphicFramePr>
          <p:nvPr>
            <p:ph idx="1"/>
            <p:extLst>
              <p:ext uri="{D42A27DB-BD31-4B8C-83A1-F6EECF244321}">
                <p14:modId xmlns:p14="http://schemas.microsoft.com/office/powerpoint/2010/main" val="21108501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3044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solidFill>
                  <a:srgbClr val="00AED9"/>
                </a:solidFill>
                <a:latin typeface="Arial" pitchFamily="34" charset="0"/>
                <a:cs typeface="Arial" pitchFamily="34" charset="0"/>
              </a:rPr>
              <a:t>This information is really important:</a:t>
            </a:r>
          </a:p>
        </p:txBody>
      </p:sp>
      <p:sp>
        <p:nvSpPr>
          <p:cNvPr id="4" name="TextBox 3">
            <a:extLst>
              <a:ext uri="{FF2B5EF4-FFF2-40B4-BE49-F238E27FC236}">
                <a16:creationId xmlns:a16="http://schemas.microsoft.com/office/drawing/2014/main" id="{2BAD1A50-3C3F-A1BE-ED76-2E4AF78A4265}"/>
              </a:ext>
            </a:extLst>
          </p:cNvPr>
          <p:cNvSpPr txBox="1"/>
          <p:nvPr/>
        </p:nvSpPr>
        <p:spPr>
          <a:xfrm>
            <a:off x="838200" y="2053942"/>
            <a:ext cx="10686143" cy="3354765"/>
          </a:xfrm>
          <a:prstGeom prst="rect">
            <a:avLst/>
          </a:prstGeom>
          <a:noFill/>
        </p:spPr>
        <p:txBody>
          <a:bodyPr wrap="square" rtlCol="0">
            <a:spAutoFit/>
          </a:bodyPr>
          <a:lstStyle/>
          <a:p>
            <a:pPr marL="285750" indent="-285750">
              <a:buFont typeface="Arial" panose="020B0604020202020204" pitchFamily="34" charset="0"/>
              <a:buChar char="•"/>
            </a:pPr>
            <a:r>
              <a:rPr lang="en-GB" sz="2800" dirty="0"/>
              <a:t>For individuals- ensuring people receive the right care, in the right place, at the right time and ensuring healthcare professionals know everything they need to know to take care of you</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For the health system- we use (anonymised) health and care data: </a:t>
            </a:r>
          </a:p>
          <a:p>
            <a:pPr marL="742950" lvl="1" indent="-285750">
              <a:buFont typeface="Arial" panose="020B0604020202020204" pitchFamily="34" charset="0"/>
              <a:buChar char="•"/>
            </a:pPr>
            <a:r>
              <a:rPr lang="en-GB" sz="2400" dirty="0"/>
              <a:t>To understand what services are needed, where, and for how many people</a:t>
            </a:r>
          </a:p>
          <a:p>
            <a:pPr marL="742950" lvl="1" indent="-285750">
              <a:buFont typeface="Arial" panose="020B0604020202020204" pitchFamily="34" charset="0"/>
              <a:buChar char="•"/>
            </a:pPr>
            <a:r>
              <a:rPr lang="en-GB" sz="2400" dirty="0"/>
              <a:t>To try and recognise illness early or prevent it before it happens</a:t>
            </a:r>
          </a:p>
          <a:p>
            <a:pPr marL="742950" lvl="1" indent="-285750">
              <a:buFont typeface="Arial" panose="020B0604020202020204" pitchFamily="34" charset="0"/>
              <a:buChar char="•"/>
            </a:pPr>
            <a:r>
              <a:rPr lang="en-GB" sz="2400" dirty="0"/>
              <a:t>To detect when people might be missing out on care that would benefit them</a:t>
            </a:r>
          </a:p>
        </p:txBody>
      </p:sp>
    </p:spTree>
    <p:extLst>
      <p:ext uri="{BB962C8B-B14F-4D97-AF65-F5344CB8AC3E}">
        <p14:creationId xmlns:p14="http://schemas.microsoft.com/office/powerpoint/2010/main" val="2712817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DB5E7D-1832-267F-9417-3B195D5C2079}"/>
              </a:ext>
            </a:extLst>
          </p:cNvPr>
          <p:cNvPicPr>
            <a:picLocks noChangeAspect="1"/>
          </p:cNvPicPr>
          <p:nvPr/>
        </p:nvPicPr>
        <p:blipFill>
          <a:blip r:embed="rId2"/>
          <a:stretch>
            <a:fillRect/>
          </a:stretch>
        </p:blipFill>
        <p:spPr>
          <a:xfrm>
            <a:off x="3570041" y="0"/>
            <a:ext cx="5051918" cy="6858000"/>
          </a:xfrm>
          <a:prstGeom prst="rect">
            <a:avLst/>
          </a:prstGeom>
        </p:spPr>
      </p:pic>
    </p:spTree>
    <p:extLst>
      <p:ext uri="{BB962C8B-B14F-4D97-AF65-F5344CB8AC3E}">
        <p14:creationId xmlns:p14="http://schemas.microsoft.com/office/powerpoint/2010/main" val="3277488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510</TotalTime>
  <Words>1947</Words>
  <Application>Microsoft Office PowerPoint</Application>
  <PresentationFormat>Widescreen</PresentationFormat>
  <Paragraphs>146</Paragraphs>
  <Slides>19</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Welcome and house rules</vt:lpstr>
      <vt:lpstr>Topics we will be covering</vt:lpstr>
      <vt:lpstr>What is data?</vt:lpstr>
      <vt:lpstr>How does that differ from information?</vt:lpstr>
      <vt:lpstr>Lots of information is collected about us all the time…</vt:lpstr>
      <vt:lpstr>What specifically is patient data?</vt:lpstr>
      <vt:lpstr>This information is really important:</vt:lpstr>
      <vt:lpstr>PowerPoint Presentation</vt:lpstr>
      <vt:lpstr>What is Population Health Management?</vt:lpstr>
      <vt:lpstr>Population Health Management - EXAMPLE</vt:lpstr>
      <vt:lpstr>Tools we can use for Population Health Management </vt:lpstr>
      <vt:lpstr>Tools we can use – The FDP</vt:lpstr>
      <vt:lpstr>Tools we can use- the FDP</vt:lpstr>
      <vt:lpstr>Tools we can use- the FDP</vt:lpstr>
      <vt:lpstr>So, what are the benefits for patients?</vt:lpstr>
      <vt:lpstr>Data security</vt:lpstr>
      <vt:lpstr>What is the National data opt out?</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CANNON, Chloe (NHS DERBY AND DERBYSHIRE CCG)</dc:creator>
  <cp:lastModifiedBy>CANNON, Chloe (NHS DERBY AND DERBYSHIRE ICB - 15M)</cp:lastModifiedBy>
  <cp:revision>8</cp:revision>
  <dcterms:created xsi:type="dcterms:W3CDTF">2022-07-06T14:52:02Z</dcterms:created>
  <dcterms:modified xsi:type="dcterms:W3CDTF">2025-11-18T11:31:46Z</dcterms:modified>
</cp:coreProperties>
</file>