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12" r:id="rId3"/>
    <p:sldId id="326" r:id="rId4"/>
    <p:sldId id="334" r:id="rId5"/>
    <p:sldId id="327" r:id="rId6"/>
    <p:sldId id="335" r:id="rId7"/>
    <p:sldId id="341" r:id="rId8"/>
    <p:sldId id="328" r:id="rId9"/>
    <p:sldId id="336" r:id="rId10"/>
    <p:sldId id="265" r:id="rId11"/>
    <p:sldId id="297" r:id="rId12"/>
    <p:sldId id="320" r:id="rId13"/>
    <p:sldId id="315" r:id="rId14"/>
    <p:sldId id="339" r:id="rId15"/>
    <p:sldId id="333" r:id="rId16"/>
    <p:sldId id="316" r:id="rId17"/>
    <p:sldId id="325" r:id="rId18"/>
    <p:sldId id="340" r:id="rId19"/>
    <p:sldId id="324" r:id="rId20"/>
    <p:sldId id="266" r:id="rId21"/>
    <p:sldId id="337" r:id="rId22"/>
    <p:sldId id="33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3BD2A6-93A4-442B-B38F-988D1682DA94}" name="BURGESS, Clare (NHS DERBY AND DERBYSHIRE ICB - 15M)" initials="BC(DADI1" userId="S::clare.burgess1@nhs.net::d01aa439-6e38-4cd8-8996-efe39670e8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D7C"/>
    <a:srgbClr val="DDEFDE"/>
    <a:srgbClr val="69BA6E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00A3-F499-4B1F-9341-19D1D28552D2}" type="datetimeFigureOut">
              <a:rPr lang="en-GB" smtClean="0"/>
              <a:t>15/03/2024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AAE2F-DC3C-48E0-91EE-11040200B7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73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A6F9-7953-475C-80A3-1CA318A1F70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82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Richard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A6F9-7953-475C-80A3-1CA318A1F70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2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A2A9-F9AB-4986-ACF6-77EEADE76588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25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B804-256F-4FD3-BFA3-5BD9E92386CF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54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934B-D95A-4E3C-81D6-82FAE0AEFB6D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82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282-C7F5-4956-9E3B-F225D68D8942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0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AF79-4EE8-4475-A6F9-458572B5693D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49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FF23-699B-4B30-91BE-81843AB86DD3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26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A195-CA6E-47A1-8CC6-698C4EF56197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56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4A01-94F7-4588-B3DC-658F1363FF47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8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8FDA-368E-419D-A526-765F03BA243F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90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BF87-380B-41CE-B5F8-7DCAD346AC35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26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421A-9645-4458-A6F0-623A6237E897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83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CF6BB-0CC0-494E-8540-2A0F5194F650}" type="datetime1">
              <a:rPr lang="en-GB" smtClean="0"/>
              <a:t>15/03/2024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590E-5E06-45DD-9CD0-8021651856D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A65CE-6E67-E6F3-7BCE-6E811E0DF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2" r="787" b="34233"/>
          <a:stretch/>
        </p:blipFill>
        <p:spPr>
          <a:xfrm>
            <a:off x="0" y="6608351"/>
            <a:ext cx="12192000" cy="2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604A04-BA98-411F-8384-50EB88C07E5A}"/>
              </a:ext>
            </a:extLst>
          </p:cNvPr>
          <p:cNvSpPr txBox="1"/>
          <p:nvPr/>
        </p:nvSpPr>
        <p:spPr>
          <a:xfrm>
            <a:off x="890345" y="890042"/>
            <a:ext cx="101914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Derbyshire Dialogue </a:t>
            </a:r>
          </a:p>
          <a:p>
            <a:pPr algn="ctr"/>
            <a:endParaRPr lang="en-GB" sz="500" dirty="0"/>
          </a:p>
          <a:p>
            <a:pPr algn="ctr"/>
            <a:r>
              <a:rPr lang="en-GB" sz="3200" dirty="0"/>
              <a:t>20 March 2024</a:t>
            </a:r>
          </a:p>
          <a:p>
            <a:pPr algn="ctr"/>
            <a:endParaRPr lang="en-GB" sz="1100" dirty="0"/>
          </a:p>
          <a:p>
            <a:pPr algn="ctr"/>
            <a:r>
              <a:rPr lang="en-GB" sz="3600" b="1" dirty="0">
                <a:latin typeface="Arial" pitchFamily="34" charset="0"/>
                <a:cs typeface="Arial" pitchFamily="34" charset="0"/>
              </a:rPr>
              <a:t>Social Prescribing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CDA8D7A-A9CA-4588-AEFD-043BE100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1" b="7647"/>
          <a:stretch/>
        </p:blipFill>
        <p:spPr>
          <a:xfrm>
            <a:off x="0" y="4230255"/>
            <a:ext cx="12192000" cy="1737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582AB-0C24-40C0-ADFD-C8C8D764D9DA}"/>
              </a:ext>
            </a:extLst>
          </p:cNvPr>
          <p:cNvSpPr txBox="1"/>
          <p:nvPr/>
        </p:nvSpPr>
        <p:spPr>
          <a:xfrm>
            <a:off x="0" y="292402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>
                <a:latin typeface="Arial" pitchFamily="34" charset="0"/>
                <a:cs typeface="Arial" pitchFamily="34" charset="0"/>
              </a:rPr>
              <a:t>Clare Burgess, Commissioning Manager</a:t>
            </a:r>
          </a:p>
          <a:p>
            <a:pPr algn="ctr"/>
            <a:r>
              <a:rPr lang="en-GB" sz="2300" b="1" dirty="0">
                <a:latin typeface="Arial" pitchFamily="34" charset="0"/>
                <a:cs typeface="Arial" pitchFamily="34" charset="0"/>
              </a:rPr>
              <a:t>Fay </a:t>
            </a:r>
            <a:r>
              <a:rPr lang="en-GB" sz="2300" b="1" dirty="0" err="1">
                <a:latin typeface="Arial" pitchFamily="34" charset="0"/>
                <a:cs typeface="Arial" pitchFamily="34" charset="0"/>
              </a:rPr>
              <a:t>Benskin</a:t>
            </a:r>
            <a:r>
              <a:rPr lang="en-GB" sz="2300" b="1" dirty="0">
                <a:latin typeface="Arial" pitchFamily="34" charset="0"/>
                <a:cs typeface="Arial" pitchFamily="34" charset="0"/>
              </a:rPr>
              <a:t>, Personalised Care Role Ambassa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dor</a:t>
            </a:r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85F1AB9-2347-4F25-A6DC-495E7F7EB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22" y="186834"/>
            <a:ext cx="2430000" cy="97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2C1E0C-DCB8-4E1C-867B-04EA3B9C32FC}"/>
              </a:ext>
            </a:extLst>
          </p:cNvPr>
          <p:cNvGrpSpPr/>
          <p:nvPr/>
        </p:nvGrpSpPr>
        <p:grpSpPr>
          <a:xfrm>
            <a:off x="0" y="5789596"/>
            <a:ext cx="12192000" cy="881570"/>
            <a:chOff x="0" y="5888271"/>
            <a:chExt cx="12192000" cy="972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78AA03-D1D2-4BCD-A36E-C8CDC783EC2F}"/>
                </a:ext>
              </a:extLst>
            </p:cNvPr>
            <p:cNvSpPr/>
            <p:nvPr/>
          </p:nvSpPr>
          <p:spPr>
            <a:xfrm>
              <a:off x="0" y="5987324"/>
              <a:ext cx="12192000" cy="872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FE1A21B-C924-4AA2-A4DB-A872850D3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540" y="5888271"/>
              <a:ext cx="6155999" cy="972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CF60D-8DDE-FAF6-C995-DB3B1A55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73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0D94D-7B79-45C0-9628-2214B5FFB4F6}"/>
              </a:ext>
            </a:extLst>
          </p:cNvPr>
          <p:cNvSpPr txBox="1"/>
          <p:nvPr/>
        </p:nvSpPr>
        <p:spPr>
          <a:xfrm>
            <a:off x="619429" y="330739"/>
            <a:ext cx="4771500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ea typeface="+mj-ea"/>
                <a:cs typeface="+mj-cs"/>
              </a:rPr>
              <a:t>NHS Long Term Plan 2019 – set out the NHS ambitions over the next 10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42ABB-ECFB-47F8-BE30-171B8B676C38}"/>
              </a:ext>
            </a:extLst>
          </p:cNvPr>
          <p:cNvSpPr txBox="1"/>
          <p:nvPr/>
        </p:nvSpPr>
        <p:spPr>
          <a:xfrm>
            <a:off x="463124" y="2305357"/>
            <a:ext cx="6172454" cy="4050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 part of the plan, groups of GPs joined together to form Primary Care Networks (PCNs) to deliver many of the commitments.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Social prescribing was added to GP practices and doctors’ surgeries as part of the NHS Long Term Plan and social prescribing is part of the wider approach to </a:t>
            </a:r>
            <a:r>
              <a:rPr lang="en-US" sz="2400" dirty="0" err="1"/>
              <a:t>personalised</a:t>
            </a:r>
            <a:r>
              <a:rPr lang="en-US" sz="2400" dirty="0"/>
              <a:t> care.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Moving from medical solutions and looking at the patient as a whole and the wider things that are going on in their life.</a:t>
            </a:r>
            <a:endParaRPr lang="en-US" sz="2400" b="1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89F20-E87D-ED91-C757-6501B4A6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06AC590E-5E06-45DD-9CD0-8021651856D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F194B0-B81F-FCA8-6CBC-9A87286EF30C}"/>
              </a:ext>
            </a:extLst>
          </p:cNvPr>
          <p:cNvGrpSpPr/>
          <p:nvPr/>
        </p:nvGrpSpPr>
        <p:grpSpPr>
          <a:xfrm>
            <a:off x="6801072" y="942975"/>
            <a:ext cx="5131848" cy="4990972"/>
            <a:chOff x="6801072" y="942975"/>
            <a:chExt cx="5131848" cy="49909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87E6AC-3C93-5A69-9D43-0F3BF23F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9000" contrast="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1072" y="1057400"/>
              <a:ext cx="4966354" cy="487654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8E1101-B7BE-24F6-2ABF-7CE4265FBA1A}"/>
                </a:ext>
              </a:extLst>
            </p:cNvPr>
            <p:cNvSpPr/>
            <p:nvPr/>
          </p:nvSpPr>
          <p:spPr>
            <a:xfrm>
              <a:off x="11591925" y="942975"/>
              <a:ext cx="340995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259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BF23D-C5F6-4397-9CEB-E12675FDA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190" t="2153" r="2428" b="2530"/>
          <a:stretch/>
        </p:blipFill>
        <p:spPr>
          <a:xfrm>
            <a:off x="1866900" y="323850"/>
            <a:ext cx="8258176" cy="59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0FA9D-E7CD-D297-BC10-FD390874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86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E28F-64EE-42BA-D60F-5DA2D0CF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8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+mn-lt"/>
              </a:rPr>
              <a:t>There are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three roles </a:t>
            </a:r>
            <a:r>
              <a:rPr lang="en-GB" sz="3600" dirty="0">
                <a:latin typeface="+mn-lt"/>
              </a:rPr>
              <a:t>which are considered to be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personalised care </a:t>
            </a:r>
            <a:r>
              <a:rPr lang="en-GB" sz="3600" dirty="0">
                <a:latin typeface="+mn-lt"/>
              </a:rPr>
              <a:t>or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non clinical </a:t>
            </a:r>
            <a:r>
              <a:rPr lang="en-GB" sz="3600" dirty="0">
                <a:latin typeface="+mn-lt"/>
              </a:rPr>
              <a:t>roles: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6E72F35-100C-1166-0E97-6441FF892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18801"/>
              </p:ext>
            </p:extLst>
          </p:nvPr>
        </p:nvGraphicFramePr>
        <p:xfrm>
          <a:off x="1160346" y="3186602"/>
          <a:ext cx="9871308" cy="2165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4425">
                  <a:extLst>
                    <a:ext uri="{9D8B030D-6E8A-4147-A177-3AD203B41FA5}">
                      <a16:colId xmlns:a16="http://schemas.microsoft.com/office/drawing/2014/main" val="1774797217"/>
                    </a:ext>
                  </a:extLst>
                </a:gridCol>
                <a:gridCol w="4946883">
                  <a:extLst>
                    <a:ext uri="{9D8B030D-6E8A-4147-A177-3AD203B41FA5}">
                      <a16:colId xmlns:a16="http://schemas.microsoft.com/office/drawing/2014/main" val="2260955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Estimated number in Derbyshire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59090"/>
                  </a:ext>
                </a:extLst>
              </a:tr>
              <a:tr h="5843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Social Prescribing Link Worker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82.88</a:t>
                      </a:r>
                      <a:r>
                        <a:rPr lang="en-GB" sz="2400" dirty="0"/>
                        <a:t> FTE (full-time equivalent)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352390"/>
                  </a:ext>
                </a:extLst>
              </a:tr>
              <a:tr h="552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Care Co-ordinator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157.16</a:t>
                      </a:r>
                      <a:r>
                        <a:rPr lang="en-GB" sz="2400" dirty="0"/>
                        <a:t> FTE (full-time equivalent)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87582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Health and Wellbeing Coach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16.98</a:t>
                      </a:r>
                      <a:r>
                        <a:rPr lang="en-GB" sz="2400" dirty="0"/>
                        <a:t> FTE (full-time equivalent)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8871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4C269-4363-D84F-A8F9-3E468FA5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81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616A-D715-A73C-CA7F-39EAC60D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19" y="212884"/>
            <a:ext cx="9401075" cy="497970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latin typeface="+mn-lt"/>
              </a:rPr>
              <a:t>Number of Full Time Equivalent (FTE) Social Prescribing Link Workers in each Primary Care Network in Derbyshire in January 2024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E766FE-F92A-DEB8-AE6F-0313976FEAE9}"/>
              </a:ext>
            </a:extLst>
          </p:cNvPr>
          <p:cNvGrpSpPr/>
          <p:nvPr/>
        </p:nvGrpSpPr>
        <p:grpSpPr>
          <a:xfrm>
            <a:off x="2017602" y="1035699"/>
            <a:ext cx="7673908" cy="5448390"/>
            <a:chOff x="1914418" y="722287"/>
            <a:chExt cx="7673908" cy="5448390"/>
          </a:xfrm>
        </p:grpSpPr>
        <p:pic>
          <p:nvPicPr>
            <p:cNvPr id="2050" name="Picture 2" descr="Derby and Derbyshire ICB Primary Care Network Map">
              <a:extLst>
                <a:ext uri="{FF2B5EF4-FFF2-40B4-BE49-F238E27FC236}">
                  <a16:creationId xmlns:a16="http://schemas.microsoft.com/office/drawing/2014/main" id="{C857CBDB-520C-D556-FCD6-982104568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228" y="722287"/>
              <a:ext cx="4399070" cy="544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4F0CF8-1FEB-713D-6F5C-9A1BCA9F3A6A}"/>
                </a:ext>
              </a:extLst>
            </p:cNvPr>
            <p:cNvSpPr txBox="1"/>
            <p:nvPr/>
          </p:nvSpPr>
          <p:spPr>
            <a:xfrm>
              <a:off x="6326010" y="3786183"/>
              <a:ext cx="3262316" cy="253916"/>
            </a:xfrm>
            <a:prstGeom prst="rect">
              <a:avLst/>
            </a:prstGeom>
            <a:solidFill>
              <a:srgbClr val="083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Alfreton, Ripley, Crich and Heanor (ARCH) – 4.53 SPLW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29075-10A0-1AD2-8FB0-469EA7FFF4ED}"/>
                </a:ext>
              </a:extLst>
            </p:cNvPr>
            <p:cNvSpPr txBox="1"/>
            <p:nvPr/>
          </p:nvSpPr>
          <p:spPr>
            <a:xfrm>
              <a:off x="6355974" y="4071813"/>
              <a:ext cx="1344706" cy="253916"/>
            </a:xfrm>
            <a:prstGeom prst="rect">
              <a:avLst/>
            </a:prstGeom>
            <a:solidFill>
              <a:srgbClr val="F40203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Belper – 2 SPLW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9F570-9661-750E-613B-45A53ADDFF11}"/>
                </a:ext>
              </a:extLst>
            </p:cNvPr>
            <p:cNvSpPr txBox="1"/>
            <p:nvPr/>
          </p:nvSpPr>
          <p:spPr>
            <a:xfrm>
              <a:off x="5585197" y="1921330"/>
              <a:ext cx="2393390" cy="253916"/>
            </a:xfrm>
            <a:prstGeom prst="rect">
              <a:avLst/>
            </a:prstGeom>
            <a:solidFill>
              <a:srgbClr val="09DE05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Chesterfield and Dronfield – 7.04 SPLW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C87B24-4A34-887A-4775-EFF3ACF09C9A}"/>
                </a:ext>
              </a:extLst>
            </p:cNvPr>
            <p:cNvSpPr txBox="1"/>
            <p:nvPr/>
          </p:nvSpPr>
          <p:spPr>
            <a:xfrm>
              <a:off x="6609503" y="4670483"/>
              <a:ext cx="1864401" cy="253916"/>
            </a:xfrm>
            <a:prstGeom prst="rect">
              <a:avLst/>
            </a:prstGeom>
            <a:solidFill>
              <a:srgbClr val="0000F8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Derby City North – 5.55 SPLW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E737A2-9C8C-7E6B-E3E7-0F2B72B9F76C}"/>
                </a:ext>
              </a:extLst>
            </p:cNvPr>
            <p:cNvSpPr txBox="1"/>
            <p:nvPr/>
          </p:nvSpPr>
          <p:spPr>
            <a:xfrm>
              <a:off x="6047079" y="5263714"/>
              <a:ext cx="2142566" cy="253916"/>
            </a:xfrm>
            <a:prstGeom prst="rect">
              <a:avLst/>
            </a:prstGeom>
            <a:solidFill>
              <a:srgbClr val="EB00E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Derby City South – 4.96 SPLW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9F195B-DDCE-75A9-BB42-A4D8BCB030A2}"/>
                </a:ext>
              </a:extLst>
            </p:cNvPr>
            <p:cNvSpPr txBox="1"/>
            <p:nvPr/>
          </p:nvSpPr>
          <p:spPr>
            <a:xfrm>
              <a:off x="5003400" y="1597168"/>
              <a:ext cx="2393390" cy="253916"/>
            </a:xfrm>
            <a:prstGeom prst="rect">
              <a:avLst/>
            </a:prstGeom>
            <a:solidFill>
              <a:srgbClr val="D9F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Derbyshire Dales – 2 SPLW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B6C3DB-6720-171A-426A-E14287A58CAE}"/>
                </a:ext>
              </a:extLst>
            </p:cNvPr>
            <p:cNvSpPr txBox="1"/>
            <p:nvPr/>
          </p:nvSpPr>
          <p:spPr>
            <a:xfrm>
              <a:off x="6562366" y="4379800"/>
              <a:ext cx="1577661" cy="253916"/>
            </a:xfrm>
            <a:prstGeom prst="rect">
              <a:avLst/>
            </a:prstGeom>
            <a:solidFill>
              <a:srgbClr val="07B7B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Erewash – 13.80 SPLW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948482-FC41-F102-A3AB-A58EB389E8F1}"/>
                </a:ext>
              </a:extLst>
            </p:cNvPr>
            <p:cNvSpPr txBox="1"/>
            <p:nvPr/>
          </p:nvSpPr>
          <p:spPr>
            <a:xfrm>
              <a:off x="2839411" y="1639885"/>
              <a:ext cx="1344706" cy="253916"/>
            </a:xfrm>
            <a:prstGeom prst="rect">
              <a:avLst/>
            </a:prstGeom>
            <a:solidFill>
              <a:srgbClr val="908B87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Glossop – 1 SPLW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905CB3-24E7-7BDA-0F3D-4E4A207135CF}"/>
                </a:ext>
              </a:extLst>
            </p:cNvPr>
            <p:cNvSpPr txBox="1"/>
            <p:nvPr/>
          </p:nvSpPr>
          <p:spPr>
            <a:xfrm>
              <a:off x="2883318" y="3639948"/>
              <a:ext cx="1646209" cy="253916"/>
            </a:xfrm>
            <a:prstGeom prst="rect">
              <a:avLst/>
            </a:prstGeom>
            <a:solidFill>
              <a:srgbClr val="7E010B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Greater Derby – 9.4 SPLW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0D3A46-0422-D960-E6F5-3055C540CF93}"/>
                </a:ext>
              </a:extLst>
            </p:cNvPr>
            <p:cNvSpPr txBox="1"/>
            <p:nvPr/>
          </p:nvSpPr>
          <p:spPr>
            <a:xfrm>
              <a:off x="1914418" y="2543277"/>
              <a:ext cx="2152702" cy="253916"/>
            </a:xfrm>
            <a:prstGeom prst="rect">
              <a:avLst/>
            </a:prstGeom>
            <a:solidFill>
              <a:srgbClr val="010510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High Peak and Buxton – 9.52 SPLW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469B79-EA73-0CA7-60F8-7DCF1F3AB1B3}"/>
                </a:ext>
              </a:extLst>
            </p:cNvPr>
            <p:cNvSpPr txBox="1"/>
            <p:nvPr/>
          </p:nvSpPr>
          <p:spPr>
            <a:xfrm>
              <a:off x="6200095" y="2218090"/>
              <a:ext cx="3001171" cy="253916"/>
            </a:xfrm>
            <a:prstGeom prst="rect">
              <a:avLst/>
            </a:prstGeom>
            <a:solidFill>
              <a:srgbClr val="50004E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North East Derbyshire – 3.2 SPLW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719D69-7AED-9D26-21F5-0BAC166E30F0}"/>
                </a:ext>
              </a:extLst>
            </p:cNvPr>
            <p:cNvSpPr txBox="1"/>
            <p:nvPr/>
          </p:nvSpPr>
          <p:spPr>
            <a:xfrm>
              <a:off x="6710761" y="2925263"/>
              <a:ext cx="2490505" cy="253916"/>
            </a:xfrm>
            <a:prstGeom prst="rect">
              <a:avLst/>
            </a:prstGeom>
            <a:solidFill>
              <a:srgbClr val="534F05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North Hardwick and Bolsover – 4.28 SPLW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EA4720-DD80-F2BB-98E8-6B3215BC61E7}"/>
                </a:ext>
              </a:extLst>
            </p:cNvPr>
            <p:cNvSpPr txBox="1"/>
            <p:nvPr/>
          </p:nvSpPr>
          <p:spPr>
            <a:xfrm>
              <a:off x="3101228" y="3367747"/>
              <a:ext cx="1491466" cy="253916"/>
            </a:xfrm>
            <a:prstGeom prst="rect">
              <a:avLst/>
            </a:prstGeom>
            <a:solidFill>
              <a:srgbClr val="FF3A0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Oakdale Park – 3 SPLW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41AF79-F602-450C-216A-6583206198AE}"/>
                </a:ext>
              </a:extLst>
            </p:cNvPr>
            <p:cNvSpPr txBox="1"/>
            <p:nvPr/>
          </p:nvSpPr>
          <p:spPr>
            <a:xfrm>
              <a:off x="6218206" y="4966954"/>
              <a:ext cx="1067428" cy="253916"/>
            </a:xfrm>
            <a:prstGeom prst="rect">
              <a:avLst/>
            </a:prstGeom>
            <a:solidFill>
              <a:srgbClr val="09DE05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PCCO – 3 SPLW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8567A9-A5EC-A6DB-0EDF-838ACA3AB8C2}"/>
                </a:ext>
              </a:extLst>
            </p:cNvPr>
            <p:cNvSpPr txBox="1"/>
            <p:nvPr/>
          </p:nvSpPr>
          <p:spPr>
            <a:xfrm>
              <a:off x="3216333" y="4028846"/>
              <a:ext cx="1367953" cy="253916"/>
            </a:xfrm>
            <a:prstGeom prst="rect">
              <a:avLst/>
            </a:prstGeom>
            <a:solidFill>
              <a:srgbClr val="04B174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South Dales – 1 SPLW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A7A4E1-3773-887D-8980-BF0F305C9793}"/>
                </a:ext>
              </a:extLst>
            </p:cNvPr>
            <p:cNvSpPr txBox="1"/>
            <p:nvPr/>
          </p:nvSpPr>
          <p:spPr>
            <a:xfrm>
              <a:off x="6418673" y="3446482"/>
              <a:ext cx="1865045" cy="253916"/>
            </a:xfrm>
            <a:prstGeom prst="rect">
              <a:avLst/>
            </a:prstGeom>
            <a:solidFill>
              <a:srgbClr val="F8523D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South Hardwick – 4.60 SPLW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E995C7-957F-1413-806B-9FD71A690129}"/>
                </a:ext>
              </a:extLst>
            </p:cNvPr>
            <p:cNvSpPr txBox="1"/>
            <p:nvPr/>
          </p:nvSpPr>
          <p:spPr>
            <a:xfrm>
              <a:off x="4504459" y="5824671"/>
              <a:ext cx="1470322" cy="253916"/>
            </a:xfrm>
            <a:prstGeom prst="rect">
              <a:avLst/>
            </a:prstGeom>
            <a:solidFill>
              <a:srgbClr val="4E46E6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bg1"/>
                  </a:solidFill>
                </a:rPr>
                <a:t>Swadlincote – 2 SPLW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DA7A11-F27F-AA37-A4AD-BBB70E3BB240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529527" y="3766906"/>
              <a:ext cx="1010661" cy="8668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5CB9A70-A6B0-9B9F-83DF-9195053E072D}"/>
                </a:ext>
              </a:extLst>
            </p:cNvPr>
            <p:cNvCxnSpPr>
              <a:cxnSpLocks/>
            </p:cNvCxnSpPr>
            <p:nvPr/>
          </p:nvCxnSpPr>
          <p:spPr>
            <a:xfrm>
              <a:off x="4584286" y="3468210"/>
              <a:ext cx="1313194" cy="10283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1BE2B9-9604-6C60-7AB4-FCC111C277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1161" y="4808887"/>
              <a:ext cx="352567" cy="243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69EE60C-49CF-51C7-CA83-83DF9FCA88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11902" y="4618496"/>
              <a:ext cx="797601" cy="1789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5139EE-1230-444B-6263-8A15D9BF7DC9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5882698" y="4198771"/>
              <a:ext cx="473276" cy="69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D25CE2-3B06-E5D8-E9FA-9B43D3FEFD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5197" y="2186692"/>
              <a:ext cx="68544" cy="5392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EBCF89C-6558-A94C-1198-12E90D98CB59}"/>
              </a:ext>
            </a:extLst>
          </p:cNvPr>
          <p:cNvSpPr txBox="1"/>
          <p:nvPr/>
        </p:nvSpPr>
        <p:spPr>
          <a:xfrm>
            <a:off x="6651331" y="2839418"/>
            <a:ext cx="1692012" cy="2539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North  Derbyshire – 1 SPLW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D8375-10FC-7C39-8538-3E750C860012}"/>
              </a:ext>
            </a:extLst>
          </p:cNvPr>
          <p:cNvSpPr txBox="1"/>
          <p:nvPr/>
        </p:nvSpPr>
        <p:spPr>
          <a:xfrm>
            <a:off x="2610278" y="3106457"/>
            <a:ext cx="1397077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South Dales – 2 SPLW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393CDB-604B-1F02-FEE0-B75603D6D42D}"/>
              </a:ext>
            </a:extLst>
          </p:cNvPr>
          <p:cNvSpPr txBox="1"/>
          <p:nvPr/>
        </p:nvSpPr>
        <p:spPr>
          <a:xfrm>
            <a:off x="8790292" y="1268473"/>
            <a:ext cx="3001171" cy="52322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Thrive children's social prescribing (works across four northern PCNs)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49ED5A-359E-0691-58EB-24AEA5BAEF6E}"/>
              </a:ext>
            </a:extLst>
          </p:cNvPr>
          <p:cNvSpPr txBox="1"/>
          <p:nvPr/>
        </p:nvSpPr>
        <p:spPr>
          <a:xfrm>
            <a:off x="267962" y="1035699"/>
            <a:ext cx="2390096" cy="116955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Glossop Community Wellbeing and Asset Based Solutions with £39k small grants pot (ICB-funded social prescribing service)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B4881-7BF8-1DD9-6365-8623B315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5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8DF9-F09F-4B9D-935E-B18C266C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20" y="4527353"/>
            <a:ext cx="11051269" cy="2347491"/>
          </a:xfrm>
        </p:spPr>
        <p:txBody>
          <a:bodyPr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b="1" u="sng" dirty="0"/>
            </a:br>
            <a:br>
              <a:rPr lang="en-GB" sz="1800" dirty="0">
                <a:latin typeface="Calibri" panose="020F0502020204030204" pitchFamily="34" charset="0"/>
              </a:rPr>
            </a:br>
            <a:b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</a:br>
            <a:b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br>
              <a:rPr lang="en-GB" sz="1800" dirty="0">
                <a:latin typeface="Calibri" panose="020F0502020204030204" pitchFamily="34" charset="0"/>
              </a:rPr>
            </a:br>
            <a:endParaRPr lang="en-GB" sz="1800" b="1" u="sng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09678-2C22-FBBE-B9BC-09F410C91BEE}"/>
              </a:ext>
            </a:extLst>
          </p:cNvPr>
          <p:cNvSpPr txBox="1"/>
          <p:nvPr/>
        </p:nvSpPr>
        <p:spPr>
          <a:xfrm>
            <a:off x="1731863" y="337407"/>
            <a:ext cx="82637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Social Prescribing Link Workers are either:</a:t>
            </a:r>
          </a:p>
          <a:p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06EF1-4793-4FB4-4FF8-8B7F0F2FA1CB}"/>
              </a:ext>
            </a:extLst>
          </p:cNvPr>
          <p:cNvSpPr txBox="1"/>
          <p:nvPr/>
        </p:nvSpPr>
        <p:spPr>
          <a:xfrm>
            <a:off x="5691699" y="2659559"/>
            <a:ext cx="885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or</a:t>
            </a:r>
            <a:endParaRPr lang="en-GB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116E4E-E01C-1851-08C8-BF926F118268}"/>
              </a:ext>
            </a:extLst>
          </p:cNvPr>
          <p:cNvSpPr/>
          <p:nvPr/>
        </p:nvSpPr>
        <p:spPr>
          <a:xfrm>
            <a:off x="543486" y="1260736"/>
            <a:ext cx="4942847" cy="39152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2800" b="1" dirty="0">
                <a:solidFill>
                  <a:schemeClr val="tx1"/>
                </a:solidFill>
              </a:rPr>
              <a:t>Employed by Primary Care Networks (PCNs)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Belper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Chesterfield and Dronfield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Erewash 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Greater Derby 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North East Derbyshire 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South Hardwick 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North Hardwick and Bolsover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Oakdale Park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PCCO </a:t>
            </a:r>
          </a:p>
          <a:p>
            <a:pPr marL="180975" indent="-180975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Swadlincote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49CA5D-B3B6-53D9-08FC-7FDBB8E8A570}"/>
              </a:ext>
            </a:extLst>
          </p:cNvPr>
          <p:cNvSpPr/>
          <p:nvPr/>
        </p:nvSpPr>
        <p:spPr>
          <a:xfrm>
            <a:off x="6616952" y="1260735"/>
            <a:ext cx="5017854" cy="39152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sz="2000" b="1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GB" sz="2800" b="1" dirty="0">
                <a:solidFill>
                  <a:schemeClr val="tx1"/>
                </a:solidFill>
              </a:rPr>
              <a:t>Based in a voluntary sector organisation</a:t>
            </a:r>
          </a:p>
          <a:p>
            <a:pPr algn="ctr">
              <a:lnSpc>
                <a:spcPct val="80000"/>
              </a:lnSpc>
            </a:pPr>
            <a:endParaRPr lang="en-GB" sz="2800" b="1" dirty="0">
              <a:solidFill>
                <a:schemeClr val="tx1"/>
              </a:solidFill>
            </a:endParaRPr>
          </a:p>
          <a:p>
            <a:pPr marL="180975" indent="-180975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Alfreton, Ripley, Crich and Heanor (ARCH) - Amber Valley CVS</a:t>
            </a:r>
          </a:p>
          <a:p>
            <a:pPr marL="180975" indent="-180975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Derby City North - Community Action Derby</a:t>
            </a:r>
          </a:p>
          <a:p>
            <a:pPr marL="180975" indent="-180975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Derby City South - Community Action Derby</a:t>
            </a:r>
          </a:p>
          <a:p>
            <a:pPr marL="180975" indent="-180975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Derbyshire Dales - Derbyshire Dales CVS</a:t>
            </a:r>
          </a:p>
          <a:p>
            <a:pPr marL="180975" indent="-180975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High Peak - High Peak CVS</a:t>
            </a:r>
          </a:p>
          <a:p>
            <a:pPr marL="180975" indent="-180975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South Dales - Derbyshire Dales CVS</a:t>
            </a:r>
          </a:p>
          <a:p>
            <a:pPr marL="285750" indent="-285750" algn="ctr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 algn="ctr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C2CE49-49E2-E504-29B7-EFD0C18E0625}"/>
              </a:ext>
            </a:extLst>
          </p:cNvPr>
          <p:cNvSpPr/>
          <p:nvPr/>
        </p:nvSpPr>
        <p:spPr>
          <a:xfrm>
            <a:off x="4752976" y="4685029"/>
            <a:ext cx="2466974" cy="16152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chemeClr val="tx1"/>
                </a:solidFill>
              </a:rPr>
              <a:t>Or a mixture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endParaRPr lang="en-GB" sz="1000" b="1" dirty="0">
              <a:solidFill>
                <a:schemeClr val="tx1"/>
              </a:solidFill>
            </a:endParaRPr>
          </a:p>
          <a:p>
            <a:pPr marL="180975" marR="0" indent="-180975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Erewash</a:t>
            </a:r>
          </a:p>
          <a:p>
            <a:pPr marL="180975" marR="0" indent="-180975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Glossop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2126-F559-C93E-758B-1FB777F8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46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B406-E812-4654-A4E6-F8BEDA8A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23544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Social Prescribing Advisory Group (SPAG)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CAAB3A-9431-03C6-ACD0-89BE5973B0CE}"/>
              </a:ext>
            </a:extLst>
          </p:cNvPr>
          <p:cNvSpPr/>
          <p:nvPr/>
        </p:nvSpPr>
        <p:spPr>
          <a:xfrm>
            <a:off x="1398510" y="2354384"/>
            <a:ext cx="745926" cy="714264"/>
          </a:xfrm>
          <a:prstGeom prst="rect">
            <a:avLst/>
          </a:prstGeom>
          <a:ln>
            <a:noFill/>
          </a:ln>
        </p:spPr>
        <p:style>
          <a:lnRef idx="2">
            <a:scrgbClr r="0" g="0" b="0"/>
          </a:lnRef>
          <a:fillRef idx="1">
            <a:schemeClr val="bg1">
              <a:hueOff val="0"/>
              <a:satOff val="0"/>
              <a:lumOff val="0"/>
              <a:alphaOff val="0"/>
            </a:schemeClr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AC6E6F7-4189-CFBB-6124-1F9DF13D2274}"/>
              </a:ext>
            </a:extLst>
          </p:cNvPr>
          <p:cNvSpPr/>
          <p:nvPr/>
        </p:nvSpPr>
        <p:spPr>
          <a:xfrm>
            <a:off x="2690102" y="2095771"/>
            <a:ext cx="3031473" cy="1231490"/>
          </a:xfrm>
          <a:custGeom>
            <a:avLst/>
            <a:gdLst>
              <a:gd name="connsiteX0" fmla="*/ 0 w 2902798"/>
              <a:gd name="connsiteY0" fmla="*/ 0 h 1231490"/>
              <a:gd name="connsiteX1" fmla="*/ 2902798 w 2902798"/>
              <a:gd name="connsiteY1" fmla="*/ 0 h 1231490"/>
              <a:gd name="connsiteX2" fmla="*/ 2902798 w 2902798"/>
              <a:gd name="connsiteY2" fmla="*/ 1231490 h 1231490"/>
              <a:gd name="connsiteX3" fmla="*/ 0 w 2902798"/>
              <a:gd name="connsiteY3" fmla="*/ 1231490 h 1231490"/>
              <a:gd name="connsiteX4" fmla="*/ 0 w 2902798"/>
              <a:gd name="connsiteY4" fmla="*/ 0 h 12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798" h="1231490">
                <a:moveTo>
                  <a:pt x="0" y="0"/>
                </a:moveTo>
                <a:lnTo>
                  <a:pt x="2902798" y="0"/>
                </a:lnTo>
                <a:lnTo>
                  <a:pt x="2902798" y="1231490"/>
                </a:lnTo>
                <a:lnTo>
                  <a:pt x="0" y="12314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/>
              <a:t>Set up in Derby and Derbyshire in May 2019</a:t>
            </a:r>
            <a:endParaRPr lang="en-US" sz="22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3ACA21-37F4-32C9-22BB-B7AEDFB303BE}"/>
              </a:ext>
            </a:extLst>
          </p:cNvPr>
          <p:cNvSpPr/>
          <p:nvPr/>
        </p:nvSpPr>
        <p:spPr>
          <a:xfrm>
            <a:off x="7405299" y="2095771"/>
            <a:ext cx="3843787" cy="1231490"/>
          </a:xfrm>
          <a:custGeom>
            <a:avLst/>
            <a:gdLst>
              <a:gd name="connsiteX0" fmla="*/ 0 w 3680632"/>
              <a:gd name="connsiteY0" fmla="*/ 0 h 1231490"/>
              <a:gd name="connsiteX1" fmla="*/ 3680632 w 3680632"/>
              <a:gd name="connsiteY1" fmla="*/ 0 h 1231490"/>
              <a:gd name="connsiteX2" fmla="*/ 3680632 w 3680632"/>
              <a:gd name="connsiteY2" fmla="*/ 1231490 h 1231490"/>
              <a:gd name="connsiteX3" fmla="*/ 0 w 3680632"/>
              <a:gd name="connsiteY3" fmla="*/ 1231490 h 1231490"/>
              <a:gd name="connsiteX4" fmla="*/ 0 w 3680632"/>
              <a:gd name="connsiteY4" fmla="*/ 0 h 12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632" h="1231490">
                <a:moveTo>
                  <a:pt x="0" y="0"/>
                </a:moveTo>
                <a:lnTo>
                  <a:pt x="3680632" y="0"/>
                </a:lnTo>
                <a:lnTo>
                  <a:pt x="3680632" y="1231490"/>
                </a:lnTo>
                <a:lnTo>
                  <a:pt x="0" y="12314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/>
              <a:t>SPAG supports the delivery of social prescribing services across Derby and Derbyshire</a:t>
            </a:r>
            <a:endParaRPr lang="en-US" sz="22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52D78D2-1BDC-8C6F-4BA8-0B2D66EC61A9}"/>
              </a:ext>
            </a:extLst>
          </p:cNvPr>
          <p:cNvSpPr/>
          <p:nvPr/>
        </p:nvSpPr>
        <p:spPr>
          <a:xfrm>
            <a:off x="2690102" y="3892425"/>
            <a:ext cx="3031473" cy="1231490"/>
          </a:xfrm>
          <a:custGeom>
            <a:avLst/>
            <a:gdLst>
              <a:gd name="connsiteX0" fmla="*/ 0 w 2902798"/>
              <a:gd name="connsiteY0" fmla="*/ 0 h 1231490"/>
              <a:gd name="connsiteX1" fmla="*/ 2902798 w 2902798"/>
              <a:gd name="connsiteY1" fmla="*/ 0 h 1231490"/>
              <a:gd name="connsiteX2" fmla="*/ 2902798 w 2902798"/>
              <a:gd name="connsiteY2" fmla="*/ 1231490 h 1231490"/>
              <a:gd name="connsiteX3" fmla="*/ 0 w 2902798"/>
              <a:gd name="connsiteY3" fmla="*/ 1231490 h 1231490"/>
              <a:gd name="connsiteX4" fmla="*/ 0 w 2902798"/>
              <a:gd name="connsiteY4" fmla="*/ 0 h 12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798" h="1231490">
                <a:moveTo>
                  <a:pt x="0" y="0"/>
                </a:moveTo>
                <a:lnTo>
                  <a:pt x="2902798" y="0"/>
                </a:lnTo>
                <a:lnTo>
                  <a:pt x="2902798" y="1231490"/>
                </a:lnTo>
                <a:lnTo>
                  <a:pt x="0" y="12314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/>
              <a:t>We have people come to speak about related services and how we link with other services</a:t>
            </a:r>
            <a:endParaRPr lang="en-US" sz="22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4640DC6-D8FC-986D-A9D1-6E18EE451A66}"/>
              </a:ext>
            </a:extLst>
          </p:cNvPr>
          <p:cNvSpPr/>
          <p:nvPr/>
        </p:nvSpPr>
        <p:spPr>
          <a:xfrm>
            <a:off x="7811456" y="3892425"/>
            <a:ext cx="3031473" cy="1231490"/>
          </a:xfrm>
          <a:custGeom>
            <a:avLst/>
            <a:gdLst>
              <a:gd name="connsiteX0" fmla="*/ 0 w 2902798"/>
              <a:gd name="connsiteY0" fmla="*/ 0 h 1231490"/>
              <a:gd name="connsiteX1" fmla="*/ 2902798 w 2902798"/>
              <a:gd name="connsiteY1" fmla="*/ 0 h 1231490"/>
              <a:gd name="connsiteX2" fmla="*/ 2902798 w 2902798"/>
              <a:gd name="connsiteY2" fmla="*/ 1231490 h 1231490"/>
              <a:gd name="connsiteX3" fmla="*/ 0 w 2902798"/>
              <a:gd name="connsiteY3" fmla="*/ 1231490 h 1231490"/>
              <a:gd name="connsiteX4" fmla="*/ 0 w 2902798"/>
              <a:gd name="connsiteY4" fmla="*/ 0 h 12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798" h="1231490">
                <a:moveTo>
                  <a:pt x="0" y="0"/>
                </a:moveTo>
                <a:lnTo>
                  <a:pt x="2902798" y="0"/>
                </a:lnTo>
                <a:lnTo>
                  <a:pt x="2902798" y="1231490"/>
                </a:lnTo>
                <a:lnTo>
                  <a:pt x="0" y="12314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200" kern="1200" dirty="0"/>
              <a:t>We try to tackle some of the problems and find solutions</a:t>
            </a:r>
            <a:endParaRPr lang="en-US" sz="2200" kern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E0197-A34A-B07C-9379-0BA41E22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84779-3A73-FA5A-8176-DFBA65008C0A}"/>
              </a:ext>
            </a:extLst>
          </p:cNvPr>
          <p:cNvGrpSpPr/>
          <p:nvPr/>
        </p:nvGrpSpPr>
        <p:grpSpPr>
          <a:xfrm>
            <a:off x="5991157" y="2086252"/>
            <a:ext cx="1325616" cy="1231490"/>
            <a:chOff x="5991157" y="2086252"/>
            <a:chExt cx="1325616" cy="12314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8BCEA2-7347-F5F2-53AA-7E9D4CD5F748}"/>
                </a:ext>
              </a:extLst>
            </p:cNvPr>
            <p:cNvSpPr/>
            <p:nvPr/>
          </p:nvSpPr>
          <p:spPr>
            <a:xfrm>
              <a:off x="5991157" y="2086252"/>
              <a:ext cx="1286080" cy="1231490"/>
            </a:xfrm>
            <a:prstGeom prst="ellipse">
              <a:avLst/>
            </a:prstGeom>
            <a:solidFill>
              <a:srgbClr val="F4AD7C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7075F-3C58-FF1E-2E96-601C3359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34" b="91060" l="10000" r="90000">
                          <a14:foregroundMark x1="47159" y1="19205" x2="47159" y2="19205"/>
                          <a14:foregroundMark x1="34545" y1="91060" x2="34545" y2="91060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6385" y="2252295"/>
              <a:ext cx="1310388" cy="89940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B1A9D-6F32-CBD0-C354-1AA27DFB2501}"/>
              </a:ext>
            </a:extLst>
          </p:cNvPr>
          <p:cNvGrpSpPr/>
          <p:nvPr/>
        </p:nvGrpSpPr>
        <p:grpSpPr>
          <a:xfrm>
            <a:off x="6095999" y="3892424"/>
            <a:ext cx="1286080" cy="1231490"/>
            <a:chOff x="6095999" y="3892424"/>
            <a:chExt cx="1286080" cy="123149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E2D942-80DA-C060-1C19-30F9D7C4EFDB}"/>
                </a:ext>
              </a:extLst>
            </p:cNvPr>
            <p:cNvSpPr/>
            <p:nvPr/>
          </p:nvSpPr>
          <p:spPr>
            <a:xfrm>
              <a:off x="6095999" y="3892424"/>
              <a:ext cx="1286080" cy="1231490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5C91C2-3AE4-CB01-A224-4E8600404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05" b="94595" l="8247" r="89691">
                          <a14:foregroundMark x1="44330" y1="5405" x2="44330" y2="5405"/>
                          <a14:foregroundMark x1="60825" y1="75676" x2="60825" y2="75676"/>
                          <a14:foregroundMark x1="49485" y1="88288" x2="49485" y2="88288"/>
                          <a14:foregroundMark x1="64948" y1="81081" x2="64948" y2="81081"/>
                          <a14:foregroundMark x1="62887" y1="94595" x2="62887" y2="945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95111" y="4083159"/>
              <a:ext cx="742809" cy="850019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B6112F3-DABB-13D2-0EEE-AF2062BBF4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3000"/>
                    </a14:imgEffect>
                    <a14:imgEffect>
                      <a14:colorTemperature colorTemp="7538"/>
                    </a14:imgEffect>
                    <a14:imgEffect>
                      <a14:saturation sat="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011" y="2028441"/>
            <a:ext cx="1329893" cy="12988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07EA26-97DB-756D-3519-0BBFB197DE3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33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113" y="3892424"/>
            <a:ext cx="1298820" cy="12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B85D6-7D53-B95E-C9ED-1F403C18C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1" y="2088356"/>
            <a:ext cx="4919108" cy="26812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Prescribing  Maturity Framework: </a:t>
            </a:r>
            <a:br>
              <a:rPr lang="en-US" sz="3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focus points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565C826-2D9A-2833-24E8-FA8249071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4948" y="1332548"/>
            <a:ext cx="5409147" cy="4792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algn="l">
              <a:spcAft>
                <a:spcPts val="800"/>
              </a:spcAft>
            </a:pPr>
            <a:endParaRPr lang="en-US" sz="3200" dirty="0">
              <a:solidFill>
                <a:schemeClr val="tx2"/>
              </a:solidFill>
              <a:effectLst/>
            </a:endParaRPr>
          </a:p>
          <a:p>
            <a:pPr marL="285750" marR="165100" lvl="0"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effectLst/>
              </a:rPr>
              <a:t>Data to show impact</a:t>
            </a:r>
            <a:endParaRPr lang="en-US" sz="3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285750" marR="165100" lvl="0"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effectLst/>
              </a:rPr>
              <a:t>Better funding</a:t>
            </a:r>
            <a:endParaRPr lang="en-US" sz="3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285750" marR="165100" lvl="0"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effectLst/>
              </a:rPr>
              <a:t>Strong leadership</a:t>
            </a:r>
            <a:endParaRPr lang="en-US" sz="3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285750" marR="165100" lvl="0"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effectLst/>
              </a:rPr>
              <a:t>Under-represented groups</a:t>
            </a:r>
          </a:p>
          <a:p>
            <a:pPr marL="285750" marR="165100"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effectLst/>
              </a:rPr>
              <a:t>lear referral criteria</a:t>
            </a:r>
            <a:endParaRPr lang="en-US" sz="3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221615" marR="165100" algn="l">
              <a:spcAft>
                <a:spcPts val="800"/>
              </a:spcAft>
            </a:pPr>
            <a:endParaRPr lang="en-US" sz="3200" dirty="0">
              <a:solidFill>
                <a:schemeClr val="tx2"/>
              </a:solidFill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2162-E820-8F89-79B1-E061B2ED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76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F35CC-BFDD-A677-0BF0-278004F9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dirty="0"/>
            </a:b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1267B-BFFE-46C6-DE40-C81D80BEC4F0}"/>
              </a:ext>
            </a:extLst>
          </p:cNvPr>
          <p:cNvSpPr/>
          <p:nvPr/>
        </p:nvSpPr>
        <p:spPr>
          <a:xfrm>
            <a:off x="319969" y="317779"/>
            <a:ext cx="2938670" cy="35028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C35F0C-F1B7-408A-3FEF-3177F333A8A4}"/>
              </a:ext>
            </a:extLst>
          </p:cNvPr>
          <p:cNvSpPr/>
          <p:nvPr/>
        </p:nvSpPr>
        <p:spPr>
          <a:xfrm>
            <a:off x="8333074" y="420203"/>
            <a:ext cx="3385931" cy="3637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/>
                </a:solidFill>
              </a:rPr>
              <a:t>Outcome</a:t>
            </a:r>
          </a:p>
          <a:p>
            <a:pPr marL="0" indent="0" algn="ctr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Attending football session and enjoys connecting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Stopped 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Accessing specialist counselling via IAPT and improved mental health and reduction in low mood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69AC1-DB8E-3D34-35A1-FF39C1512753}"/>
              </a:ext>
            </a:extLst>
          </p:cNvPr>
          <p:cNvSpPr txBox="1"/>
          <p:nvPr/>
        </p:nvSpPr>
        <p:spPr>
          <a:xfrm>
            <a:off x="384309" y="420203"/>
            <a:ext cx="25365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Background</a:t>
            </a:r>
          </a:p>
          <a:p>
            <a:endParaRPr lang="en-GB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Male: 25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Previous alcohol misuse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Living in supported accommodation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Low mood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Lack of things to keep him busy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E0E1AE-B108-F6B7-033B-642548F80EFA}"/>
              </a:ext>
            </a:extLst>
          </p:cNvPr>
          <p:cNvSpPr/>
          <p:nvPr/>
        </p:nvSpPr>
        <p:spPr>
          <a:xfrm>
            <a:off x="3761648" y="307415"/>
            <a:ext cx="4068417" cy="5674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D047E-C029-A0FE-8FE5-5ED097996281}"/>
              </a:ext>
            </a:extLst>
          </p:cNvPr>
          <p:cNvSpPr txBox="1"/>
          <p:nvPr/>
        </p:nvSpPr>
        <p:spPr>
          <a:xfrm>
            <a:off x="3794203" y="420203"/>
            <a:ext cx="38166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Support</a:t>
            </a:r>
          </a:p>
          <a:p>
            <a:pPr algn="ctr"/>
            <a:endParaRPr lang="en-GB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Getting to know patient: what matters?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Explored groups and activities: Foodbank referral due to limited income and benefit issues, linked with men's mental health football session, exercise sessions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Stop smoking referral to Live Life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IAPT (Improving Access to Psychological Therapies) referral for counselling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Visited local HUBs and wellbeing café together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89157-93FD-17AF-19B3-5FF806970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8974">
            <a:off x="970806" y="3730264"/>
            <a:ext cx="1853151" cy="26158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AA30FE-092A-D383-1DB1-DED7DED1B6AF}"/>
              </a:ext>
            </a:extLst>
          </p:cNvPr>
          <p:cNvSpPr txBox="1"/>
          <p:nvPr/>
        </p:nvSpPr>
        <p:spPr>
          <a:xfrm>
            <a:off x="8109916" y="4371328"/>
            <a:ext cx="380586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Quote from patient:</a:t>
            </a:r>
          </a:p>
          <a:p>
            <a:endParaRPr lang="en-GB" sz="1050" b="1" dirty="0"/>
          </a:p>
          <a:p>
            <a:pPr>
              <a:lnSpc>
                <a:spcPct val="90000"/>
              </a:lnSpc>
            </a:pPr>
            <a:r>
              <a:rPr lang="en-GB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</a:t>
            </a:r>
            <a:r>
              <a:rPr lang="en-GB" sz="1800" i="1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didn’t realise how much my Social Prescriber could do to help me. I am so happy with the referrals and introductions. I felt fully supported throughout!”</a:t>
            </a:r>
            <a:endParaRPr lang="en-GB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850F3F-2A99-0503-F84A-80E43D07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21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1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C075242-FE1F-6875-2FB2-23612253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10" y="188282"/>
            <a:ext cx="4682836" cy="64814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DD951-D6CE-44F6-47AD-18FBA213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1188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fld id="{06AC590E-5E06-45DD-9CD0-8021651856D2}" type="slidenum"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 defTabSz="914400">
                <a:spcAft>
                  <a:spcPts val="600"/>
                </a:spcAft>
              </a:pPr>
              <a:t>18</a:t>
            </a:fld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01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0A6DD-17E5-5AE6-3CAB-9F354A26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Key points</a:t>
            </a:r>
            <a:br>
              <a:rPr lang="en-GB">
                <a:solidFill>
                  <a:srgbClr val="FFFFFF"/>
                </a:solidFill>
              </a:rPr>
            </a:b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D6159-FF60-3F6B-DA21-333132E3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GB" sz="2400" dirty="0"/>
              <a:t>Short term intervention  </a:t>
            </a:r>
          </a:p>
          <a:p>
            <a:r>
              <a:rPr lang="en-GB" sz="2400" dirty="0"/>
              <a:t>Take the time to find out ‘What matters to me?’</a:t>
            </a:r>
          </a:p>
          <a:p>
            <a:r>
              <a:rPr lang="en-GB" sz="2400" dirty="0"/>
              <a:t>Look at all parts of a patient’s life</a:t>
            </a:r>
          </a:p>
          <a:p>
            <a:r>
              <a:rPr lang="en-GB" sz="2400" dirty="0"/>
              <a:t>Build strong relationship and trust with patients </a:t>
            </a:r>
          </a:p>
          <a:p>
            <a:r>
              <a:rPr lang="en-GB" sz="2400" dirty="0"/>
              <a:t>Establish realistic goals then produce action plan</a:t>
            </a:r>
          </a:p>
          <a:p>
            <a:r>
              <a:rPr lang="en-GB" sz="2400" dirty="0"/>
              <a:t>Connect people to wider community support and activities</a:t>
            </a:r>
          </a:p>
          <a:p>
            <a:r>
              <a:rPr lang="en-GB" sz="2400" dirty="0"/>
              <a:t>Address some of the underlying causes of ill health</a:t>
            </a:r>
          </a:p>
          <a:p>
            <a:r>
              <a:rPr lang="en-GB" sz="2400" dirty="0"/>
              <a:t>Motivate people to make changes to their lifestyle to improve health and wellbeing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4EAE-D920-5402-159C-26D7F37F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88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cial prescribing: benefits of addressing health in a holistic way">
            <a:extLst>
              <a:ext uri="{FF2B5EF4-FFF2-40B4-BE49-F238E27FC236}">
                <a16:creationId xmlns:a16="http://schemas.microsoft.com/office/drawing/2014/main" id="{C4D925F4-79B7-F569-5362-17371C75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83" y="2005399"/>
            <a:ext cx="4448501" cy="2965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D240B3-8A72-EDEE-A299-7CB1146FE58B}"/>
              </a:ext>
            </a:extLst>
          </p:cNvPr>
          <p:cNvSpPr/>
          <p:nvPr/>
        </p:nvSpPr>
        <p:spPr>
          <a:xfrm>
            <a:off x="890406" y="1861541"/>
            <a:ext cx="5015094" cy="3253384"/>
          </a:xfrm>
          <a:prstGeom prst="roundRect">
            <a:avLst/>
          </a:prstGeom>
          <a:solidFill>
            <a:srgbClr val="DDEFD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29A86-BE84-8D5D-E9DB-540246433D90}"/>
              </a:ext>
            </a:extLst>
          </p:cNvPr>
          <p:cNvSpPr txBox="1"/>
          <p:nvPr/>
        </p:nvSpPr>
        <p:spPr>
          <a:xfrm>
            <a:off x="890406" y="555627"/>
            <a:ext cx="10882493" cy="830997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aim of today’s presentation is to tell you more about Social Prescribing - what it is, where it came from and how it operates in Derbyshire. It will cover: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B3FB2-C8CE-FB9B-2BEC-73ACF35F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F7CD8-4DCF-C74B-B631-555B6C24FB29}"/>
              </a:ext>
            </a:extLst>
          </p:cNvPr>
          <p:cNvSpPr txBox="1"/>
          <p:nvPr/>
        </p:nvSpPr>
        <p:spPr>
          <a:xfrm>
            <a:off x="1372366" y="1994111"/>
            <a:ext cx="4820557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What is social prescribing?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2667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Derbyshire set up and referral process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2667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Operational context and case study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2667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Difficulties and challenges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2667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Aspirations/calls to action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266700" indent="-266700" rtl="0" font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</a:rPr>
              <a:t>Q&amp;A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43C3E-E294-43A6-65D6-C1D55629A678}"/>
              </a:ext>
            </a:extLst>
          </p:cNvPr>
          <p:cNvSpPr txBox="1"/>
          <p:nvPr/>
        </p:nvSpPr>
        <p:spPr>
          <a:xfrm>
            <a:off x="838200" y="5583078"/>
            <a:ext cx="106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</a:rPr>
              <a:t>We will be using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Slido</a:t>
            </a:r>
            <a:r>
              <a:rPr lang="en-GB" sz="1800" b="1" dirty="0">
                <a:latin typeface="Calibri" panose="020F0502020204030204" pitchFamily="34" charset="0"/>
              </a:rPr>
              <a:t> to ask you questions which you can respond to using your smartphone, so please have your smart phones ready!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21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276" y="4558951"/>
            <a:ext cx="3822999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/>
              <a:t>Any questions?</a:t>
            </a:r>
          </a:p>
        </p:txBody>
      </p:sp>
      <p:pic>
        <p:nvPicPr>
          <p:cNvPr id="2050" name="Picture 2" descr="Question Marks - The Origins... - Creativelix.com ⦿ Expressing Concerns">
            <a:extLst>
              <a:ext uri="{FF2B5EF4-FFF2-40B4-BE49-F238E27FC236}">
                <a16:creationId xmlns:a16="http://schemas.microsoft.com/office/drawing/2014/main" id="{C204F471-12FC-44F9-9ECD-889A52E79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 r="2" b="2"/>
          <a:stretch/>
        </p:blipFill>
        <p:spPr bwMode="auto">
          <a:xfrm>
            <a:off x="2533195" y="1076326"/>
            <a:ext cx="6077405" cy="36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DFBD3-B6E6-66B6-2EEE-ACA8F653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9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2ECED-DA28-76D9-0F6C-9572FFCEE7E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753F5-F41A-28DB-918C-275E92A9C81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8B47A9-3702-12E4-1AAF-39CA840403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do you think could improve social prescribing?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A9F17-C906-58D6-80A7-416B9A82D22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B1579-9D5A-3F1E-3A1F-44260662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21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73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69CBC-7DA9-3C43-BBAC-E46E2E46C626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A4170-368A-981D-DC3A-D2B345DBC3C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B4B2CD-4F69-2040-F632-A83D487D661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Is there anything that you can suggest to improve this presentation?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35C107-63A5-F29D-BBF8-1893A62B099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761F6-7EFB-76DA-C68F-F3F74933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22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17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C757-A472-2444-7819-5929B359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97" y="725764"/>
            <a:ext cx="11635531" cy="125395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Have you heard of Social prescribing?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A3853-ECD2-DCDF-A7C3-487D55629663}"/>
              </a:ext>
            </a:extLst>
          </p:cNvPr>
          <p:cNvSpPr txBox="1"/>
          <p:nvPr/>
        </p:nvSpPr>
        <p:spPr>
          <a:xfrm>
            <a:off x="5719463" y="3233541"/>
            <a:ext cx="885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or</a:t>
            </a:r>
            <a:endParaRPr lang="en-GB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07EDF-111A-9890-7D52-BB75B12B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0109E-C364-5B6C-1068-3C66D44C1E74}"/>
              </a:ext>
            </a:extLst>
          </p:cNvPr>
          <p:cNvGrpSpPr/>
          <p:nvPr/>
        </p:nvGrpSpPr>
        <p:grpSpPr>
          <a:xfrm>
            <a:off x="2433637" y="2922806"/>
            <a:ext cx="2438400" cy="1811119"/>
            <a:chOff x="2238375" y="2884706"/>
            <a:chExt cx="2438400" cy="18111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C6A86C2-2811-6CEC-8F31-A532111B6EE7}"/>
                </a:ext>
              </a:extLst>
            </p:cNvPr>
            <p:cNvSpPr/>
            <p:nvPr/>
          </p:nvSpPr>
          <p:spPr>
            <a:xfrm>
              <a:off x="2238375" y="2884706"/>
              <a:ext cx="2438400" cy="181111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A1AC00-EE7D-FDC9-974E-1BE0C51FF651}"/>
                </a:ext>
              </a:extLst>
            </p:cNvPr>
            <p:cNvSpPr txBox="1"/>
            <p:nvPr/>
          </p:nvSpPr>
          <p:spPr>
            <a:xfrm>
              <a:off x="2726232" y="3190100"/>
              <a:ext cx="1809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Yes</a:t>
              </a:r>
              <a:endParaRPr lang="en-GB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082FBC-52DC-C96E-F25A-118EE8D872B6}"/>
              </a:ext>
            </a:extLst>
          </p:cNvPr>
          <p:cNvGrpSpPr/>
          <p:nvPr/>
        </p:nvGrpSpPr>
        <p:grpSpPr>
          <a:xfrm>
            <a:off x="7319963" y="2922806"/>
            <a:ext cx="2438400" cy="1811119"/>
            <a:chOff x="7391400" y="2826186"/>
            <a:chExt cx="2438400" cy="18111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F9FF41-2A02-FD0A-EA86-FC642CD102FF}"/>
                </a:ext>
              </a:extLst>
            </p:cNvPr>
            <p:cNvSpPr/>
            <p:nvPr/>
          </p:nvSpPr>
          <p:spPr>
            <a:xfrm>
              <a:off x="7391400" y="2826186"/>
              <a:ext cx="2438400" cy="181111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263AAB-572D-28C8-0B13-DCCD23AF63CC}"/>
                </a:ext>
              </a:extLst>
            </p:cNvPr>
            <p:cNvSpPr txBox="1"/>
            <p:nvPr/>
          </p:nvSpPr>
          <p:spPr>
            <a:xfrm>
              <a:off x="7948613" y="3079257"/>
              <a:ext cx="1809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No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270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CE971-9616-A791-4389-F6C4423DE8F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8BEA8-4237-2334-B0A8-3896EA000B0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ABF4D6-D6BA-1B03-3FE7-7FAED2BABD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Have you heard of social prescribing?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2122D-14D8-FECF-F610-DADFFE8E65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262EE-714F-37C4-FC03-553CEAE1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4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81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21F9-185A-4478-AC1A-7EE7BC46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42563"/>
            <a:ext cx="10515600" cy="11685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What is Social Prescribing?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1E3F5-3CCB-523A-9AE3-097B2C4BC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E41DCA-5F57-5AA4-BFED-04B565854D2D}"/>
              </a:ext>
            </a:extLst>
          </p:cNvPr>
          <p:cNvSpPr txBox="1">
            <a:spLocks/>
          </p:cNvSpPr>
          <p:nvPr/>
        </p:nvSpPr>
        <p:spPr>
          <a:xfrm>
            <a:off x="838199" y="2152649"/>
            <a:ext cx="10515599" cy="3895725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/>
          </a:p>
          <a:p>
            <a:r>
              <a:rPr lang="en-GB" sz="2400" b="1" dirty="0"/>
              <a:t>Write your definition via </a:t>
            </a:r>
            <a:r>
              <a:rPr lang="en-GB" sz="2400" b="1" dirty="0" err="1"/>
              <a:t>Slido</a:t>
            </a:r>
            <a:r>
              <a:rPr lang="en-GB" sz="2400" b="1" dirty="0"/>
              <a:t> or the </a:t>
            </a:r>
            <a:r>
              <a:rPr lang="en-GB" sz="2400" b="1" dirty="0" err="1"/>
              <a:t>chatbox</a:t>
            </a:r>
            <a:r>
              <a:rPr lang="en-GB" sz="2400" b="1" dirty="0"/>
              <a:t> if you can’t use </a:t>
            </a:r>
            <a:r>
              <a:rPr lang="en-GB" sz="2400" b="1" dirty="0" err="1"/>
              <a:t>Slido</a:t>
            </a:r>
            <a:r>
              <a:rPr lang="en-GB" sz="2400" b="1" dirty="0"/>
              <a:t>…………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9B323-6DE2-481D-C452-93D73DAA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60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ED6C0-D4B4-2BC3-0620-B53D6BE803D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122FB-CEF6-B0F6-E5B2-96564A742592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DD7227-6803-524A-FB95-269DD3082AC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is social prescribing?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4C46C-68C3-0119-E2D4-33D1C2C0FD9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0E891-78E7-9909-1540-71464C64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6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825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10362-7F20-BCA0-5279-2F370819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y2mate.is - What is social prescribing -O9azfXNcqD8-1080pp-1710440269">
            <a:hlinkClick r:id="" action="ppaction://media"/>
            <a:extLst>
              <a:ext uri="{FF2B5EF4-FFF2-40B4-BE49-F238E27FC236}">
                <a16:creationId xmlns:a16="http://schemas.microsoft.com/office/drawing/2014/main" id="{AE4C3428-B9F5-60A7-488A-1EF0B9A2B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0A25-FCA6-E342-79A5-B2580DC3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10" y="641355"/>
            <a:ext cx="10990977" cy="111716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Social prescribing was introduced in 2019?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92E9B-2C8E-9013-A636-49372D49AF94}"/>
              </a:ext>
            </a:extLst>
          </p:cNvPr>
          <p:cNvSpPr txBox="1"/>
          <p:nvPr/>
        </p:nvSpPr>
        <p:spPr>
          <a:xfrm>
            <a:off x="5653399" y="3257633"/>
            <a:ext cx="885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or</a:t>
            </a:r>
            <a:endParaRPr lang="en-GB" sz="4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B1E2D0-5AD5-4553-88CC-D08AB555B5BB}"/>
              </a:ext>
            </a:extLst>
          </p:cNvPr>
          <p:cNvSpPr/>
          <p:nvPr/>
        </p:nvSpPr>
        <p:spPr>
          <a:xfrm>
            <a:off x="1946171" y="2807915"/>
            <a:ext cx="2809875" cy="1668876"/>
          </a:xfrm>
          <a:prstGeom prst="round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1789C-6EF4-3502-3E0C-9A3562BC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8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C382B-24D1-36FA-F79B-3DE4C0C1EADA}"/>
              </a:ext>
            </a:extLst>
          </p:cNvPr>
          <p:cNvSpPr txBox="1"/>
          <p:nvPr/>
        </p:nvSpPr>
        <p:spPr>
          <a:xfrm>
            <a:off x="2516036" y="2970292"/>
            <a:ext cx="2240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True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1F9700-F07C-1287-0DA0-BD743C9A7373}"/>
              </a:ext>
            </a:extLst>
          </p:cNvPr>
          <p:cNvSpPr/>
          <p:nvPr/>
        </p:nvSpPr>
        <p:spPr>
          <a:xfrm>
            <a:off x="7435953" y="2806407"/>
            <a:ext cx="2809875" cy="1668876"/>
          </a:xfrm>
          <a:prstGeom prst="roundRect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793FD7-59F7-60DC-B77A-BB2AD3B86152}"/>
              </a:ext>
            </a:extLst>
          </p:cNvPr>
          <p:cNvSpPr txBox="1"/>
          <p:nvPr/>
        </p:nvSpPr>
        <p:spPr>
          <a:xfrm>
            <a:off x="7859561" y="3017757"/>
            <a:ext cx="2240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20415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4B290-E34F-1E96-67EC-98C6510FEAE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951AF-95CD-2A4F-0F31-136A2D07183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FC1FFA-5EC9-3A67-6A85-E5F38C3D1B0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Social Prescribing was introduced in 2019?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5A299-EFA1-4836-7728-B273848DD16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7BAC7-CE7A-B9DD-FF26-B1DCCADE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590E-5E06-45DD-9CD0-8021651856D2}" type="slidenum">
              <a:rPr lang="en-GB" smtClean="0"/>
              <a:t>9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351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1.5104"/>
  <p:tag name="SLIDO_PRESENTATION_ID" val="00000000-0000-0000-0000-000000000000"/>
  <p:tag name="SLIDO_EVENT_UUID" val="fbba11e6-618f-4c63-aeb0-00cd18849334"/>
  <p:tag name="SLIDO_EVENT_SECTION_UUID" val="c4ae4f2d-e62a-49cd-9b09-932730b4b3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AyNTUyOTV9"/>
  <p:tag name="SLIDO_TYPE" val="SlidoPoll"/>
  <p:tag name="SLIDO_POLL_UUID" val="e41dde40-2c55-4db7-92e5-0573be8ce7f3"/>
  <p:tag name="SLIDO_TIMELINE" val="W3sicG9sbFF1ZXN0aW9uVXVpZCI6ImU3NjlmZmVhLTEwOWUtNDA5MS05OTc5LTEyM2M1NmZkNzNiYi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AyNTUzMjN9"/>
  <p:tag name="SLIDO_TYPE" val="SlidoPoll"/>
  <p:tag name="SLIDO_POLL_UUID" val="3bea5dbb-5933-4825-9f1b-439efff03dba"/>
  <p:tag name="SLIDO_TIMELINE" val="W3sicG9sbFF1ZXN0aW9uVXVpZCI6IjdjNjU5ZTFmLWNhOTMtNDM2ZC04M2RlLTJlNWY2OTljYTg0MCIsInNob3dSZXN1bHRzIjp0cnVlLCJzaG93Q29ycmVjdEFuc3dlcnMiOmZhbHNlLCJ2b3RpbmdMb2NrZWQiOmZhbHNlfV0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AyNTUyNjh9"/>
  <p:tag name="SLIDO_TYPE" val="SlidoPoll"/>
  <p:tag name="SLIDO_POLL_UUID" val="81a97f6c-86a3-46d7-b328-739596bd06f8"/>
  <p:tag name="SLIDO_TIMELINE" val="W3sicG9sbFF1ZXN0aW9uVXVpZCI6ImY1OTE2M2Q4LTkxOTctNDEyOC1hNWRkLTNjZDkzNmE2ZTczNiIsInNob3dSZXN1bHRzIjp0cnVlLCJzaG93Q29ycmVjdEFuc3dlcnMiOmZhbHNlLCJ2b3RpbmdMb2NrZWQiOmZhbHNlfV0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AyNTUzMzB9"/>
  <p:tag name="SLIDO_TYPE" val="SlidoPoll"/>
  <p:tag name="SLIDO_POLL_UUID" val="9c65bb78-b7de-4c4a-9ace-ebaa244d8278"/>
  <p:tag name="SLIDO_TIMELINE" val="W3sicG9sbFF1ZXN0aW9uVXVpZCI6IjRiMGVmMzg5LTYzNzktNDI5Ny05MzNlLTBiN2RkY2EzOTY4OCIsInNob3dSZXN1bHRzIjp0cnVlLCJzaG93Q29ycmVjdEFuc3dlcnMiOmZhbHNlLCJ2b3RpbmdMb2NrZWQiOmZhbHNlfV0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AyNTUyODV9"/>
  <p:tag name="SLIDO_TYPE" val="SlidoPoll"/>
  <p:tag name="SLIDO_POLL_UUID" val="c03d456f-8095-4dd6-ab25-363d97154031"/>
  <p:tag name="SLIDO_TIMELINE" val="W3sicG9sbFF1ZXN0aW9uVXVpZCI6IjFlZTU4ZGI2LWY0OTItNGNkMi1iNGYzLTJhYmFkMGE5ZDZhYi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1262</TotalTime>
  <Words>965</Words>
  <Application>Microsoft Office PowerPoint</Application>
  <PresentationFormat>Widescreen</PresentationFormat>
  <Paragraphs>182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Have you heard of Social prescribing?</vt:lpstr>
      <vt:lpstr>PowerPoint Presentation</vt:lpstr>
      <vt:lpstr>What is Social Prescribing?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three roles which are considered to be personalised care or non clinical roles:</vt:lpstr>
      <vt:lpstr>Number of Full Time Equivalent (FTE) Social Prescribing Link Workers in each Primary Care Network in Derbyshire in January 2024</vt:lpstr>
      <vt:lpstr>     </vt:lpstr>
      <vt:lpstr>Social Prescribing Advisory Group (SPAG)</vt:lpstr>
      <vt:lpstr>Social Prescribing  Maturity Framework:  five focus points</vt:lpstr>
      <vt:lpstr> </vt:lpstr>
      <vt:lpstr>PowerPoint Presentation</vt:lpstr>
      <vt:lpstr>Key points </vt:lpstr>
      <vt:lpstr>Any 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CANNON, Chloe (NHS DERBY AND DERBYSHIRE CCG)</dc:creator>
  <cp:lastModifiedBy>STUART, Mark (NHS DERBY AND DERBYSHIRE ICB - 15M)</cp:lastModifiedBy>
  <cp:revision>30</cp:revision>
  <dcterms:created xsi:type="dcterms:W3CDTF">2022-07-06T14:52:02Z</dcterms:created>
  <dcterms:modified xsi:type="dcterms:W3CDTF">2024-03-15T09:39:07Z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1.9.1.5104</vt:lpwstr>
  </property>
</Properties>
</file>