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312" r:id="rId3"/>
    <p:sldId id="326" r:id="rId4"/>
    <p:sldId id="334" r:id="rId5"/>
    <p:sldId id="327" r:id="rId6"/>
    <p:sldId id="335" r:id="rId7"/>
    <p:sldId id="341" r:id="rId8"/>
    <p:sldId id="328" r:id="rId9"/>
    <p:sldId id="336" r:id="rId10"/>
    <p:sldId id="265" r:id="rId11"/>
    <p:sldId id="297" r:id="rId12"/>
    <p:sldId id="320" r:id="rId13"/>
    <p:sldId id="315" r:id="rId14"/>
    <p:sldId id="339" r:id="rId15"/>
    <p:sldId id="333" r:id="rId16"/>
    <p:sldId id="316" r:id="rId17"/>
    <p:sldId id="325" r:id="rId18"/>
    <p:sldId id="340" r:id="rId19"/>
    <p:sldId id="324" r:id="rId20"/>
    <p:sldId id="266" r:id="rId21"/>
    <p:sldId id="337" r:id="rId22"/>
    <p:sldId id="338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F3BD2A6-93A4-442B-B38F-988D1682DA94}" name="BURGESS, Clare (NHS DERBY AND DERBYSHIRE ICB - 15M)" initials="BC(DADI1" userId="S::clare.burgess1@nhs.net::d01aa439-6e38-4cd8-8996-efe39670e88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AD7C"/>
    <a:srgbClr val="DDEFDE"/>
    <a:srgbClr val="69BA6E"/>
    <a:srgbClr val="E2F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00A3-F499-4B1F-9341-19D1D28552D2}" type="datetimeFigureOut">
              <a:rPr lang="en-GB" smtClean="0"/>
              <a:t>15/03/2024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AAE2F-DC3C-48E0-91EE-11040200B7E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173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1A6F9-7953-475C-80A3-1CA318A1F708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9821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Richard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1A6F9-7953-475C-80A3-1CA318A1F708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324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CA2A9-F9AB-4986-ACF6-77EEADE76588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253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B804-256F-4FD3-BFA3-5BD9E92386CF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454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4934B-D95A-4E3C-81D6-82FAE0AEFB6D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7827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66282-C7F5-4956-9E3B-F225D68D8942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00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1AF79-4EE8-4475-A6F9-458572B5693D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4497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4FF23-699B-4B30-91BE-81843AB86DD3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264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2A195-CA6E-47A1-8CC6-698C4EF56197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56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74A01-94F7-4588-B3DC-658F1363FF47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687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08FDA-368E-419D-A526-765F03BA243F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290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DBF87-380B-41CE-B5F8-7DCAD346AC35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6266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8421A-9645-4458-A6F0-623A6237E897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483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CF6BB-0CC0-494E-8540-2A0F5194F650}" type="datetime1">
              <a:rPr lang="en-GB" smtClean="0"/>
              <a:t>15/03/2024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590E-5E06-45DD-9CD0-8021651856D2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EA65CE-6E67-E6F3-7BCE-6E811E0DF2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2" r="787" b="34233"/>
          <a:stretch/>
        </p:blipFill>
        <p:spPr>
          <a:xfrm>
            <a:off x="0" y="6608351"/>
            <a:ext cx="12192000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2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5.wdp"/><Relationship Id="rId4" Type="http://schemas.openxmlformats.org/officeDocument/2006/relationships/image" Target="../media/image14.png"/><Relationship Id="rId9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9.xml"/><Relationship Id="rId7" Type="http://schemas.openxmlformats.org/officeDocument/2006/relationships/image" Target="../media/image6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4.xml"/><Relationship Id="rId7" Type="http://schemas.openxmlformats.org/officeDocument/2006/relationships/image" Target="../media/image6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4.xml"/><Relationship Id="rId7" Type="http://schemas.openxmlformats.org/officeDocument/2006/relationships/image" Target="../media/image6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9.xml"/><Relationship Id="rId7" Type="http://schemas.openxmlformats.org/officeDocument/2006/relationships/image" Target="../media/image6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14.xml"/><Relationship Id="rId7" Type="http://schemas.openxmlformats.org/officeDocument/2006/relationships/image" Target="../media/image6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604A04-BA98-411F-8384-50EB88C07E5A}"/>
              </a:ext>
            </a:extLst>
          </p:cNvPr>
          <p:cNvSpPr txBox="1"/>
          <p:nvPr/>
        </p:nvSpPr>
        <p:spPr>
          <a:xfrm>
            <a:off x="890345" y="890042"/>
            <a:ext cx="10191499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Derbyshire Dialogue </a:t>
            </a:r>
          </a:p>
          <a:p>
            <a:pPr algn="ctr"/>
            <a:endParaRPr lang="en-GB" sz="500" dirty="0"/>
          </a:p>
          <a:p>
            <a:pPr algn="ctr"/>
            <a:r>
              <a:rPr lang="en-GB" sz="3200" dirty="0"/>
              <a:t>20 March 2024</a:t>
            </a:r>
          </a:p>
          <a:p>
            <a:pPr algn="ctr"/>
            <a:endParaRPr lang="en-GB" sz="1100" dirty="0"/>
          </a:p>
          <a:p>
            <a:pPr algn="ctr"/>
            <a:r>
              <a:rPr lang="en-GB" sz="3600" b="1" dirty="0">
                <a:latin typeface="Arial" pitchFamily="34" charset="0"/>
                <a:cs typeface="Arial" pitchFamily="34" charset="0"/>
              </a:rPr>
              <a:t>Social Prescribing</a:t>
            </a:r>
            <a:endParaRPr lang="en-GB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DA8D7A-A9CA-4588-AEFD-043BE1001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1" b="7647"/>
          <a:stretch/>
        </p:blipFill>
        <p:spPr>
          <a:xfrm>
            <a:off x="0" y="4230255"/>
            <a:ext cx="12192000" cy="17377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582AB-0C24-40C0-ADFD-C8C8D764D9DA}"/>
              </a:ext>
            </a:extLst>
          </p:cNvPr>
          <p:cNvSpPr txBox="1"/>
          <p:nvPr/>
        </p:nvSpPr>
        <p:spPr>
          <a:xfrm>
            <a:off x="0" y="2924028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00" b="1" dirty="0">
                <a:latin typeface="Arial" pitchFamily="34" charset="0"/>
                <a:cs typeface="Arial" pitchFamily="34" charset="0"/>
              </a:rPr>
              <a:t>Clare Burgess, Commissioning Manager</a:t>
            </a:r>
          </a:p>
          <a:p>
            <a:pPr algn="ctr"/>
            <a:r>
              <a:rPr lang="en-GB" sz="2300" b="1" dirty="0">
                <a:latin typeface="Arial" pitchFamily="34" charset="0"/>
                <a:cs typeface="Arial" pitchFamily="34" charset="0"/>
              </a:rPr>
              <a:t>Fay </a:t>
            </a:r>
            <a:r>
              <a:rPr lang="en-GB" sz="2300" b="1" dirty="0" err="1">
                <a:latin typeface="Arial" pitchFamily="34" charset="0"/>
                <a:cs typeface="Arial" pitchFamily="34" charset="0"/>
              </a:rPr>
              <a:t>Benskin</a:t>
            </a:r>
            <a:r>
              <a:rPr lang="en-GB" sz="2300" b="1" dirty="0">
                <a:latin typeface="Arial" pitchFamily="34" charset="0"/>
                <a:cs typeface="Arial" pitchFamily="34" charset="0"/>
              </a:rPr>
              <a:t>, Personalised Care Role Ambassa</a:t>
            </a:r>
            <a:r>
              <a:rPr lang="en-GB" sz="2400" b="1" dirty="0">
                <a:latin typeface="Arial" pitchFamily="34" charset="0"/>
                <a:cs typeface="Arial" pitchFamily="34" charset="0"/>
              </a:rPr>
              <a:t>dor</a:t>
            </a:r>
          </a:p>
        </p:txBody>
      </p:sp>
      <p:pic>
        <p:nvPicPr>
          <p:cNvPr id="7" name="Picture 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85F1AB9-2347-4F25-A6DC-495E7F7EB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022" y="186834"/>
            <a:ext cx="2430000" cy="972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C2C1E0C-DCB8-4E1C-867B-04EA3B9C32FC}"/>
              </a:ext>
            </a:extLst>
          </p:cNvPr>
          <p:cNvGrpSpPr/>
          <p:nvPr/>
        </p:nvGrpSpPr>
        <p:grpSpPr>
          <a:xfrm>
            <a:off x="0" y="5789596"/>
            <a:ext cx="12192000" cy="881570"/>
            <a:chOff x="0" y="5888271"/>
            <a:chExt cx="12192000" cy="972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78AA03-D1D2-4BCD-A36E-C8CDC783EC2F}"/>
                </a:ext>
              </a:extLst>
            </p:cNvPr>
            <p:cNvSpPr/>
            <p:nvPr/>
          </p:nvSpPr>
          <p:spPr>
            <a:xfrm>
              <a:off x="0" y="5987324"/>
              <a:ext cx="12192000" cy="8729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FE1A21B-C924-4AA2-A4DB-A872850D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540" y="5888271"/>
              <a:ext cx="6155999" cy="972000"/>
            </a:xfrm>
            <a:prstGeom prst="rect">
              <a:avLst/>
            </a:prstGeom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9CF60D-8DDE-FAF6-C995-DB3B1A553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4733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E0D94D-7B79-45C0-9628-2214B5FFB4F6}"/>
              </a:ext>
            </a:extLst>
          </p:cNvPr>
          <p:cNvSpPr txBox="1"/>
          <p:nvPr/>
        </p:nvSpPr>
        <p:spPr>
          <a:xfrm>
            <a:off x="619429" y="330739"/>
            <a:ext cx="4771500" cy="1624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dirty="0">
                <a:ea typeface="+mj-ea"/>
                <a:cs typeface="+mj-cs"/>
              </a:rPr>
              <a:t>NHS Long Term Plan 2019 – set out the NHS ambitions over the next 10 years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842ABB-ECFB-47F8-BE30-171B8B676C38}"/>
              </a:ext>
            </a:extLst>
          </p:cNvPr>
          <p:cNvSpPr txBox="1"/>
          <p:nvPr/>
        </p:nvSpPr>
        <p:spPr>
          <a:xfrm>
            <a:off x="463124" y="2305357"/>
            <a:ext cx="6172454" cy="40509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As part of the plan, groups of GPs joined together to form Primary Care Networks (PCNs) to deliver many of the commitments.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Social prescribing was added to GP practices and doctors’ surgeries as part of the NHS Long Term Plan and social prescribing is part of the wider approach to </a:t>
            </a:r>
            <a:r>
              <a:rPr lang="en-US" sz="2400" dirty="0" err="1"/>
              <a:t>personalised</a:t>
            </a:r>
            <a:r>
              <a:rPr lang="en-US" sz="2400" dirty="0"/>
              <a:t> care.</a:t>
            </a: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Moving from medical solutions and looking at the patient as a whole and the wider things that are going on in their life.</a:t>
            </a:r>
            <a:endParaRPr lang="en-US" sz="2400" b="1" dirty="0"/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889F20-E87D-ED91-C757-6501B4A65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520" y="6356350"/>
            <a:ext cx="3200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06AC590E-5E06-45DD-9CD0-8021651856D2}" type="slidenum">
              <a:rPr lang="en-US">
                <a:solidFill>
                  <a:srgbClr val="FFFFFF"/>
                </a:solidFill>
                <a:latin typeface="Calibri" panose="020F0502020204030204"/>
              </a:rPr>
              <a:pPr defTabSz="914400">
                <a:spcAft>
                  <a:spcPts val="600"/>
                </a:spcAft>
                <a:defRPr/>
              </a:pPr>
              <a:t>10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8F194B0-B81F-FCA8-6CBC-9A87286EF30C}"/>
              </a:ext>
            </a:extLst>
          </p:cNvPr>
          <p:cNvGrpSpPr/>
          <p:nvPr/>
        </p:nvGrpSpPr>
        <p:grpSpPr>
          <a:xfrm>
            <a:off x="6801072" y="942975"/>
            <a:ext cx="5131848" cy="4990972"/>
            <a:chOff x="6801072" y="942975"/>
            <a:chExt cx="5131848" cy="499097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87E6AC-3C93-5A69-9D43-0F3BF23F0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34000"/>
                      </a14:imgEffect>
                      <a14:imgEffect>
                        <a14:brightnessContrast bright="9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01072" y="1057400"/>
              <a:ext cx="4966354" cy="487654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D8E1101-B7BE-24F6-2ABF-7CE4265FBA1A}"/>
                </a:ext>
              </a:extLst>
            </p:cNvPr>
            <p:cNvSpPr/>
            <p:nvPr/>
          </p:nvSpPr>
          <p:spPr>
            <a:xfrm>
              <a:off x="11591925" y="942975"/>
              <a:ext cx="340995" cy="3651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392592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2BF23D-C5F6-4397-9CEB-E12675FDA8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3190" t="2153" r="2428" b="2530"/>
          <a:stretch/>
        </p:blipFill>
        <p:spPr>
          <a:xfrm>
            <a:off x="1866900" y="323850"/>
            <a:ext cx="8258176" cy="5905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A0FA9D-E7CD-D297-BC10-FD390874B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5866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5E28F-64EE-42BA-D60F-5DA2D0CF6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28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latin typeface="+mn-lt"/>
              </a:rPr>
              <a:t>There are 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three roles </a:t>
            </a:r>
            <a:r>
              <a:rPr lang="en-GB" sz="3600" dirty="0">
                <a:latin typeface="+mn-lt"/>
              </a:rPr>
              <a:t>which are considered to be 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personalised care </a:t>
            </a:r>
            <a:r>
              <a:rPr lang="en-GB" sz="3600" dirty="0">
                <a:latin typeface="+mn-lt"/>
              </a:rPr>
              <a:t>or </a:t>
            </a:r>
            <a:r>
              <a:rPr lang="en-GB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non clinical </a:t>
            </a:r>
            <a:r>
              <a:rPr lang="en-GB" sz="3600" dirty="0">
                <a:latin typeface="+mn-lt"/>
              </a:rPr>
              <a:t>roles:</a:t>
            </a: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06E72F35-100C-1166-0E97-6441FF8928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018801"/>
              </p:ext>
            </p:extLst>
          </p:nvPr>
        </p:nvGraphicFramePr>
        <p:xfrm>
          <a:off x="1160346" y="3186602"/>
          <a:ext cx="9871308" cy="2165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4425">
                  <a:extLst>
                    <a:ext uri="{9D8B030D-6E8A-4147-A177-3AD203B41FA5}">
                      <a16:colId xmlns:a16="http://schemas.microsoft.com/office/drawing/2014/main" val="1774797217"/>
                    </a:ext>
                  </a:extLst>
                </a:gridCol>
                <a:gridCol w="4946883">
                  <a:extLst>
                    <a:ext uri="{9D8B030D-6E8A-4147-A177-3AD203B41FA5}">
                      <a16:colId xmlns:a16="http://schemas.microsoft.com/office/drawing/2014/main" val="2260955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Role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Estimated number in Derbyshire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259090"/>
                  </a:ext>
                </a:extLst>
              </a:tr>
              <a:tr h="5843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Social Prescribing Link Worker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/>
                        <a:t>82.88</a:t>
                      </a:r>
                      <a:r>
                        <a:rPr lang="en-GB" sz="2400" dirty="0"/>
                        <a:t> FTE (full-time equivalent)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8352390"/>
                  </a:ext>
                </a:extLst>
              </a:tr>
              <a:tr h="5527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Care Co-ordinator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/>
                        <a:t>157.16</a:t>
                      </a:r>
                      <a:r>
                        <a:rPr lang="en-GB" sz="2400" dirty="0"/>
                        <a:t> FTE (full-time equivalent)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87582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Health and Wellbeing Coach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/>
                        <a:t>16.98</a:t>
                      </a:r>
                      <a:r>
                        <a:rPr lang="en-GB" sz="2400" dirty="0"/>
                        <a:t> FTE (full-time equivalent)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488711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D4C269-4363-D84F-A8F9-3E468FA52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7811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1616A-D715-A73C-CA7F-39EAC60D9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019" y="212884"/>
            <a:ext cx="9401075" cy="497970"/>
          </a:xfrm>
        </p:spPr>
        <p:txBody>
          <a:bodyPr>
            <a:noAutofit/>
          </a:bodyPr>
          <a:lstStyle/>
          <a:p>
            <a:pPr algn="ctr"/>
            <a:r>
              <a:rPr lang="en-GB" sz="2400" b="1" dirty="0">
                <a:latin typeface="+mn-lt"/>
              </a:rPr>
              <a:t>Number of Full Time Equivalent (FTE) Social Prescribing Link Workers in each Primary Care Network in Derbyshire in January 2024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3E766FE-F92A-DEB8-AE6F-0313976FEAE9}"/>
              </a:ext>
            </a:extLst>
          </p:cNvPr>
          <p:cNvGrpSpPr/>
          <p:nvPr/>
        </p:nvGrpSpPr>
        <p:grpSpPr>
          <a:xfrm>
            <a:off x="2017602" y="1035699"/>
            <a:ext cx="7673908" cy="5448390"/>
            <a:chOff x="1914418" y="722287"/>
            <a:chExt cx="7673908" cy="5448390"/>
          </a:xfrm>
        </p:grpSpPr>
        <p:pic>
          <p:nvPicPr>
            <p:cNvPr id="2050" name="Picture 2" descr="Derby and Derbyshire ICB Primary Care Network Map">
              <a:extLst>
                <a:ext uri="{FF2B5EF4-FFF2-40B4-BE49-F238E27FC236}">
                  <a16:creationId xmlns:a16="http://schemas.microsoft.com/office/drawing/2014/main" id="{C857CBDB-520C-D556-FCD6-982104568A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1228" y="722287"/>
              <a:ext cx="4399070" cy="5448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B4F0CF8-1FEB-713D-6F5C-9A1BCA9F3A6A}"/>
                </a:ext>
              </a:extLst>
            </p:cNvPr>
            <p:cNvSpPr txBox="1"/>
            <p:nvPr/>
          </p:nvSpPr>
          <p:spPr>
            <a:xfrm>
              <a:off x="6326010" y="3786183"/>
              <a:ext cx="3262316" cy="253916"/>
            </a:xfrm>
            <a:prstGeom prst="rect">
              <a:avLst/>
            </a:prstGeom>
            <a:solidFill>
              <a:srgbClr val="083F00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>
                  <a:solidFill>
                    <a:schemeClr val="bg1"/>
                  </a:solidFill>
                </a:rPr>
                <a:t>Alfreton, Ripley, Crich and Heanor (ARCH) – 4.53 SPLW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E29075-10A0-1AD2-8FB0-469EA7FFF4ED}"/>
                </a:ext>
              </a:extLst>
            </p:cNvPr>
            <p:cNvSpPr txBox="1"/>
            <p:nvPr/>
          </p:nvSpPr>
          <p:spPr>
            <a:xfrm>
              <a:off x="6355974" y="4071813"/>
              <a:ext cx="1344706" cy="253916"/>
            </a:xfrm>
            <a:prstGeom prst="rect">
              <a:avLst/>
            </a:prstGeom>
            <a:solidFill>
              <a:srgbClr val="F40203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/>
                <a:t>Belper – 2 SPLW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399F570-9661-750E-613B-45A53ADDFF11}"/>
                </a:ext>
              </a:extLst>
            </p:cNvPr>
            <p:cNvSpPr txBox="1"/>
            <p:nvPr/>
          </p:nvSpPr>
          <p:spPr>
            <a:xfrm>
              <a:off x="5585197" y="1921330"/>
              <a:ext cx="2393390" cy="253916"/>
            </a:xfrm>
            <a:prstGeom prst="rect">
              <a:avLst/>
            </a:prstGeom>
            <a:solidFill>
              <a:srgbClr val="09DE05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/>
                <a:t>Chesterfield and Dronfield – 7.04 SPLW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C87B24-4A34-887A-4775-EFF3ACF09C9A}"/>
                </a:ext>
              </a:extLst>
            </p:cNvPr>
            <p:cNvSpPr txBox="1"/>
            <p:nvPr/>
          </p:nvSpPr>
          <p:spPr>
            <a:xfrm>
              <a:off x="6609503" y="4670483"/>
              <a:ext cx="1864401" cy="253916"/>
            </a:xfrm>
            <a:prstGeom prst="rect">
              <a:avLst/>
            </a:prstGeom>
            <a:solidFill>
              <a:srgbClr val="0000F8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>
                  <a:solidFill>
                    <a:schemeClr val="bg1"/>
                  </a:solidFill>
                </a:rPr>
                <a:t>Derby City North – 5.55 SPLW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E737A2-9C8C-7E6B-E3E7-0F2B72B9F76C}"/>
                </a:ext>
              </a:extLst>
            </p:cNvPr>
            <p:cNvSpPr txBox="1"/>
            <p:nvPr/>
          </p:nvSpPr>
          <p:spPr>
            <a:xfrm>
              <a:off x="6047079" y="5263714"/>
              <a:ext cx="2142566" cy="253916"/>
            </a:xfrm>
            <a:prstGeom prst="rect">
              <a:avLst/>
            </a:prstGeom>
            <a:solidFill>
              <a:srgbClr val="EB00E1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>
                  <a:solidFill>
                    <a:schemeClr val="bg1"/>
                  </a:solidFill>
                </a:rPr>
                <a:t>Derby City South – 4.96 SPLW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79F195B-DDCE-75A9-BB42-A4D8BCB030A2}"/>
                </a:ext>
              </a:extLst>
            </p:cNvPr>
            <p:cNvSpPr txBox="1"/>
            <p:nvPr/>
          </p:nvSpPr>
          <p:spPr>
            <a:xfrm>
              <a:off x="5003400" y="1597168"/>
              <a:ext cx="2393390" cy="253916"/>
            </a:xfrm>
            <a:prstGeom prst="rect">
              <a:avLst/>
            </a:prstGeom>
            <a:solidFill>
              <a:srgbClr val="D9F000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/>
                <a:t>Derbyshire Dales – 2 SPLW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B6C3DB-6720-171A-426A-E14287A58CAE}"/>
                </a:ext>
              </a:extLst>
            </p:cNvPr>
            <p:cNvSpPr txBox="1"/>
            <p:nvPr/>
          </p:nvSpPr>
          <p:spPr>
            <a:xfrm>
              <a:off x="6562366" y="4379800"/>
              <a:ext cx="1577661" cy="253916"/>
            </a:xfrm>
            <a:prstGeom prst="rect">
              <a:avLst/>
            </a:prstGeom>
            <a:solidFill>
              <a:srgbClr val="07B7B1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/>
                <a:t>Erewash – 13.80 SPLW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3948482-FC41-F102-A3AB-A58EB389E8F1}"/>
                </a:ext>
              </a:extLst>
            </p:cNvPr>
            <p:cNvSpPr txBox="1"/>
            <p:nvPr/>
          </p:nvSpPr>
          <p:spPr>
            <a:xfrm>
              <a:off x="2839411" y="1639885"/>
              <a:ext cx="1344706" cy="253916"/>
            </a:xfrm>
            <a:prstGeom prst="rect">
              <a:avLst/>
            </a:prstGeom>
            <a:solidFill>
              <a:srgbClr val="908B87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/>
                <a:t>Glossop – 1 SPLW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905CB3-24E7-7BDA-0F3D-4E4A207135CF}"/>
                </a:ext>
              </a:extLst>
            </p:cNvPr>
            <p:cNvSpPr txBox="1"/>
            <p:nvPr/>
          </p:nvSpPr>
          <p:spPr>
            <a:xfrm>
              <a:off x="2883318" y="3639948"/>
              <a:ext cx="1646209" cy="253916"/>
            </a:xfrm>
            <a:prstGeom prst="rect">
              <a:avLst/>
            </a:prstGeom>
            <a:solidFill>
              <a:srgbClr val="7E010B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>
                  <a:solidFill>
                    <a:schemeClr val="bg1"/>
                  </a:solidFill>
                </a:rPr>
                <a:t>Greater Derby – 9.4 SPLW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90D3A46-0422-D960-E6F5-3055C540CF93}"/>
                </a:ext>
              </a:extLst>
            </p:cNvPr>
            <p:cNvSpPr txBox="1"/>
            <p:nvPr/>
          </p:nvSpPr>
          <p:spPr>
            <a:xfrm>
              <a:off x="1914418" y="2543277"/>
              <a:ext cx="2152702" cy="253916"/>
            </a:xfrm>
            <a:prstGeom prst="rect">
              <a:avLst/>
            </a:prstGeom>
            <a:solidFill>
              <a:srgbClr val="010510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>
                  <a:solidFill>
                    <a:schemeClr val="bg1"/>
                  </a:solidFill>
                </a:rPr>
                <a:t>High Peak and Buxton – 9.52 SPLW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E469B79-EA73-0CA7-60F8-7DCF1F3AB1B3}"/>
                </a:ext>
              </a:extLst>
            </p:cNvPr>
            <p:cNvSpPr txBox="1"/>
            <p:nvPr/>
          </p:nvSpPr>
          <p:spPr>
            <a:xfrm>
              <a:off x="6200095" y="2218090"/>
              <a:ext cx="3001171" cy="253916"/>
            </a:xfrm>
            <a:prstGeom prst="rect">
              <a:avLst/>
            </a:prstGeom>
            <a:solidFill>
              <a:srgbClr val="50004E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>
                  <a:solidFill>
                    <a:schemeClr val="bg1"/>
                  </a:solidFill>
                </a:rPr>
                <a:t>North East Derbyshire – 3.2 SPLW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719D69-7AED-9D26-21F5-0BAC166E30F0}"/>
                </a:ext>
              </a:extLst>
            </p:cNvPr>
            <p:cNvSpPr txBox="1"/>
            <p:nvPr/>
          </p:nvSpPr>
          <p:spPr>
            <a:xfrm>
              <a:off x="6710761" y="2925263"/>
              <a:ext cx="2490505" cy="253916"/>
            </a:xfrm>
            <a:prstGeom prst="rect">
              <a:avLst/>
            </a:prstGeom>
            <a:solidFill>
              <a:srgbClr val="534F05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>
                  <a:solidFill>
                    <a:schemeClr val="bg1"/>
                  </a:solidFill>
                </a:rPr>
                <a:t>North Hardwick and Bolsover – 4.28 SPLW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EA4720-DD80-F2BB-98E8-6B3215BC61E7}"/>
                </a:ext>
              </a:extLst>
            </p:cNvPr>
            <p:cNvSpPr txBox="1"/>
            <p:nvPr/>
          </p:nvSpPr>
          <p:spPr>
            <a:xfrm>
              <a:off x="3101228" y="3367747"/>
              <a:ext cx="1491466" cy="253916"/>
            </a:xfrm>
            <a:prstGeom prst="rect">
              <a:avLst/>
            </a:prstGeom>
            <a:solidFill>
              <a:srgbClr val="FF3A01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>
                  <a:solidFill>
                    <a:schemeClr val="bg1"/>
                  </a:solidFill>
                </a:rPr>
                <a:t>Oakdale Park – 3 SPLW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41AF79-F602-450C-216A-6583206198AE}"/>
                </a:ext>
              </a:extLst>
            </p:cNvPr>
            <p:cNvSpPr txBox="1"/>
            <p:nvPr/>
          </p:nvSpPr>
          <p:spPr>
            <a:xfrm>
              <a:off x="6218206" y="4966954"/>
              <a:ext cx="1067428" cy="253916"/>
            </a:xfrm>
            <a:prstGeom prst="rect">
              <a:avLst/>
            </a:prstGeom>
            <a:solidFill>
              <a:srgbClr val="09DE05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/>
                <a:t>PCCO – 3 SPLW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98567A9-A5EC-A6DB-0EDF-838ACA3AB8C2}"/>
                </a:ext>
              </a:extLst>
            </p:cNvPr>
            <p:cNvSpPr txBox="1"/>
            <p:nvPr/>
          </p:nvSpPr>
          <p:spPr>
            <a:xfrm>
              <a:off x="3216333" y="4028846"/>
              <a:ext cx="1367953" cy="253916"/>
            </a:xfrm>
            <a:prstGeom prst="rect">
              <a:avLst/>
            </a:prstGeom>
            <a:solidFill>
              <a:srgbClr val="04B174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>
                  <a:solidFill>
                    <a:schemeClr val="bg1"/>
                  </a:solidFill>
                </a:rPr>
                <a:t>South Dales – 1 SPLW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FA7A4E1-3773-887D-8980-BF0F305C9793}"/>
                </a:ext>
              </a:extLst>
            </p:cNvPr>
            <p:cNvSpPr txBox="1"/>
            <p:nvPr/>
          </p:nvSpPr>
          <p:spPr>
            <a:xfrm>
              <a:off x="6418673" y="3446482"/>
              <a:ext cx="1865045" cy="253916"/>
            </a:xfrm>
            <a:prstGeom prst="rect">
              <a:avLst/>
            </a:prstGeom>
            <a:solidFill>
              <a:srgbClr val="F8523D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>
                  <a:solidFill>
                    <a:schemeClr val="bg1"/>
                  </a:solidFill>
                </a:rPr>
                <a:t>South Hardwick – 4.60 SPLW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E995C7-957F-1413-806B-9FD71A690129}"/>
                </a:ext>
              </a:extLst>
            </p:cNvPr>
            <p:cNvSpPr txBox="1"/>
            <p:nvPr/>
          </p:nvSpPr>
          <p:spPr>
            <a:xfrm>
              <a:off x="4504459" y="5824671"/>
              <a:ext cx="1470322" cy="253916"/>
            </a:xfrm>
            <a:prstGeom prst="rect">
              <a:avLst/>
            </a:prstGeom>
            <a:solidFill>
              <a:srgbClr val="4E46E6"/>
            </a:solidFill>
          </p:spPr>
          <p:txBody>
            <a:bodyPr wrap="square" rtlCol="0">
              <a:spAutoFit/>
            </a:bodyPr>
            <a:lstStyle/>
            <a:p>
              <a:r>
                <a:rPr lang="en-GB" sz="1050" dirty="0">
                  <a:solidFill>
                    <a:schemeClr val="bg1"/>
                  </a:solidFill>
                </a:rPr>
                <a:t>Swadlincote – 2 SPLW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2DA7A11-F27F-AA37-A4AD-BBB70E3BB240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4529527" y="3766906"/>
              <a:ext cx="1010661" cy="86681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55CB9A70-A6B0-9B9F-83DF-9195053E072D}"/>
                </a:ext>
              </a:extLst>
            </p:cNvPr>
            <p:cNvCxnSpPr>
              <a:cxnSpLocks/>
            </p:cNvCxnSpPr>
            <p:nvPr/>
          </p:nvCxnSpPr>
          <p:spPr>
            <a:xfrm>
              <a:off x="4584286" y="3468210"/>
              <a:ext cx="1313194" cy="102833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71BE2B9-9604-6C60-7AB4-FCC111C277D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61161" y="4808887"/>
              <a:ext cx="352567" cy="24368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69EE60C-49CF-51C7-CA83-83DF9FCA882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11902" y="4618496"/>
              <a:ext cx="797601" cy="17894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95139EE-1230-444B-6263-8A15D9BF7DC9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 flipH="1">
              <a:off x="5882698" y="4198771"/>
              <a:ext cx="473276" cy="6997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25D25CE2-3B06-E5D8-E9FA-9B43D3FEFD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85197" y="2186692"/>
              <a:ext cx="68544" cy="53927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EBCF89C-6558-A94C-1198-12E90D98CB59}"/>
              </a:ext>
            </a:extLst>
          </p:cNvPr>
          <p:cNvSpPr txBox="1"/>
          <p:nvPr/>
        </p:nvSpPr>
        <p:spPr>
          <a:xfrm>
            <a:off x="6651331" y="2839418"/>
            <a:ext cx="1692012" cy="25391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North  Derbyshire – 1 SPLW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0D8375-10FC-7C39-8538-3E750C860012}"/>
              </a:ext>
            </a:extLst>
          </p:cNvPr>
          <p:cNvSpPr txBox="1"/>
          <p:nvPr/>
        </p:nvSpPr>
        <p:spPr>
          <a:xfrm>
            <a:off x="2610278" y="3106457"/>
            <a:ext cx="1397077" cy="2539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50" dirty="0"/>
              <a:t>South Dales – 2 SPLW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393CDB-604B-1F02-FEE0-B75603D6D42D}"/>
              </a:ext>
            </a:extLst>
          </p:cNvPr>
          <p:cNvSpPr txBox="1"/>
          <p:nvPr/>
        </p:nvSpPr>
        <p:spPr>
          <a:xfrm>
            <a:off x="8790292" y="1268473"/>
            <a:ext cx="3001171" cy="52322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Thrive children's social prescribing (works across four northern PCNs)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649ED5A-359E-0691-58EB-24AEA5BAEF6E}"/>
              </a:ext>
            </a:extLst>
          </p:cNvPr>
          <p:cNvSpPr txBox="1"/>
          <p:nvPr/>
        </p:nvSpPr>
        <p:spPr>
          <a:xfrm>
            <a:off x="267962" y="1035699"/>
            <a:ext cx="2390096" cy="1169551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Glossop Community Wellbeing and Asset Based Solutions with £39k small grants pot (ICB-funded social prescribing service)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0B4881-7BF8-1DD9-6365-8623B315A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954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8DF9-F09F-4B9D-935E-B18C266C6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20" y="4527353"/>
            <a:ext cx="11051269" cy="2347491"/>
          </a:xfrm>
        </p:spPr>
        <p:txBody>
          <a:bodyPr>
            <a:noAutofit/>
          </a:bodyPr>
          <a:lstStyle/>
          <a:p>
            <a:pPr marL="0" marR="0" indent="0" algn="ctr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800" b="1" u="sng" dirty="0"/>
            </a:br>
            <a:br>
              <a:rPr lang="en-GB" sz="1800" dirty="0">
                <a:latin typeface="Calibri" panose="020F0502020204030204" pitchFamily="34" charset="0"/>
              </a:rPr>
            </a:br>
            <a:br>
              <a:rPr lang="en-GB" sz="18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</a:br>
            <a:br>
              <a:rPr lang="en-GB" sz="1800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br>
              <a:rPr lang="en-GB" sz="1800" dirty="0">
                <a:latin typeface="Calibri" panose="020F0502020204030204" pitchFamily="34" charset="0"/>
              </a:rPr>
            </a:br>
            <a:endParaRPr lang="en-GB" sz="1800" b="1" u="sng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709678-2C22-FBBE-B9BC-09F410C91BEE}"/>
              </a:ext>
            </a:extLst>
          </p:cNvPr>
          <p:cNvSpPr txBox="1"/>
          <p:nvPr/>
        </p:nvSpPr>
        <p:spPr>
          <a:xfrm>
            <a:off x="1731863" y="337407"/>
            <a:ext cx="82637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/>
              <a:t>Social Prescribing Link Workers are either:</a:t>
            </a:r>
          </a:p>
          <a:p>
            <a:endParaRPr lang="en-GB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906EF1-4793-4FB4-4FF8-8B7F0F2FA1CB}"/>
              </a:ext>
            </a:extLst>
          </p:cNvPr>
          <p:cNvSpPr txBox="1"/>
          <p:nvPr/>
        </p:nvSpPr>
        <p:spPr>
          <a:xfrm>
            <a:off x="5691699" y="2659559"/>
            <a:ext cx="8852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or</a:t>
            </a:r>
            <a:endParaRPr lang="en-GB" sz="44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D116E4E-E01C-1851-08C8-BF926F118268}"/>
              </a:ext>
            </a:extLst>
          </p:cNvPr>
          <p:cNvSpPr/>
          <p:nvPr/>
        </p:nvSpPr>
        <p:spPr>
          <a:xfrm>
            <a:off x="543486" y="1260736"/>
            <a:ext cx="4942847" cy="391527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800" b="1" dirty="0">
                <a:solidFill>
                  <a:schemeClr val="tx1"/>
                </a:solidFill>
              </a:rPr>
              <a:t>Employed by Primary Care Networks (PCNs)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endParaRPr lang="en-GB" sz="1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180975" indent="-180975"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Belper</a:t>
            </a:r>
          </a:p>
          <a:p>
            <a:pPr marL="180975" indent="-180975"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Chesterfield and Dronfield</a:t>
            </a:r>
          </a:p>
          <a:p>
            <a:pPr marL="180975" indent="-180975"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Erewash </a:t>
            </a:r>
          </a:p>
          <a:p>
            <a:pPr marL="180975" indent="-180975"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Greater Derby </a:t>
            </a:r>
          </a:p>
          <a:p>
            <a:pPr marL="180975" indent="-180975"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North East Derbyshire </a:t>
            </a:r>
          </a:p>
          <a:p>
            <a:pPr marL="180975" indent="-180975"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South Hardwick </a:t>
            </a:r>
          </a:p>
          <a:p>
            <a:pPr marL="180975" indent="-180975"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North Hardwick and Bolsover</a:t>
            </a:r>
          </a:p>
          <a:p>
            <a:pPr marL="180975" indent="-180975"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Oakdale Park</a:t>
            </a:r>
          </a:p>
          <a:p>
            <a:pPr marL="180975" indent="-180975"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PCCO </a:t>
            </a:r>
          </a:p>
          <a:p>
            <a:pPr marL="180975" indent="-180975" algn="ctr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Swadlincote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649CA5D-B3B6-53D9-08FC-7FDBB8E8A570}"/>
              </a:ext>
            </a:extLst>
          </p:cNvPr>
          <p:cNvSpPr/>
          <p:nvPr/>
        </p:nvSpPr>
        <p:spPr>
          <a:xfrm>
            <a:off x="6616952" y="1260735"/>
            <a:ext cx="5017854" cy="391527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2000" b="1" dirty="0">
              <a:solidFill>
                <a:schemeClr val="tx1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en-GB" sz="2800" b="1" dirty="0">
                <a:solidFill>
                  <a:schemeClr val="tx1"/>
                </a:solidFill>
              </a:rPr>
              <a:t>Based in a voluntary sector organisation</a:t>
            </a:r>
          </a:p>
          <a:p>
            <a:pPr algn="ctr">
              <a:lnSpc>
                <a:spcPct val="80000"/>
              </a:lnSpc>
            </a:pPr>
            <a:endParaRPr lang="en-GB" sz="2800" b="1" dirty="0">
              <a:solidFill>
                <a:schemeClr val="tx1"/>
              </a:solidFill>
            </a:endParaRPr>
          </a:p>
          <a:p>
            <a:pPr marL="180975" indent="-180975" algn="ctr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</a:rPr>
              <a:t>Alfreton, Ripley, Crich and Heanor (ARCH) - Amber Valley CVS</a:t>
            </a:r>
          </a:p>
          <a:p>
            <a:pPr marL="180975" indent="-180975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</a:rPr>
              <a:t>Derby City North - Community Action Derby</a:t>
            </a:r>
          </a:p>
          <a:p>
            <a:pPr marL="180975" indent="-180975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</a:rPr>
              <a:t>Derby City South - Community Action Derby</a:t>
            </a:r>
          </a:p>
          <a:p>
            <a:pPr marL="180975" indent="-180975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</a:rPr>
              <a:t>Derbyshire Dales - Derbyshire Dales CVS</a:t>
            </a:r>
          </a:p>
          <a:p>
            <a:pPr marL="180975" indent="-180975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</a:rPr>
              <a:t>High Peak - High Peak CVS</a:t>
            </a:r>
          </a:p>
          <a:p>
            <a:pPr marL="180975" indent="-180975" algn="ctr">
              <a:lnSpc>
                <a:spcPct val="8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</a:rPr>
              <a:t>South Dales - Derbyshire Dales CVS</a:t>
            </a:r>
          </a:p>
          <a:p>
            <a:pPr marL="285750" indent="-285750" algn="ctr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285750" indent="-285750" algn="ctr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80000"/>
              </a:lnSpc>
            </a:pPr>
            <a:endParaRPr lang="en-GB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0C2CE49-49E2-E504-29B7-EFD0C18E0625}"/>
              </a:ext>
            </a:extLst>
          </p:cNvPr>
          <p:cNvSpPr/>
          <p:nvPr/>
        </p:nvSpPr>
        <p:spPr>
          <a:xfrm>
            <a:off x="4752976" y="4685029"/>
            <a:ext cx="2466974" cy="161524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ctr">
              <a:spcBef>
                <a:spcPts val="0"/>
              </a:spcBef>
              <a:spcAft>
                <a:spcPts val="0"/>
              </a:spcAft>
            </a:pPr>
            <a:r>
              <a:rPr lang="en-GB" sz="2000" b="1" dirty="0">
                <a:solidFill>
                  <a:schemeClr val="tx1"/>
                </a:solidFill>
              </a:rPr>
              <a:t>Or a mixture</a:t>
            </a:r>
          </a:p>
          <a:p>
            <a:pPr marR="0" algn="ctr">
              <a:spcBef>
                <a:spcPts val="0"/>
              </a:spcBef>
              <a:spcAft>
                <a:spcPts val="0"/>
              </a:spcAft>
            </a:pPr>
            <a:endParaRPr lang="en-GB" sz="1000" b="1" dirty="0">
              <a:solidFill>
                <a:schemeClr val="tx1"/>
              </a:solidFill>
            </a:endParaRPr>
          </a:p>
          <a:p>
            <a:pPr marL="180975" marR="0" indent="-180975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Erewash</a:t>
            </a:r>
          </a:p>
          <a:p>
            <a:pPr marL="180975" marR="0" indent="-180975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Calibri" panose="020F0502020204030204" pitchFamily="34" charset="0"/>
              </a:rPr>
              <a:t>Glossop</a:t>
            </a:r>
            <a:endParaRPr lang="en-GB" sz="1800" dirty="0"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12126-F559-C93E-758B-1FB777F8A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5464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5B406-E812-4654-A4E6-F8BEDA8A2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623544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+mn-lt"/>
              </a:rPr>
              <a:t>Social Prescribing Advisory Group (SPAG)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CAAB3A-9431-03C6-ACD0-89BE5973B0CE}"/>
              </a:ext>
            </a:extLst>
          </p:cNvPr>
          <p:cNvSpPr/>
          <p:nvPr/>
        </p:nvSpPr>
        <p:spPr>
          <a:xfrm>
            <a:off x="1398510" y="2354384"/>
            <a:ext cx="745926" cy="714264"/>
          </a:xfrm>
          <a:prstGeom prst="rect">
            <a:avLst/>
          </a:prstGeom>
          <a:ln>
            <a:noFill/>
          </a:ln>
        </p:spPr>
        <p:style>
          <a:lnRef idx="2">
            <a:scrgbClr r="0" g="0" b="0"/>
          </a:lnRef>
          <a:fillRef idx="1">
            <a:schemeClr val="bg1">
              <a:hueOff val="0"/>
              <a:satOff val="0"/>
              <a:lumOff val="0"/>
              <a:alphaOff val="0"/>
            </a:schemeClr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AC6E6F7-4189-CFBB-6124-1F9DF13D2274}"/>
              </a:ext>
            </a:extLst>
          </p:cNvPr>
          <p:cNvSpPr/>
          <p:nvPr/>
        </p:nvSpPr>
        <p:spPr>
          <a:xfrm>
            <a:off x="2690102" y="2095771"/>
            <a:ext cx="3031473" cy="1231490"/>
          </a:xfrm>
          <a:custGeom>
            <a:avLst/>
            <a:gdLst>
              <a:gd name="connsiteX0" fmla="*/ 0 w 2902798"/>
              <a:gd name="connsiteY0" fmla="*/ 0 h 1231490"/>
              <a:gd name="connsiteX1" fmla="*/ 2902798 w 2902798"/>
              <a:gd name="connsiteY1" fmla="*/ 0 h 1231490"/>
              <a:gd name="connsiteX2" fmla="*/ 2902798 w 2902798"/>
              <a:gd name="connsiteY2" fmla="*/ 1231490 h 1231490"/>
              <a:gd name="connsiteX3" fmla="*/ 0 w 2902798"/>
              <a:gd name="connsiteY3" fmla="*/ 1231490 h 1231490"/>
              <a:gd name="connsiteX4" fmla="*/ 0 w 2902798"/>
              <a:gd name="connsiteY4" fmla="*/ 0 h 1231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2798" h="1231490">
                <a:moveTo>
                  <a:pt x="0" y="0"/>
                </a:moveTo>
                <a:lnTo>
                  <a:pt x="2902798" y="0"/>
                </a:lnTo>
                <a:lnTo>
                  <a:pt x="2902798" y="1231490"/>
                </a:lnTo>
                <a:lnTo>
                  <a:pt x="0" y="12314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200" kern="1200" dirty="0"/>
              <a:t>Set up in Derby and Derbyshire in May 2019</a:t>
            </a:r>
            <a:endParaRPr lang="en-US" sz="2200" kern="12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33ACA21-37F4-32C9-22BB-B7AEDFB303BE}"/>
              </a:ext>
            </a:extLst>
          </p:cNvPr>
          <p:cNvSpPr/>
          <p:nvPr/>
        </p:nvSpPr>
        <p:spPr>
          <a:xfrm>
            <a:off x="7405299" y="2095771"/>
            <a:ext cx="3843787" cy="1231490"/>
          </a:xfrm>
          <a:custGeom>
            <a:avLst/>
            <a:gdLst>
              <a:gd name="connsiteX0" fmla="*/ 0 w 3680632"/>
              <a:gd name="connsiteY0" fmla="*/ 0 h 1231490"/>
              <a:gd name="connsiteX1" fmla="*/ 3680632 w 3680632"/>
              <a:gd name="connsiteY1" fmla="*/ 0 h 1231490"/>
              <a:gd name="connsiteX2" fmla="*/ 3680632 w 3680632"/>
              <a:gd name="connsiteY2" fmla="*/ 1231490 h 1231490"/>
              <a:gd name="connsiteX3" fmla="*/ 0 w 3680632"/>
              <a:gd name="connsiteY3" fmla="*/ 1231490 h 1231490"/>
              <a:gd name="connsiteX4" fmla="*/ 0 w 3680632"/>
              <a:gd name="connsiteY4" fmla="*/ 0 h 1231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0632" h="1231490">
                <a:moveTo>
                  <a:pt x="0" y="0"/>
                </a:moveTo>
                <a:lnTo>
                  <a:pt x="3680632" y="0"/>
                </a:lnTo>
                <a:lnTo>
                  <a:pt x="3680632" y="1231490"/>
                </a:lnTo>
                <a:lnTo>
                  <a:pt x="0" y="12314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200" kern="1200" dirty="0"/>
              <a:t>SPAG supports the delivery of social prescribing services across Derby and Derbyshire</a:t>
            </a:r>
            <a:endParaRPr lang="en-US" sz="2200" kern="12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52D78D2-1BDC-8C6F-4BA8-0B2D66EC61A9}"/>
              </a:ext>
            </a:extLst>
          </p:cNvPr>
          <p:cNvSpPr/>
          <p:nvPr/>
        </p:nvSpPr>
        <p:spPr>
          <a:xfrm>
            <a:off x="2690102" y="3892425"/>
            <a:ext cx="3031473" cy="1231490"/>
          </a:xfrm>
          <a:custGeom>
            <a:avLst/>
            <a:gdLst>
              <a:gd name="connsiteX0" fmla="*/ 0 w 2902798"/>
              <a:gd name="connsiteY0" fmla="*/ 0 h 1231490"/>
              <a:gd name="connsiteX1" fmla="*/ 2902798 w 2902798"/>
              <a:gd name="connsiteY1" fmla="*/ 0 h 1231490"/>
              <a:gd name="connsiteX2" fmla="*/ 2902798 w 2902798"/>
              <a:gd name="connsiteY2" fmla="*/ 1231490 h 1231490"/>
              <a:gd name="connsiteX3" fmla="*/ 0 w 2902798"/>
              <a:gd name="connsiteY3" fmla="*/ 1231490 h 1231490"/>
              <a:gd name="connsiteX4" fmla="*/ 0 w 2902798"/>
              <a:gd name="connsiteY4" fmla="*/ 0 h 1231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2798" h="1231490">
                <a:moveTo>
                  <a:pt x="0" y="0"/>
                </a:moveTo>
                <a:lnTo>
                  <a:pt x="2902798" y="0"/>
                </a:lnTo>
                <a:lnTo>
                  <a:pt x="2902798" y="1231490"/>
                </a:lnTo>
                <a:lnTo>
                  <a:pt x="0" y="12314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200" kern="1200" dirty="0"/>
              <a:t>We have people come to speak about related services and how we link with other services</a:t>
            </a:r>
            <a:endParaRPr lang="en-US" sz="2200" kern="120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4640DC6-D8FC-986D-A9D1-6E18EE451A66}"/>
              </a:ext>
            </a:extLst>
          </p:cNvPr>
          <p:cNvSpPr/>
          <p:nvPr/>
        </p:nvSpPr>
        <p:spPr>
          <a:xfrm>
            <a:off x="7811456" y="3892425"/>
            <a:ext cx="3031473" cy="1231490"/>
          </a:xfrm>
          <a:custGeom>
            <a:avLst/>
            <a:gdLst>
              <a:gd name="connsiteX0" fmla="*/ 0 w 2902798"/>
              <a:gd name="connsiteY0" fmla="*/ 0 h 1231490"/>
              <a:gd name="connsiteX1" fmla="*/ 2902798 w 2902798"/>
              <a:gd name="connsiteY1" fmla="*/ 0 h 1231490"/>
              <a:gd name="connsiteX2" fmla="*/ 2902798 w 2902798"/>
              <a:gd name="connsiteY2" fmla="*/ 1231490 h 1231490"/>
              <a:gd name="connsiteX3" fmla="*/ 0 w 2902798"/>
              <a:gd name="connsiteY3" fmla="*/ 1231490 h 1231490"/>
              <a:gd name="connsiteX4" fmla="*/ 0 w 2902798"/>
              <a:gd name="connsiteY4" fmla="*/ 0 h 1231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2798" h="1231490">
                <a:moveTo>
                  <a:pt x="0" y="0"/>
                </a:moveTo>
                <a:lnTo>
                  <a:pt x="2902798" y="0"/>
                </a:lnTo>
                <a:lnTo>
                  <a:pt x="2902798" y="1231490"/>
                </a:lnTo>
                <a:lnTo>
                  <a:pt x="0" y="12314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200" kern="1200" dirty="0"/>
              <a:t>We try to tackle some of the problems and find solutions</a:t>
            </a:r>
            <a:endParaRPr lang="en-US" sz="2200" kern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5E0197-A34A-B07C-9379-0BA41E220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15</a:t>
            </a:fld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9984779-3A73-FA5A-8176-DFBA65008C0A}"/>
              </a:ext>
            </a:extLst>
          </p:cNvPr>
          <p:cNvGrpSpPr/>
          <p:nvPr/>
        </p:nvGrpSpPr>
        <p:grpSpPr>
          <a:xfrm>
            <a:off x="5991157" y="2086252"/>
            <a:ext cx="1325616" cy="1231490"/>
            <a:chOff x="5991157" y="2086252"/>
            <a:chExt cx="1325616" cy="123149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28BCEA2-7347-F5F2-53AA-7E9D4CD5F748}"/>
                </a:ext>
              </a:extLst>
            </p:cNvPr>
            <p:cNvSpPr/>
            <p:nvPr/>
          </p:nvSpPr>
          <p:spPr>
            <a:xfrm>
              <a:off x="5991157" y="2086252"/>
              <a:ext cx="1286080" cy="1231490"/>
            </a:xfrm>
            <a:prstGeom prst="ellipse">
              <a:avLst/>
            </a:prstGeom>
            <a:solidFill>
              <a:srgbClr val="F4AD7C"/>
            </a:solidFill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47075F-3C58-FF1E-2E96-601C3359C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34" b="91060" l="10000" r="90000">
                          <a14:foregroundMark x1="47159" y1="19205" x2="47159" y2="19205"/>
                          <a14:foregroundMark x1="34545" y1="91060" x2="34545" y2="91060"/>
                        </a14:backgroundRemoval>
                      </a14:imgEffect>
                      <a14:imgEffect>
                        <a14:saturation sat="0"/>
                      </a14:imgEffect>
                      <a14:imgEffect>
                        <a14:brightnessContrast bright="100000" contrast="-1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006385" y="2252295"/>
              <a:ext cx="1310388" cy="899403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1BB1A9D-6F32-CBD0-C354-1AA27DFB2501}"/>
              </a:ext>
            </a:extLst>
          </p:cNvPr>
          <p:cNvGrpSpPr/>
          <p:nvPr/>
        </p:nvGrpSpPr>
        <p:grpSpPr>
          <a:xfrm>
            <a:off x="6095999" y="3892424"/>
            <a:ext cx="1286080" cy="1231490"/>
            <a:chOff x="6095999" y="3892424"/>
            <a:chExt cx="1286080" cy="123149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9E2D942-80DA-C060-1C19-30F9D7C4EFDB}"/>
                </a:ext>
              </a:extLst>
            </p:cNvPr>
            <p:cNvSpPr/>
            <p:nvPr/>
          </p:nvSpPr>
          <p:spPr>
            <a:xfrm>
              <a:off x="6095999" y="3892424"/>
              <a:ext cx="1286080" cy="1231490"/>
            </a:xfrm>
            <a:prstGeom prst="ellipse">
              <a:avLst/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GB" dirty="0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55C91C2-3AE4-CB01-A224-4E8600404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505" b="94595" l="8247" r="89691">
                          <a14:foregroundMark x1="44330" y1="5405" x2="44330" y2="5405"/>
                          <a14:foregroundMark x1="60825" y1="75676" x2="60825" y2="75676"/>
                          <a14:foregroundMark x1="49485" y1="88288" x2="49485" y2="88288"/>
                          <a14:foregroundMark x1="64948" y1="81081" x2="64948" y2="81081"/>
                          <a14:foregroundMark x1="62887" y1="94595" x2="62887" y2="9459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395111" y="4083159"/>
              <a:ext cx="742809" cy="850019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3B6112F3-DABB-13D2-0EEE-AF2062BBF4A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63000"/>
                    </a14:imgEffect>
                    <a14:imgEffect>
                      <a14:colorTemperature colorTemp="7538"/>
                    </a14:imgEffect>
                    <a14:imgEffect>
                      <a14:saturation sat="0"/>
                    </a14:imgEffect>
                    <a14:imgEffect>
                      <a14:brightnessContrast contrast="4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8011" y="2028441"/>
            <a:ext cx="1329893" cy="12988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F07EA26-97DB-756D-3519-0BBFB197DE36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500"/>
                    </a14:imgEffect>
                    <a14:imgEffect>
                      <a14:saturation sat="33000"/>
                    </a14:imgEffect>
                    <a14:imgEffect>
                      <a14:brightnessContrast contrast="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9113" y="3892424"/>
            <a:ext cx="1298820" cy="129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19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889C5E17-24D0-4696-A3C5-A2261FB45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29B58F-2358-44CC-ACE5-EF1BD3C6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2B85D6-7D53-B95E-C9ED-1F403C18CE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1" y="2088356"/>
            <a:ext cx="4919108" cy="26812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000" b="1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Prescribing  Maturity Framework: </a:t>
            </a:r>
            <a:br>
              <a:rPr lang="en-US" sz="3000" b="1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b="1" kern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focus points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A5303-A1AF-4830-806C-51FCD9618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97348" y="5285"/>
            <a:ext cx="7294653" cy="6858000"/>
            <a:chOff x="4897348" y="-5799"/>
            <a:chExt cx="7294653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FAAA8C8-4EB7-45F1-BF24-3EF0F4DC4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897348" y="-5798"/>
              <a:ext cx="7294652" cy="6857999"/>
            </a:xfrm>
            <a:custGeom>
              <a:avLst/>
              <a:gdLst>
                <a:gd name="connsiteX0" fmla="*/ 7294652 w 7294652"/>
                <a:gd name="connsiteY0" fmla="*/ 6063030 h 6857999"/>
                <a:gd name="connsiteX1" fmla="*/ 7294652 w 7294652"/>
                <a:gd name="connsiteY1" fmla="*/ 6857999 h 6857999"/>
                <a:gd name="connsiteX2" fmla="*/ 6248575 w 7294652"/>
                <a:gd name="connsiteY2" fmla="*/ 6857999 h 6857999"/>
                <a:gd name="connsiteX3" fmla="*/ 6477898 w 7294652"/>
                <a:gd name="connsiteY3" fmla="*/ 6700973 h 6857999"/>
                <a:gd name="connsiteX4" fmla="*/ 6647884 w 7294652"/>
                <a:gd name="connsiteY4" fmla="*/ 6572752 h 6857999"/>
                <a:gd name="connsiteX5" fmla="*/ 6817698 w 7294652"/>
                <a:gd name="connsiteY5" fmla="*/ 6440235 h 6857999"/>
                <a:gd name="connsiteX6" fmla="*/ 7161451 w 7294652"/>
                <a:gd name="connsiteY6" fmla="*/ 6165232 h 6857999"/>
                <a:gd name="connsiteX7" fmla="*/ 1673436 w 7294652"/>
                <a:gd name="connsiteY7" fmla="*/ 0 h 6857999"/>
                <a:gd name="connsiteX8" fmla="*/ 2394951 w 7294652"/>
                <a:gd name="connsiteY8" fmla="*/ 0 h 6857999"/>
                <a:gd name="connsiteX9" fmla="*/ 2244659 w 7294652"/>
                <a:gd name="connsiteY9" fmla="*/ 100763 h 6857999"/>
                <a:gd name="connsiteX10" fmla="*/ 1743903 w 7294652"/>
                <a:gd name="connsiteY10" fmla="*/ 498975 h 6857999"/>
                <a:gd name="connsiteX11" fmla="*/ 1163821 w 7294652"/>
                <a:gd name="connsiteY11" fmla="*/ 1121514 h 6857999"/>
                <a:gd name="connsiteX12" fmla="*/ 704911 w 7294652"/>
                <a:gd name="connsiteY12" fmla="*/ 1837036 h 6857999"/>
                <a:gd name="connsiteX13" fmla="*/ 393472 w 7294652"/>
                <a:gd name="connsiteY13" fmla="*/ 2627669 h 6857999"/>
                <a:gd name="connsiteX14" fmla="*/ 280032 w 7294652"/>
                <a:gd name="connsiteY14" fmla="*/ 3472097 h 6857999"/>
                <a:gd name="connsiteX15" fmla="*/ 327813 w 7294652"/>
                <a:gd name="connsiteY15" fmla="*/ 3884602 h 6857999"/>
                <a:gd name="connsiteX16" fmla="*/ 469096 w 7294652"/>
                <a:gd name="connsiteY16" fmla="*/ 4270809 h 6857999"/>
                <a:gd name="connsiteX17" fmla="*/ 567581 w 7294652"/>
                <a:gd name="connsiteY17" fmla="*/ 4452482 h 6857999"/>
                <a:gd name="connsiteX18" fmla="*/ 680677 w 7294652"/>
                <a:gd name="connsiteY18" fmla="*/ 4628484 h 6857999"/>
                <a:gd name="connsiteX19" fmla="*/ 941928 w 7294652"/>
                <a:gd name="connsiteY19" fmla="*/ 4968628 h 6857999"/>
                <a:gd name="connsiteX20" fmla="*/ 1224665 w 7294652"/>
                <a:gd name="connsiteY20" fmla="*/ 5311349 h 6857999"/>
                <a:gd name="connsiteX21" fmla="*/ 1365259 w 7294652"/>
                <a:gd name="connsiteY21" fmla="*/ 5490273 h 6857999"/>
                <a:gd name="connsiteX22" fmla="*/ 1432808 w 7294652"/>
                <a:gd name="connsiteY22" fmla="*/ 5577931 h 6857999"/>
                <a:gd name="connsiteX23" fmla="*/ 1498980 w 7294652"/>
                <a:gd name="connsiteY23" fmla="*/ 5662148 h 6857999"/>
                <a:gd name="connsiteX24" fmla="*/ 2067548 w 7294652"/>
                <a:gd name="connsiteY24" fmla="*/ 6283312 h 6857999"/>
                <a:gd name="connsiteX25" fmla="*/ 2369879 w 7294652"/>
                <a:gd name="connsiteY25" fmla="*/ 6562782 h 6857999"/>
                <a:gd name="connsiteX26" fmla="*/ 2686645 w 7294652"/>
                <a:gd name="connsiteY26" fmla="*/ 6820598 h 6857999"/>
                <a:gd name="connsiteX27" fmla="*/ 2738907 w 7294652"/>
                <a:gd name="connsiteY27" fmla="*/ 6857999 h 6857999"/>
                <a:gd name="connsiteX28" fmla="*/ 1731787 w 7294652"/>
                <a:gd name="connsiteY28" fmla="*/ 6857999 h 6857999"/>
                <a:gd name="connsiteX29" fmla="*/ 1607949 w 7294652"/>
                <a:gd name="connsiteY29" fmla="*/ 6732770 h 6857999"/>
                <a:gd name="connsiteX30" fmla="*/ 1309057 w 7294652"/>
                <a:gd name="connsiteY30" fmla="*/ 6370109 h 6857999"/>
                <a:gd name="connsiteX31" fmla="*/ 1048147 w 7294652"/>
                <a:gd name="connsiteY31" fmla="*/ 5986138 h 6857999"/>
                <a:gd name="connsiteX32" fmla="*/ 987131 w 7294652"/>
                <a:gd name="connsiteY32" fmla="*/ 5888512 h 6857999"/>
                <a:gd name="connsiteX33" fmla="*/ 928866 w 7294652"/>
                <a:gd name="connsiteY33" fmla="*/ 5793463 h 6857999"/>
                <a:gd name="connsiteX34" fmla="*/ 813708 w 7294652"/>
                <a:gd name="connsiteY34" fmla="*/ 5609556 h 6857999"/>
                <a:gd name="connsiteX35" fmla="*/ 574972 w 7294652"/>
                <a:gd name="connsiteY35" fmla="*/ 5231598 h 6857999"/>
                <a:gd name="connsiteX36" fmla="*/ 342424 w 7294652"/>
                <a:gd name="connsiteY36" fmla="*/ 4834048 h 6857999"/>
                <a:gd name="connsiteX37" fmla="*/ 237579 w 7294652"/>
                <a:gd name="connsiteY37" fmla="*/ 4623500 h 6857999"/>
                <a:gd name="connsiteX38" fmla="*/ 148373 w 7294652"/>
                <a:gd name="connsiteY38" fmla="*/ 4404356 h 6857999"/>
                <a:gd name="connsiteX39" fmla="*/ 79623 w 7294652"/>
                <a:gd name="connsiteY39" fmla="*/ 4175762 h 6857999"/>
                <a:gd name="connsiteX40" fmla="*/ 54185 w 7294652"/>
                <a:gd name="connsiteY40" fmla="*/ 4059229 h 6857999"/>
                <a:gd name="connsiteX41" fmla="*/ 43013 w 7294652"/>
                <a:gd name="connsiteY41" fmla="*/ 4000790 h 6857999"/>
                <a:gd name="connsiteX42" fmla="*/ 33734 w 7294652"/>
                <a:gd name="connsiteY42" fmla="*/ 3942180 h 6857999"/>
                <a:gd name="connsiteX43" fmla="*/ 45 w 7294652"/>
                <a:gd name="connsiteY43" fmla="*/ 3472097 h 6857999"/>
                <a:gd name="connsiteX44" fmla="*/ 95436 w 7294652"/>
                <a:gd name="connsiteY44" fmla="*/ 2557372 h 6857999"/>
                <a:gd name="connsiteX45" fmla="*/ 382126 w 7294652"/>
                <a:gd name="connsiteY45" fmla="*/ 1680799 h 6857999"/>
                <a:gd name="connsiteX46" fmla="*/ 1457043 w 7294652"/>
                <a:gd name="connsiteY46" fmla="*/ 192176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294652" h="6857999">
                  <a:moveTo>
                    <a:pt x="7294652" y="6063030"/>
                  </a:moveTo>
                  <a:lnTo>
                    <a:pt x="7294652" y="6857999"/>
                  </a:lnTo>
                  <a:lnTo>
                    <a:pt x="6248575" y="6857999"/>
                  </a:lnTo>
                  <a:lnTo>
                    <a:pt x="6477898" y="6700973"/>
                  </a:lnTo>
                  <a:cubicBezTo>
                    <a:pt x="6534790" y="6659378"/>
                    <a:pt x="6591336" y="6616237"/>
                    <a:pt x="6647884" y="6572752"/>
                  </a:cubicBezTo>
                  <a:cubicBezTo>
                    <a:pt x="6704432" y="6529268"/>
                    <a:pt x="6761151" y="6485095"/>
                    <a:pt x="6817698" y="6440235"/>
                  </a:cubicBezTo>
                  <a:lnTo>
                    <a:pt x="7161451" y="6165232"/>
                  </a:lnTo>
                  <a:close/>
                  <a:moveTo>
                    <a:pt x="1673436" y="0"/>
                  </a:moveTo>
                  <a:lnTo>
                    <a:pt x="2394951" y="0"/>
                  </a:lnTo>
                  <a:lnTo>
                    <a:pt x="2244659" y="100763"/>
                  </a:lnTo>
                  <a:cubicBezTo>
                    <a:pt x="2071051" y="224086"/>
                    <a:pt x="1903860" y="356975"/>
                    <a:pt x="1743903" y="498975"/>
                  </a:cubicBezTo>
                  <a:cubicBezTo>
                    <a:pt x="1533218" y="689638"/>
                    <a:pt x="1339146" y="897902"/>
                    <a:pt x="1163821" y="1121514"/>
                  </a:cubicBezTo>
                  <a:cubicBezTo>
                    <a:pt x="988284" y="1344764"/>
                    <a:pt x="834608" y="1584376"/>
                    <a:pt x="704911" y="1837036"/>
                  </a:cubicBezTo>
                  <a:cubicBezTo>
                    <a:pt x="573950" y="2089059"/>
                    <a:pt x="469577" y="2354041"/>
                    <a:pt x="393472" y="2627669"/>
                  </a:cubicBezTo>
                  <a:cubicBezTo>
                    <a:pt x="318269" y="2902842"/>
                    <a:pt x="280119" y="3186833"/>
                    <a:pt x="280032" y="3472097"/>
                  </a:cubicBezTo>
                  <a:cubicBezTo>
                    <a:pt x="280349" y="3610956"/>
                    <a:pt x="296380" y="3749334"/>
                    <a:pt x="327813" y="3884602"/>
                  </a:cubicBezTo>
                  <a:cubicBezTo>
                    <a:pt x="360878" y="4018046"/>
                    <a:pt x="408244" y="4147540"/>
                    <a:pt x="469096" y="4270809"/>
                  </a:cubicBezTo>
                  <a:cubicBezTo>
                    <a:pt x="499175" y="4332511"/>
                    <a:pt x="532347" y="4393012"/>
                    <a:pt x="567581" y="4452482"/>
                  </a:cubicBezTo>
                  <a:cubicBezTo>
                    <a:pt x="602815" y="4511953"/>
                    <a:pt x="641144" y="4570562"/>
                    <a:pt x="680677" y="4628484"/>
                  </a:cubicBezTo>
                  <a:cubicBezTo>
                    <a:pt x="760771" y="4743985"/>
                    <a:pt x="849802" y="4856048"/>
                    <a:pt x="941928" y="4968628"/>
                  </a:cubicBezTo>
                  <a:cubicBezTo>
                    <a:pt x="1034055" y="5081206"/>
                    <a:pt x="1130994" y="5193958"/>
                    <a:pt x="1224665" y="5311349"/>
                  </a:cubicBezTo>
                  <a:cubicBezTo>
                    <a:pt x="1271987" y="5369787"/>
                    <a:pt x="1318853" y="5429429"/>
                    <a:pt x="1365259" y="5490273"/>
                  </a:cubicBezTo>
                  <a:lnTo>
                    <a:pt x="1432808" y="5577931"/>
                  </a:lnTo>
                  <a:cubicBezTo>
                    <a:pt x="1454979" y="5605947"/>
                    <a:pt x="1476121" y="5634821"/>
                    <a:pt x="1498980" y="5662148"/>
                  </a:cubicBezTo>
                  <a:cubicBezTo>
                    <a:pt x="1676323" y="5880038"/>
                    <a:pt x="1866158" y="6087441"/>
                    <a:pt x="2067548" y="6283312"/>
                  </a:cubicBezTo>
                  <a:cubicBezTo>
                    <a:pt x="2166203" y="6379907"/>
                    <a:pt x="2266974" y="6473064"/>
                    <a:pt x="2369879" y="6562782"/>
                  </a:cubicBezTo>
                  <a:cubicBezTo>
                    <a:pt x="2473005" y="6652331"/>
                    <a:pt x="2577677" y="6738957"/>
                    <a:pt x="2686645" y="6820598"/>
                  </a:cubicBezTo>
                  <a:lnTo>
                    <a:pt x="2738907" y="6857999"/>
                  </a:lnTo>
                  <a:lnTo>
                    <a:pt x="1731787" y="6857999"/>
                  </a:lnTo>
                  <a:lnTo>
                    <a:pt x="1607949" y="6732770"/>
                  </a:lnTo>
                  <a:cubicBezTo>
                    <a:pt x="1501232" y="6617903"/>
                    <a:pt x="1401421" y="6496799"/>
                    <a:pt x="1309057" y="6370109"/>
                  </a:cubicBezTo>
                  <a:cubicBezTo>
                    <a:pt x="1217103" y="6244469"/>
                    <a:pt x="1129618" y="6116590"/>
                    <a:pt x="1048147" y="5986138"/>
                  </a:cubicBezTo>
                  <a:cubicBezTo>
                    <a:pt x="1027179" y="5953825"/>
                    <a:pt x="1007414" y="5920996"/>
                    <a:pt x="987131" y="5888512"/>
                  </a:cubicBezTo>
                  <a:lnTo>
                    <a:pt x="928866" y="5793463"/>
                  </a:lnTo>
                  <a:cubicBezTo>
                    <a:pt x="891568" y="5732276"/>
                    <a:pt x="852725" y="5671260"/>
                    <a:pt x="813708" y="5609556"/>
                  </a:cubicBezTo>
                  <a:lnTo>
                    <a:pt x="574972" y="5231598"/>
                  </a:lnTo>
                  <a:cubicBezTo>
                    <a:pt x="495221" y="5103551"/>
                    <a:pt x="416158" y="4971549"/>
                    <a:pt x="342424" y="4834048"/>
                  </a:cubicBezTo>
                  <a:cubicBezTo>
                    <a:pt x="305641" y="4765298"/>
                    <a:pt x="270236" y="4695343"/>
                    <a:pt x="237579" y="4623500"/>
                  </a:cubicBezTo>
                  <a:cubicBezTo>
                    <a:pt x="204922" y="4551655"/>
                    <a:pt x="175187" y="4478607"/>
                    <a:pt x="148373" y="4404356"/>
                  </a:cubicBezTo>
                  <a:cubicBezTo>
                    <a:pt x="121561" y="4330107"/>
                    <a:pt x="99046" y="4252934"/>
                    <a:pt x="79623" y="4175762"/>
                  </a:cubicBezTo>
                  <a:cubicBezTo>
                    <a:pt x="70514" y="4136916"/>
                    <a:pt x="61577" y="4098245"/>
                    <a:pt x="54185" y="4059229"/>
                  </a:cubicBezTo>
                  <a:lnTo>
                    <a:pt x="43013" y="4000790"/>
                  </a:lnTo>
                  <a:lnTo>
                    <a:pt x="33734" y="3942180"/>
                  </a:lnTo>
                  <a:cubicBezTo>
                    <a:pt x="10461" y="3786581"/>
                    <a:pt x="-801" y="3629416"/>
                    <a:pt x="45" y="3472097"/>
                  </a:cubicBezTo>
                  <a:cubicBezTo>
                    <a:pt x="863" y="3164748"/>
                    <a:pt x="32824" y="2858275"/>
                    <a:pt x="95436" y="2557372"/>
                  </a:cubicBezTo>
                  <a:cubicBezTo>
                    <a:pt x="157549" y="2255281"/>
                    <a:pt x="253728" y="1961216"/>
                    <a:pt x="382126" y="1680799"/>
                  </a:cubicBezTo>
                  <a:cubicBezTo>
                    <a:pt x="639940" y="1120482"/>
                    <a:pt x="1015492" y="619117"/>
                    <a:pt x="1457043" y="192176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77FC097-E4F2-4A45-82E8-3808FA553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00650" y="-5799"/>
              <a:ext cx="7291350" cy="6858000"/>
            </a:xfrm>
            <a:custGeom>
              <a:avLst/>
              <a:gdLst>
                <a:gd name="connsiteX0" fmla="*/ 7291350 w 7291350"/>
                <a:gd name="connsiteY0" fmla="*/ 5718699 h 6858000"/>
                <a:gd name="connsiteX1" fmla="*/ 7291350 w 7291350"/>
                <a:gd name="connsiteY1" fmla="*/ 6806115 h 6858000"/>
                <a:gd name="connsiteX2" fmla="*/ 7224124 w 7291350"/>
                <a:gd name="connsiteY2" fmla="*/ 6858000 h 6858000"/>
                <a:gd name="connsiteX3" fmla="*/ 5607142 w 7291350"/>
                <a:gd name="connsiteY3" fmla="*/ 6858000 h 6858000"/>
                <a:gd name="connsiteX4" fmla="*/ 5736072 w 7291350"/>
                <a:gd name="connsiteY4" fmla="*/ 6801170 h 6858000"/>
                <a:gd name="connsiteX5" fmla="*/ 6949826 w 7291350"/>
                <a:gd name="connsiteY5" fmla="*/ 5983707 h 6858000"/>
                <a:gd name="connsiteX6" fmla="*/ 7220703 w 7291350"/>
                <a:gd name="connsiteY6" fmla="*/ 5773675 h 6858000"/>
                <a:gd name="connsiteX7" fmla="*/ 7218419 w 7291350"/>
                <a:gd name="connsiteY7" fmla="*/ 0 h 6858000"/>
                <a:gd name="connsiteX8" fmla="*/ 7291350 w 7291350"/>
                <a:gd name="connsiteY8" fmla="*/ 0 h 6858000"/>
                <a:gd name="connsiteX9" fmla="*/ 7291350 w 7291350"/>
                <a:gd name="connsiteY9" fmla="*/ 50138 h 6858000"/>
                <a:gd name="connsiteX10" fmla="*/ 1797607 w 7291350"/>
                <a:gd name="connsiteY10" fmla="*/ 0 h 6858000"/>
                <a:gd name="connsiteX11" fmla="*/ 3385676 w 7291350"/>
                <a:gd name="connsiteY11" fmla="*/ 0 h 6858000"/>
                <a:gd name="connsiteX12" fmla="*/ 3360567 w 7291350"/>
                <a:gd name="connsiteY12" fmla="*/ 11552 h 6858000"/>
                <a:gd name="connsiteX13" fmla="*/ 2267395 w 7291350"/>
                <a:gd name="connsiteY13" fmla="*/ 725831 h 6858000"/>
                <a:gd name="connsiteX14" fmla="*/ 1234074 w 7291350"/>
                <a:gd name="connsiteY14" fmla="*/ 2007171 h 6858000"/>
                <a:gd name="connsiteX15" fmla="*/ 859383 w 7291350"/>
                <a:gd name="connsiteY15" fmla="*/ 3498372 h 6858000"/>
                <a:gd name="connsiteX16" fmla="*/ 1479513 w 7291350"/>
                <a:gd name="connsiteY16" fmla="*/ 4883182 h 6858000"/>
                <a:gd name="connsiteX17" fmla="*/ 1791985 w 7291350"/>
                <a:gd name="connsiteY17" fmla="*/ 5322671 h 6858000"/>
                <a:gd name="connsiteX18" fmla="*/ 3397295 w 7291350"/>
                <a:gd name="connsiteY18" fmla="*/ 6784567 h 6858000"/>
                <a:gd name="connsiteX19" fmla="*/ 3590446 w 7291350"/>
                <a:gd name="connsiteY19" fmla="*/ 6858000 h 6858000"/>
                <a:gd name="connsiteX20" fmla="*/ 1970757 w 7291350"/>
                <a:gd name="connsiteY20" fmla="*/ 6858000 h 6858000"/>
                <a:gd name="connsiteX21" fmla="*/ 1735872 w 7291350"/>
                <a:gd name="connsiteY21" fmla="*/ 6627685 h 6858000"/>
                <a:gd name="connsiteX22" fmla="*/ 1080932 w 7291350"/>
                <a:gd name="connsiteY22" fmla="*/ 5805127 h 6858000"/>
                <a:gd name="connsiteX23" fmla="*/ 0 w 7291350"/>
                <a:gd name="connsiteY23" fmla="*/ 3498372 h 6858000"/>
                <a:gd name="connsiteX24" fmla="*/ 1708174 w 7291350"/>
                <a:gd name="connsiteY24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291350" h="6858000">
                  <a:moveTo>
                    <a:pt x="7291350" y="5718699"/>
                  </a:moveTo>
                  <a:lnTo>
                    <a:pt x="7291350" y="6806115"/>
                  </a:lnTo>
                  <a:lnTo>
                    <a:pt x="7224124" y="6858000"/>
                  </a:lnTo>
                  <a:lnTo>
                    <a:pt x="5607142" y="6858000"/>
                  </a:lnTo>
                  <a:lnTo>
                    <a:pt x="5736072" y="6801170"/>
                  </a:lnTo>
                  <a:cubicBezTo>
                    <a:pt x="6122313" y="6616106"/>
                    <a:pt x="6503069" y="6332805"/>
                    <a:pt x="6949826" y="5983707"/>
                  </a:cubicBezTo>
                  <a:cubicBezTo>
                    <a:pt x="7041094" y="5912378"/>
                    <a:pt x="7132358" y="5842426"/>
                    <a:pt x="7220703" y="5773675"/>
                  </a:cubicBezTo>
                  <a:close/>
                  <a:moveTo>
                    <a:pt x="7218419" y="0"/>
                  </a:moveTo>
                  <a:lnTo>
                    <a:pt x="7291350" y="0"/>
                  </a:lnTo>
                  <a:lnTo>
                    <a:pt x="7291350" y="50138"/>
                  </a:lnTo>
                  <a:close/>
                  <a:moveTo>
                    <a:pt x="1797607" y="0"/>
                  </a:moveTo>
                  <a:lnTo>
                    <a:pt x="3385676" y="0"/>
                  </a:lnTo>
                  <a:lnTo>
                    <a:pt x="3360567" y="11552"/>
                  </a:lnTo>
                  <a:cubicBezTo>
                    <a:pt x="2968013" y="202286"/>
                    <a:pt x="2600620" y="442170"/>
                    <a:pt x="2267395" y="725831"/>
                  </a:cubicBezTo>
                  <a:cubicBezTo>
                    <a:pt x="1824986" y="1104820"/>
                    <a:pt x="1477279" y="1536057"/>
                    <a:pt x="1234074" y="2007171"/>
                  </a:cubicBezTo>
                  <a:cubicBezTo>
                    <a:pt x="985368" y="2488770"/>
                    <a:pt x="859383" y="2990476"/>
                    <a:pt x="859383" y="3498372"/>
                  </a:cubicBezTo>
                  <a:cubicBezTo>
                    <a:pt x="859383" y="4010222"/>
                    <a:pt x="1060651" y="4308942"/>
                    <a:pt x="1479513" y="4883182"/>
                  </a:cubicBezTo>
                  <a:cubicBezTo>
                    <a:pt x="1580577" y="5021714"/>
                    <a:pt x="1685078" y="5164888"/>
                    <a:pt x="1791985" y="5322671"/>
                  </a:cubicBezTo>
                  <a:cubicBezTo>
                    <a:pt x="2283419" y="6046950"/>
                    <a:pt x="2796809" y="6521439"/>
                    <a:pt x="3397295" y="6784567"/>
                  </a:cubicBezTo>
                  <a:lnTo>
                    <a:pt x="3590446" y="6858000"/>
                  </a:lnTo>
                  <a:lnTo>
                    <a:pt x="1970757" y="6858000"/>
                  </a:lnTo>
                  <a:lnTo>
                    <a:pt x="1735872" y="6627685"/>
                  </a:lnTo>
                  <a:cubicBezTo>
                    <a:pt x="1502484" y="6382823"/>
                    <a:pt x="1285774" y="6107254"/>
                    <a:pt x="1080932" y="5805127"/>
                  </a:cubicBezTo>
                  <a:cubicBezTo>
                    <a:pt x="556365" y="5032027"/>
                    <a:pt x="0" y="4501616"/>
                    <a:pt x="0" y="3498372"/>
                  </a:cubicBezTo>
                  <a:cubicBezTo>
                    <a:pt x="0" y="2160829"/>
                    <a:pt x="685186" y="949872"/>
                    <a:pt x="1708174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0DF88B0-FA8A-47F5-8EAC-1880B1A51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22894" y="-5799"/>
              <a:ext cx="7269107" cy="6858000"/>
            </a:xfrm>
            <a:custGeom>
              <a:avLst/>
              <a:gdLst>
                <a:gd name="connsiteX0" fmla="*/ 7269107 w 7269107"/>
                <a:gd name="connsiteY0" fmla="*/ 5518449 h 6858000"/>
                <a:gd name="connsiteX1" fmla="*/ 7269107 w 7269107"/>
                <a:gd name="connsiteY1" fmla="*/ 6823281 h 6858000"/>
                <a:gd name="connsiteX2" fmla="*/ 7224122 w 7269107"/>
                <a:gd name="connsiteY2" fmla="*/ 6858000 h 6858000"/>
                <a:gd name="connsiteX3" fmla="*/ 4927054 w 7269107"/>
                <a:gd name="connsiteY3" fmla="*/ 6858000 h 6858000"/>
                <a:gd name="connsiteX4" fmla="*/ 4982167 w 7269107"/>
                <a:gd name="connsiteY4" fmla="*/ 6852876 h 6858000"/>
                <a:gd name="connsiteX5" fmla="*/ 5743768 w 7269107"/>
                <a:gd name="connsiteY5" fmla="*/ 6606245 h 6858000"/>
                <a:gd name="connsiteX6" fmla="*/ 6843778 w 7269107"/>
                <a:gd name="connsiteY6" fmla="*/ 5848440 h 6858000"/>
                <a:gd name="connsiteX7" fmla="*/ 7115515 w 7269107"/>
                <a:gd name="connsiteY7" fmla="*/ 5637891 h 6858000"/>
                <a:gd name="connsiteX8" fmla="*/ 6870111 w 7269107"/>
                <a:gd name="connsiteY8" fmla="*/ 0 h 6858000"/>
                <a:gd name="connsiteX9" fmla="*/ 7269107 w 7269107"/>
                <a:gd name="connsiteY9" fmla="*/ 0 h 6858000"/>
                <a:gd name="connsiteX10" fmla="*/ 7269107 w 7269107"/>
                <a:gd name="connsiteY10" fmla="*/ 243137 h 6858000"/>
                <a:gd name="connsiteX11" fmla="*/ 7089989 w 7269107"/>
                <a:gd name="connsiteY11" fmla="*/ 119955 h 6858000"/>
                <a:gd name="connsiteX12" fmla="*/ 6952948 w 7269107"/>
                <a:gd name="connsiteY12" fmla="*/ 41521 h 6858000"/>
                <a:gd name="connsiteX13" fmla="*/ 1797606 w 7269107"/>
                <a:gd name="connsiteY13" fmla="*/ 0 h 6858000"/>
                <a:gd name="connsiteX14" fmla="*/ 3815328 w 7269107"/>
                <a:gd name="connsiteY14" fmla="*/ 0 h 6858000"/>
                <a:gd name="connsiteX15" fmla="*/ 3627371 w 7269107"/>
                <a:gd name="connsiteY15" fmla="*/ 77142 h 6858000"/>
                <a:gd name="connsiteX16" fmla="*/ 2379115 w 7269107"/>
                <a:gd name="connsiteY16" fmla="*/ 856285 h 6858000"/>
                <a:gd name="connsiteX17" fmla="*/ 1386699 w 7269107"/>
                <a:gd name="connsiteY17" fmla="*/ 2086062 h 6858000"/>
                <a:gd name="connsiteX18" fmla="*/ 1031258 w 7269107"/>
                <a:gd name="connsiteY18" fmla="*/ 3498372 h 6858000"/>
                <a:gd name="connsiteX19" fmla="*/ 1618904 w 7269107"/>
                <a:gd name="connsiteY19" fmla="*/ 4781604 h 6858000"/>
                <a:gd name="connsiteX20" fmla="*/ 1934812 w 7269107"/>
                <a:gd name="connsiteY20" fmla="*/ 5225904 h 6858000"/>
                <a:gd name="connsiteX21" fmla="*/ 3140010 w 7269107"/>
                <a:gd name="connsiteY21" fmla="*/ 6456196 h 6858000"/>
                <a:gd name="connsiteX22" fmla="*/ 4281662 w 7269107"/>
                <a:gd name="connsiteY22" fmla="*/ 6843305 h 6858000"/>
                <a:gd name="connsiteX23" fmla="*/ 4449058 w 7269107"/>
                <a:gd name="connsiteY23" fmla="*/ 6858000 h 6858000"/>
                <a:gd name="connsiteX24" fmla="*/ 1970756 w 7269107"/>
                <a:gd name="connsiteY24" fmla="*/ 6858000 h 6858000"/>
                <a:gd name="connsiteX25" fmla="*/ 1735871 w 7269107"/>
                <a:gd name="connsiteY25" fmla="*/ 6627685 h 6858000"/>
                <a:gd name="connsiteX26" fmla="*/ 1080930 w 7269107"/>
                <a:gd name="connsiteY26" fmla="*/ 5805127 h 6858000"/>
                <a:gd name="connsiteX27" fmla="*/ 0 w 7269107"/>
                <a:gd name="connsiteY27" fmla="*/ 3498372 h 6858000"/>
                <a:gd name="connsiteX28" fmla="*/ 1708172 w 7269107"/>
                <a:gd name="connsiteY28" fmla="*/ 7330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269107" h="6858000">
                  <a:moveTo>
                    <a:pt x="7269107" y="5518449"/>
                  </a:moveTo>
                  <a:lnTo>
                    <a:pt x="7269107" y="6823281"/>
                  </a:lnTo>
                  <a:lnTo>
                    <a:pt x="7224122" y="6858000"/>
                  </a:lnTo>
                  <a:lnTo>
                    <a:pt x="4927054" y="6858000"/>
                  </a:lnTo>
                  <a:lnTo>
                    <a:pt x="4982167" y="6852876"/>
                  </a:lnTo>
                  <a:cubicBezTo>
                    <a:pt x="5236517" y="6821036"/>
                    <a:pt x="5483373" y="6740566"/>
                    <a:pt x="5743768" y="6606245"/>
                  </a:cubicBezTo>
                  <a:cubicBezTo>
                    <a:pt x="6099551" y="6422337"/>
                    <a:pt x="6452586" y="6154209"/>
                    <a:pt x="6843778" y="5848440"/>
                  </a:cubicBezTo>
                  <a:cubicBezTo>
                    <a:pt x="6935559" y="5776768"/>
                    <a:pt x="7026997" y="5706642"/>
                    <a:pt x="7115515" y="5637891"/>
                  </a:cubicBezTo>
                  <a:close/>
                  <a:moveTo>
                    <a:pt x="6870111" y="0"/>
                  </a:moveTo>
                  <a:lnTo>
                    <a:pt x="7269107" y="0"/>
                  </a:lnTo>
                  <a:lnTo>
                    <a:pt x="7269107" y="243137"/>
                  </a:lnTo>
                  <a:lnTo>
                    <a:pt x="7089989" y="119955"/>
                  </a:lnTo>
                  <a:cubicBezTo>
                    <a:pt x="7045081" y="92581"/>
                    <a:pt x="6999384" y="66425"/>
                    <a:pt x="6952948" y="41521"/>
                  </a:cubicBezTo>
                  <a:close/>
                  <a:moveTo>
                    <a:pt x="1797606" y="0"/>
                  </a:moveTo>
                  <a:lnTo>
                    <a:pt x="3815328" y="0"/>
                  </a:lnTo>
                  <a:lnTo>
                    <a:pt x="3627371" y="77142"/>
                  </a:lnTo>
                  <a:cubicBezTo>
                    <a:pt x="3175548" y="273822"/>
                    <a:pt x="2754868" y="536281"/>
                    <a:pt x="2379115" y="856285"/>
                  </a:cubicBezTo>
                  <a:cubicBezTo>
                    <a:pt x="1959736" y="1215679"/>
                    <a:pt x="1616497" y="1640901"/>
                    <a:pt x="1386699" y="2086062"/>
                  </a:cubicBezTo>
                  <a:cubicBezTo>
                    <a:pt x="1151572" y="2543083"/>
                    <a:pt x="1031258" y="3018150"/>
                    <a:pt x="1031258" y="3498372"/>
                  </a:cubicBezTo>
                  <a:cubicBezTo>
                    <a:pt x="1031258" y="3957455"/>
                    <a:pt x="1211213" y="4223692"/>
                    <a:pt x="1618904" y="4781604"/>
                  </a:cubicBezTo>
                  <a:cubicBezTo>
                    <a:pt x="1720826" y="4921339"/>
                    <a:pt x="1826186" y="5065887"/>
                    <a:pt x="1934812" y="5225904"/>
                  </a:cubicBezTo>
                  <a:cubicBezTo>
                    <a:pt x="2318957" y="5792064"/>
                    <a:pt x="2713069" y="6194600"/>
                    <a:pt x="3140010" y="6456196"/>
                  </a:cubicBezTo>
                  <a:cubicBezTo>
                    <a:pt x="3479423" y="6664512"/>
                    <a:pt x="3855769" y="6792387"/>
                    <a:pt x="4281662" y="6843305"/>
                  </a:cubicBezTo>
                  <a:lnTo>
                    <a:pt x="4449058" y="6858000"/>
                  </a:lnTo>
                  <a:lnTo>
                    <a:pt x="1970756" y="6858000"/>
                  </a:lnTo>
                  <a:lnTo>
                    <a:pt x="1735871" y="6627685"/>
                  </a:lnTo>
                  <a:cubicBezTo>
                    <a:pt x="1502482" y="6382823"/>
                    <a:pt x="1285773" y="6107254"/>
                    <a:pt x="1080930" y="5805127"/>
                  </a:cubicBezTo>
                  <a:cubicBezTo>
                    <a:pt x="556364" y="5032027"/>
                    <a:pt x="0" y="4501616"/>
                    <a:pt x="0" y="3498372"/>
                  </a:cubicBezTo>
                  <a:cubicBezTo>
                    <a:pt x="0" y="2160829"/>
                    <a:pt x="685185" y="949872"/>
                    <a:pt x="1708172" y="7330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4565C826-2D9A-2833-24E8-FA8249071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4948" y="1332548"/>
            <a:ext cx="5409147" cy="47920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28600" algn="l">
              <a:spcAft>
                <a:spcPts val="800"/>
              </a:spcAft>
            </a:pPr>
            <a:endParaRPr lang="en-US" sz="3200" dirty="0">
              <a:solidFill>
                <a:schemeClr val="tx2"/>
              </a:solidFill>
              <a:effectLst/>
            </a:endParaRPr>
          </a:p>
          <a:p>
            <a:pPr marL="285750" marR="165100" lvl="0" indent="-22860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effectLst/>
              </a:rPr>
              <a:t>Data to show impact</a:t>
            </a:r>
            <a:endParaRPr lang="en-US" sz="3000" dirty="0">
              <a:solidFill>
                <a:schemeClr val="accent5">
                  <a:lumMod val="75000"/>
                </a:schemeClr>
              </a:solidFill>
              <a:effectLst/>
            </a:endParaRPr>
          </a:p>
          <a:p>
            <a:pPr marL="285750" marR="165100" lvl="0" indent="-22860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effectLst/>
              </a:rPr>
              <a:t>Better funding</a:t>
            </a:r>
            <a:endParaRPr lang="en-US" sz="3000" dirty="0">
              <a:solidFill>
                <a:schemeClr val="accent5">
                  <a:lumMod val="75000"/>
                </a:schemeClr>
              </a:solidFill>
              <a:effectLst/>
            </a:endParaRPr>
          </a:p>
          <a:p>
            <a:pPr marL="285750" marR="165100" lvl="0" indent="-22860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effectLst/>
              </a:rPr>
              <a:t>Strong leadership</a:t>
            </a:r>
            <a:endParaRPr lang="en-US" sz="3000" dirty="0">
              <a:solidFill>
                <a:schemeClr val="accent5">
                  <a:lumMod val="75000"/>
                </a:schemeClr>
              </a:solidFill>
              <a:effectLst/>
            </a:endParaRPr>
          </a:p>
          <a:p>
            <a:pPr marL="285750" marR="165100" lvl="0" indent="-22860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effectLst/>
              </a:rPr>
              <a:t>Under-represented groups</a:t>
            </a:r>
          </a:p>
          <a:p>
            <a:pPr marL="285750" marR="165100" indent="-228600" algn="l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</a:rPr>
              <a:t>C</a:t>
            </a: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  <a:effectLst/>
              </a:rPr>
              <a:t>lear referral criteria</a:t>
            </a:r>
            <a:endParaRPr lang="en-US" sz="3000" dirty="0">
              <a:solidFill>
                <a:schemeClr val="accent5">
                  <a:lumMod val="75000"/>
                </a:schemeClr>
              </a:solidFill>
              <a:effectLst/>
            </a:endParaRPr>
          </a:p>
          <a:p>
            <a:pPr marL="221615" marR="165100" algn="l">
              <a:spcAft>
                <a:spcPts val="800"/>
              </a:spcAft>
            </a:pPr>
            <a:endParaRPr lang="en-US" sz="3200" dirty="0">
              <a:solidFill>
                <a:schemeClr val="tx2"/>
              </a:solidFill>
              <a:effectLst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B82162-E820-8F89-79B1-E061B2EDB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1763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F35CC-BFDD-A677-0BF0-278004F9C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dirty="0"/>
            </a:br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01267B-BFFE-46C6-DE40-C81D80BEC4F0}"/>
              </a:ext>
            </a:extLst>
          </p:cNvPr>
          <p:cNvSpPr/>
          <p:nvPr/>
        </p:nvSpPr>
        <p:spPr>
          <a:xfrm>
            <a:off x="319969" y="317779"/>
            <a:ext cx="2938670" cy="350285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3C35F0C-F1B7-408A-3FEF-3177F333A8A4}"/>
              </a:ext>
            </a:extLst>
          </p:cNvPr>
          <p:cNvSpPr/>
          <p:nvPr/>
        </p:nvSpPr>
        <p:spPr>
          <a:xfrm>
            <a:off x="8333074" y="420203"/>
            <a:ext cx="3385931" cy="363744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GB" sz="2000" b="1" dirty="0">
                <a:solidFill>
                  <a:schemeClr val="tx1"/>
                </a:solidFill>
              </a:rPr>
              <a:t>Outcome</a:t>
            </a:r>
          </a:p>
          <a:p>
            <a:pPr marL="0" indent="0" algn="ctr"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Attending football session and enjoys connecting with others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Stopped smoking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Accessing specialist counselling via IAPT and improved mental health and reduction in low mood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F69AC1-DB8E-3D34-35A1-FF39C1512753}"/>
              </a:ext>
            </a:extLst>
          </p:cNvPr>
          <p:cNvSpPr txBox="1"/>
          <p:nvPr/>
        </p:nvSpPr>
        <p:spPr>
          <a:xfrm>
            <a:off x="384309" y="420203"/>
            <a:ext cx="25365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Background</a:t>
            </a:r>
          </a:p>
          <a:p>
            <a:endParaRPr lang="en-GB" sz="1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Male: 25 years old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Previous alcohol misuse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Living in supported accommodation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Low mood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Lack of things to keep him busy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AE0E1AE-B108-F6B7-033B-642548F80EFA}"/>
              </a:ext>
            </a:extLst>
          </p:cNvPr>
          <p:cNvSpPr/>
          <p:nvPr/>
        </p:nvSpPr>
        <p:spPr>
          <a:xfrm>
            <a:off x="3761648" y="307415"/>
            <a:ext cx="4068417" cy="56742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AD047E-C029-A0FE-8FE5-5ED097996281}"/>
              </a:ext>
            </a:extLst>
          </p:cNvPr>
          <p:cNvSpPr txBox="1"/>
          <p:nvPr/>
        </p:nvSpPr>
        <p:spPr>
          <a:xfrm>
            <a:off x="3794203" y="420203"/>
            <a:ext cx="381662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Support</a:t>
            </a:r>
          </a:p>
          <a:p>
            <a:pPr algn="ctr"/>
            <a:endParaRPr lang="en-GB" sz="1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Getting to know patient: what matters?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Explored groups and activities: Foodbank referral due to limited income and benefit issues, linked with men's mental health football session, exercise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Stop smoking referral to Live Life Better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IAPT (Improving Access to Psychological Therapies) referral for counselling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Visited local HUBs and wellbeing café together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8C89157-93FD-17AF-19B3-5FF806970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78974">
            <a:off x="970806" y="3730264"/>
            <a:ext cx="1853151" cy="2615820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AA30FE-092A-D383-1DB1-DED7DED1B6AF}"/>
              </a:ext>
            </a:extLst>
          </p:cNvPr>
          <p:cNvSpPr txBox="1"/>
          <p:nvPr/>
        </p:nvSpPr>
        <p:spPr>
          <a:xfrm>
            <a:off x="8109916" y="4371328"/>
            <a:ext cx="3805860" cy="1777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Quote from patient:</a:t>
            </a:r>
          </a:p>
          <a:p>
            <a:endParaRPr lang="en-GB" sz="1050" b="1" dirty="0"/>
          </a:p>
          <a:p>
            <a:pPr>
              <a:lnSpc>
                <a:spcPct val="90000"/>
              </a:lnSpc>
            </a:pPr>
            <a:r>
              <a:rPr lang="en-GB" i="1" dirty="0">
                <a:solidFill>
                  <a:srgbClr val="24242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</a:t>
            </a:r>
            <a:r>
              <a:rPr lang="en-GB" sz="1800" i="1" dirty="0">
                <a:solidFill>
                  <a:srgbClr val="24242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didn’t realise how much my Social Prescriber could do to help me. I am so happy with the referrals and introductions. I felt fully supported throughout!”</a:t>
            </a:r>
            <a:endParaRPr lang="en-GB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850F3F-2A99-0503-F84A-80E43D07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5217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153EDB2-4AAD-43F4-AE78-4D326C813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3CB7779-72E2-4E92-AE18-6BBC335DD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5" y="0"/>
            <a:ext cx="11097905" cy="6858000"/>
            <a:chOff x="547625" y="0"/>
            <a:chExt cx="11097905" cy="68580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75B9DA5-08BD-40EA-B06C-3D3CCD06A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07575" y="0"/>
              <a:ext cx="10345003" cy="6858000"/>
            </a:xfrm>
            <a:custGeom>
              <a:avLst/>
              <a:gdLst>
                <a:gd name="connsiteX0" fmla="*/ 7551973 w 9174595"/>
                <a:gd name="connsiteY0" fmla="*/ 0 h 6858000"/>
                <a:gd name="connsiteX1" fmla="*/ 5634635 w 9174595"/>
                <a:gd name="connsiteY1" fmla="*/ 0 h 6858000"/>
                <a:gd name="connsiteX2" fmla="*/ 5550590 w 9174595"/>
                <a:gd name="connsiteY2" fmla="*/ 0 h 6858000"/>
                <a:gd name="connsiteX3" fmla="*/ 5480986 w 9174595"/>
                <a:gd name="connsiteY3" fmla="*/ 0 h 6858000"/>
                <a:gd name="connsiteX4" fmla="*/ 4886240 w 9174595"/>
                <a:gd name="connsiteY4" fmla="*/ 0 h 6858000"/>
                <a:gd name="connsiteX5" fmla="*/ 4816638 w 9174595"/>
                <a:gd name="connsiteY5" fmla="*/ 0 h 6858000"/>
                <a:gd name="connsiteX6" fmla="*/ 4357958 w 9174595"/>
                <a:gd name="connsiteY6" fmla="*/ 0 h 6858000"/>
                <a:gd name="connsiteX7" fmla="*/ 4288354 w 9174595"/>
                <a:gd name="connsiteY7" fmla="*/ 0 h 6858000"/>
                <a:gd name="connsiteX8" fmla="*/ 3693608 w 9174595"/>
                <a:gd name="connsiteY8" fmla="*/ 0 h 6858000"/>
                <a:gd name="connsiteX9" fmla="*/ 3624006 w 9174595"/>
                <a:gd name="connsiteY9" fmla="*/ 0 h 6858000"/>
                <a:gd name="connsiteX10" fmla="*/ 3276448 w 9174595"/>
                <a:gd name="connsiteY10" fmla="*/ 0 h 6858000"/>
                <a:gd name="connsiteX11" fmla="*/ 1622622 w 9174595"/>
                <a:gd name="connsiteY11" fmla="*/ 0 h 6858000"/>
                <a:gd name="connsiteX12" fmla="*/ 1600504 w 9174595"/>
                <a:gd name="connsiteY12" fmla="*/ 14997 h 6858000"/>
                <a:gd name="connsiteX13" fmla="*/ 0 w 9174595"/>
                <a:gd name="connsiteY13" fmla="*/ 3621656 h 6858000"/>
                <a:gd name="connsiteX14" fmla="*/ 1873886 w 9174595"/>
                <a:gd name="connsiteY14" fmla="*/ 6374814 h 6858000"/>
                <a:gd name="connsiteX15" fmla="*/ 2390406 w 9174595"/>
                <a:gd name="connsiteY15" fmla="*/ 6780599 h 6858000"/>
                <a:gd name="connsiteX16" fmla="*/ 2502136 w 9174595"/>
                <a:gd name="connsiteY16" fmla="*/ 6858000 h 6858000"/>
                <a:gd name="connsiteX17" fmla="*/ 3276448 w 9174595"/>
                <a:gd name="connsiteY17" fmla="*/ 6858000 h 6858000"/>
                <a:gd name="connsiteX18" fmla="*/ 3624006 w 9174595"/>
                <a:gd name="connsiteY18" fmla="*/ 6858000 h 6858000"/>
                <a:gd name="connsiteX19" fmla="*/ 3693608 w 9174595"/>
                <a:gd name="connsiteY19" fmla="*/ 6858000 h 6858000"/>
                <a:gd name="connsiteX20" fmla="*/ 4288354 w 9174595"/>
                <a:gd name="connsiteY20" fmla="*/ 6858000 h 6858000"/>
                <a:gd name="connsiteX21" fmla="*/ 4357958 w 9174595"/>
                <a:gd name="connsiteY21" fmla="*/ 6858000 h 6858000"/>
                <a:gd name="connsiteX22" fmla="*/ 4816638 w 9174595"/>
                <a:gd name="connsiteY22" fmla="*/ 6858000 h 6858000"/>
                <a:gd name="connsiteX23" fmla="*/ 4886240 w 9174595"/>
                <a:gd name="connsiteY23" fmla="*/ 6858000 h 6858000"/>
                <a:gd name="connsiteX24" fmla="*/ 5480986 w 9174595"/>
                <a:gd name="connsiteY24" fmla="*/ 6858000 h 6858000"/>
                <a:gd name="connsiteX25" fmla="*/ 5550590 w 9174595"/>
                <a:gd name="connsiteY25" fmla="*/ 6858000 h 6858000"/>
                <a:gd name="connsiteX26" fmla="*/ 5634635 w 9174595"/>
                <a:gd name="connsiteY26" fmla="*/ 6858000 h 6858000"/>
                <a:gd name="connsiteX27" fmla="*/ 6672460 w 9174595"/>
                <a:gd name="connsiteY27" fmla="*/ 6858000 h 6858000"/>
                <a:gd name="connsiteX28" fmla="*/ 6784188 w 9174595"/>
                <a:gd name="connsiteY28" fmla="*/ 6780599 h 6858000"/>
                <a:gd name="connsiteX29" fmla="*/ 7300708 w 9174595"/>
                <a:gd name="connsiteY29" fmla="*/ 6374814 h 6858000"/>
                <a:gd name="connsiteX30" fmla="*/ 9174595 w 9174595"/>
                <a:gd name="connsiteY30" fmla="*/ 3621656 h 6858000"/>
                <a:gd name="connsiteX31" fmla="*/ 7574092 w 9174595"/>
                <a:gd name="connsiteY3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74595" h="6858000">
                  <a:moveTo>
                    <a:pt x="7551973" y="0"/>
                  </a:moveTo>
                  <a:lnTo>
                    <a:pt x="5634635" y="0"/>
                  </a:lnTo>
                  <a:lnTo>
                    <a:pt x="5550590" y="0"/>
                  </a:lnTo>
                  <a:lnTo>
                    <a:pt x="5480986" y="0"/>
                  </a:lnTo>
                  <a:lnTo>
                    <a:pt x="4886240" y="0"/>
                  </a:lnTo>
                  <a:lnTo>
                    <a:pt x="4816638" y="0"/>
                  </a:lnTo>
                  <a:lnTo>
                    <a:pt x="4357958" y="0"/>
                  </a:lnTo>
                  <a:lnTo>
                    <a:pt x="4288354" y="0"/>
                  </a:lnTo>
                  <a:lnTo>
                    <a:pt x="3693608" y="0"/>
                  </a:lnTo>
                  <a:lnTo>
                    <a:pt x="3624006" y="0"/>
                  </a:lnTo>
                  <a:lnTo>
                    <a:pt x="3276448" y="0"/>
                  </a:lnTo>
                  <a:lnTo>
                    <a:pt x="1622622" y="0"/>
                  </a:lnTo>
                  <a:lnTo>
                    <a:pt x="1600504" y="14997"/>
                  </a:lnTo>
                  <a:cubicBezTo>
                    <a:pt x="573594" y="754641"/>
                    <a:pt x="0" y="2093192"/>
                    <a:pt x="0" y="3621656"/>
                  </a:cubicBezTo>
                  <a:cubicBezTo>
                    <a:pt x="0" y="4969131"/>
                    <a:pt x="928496" y="5602839"/>
                    <a:pt x="1873886" y="6374814"/>
                  </a:cubicBezTo>
                  <a:cubicBezTo>
                    <a:pt x="2046046" y="6515397"/>
                    <a:pt x="2216632" y="6653108"/>
                    <a:pt x="2390406" y="6780599"/>
                  </a:cubicBezTo>
                  <a:lnTo>
                    <a:pt x="2502136" y="6858000"/>
                  </a:lnTo>
                  <a:lnTo>
                    <a:pt x="3276448" y="6858000"/>
                  </a:lnTo>
                  <a:lnTo>
                    <a:pt x="3624006" y="6858000"/>
                  </a:lnTo>
                  <a:lnTo>
                    <a:pt x="3693608" y="6858000"/>
                  </a:lnTo>
                  <a:lnTo>
                    <a:pt x="4288354" y="6858000"/>
                  </a:lnTo>
                  <a:lnTo>
                    <a:pt x="4357958" y="6858000"/>
                  </a:lnTo>
                  <a:lnTo>
                    <a:pt x="4816638" y="6858000"/>
                  </a:lnTo>
                  <a:lnTo>
                    <a:pt x="4886240" y="6858000"/>
                  </a:lnTo>
                  <a:lnTo>
                    <a:pt x="5480986" y="6858000"/>
                  </a:lnTo>
                  <a:lnTo>
                    <a:pt x="5550590" y="6858000"/>
                  </a:lnTo>
                  <a:lnTo>
                    <a:pt x="5634635" y="6858000"/>
                  </a:lnTo>
                  <a:lnTo>
                    <a:pt x="6672460" y="6858000"/>
                  </a:lnTo>
                  <a:lnTo>
                    <a:pt x="6784188" y="6780599"/>
                  </a:lnTo>
                  <a:cubicBezTo>
                    <a:pt x="6957963" y="6653108"/>
                    <a:pt x="7128548" y="6515397"/>
                    <a:pt x="7300708" y="6374814"/>
                  </a:cubicBezTo>
                  <a:cubicBezTo>
                    <a:pt x="8246100" y="5602839"/>
                    <a:pt x="9174595" y="4969131"/>
                    <a:pt x="9174595" y="3621656"/>
                  </a:cubicBezTo>
                  <a:cubicBezTo>
                    <a:pt x="9174595" y="2093192"/>
                    <a:pt x="8601001" y="754641"/>
                    <a:pt x="7574092" y="1499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4">
              <a:extLst>
                <a:ext uri="{FF2B5EF4-FFF2-40B4-BE49-F238E27FC236}">
                  <a16:creationId xmlns:a16="http://schemas.microsoft.com/office/drawing/2014/main" id="{9EE62D72-11EF-40E9-BF23-0FCAEACDD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08673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0" name="Freeform: Shape 15">
              <a:extLst>
                <a:ext uri="{FF2B5EF4-FFF2-40B4-BE49-F238E27FC236}">
                  <a16:creationId xmlns:a16="http://schemas.microsoft.com/office/drawing/2014/main" id="{676336F2-6633-4E26-8760-05F94D87D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75235" y="0"/>
              <a:ext cx="2486322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1" name="Freeform: Shape 16">
              <a:extLst>
                <a:ext uri="{FF2B5EF4-FFF2-40B4-BE49-F238E27FC236}">
                  <a16:creationId xmlns:a16="http://schemas.microsoft.com/office/drawing/2014/main" id="{39F3102E-7749-422F-8F51-A148252B8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5" y="0"/>
              <a:ext cx="2209181" cy="6858000"/>
            </a:xfrm>
            <a:custGeom>
              <a:avLst/>
              <a:gdLst>
                <a:gd name="connsiteX0" fmla="*/ 955085 w 2209181"/>
                <a:gd name="connsiteY0" fmla="*/ 0 h 6858000"/>
                <a:gd name="connsiteX1" fmla="*/ 937727 w 2209181"/>
                <a:gd name="connsiteY1" fmla="*/ 0 h 6858000"/>
                <a:gd name="connsiteX2" fmla="*/ 963738 w 2209181"/>
                <a:gd name="connsiteY2" fmla="*/ 24346 h 6858000"/>
                <a:gd name="connsiteX3" fmla="*/ 2184004 w 2209181"/>
                <a:gd name="connsiteY3" fmla="*/ 3809420 h 6858000"/>
                <a:gd name="connsiteX4" fmla="*/ 218679 w 2209181"/>
                <a:gd name="connsiteY4" fmla="*/ 6681644 h 6858000"/>
                <a:gd name="connsiteX5" fmla="*/ 0 w 2209181"/>
                <a:gd name="connsiteY5" fmla="*/ 6858000 h 6858000"/>
                <a:gd name="connsiteX6" fmla="*/ 19349 w 2209181"/>
                <a:gd name="connsiteY6" fmla="*/ 6858000 h 6858000"/>
                <a:gd name="connsiteX7" fmla="*/ 236958 w 2209181"/>
                <a:gd name="connsiteY7" fmla="*/ 6682507 h 6858000"/>
                <a:gd name="connsiteX8" fmla="*/ 2202283 w 2209181"/>
                <a:gd name="connsiteY8" fmla="*/ 3810283 h 6858000"/>
                <a:gd name="connsiteX9" fmla="*/ 982018 w 2209181"/>
                <a:gd name="connsiteY9" fmla="*/ 2521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55085" y="0"/>
                  </a:moveTo>
                  <a:lnTo>
                    <a:pt x="937727" y="0"/>
                  </a:lnTo>
                  <a:lnTo>
                    <a:pt x="963738" y="24346"/>
                  </a:lnTo>
                  <a:cubicBezTo>
                    <a:pt x="1818009" y="885455"/>
                    <a:pt x="2251801" y="2269402"/>
                    <a:pt x="2184004" y="3809420"/>
                  </a:cubicBezTo>
                  <a:cubicBezTo>
                    <a:pt x="2120250" y="5257592"/>
                    <a:pt x="1181008" y="5895709"/>
                    <a:pt x="218679" y="6681644"/>
                  </a:cubicBezTo>
                  <a:lnTo>
                    <a:pt x="0" y="6858000"/>
                  </a:lnTo>
                  <a:lnTo>
                    <a:pt x="19349" y="6858000"/>
                  </a:lnTo>
                  <a:lnTo>
                    <a:pt x="236958" y="6682507"/>
                  </a:lnTo>
                  <a:cubicBezTo>
                    <a:pt x="1199288" y="5896573"/>
                    <a:pt x="2138530" y="5258455"/>
                    <a:pt x="2202283" y="3810283"/>
                  </a:cubicBezTo>
                  <a:cubicBezTo>
                    <a:pt x="2270080" y="2270266"/>
                    <a:pt x="1836289" y="886318"/>
                    <a:pt x="982018" y="2521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71191CD-1211-4C40-9D45-449D9BE65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36349" y="0"/>
              <a:ext cx="2209181" cy="6858000"/>
            </a:xfrm>
            <a:custGeom>
              <a:avLst/>
              <a:gdLst>
                <a:gd name="connsiteX0" fmla="*/ 937727 w 2209181"/>
                <a:gd name="connsiteY0" fmla="*/ 0 h 6858000"/>
                <a:gd name="connsiteX1" fmla="*/ 955085 w 2209181"/>
                <a:gd name="connsiteY1" fmla="*/ 0 h 6858000"/>
                <a:gd name="connsiteX2" fmla="*/ 982018 w 2209181"/>
                <a:gd name="connsiteY2" fmla="*/ 25210 h 6858000"/>
                <a:gd name="connsiteX3" fmla="*/ 2202283 w 2209181"/>
                <a:gd name="connsiteY3" fmla="*/ 3810283 h 6858000"/>
                <a:gd name="connsiteX4" fmla="*/ 236958 w 2209181"/>
                <a:gd name="connsiteY4" fmla="*/ 6682507 h 6858000"/>
                <a:gd name="connsiteX5" fmla="*/ 19349 w 2209181"/>
                <a:gd name="connsiteY5" fmla="*/ 6858000 h 6858000"/>
                <a:gd name="connsiteX6" fmla="*/ 0 w 2209181"/>
                <a:gd name="connsiteY6" fmla="*/ 6858000 h 6858000"/>
                <a:gd name="connsiteX7" fmla="*/ 218679 w 2209181"/>
                <a:gd name="connsiteY7" fmla="*/ 6681644 h 6858000"/>
                <a:gd name="connsiteX8" fmla="*/ 2184004 w 2209181"/>
                <a:gd name="connsiteY8" fmla="*/ 3809420 h 6858000"/>
                <a:gd name="connsiteX9" fmla="*/ 963738 w 2209181"/>
                <a:gd name="connsiteY9" fmla="*/ 24346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181" h="6858000">
                  <a:moveTo>
                    <a:pt x="937727" y="0"/>
                  </a:moveTo>
                  <a:lnTo>
                    <a:pt x="955085" y="0"/>
                  </a:lnTo>
                  <a:lnTo>
                    <a:pt x="982018" y="25210"/>
                  </a:lnTo>
                  <a:cubicBezTo>
                    <a:pt x="1836289" y="886318"/>
                    <a:pt x="2270080" y="2270266"/>
                    <a:pt x="2202283" y="3810283"/>
                  </a:cubicBezTo>
                  <a:cubicBezTo>
                    <a:pt x="2138530" y="5258455"/>
                    <a:pt x="1199288" y="5896573"/>
                    <a:pt x="236958" y="6682507"/>
                  </a:cubicBezTo>
                  <a:lnTo>
                    <a:pt x="19349" y="6858000"/>
                  </a:lnTo>
                  <a:lnTo>
                    <a:pt x="0" y="6858000"/>
                  </a:lnTo>
                  <a:lnTo>
                    <a:pt x="218679" y="6681644"/>
                  </a:lnTo>
                  <a:cubicBezTo>
                    <a:pt x="1181008" y="5895709"/>
                    <a:pt x="2120250" y="5257592"/>
                    <a:pt x="2184004" y="3809420"/>
                  </a:cubicBezTo>
                  <a:cubicBezTo>
                    <a:pt x="2251801" y="2269402"/>
                    <a:pt x="1818009" y="885455"/>
                    <a:pt x="963738" y="24346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C075242-FE1F-6875-2FB2-23612253A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610" y="188282"/>
            <a:ext cx="4682836" cy="648143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DD951-D6CE-44F6-47AD-18FBA2136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53928" y="6356350"/>
            <a:ext cx="118872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600"/>
              </a:spcAft>
            </a:pPr>
            <a:fld id="{06AC590E-5E06-45DD-9CD0-8021651856D2}" type="slidenum"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</a:rPr>
              <a:pPr algn="l" defTabSz="914400">
                <a:spcAft>
                  <a:spcPts val="600"/>
                </a:spcAft>
              </a:pPr>
              <a:t>18</a:t>
            </a:fld>
            <a:endParaRPr lang="en-US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001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C0A6DD-17E5-5AE6-3CAB-9F354A26B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Key points</a:t>
            </a:r>
            <a:br>
              <a:rPr lang="en-GB">
                <a:solidFill>
                  <a:srgbClr val="FFFFFF"/>
                </a:solidFill>
              </a:rPr>
            </a:br>
            <a:endParaRPr lang="en-GB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D6159-FF60-3F6B-DA21-333132E39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sz="2400" dirty="0"/>
              <a:t>Short term intervention  </a:t>
            </a:r>
          </a:p>
          <a:p>
            <a:r>
              <a:rPr lang="en-GB" sz="2400" dirty="0"/>
              <a:t>Take the time to find out ‘What matters to me?’</a:t>
            </a:r>
          </a:p>
          <a:p>
            <a:r>
              <a:rPr lang="en-GB" sz="2400" dirty="0"/>
              <a:t>Look at all parts of a patient’s life</a:t>
            </a:r>
          </a:p>
          <a:p>
            <a:r>
              <a:rPr lang="en-GB" sz="2400" dirty="0"/>
              <a:t>Build strong relationship and trust with patients </a:t>
            </a:r>
          </a:p>
          <a:p>
            <a:r>
              <a:rPr lang="en-GB" sz="2400" dirty="0"/>
              <a:t>Establish realistic goals then produce action plan</a:t>
            </a:r>
          </a:p>
          <a:p>
            <a:r>
              <a:rPr lang="en-GB" sz="2400" dirty="0"/>
              <a:t>Connect people to wider community support and activities</a:t>
            </a:r>
          </a:p>
          <a:p>
            <a:r>
              <a:rPr lang="en-GB" sz="2400" dirty="0"/>
              <a:t>Address some of the underlying causes of ill health</a:t>
            </a:r>
          </a:p>
          <a:p>
            <a:r>
              <a:rPr lang="en-GB" sz="2400" dirty="0"/>
              <a:t>Motivate people to make changes to their lifestyle to improve health and wellbeing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A4EAE-D920-5402-159C-26D7F37FC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0885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ocial prescribing: benefits of addressing health in a holistic way">
            <a:extLst>
              <a:ext uri="{FF2B5EF4-FFF2-40B4-BE49-F238E27FC236}">
                <a16:creationId xmlns:a16="http://schemas.microsoft.com/office/drawing/2014/main" id="{C4D925F4-79B7-F569-5362-17371C75D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883" y="2005399"/>
            <a:ext cx="4448501" cy="29656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1D240B3-8A72-EDEE-A299-7CB1146FE58B}"/>
              </a:ext>
            </a:extLst>
          </p:cNvPr>
          <p:cNvSpPr/>
          <p:nvPr/>
        </p:nvSpPr>
        <p:spPr>
          <a:xfrm>
            <a:off x="890406" y="1861541"/>
            <a:ext cx="5015094" cy="3253384"/>
          </a:xfrm>
          <a:prstGeom prst="roundRect">
            <a:avLst/>
          </a:prstGeom>
          <a:solidFill>
            <a:srgbClr val="DDEFDE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329A86-BE84-8D5D-E9DB-540246433D90}"/>
              </a:ext>
            </a:extLst>
          </p:cNvPr>
          <p:cNvSpPr txBox="1"/>
          <p:nvPr/>
        </p:nvSpPr>
        <p:spPr>
          <a:xfrm>
            <a:off x="890406" y="555627"/>
            <a:ext cx="10882493" cy="830997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aim of today’s presentation is to tell you more about Social Prescribing - what it is, where it came from and how it operates in Derbyshire. It will cover:</a:t>
            </a:r>
            <a:endParaRPr lang="en-GB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1B3FB2-C8CE-FB9B-2BEC-73ACF35FC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2</a:t>
            </a:fld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0F7CD8-4DCF-C74B-B631-555B6C24FB29}"/>
              </a:ext>
            </a:extLst>
          </p:cNvPr>
          <p:cNvSpPr txBox="1"/>
          <p:nvPr/>
        </p:nvSpPr>
        <p:spPr>
          <a:xfrm>
            <a:off x="1372366" y="1994111"/>
            <a:ext cx="4820557" cy="291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 indent="-266700" rtl="0" font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Calibri" panose="020F0502020204030204" pitchFamily="34" charset="0"/>
              </a:rPr>
              <a:t>What is social prescribing?</a:t>
            </a:r>
            <a:endParaRPr lang="en-GB" sz="1800" dirty="0">
              <a:effectLst/>
              <a:latin typeface="Calibri" panose="020F0502020204030204" pitchFamily="34" charset="0"/>
            </a:endParaRPr>
          </a:p>
          <a:p>
            <a:pPr marL="266700" indent="-266700" rtl="0" font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Calibri" panose="020F0502020204030204" pitchFamily="34" charset="0"/>
              </a:rPr>
              <a:t>Derbyshire set up and referral process</a:t>
            </a:r>
            <a:endParaRPr lang="en-GB" sz="1800" dirty="0">
              <a:effectLst/>
              <a:latin typeface="Calibri" panose="020F0502020204030204" pitchFamily="34" charset="0"/>
            </a:endParaRPr>
          </a:p>
          <a:p>
            <a:pPr marL="266700" indent="-266700" rtl="0" font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Calibri" panose="020F0502020204030204" pitchFamily="34" charset="0"/>
              </a:rPr>
              <a:t>Operational context and case study</a:t>
            </a:r>
            <a:endParaRPr lang="en-GB" sz="1800" dirty="0">
              <a:effectLst/>
              <a:latin typeface="Calibri" panose="020F0502020204030204" pitchFamily="34" charset="0"/>
            </a:endParaRPr>
          </a:p>
          <a:p>
            <a:pPr marL="266700" indent="-266700" rtl="0" font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Calibri" panose="020F0502020204030204" pitchFamily="34" charset="0"/>
              </a:rPr>
              <a:t>Difficulties and challenges</a:t>
            </a:r>
            <a:endParaRPr lang="en-GB" sz="1800" dirty="0">
              <a:effectLst/>
              <a:latin typeface="Calibri" panose="020F0502020204030204" pitchFamily="34" charset="0"/>
            </a:endParaRPr>
          </a:p>
          <a:p>
            <a:pPr marL="266700" indent="-266700" rtl="0" font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Calibri" panose="020F0502020204030204" pitchFamily="34" charset="0"/>
              </a:rPr>
              <a:t>Aspirations/calls to action</a:t>
            </a:r>
            <a:endParaRPr lang="en-GB" sz="1800" dirty="0">
              <a:effectLst/>
              <a:latin typeface="Calibri" panose="020F0502020204030204" pitchFamily="34" charset="0"/>
            </a:endParaRPr>
          </a:p>
          <a:p>
            <a:pPr marL="266700" indent="-266700" rtl="0" font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b="1" dirty="0">
                <a:effectLst/>
                <a:latin typeface="Calibri" panose="020F0502020204030204" pitchFamily="34" charset="0"/>
              </a:rPr>
              <a:t>Q&amp;A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243C3E-E294-43A6-65D6-C1D55629A678}"/>
              </a:ext>
            </a:extLst>
          </p:cNvPr>
          <p:cNvSpPr txBox="1"/>
          <p:nvPr/>
        </p:nvSpPr>
        <p:spPr>
          <a:xfrm>
            <a:off x="838200" y="5583078"/>
            <a:ext cx="106965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effectLst/>
                <a:latin typeface="Calibri" panose="020F0502020204030204" pitchFamily="34" charset="0"/>
              </a:rPr>
              <a:t>We will be using </a:t>
            </a:r>
            <a:r>
              <a:rPr lang="en-GB" sz="1800" b="1" dirty="0" err="1">
                <a:effectLst/>
                <a:latin typeface="Calibri" panose="020F0502020204030204" pitchFamily="34" charset="0"/>
              </a:rPr>
              <a:t>Slido</a:t>
            </a:r>
            <a:r>
              <a:rPr lang="en-GB" sz="1800" b="1" dirty="0">
                <a:latin typeface="Calibri" panose="020F0502020204030204" pitchFamily="34" charset="0"/>
              </a:rPr>
              <a:t> to ask you questions which you can respond to using your smartphone, so please have your smart phones ready!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3212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2276" y="4558951"/>
            <a:ext cx="3822999" cy="10966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dirty="0"/>
              <a:t>Any questions?</a:t>
            </a:r>
          </a:p>
        </p:txBody>
      </p:sp>
      <p:pic>
        <p:nvPicPr>
          <p:cNvPr id="2050" name="Picture 2" descr="Question Marks - The Origins... - Creativelix.com ⦿ Expressing Concerns">
            <a:extLst>
              <a:ext uri="{FF2B5EF4-FFF2-40B4-BE49-F238E27FC236}">
                <a16:creationId xmlns:a16="http://schemas.microsoft.com/office/drawing/2014/main" id="{C204F471-12FC-44F9-9ECD-889A52E797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9" r="2" b="2"/>
          <a:stretch/>
        </p:blipFill>
        <p:spPr bwMode="auto">
          <a:xfrm>
            <a:off x="2533195" y="1076326"/>
            <a:ext cx="6077405" cy="363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DDFBD3-B6E6-66B6-2EEE-ACA8F653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699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B2ECED-DA28-76D9-0F6C-9572FFCEE7EB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70" y="508000"/>
            <a:ext cx="1219200" cy="5101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8753F5-F41A-28DB-918C-275E92A9C810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09800"/>
            <a:ext cx="2438400" cy="243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A8B47A9-3702-12E4-1AAF-39CA8404033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00400" y="2571750"/>
            <a:ext cx="8483600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>
                <a:solidFill>
                  <a:srgbClr val="5B5B5B"/>
                </a:solidFill>
              </a:rPr>
              <a:t>What do you think could improve social prescribing?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4A9F17-C906-58D6-80A7-416B9A82D22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200400" y="6096000"/>
            <a:ext cx="8737600" cy="510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300" b="1">
                <a:solidFill>
                  <a:srgbClr val="5B5B5B"/>
                </a:solidFill>
              </a:rPr>
              <a:t>ⓘ</a:t>
            </a:r>
            <a:r>
              <a:rPr lang="en-GB" sz="140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EB1579-9D5A-3F1E-3A1F-44260662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21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5737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569CBC-7DA9-3C43-BBAC-E46E2E46C626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70" y="508000"/>
            <a:ext cx="1219200" cy="5101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EA4170-368A-981D-DC3A-D2B345DBC3CC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09800"/>
            <a:ext cx="2438400" cy="243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DB4B2CD-4F69-2040-F632-A83D487D661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00400" y="2571750"/>
            <a:ext cx="8483600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>
                <a:solidFill>
                  <a:srgbClr val="5B5B5B"/>
                </a:solidFill>
              </a:rPr>
              <a:t>Is there anything that you can suggest to improve this presentation?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35C107-63A5-F29D-BBF8-1893A62B099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200400" y="6096000"/>
            <a:ext cx="8737600" cy="510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300" b="1">
                <a:solidFill>
                  <a:srgbClr val="5B5B5B"/>
                </a:solidFill>
              </a:rPr>
              <a:t>ⓘ</a:t>
            </a:r>
            <a:r>
              <a:rPr lang="en-GB" sz="140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2761F6-7EFB-76DA-C68F-F3F749338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22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8171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BC757-A472-2444-7819-5929B3594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297" y="725764"/>
            <a:ext cx="11635531" cy="125395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GB" sz="5400" b="1" dirty="0"/>
              <a:t>Have you heard of Social prescribing?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4A3853-ECD2-DCDF-A7C3-487D55629663}"/>
              </a:ext>
            </a:extLst>
          </p:cNvPr>
          <p:cNvSpPr txBox="1"/>
          <p:nvPr/>
        </p:nvSpPr>
        <p:spPr>
          <a:xfrm>
            <a:off x="5719463" y="3233541"/>
            <a:ext cx="8852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or</a:t>
            </a:r>
            <a:endParaRPr lang="en-GB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07EDF-111A-9890-7D52-BB75B12BB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3</a:t>
            </a:fld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60109E-C364-5B6C-1068-3C66D44C1E74}"/>
              </a:ext>
            </a:extLst>
          </p:cNvPr>
          <p:cNvGrpSpPr/>
          <p:nvPr/>
        </p:nvGrpSpPr>
        <p:grpSpPr>
          <a:xfrm>
            <a:off x="2433637" y="2922806"/>
            <a:ext cx="2438400" cy="1811119"/>
            <a:chOff x="2238375" y="2884706"/>
            <a:chExt cx="2438400" cy="1811119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C6A86C2-2811-6CEC-8F31-A532111B6EE7}"/>
                </a:ext>
              </a:extLst>
            </p:cNvPr>
            <p:cNvSpPr/>
            <p:nvPr/>
          </p:nvSpPr>
          <p:spPr>
            <a:xfrm>
              <a:off x="2238375" y="2884706"/>
              <a:ext cx="2438400" cy="181111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A1AC00-EE7D-FDC9-974E-1BE0C51FF651}"/>
                </a:ext>
              </a:extLst>
            </p:cNvPr>
            <p:cNvSpPr txBox="1"/>
            <p:nvPr/>
          </p:nvSpPr>
          <p:spPr>
            <a:xfrm>
              <a:off x="2726232" y="3190100"/>
              <a:ext cx="1809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dirty="0"/>
                <a:t>Yes</a:t>
              </a:r>
              <a:endParaRPr lang="en-GB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082FBC-52DC-C96E-F25A-118EE8D872B6}"/>
              </a:ext>
            </a:extLst>
          </p:cNvPr>
          <p:cNvGrpSpPr/>
          <p:nvPr/>
        </p:nvGrpSpPr>
        <p:grpSpPr>
          <a:xfrm>
            <a:off x="7319963" y="2922806"/>
            <a:ext cx="2438400" cy="1811119"/>
            <a:chOff x="7391400" y="2826186"/>
            <a:chExt cx="2438400" cy="1811119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6F9FF41-2A02-FD0A-EA86-FC642CD102FF}"/>
                </a:ext>
              </a:extLst>
            </p:cNvPr>
            <p:cNvSpPr/>
            <p:nvPr/>
          </p:nvSpPr>
          <p:spPr>
            <a:xfrm>
              <a:off x="7391400" y="2826186"/>
              <a:ext cx="2438400" cy="181111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F263AAB-572D-28C8-0B13-DCCD23AF63CC}"/>
                </a:ext>
              </a:extLst>
            </p:cNvPr>
            <p:cNvSpPr txBox="1"/>
            <p:nvPr/>
          </p:nvSpPr>
          <p:spPr>
            <a:xfrm>
              <a:off x="7948613" y="3079257"/>
              <a:ext cx="1809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dirty="0"/>
                <a:t>No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62700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5CE971-9616-A791-4389-F6C4423DE8F7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70" y="508000"/>
            <a:ext cx="1219200" cy="5101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48BEA8-4237-2334-B0A8-3896EA000B0D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09800"/>
            <a:ext cx="2438400" cy="243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0ABF4D6-D6BA-1B03-3FE7-7FAED2BABD9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00400" y="2571750"/>
            <a:ext cx="8483600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>
                <a:solidFill>
                  <a:srgbClr val="5B5B5B"/>
                </a:solidFill>
              </a:rPr>
              <a:t>Have you heard of social prescribing?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32122D-14D8-FECF-F610-DADFFE8E65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200400" y="6096000"/>
            <a:ext cx="8737600" cy="510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300" b="1">
                <a:solidFill>
                  <a:srgbClr val="5B5B5B"/>
                </a:solidFill>
              </a:rPr>
              <a:t>ⓘ</a:t>
            </a:r>
            <a:r>
              <a:rPr lang="en-GB" sz="140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3262EE-714F-37C4-FC03-553CEAE16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4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2812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421F9-185A-4478-AC1A-7EE7BC463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442563"/>
            <a:ext cx="10515600" cy="116857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GB" sz="5400" b="1" dirty="0"/>
              <a:t>What is Social Prescribing?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1E3F5-3CCB-523A-9AE3-097B2C4BC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E41DCA-5F57-5AA4-BFED-04B565854D2D}"/>
              </a:ext>
            </a:extLst>
          </p:cNvPr>
          <p:cNvSpPr txBox="1">
            <a:spLocks/>
          </p:cNvSpPr>
          <p:nvPr/>
        </p:nvSpPr>
        <p:spPr>
          <a:xfrm>
            <a:off x="838199" y="2152649"/>
            <a:ext cx="10515599" cy="3895725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2400" b="1" dirty="0"/>
          </a:p>
          <a:p>
            <a:r>
              <a:rPr lang="en-GB" sz="2400" b="1" dirty="0"/>
              <a:t>Write your definition via </a:t>
            </a:r>
            <a:r>
              <a:rPr lang="en-GB" sz="2400" b="1" dirty="0" err="1"/>
              <a:t>Slido</a:t>
            </a:r>
            <a:r>
              <a:rPr lang="en-GB" sz="2400" b="1" dirty="0"/>
              <a:t> or the </a:t>
            </a:r>
            <a:r>
              <a:rPr lang="en-GB" sz="2400" b="1" dirty="0" err="1"/>
              <a:t>chatbox</a:t>
            </a:r>
            <a:r>
              <a:rPr lang="en-GB" sz="2400" b="1" dirty="0"/>
              <a:t> if you can’t use </a:t>
            </a:r>
            <a:r>
              <a:rPr lang="en-GB" sz="2400" b="1" dirty="0" err="1"/>
              <a:t>Slido</a:t>
            </a:r>
            <a:r>
              <a:rPr lang="en-GB" sz="2400" b="1" dirty="0"/>
              <a:t>…………</a:t>
            </a:r>
          </a:p>
          <a:p>
            <a:endParaRPr lang="en-GB" sz="2400" b="1" dirty="0"/>
          </a:p>
          <a:p>
            <a:endParaRPr lang="en-GB" sz="2400" b="1" dirty="0"/>
          </a:p>
          <a:p>
            <a:endParaRPr lang="en-GB" sz="2400" b="1" dirty="0"/>
          </a:p>
          <a:p>
            <a:endParaRPr lang="en-GB" sz="2400" b="1" dirty="0"/>
          </a:p>
          <a:p>
            <a:endParaRPr lang="en-GB" sz="2400" b="1" dirty="0"/>
          </a:p>
          <a:p>
            <a:endParaRPr lang="en-GB" sz="2400" b="1" dirty="0"/>
          </a:p>
          <a:p>
            <a:endParaRPr lang="en-GB" sz="2400" b="1" dirty="0"/>
          </a:p>
          <a:p>
            <a:endParaRPr lang="en-GB" sz="2400" b="1" dirty="0"/>
          </a:p>
          <a:p>
            <a:endParaRPr lang="en-GB" sz="2400" b="1" dirty="0"/>
          </a:p>
          <a:p>
            <a:endParaRPr lang="en-GB" sz="24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9B323-6DE2-481D-C452-93D73DAA6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4609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FED6C0-D4B4-2BC3-0620-B53D6BE803D2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70" y="508000"/>
            <a:ext cx="1219200" cy="5101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C122FB-CEF6-B0F6-E5B2-96564A742592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09800"/>
            <a:ext cx="2438400" cy="243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4DD7227-6803-524A-FB95-269DD3082AC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00400" y="2571750"/>
            <a:ext cx="8483600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>
                <a:solidFill>
                  <a:srgbClr val="5B5B5B"/>
                </a:solidFill>
              </a:rPr>
              <a:t>What is social prescribing?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C4C46C-68C3-0119-E2D4-33D1C2C0FD9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200400" y="6096000"/>
            <a:ext cx="8737600" cy="510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300" b="1">
                <a:solidFill>
                  <a:srgbClr val="5B5B5B"/>
                </a:solidFill>
              </a:rPr>
              <a:t>ⓘ</a:t>
            </a:r>
            <a:r>
              <a:rPr lang="en-GB" sz="140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0E891-78E7-9909-1540-71464C640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6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9825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010362-7F20-BCA0-5279-2F3708197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7</a:t>
            </a:fld>
            <a:endParaRPr lang="en-GB" dirty="0"/>
          </a:p>
        </p:txBody>
      </p:sp>
      <p:pic>
        <p:nvPicPr>
          <p:cNvPr id="5" name="y2mate.is - What is social prescribing -O9azfXNcqD8-1080pp-1710440269">
            <a:hlinkClick r:id="" action="ppaction://media"/>
            <a:extLst>
              <a:ext uri="{FF2B5EF4-FFF2-40B4-BE49-F238E27FC236}">
                <a16:creationId xmlns:a16="http://schemas.microsoft.com/office/drawing/2014/main" id="{AE4C3428-B9F5-60A7-488A-1EF0B9A2BE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1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8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A0A25-FCA6-E342-79A5-B2580DC32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510" y="641355"/>
            <a:ext cx="10990977" cy="1117163"/>
          </a:xfrm>
          <a:solidFill>
            <a:schemeClr val="accent4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Social prescribing was introduced in 2019?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992E9B-2C8E-9013-A636-49372D49AF94}"/>
              </a:ext>
            </a:extLst>
          </p:cNvPr>
          <p:cNvSpPr txBox="1"/>
          <p:nvPr/>
        </p:nvSpPr>
        <p:spPr>
          <a:xfrm>
            <a:off x="5653399" y="3257633"/>
            <a:ext cx="8852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or</a:t>
            </a:r>
            <a:endParaRPr lang="en-GB" sz="44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B1E2D0-5AD5-4553-88CC-D08AB555B5BB}"/>
              </a:ext>
            </a:extLst>
          </p:cNvPr>
          <p:cNvSpPr/>
          <p:nvPr/>
        </p:nvSpPr>
        <p:spPr>
          <a:xfrm>
            <a:off x="1946171" y="2807915"/>
            <a:ext cx="2809875" cy="1668876"/>
          </a:xfrm>
          <a:prstGeom prst="roundRect">
            <a:avLst/>
          </a:prstGeom>
          <a:solidFill>
            <a:srgbClr val="E2F0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1789C-6EF4-3502-3E0C-9A3562BCE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8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C382B-24D1-36FA-F79B-3DE4C0C1EADA}"/>
              </a:ext>
            </a:extLst>
          </p:cNvPr>
          <p:cNvSpPr txBox="1"/>
          <p:nvPr/>
        </p:nvSpPr>
        <p:spPr>
          <a:xfrm>
            <a:off x="2516036" y="2970292"/>
            <a:ext cx="22400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True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01F9700-F07C-1287-0DA0-BD743C9A7373}"/>
              </a:ext>
            </a:extLst>
          </p:cNvPr>
          <p:cNvSpPr/>
          <p:nvPr/>
        </p:nvSpPr>
        <p:spPr>
          <a:xfrm>
            <a:off x="7435953" y="2806407"/>
            <a:ext cx="2809875" cy="1668876"/>
          </a:xfrm>
          <a:prstGeom prst="roundRect">
            <a:avLst/>
          </a:prstGeom>
          <a:solidFill>
            <a:srgbClr val="E2F0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793FD7-59F7-60DC-B77A-BB2AD3B86152}"/>
              </a:ext>
            </a:extLst>
          </p:cNvPr>
          <p:cNvSpPr txBox="1"/>
          <p:nvPr/>
        </p:nvSpPr>
        <p:spPr>
          <a:xfrm>
            <a:off x="7859561" y="3017757"/>
            <a:ext cx="22400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1204159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64B290-E34F-1E96-67EC-98C6510FEAE8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70" y="508000"/>
            <a:ext cx="1219200" cy="5101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3951AF-95CD-2A4F-0F31-136A2D071833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09800"/>
            <a:ext cx="2438400" cy="243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0FC1FFA-5EC9-3A67-6A85-E5F38C3D1B0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00400" y="2571750"/>
            <a:ext cx="8483600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>
                <a:solidFill>
                  <a:srgbClr val="5B5B5B"/>
                </a:solidFill>
              </a:rPr>
              <a:t>Social Prescribing was introduced in 2019?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F5A299-EFA1-4836-7728-B273848DD16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200400" y="6096000"/>
            <a:ext cx="8737600" cy="510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300" b="1">
                <a:solidFill>
                  <a:srgbClr val="5B5B5B"/>
                </a:solidFill>
              </a:rPr>
              <a:t>ⓘ</a:t>
            </a:r>
            <a:r>
              <a:rPr lang="en-GB" sz="1400">
                <a:solidFill>
                  <a:srgbClr val="5B5B5B"/>
                </a:solidFill>
              </a:rPr>
              <a:t> Start presenting to display the poll results on this slide.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67BAC7-CE7A-B9DD-FF26-B1DCCADEF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C590E-5E06-45DD-9CD0-8021651856D2}" type="slidenum">
              <a:rPr lang="en-GB" smtClean="0"/>
              <a:t>9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93518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9.1.5104"/>
  <p:tag name="SLIDO_PRESENTATION_ID" val="00000000-0000-0000-0000-000000000000"/>
  <p:tag name="SLIDO_EVENT_UUID" val="fbba11e6-618f-4c63-aeb0-00cd18849334"/>
  <p:tag name="SLIDO_EVENT_SECTION_UUID" val="c4ae4f2d-e62a-49cd-9b09-932730b4b37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TAyNTUyOTV9"/>
  <p:tag name="SLIDO_TYPE" val="SlidoPoll"/>
  <p:tag name="SLIDO_POLL_UUID" val="e41dde40-2c55-4db7-92e5-0573be8ce7f3"/>
  <p:tag name="SLIDO_TIMELINE" val="W3sicG9sbFF1ZXN0aW9uVXVpZCI6ImU3NjlmZmVhLTEwOWUtNDA5MS05OTc5LTEyM2M1NmZkNzNiYiIsInNob3dSZXN1bHRzIjp0cnVlLCJzaG93Q29ycmVjdEFuc3dlcnMiOmZhbHNlLCJ2b3RpbmdMb2NrZWQiOmZhbHNlfV0=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TAyNTUzMjN9"/>
  <p:tag name="SLIDO_TYPE" val="SlidoPoll"/>
  <p:tag name="SLIDO_POLL_UUID" val="3bea5dbb-5933-4825-9f1b-439efff03dba"/>
  <p:tag name="SLIDO_TIMELINE" val="W3sicG9sbFF1ZXN0aW9uVXVpZCI6IjdjNjU5ZTFmLWNhOTMtNDM2ZC04M2RlLTJlNWY2OTljYTg0MCIsInNob3dSZXN1bHRzIjp0cnVlLCJzaG93Q29ycmVjdEFuc3dlcnMiOmZhbHNlLCJ2b3RpbmdMb2NrZWQiOmZhbHNlfV0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TAyNTUyNjh9"/>
  <p:tag name="SLIDO_TYPE" val="SlidoPoll"/>
  <p:tag name="SLIDO_POLL_UUID" val="81a97f6c-86a3-46d7-b328-739596bd06f8"/>
  <p:tag name="SLIDO_TIMELINE" val="W3sicG9sbFF1ZXN0aW9uVXVpZCI6ImY1OTE2M2Q4LTkxOTctNDEyOC1hNWRkLTNjZDkzNmE2ZTczNiIsInNob3dSZXN1bHRzIjp0cnVlLCJzaG93Q29ycmVjdEFuc3dlcnMiOmZhbHNlLCJ2b3RpbmdMb2NrZWQiOmZhbHNlfV0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TAyNTUzMzB9"/>
  <p:tag name="SLIDO_TYPE" val="SlidoPoll"/>
  <p:tag name="SLIDO_POLL_UUID" val="9c65bb78-b7de-4c4a-9ace-ebaa244d8278"/>
  <p:tag name="SLIDO_TIMELINE" val="W3sicG9sbFF1ZXN0aW9uVXVpZCI6IjRiMGVmMzg5LTYzNzktNDI5Ny05MzNlLTBiN2RkY2EzOTY4OCIsInNob3dSZXN1bHRzIjp0cnVlLCJzaG93Q29ycmVjdEFuc3dlcnMiOmZhbHNlLCJ2b3RpbmdMb2NrZWQiOmZhbHNlfV0=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OpenText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TAyNTUyODV9"/>
  <p:tag name="SLIDO_TYPE" val="SlidoPoll"/>
  <p:tag name="SLIDO_POLL_UUID" val="c03d456f-8095-4dd6-ab25-363d97154031"/>
  <p:tag name="SLIDO_TIMELINE" val="W3sicG9sbFF1ZXN0aW9uVXVpZCI6IjFlZTU4ZGI2LWY0OTItNGNkMi1iNGYzLTJhYmFkMGE5ZDZhYiIsInNob3dSZXN1bHRzIjp0cnVlLCJzaG93Q29ycmVjdEFuc3dlcnMiOmZhbHNlLCJ2b3RpbmdMb2NrZWQiOmZhbHNlfV0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OpenText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1262</TotalTime>
  <Words>965</Words>
  <Application>Microsoft Office PowerPoint</Application>
  <PresentationFormat>Widescreen</PresentationFormat>
  <Paragraphs>182</Paragraphs>
  <Slides>22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Meiryo</vt:lpstr>
      <vt:lpstr>Arial</vt:lpstr>
      <vt:lpstr>Calibri</vt:lpstr>
      <vt:lpstr>Calibri Light</vt:lpstr>
      <vt:lpstr>Office Theme</vt:lpstr>
      <vt:lpstr>PowerPoint Presentation</vt:lpstr>
      <vt:lpstr>PowerPoint Presentation</vt:lpstr>
      <vt:lpstr>Have you heard of Social prescribing?</vt:lpstr>
      <vt:lpstr>PowerPoint Presentation</vt:lpstr>
      <vt:lpstr>What is Social Prescribing?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There are three roles which are considered to be personalised care or non clinical roles:</vt:lpstr>
      <vt:lpstr>Number of Full Time Equivalent (FTE) Social Prescribing Link Workers in each Primary Care Network in Derbyshire in January 2024</vt:lpstr>
      <vt:lpstr>     </vt:lpstr>
      <vt:lpstr>Social Prescribing Advisory Group (SPAG)</vt:lpstr>
      <vt:lpstr>Social Prescribing  Maturity Framework:  five focus points</vt:lpstr>
      <vt:lpstr> </vt:lpstr>
      <vt:lpstr>PowerPoint Presentation</vt:lpstr>
      <vt:lpstr>Key points </vt:lpstr>
      <vt:lpstr>Any questions?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Chloe (NHS DERBY AND DERBYSHIRE CCG)</dc:creator>
  <cp:lastModifiedBy>STUART, Mark (NHS DERBY AND DERBYSHIRE ICB - 15M)</cp:lastModifiedBy>
  <cp:revision>30</cp:revision>
  <dcterms:created xsi:type="dcterms:W3CDTF">2022-07-06T14:52:02Z</dcterms:created>
  <dcterms:modified xsi:type="dcterms:W3CDTF">2024-03-15T09:39:07Z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1.9.1.5104</vt:lpwstr>
  </property>
</Properties>
</file>