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75" r:id="rId3"/>
    <p:sldId id="276" r:id="rId4"/>
    <p:sldId id="259" r:id="rId5"/>
    <p:sldId id="274"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2" r:id="rId21"/>
    <p:sldId id="291" r:id="rId22"/>
    <p:sldId id="294"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307" autoAdjust="0"/>
  </p:normalViewPr>
  <p:slideViewPr>
    <p:cSldViewPr snapToGrid="0">
      <p:cViewPr varScale="1">
        <p:scale>
          <a:sx n="101" d="100"/>
          <a:sy n="101" d="100"/>
        </p:scale>
        <p:origin x="9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2AE44-2E12-41BB-95B5-8E2B3C611935}" type="datetimeFigureOut">
              <a:rPr lang="en-GB" smtClean="0"/>
              <a:t>12/09/2024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A05EA-B201-4FC1-928C-86F2A821463A}" type="slidenum">
              <a:rPr lang="en-GB" smtClean="0"/>
              <a:t>‹#›</a:t>
            </a:fld>
            <a:endParaRPr lang="en-GB"/>
          </a:p>
        </p:txBody>
      </p:sp>
    </p:spTree>
    <p:extLst>
      <p:ext uri="{BB962C8B-B14F-4D97-AF65-F5344CB8AC3E}">
        <p14:creationId xmlns:p14="http://schemas.microsoft.com/office/powerpoint/2010/main" val="60119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1</a:t>
            </a:fld>
            <a:endParaRPr lang="en-GB"/>
          </a:p>
        </p:txBody>
      </p:sp>
    </p:spTree>
    <p:extLst>
      <p:ext uri="{BB962C8B-B14F-4D97-AF65-F5344CB8AC3E}">
        <p14:creationId xmlns:p14="http://schemas.microsoft.com/office/powerpoint/2010/main" val="3811569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11</a:t>
            </a:fld>
            <a:endParaRPr lang="en-GB"/>
          </a:p>
        </p:txBody>
      </p:sp>
    </p:spTree>
    <p:extLst>
      <p:ext uri="{BB962C8B-B14F-4D97-AF65-F5344CB8AC3E}">
        <p14:creationId xmlns:p14="http://schemas.microsoft.com/office/powerpoint/2010/main" val="1360688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12</a:t>
            </a:fld>
            <a:endParaRPr lang="en-GB"/>
          </a:p>
        </p:txBody>
      </p:sp>
    </p:spTree>
    <p:extLst>
      <p:ext uri="{BB962C8B-B14F-4D97-AF65-F5344CB8AC3E}">
        <p14:creationId xmlns:p14="http://schemas.microsoft.com/office/powerpoint/2010/main" val="568831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13</a:t>
            </a:fld>
            <a:endParaRPr lang="en-GB"/>
          </a:p>
        </p:txBody>
      </p:sp>
    </p:spTree>
    <p:extLst>
      <p:ext uri="{BB962C8B-B14F-4D97-AF65-F5344CB8AC3E}">
        <p14:creationId xmlns:p14="http://schemas.microsoft.com/office/powerpoint/2010/main" val="4176124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14</a:t>
            </a:fld>
            <a:endParaRPr lang="en-GB"/>
          </a:p>
        </p:txBody>
      </p:sp>
    </p:spTree>
    <p:extLst>
      <p:ext uri="{BB962C8B-B14F-4D97-AF65-F5344CB8AC3E}">
        <p14:creationId xmlns:p14="http://schemas.microsoft.com/office/powerpoint/2010/main" val="309969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15</a:t>
            </a:fld>
            <a:endParaRPr lang="en-GB"/>
          </a:p>
        </p:txBody>
      </p:sp>
    </p:spTree>
    <p:extLst>
      <p:ext uri="{BB962C8B-B14F-4D97-AF65-F5344CB8AC3E}">
        <p14:creationId xmlns:p14="http://schemas.microsoft.com/office/powerpoint/2010/main" val="108141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16</a:t>
            </a:fld>
            <a:endParaRPr lang="en-GB"/>
          </a:p>
        </p:txBody>
      </p:sp>
    </p:spTree>
    <p:extLst>
      <p:ext uri="{BB962C8B-B14F-4D97-AF65-F5344CB8AC3E}">
        <p14:creationId xmlns:p14="http://schemas.microsoft.com/office/powerpoint/2010/main" val="3485246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17</a:t>
            </a:fld>
            <a:endParaRPr lang="en-GB"/>
          </a:p>
        </p:txBody>
      </p:sp>
    </p:spTree>
    <p:extLst>
      <p:ext uri="{BB962C8B-B14F-4D97-AF65-F5344CB8AC3E}">
        <p14:creationId xmlns:p14="http://schemas.microsoft.com/office/powerpoint/2010/main" val="2171399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18</a:t>
            </a:fld>
            <a:endParaRPr lang="en-GB"/>
          </a:p>
        </p:txBody>
      </p:sp>
    </p:spTree>
    <p:extLst>
      <p:ext uri="{BB962C8B-B14F-4D97-AF65-F5344CB8AC3E}">
        <p14:creationId xmlns:p14="http://schemas.microsoft.com/office/powerpoint/2010/main" val="4179759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19</a:t>
            </a:fld>
            <a:endParaRPr lang="en-GB"/>
          </a:p>
        </p:txBody>
      </p:sp>
    </p:spTree>
    <p:extLst>
      <p:ext uri="{BB962C8B-B14F-4D97-AF65-F5344CB8AC3E}">
        <p14:creationId xmlns:p14="http://schemas.microsoft.com/office/powerpoint/2010/main" val="3122100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20</a:t>
            </a:fld>
            <a:endParaRPr lang="en-GB"/>
          </a:p>
        </p:txBody>
      </p:sp>
    </p:spTree>
    <p:extLst>
      <p:ext uri="{BB962C8B-B14F-4D97-AF65-F5344CB8AC3E}">
        <p14:creationId xmlns:p14="http://schemas.microsoft.com/office/powerpoint/2010/main" val="177699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2</a:t>
            </a:fld>
            <a:endParaRPr lang="en-GB"/>
          </a:p>
        </p:txBody>
      </p:sp>
    </p:spTree>
    <p:extLst>
      <p:ext uri="{BB962C8B-B14F-4D97-AF65-F5344CB8AC3E}">
        <p14:creationId xmlns:p14="http://schemas.microsoft.com/office/powerpoint/2010/main" val="218875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21</a:t>
            </a:fld>
            <a:endParaRPr lang="en-GB"/>
          </a:p>
        </p:txBody>
      </p:sp>
    </p:spTree>
    <p:extLst>
      <p:ext uri="{BB962C8B-B14F-4D97-AF65-F5344CB8AC3E}">
        <p14:creationId xmlns:p14="http://schemas.microsoft.com/office/powerpoint/2010/main" val="3617386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22</a:t>
            </a:fld>
            <a:endParaRPr lang="en-GB"/>
          </a:p>
        </p:txBody>
      </p:sp>
    </p:spTree>
    <p:extLst>
      <p:ext uri="{BB962C8B-B14F-4D97-AF65-F5344CB8AC3E}">
        <p14:creationId xmlns:p14="http://schemas.microsoft.com/office/powerpoint/2010/main" val="373396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8A05EA-B201-4FC1-928C-86F2A821463A}" type="slidenum">
              <a:rPr lang="en-GB" smtClean="0"/>
              <a:t>4</a:t>
            </a:fld>
            <a:endParaRPr lang="en-GB"/>
          </a:p>
        </p:txBody>
      </p:sp>
    </p:spTree>
    <p:extLst>
      <p:ext uri="{BB962C8B-B14F-4D97-AF65-F5344CB8AC3E}">
        <p14:creationId xmlns:p14="http://schemas.microsoft.com/office/powerpoint/2010/main" val="26244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5</a:t>
            </a:fld>
            <a:endParaRPr lang="en-GB"/>
          </a:p>
        </p:txBody>
      </p:sp>
    </p:spTree>
    <p:extLst>
      <p:ext uri="{BB962C8B-B14F-4D97-AF65-F5344CB8AC3E}">
        <p14:creationId xmlns:p14="http://schemas.microsoft.com/office/powerpoint/2010/main" val="1311638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6</a:t>
            </a:fld>
            <a:endParaRPr lang="en-GB"/>
          </a:p>
        </p:txBody>
      </p:sp>
    </p:spTree>
    <p:extLst>
      <p:ext uri="{BB962C8B-B14F-4D97-AF65-F5344CB8AC3E}">
        <p14:creationId xmlns:p14="http://schemas.microsoft.com/office/powerpoint/2010/main" val="369870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7</a:t>
            </a:fld>
            <a:endParaRPr lang="en-GB"/>
          </a:p>
        </p:txBody>
      </p:sp>
    </p:spTree>
    <p:extLst>
      <p:ext uri="{BB962C8B-B14F-4D97-AF65-F5344CB8AC3E}">
        <p14:creationId xmlns:p14="http://schemas.microsoft.com/office/powerpoint/2010/main" val="2091361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8</a:t>
            </a:fld>
            <a:endParaRPr lang="en-GB"/>
          </a:p>
        </p:txBody>
      </p:sp>
    </p:spTree>
    <p:extLst>
      <p:ext uri="{BB962C8B-B14F-4D97-AF65-F5344CB8AC3E}">
        <p14:creationId xmlns:p14="http://schemas.microsoft.com/office/powerpoint/2010/main" val="375978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9</a:t>
            </a:fld>
            <a:endParaRPr lang="en-GB"/>
          </a:p>
        </p:txBody>
      </p:sp>
    </p:spTree>
    <p:extLst>
      <p:ext uri="{BB962C8B-B14F-4D97-AF65-F5344CB8AC3E}">
        <p14:creationId xmlns:p14="http://schemas.microsoft.com/office/powerpoint/2010/main" val="414511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GB"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78A05EA-B201-4FC1-928C-86F2A821463A}" type="slidenum">
              <a:rPr lang="en-GB" smtClean="0"/>
              <a:t>10</a:t>
            </a:fld>
            <a:endParaRPr lang="en-GB"/>
          </a:p>
        </p:txBody>
      </p:sp>
    </p:spTree>
    <p:extLst>
      <p:ext uri="{BB962C8B-B14F-4D97-AF65-F5344CB8AC3E}">
        <p14:creationId xmlns:p14="http://schemas.microsoft.com/office/powerpoint/2010/main" val="248342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64998-162F-4A4E-A93F-8BEDF9054C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D83928-478B-44D9-B4E7-FF339CA79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827BEF-D309-4172-97A4-FF4030C3BD78}"/>
              </a:ext>
            </a:extLst>
          </p:cNvPr>
          <p:cNvSpPr>
            <a:spLocks noGrp="1"/>
          </p:cNvSpPr>
          <p:nvPr>
            <p:ph type="dt" sz="half" idx="10"/>
          </p:nvPr>
        </p:nvSpPr>
        <p:spPr/>
        <p:txBody>
          <a:bodyPr/>
          <a:lstStyle/>
          <a:p>
            <a:fld id="{EB7C392E-6E23-42B1-9B43-9E31B4DF34F8}" type="datetimeFigureOut">
              <a:rPr lang="en-GB" smtClean="0"/>
              <a:t>12/09/2024</a:t>
            </a:fld>
            <a:endParaRPr lang="en-GB"/>
          </a:p>
        </p:txBody>
      </p:sp>
      <p:sp>
        <p:nvSpPr>
          <p:cNvPr id="5" name="Footer Placeholder 4">
            <a:extLst>
              <a:ext uri="{FF2B5EF4-FFF2-40B4-BE49-F238E27FC236}">
                <a16:creationId xmlns:a16="http://schemas.microsoft.com/office/drawing/2014/main" id="{A8145349-57CE-42DC-BA71-56148CD668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9A62BE-2BDF-416F-A2B7-853CDF2821D0}"/>
              </a:ext>
            </a:extLst>
          </p:cNvPr>
          <p:cNvSpPr>
            <a:spLocks noGrp="1"/>
          </p:cNvSpPr>
          <p:nvPr>
            <p:ph type="sldNum" sz="quarter" idx="12"/>
          </p:nvPr>
        </p:nvSpPr>
        <p:spPr/>
        <p:txBody>
          <a:bodyPr/>
          <a:lstStyle/>
          <a:p>
            <a:fld id="{D5B06596-4C6E-4CB8-B55F-F5C5F83C8FCC}" type="slidenum">
              <a:rPr lang="en-GB" smtClean="0"/>
              <a:t>‹#›</a:t>
            </a:fld>
            <a:endParaRPr lang="en-GB"/>
          </a:p>
        </p:txBody>
      </p:sp>
      <p:sp>
        <p:nvSpPr>
          <p:cNvPr id="7" name="Rectangle 6">
            <a:extLst>
              <a:ext uri="{FF2B5EF4-FFF2-40B4-BE49-F238E27FC236}">
                <a16:creationId xmlns:a16="http://schemas.microsoft.com/office/drawing/2014/main" id="{E898C1B6-3AB2-41A7-9F53-CD7F860918CA}"/>
              </a:ext>
            </a:extLst>
          </p:cNvPr>
          <p:cNvSpPr/>
          <p:nvPr userDrawn="1"/>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261156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BE55-5890-437A-949A-20EA35A969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A5F6A6-3201-4AD2-AEDB-7AF2F5159F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368C41-A8EB-47FA-BC75-E3111C9C0A6B}"/>
              </a:ext>
            </a:extLst>
          </p:cNvPr>
          <p:cNvSpPr>
            <a:spLocks noGrp="1"/>
          </p:cNvSpPr>
          <p:nvPr>
            <p:ph type="dt" sz="half" idx="10"/>
          </p:nvPr>
        </p:nvSpPr>
        <p:spPr/>
        <p:txBody>
          <a:bodyPr/>
          <a:lstStyle/>
          <a:p>
            <a:fld id="{EB7C392E-6E23-42B1-9B43-9E31B4DF34F8}" type="datetimeFigureOut">
              <a:rPr lang="en-GB" smtClean="0"/>
              <a:t>12/09/2024</a:t>
            </a:fld>
            <a:endParaRPr lang="en-GB"/>
          </a:p>
        </p:txBody>
      </p:sp>
      <p:sp>
        <p:nvSpPr>
          <p:cNvPr id="5" name="Footer Placeholder 4">
            <a:extLst>
              <a:ext uri="{FF2B5EF4-FFF2-40B4-BE49-F238E27FC236}">
                <a16:creationId xmlns:a16="http://schemas.microsoft.com/office/drawing/2014/main" id="{21C775B8-A187-4C05-9F30-04C505B82C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1F6940-96A9-4CC6-B8BF-3EE2E307198C}"/>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240118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C0BEF5-3B5A-4E53-A651-44251E8CFD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10F1B1-7A30-4529-98C5-4EF3E5F4F3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ABFB57-9D62-47D9-8EAB-554C5A6DE03C}"/>
              </a:ext>
            </a:extLst>
          </p:cNvPr>
          <p:cNvSpPr>
            <a:spLocks noGrp="1"/>
          </p:cNvSpPr>
          <p:nvPr>
            <p:ph type="dt" sz="half" idx="10"/>
          </p:nvPr>
        </p:nvSpPr>
        <p:spPr/>
        <p:txBody>
          <a:bodyPr/>
          <a:lstStyle/>
          <a:p>
            <a:fld id="{EB7C392E-6E23-42B1-9B43-9E31B4DF34F8}" type="datetimeFigureOut">
              <a:rPr lang="en-GB" smtClean="0"/>
              <a:t>12/09/2024</a:t>
            </a:fld>
            <a:endParaRPr lang="en-GB"/>
          </a:p>
        </p:txBody>
      </p:sp>
      <p:sp>
        <p:nvSpPr>
          <p:cNvPr id="5" name="Footer Placeholder 4">
            <a:extLst>
              <a:ext uri="{FF2B5EF4-FFF2-40B4-BE49-F238E27FC236}">
                <a16:creationId xmlns:a16="http://schemas.microsoft.com/office/drawing/2014/main" id="{29032D85-DCD9-4B37-913A-8393DBD5AF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F2DD5C-3F36-44A0-BD64-88CE862A6C69}"/>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153567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DAAD-B81E-4CB9-A194-39702F6DF2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0D967-8CC8-4F61-8C8E-C875FAA4FB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778980-A976-4A27-8D44-FE8F5FE58BFB}"/>
              </a:ext>
            </a:extLst>
          </p:cNvPr>
          <p:cNvSpPr>
            <a:spLocks noGrp="1"/>
          </p:cNvSpPr>
          <p:nvPr>
            <p:ph type="dt" sz="half" idx="10"/>
          </p:nvPr>
        </p:nvSpPr>
        <p:spPr/>
        <p:txBody>
          <a:bodyPr/>
          <a:lstStyle/>
          <a:p>
            <a:fld id="{EB7C392E-6E23-42B1-9B43-9E31B4DF34F8}" type="datetimeFigureOut">
              <a:rPr lang="en-GB" smtClean="0"/>
              <a:t>12/09/2024</a:t>
            </a:fld>
            <a:endParaRPr lang="en-GB"/>
          </a:p>
        </p:txBody>
      </p:sp>
      <p:sp>
        <p:nvSpPr>
          <p:cNvPr id="5" name="Footer Placeholder 4">
            <a:extLst>
              <a:ext uri="{FF2B5EF4-FFF2-40B4-BE49-F238E27FC236}">
                <a16:creationId xmlns:a16="http://schemas.microsoft.com/office/drawing/2014/main" id="{8B872A5F-A581-4032-AFDB-D33056545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E02B08-A1CA-4094-BF4F-53A834982884}"/>
              </a:ext>
            </a:extLst>
          </p:cNvPr>
          <p:cNvSpPr>
            <a:spLocks noGrp="1"/>
          </p:cNvSpPr>
          <p:nvPr>
            <p:ph type="sldNum" sz="quarter" idx="12"/>
          </p:nvPr>
        </p:nvSpPr>
        <p:spPr/>
        <p:txBody>
          <a:bodyPr/>
          <a:lstStyle/>
          <a:p>
            <a:fld id="{D5B06596-4C6E-4CB8-B55F-F5C5F83C8FCC}" type="slidenum">
              <a:rPr lang="en-GB" smtClean="0"/>
              <a:t>‹#›</a:t>
            </a:fld>
            <a:endParaRPr lang="en-GB"/>
          </a:p>
        </p:txBody>
      </p:sp>
      <p:sp>
        <p:nvSpPr>
          <p:cNvPr id="7" name="Rectangle 6">
            <a:extLst>
              <a:ext uri="{FF2B5EF4-FFF2-40B4-BE49-F238E27FC236}">
                <a16:creationId xmlns:a16="http://schemas.microsoft.com/office/drawing/2014/main" id="{12E85A7D-5B5E-4007-B41A-100B2D6F302F}"/>
              </a:ext>
            </a:extLst>
          </p:cNvPr>
          <p:cNvSpPr/>
          <p:nvPr userDrawn="1"/>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354833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4BC0-19BA-406F-9737-306F01D851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6147CA-9374-4755-A4A2-7055353A77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E451DC-801D-4596-9FDE-594D1AA6E0B6}"/>
              </a:ext>
            </a:extLst>
          </p:cNvPr>
          <p:cNvSpPr>
            <a:spLocks noGrp="1"/>
          </p:cNvSpPr>
          <p:nvPr>
            <p:ph type="dt" sz="half" idx="10"/>
          </p:nvPr>
        </p:nvSpPr>
        <p:spPr/>
        <p:txBody>
          <a:bodyPr/>
          <a:lstStyle/>
          <a:p>
            <a:fld id="{EB7C392E-6E23-42B1-9B43-9E31B4DF34F8}" type="datetimeFigureOut">
              <a:rPr lang="en-GB" smtClean="0"/>
              <a:t>12/09/2024</a:t>
            </a:fld>
            <a:endParaRPr lang="en-GB"/>
          </a:p>
        </p:txBody>
      </p:sp>
      <p:sp>
        <p:nvSpPr>
          <p:cNvPr id="5" name="Footer Placeholder 4">
            <a:extLst>
              <a:ext uri="{FF2B5EF4-FFF2-40B4-BE49-F238E27FC236}">
                <a16:creationId xmlns:a16="http://schemas.microsoft.com/office/drawing/2014/main" id="{BFCA747E-44E1-43F0-95A0-4547E72853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EC36CD-4E76-4DE0-AAEF-A03390CA662D}"/>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141171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1283-2629-40C3-9985-1A909A39D8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60C798-9227-4EFF-ACB2-DC0B24ADCE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218AAD-BBE8-4186-8EE7-98CB079CB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DFA43B-593D-4AF3-B407-533269CD0603}"/>
              </a:ext>
            </a:extLst>
          </p:cNvPr>
          <p:cNvSpPr>
            <a:spLocks noGrp="1"/>
          </p:cNvSpPr>
          <p:nvPr>
            <p:ph type="dt" sz="half" idx="10"/>
          </p:nvPr>
        </p:nvSpPr>
        <p:spPr/>
        <p:txBody>
          <a:bodyPr/>
          <a:lstStyle/>
          <a:p>
            <a:fld id="{EB7C392E-6E23-42B1-9B43-9E31B4DF34F8}" type="datetimeFigureOut">
              <a:rPr lang="en-GB" smtClean="0"/>
              <a:t>12/09/2024</a:t>
            </a:fld>
            <a:endParaRPr lang="en-GB"/>
          </a:p>
        </p:txBody>
      </p:sp>
      <p:sp>
        <p:nvSpPr>
          <p:cNvPr id="6" name="Footer Placeholder 5">
            <a:extLst>
              <a:ext uri="{FF2B5EF4-FFF2-40B4-BE49-F238E27FC236}">
                <a16:creationId xmlns:a16="http://schemas.microsoft.com/office/drawing/2014/main" id="{E52AD336-FDC7-4165-88A3-7BF1C61D25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1DDBE2-C217-4348-B19E-B1EFF039918D}"/>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267781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3AA3-7D85-4833-8F24-1E43C6B8A1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73F439-B705-4B5C-9CF7-DBE241E25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88CBFD-68FE-4FD2-89F3-A363EB210A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13D27-48BB-474A-88C5-7B905D3C65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FB1599-5F4B-434A-AB95-6A5AEA200F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40EEE9-F30B-4809-B6FF-4C2769E07DD7}"/>
              </a:ext>
            </a:extLst>
          </p:cNvPr>
          <p:cNvSpPr>
            <a:spLocks noGrp="1"/>
          </p:cNvSpPr>
          <p:nvPr>
            <p:ph type="dt" sz="half" idx="10"/>
          </p:nvPr>
        </p:nvSpPr>
        <p:spPr/>
        <p:txBody>
          <a:bodyPr/>
          <a:lstStyle/>
          <a:p>
            <a:fld id="{EB7C392E-6E23-42B1-9B43-9E31B4DF34F8}" type="datetimeFigureOut">
              <a:rPr lang="en-GB" smtClean="0"/>
              <a:t>12/09/2024</a:t>
            </a:fld>
            <a:endParaRPr lang="en-GB"/>
          </a:p>
        </p:txBody>
      </p:sp>
      <p:sp>
        <p:nvSpPr>
          <p:cNvPr id="8" name="Footer Placeholder 7">
            <a:extLst>
              <a:ext uri="{FF2B5EF4-FFF2-40B4-BE49-F238E27FC236}">
                <a16:creationId xmlns:a16="http://schemas.microsoft.com/office/drawing/2014/main" id="{1EC507DB-A9C7-4F88-8FFB-660B14C9FF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1E663E-ABFC-4DFE-A645-87407C56E8BF}"/>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207007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6B5B-42AC-4022-AB97-1183AD7ABA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8ABB54-C5E1-49F4-951E-44D959783784}"/>
              </a:ext>
            </a:extLst>
          </p:cNvPr>
          <p:cNvSpPr>
            <a:spLocks noGrp="1"/>
          </p:cNvSpPr>
          <p:nvPr>
            <p:ph type="dt" sz="half" idx="10"/>
          </p:nvPr>
        </p:nvSpPr>
        <p:spPr/>
        <p:txBody>
          <a:bodyPr/>
          <a:lstStyle/>
          <a:p>
            <a:fld id="{EB7C392E-6E23-42B1-9B43-9E31B4DF34F8}" type="datetimeFigureOut">
              <a:rPr lang="en-GB" smtClean="0"/>
              <a:t>12/09/2024</a:t>
            </a:fld>
            <a:endParaRPr lang="en-GB"/>
          </a:p>
        </p:txBody>
      </p:sp>
      <p:sp>
        <p:nvSpPr>
          <p:cNvPr id="4" name="Footer Placeholder 3">
            <a:extLst>
              <a:ext uri="{FF2B5EF4-FFF2-40B4-BE49-F238E27FC236}">
                <a16:creationId xmlns:a16="http://schemas.microsoft.com/office/drawing/2014/main" id="{8C815BBD-2339-4806-88AE-6CC8134064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7F607F-F850-4691-A756-1AF94024630D}"/>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275911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DB89E1-F1AF-4F92-B8E5-1B8E371A4EDC}"/>
              </a:ext>
            </a:extLst>
          </p:cNvPr>
          <p:cNvSpPr>
            <a:spLocks noGrp="1"/>
          </p:cNvSpPr>
          <p:nvPr>
            <p:ph type="dt" sz="half" idx="10"/>
          </p:nvPr>
        </p:nvSpPr>
        <p:spPr/>
        <p:txBody>
          <a:bodyPr/>
          <a:lstStyle/>
          <a:p>
            <a:fld id="{EB7C392E-6E23-42B1-9B43-9E31B4DF34F8}" type="datetimeFigureOut">
              <a:rPr lang="en-GB" smtClean="0"/>
              <a:t>12/09/2024</a:t>
            </a:fld>
            <a:endParaRPr lang="en-GB"/>
          </a:p>
        </p:txBody>
      </p:sp>
      <p:sp>
        <p:nvSpPr>
          <p:cNvPr id="3" name="Footer Placeholder 2">
            <a:extLst>
              <a:ext uri="{FF2B5EF4-FFF2-40B4-BE49-F238E27FC236}">
                <a16:creationId xmlns:a16="http://schemas.microsoft.com/office/drawing/2014/main" id="{E33BFFA1-DFC9-4FE3-B4C2-03D6517B04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E9BB65-A4EE-4A97-B205-D8A9CF3A7E93}"/>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127645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B753-6019-4FE4-8C6F-BD4F25B7E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DEF7CC-126B-41BD-908F-0264B9EB22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CE4538-2127-41E9-B535-590C0BBC8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B3531-923A-496F-822A-1CAC80F937E2}"/>
              </a:ext>
            </a:extLst>
          </p:cNvPr>
          <p:cNvSpPr>
            <a:spLocks noGrp="1"/>
          </p:cNvSpPr>
          <p:nvPr>
            <p:ph type="dt" sz="half" idx="10"/>
          </p:nvPr>
        </p:nvSpPr>
        <p:spPr/>
        <p:txBody>
          <a:bodyPr/>
          <a:lstStyle/>
          <a:p>
            <a:fld id="{EB7C392E-6E23-42B1-9B43-9E31B4DF34F8}" type="datetimeFigureOut">
              <a:rPr lang="en-GB" smtClean="0"/>
              <a:t>12/09/2024</a:t>
            </a:fld>
            <a:endParaRPr lang="en-GB"/>
          </a:p>
        </p:txBody>
      </p:sp>
      <p:sp>
        <p:nvSpPr>
          <p:cNvPr id="6" name="Footer Placeholder 5">
            <a:extLst>
              <a:ext uri="{FF2B5EF4-FFF2-40B4-BE49-F238E27FC236}">
                <a16:creationId xmlns:a16="http://schemas.microsoft.com/office/drawing/2014/main" id="{EFA6A368-E9A9-49CB-A393-7C28BC2DD1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CB46DF-11DF-4E09-86C6-381FCD98EAF2}"/>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340369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18C9-4461-4D75-946B-207CFAA82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9736E6-0408-4923-845B-E3A4517BD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5AB4DA-2EF3-4823-972A-47B2D21A8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271E44-B746-4A7B-A955-6DFFB9D75836}"/>
              </a:ext>
            </a:extLst>
          </p:cNvPr>
          <p:cNvSpPr>
            <a:spLocks noGrp="1"/>
          </p:cNvSpPr>
          <p:nvPr>
            <p:ph type="dt" sz="half" idx="10"/>
          </p:nvPr>
        </p:nvSpPr>
        <p:spPr/>
        <p:txBody>
          <a:bodyPr/>
          <a:lstStyle/>
          <a:p>
            <a:fld id="{EB7C392E-6E23-42B1-9B43-9E31B4DF34F8}" type="datetimeFigureOut">
              <a:rPr lang="en-GB" smtClean="0"/>
              <a:t>12/09/2024</a:t>
            </a:fld>
            <a:endParaRPr lang="en-GB"/>
          </a:p>
        </p:txBody>
      </p:sp>
      <p:sp>
        <p:nvSpPr>
          <p:cNvPr id="6" name="Footer Placeholder 5">
            <a:extLst>
              <a:ext uri="{FF2B5EF4-FFF2-40B4-BE49-F238E27FC236}">
                <a16:creationId xmlns:a16="http://schemas.microsoft.com/office/drawing/2014/main" id="{198E2998-1DF3-467D-A556-9330ED504B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38608-04C9-4A13-A792-7FDB2E1C8BBC}"/>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172429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A7FEF-5CC6-4557-9941-06B8250E6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766D4C-288B-4D2E-AD5D-BEF9909617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13B9A6-957D-4B56-A083-2D291DAC8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C392E-6E23-42B1-9B43-9E31B4DF34F8}" type="datetimeFigureOut">
              <a:rPr lang="en-GB" smtClean="0"/>
              <a:t>12/09/2024</a:t>
            </a:fld>
            <a:endParaRPr lang="en-GB"/>
          </a:p>
        </p:txBody>
      </p:sp>
      <p:sp>
        <p:nvSpPr>
          <p:cNvPr id="5" name="Footer Placeholder 4">
            <a:extLst>
              <a:ext uri="{FF2B5EF4-FFF2-40B4-BE49-F238E27FC236}">
                <a16:creationId xmlns:a16="http://schemas.microsoft.com/office/drawing/2014/main" id="{93DBFE01-DB62-4FEE-992D-3EEBBD4D9E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26E0A6-2B23-409E-AFC0-F596A6A52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06596-4C6E-4CB8-B55F-F5C5F83C8FCC}" type="slidenum">
              <a:rPr lang="en-GB" smtClean="0"/>
              <a:t>‹#›</a:t>
            </a:fld>
            <a:endParaRPr lang="en-GB"/>
          </a:p>
        </p:txBody>
      </p:sp>
    </p:spTree>
    <p:extLst>
      <p:ext uri="{BB962C8B-B14F-4D97-AF65-F5344CB8AC3E}">
        <p14:creationId xmlns:p14="http://schemas.microsoft.com/office/powerpoint/2010/main" val="296889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erbyshireinvolvement.co.uk/strokerehabservic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erbyshireinvolvement.co.uk/strokerehabservic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Beth.Fletcher2@nhs.net"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joinedupcarederbyshire.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hs.uk/conditions/strok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4189" y="1052808"/>
            <a:ext cx="10523621" cy="2862322"/>
          </a:xfrm>
          <a:prstGeom prst="rect">
            <a:avLst/>
          </a:prstGeom>
          <a:noFill/>
        </p:spPr>
        <p:txBody>
          <a:bodyPr wrap="square" rtlCol="0">
            <a:spAutoFit/>
          </a:bodyPr>
          <a:lstStyle/>
          <a:p>
            <a:pPr algn="ctr"/>
            <a:r>
              <a:rPr lang="en-GB" sz="6000" b="1" dirty="0">
                <a:solidFill>
                  <a:srgbClr val="0072C6"/>
                </a:solidFill>
                <a:latin typeface="Arial" pitchFamily="34" charset="0"/>
                <a:cs typeface="Arial" pitchFamily="34" charset="0"/>
              </a:rPr>
              <a:t>Stroke Rehabilitation Services Review </a:t>
            </a:r>
            <a:br>
              <a:rPr lang="en-GB" sz="6000" b="1" dirty="0">
                <a:solidFill>
                  <a:srgbClr val="0072C6"/>
                </a:solidFill>
                <a:latin typeface="Arial" pitchFamily="34" charset="0"/>
                <a:cs typeface="Arial" pitchFamily="34" charset="0"/>
              </a:rPr>
            </a:br>
            <a:r>
              <a:rPr lang="en-GB" sz="6000" b="1" dirty="0">
                <a:solidFill>
                  <a:srgbClr val="0072C6"/>
                </a:solidFill>
                <a:latin typeface="Arial" pitchFamily="34" charset="0"/>
                <a:cs typeface="Arial" pitchFamily="34" charset="0"/>
              </a:rPr>
              <a:t>Engagement Plan </a:t>
            </a:r>
          </a:p>
        </p:txBody>
      </p:sp>
      <p:sp>
        <p:nvSpPr>
          <p:cNvPr id="3" name="Rectangle 2"/>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9" name="Picture 8" descr="Logo&#10;&#10;Description automatically generated">
            <a:extLst>
              <a:ext uri="{FF2B5EF4-FFF2-40B4-BE49-F238E27FC236}">
                <a16:creationId xmlns:a16="http://schemas.microsoft.com/office/drawing/2014/main" id="{384BC724-9F58-4491-9EE3-A2BCC852C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8084" y="0"/>
            <a:ext cx="3059832" cy="1376924"/>
          </a:xfrm>
          <a:prstGeom prst="rect">
            <a:avLst/>
          </a:prstGeom>
        </p:spPr>
      </p:pic>
    </p:spTree>
    <p:extLst>
      <p:ext uri="{BB962C8B-B14F-4D97-AF65-F5344CB8AC3E}">
        <p14:creationId xmlns:p14="http://schemas.microsoft.com/office/powerpoint/2010/main" val="3165775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88618"/>
            <a:ext cx="10768614" cy="1325563"/>
          </a:xfrm>
        </p:spPr>
        <p:txBody>
          <a:bodyPr>
            <a:normAutofit/>
          </a:bodyPr>
          <a:lstStyle/>
          <a:p>
            <a:pPr algn="l"/>
            <a:r>
              <a:rPr lang="en-GB" sz="3600" b="1" dirty="0">
                <a:solidFill>
                  <a:srgbClr val="0072C6"/>
                </a:solidFill>
                <a:latin typeface="Arial" pitchFamily="34" charset="0"/>
                <a:cs typeface="Arial" pitchFamily="34" charset="0"/>
              </a:rPr>
              <a:t>Summary of key thoughts of engagement methodology raised by stakeholders</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6" name="Content Placeholder 5">
            <a:extLst>
              <a:ext uri="{FF2B5EF4-FFF2-40B4-BE49-F238E27FC236}">
                <a16:creationId xmlns:a16="http://schemas.microsoft.com/office/drawing/2014/main" id="{92B329E7-8590-1D70-FB61-CB222E5A1D2A}"/>
              </a:ext>
            </a:extLst>
          </p:cNvPr>
          <p:cNvSpPr>
            <a:spLocks noGrp="1"/>
          </p:cNvSpPr>
          <p:nvPr>
            <p:ph idx="1"/>
          </p:nvPr>
        </p:nvSpPr>
        <p:spPr>
          <a:xfrm>
            <a:off x="596760" y="1614181"/>
            <a:ext cx="10768614" cy="404664"/>
          </a:xfrm>
        </p:spPr>
        <p:txBody>
          <a:bodyPr/>
          <a:lstStyle/>
          <a:p>
            <a:pPr marL="0" indent="0">
              <a:buNone/>
            </a:pPr>
            <a:r>
              <a:rPr lang="en-GB" sz="1800" dirty="0">
                <a:latin typeface="Arial" pitchFamily="34" charset="0"/>
                <a:cs typeface="Arial" pitchFamily="34" charset="0"/>
              </a:rPr>
              <a:t>All the stakeholders gave valuable feedback and advice in regard to the engagement. Key areas raised: </a:t>
            </a:r>
          </a:p>
        </p:txBody>
      </p:sp>
      <p:sp>
        <p:nvSpPr>
          <p:cNvPr id="8" name="Content Placeholder 2">
            <a:extLst>
              <a:ext uri="{FF2B5EF4-FFF2-40B4-BE49-F238E27FC236}">
                <a16:creationId xmlns:a16="http://schemas.microsoft.com/office/drawing/2014/main" id="{83BF518B-D606-BA05-6430-FBEC4A2D20F6}"/>
              </a:ext>
            </a:extLst>
          </p:cNvPr>
          <p:cNvSpPr txBox="1">
            <a:spLocks/>
          </p:cNvSpPr>
          <p:nvPr/>
        </p:nvSpPr>
        <p:spPr>
          <a:xfrm>
            <a:off x="267748" y="2129743"/>
            <a:ext cx="5733177" cy="4114332"/>
          </a:xfrm>
          <a:prstGeom prst="rect">
            <a:avLst/>
          </a:prstGeom>
          <a:solidFill>
            <a:schemeClr val="accent4">
              <a:lumMod val="20000"/>
              <a:lumOff val="8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b="1">
                <a:latin typeface="Arial" pitchFamily="34" charset="0"/>
                <a:cs typeface="Arial" pitchFamily="34" charset="0"/>
              </a:rPr>
              <a:t>Areas to take into consideration when planning engagement events</a:t>
            </a:r>
          </a:p>
          <a:p>
            <a:pPr marL="0" indent="0">
              <a:buFont typeface="Arial" panose="020B0604020202020204" pitchFamily="34" charset="0"/>
              <a:buNone/>
            </a:pPr>
            <a:endParaRPr lang="en-GB" sz="2200" b="1">
              <a:latin typeface="Arial" pitchFamily="34" charset="0"/>
              <a:cs typeface="Arial" pitchFamily="34" charset="0"/>
            </a:endParaRPr>
          </a:p>
          <a:p>
            <a:r>
              <a:rPr lang="en-GB" sz="2200">
                <a:latin typeface="Arial" pitchFamily="34" charset="0"/>
                <a:cs typeface="Arial" pitchFamily="34" charset="0"/>
              </a:rPr>
              <a:t>Some people may find doing events in clinics disheartening as they are in them all the time.</a:t>
            </a:r>
          </a:p>
          <a:p>
            <a:r>
              <a:rPr lang="en-GB" sz="2200">
                <a:latin typeface="Arial" pitchFamily="34" charset="0"/>
                <a:cs typeface="Arial" pitchFamily="34" charset="0"/>
              </a:rPr>
              <a:t>Need to consider immunosuppressed people, that areas are well ventilated and if people would feel comfortable. </a:t>
            </a:r>
          </a:p>
          <a:p>
            <a:r>
              <a:rPr lang="en-GB" sz="2200">
                <a:latin typeface="Arial" pitchFamily="34" charset="0"/>
                <a:cs typeface="Arial" pitchFamily="34" charset="0"/>
              </a:rPr>
              <a:t>Timing – not around school holidays/school pickups. Consideration for people with young children. </a:t>
            </a:r>
          </a:p>
          <a:p>
            <a:r>
              <a:rPr lang="en-GB" sz="2200">
                <a:latin typeface="Arial" pitchFamily="34" charset="0"/>
                <a:cs typeface="Arial" pitchFamily="34" charset="0"/>
              </a:rPr>
              <a:t>Workshops – consider the time of day, not first thing. Preferably mid-morning to lunch.</a:t>
            </a:r>
          </a:p>
          <a:p>
            <a:r>
              <a:rPr lang="en-GB" sz="2200">
                <a:latin typeface="Arial" pitchFamily="34" charset="0"/>
                <a:cs typeface="Arial" pitchFamily="34" charset="0"/>
              </a:rPr>
              <a:t>Suggestions of a paper survey as well as online</a:t>
            </a:r>
            <a:endParaRPr lang="en-GB">
              <a:latin typeface="Arial" pitchFamily="34" charset="0"/>
              <a:cs typeface="Arial" pitchFamily="34" charset="0"/>
            </a:endParaRPr>
          </a:p>
          <a:p>
            <a:pPr marL="0" indent="0">
              <a:buFont typeface="Arial" panose="020B0604020202020204" pitchFamily="34" charset="0"/>
              <a:buNone/>
            </a:pPr>
            <a:endParaRPr lang="en-GB" dirty="0">
              <a:latin typeface="Arial" pitchFamily="34" charset="0"/>
              <a:cs typeface="Arial" pitchFamily="34" charset="0"/>
            </a:endParaRPr>
          </a:p>
        </p:txBody>
      </p:sp>
      <p:sp>
        <p:nvSpPr>
          <p:cNvPr id="9" name="TextBox 8">
            <a:extLst>
              <a:ext uri="{FF2B5EF4-FFF2-40B4-BE49-F238E27FC236}">
                <a16:creationId xmlns:a16="http://schemas.microsoft.com/office/drawing/2014/main" id="{3E043E7E-F77F-61F6-F109-DEBCEDD043F0}"/>
              </a:ext>
            </a:extLst>
          </p:cNvPr>
          <p:cNvSpPr txBox="1"/>
          <p:nvPr/>
        </p:nvSpPr>
        <p:spPr>
          <a:xfrm>
            <a:off x="6191077" y="2129743"/>
            <a:ext cx="5649824" cy="4001095"/>
          </a:xfrm>
          <a:prstGeom prst="rect">
            <a:avLst/>
          </a:prstGeom>
          <a:solidFill>
            <a:schemeClr val="accent4">
              <a:lumMod val="20000"/>
              <a:lumOff val="80000"/>
            </a:schemeClr>
          </a:solidFill>
        </p:spPr>
        <p:txBody>
          <a:bodyPr wrap="square" rtlCol="0">
            <a:spAutoFit/>
          </a:bodyPr>
          <a:lstStyle/>
          <a:p>
            <a:pPr marL="0" indent="0">
              <a:buNone/>
            </a:pPr>
            <a:r>
              <a:rPr lang="en-GB" b="1" dirty="0">
                <a:latin typeface="Arial" pitchFamily="34" charset="0"/>
                <a:cs typeface="Arial" pitchFamily="34" charset="0"/>
              </a:rPr>
              <a:t>Areas to take into consideration when developing communications material</a:t>
            </a:r>
          </a:p>
          <a:p>
            <a:pPr marL="285750" indent="-285750">
              <a:buFont typeface="Arial" panose="020B0604020202020204" pitchFamily="34" charset="0"/>
              <a:buChar char="•"/>
            </a:pPr>
            <a:r>
              <a:rPr lang="en-GB" sz="1400" dirty="0">
                <a:latin typeface="Arial" pitchFamily="34" charset="0"/>
                <a:cs typeface="Arial" pitchFamily="34" charset="0"/>
              </a:rPr>
              <a:t>Patients' communication and cognitive abilities – have access to aphasia friendly materials.</a:t>
            </a:r>
          </a:p>
          <a:p>
            <a:pPr marL="285750" indent="-285750">
              <a:buFont typeface="Arial" panose="020B0604020202020204" pitchFamily="34" charset="0"/>
              <a:buChar char="•"/>
            </a:pPr>
            <a:r>
              <a:rPr lang="en-GB" sz="1400" dirty="0">
                <a:latin typeface="Arial" pitchFamily="34" charset="0"/>
                <a:cs typeface="Arial" pitchFamily="34" charset="0"/>
              </a:rPr>
              <a:t>Terminology – Stroke Survivors, people affected by stroke. Experts by experience. Use the same language throughout documentation.</a:t>
            </a:r>
          </a:p>
          <a:p>
            <a:pPr marL="285750" indent="-285750">
              <a:buFont typeface="Arial" panose="020B0604020202020204" pitchFamily="34" charset="0"/>
              <a:buChar char="•"/>
            </a:pPr>
            <a:r>
              <a:rPr lang="en-GB" sz="1400" dirty="0">
                <a:latin typeface="Arial" pitchFamily="34" charset="0"/>
                <a:cs typeface="Arial" pitchFamily="34" charset="0"/>
              </a:rPr>
              <a:t>Possible pictorial.</a:t>
            </a:r>
          </a:p>
          <a:p>
            <a:pPr marL="285750" indent="-285750">
              <a:buFont typeface="Arial" panose="020B0604020202020204" pitchFamily="34" charset="0"/>
              <a:buChar char="•"/>
            </a:pPr>
            <a:r>
              <a:rPr lang="en-GB" sz="1400" dirty="0">
                <a:latin typeface="Arial" pitchFamily="34" charset="0"/>
                <a:cs typeface="Arial" pitchFamily="34" charset="0"/>
              </a:rPr>
              <a:t>Midlands stroke voices – like a readers panel, can sense check information and other sources of sense checking.</a:t>
            </a:r>
          </a:p>
          <a:p>
            <a:r>
              <a:rPr lang="en-GB" sz="1400" dirty="0">
                <a:latin typeface="Arial" pitchFamily="34" charset="0"/>
                <a:cs typeface="Arial" pitchFamily="34" charset="0"/>
              </a:rPr>
              <a:t>There was also support offered by specialist to sense check and ensure materials were aphasia friendly. </a:t>
            </a:r>
          </a:p>
          <a:p>
            <a:pPr marL="0" indent="0">
              <a:buNone/>
            </a:pPr>
            <a:endParaRPr lang="en-GB" sz="1400" dirty="0">
              <a:latin typeface="Arial" pitchFamily="34" charset="0"/>
              <a:cs typeface="Arial" pitchFamily="34" charset="0"/>
            </a:endParaRPr>
          </a:p>
          <a:p>
            <a:pPr marL="0" indent="0">
              <a:buNone/>
            </a:pPr>
            <a:r>
              <a:rPr lang="en-GB" b="1" dirty="0">
                <a:latin typeface="Arial" pitchFamily="34" charset="0"/>
                <a:cs typeface="Arial" pitchFamily="34" charset="0"/>
              </a:rPr>
              <a:t>Questions planning </a:t>
            </a:r>
          </a:p>
          <a:p>
            <a:pPr marL="285750" indent="-285750">
              <a:buFont typeface="Arial" panose="020B0604020202020204" pitchFamily="34" charset="0"/>
              <a:buChar char="•"/>
            </a:pPr>
            <a:r>
              <a:rPr lang="en-GB" sz="1400" dirty="0">
                <a:latin typeface="Arial" pitchFamily="34" charset="0"/>
                <a:cs typeface="Arial" pitchFamily="34" charset="0"/>
              </a:rPr>
              <a:t>Questions – to understand gaps.</a:t>
            </a:r>
          </a:p>
          <a:p>
            <a:pPr marL="285750" indent="-285750">
              <a:buFont typeface="Arial" panose="020B0604020202020204" pitchFamily="34" charset="0"/>
              <a:buChar char="•"/>
            </a:pPr>
            <a:r>
              <a:rPr lang="en-GB" sz="1400" dirty="0">
                <a:latin typeface="Arial" pitchFamily="34" charset="0"/>
                <a:cs typeface="Arial" pitchFamily="34" charset="0"/>
              </a:rPr>
              <a:t>Would be good to understand experiences of people who have been waiting for a long time</a:t>
            </a:r>
            <a:r>
              <a:rPr lang="en-GB" dirty="0">
                <a:latin typeface="Arial" pitchFamily="34" charset="0"/>
                <a:cs typeface="Arial" pitchFamily="34" charset="0"/>
              </a:rPr>
              <a:t>.</a:t>
            </a:r>
          </a:p>
        </p:txBody>
      </p:sp>
    </p:spTree>
    <p:extLst>
      <p:ext uri="{BB962C8B-B14F-4D97-AF65-F5344CB8AC3E}">
        <p14:creationId xmlns:p14="http://schemas.microsoft.com/office/powerpoint/2010/main" val="168880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88618"/>
            <a:ext cx="10768614" cy="1325563"/>
          </a:xfrm>
        </p:spPr>
        <p:txBody>
          <a:bodyPr>
            <a:normAutofit/>
          </a:bodyPr>
          <a:lstStyle/>
          <a:p>
            <a:pPr algn="l"/>
            <a:r>
              <a:rPr lang="en-GB" sz="3600" b="1" dirty="0">
                <a:solidFill>
                  <a:srgbClr val="0072C6"/>
                </a:solidFill>
                <a:latin typeface="Arial" pitchFamily="34" charset="0"/>
                <a:cs typeface="Arial" pitchFamily="34" charset="0"/>
              </a:rPr>
              <a:t>Aims of Engagement</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9" name="Content Placeholder 2">
            <a:extLst>
              <a:ext uri="{FF2B5EF4-FFF2-40B4-BE49-F238E27FC236}">
                <a16:creationId xmlns:a16="http://schemas.microsoft.com/office/drawing/2014/main" id="{E061C592-19F5-980C-F830-F23B64FDAEBB}"/>
              </a:ext>
            </a:extLst>
          </p:cNvPr>
          <p:cNvSpPr>
            <a:spLocks noGrp="1"/>
          </p:cNvSpPr>
          <p:nvPr>
            <p:ph idx="1"/>
          </p:nvPr>
        </p:nvSpPr>
        <p:spPr>
          <a:xfrm>
            <a:off x="479394" y="1415377"/>
            <a:ext cx="10515600" cy="4351338"/>
          </a:xfrm>
        </p:spPr>
        <p:txBody>
          <a:bodyPr>
            <a:normAutofit fontScale="92500" lnSpcReduction="10000"/>
          </a:bodyPr>
          <a:lstStyle/>
          <a:p>
            <a:pPr marL="0" indent="0">
              <a:buNone/>
            </a:pPr>
            <a:r>
              <a:rPr lang="en-GB" sz="2400" b="1" dirty="0">
                <a:latin typeface="Arial" pitchFamily="34" charset="0"/>
                <a:cs typeface="Arial" pitchFamily="34" charset="0"/>
              </a:rPr>
              <a:t>Current services experiences:</a:t>
            </a:r>
          </a:p>
          <a:p>
            <a:pPr marL="0" indent="0">
              <a:buNone/>
            </a:pPr>
            <a:r>
              <a:rPr lang="en-GB" sz="2400" dirty="0">
                <a:latin typeface="Arial" pitchFamily="34" charset="0"/>
                <a:cs typeface="Arial" pitchFamily="34" charset="0"/>
              </a:rPr>
              <a:t>To understand what people's currents experiences of services are and to analyse feedback based on geographical locations of North Derbyshire, South Derbyshire, High Peak and Glossopdale. This is due to people accessing different services and providers based of location. Looking at:</a:t>
            </a:r>
          </a:p>
          <a:p>
            <a:pPr marL="0" indent="0">
              <a:buNone/>
            </a:pPr>
            <a:endParaRPr lang="en-GB" sz="2400" dirty="0">
              <a:latin typeface="Arial" pitchFamily="34" charset="0"/>
              <a:cs typeface="Arial" pitchFamily="34" charset="0"/>
            </a:endParaRPr>
          </a:p>
          <a:p>
            <a:pPr marL="0" indent="0">
              <a:buNone/>
            </a:pPr>
            <a:r>
              <a:rPr lang="en-GB" sz="2400" b="1" dirty="0">
                <a:latin typeface="Arial" pitchFamily="34" charset="0"/>
                <a:cs typeface="Arial" pitchFamily="34" charset="0"/>
              </a:rPr>
              <a:t>Current Service:</a:t>
            </a:r>
          </a:p>
          <a:p>
            <a:r>
              <a:rPr lang="en-GB" sz="2400" dirty="0">
                <a:latin typeface="Arial" pitchFamily="34" charset="0"/>
                <a:cs typeface="Arial" pitchFamily="34" charset="0"/>
              </a:rPr>
              <a:t>What works well</a:t>
            </a:r>
          </a:p>
          <a:p>
            <a:r>
              <a:rPr lang="en-GB" sz="2400" dirty="0">
                <a:latin typeface="Arial" pitchFamily="34" charset="0"/>
                <a:cs typeface="Arial" pitchFamily="34" charset="0"/>
              </a:rPr>
              <a:t>What could be improved</a:t>
            </a:r>
          </a:p>
          <a:p>
            <a:pPr marL="0" indent="0">
              <a:buNone/>
            </a:pPr>
            <a:endParaRPr lang="en-GB" sz="2400" dirty="0">
              <a:latin typeface="Arial" pitchFamily="34" charset="0"/>
              <a:cs typeface="Arial" pitchFamily="34" charset="0"/>
            </a:endParaRPr>
          </a:p>
          <a:p>
            <a:pPr marL="0" indent="0">
              <a:buNone/>
            </a:pPr>
            <a:r>
              <a:rPr lang="en-GB" sz="2400" b="1" dirty="0">
                <a:latin typeface="Arial" pitchFamily="34" charset="0"/>
                <a:cs typeface="Arial" pitchFamily="34" charset="0"/>
              </a:rPr>
              <a:t>Future services:</a:t>
            </a:r>
            <a:endParaRPr lang="en-GB" sz="2400" dirty="0">
              <a:latin typeface="Arial" pitchFamily="34" charset="0"/>
              <a:cs typeface="Arial" pitchFamily="34" charset="0"/>
            </a:endParaRPr>
          </a:p>
          <a:p>
            <a:r>
              <a:rPr lang="en-GB" sz="2400" dirty="0">
                <a:latin typeface="Arial" pitchFamily="34" charset="0"/>
                <a:cs typeface="Arial" pitchFamily="34" charset="0"/>
              </a:rPr>
              <a:t>What is important for future services</a:t>
            </a:r>
          </a:p>
        </p:txBody>
      </p:sp>
    </p:spTree>
    <p:extLst>
      <p:ext uri="{BB962C8B-B14F-4D97-AF65-F5344CB8AC3E}">
        <p14:creationId xmlns:p14="http://schemas.microsoft.com/office/powerpoint/2010/main" val="2474996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88618"/>
            <a:ext cx="10768614" cy="1325563"/>
          </a:xfrm>
        </p:spPr>
        <p:txBody>
          <a:bodyPr>
            <a:normAutofit/>
          </a:bodyPr>
          <a:lstStyle/>
          <a:p>
            <a:pPr algn="l"/>
            <a:r>
              <a:rPr lang="en-GB" sz="3600" b="1" dirty="0">
                <a:solidFill>
                  <a:srgbClr val="0072C6"/>
                </a:solidFill>
                <a:latin typeface="Arial" pitchFamily="34" charset="0"/>
                <a:cs typeface="Arial" pitchFamily="34" charset="0"/>
              </a:rPr>
              <a:t>Engagement Methodology </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7" name="TextBox 6">
            <a:extLst>
              <a:ext uri="{FF2B5EF4-FFF2-40B4-BE49-F238E27FC236}">
                <a16:creationId xmlns:a16="http://schemas.microsoft.com/office/drawing/2014/main" id="{B27ECFD3-9B44-42C0-9712-8A47D2C0D66C}"/>
              </a:ext>
            </a:extLst>
          </p:cNvPr>
          <p:cNvSpPr txBox="1"/>
          <p:nvPr/>
        </p:nvSpPr>
        <p:spPr>
          <a:xfrm>
            <a:off x="479394" y="1375023"/>
            <a:ext cx="11002692" cy="480131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To write a Case for Change to demonstrate: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What is the current service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What are the inequities and inequalities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What are the current barriers </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Engagement activities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hlinkClick r:id="rId3"/>
              </a:rPr>
              <a:t>Engagement Platform</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Information and Involvement flyer</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Engagement Workshops – online and face to face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Survey – online and an option to send out on request with freepost address return</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Phone Support – for people to have the option to ring for: ordering a postal survey, support in booking onto events, support for completing the survey, requesting any other accessibility needs. </a:t>
            </a:r>
          </a:p>
        </p:txBody>
      </p:sp>
    </p:spTree>
    <p:extLst>
      <p:ext uri="{BB962C8B-B14F-4D97-AF65-F5344CB8AC3E}">
        <p14:creationId xmlns:p14="http://schemas.microsoft.com/office/powerpoint/2010/main" val="1509622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88618"/>
            <a:ext cx="10768614" cy="1325563"/>
          </a:xfrm>
        </p:spPr>
        <p:txBody>
          <a:bodyPr>
            <a:normAutofit/>
          </a:bodyPr>
          <a:lstStyle/>
          <a:p>
            <a:pPr algn="l"/>
            <a:r>
              <a:rPr lang="en-GB" sz="3600" b="1" dirty="0">
                <a:solidFill>
                  <a:srgbClr val="0072C6"/>
                </a:solidFill>
                <a:latin typeface="Arial" pitchFamily="34" charset="0"/>
                <a:cs typeface="Arial" pitchFamily="34" charset="0"/>
              </a:rPr>
              <a:t>Engagement Platform </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3" name="Content Placeholder 2">
            <a:extLst>
              <a:ext uri="{FF2B5EF4-FFF2-40B4-BE49-F238E27FC236}">
                <a16:creationId xmlns:a16="http://schemas.microsoft.com/office/drawing/2014/main" id="{23879489-7DB1-7F2B-EAB6-07A8FAFC2965}"/>
              </a:ext>
            </a:extLst>
          </p:cNvPr>
          <p:cNvSpPr>
            <a:spLocks noGrp="1"/>
          </p:cNvSpPr>
          <p:nvPr>
            <p:ph idx="1"/>
          </p:nvPr>
        </p:nvSpPr>
        <p:spPr>
          <a:xfrm>
            <a:off x="479394" y="1614180"/>
            <a:ext cx="5895109" cy="4440847"/>
          </a:xfrm>
        </p:spPr>
        <p:txBody>
          <a:bodyPr>
            <a:normAutofit lnSpcReduction="10000"/>
          </a:bodyPr>
          <a:lstStyle/>
          <a:p>
            <a:pPr marL="0" indent="0">
              <a:buNone/>
            </a:pPr>
            <a:r>
              <a:rPr lang="en-GB" sz="2000" dirty="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hlinkClick r:id="rId3"/>
              </a:rPr>
              <a:t>Engagement Platform</a:t>
            </a:r>
            <a:r>
              <a:rPr lang="en-GB" sz="2000" dirty="0">
                <a:latin typeface="Arial" panose="020B0604020202020204" pitchFamily="34" charset="0"/>
                <a:cs typeface="Arial" panose="020B0604020202020204" pitchFamily="34" charset="0"/>
              </a:rPr>
              <a:t> is online engagement “one stop” platform where people can access for a range of information:</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To have documents for the project</a:t>
            </a:r>
          </a:p>
          <a:p>
            <a:r>
              <a:rPr lang="en-GB" sz="2000" dirty="0">
                <a:latin typeface="Arial" panose="020B0604020202020204" pitchFamily="34" charset="0"/>
                <a:cs typeface="Arial" panose="020B0604020202020204" pitchFamily="34" charset="0"/>
              </a:rPr>
              <a:t>Project timelines</a:t>
            </a:r>
          </a:p>
          <a:p>
            <a:r>
              <a:rPr lang="en-GB" sz="2000" dirty="0">
                <a:latin typeface="Arial" panose="020B0604020202020204" pitchFamily="34" charset="0"/>
                <a:cs typeface="Arial" panose="020B0604020202020204" pitchFamily="34" charset="0"/>
              </a:rPr>
              <a:t>Sign up to events</a:t>
            </a:r>
          </a:p>
          <a:p>
            <a:r>
              <a:rPr lang="en-GB" sz="2000" dirty="0">
                <a:latin typeface="Arial" panose="020B0604020202020204" pitchFamily="34" charset="0"/>
                <a:cs typeface="Arial" panose="020B0604020202020204" pitchFamily="34" charset="0"/>
              </a:rPr>
              <a:t>Complete surveys</a:t>
            </a:r>
          </a:p>
          <a:p>
            <a:r>
              <a:rPr lang="en-GB" sz="2000" dirty="0">
                <a:latin typeface="Arial" panose="020B0604020202020204" pitchFamily="34" charset="0"/>
                <a:cs typeface="Arial" panose="020B0604020202020204" pitchFamily="34" charset="0"/>
              </a:rPr>
              <a:t>Direct contact for questions</a:t>
            </a:r>
          </a:p>
          <a:p>
            <a:r>
              <a:rPr lang="en-GB" sz="2000" dirty="0">
                <a:latin typeface="Arial" panose="020B0604020202020204" pitchFamily="34" charset="0"/>
                <a:cs typeface="Arial" panose="020B0604020202020204" pitchFamily="34" charset="0"/>
              </a:rPr>
              <a:t>Videos </a:t>
            </a:r>
          </a:p>
          <a:p>
            <a:r>
              <a:rPr lang="en-GB" sz="2000" dirty="0">
                <a:latin typeface="Arial" panose="020B0604020202020204" pitchFamily="34" charset="0"/>
                <a:cs typeface="Arial" panose="020B0604020202020204" pitchFamily="34" charset="0"/>
              </a:rPr>
              <a:t>FAQs</a:t>
            </a:r>
          </a:p>
          <a:p>
            <a:r>
              <a:rPr lang="en-GB" sz="2000" dirty="0">
                <a:latin typeface="Arial" panose="020B0604020202020204" pitchFamily="34" charset="0"/>
                <a:cs typeface="Arial" panose="020B0604020202020204" pitchFamily="34" charset="0"/>
              </a:rPr>
              <a:t>Updates</a:t>
            </a:r>
          </a:p>
        </p:txBody>
      </p:sp>
      <p:pic>
        <p:nvPicPr>
          <p:cNvPr id="6" name="Picture 5">
            <a:extLst>
              <a:ext uri="{FF2B5EF4-FFF2-40B4-BE49-F238E27FC236}">
                <a16:creationId xmlns:a16="http://schemas.microsoft.com/office/drawing/2014/main" id="{3FF9FCCD-68F6-7906-F43C-FBEEF070F7E1}"/>
              </a:ext>
            </a:extLst>
          </p:cNvPr>
          <p:cNvPicPr>
            <a:picLocks noChangeAspect="1"/>
          </p:cNvPicPr>
          <p:nvPr/>
        </p:nvPicPr>
        <p:blipFill>
          <a:blip r:embed="rId4"/>
          <a:stretch>
            <a:fillRect/>
          </a:stretch>
        </p:blipFill>
        <p:spPr>
          <a:xfrm>
            <a:off x="6485623" y="669091"/>
            <a:ext cx="5123785" cy="5385937"/>
          </a:xfrm>
          <a:prstGeom prst="rect">
            <a:avLst/>
          </a:prstGeom>
        </p:spPr>
      </p:pic>
    </p:spTree>
    <p:extLst>
      <p:ext uri="{BB962C8B-B14F-4D97-AF65-F5344CB8AC3E}">
        <p14:creationId xmlns:p14="http://schemas.microsoft.com/office/powerpoint/2010/main" val="253996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88618"/>
            <a:ext cx="6436533" cy="1325563"/>
          </a:xfrm>
        </p:spPr>
        <p:txBody>
          <a:bodyPr>
            <a:normAutofit/>
          </a:bodyPr>
          <a:lstStyle/>
          <a:p>
            <a:pPr algn="l"/>
            <a:r>
              <a:rPr lang="en-GB" sz="3600" b="1" dirty="0">
                <a:solidFill>
                  <a:srgbClr val="0072C6"/>
                </a:solidFill>
                <a:latin typeface="Arial" pitchFamily="34" charset="0"/>
                <a:cs typeface="Arial" pitchFamily="34" charset="0"/>
              </a:rPr>
              <a:t>Information and Involvement flyer</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3" name="Content Placeholder 2">
            <a:extLst>
              <a:ext uri="{FF2B5EF4-FFF2-40B4-BE49-F238E27FC236}">
                <a16:creationId xmlns:a16="http://schemas.microsoft.com/office/drawing/2014/main" id="{23879489-7DB1-7F2B-EAB6-07A8FAFC2965}"/>
              </a:ext>
            </a:extLst>
          </p:cNvPr>
          <p:cNvSpPr>
            <a:spLocks noGrp="1"/>
          </p:cNvSpPr>
          <p:nvPr>
            <p:ph idx="1"/>
          </p:nvPr>
        </p:nvSpPr>
        <p:spPr>
          <a:xfrm>
            <a:off x="479394" y="1909823"/>
            <a:ext cx="5895109" cy="4145204"/>
          </a:xfrm>
        </p:spPr>
        <p:txBody>
          <a:bodyPr>
            <a:normAutofit/>
          </a:bodyPr>
          <a:lstStyle/>
          <a:p>
            <a:pPr marL="0" indent="0">
              <a:buNone/>
            </a:pPr>
            <a:r>
              <a:rPr lang="en-GB" sz="2000" dirty="0">
                <a:latin typeface="Arial" panose="020B0604020202020204" pitchFamily="34" charset="0"/>
                <a:cs typeface="Arial" panose="020B0604020202020204" pitchFamily="34" charset="0"/>
              </a:rPr>
              <a:t>We are working with the Stroke Associations and Derbyshire Carers who work with Stroke Survivors and their Carers. We are wanting to provide those people with information about the review and information about how they can get involved. The Information and Involvement letter will include the following information:</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That a review is take place</a:t>
            </a:r>
          </a:p>
          <a:p>
            <a:r>
              <a:rPr lang="en-GB" sz="2000" dirty="0">
                <a:latin typeface="Arial" panose="020B0604020202020204" pitchFamily="34" charset="0"/>
                <a:cs typeface="Arial" panose="020B0604020202020204" pitchFamily="34" charset="0"/>
              </a:rPr>
              <a:t>Methods that people can get involved</a:t>
            </a:r>
          </a:p>
          <a:p>
            <a:r>
              <a:rPr lang="en-GB" sz="2000" dirty="0">
                <a:latin typeface="Arial" panose="020B0604020202020204" pitchFamily="34" charset="0"/>
                <a:cs typeface="Arial" panose="020B0604020202020204" pitchFamily="34" charset="0"/>
              </a:rPr>
              <a:t>How to request a survey to be posted (if preferred) </a:t>
            </a:r>
          </a:p>
        </p:txBody>
      </p:sp>
      <p:pic>
        <p:nvPicPr>
          <p:cNvPr id="7" name="Picture 6">
            <a:extLst>
              <a:ext uri="{FF2B5EF4-FFF2-40B4-BE49-F238E27FC236}">
                <a16:creationId xmlns:a16="http://schemas.microsoft.com/office/drawing/2014/main" id="{9C019D77-FA5D-65D4-7F3D-45C45C57D72F}"/>
              </a:ext>
            </a:extLst>
          </p:cNvPr>
          <p:cNvPicPr>
            <a:picLocks noChangeAspect="1"/>
          </p:cNvPicPr>
          <p:nvPr/>
        </p:nvPicPr>
        <p:blipFill>
          <a:blip r:embed="rId3"/>
          <a:stretch>
            <a:fillRect/>
          </a:stretch>
        </p:blipFill>
        <p:spPr>
          <a:xfrm>
            <a:off x="6915927" y="143429"/>
            <a:ext cx="4980864" cy="6309907"/>
          </a:xfrm>
          <a:prstGeom prst="rect">
            <a:avLst/>
          </a:prstGeom>
        </p:spPr>
      </p:pic>
    </p:spTree>
    <p:extLst>
      <p:ext uri="{BB962C8B-B14F-4D97-AF65-F5344CB8AC3E}">
        <p14:creationId xmlns:p14="http://schemas.microsoft.com/office/powerpoint/2010/main" val="360560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88618"/>
            <a:ext cx="11222611" cy="1325563"/>
          </a:xfrm>
        </p:spPr>
        <p:txBody>
          <a:bodyPr>
            <a:normAutofit/>
          </a:bodyPr>
          <a:lstStyle/>
          <a:p>
            <a:pPr algn="l"/>
            <a:r>
              <a:rPr lang="en-GB" sz="3600" b="1" dirty="0">
                <a:solidFill>
                  <a:srgbClr val="0072C6"/>
                </a:solidFill>
                <a:latin typeface="Arial" pitchFamily="34" charset="0"/>
                <a:cs typeface="Arial" pitchFamily="34" charset="0"/>
              </a:rPr>
              <a:t>Engagement Workshops: face to face</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3" name="Content Placeholder 2">
            <a:extLst>
              <a:ext uri="{FF2B5EF4-FFF2-40B4-BE49-F238E27FC236}">
                <a16:creationId xmlns:a16="http://schemas.microsoft.com/office/drawing/2014/main" id="{23879489-7DB1-7F2B-EAB6-07A8FAFC2965}"/>
              </a:ext>
            </a:extLst>
          </p:cNvPr>
          <p:cNvSpPr>
            <a:spLocks noGrp="1"/>
          </p:cNvSpPr>
          <p:nvPr>
            <p:ph idx="1"/>
          </p:nvPr>
        </p:nvSpPr>
        <p:spPr>
          <a:xfrm>
            <a:off x="479394" y="1435261"/>
            <a:ext cx="11118439" cy="4619766"/>
          </a:xfrm>
        </p:spPr>
        <p:txBody>
          <a:bodyPr>
            <a:normAutofit fontScale="92500" lnSpcReduction="10000"/>
          </a:bodyPr>
          <a:lstStyle/>
          <a:p>
            <a:pPr marL="0" indent="0">
              <a:buNone/>
            </a:pPr>
            <a:r>
              <a:rPr lang="en-GB" sz="2000" dirty="0">
                <a:latin typeface="Arial" panose="020B0604020202020204" pitchFamily="34" charset="0"/>
                <a:cs typeface="Arial" panose="020B0604020202020204" pitchFamily="34" charset="0"/>
              </a:rPr>
              <a:t>4 face to face events will take place in the following locations: </a:t>
            </a:r>
          </a:p>
          <a:p>
            <a:r>
              <a:rPr lang="en-GB" sz="2000" dirty="0">
                <a:latin typeface="Arial" panose="020B0604020202020204" pitchFamily="34" charset="0"/>
                <a:cs typeface="Arial" panose="020B0604020202020204" pitchFamily="34" charset="0"/>
              </a:rPr>
              <a:t>North Derbyshire </a:t>
            </a:r>
          </a:p>
          <a:p>
            <a:r>
              <a:rPr lang="en-GB" sz="2000" dirty="0">
                <a:latin typeface="Arial" panose="020B0604020202020204" pitchFamily="34" charset="0"/>
                <a:cs typeface="Arial" panose="020B0604020202020204" pitchFamily="34" charset="0"/>
              </a:rPr>
              <a:t>South Derbyshire </a:t>
            </a:r>
          </a:p>
          <a:p>
            <a:r>
              <a:rPr lang="en-GB" sz="2000" dirty="0">
                <a:latin typeface="Arial" panose="020B0604020202020204" pitchFamily="34" charset="0"/>
                <a:cs typeface="Arial" panose="020B0604020202020204" pitchFamily="34" charset="0"/>
              </a:rPr>
              <a:t>High Peak</a:t>
            </a:r>
          </a:p>
          <a:p>
            <a:r>
              <a:rPr lang="en-GB" sz="2000" dirty="0" err="1">
                <a:latin typeface="Arial" panose="020B0604020202020204" pitchFamily="34" charset="0"/>
                <a:cs typeface="Arial" panose="020B0604020202020204" pitchFamily="34" charset="0"/>
              </a:rPr>
              <a:t>Glossopdale</a:t>
            </a: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These locations have been identified due to the different services and providers in each area. We will be able to identify which is the provider of their services due to the location of the events, but this will also need to be checked with attendees. </a:t>
            </a:r>
          </a:p>
          <a:p>
            <a:pPr marL="0" indent="0">
              <a:buNone/>
            </a:pPr>
            <a:r>
              <a:rPr lang="en-GB" sz="2000" dirty="0">
                <a:latin typeface="Arial" panose="020B0604020202020204" pitchFamily="34" charset="0"/>
                <a:cs typeface="Arial" panose="020B0604020202020204" pitchFamily="34" charset="0"/>
              </a:rPr>
              <a:t>Each event will look at:</a:t>
            </a:r>
          </a:p>
          <a:p>
            <a:r>
              <a:rPr lang="en-GB" sz="2000" dirty="0">
                <a:latin typeface="Arial" panose="020B0604020202020204" pitchFamily="34" charset="0"/>
                <a:cs typeface="Arial" panose="020B0604020202020204" pitchFamily="34" charset="0"/>
              </a:rPr>
              <a:t>What works well with the current service</a:t>
            </a:r>
          </a:p>
          <a:p>
            <a:r>
              <a:rPr lang="en-GB" sz="2000" dirty="0">
                <a:latin typeface="Arial" panose="020B0604020202020204" pitchFamily="34" charset="0"/>
                <a:cs typeface="Arial" panose="020B0604020202020204" pitchFamily="34" charset="0"/>
              </a:rPr>
              <a:t>What could be improved</a:t>
            </a:r>
          </a:p>
          <a:p>
            <a:r>
              <a:rPr lang="en-GB" sz="2000" dirty="0">
                <a:latin typeface="Arial" panose="020B0604020202020204" pitchFamily="34" charset="0"/>
                <a:cs typeface="Arial" panose="020B0604020202020204" pitchFamily="34" charset="0"/>
              </a:rPr>
              <a:t>What people feel is important in the future</a:t>
            </a:r>
          </a:p>
          <a:p>
            <a:r>
              <a:rPr lang="en-GB" sz="2000" dirty="0">
                <a:latin typeface="Arial" panose="020B0604020202020204" pitchFamily="34" charset="0"/>
                <a:cs typeface="Arial" panose="020B0604020202020204" pitchFamily="34" charset="0"/>
              </a:rPr>
              <a:t>The local offers, and get feedback about those services</a:t>
            </a:r>
          </a:p>
        </p:txBody>
      </p:sp>
    </p:spTree>
    <p:extLst>
      <p:ext uri="{BB962C8B-B14F-4D97-AF65-F5344CB8AC3E}">
        <p14:creationId xmlns:p14="http://schemas.microsoft.com/office/powerpoint/2010/main" val="63814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88618"/>
            <a:ext cx="11222611" cy="1325563"/>
          </a:xfrm>
        </p:spPr>
        <p:txBody>
          <a:bodyPr>
            <a:normAutofit/>
          </a:bodyPr>
          <a:lstStyle/>
          <a:p>
            <a:pPr algn="l"/>
            <a:r>
              <a:rPr lang="en-GB" sz="3600" b="1" dirty="0">
                <a:solidFill>
                  <a:srgbClr val="0072C6"/>
                </a:solidFill>
                <a:latin typeface="Arial" pitchFamily="34" charset="0"/>
                <a:cs typeface="Arial" pitchFamily="34" charset="0"/>
              </a:rPr>
              <a:t>Engagement Workshops: online</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3" name="Content Placeholder 2">
            <a:extLst>
              <a:ext uri="{FF2B5EF4-FFF2-40B4-BE49-F238E27FC236}">
                <a16:creationId xmlns:a16="http://schemas.microsoft.com/office/drawing/2014/main" id="{23879489-7DB1-7F2B-EAB6-07A8FAFC2965}"/>
              </a:ext>
            </a:extLst>
          </p:cNvPr>
          <p:cNvSpPr>
            <a:spLocks noGrp="1"/>
          </p:cNvSpPr>
          <p:nvPr>
            <p:ph idx="1"/>
          </p:nvPr>
        </p:nvSpPr>
        <p:spPr>
          <a:xfrm>
            <a:off x="479394" y="1435261"/>
            <a:ext cx="11118439" cy="4619766"/>
          </a:xfrm>
        </p:spPr>
        <p:txBody>
          <a:bodyPr>
            <a:normAutofit/>
          </a:bodyPr>
          <a:lstStyle/>
          <a:p>
            <a:pPr marL="0" indent="0">
              <a:buNone/>
            </a:pPr>
            <a:r>
              <a:rPr lang="en-GB" sz="2000" dirty="0">
                <a:latin typeface="Arial" panose="020B0604020202020204" pitchFamily="34" charset="0"/>
                <a:cs typeface="Arial" panose="020B0604020202020204" pitchFamily="34" charset="0"/>
              </a:rPr>
              <a:t>Two online events, one in the afternoon and one in the evening:</a:t>
            </a:r>
          </a:p>
          <a:p>
            <a:pPr marL="0" indent="0">
              <a:buNone/>
            </a:pPr>
            <a:r>
              <a:rPr lang="en-GB" sz="2000" dirty="0">
                <a:latin typeface="Arial" panose="020B0604020202020204" pitchFamily="34" charset="0"/>
                <a:cs typeface="Arial" panose="020B0604020202020204" pitchFamily="34" charset="0"/>
              </a:rPr>
              <a:t>For people to identify which of the 4 key areas they or the person who had a stroke are from so we can collect information based of geographical locations.  </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First half of the events: </a:t>
            </a:r>
          </a:p>
          <a:p>
            <a:pPr marL="0" indent="0">
              <a:buNone/>
            </a:pPr>
            <a:r>
              <a:rPr lang="en-GB" sz="2000" dirty="0">
                <a:latin typeface="Arial" panose="020B0604020202020204" pitchFamily="34" charset="0"/>
                <a:cs typeface="Arial" panose="020B0604020202020204" pitchFamily="34" charset="0"/>
              </a:rPr>
              <a:t>People to be split into different rooms depending on location and to look at:</a:t>
            </a:r>
          </a:p>
          <a:p>
            <a:r>
              <a:rPr lang="en-GB" sz="2000" dirty="0">
                <a:latin typeface="Arial" panose="020B0604020202020204" pitchFamily="34" charset="0"/>
                <a:cs typeface="Arial" panose="020B0604020202020204" pitchFamily="34" charset="0"/>
              </a:rPr>
              <a:t>What works well with the current service</a:t>
            </a:r>
          </a:p>
          <a:p>
            <a:r>
              <a:rPr lang="en-GB" sz="2000" dirty="0">
                <a:latin typeface="Arial" panose="020B0604020202020204" pitchFamily="34" charset="0"/>
                <a:cs typeface="Arial" panose="020B0604020202020204" pitchFamily="34" charset="0"/>
              </a:rPr>
              <a:t>What could be improved</a:t>
            </a:r>
          </a:p>
          <a:p>
            <a:r>
              <a:rPr lang="en-GB" sz="2000" dirty="0">
                <a:latin typeface="Arial" panose="020B0604020202020204" pitchFamily="34" charset="0"/>
                <a:cs typeface="Arial" panose="020B0604020202020204" pitchFamily="34" charset="0"/>
              </a:rPr>
              <a:t>To look at the local offers and get feedback about those services</a:t>
            </a:r>
          </a:p>
          <a:p>
            <a:pPr marL="0" indent="0">
              <a:buNone/>
            </a:pPr>
            <a:r>
              <a:rPr lang="en-GB" sz="2000" dirty="0">
                <a:latin typeface="Arial" panose="020B0604020202020204" pitchFamily="34" charset="0"/>
                <a:cs typeface="Arial" panose="020B0604020202020204" pitchFamily="34" charset="0"/>
              </a:rPr>
              <a:t>Second half </a:t>
            </a:r>
          </a:p>
          <a:p>
            <a:r>
              <a:rPr lang="en-GB" sz="2000" dirty="0">
                <a:latin typeface="Arial" panose="020B0604020202020204" pitchFamily="34" charset="0"/>
                <a:cs typeface="Arial" panose="020B0604020202020204" pitchFamily="34" charset="0"/>
              </a:rPr>
              <a:t>What people feel is important in the future services</a:t>
            </a:r>
          </a:p>
        </p:txBody>
      </p:sp>
    </p:spTree>
    <p:extLst>
      <p:ext uri="{BB962C8B-B14F-4D97-AF65-F5344CB8AC3E}">
        <p14:creationId xmlns:p14="http://schemas.microsoft.com/office/powerpoint/2010/main" val="789332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88618"/>
            <a:ext cx="11222611" cy="1325563"/>
          </a:xfrm>
        </p:spPr>
        <p:txBody>
          <a:bodyPr>
            <a:normAutofit/>
          </a:bodyPr>
          <a:lstStyle/>
          <a:p>
            <a:pPr algn="l"/>
            <a:r>
              <a:rPr lang="en-GB" sz="3600" b="1" dirty="0">
                <a:solidFill>
                  <a:srgbClr val="0072C6"/>
                </a:solidFill>
                <a:latin typeface="Arial" pitchFamily="34" charset="0"/>
                <a:cs typeface="Arial" pitchFamily="34" charset="0"/>
              </a:rPr>
              <a:t>Survey </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8" name="Content Placeholder 2">
            <a:extLst>
              <a:ext uri="{FF2B5EF4-FFF2-40B4-BE49-F238E27FC236}">
                <a16:creationId xmlns:a16="http://schemas.microsoft.com/office/drawing/2014/main" id="{8176ACBE-98B7-1C6A-8B5E-8E1896AD5442}"/>
              </a:ext>
            </a:extLst>
          </p:cNvPr>
          <p:cNvSpPr txBox="1">
            <a:spLocks/>
          </p:cNvSpPr>
          <p:nvPr/>
        </p:nvSpPr>
        <p:spPr>
          <a:xfrm>
            <a:off x="479394" y="1308045"/>
            <a:ext cx="11222610" cy="49075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latin typeface="Arial" panose="020B0604020202020204" pitchFamily="34" charset="0"/>
                <a:cs typeface="Arial" panose="020B0604020202020204" pitchFamily="34" charset="0"/>
              </a:rPr>
              <a:t>Access</a:t>
            </a:r>
          </a:p>
          <a:p>
            <a:pPr marL="0" indent="0">
              <a:buFont typeface="Arial" panose="020B0604020202020204" pitchFamily="34" charset="0"/>
              <a:buNone/>
            </a:pPr>
            <a:r>
              <a:rPr lang="en-GB" sz="2000" dirty="0">
                <a:latin typeface="Arial" panose="020B0604020202020204" pitchFamily="34" charset="0"/>
                <a:cs typeface="Arial" panose="020B0604020202020204" pitchFamily="34" charset="0"/>
              </a:rPr>
              <a:t>The survey will be on the engagement platform for people to complete.</a:t>
            </a:r>
          </a:p>
          <a:p>
            <a:pPr marL="0" indent="0">
              <a:buFont typeface="Arial" panose="020B0604020202020204" pitchFamily="34" charset="0"/>
              <a:buNone/>
            </a:pPr>
            <a:r>
              <a:rPr lang="en-GB" sz="2000" dirty="0">
                <a:latin typeface="Arial" panose="020B0604020202020204" pitchFamily="34" charset="0"/>
                <a:cs typeface="Arial" panose="020B0604020202020204" pitchFamily="34" charset="0"/>
              </a:rPr>
              <a:t>People will also be able to request a survey to be sent out to them, with a freepost address for return.</a:t>
            </a:r>
          </a:p>
          <a:p>
            <a:pPr marL="0" indent="0">
              <a:buFont typeface="Arial" panose="020B0604020202020204" pitchFamily="34" charset="0"/>
              <a:buNone/>
            </a:pPr>
            <a:endParaRPr lang="en-GB" sz="2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2000" dirty="0">
                <a:latin typeface="Arial" panose="020B0604020202020204" pitchFamily="34" charset="0"/>
                <a:cs typeface="Arial" panose="020B0604020202020204" pitchFamily="34" charset="0"/>
              </a:rPr>
              <a:t>Questions on the survey:</a:t>
            </a:r>
          </a:p>
          <a:p>
            <a:pPr marL="0" indent="0">
              <a:buFont typeface="Arial" panose="020B0604020202020204" pitchFamily="34" charset="0"/>
              <a:buNone/>
            </a:pPr>
            <a:r>
              <a:rPr lang="en-GB" sz="2000" dirty="0">
                <a:latin typeface="Arial" panose="020B0604020202020204" pitchFamily="34" charset="0"/>
                <a:cs typeface="Arial" panose="020B0604020202020204" pitchFamily="34" charset="0"/>
              </a:rPr>
              <a:t>To understand people's currents experiences of services, to analyse feedback based of geographical locations of North Derbyshire, South Derbyshire, High Peak and Glossop. This is due to people accessing different services and providers based of location. Looking at:</a:t>
            </a:r>
          </a:p>
          <a:p>
            <a:r>
              <a:rPr lang="en-GB" sz="2000" dirty="0">
                <a:latin typeface="Arial" panose="020B0604020202020204" pitchFamily="34" charset="0"/>
                <a:cs typeface="Arial" panose="020B0604020202020204" pitchFamily="34" charset="0"/>
              </a:rPr>
              <a:t>What works well</a:t>
            </a:r>
          </a:p>
          <a:p>
            <a:r>
              <a:rPr lang="en-GB" sz="2000" dirty="0">
                <a:latin typeface="Arial" panose="020B0604020202020204" pitchFamily="34" charset="0"/>
                <a:cs typeface="Arial" panose="020B0604020202020204" pitchFamily="34" charset="0"/>
              </a:rPr>
              <a:t>What could be improved</a:t>
            </a:r>
          </a:p>
          <a:p>
            <a:r>
              <a:rPr lang="en-GB" sz="2000" dirty="0">
                <a:latin typeface="Arial" panose="020B0604020202020204" pitchFamily="34" charset="0"/>
                <a:cs typeface="Arial" panose="020B0604020202020204" pitchFamily="34" charset="0"/>
              </a:rPr>
              <a:t>Access and Travel</a:t>
            </a:r>
          </a:p>
          <a:p>
            <a:pPr marL="0" indent="0">
              <a:buFont typeface="Arial" panose="020B0604020202020204" pitchFamily="34" charset="0"/>
              <a:buNone/>
            </a:pPr>
            <a:r>
              <a:rPr lang="en-GB" sz="2000" b="1" dirty="0">
                <a:latin typeface="Arial" pitchFamily="34" charset="0"/>
                <a:cs typeface="Arial" pitchFamily="34" charset="0"/>
              </a:rPr>
              <a:t>Future services:</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What is important for future services</a:t>
            </a:r>
          </a:p>
        </p:txBody>
      </p:sp>
    </p:spTree>
    <p:extLst>
      <p:ext uri="{BB962C8B-B14F-4D97-AF65-F5344CB8AC3E}">
        <p14:creationId xmlns:p14="http://schemas.microsoft.com/office/powerpoint/2010/main" val="2532414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88618"/>
            <a:ext cx="11222611" cy="1325563"/>
          </a:xfrm>
        </p:spPr>
        <p:txBody>
          <a:bodyPr>
            <a:normAutofit/>
          </a:bodyPr>
          <a:lstStyle/>
          <a:p>
            <a:pPr algn="l"/>
            <a:r>
              <a:rPr lang="en-GB" sz="3600" b="1" dirty="0">
                <a:solidFill>
                  <a:srgbClr val="0072C6"/>
                </a:solidFill>
                <a:latin typeface="Arial" pitchFamily="34" charset="0"/>
                <a:cs typeface="Arial" pitchFamily="34" charset="0"/>
              </a:rPr>
              <a:t>Health Literacy and Aphasia friendly</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8" name="Content Placeholder 2">
            <a:extLst>
              <a:ext uri="{FF2B5EF4-FFF2-40B4-BE49-F238E27FC236}">
                <a16:creationId xmlns:a16="http://schemas.microsoft.com/office/drawing/2014/main" id="{8176ACBE-98B7-1C6A-8B5E-8E1896AD5442}"/>
              </a:ext>
            </a:extLst>
          </p:cNvPr>
          <p:cNvSpPr txBox="1">
            <a:spLocks/>
          </p:cNvSpPr>
          <p:nvPr/>
        </p:nvSpPr>
        <p:spPr>
          <a:xfrm>
            <a:off x="479394" y="1308045"/>
            <a:ext cx="11222610" cy="490756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Arial" pitchFamily="34" charset="0"/>
                <a:cs typeface="Arial" pitchFamily="34" charset="0"/>
              </a:rPr>
              <a:t>Surveys and Summary Case for Change will be sent to the following for feedback and sense checking to:</a:t>
            </a:r>
          </a:p>
          <a:p>
            <a:r>
              <a:rPr lang="en-GB" sz="2400" dirty="0">
                <a:latin typeface="Arial" pitchFamily="34" charset="0"/>
                <a:cs typeface="Arial" pitchFamily="34" charset="0"/>
              </a:rPr>
              <a:t>Task and Finish group – with leads from across the system</a:t>
            </a:r>
          </a:p>
          <a:p>
            <a:r>
              <a:rPr lang="en-GB" sz="2400" dirty="0">
                <a:latin typeface="Arial" pitchFamily="34" charset="0"/>
                <a:cs typeface="Arial" pitchFamily="34" charset="0"/>
              </a:rPr>
              <a:t>Patient Representatives</a:t>
            </a:r>
          </a:p>
          <a:p>
            <a:r>
              <a:rPr lang="en-GB" sz="2400" dirty="0">
                <a:latin typeface="Arial" pitchFamily="34" charset="0"/>
                <a:cs typeface="Arial" pitchFamily="34" charset="0"/>
              </a:rPr>
              <a:t>Stroke Associations </a:t>
            </a:r>
          </a:p>
          <a:p>
            <a:r>
              <a:rPr lang="en-GB" sz="2400" dirty="0">
                <a:latin typeface="Arial" pitchFamily="34" charset="0"/>
                <a:cs typeface="Arial" pitchFamily="34" charset="0"/>
              </a:rPr>
              <a:t>Carers Derbyshire </a:t>
            </a:r>
          </a:p>
          <a:p>
            <a:r>
              <a:rPr lang="en-GB" sz="2400" dirty="0">
                <a:latin typeface="Arial" pitchFamily="34" charset="0"/>
                <a:cs typeface="Arial" pitchFamily="34" charset="0"/>
              </a:rPr>
              <a:t>Derby City Carers </a:t>
            </a:r>
          </a:p>
          <a:p>
            <a:r>
              <a:rPr lang="en-GB" sz="2400" dirty="0">
                <a:latin typeface="Arial" pitchFamily="34" charset="0"/>
                <a:cs typeface="Arial" pitchFamily="34" charset="0"/>
              </a:rPr>
              <a:t>Different Strokes</a:t>
            </a:r>
          </a:p>
          <a:p>
            <a:endParaRPr lang="en-GB" sz="2400" dirty="0">
              <a:latin typeface="Arial" pitchFamily="34" charset="0"/>
              <a:cs typeface="Arial" pitchFamily="34" charset="0"/>
            </a:endParaRPr>
          </a:p>
          <a:p>
            <a:pPr marL="0" indent="0">
              <a:buNone/>
            </a:pPr>
            <a:r>
              <a:rPr lang="en-GB" sz="2400" b="1" dirty="0">
                <a:latin typeface="Arial" panose="020B0604020202020204" pitchFamily="34" charset="0"/>
                <a:cs typeface="Arial" panose="020B0604020202020204" pitchFamily="34" charset="0"/>
              </a:rPr>
              <a:t>Feedback (August) </a:t>
            </a:r>
          </a:p>
          <a:p>
            <a:pPr marL="0" indent="0">
              <a:buNone/>
            </a:pPr>
            <a:r>
              <a:rPr lang="en-GB" sz="2400" dirty="0">
                <a:latin typeface="Arial" pitchFamily="34" charset="0"/>
                <a:cs typeface="Arial" pitchFamily="34" charset="0"/>
              </a:rPr>
              <a:t>It has been suggested by a Speech and Language Therapist that another more Aphasia version of the Case for Change would be beneficial. This has been agreed and developed into communications and engagement planning. </a:t>
            </a:r>
          </a:p>
        </p:txBody>
      </p:sp>
    </p:spTree>
    <p:extLst>
      <p:ext uri="{BB962C8B-B14F-4D97-AF65-F5344CB8AC3E}">
        <p14:creationId xmlns:p14="http://schemas.microsoft.com/office/powerpoint/2010/main" val="976071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88618"/>
            <a:ext cx="11222611" cy="1325563"/>
          </a:xfrm>
        </p:spPr>
        <p:txBody>
          <a:bodyPr>
            <a:normAutofit/>
          </a:bodyPr>
          <a:lstStyle/>
          <a:p>
            <a:pPr algn="l"/>
            <a:r>
              <a:rPr lang="en-GB" sz="3600" b="1" dirty="0">
                <a:solidFill>
                  <a:srgbClr val="0072C6"/>
                </a:solidFill>
                <a:latin typeface="Arial" pitchFamily="34" charset="0"/>
                <a:cs typeface="Arial" pitchFamily="34" charset="0"/>
              </a:rPr>
              <a:t>Communication plan </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8" name="Content Placeholder 2">
            <a:extLst>
              <a:ext uri="{FF2B5EF4-FFF2-40B4-BE49-F238E27FC236}">
                <a16:creationId xmlns:a16="http://schemas.microsoft.com/office/drawing/2014/main" id="{8176ACBE-98B7-1C6A-8B5E-8E1896AD5442}"/>
              </a:ext>
            </a:extLst>
          </p:cNvPr>
          <p:cNvSpPr txBox="1">
            <a:spLocks/>
          </p:cNvSpPr>
          <p:nvPr/>
        </p:nvSpPr>
        <p:spPr>
          <a:xfrm>
            <a:off x="479394" y="1308045"/>
            <a:ext cx="11222610" cy="648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latin typeface="Arial" panose="020B0604020202020204" pitchFamily="34" charset="0"/>
                <a:cs typeface="Arial" panose="020B0604020202020204" pitchFamily="34" charset="0"/>
              </a:rPr>
              <a:t>The aim of the communication plan is to inform people about the review and ensure they know how to get involved in the engagement. There is a full stakeholder and communication plan - this is just an overview.</a:t>
            </a:r>
          </a:p>
        </p:txBody>
      </p:sp>
      <p:graphicFrame>
        <p:nvGraphicFramePr>
          <p:cNvPr id="7" name="Table 6">
            <a:extLst>
              <a:ext uri="{FF2B5EF4-FFF2-40B4-BE49-F238E27FC236}">
                <a16:creationId xmlns:a16="http://schemas.microsoft.com/office/drawing/2014/main" id="{CCB43203-FC07-63E4-3EA3-ACE3E1184BE4}"/>
              </a:ext>
            </a:extLst>
          </p:cNvPr>
          <p:cNvGraphicFramePr>
            <a:graphicFrameLocks noGrp="1"/>
          </p:cNvGraphicFramePr>
          <p:nvPr>
            <p:extLst>
              <p:ext uri="{D42A27DB-BD31-4B8C-83A1-F6EECF244321}">
                <p14:modId xmlns:p14="http://schemas.microsoft.com/office/powerpoint/2010/main" val="657717161"/>
              </p:ext>
            </p:extLst>
          </p:nvPr>
        </p:nvGraphicFramePr>
        <p:xfrm>
          <a:off x="479394" y="1956121"/>
          <a:ext cx="11338359" cy="4386807"/>
        </p:xfrm>
        <a:graphic>
          <a:graphicData uri="http://schemas.openxmlformats.org/drawingml/2006/table">
            <a:tbl>
              <a:tblPr firstRow="1" bandRow="1">
                <a:tableStyleId>{5C22544A-7EE6-4342-B048-85BDC9FD1C3A}</a:tableStyleId>
              </a:tblPr>
              <a:tblGrid>
                <a:gridCol w="3104551">
                  <a:extLst>
                    <a:ext uri="{9D8B030D-6E8A-4147-A177-3AD203B41FA5}">
                      <a16:colId xmlns:a16="http://schemas.microsoft.com/office/drawing/2014/main" val="286848698"/>
                    </a:ext>
                  </a:extLst>
                </a:gridCol>
                <a:gridCol w="4454355">
                  <a:extLst>
                    <a:ext uri="{9D8B030D-6E8A-4147-A177-3AD203B41FA5}">
                      <a16:colId xmlns:a16="http://schemas.microsoft.com/office/drawing/2014/main" val="3615362452"/>
                    </a:ext>
                  </a:extLst>
                </a:gridCol>
                <a:gridCol w="3779453">
                  <a:extLst>
                    <a:ext uri="{9D8B030D-6E8A-4147-A177-3AD203B41FA5}">
                      <a16:colId xmlns:a16="http://schemas.microsoft.com/office/drawing/2014/main" val="2783227582"/>
                    </a:ext>
                  </a:extLst>
                </a:gridCol>
              </a:tblGrid>
              <a:tr h="345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Communication materials </a:t>
                      </a:r>
                    </a:p>
                  </a:txBody>
                  <a:tcPr/>
                </a:tc>
                <a:tc>
                  <a:txBody>
                    <a:bodyPr/>
                    <a:lstStyle/>
                    <a:p>
                      <a:r>
                        <a:rPr lang="en-GB" sz="1400" dirty="0">
                          <a:latin typeface="Arial" panose="020B0604020202020204" pitchFamily="34" charset="0"/>
                          <a:cs typeface="Arial" panose="020B0604020202020204" pitchFamily="34" charset="0"/>
                        </a:rPr>
                        <a:t>Brief overview </a:t>
                      </a:r>
                    </a:p>
                  </a:txBody>
                  <a:tcPr/>
                </a:tc>
                <a:tc>
                  <a:txBody>
                    <a:bodyPr/>
                    <a:lstStyle/>
                    <a:p>
                      <a:r>
                        <a:rPr lang="en-GB" sz="1400" dirty="0">
                          <a:latin typeface="Arial" panose="020B0604020202020204" pitchFamily="34" charset="0"/>
                          <a:cs typeface="Arial" panose="020B0604020202020204" pitchFamily="34" charset="0"/>
                        </a:rPr>
                        <a:t>Key stakeholders </a:t>
                      </a:r>
                    </a:p>
                  </a:txBody>
                  <a:tcPr/>
                </a:tc>
                <a:extLst>
                  <a:ext uri="{0D108BD9-81ED-4DB2-BD59-A6C34878D82A}">
                    <a16:rowId xmlns:a16="http://schemas.microsoft.com/office/drawing/2014/main" val="14285931"/>
                  </a:ext>
                </a:extLst>
              </a:tr>
              <a:tr h="721893">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Summary Case for Change</a:t>
                      </a:r>
                    </a:p>
                  </a:txBody>
                  <a:tcPr marL="9525" marR="9525" marT="9525" marB="0" anchor="ctr"/>
                </a:tc>
                <a:tc>
                  <a:txBody>
                    <a:bodyPr/>
                    <a:lstStyle/>
                    <a:p>
                      <a:r>
                        <a:rPr lang="en-GB" sz="1000" dirty="0">
                          <a:latin typeface="Arial" panose="020B0604020202020204" pitchFamily="34" charset="0"/>
                          <a:cs typeface="Arial" panose="020B0604020202020204" pitchFamily="34" charset="0"/>
                        </a:rPr>
                        <a:t>A public friendly document of the Case for Change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Public, patients and community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Providers  </a:t>
                      </a:r>
                    </a:p>
                    <a:p>
                      <a:r>
                        <a:rPr lang="en-GB" sz="1000" dirty="0">
                          <a:latin typeface="Arial" panose="020B0604020202020204" pitchFamily="34" charset="0"/>
                          <a:cs typeface="Arial" panose="020B0604020202020204" pitchFamily="34" charset="0"/>
                        </a:rPr>
                        <a:t>Derby and Derbyshire Healthwatch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Out of area stakeholders </a:t>
                      </a:r>
                    </a:p>
                  </a:txBody>
                  <a:tcPr anchor="ctr"/>
                </a:tc>
                <a:extLst>
                  <a:ext uri="{0D108BD9-81ED-4DB2-BD59-A6C34878D82A}">
                    <a16:rowId xmlns:a16="http://schemas.microsoft.com/office/drawing/2014/main" val="706358098"/>
                  </a:ext>
                </a:extLst>
              </a:tr>
              <a:tr h="721893">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Aphasia Friendly Case for Change </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panose="020B0604020202020204" pitchFamily="34" charset="0"/>
                          <a:cs typeface="Arial" panose="020B0604020202020204" pitchFamily="34" charset="0"/>
                        </a:rPr>
                        <a:t>Aphasia Friendly Case for Change </a:t>
                      </a:r>
                    </a:p>
                    <a:p>
                      <a:endParaRPr lang="en-GB" sz="10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Public, patients and community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Providers  </a:t>
                      </a:r>
                    </a:p>
                    <a:p>
                      <a:r>
                        <a:rPr lang="en-GB" sz="1000" dirty="0">
                          <a:latin typeface="Arial" panose="020B0604020202020204" pitchFamily="34" charset="0"/>
                          <a:cs typeface="Arial" panose="020B0604020202020204" pitchFamily="34" charset="0"/>
                        </a:rPr>
                        <a:t>Derby and Derbyshire Healthwatch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Out of area stakeholders </a:t>
                      </a:r>
                    </a:p>
                  </a:txBody>
                  <a:tcPr anchor="ctr"/>
                </a:tc>
                <a:extLst>
                  <a:ext uri="{0D108BD9-81ED-4DB2-BD59-A6C34878D82A}">
                    <a16:rowId xmlns:a16="http://schemas.microsoft.com/office/drawing/2014/main" val="2413858152"/>
                  </a:ext>
                </a:extLst>
              </a:tr>
              <a:tr h="721893">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Information and Involvement flyer</a:t>
                      </a:r>
                    </a:p>
                    <a:p>
                      <a:pPr algn="l" fontAlgn="b"/>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 informing people that I review is taking place, directing them to where they can get more information and how to get involved.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patients and community groups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Providers  </a:t>
                      </a:r>
                    </a:p>
                    <a:p>
                      <a:r>
                        <a:rPr lang="en-GB" sz="1000" dirty="0">
                          <a:latin typeface="Arial" panose="020B0604020202020204" pitchFamily="34" charset="0"/>
                          <a:cs typeface="Arial" panose="020B0604020202020204" pitchFamily="34" charset="0"/>
                        </a:rPr>
                        <a:t>Derby and Derbyshire Healthwatch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 of area stakeholders </a:t>
                      </a:r>
                    </a:p>
                  </a:txBody>
                  <a:tcPr anchor="ctr"/>
                </a:tc>
                <a:extLst>
                  <a:ext uri="{0D108BD9-81ED-4DB2-BD59-A6C34878D82A}">
                    <a16:rowId xmlns:a16="http://schemas.microsoft.com/office/drawing/2014/main" val="3793197260"/>
                  </a:ext>
                </a:extLst>
              </a:tr>
              <a:tr h="721893">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Launch email (with attached documents - posters, social media posts, information and Involvement page) </a:t>
                      </a:r>
                    </a:p>
                  </a:txBody>
                  <a:tcPr marL="9525" marR="9525" marT="9525" marB="0" anchor="ctr"/>
                </a:tc>
                <a:tc>
                  <a:txBody>
                    <a:bodyPr/>
                    <a:lstStyle/>
                    <a:p>
                      <a:r>
                        <a:rPr lang="en-GB" sz="1000" dirty="0">
                          <a:latin typeface="Arial" panose="020B0604020202020204" pitchFamily="34" charset="0"/>
                          <a:cs typeface="Arial" panose="020B0604020202020204" pitchFamily="34" charset="0"/>
                        </a:rPr>
                        <a:t>Email to information, groups, providers and wider organisations about the review and how to get involved.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Public, patients and community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Providers  </a:t>
                      </a:r>
                    </a:p>
                    <a:p>
                      <a:r>
                        <a:rPr lang="en-GB" sz="1000" dirty="0">
                          <a:latin typeface="Arial" panose="020B0604020202020204" pitchFamily="34" charset="0"/>
                          <a:cs typeface="Arial" panose="020B0604020202020204" pitchFamily="34" charset="0"/>
                        </a:rPr>
                        <a:t>Derby and Derbyshire Healthwatch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Out of area stakeholders </a:t>
                      </a:r>
                    </a:p>
                  </a:txBody>
                  <a:tcPr anchor="ctr"/>
                </a:tc>
                <a:extLst>
                  <a:ext uri="{0D108BD9-81ED-4DB2-BD59-A6C34878D82A}">
                    <a16:rowId xmlns:a16="http://schemas.microsoft.com/office/drawing/2014/main" val="2511337994"/>
                  </a:ext>
                </a:extLst>
              </a:tr>
              <a:tr h="576646">
                <a:tc>
                  <a:txBody>
                    <a:bodyPr/>
                    <a:lstStyle/>
                    <a:p>
                      <a:pPr algn="l" fontAlgn="b"/>
                      <a:r>
                        <a:rPr lang="en-GB" sz="1000" b="0" i="0" u="none" strike="noStrike" dirty="0">
                          <a:solidFill>
                            <a:srgbClr val="000000"/>
                          </a:solidFill>
                          <a:effectLst/>
                          <a:latin typeface="Arial" panose="020B0604020202020204" pitchFamily="34" charset="0"/>
                          <a:cs typeface="Arial" panose="020B0604020202020204" pitchFamily="34" charset="0"/>
                        </a:rPr>
                        <a:t>Poster</a:t>
                      </a:r>
                    </a:p>
                  </a:txBody>
                  <a:tcPr marL="9525" marR="9525" marT="9525" marB="0" anchor="ctr"/>
                </a:tc>
                <a:tc>
                  <a:txBody>
                    <a:bodyPr/>
                    <a:lstStyle/>
                    <a:p>
                      <a:r>
                        <a:rPr lang="en-GB" sz="1000" dirty="0">
                          <a:latin typeface="Arial" panose="020B0604020202020204" pitchFamily="34" charset="0"/>
                          <a:cs typeface="Arial" panose="020B0604020202020204" pitchFamily="34" charset="0"/>
                        </a:rPr>
                        <a:t>A printable poster informing people about the review and how to get involved.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(Launch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66646826"/>
                  </a:ext>
                </a:extLst>
              </a:tr>
              <a:tr h="576646">
                <a:tc>
                  <a:txBody>
                    <a:bodyPr/>
                    <a:lstStyle/>
                    <a:p>
                      <a:pPr marL="0" algn="l" defTabSz="914400" rtl="0" eaLnBrk="1" fontAlgn="b" latinLnBrk="0" hangingPunct="1"/>
                      <a:r>
                        <a:rPr lang="en-GB" sz="1000" kern="1200" dirty="0">
                          <a:solidFill>
                            <a:schemeClr val="dk1"/>
                          </a:solidFill>
                          <a:latin typeface="Arial" panose="020B0604020202020204" pitchFamily="34" charset="0"/>
                          <a:ea typeface="+mn-ea"/>
                          <a:cs typeface="Arial" panose="020B0604020202020204" pitchFamily="34" charset="0"/>
                        </a:rPr>
                        <a:t>Social media post </a:t>
                      </a:r>
                    </a:p>
                  </a:txBody>
                  <a:tcPr marL="9525" marR="9525" marT="9525" marB="0" anchor="ctr"/>
                </a:tc>
                <a:tc>
                  <a:txBody>
                    <a:bodyPr/>
                    <a:lstStyle/>
                    <a:p>
                      <a:r>
                        <a:rPr lang="en-GB" sz="1000" dirty="0">
                          <a:latin typeface="Arial" panose="020B0604020202020204" pitchFamily="34" charset="0"/>
                          <a:cs typeface="Arial" panose="020B0604020202020204" pitchFamily="34" charset="0"/>
                        </a:rPr>
                        <a:t>Social media Posts informing people about the review and how to get involved.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(Launch email)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Internal communications</a:t>
                      </a:r>
                    </a:p>
                  </a:txBody>
                  <a:tcPr anchor="ctr"/>
                </a:tc>
                <a:extLst>
                  <a:ext uri="{0D108BD9-81ED-4DB2-BD59-A6C34878D82A}">
                    <a16:rowId xmlns:a16="http://schemas.microsoft.com/office/drawing/2014/main" val="3639001969"/>
                  </a:ext>
                </a:extLst>
              </a:tr>
            </a:tbl>
          </a:graphicData>
        </a:graphic>
      </p:graphicFrame>
    </p:spTree>
    <p:extLst>
      <p:ext uri="{BB962C8B-B14F-4D97-AF65-F5344CB8AC3E}">
        <p14:creationId xmlns:p14="http://schemas.microsoft.com/office/powerpoint/2010/main" val="331517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8497" y="521301"/>
            <a:ext cx="9489331" cy="707886"/>
          </a:xfrm>
          <a:prstGeom prst="rect">
            <a:avLst/>
          </a:prstGeom>
          <a:noFill/>
        </p:spPr>
        <p:txBody>
          <a:bodyPr wrap="square" rtlCol="0">
            <a:spAutoFit/>
          </a:bodyPr>
          <a:lstStyle/>
          <a:p>
            <a:r>
              <a:rPr lang="en-GB" sz="4000" b="1" dirty="0">
                <a:solidFill>
                  <a:srgbClr val="0072C6"/>
                </a:solidFill>
                <a:latin typeface="Arial" pitchFamily="34" charset="0"/>
                <a:cs typeface="Arial" pitchFamily="34" charset="0"/>
              </a:rPr>
              <a:t>Background </a:t>
            </a:r>
          </a:p>
        </p:txBody>
      </p:sp>
      <p:sp>
        <p:nvSpPr>
          <p:cNvPr id="3" name="Rectangle 2"/>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9" name="Picture 8" descr="Logo&#10;&#10;Description automatically generated">
            <a:extLst>
              <a:ext uri="{FF2B5EF4-FFF2-40B4-BE49-F238E27FC236}">
                <a16:creationId xmlns:a16="http://schemas.microsoft.com/office/drawing/2014/main" id="{384BC724-9F58-4491-9EE3-A2BCC852C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8084" y="0"/>
            <a:ext cx="3059832" cy="1376924"/>
          </a:xfrm>
          <a:prstGeom prst="rect">
            <a:avLst/>
          </a:prstGeom>
        </p:spPr>
      </p:pic>
      <p:sp>
        <p:nvSpPr>
          <p:cNvPr id="11" name="Content Placeholder 2">
            <a:extLst>
              <a:ext uri="{FF2B5EF4-FFF2-40B4-BE49-F238E27FC236}">
                <a16:creationId xmlns:a16="http://schemas.microsoft.com/office/drawing/2014/main" id="{5690CC99-E404-1BAB-4FD0-BF839E4D5DD9}"/>
              </a:ext>
            </a:extLst>
          </p:cNvPr>
          <p:cNvSpPr txBox="1">
            <a:spLocks/>
          </p:cNvSpPr>
          <p:nvPr/>
        </p:nvSpPr>
        <p:spPr>
          <a:xfrm>
            <a:off x="708497" y="1376924"/>
            <a:ext cx="10762013" cy="4763750"/>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GB" b="1" dirty="0">
                <a:latin typeface="Arial" pitchFamily="34" charset="0"/>
                <a:cs typeface="Arial" pitchFamily="34" charset="0"/>
              </a:rPr>
              <a:t>What is happening?</a:t>
            </a:r>
          </a:p>
          <a:p>
            <a:pPr algn="l">
              <a:lnSpc>
                <a:spcPct val="120000"/>
              </a:lnSpc>
            </a:pPr>
            <a:r>
              <a:rPr lang="en-GB" dirty="0">
                <a:latin typeface="Arial" pitchFamily="34" charset="0"/>
                <a:cs typeface="Arial" pitchFamily="34" charset="0"/>
              </a:rPr>
              <a:t>A review is taking place of the Stroke Rehabilitation services across all of Derby and Derbyshire. </a:t>
            </a:r>
          </a:p>
          <a:p>
            <a:pPr algn="l">
              <a:lnSpc>
                <a:spcPct val="120000"/>
              </a:lnSpc>
            </a:pPr>
            <a:endParaRPr lang="en-GB" b="1" dirty="0">
              <a:latin typeface="Arial" pitchFamily="34" charset="0"/>
              <a:cs typeface="Arial" pitchFamily="34" charset="0"/>
            </a:endParaRPr>
          </a:p>
          <a:p>
            <a:pPr algn="l">
              <a:lnSpc>
                <a:spcPct val="120000"/>
              </a:lnSpc>
            </a:pPr>
            <a:r>
              <a:rPr lang="en-GB" b="1" dirty="0">
                <a:latin typeface="Arial" pitchFamily="34" charset="0"/>
                <a:cs typeface="Arial" pitchFamily="34" charset="0"/>
              </a:rPr>
              <a:t>Why is a Review Being done?</a:t>
            </a:r>
          </a:p>
          <a:p>
            <a:pPr algn="l">
              <a:lnSpc>
                <a:spcPct val="120000"/>
              </a:lnSpc>
            </a:pPr>
            <a:r>
              <a:rPr lang="en-GB" dirty="0">
                <a:latin typeface="Arial" pitchFamily="34" charset="0"/>
                <a:cs typeface="Arial" pitchFamily="34" charset="0"/>
              </a:rPr>
              <a:t>Community stroke services are very busy because many people need their help. They have a lot of patients to care for, which puts a lot of pressure on the service.</a:t>
            </a:r>
          </a:p>
          <a:p>
            <a:pPr algn="l">
              <a:lnSpc>
                <a:spcPct val="120000"/>
              </a:lnSpc>
            </a:pPr>
            <a:r>
              <a:rPr lang="en-GB" dirty="0">
                <a:latin typeface="Arial" pitchFamily="34" charset="0"/>
                <a:cs typeface="Arial" pitchFamily="34" charset="0"/>
              </a:rPr>
              <a:t>Getting specialist help at the right time for a person's needs can be difficult and there can be a long wait.</a:t>
            </a:r>
          </a:p>
          <a:p>
            <a:pPr algn="l">
              <a:lnSpc>
                <a:spcPct val="120000"/>
              </a:lnSpc>
            </a:pPr>
            <a:r>
              <a:rPr lang="en-GB" dirty="0">
                <a:latin typeface="Arial" pitchFamily="34" charset="0"/>
                <a:cs typeface="Arial" pitchFamily="34" charset="0"/>
              </a:rPr>
              <a:t>A review took place by the East Midlands Integrated Stroke Delivery Network in 2022. They recommended the following:</a:t>
            </a:r>
          </a:p>
          <a:p>
            <a:pPr marL="342900" indent="-342900" algn="l">
              <a:lnSpc>
                <a:spcPct val="120000"/>
              </a:lnSpc>
              <a:buFont typeface="Arial" panose="020B0604020202020204" pitchFamily="34" charset="0"/>
              <a:buChar char="•"/>
            </a:pPr>
            <a:r>
              <a:rPr lang="en-GB" dirty="0">
                <a:latin typeface="Arial" pitchFamily="34" charset="0"/>
                <a:cs typeface="Arial" pitchFamily="34" charset="0"/>
              </a:rPr>
              <a:t>Review the commissioning of stroke services.</a:t>
            </a:r>
          </a:p>
          <a:p>
            <a:pPr marL="342900" indent="-342900" algn="l">
              <a:lnSpc>
                <a:spcPct val="120000"/>
              </a:lnSpc>
              <a:buFont typeface="Arial" panose="020B0604020202020204" pitchFamily="34" charset="0"/>
              <a:buChar char="•"/>
            </a:pPr>
            <a:r>
              <a:rPr lang="en-GB" dirty="0">
                <a:latin typeface="Arial" pitchFamily="34" charset="0"/>
                <a:cs typeface="Arial" pitchFamily="34" charset="0"/>
              </a:rPr>
              <a:t>Improve access for all stroke patients.</a:t>
            </a:r>
          </a:p>
          <a:p>
            <a:pPr marL="342900" indent="-342900" algn="l">
              <a:lnSpc>
                <a:spcPct val="120000"/>
              </a:lnSpc>
              <a:buFont typeface="Arial" panose="020B0604020202020204" pitchFamily="34" charset="0"/>
              <a:buChar char="•"/>
            </a:pPr>
            <a:r>
              <a:rPr lang="en-GB" dirty="0">
                <a:latin typeface="Arial" pitchFamily="34" charset="0"/>
                <a:cs typeface="Arial" pitchFamily="34" charset="0"/>
              </a:rPr>
              <a:t>Address gaps in the Integrated Community Stroke Service.</a:t>
            </a:r>
          </a:p>
          <a:p>
            <a:pPr algn="l">
              <a:lnSpc>
                <a:spcPct val="120000"/>
              </a:lnSpc>
            </a:pPr>
            <a:r>
              <a:rPr lang="en-GB" dirty="0">
                <a:latin typeface="Arial" pitchFamily="34" charset="0"/>
                <a:cs typeface="Arial" pitchFamily="34" charset="0"/>
              </a:rPr>
              <a:t>The aim of the review is to improve the services and address the inequities.</a:t>
            </a:r>
          </a:p>
        </p:txBody>
      </p:sp>
    </p:spTree>
    <p:extLst>
      <p:ext uri="{BB962C8B-B14F-4D97-AF65-F5344CB8AC3E}">
        <p14:creationId xmlns:p14="http://schemas.microsoft.com/office/powerpoint/2010/main" val="1661794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96" y="149722"/>
            <a:ext cx="11222611" cy="1325563"/>
          </a:xfrm>
        </p:spPr>
        <p:txBody>
          <a:bodyPr>
            <a:normAutofit/>
          </a:bodyPr>
          <a:lstStyle/>
          <a:p>
            <a:pPr algn="l"/>
            <a:r>
              <a:rPr lang="en-GB" sz="3600" b="1" dirty="0">
                <a:solidFill>
                  <a:srgbClr val="0072C6"/>
                </a:solidFill>
                <a:latin typeface="Arial" pitchFamily="34" charset="0"/>
                <a:cs typeface="Arial" pitchFamily="34" charset="0"/>
              </a:rPr>
              <a:t>Targeted Communication </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8" name="Content Placeholder 2">
            <a:extLst>
              <a:ext uri="{FF2B5EF4-FFF2-40B4-BE49-F238E27FC236}">
                <a16:creationId xmlns:a16="http://schemas.microsoft.com/office/drawing/2014/main" id="{8176ACBE-98B7-1C6A-8B5E-8E1896AD5442}"/>
              </a:ext>
            </a:extLst>
          </p:cNvPr>
          <p:cNvSpPr txBox="1">
            <a:spLocks/>
          </p:cNvSpPr>
          <p:nvPr/>
        </p:nvSpPr>
        <p:spPr>
          <a:xfrm>
            <a:off x="479394" y="1308045"/>
            <a:ext cx="11222610" cy="490756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Arial" pitchFamily="34" charset="0"/>
                <a:cs typeface="Arial" pitchFamily="34" charset="0"/>
              </a:rPr>
              <a:t>Due to looking at high risk groups and Health Inequalities the following groups will be targeted with the communication to ensure they are aware of how to get involved. </a:t>
            </a:r>
          </a:p>
          <a:p>
            <a:r>
              <a:rPr lang="en-GB" sz="2400" dirty="0">
                <a:latin typeface="Arial" pitchFamily="34" charset="0"/>
                <a:cs typeface="Arial" pitchFamily="34" charset="0"/>
              </a:rPr>
              <a:t>Age groups  40+ and 70+</a:t>
            </a:r>
          </a:p>
          <a:p>
            <a:r>
              <a:rPr lang="en-GB" sz="2400" dirty="0">
                <a:latin typeface="Arial" pitchFamily="34" charset="0"/>
                <a:cs typeface="Arial" pitchFamily="34" charset="0"/>
              </a:rPr>
              <a:t>Areas of High Deprivation </a:t>
            </a:r>
          </a:p>
          <a:p>
            <a:pPr marL="0" indent="0">
              <a:buNone/>
            </a:pPr>
            <a:endParaRPr lang="en-GB" sz="2400" dirty="0">
              <a:latin typeface="Arial" pitchFamily="34" charset="0"/>
              <a:cs typeface="Arial" pitchFamily="34" charset="0"/>
            </a:endParaRPr>
          </a:p>
          <a:p>
            <a:pPr marL="0" indent="0">
              <a:buNone/>
            </a:pPr>
            <a:r>
              <a:rPr lang="en-GB" sz="2400" dirty="0">
                <a:latin typeface="Arial" pitchFamily="34" charset="0"/>
                <a:cs typeface="Arial" pitchFamily="34" charset="0"/>
              </a:rPr>
              <a:t>Protected Characteristics risk factors that can increase the risk of a stroke:</a:t>
            </a:r>
          </a:p>
          <a:p>
            <a:r>
              <a:rPr lang="en-GB" sz="2400" dirty="0">
                <a:latin typeface="Arial" pitchFamily="34" charset="0"/>
                <a:cs typeface="Arial" pitchFamily="34" charset="0"/>
              </a:rPr>
              <a:t>Older age</a:t>
            </a:r>
          </a:p>
          <a:p>
            <a:r>
              <a:rPr lang="en-GB" sz="2400" dirty="0">
                <a:latin typeface="Arial" pitchFamily="34" charset="0"/>
                <a:cs typeface="Arial" pitchFamily="34" charset="0"/>
              </a:rPr>
              <a:t>Male sex</a:t>
            </a:r>
          </a:p>
          <a:p>
            <a:r>
              <a:rPr lang="en-GB" sz="2400" dirty="0">
                <a:latin typeface="Arial" pitchFamily="34" charset="0"/>
                <a:cs typeface="Arial" pitchFamily="34" charset="0"/>
              </a:rPr>
              <a:t>Ethnicity</a:t>
            </a:r>
          </a:p>
          <a:p>
            <a:endParaRPr lang="en-GB" sz="2400" dirty="0">
              <a:latin typeface="Arial" pitchFamily="34" charset="0"/>
              <a:cs typeface="Arial" pitchFamily="34" charset="0"/>
            </a:endParaRPr>
          </a:p>
          <a:p>
            <a:pPr marL="0" indent="0">
              <a:buNone/>
            </a:pPr>
            <a:r>
              <a:rPr lang="en-GB" sz="2400" dirty="0">
                <a:latin typeface="Arial" pitchFamily="34" charset="0"/>
                <a:cs typeface="Arial" pitchFamily="34" charset="0"/>
              </a:rPr>
              <a:t>There are no vulnerable groups that have been highlighted in regards to inequalities, but risk factors for stroke include:</a:t>
            </a:r>
          </a:p>
          <a:p>
            <a:r>
              <a:rPr lang="en-GB" sz="2400" dirty="0">
                <a:latin typeface="Arial" pitchFamily="34" charset="0"/>
                <a:cs typeface="Arial" pitchFamily="34" charset="0"/>
              </a:rPr>
              <a:t>Lifestyle factors: smoking, alcohol misuse and drug abuse, physical inactivity, poor diet)</a:t>
            </a:r>
          </a:p>
          <a:p>
            <a:r>
              <a:rPr lang="en-GB" sz="2400" dirty="0">
                <a:latin typeface="Arial" pitchFamily="34" charset="0"/>
                <a:cs typeface="Arial" pitchFamily="34" charset="0"/>
              </a:rPr>
              <a:t>Cardiovascular disease: hypertension, atrial fibrillation, infective endocarditis, valvular disease, carotid artery disease, congestive heart failure</a:t>
            </a:r>
          </a:p>
          <a:p>
            <a:r>
              <a:rPr lang="en-GB" sz="2400" dirty="0">
                <a:latin typeface="Arial" pitchFamily="34" charset="0"/>
                <a:cs typeface="Arial" pitchFamily="34" charset="0"/>
              </a:rPr>
              <a:t>Other medical conditions: hyperlipidaemia, diabetes mellitus, sickle cell disease</a:t>
            </a:r>
          </a:p>
        </p:txBody>
      </p:sp>
    </p:spTree>
    <p:extLst>
      <p:ext uri="{BB962C8B-B14F-4D97-AF65-F5344CB8AC3E}">
        <p14:creationId xmlns:p14="http://schemas.microsoft.com/office/powerpoint/2010/main" val="3179867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88618"/>
            <a:ext cx="11222611" cy="1325563"/>
          </a:xfrm>
        </p:spPr>
        <p:txBody>
          <a:bodyPr>
            <a:normAutofit/>
          </a:bodyPr>
          <a:lstStyle/>
          <a:p>
            <a:pPr algn="l"/>
            <a:r>
              <a:rPr lang="en-GB" sz="3400" b="1" dirty="0">
                <a:solidFill>
                  <a:srgbClr val="0072C6"/>
                </a:solidFill>
                <a:latin typeface="Arial" pitchFamily="34" charset="0"/>
                <a:cs typeface="Arial" pitchFamily="34" charset="0"/>
              </a:rPr>
              <a:t>Considerations of access to events and information </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graphicFrame>
        <p:nvGraphicFramePr>
          <p:cNvPr id="9" name="Table 4">
            <a:extLst>
              <a:ext uri="{FF2B5EF4-FFF2-40B4-BE49-F238E27FC236}">
                <a16:creationId xmlns:a16="http://schemas.microsoft.com/office/drawing/2014/main" id="{33CF3028-15F7-3C32-8182-F634845B022E}"/>
              </a:ext>
            </a:extLst>
          </p:cNvPr>
          <p:cNvGraphicFramePr>
            <a:graphicFrameLocks noGrp="1"/>
          </p:cNvGraphicFramePr>
          <p:nvPr>
            <p:extLst>
              <p:ext uri="{D42A27DB-BD31-4B8C-83A1-F6EECF244321}">
                <p14:modId xmlns:p14="http://schemas.microsoft.com/office/powerpoint/2010/main" val="3308530089"/>
              </p:ext>
            </p:extLst>
          </p:nvPr>
        </p:nvGraphicFramePr>
        <p:xfrm>
          <a:off x="463826" y="1319514"/>
          <a:ext cx="11264349" cy="5000800"/>
        </p:xfrm>
        <a:graphic>
          <a:graphicData uri="http://schemas.openxmlformats.org/drawingml/2006/table">
            <a:tbl>
              <a:tblPr firstRow="1" bandRow="1">
                <a:tableStyleId>{5C22544A-7EE6-4342-B048-85BDC9FD1C3A}</a:tableStyleId>
              </a:tblPr>
              <a:tblGrid>
                <a:gridCol w="2030415">
                  <a:extLst>
                    <a:ext uri="{9D8B030D-6E8A-4147-A177-3AD203B41FA5}">
                      <a16:colId xmlns:a16="http://schemas.microsoft.com/office/drawing/2014/main" val="3472531618"/>
                    </a:ext>
                  </a:extLst>
                </a:gridCol>
                <a:gridCol w="7370386">
                  <a:extLst>
                    <a:ext uri="{9D8B030D-6E8A-4147-A177-3AD203B41FA5}">
                      <a16:colId xmlns:a16="http://schemas.microsoft.com/office/drawing/2014/main" val="2455957634"/>
                    </a:ext>
                  </a:extLst>
                </a:gridCol>
                <a:gridCol w="1863548">
                  <a:extLst>
                    <a:ext uri="{9D8B030D-6E8A-4147-A177-3AD203B41FA5}">
                      <a16:colId xmlns:a16="http://schemas.microsoft.com/office/drawing/2014/main" val="2764829668"/>
                    </a:ext>
                  </a:extLst>
                </a:gridCol>
              </a:tblGrid>
              <a:tr h="399845">
                <a:tc>
                  <a:txBody>
                    <a:bodyPr/>
                    <a:lstStyle/>
                    <a:p>
                      <a:r>
                        <a:rPr lang="en-GB" sz="1600" dirty="0">
                          <a:latin typeface="Arial" panose="020B0604020202020204" pitchFamily="34" charset="0"/>
                          <a:cs typeface="Arial" panose="020B0604020202020204" pitchFamily="34" charset="0"/>
                        </a:rPr>
                        <a:t>Area </a:t>
                      </a:r>
                    </a:p>
                  </a:txBody>
                  <a:tcPr/>
                </a:tc>
                <a:tc>
                  <a:txBody>
                    <a:bodyPr/>
                    <a:lstStyle/>
                    <a:p>
                      <a:r>
                        <a:rPr lang="en-GB" sz="1600" dirty="0">
                          <a:latin typeface="Arial" panose="020B0604020202020204" pitchFamily="34" charset="0"/>
                          <a:cs typeface="Arial" panose="020B0604020202020204" pitchFamily="34" charset="0"/>
                        </a:rPr>
                        <a:t>Considerations </a:t>
                      </a:r>
                    </a:p>
                  </a:txBody>
                  <a:tcPr/>
                </a:tc>
                <a:tc>
                  <a:txBody>
                    <a:bodyPr/>
                    <a:lstStyle/>
                    <a:p>
                      <a:r>
                        <a:rPr lang="en-GB" dirty="0">
                          <a:latin typeface="Arial" panose="020B0604020202020204" pitchFamily="34" charset="0"/>
                          <a:cs typeface="Arial" panose="020B0604020202020204" pitchFamily="34" charset="0"/>
                        </a:rPr>
                        <a:t>Notes </a:t>
                      </a:r>
                    </a:p>
                  </a:txBody>
                  <a:tcPr/>
                </a:tc>
                <a:extLst>
                  <a:ext uri="{0D108BD9-81ED-4DB2-BD59-A6C34878D82A}">
                    <a16:rowId xmlns:a16="http://schemas.microsoft.com/office/drawing/2014/main" val="3082675624"/>
                  </a:ext>
                </a:extLst>
              </a:tr>
              <a:tr h="591551">
                <a:tc>
                  <a:txBody>
                    <a:bodyPr/>
                    <a:lstStyle/>
                    <a:p>
                      <a:r>
                        <a:rPr lang="en-GB" sz="1000" dirty="0">
                          <a:latin typeface="Arial" panose="020B0604020202020204" pitchFamily="34" charset="0"/>
                          <a:cs typeface="Arial" panose="020B0604020202020204" pitchFamily="34" charset="0"/>
                        </a:rPr>
                        <a:t>No access to Digital systems </a:t>
                      </a:r>
                    </a:p>
                  </a:txBody>
                  <a:tcPr/>
                </a:tc>
                <a:tc>
                  <a:txBody>
                    <a:bodyPr/>
                    <a:lstStyle/>
                    <a:p>
                      <a:r>
                        <a:rPr lang="en-GB" sz="1000" dirty="0">
                          <a:latin typeface="Arial" panose="020B0604020202020204" pitchFamily="34" charset="0"/>
                          <a:cs typeface="Arial" panose="020B0604020202020204" pitchFamily="34" charset="0"/>
                        </a:rPr>
                        <a:t>Face to face workshops </a:t>
                      </a:r>
                    </a:p>
                    <a:p>
                      <a:r>
                        <a:rPr lang="en-GB" sz="1000" dirty="0">
                          <a:latin typeface="Arial" panose="020B0604020202020204" pitchFamily="34" charset="0"/>
                          <a:cs typeface="Arial" panose="020B0604020202020204" pitchFamily="34" charset="0"/>
                        </a:rPr>
                        <a:t>Option to have survey sent 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panose="020B0604020202020204" pitchFamily="34" charset="0"/>
                          <a:cs typeface="Arial" panose="020B0604020202020204" pitchFamily="34" charset="0"/>
                        </a:rPr>
                        <a:t>Information and Involvement flyer to be sent out via Carers groups and Stroke Association  </a:t>
                      </a: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7530768"/>
                  </a:ext>
                </a:extLst>
              </a:tr>
              <a:tr h="1084511">
                <a:tc>
                  <a:txBody>
                    <a:bodyPr/>
                    <a:lstStyle/>
                    <a:p>
                      <a:r>
                        <a:rPr lang="en-GB" sz="1000" dirty="0">
                          <a:latin typeface="Arial" panose="020B0604020202020204" pitchFamily="34" charset="0"/>
                          <a:cs typeface="Arial" panose="020B0604020202020204" pitchFamily="34" charset="0"/>
                        </a:rPr>
                        <a:t>Housebound patients </a:t>
                      </a:r>
                    </a:p>
                  </a:txBody>
                  <a:tcPr/>
                </a:tc>
                <a:tc>
                  <a:txBody>
                    <a:bodyPr/>
                    <a:lstStyle/>
                    <a:p>
                      <a:r>
                        <a:rPr lang="en-GB" sz="1000" dirty="0">
                          <a:latin typeface="Arial" panose="020B0604020202020204" pitchFamily="34" charset="0"/>
                          <a:cs typeface="Arial" panose="020B0604020202020204" pitchFamily="34" charset="0"/>
                        </a:rPr>
                        <a:t>Accessible contact details to be put with information (phone number /email to contact)</a:t>
                      </a:r>
                    </a:p>
                    <a:p>
                      <a:r>
                        <a:rPr lang="en-GB" sz="1000" dirty="0">
                          <a:latin typeface="Arial" panose="020B0604020202020204" pitchFamily="34" charset="0"/>
                          <a:cs typeface="Arial" panose="020B0604020202020204" pitchFamily="34" charset="0"/>
                        </a:rPr>
                        <a:t>Online engagement platform</a:t>
                      </a:r>
                    </a:p>
                    <a:p>
                      <a:r>
                        <a:rPr lang="en-GB" sz="1000" dirty="0">
                          <a:latin typeface="Arial" panose="020B0604020202020204" pitchFamily="34" charset="0"/>
                          <a:cs typeface="Arial" panose="020B0604020202020204" pitchFamily="34" charset="0"/>
                        </a:rPr>
                        <a:t>Online survey </a:t>
                      </a:r>
                    </a:p>
                    <a:p>
                      <a:r>
                        <a:rPr lang="en-GB" sz="1000" dirty="0">
                          <a:latin typeface="Arial" panose="020B0604020202020204" pitchFamily="34" charset="0"/>
                          <a:cs typeface="Arial" panose="020B0604020202020204" pitchFamily="34" charset="0"/>
                        </a:rPr>
                        <a:t>Online workshops  </a:t>
                      </a:r>
                    </a:p>
                    <a:p>
                      <a:r>
                        <a:rPr lang="en-GB" sz="1000" b="0" i="0" u="none" strike="noStrike" dirty="0">
                          <a:solidFill>
                            <a:srgbClr val="000000"/>
                          </a:solidFill>
                          <a:effectLst/>
                          <a:latin typeface="Arial" panose="020B0604020202020204" pitchFamily="34" charset="0"/>
                          <a:cs typeface="Arial" panose="020B0604020202020204" pitchFamily="34" charset="0"/>
                        </a:rPr>
                        <a:t>Information and Involvement flyer to be sent out via Carers groups and Stroke Association</a:t>
                      </a:r>
                    </a:p>
                    <a:p>
                      <a:r>
                        <a:rPr lang="en-GB" sz="1000" b="0" i="0" u="none" strike="noStrike" dirty="0">
                          <a:solidFill>
                            <a:srgbClr val="000000"/>
                          </a:solidFill>
                          <a:effectLst/>
                          <a:latin typeface="Arial" panose="020B0604020202020204" pitchFamily="34" charset="0"/>
                          <a:cs typeface="Arial" panose="020B0604020202020204" pitchFamily="34" charset="0"/>
                        </a:rPr>
                        <a:t>Able to request surveys and documents send out to home address</a:t>
                      </a:r>
                      <a:endParaRPr lang="en-GB" sz="1000"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4645492"/>
                  </a:ext>
                </a:extLst>
              </a:tr>
              <a:tr h="427232">
                <a:tc>
                  <a:txBody>
                    <a:bodyPr/>
                    <a:lstStyle/>
                    <a:p>
                      <a:r>
                        <a:rPr lang="en-GB" sz="1000" dirty="0">
                          <a:latin typeface="Arial" panose="020B0604020202020204" pitchFamily="34" charset="0"/>
                          <a:cs typeface="Arial" panose="020B0604020202020204" pitchFamily="34" charset="0"/>
                        </a:rPr>
                        <a:t>English as a second language </a:t>
                      </a:r>
                    </a:p>
                  </a:txBody>
                  <a:tcPr/>
                </a:tc>
                <a:tc>
                  <a:txBody>
                    <a:bodyPr/>
                    <a:lstStyle/>
                    <a:p>
                      <a:r>
                        <a:rPr lang="en-GB" sz="1000" dirty="0">
                          <a:latin typeface="Arial" panose="020B0604020202020204" pitchFamily="34" charset="0"/>
                          <a:cs typeface="Arial" panose="020B0604020202020204" pitchFamily="34" charset="0"/>
                        </a:rPr>
                        <a:t>Accessible information statement to be put on information (phone number /email to contact) </a:t>
                      </a:r>
                    </a:p>
                    <a:p>
                      <a:r>
                        <a:rPr lang="en-GB" sz="1000" dirty="0">
                          <a:latin typeface="Arial" panose="020B0604020202020204" pitchFamily="34" charset="0"/>
                          <a:cs typeface="Arial" panose="020B0604020202020204" pitchFamily="34" charset="0"/>
                        </a:rPr>
                        <a:t>Health Literacy considerations completed, and sense checked </a:t>
                      </a: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9536618"/>
                  </a:ext>
                </a:extLst>
              </a:tr>
              <a:tr h="1577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kern="1200" dirty="0">
                          <a:solidFill>
                            <a:schemeClr val="dk1"/>
                          </a:solidFill>
                          <a:effectLst/>
                          <a:latin typeface="Arial" panose="020B0604020202020204" pitchFamily="34" charset="0"/>
                          <a:ea typeface="+mn-ea"/>
                          <a:cs typeface="Arial" panose="020B0604020202020204" pitchFamily="34" charset="0"/>
                        </a:rPr>
                        <a:t>Communications difficulties: </a:t>
                      </a:r>
                      <a:r>
                        <a:rPr lang="en-GB" sz="1000" b="0" i="0" kern="1200" dirty="0">
                          <a:solidFill>
                            <a:schemeClr val="dk1"/>
                          </a:solidFill>
                          <a:effectLst/>
                          <a:latin typeface="Arial" panose="020B0604020202020204" pitchFamily="34" charset="0"/>
                          <a:ea typeface="+mn-ea"/>
                          <a:cs typeface="Arial" panose="020B0604020202020204" pitchFamily="34" charset="0"/>
                        </a:rPr>
                        <a:t>Aphasia, </a:t>
                      </a:r>
                      <a:r>
                        <a:rPr lang="en-GB" sz="1000" dirty="0">
                          <a:latin typeface="Arial" panose="020B0604020202020204" pitchFamily="34" charset="0"/>
                          <a:cs typeface="Arial" panose="020B0604020202020204" pitchFamily="34" charset="0"/>
                        </a:rPr>
                        <a:t>Dysarthria, Apraxia of speech</a:t>
                      </a:r>
                    </a:p>
                    <a:p>
                      <a:endParaRPr lang="en-GB" sz="1000" dirty="0">
                        <a:latin typeface="Arial" panose="020B0604020202020204" pitchFamily="34" charset="0"/>
                        <a:cs typeface="Arial" panose="020B0604020202020204" pitchFamily="34" charset="0"/>
                      </a:endParaRPr>
                    </a:p>
                  </a:txBody>
                  <a:tcPr/>
                </a:tc>
                <a:tc>
                  <a:txBody>
                    <a:bodyPr/>
                    <a:lstStyle/>
                    <a:p>
                      <a:r>
                        <a:rPr lang="en-GB" sz="1000" dirty="0">
                          <a:latin typeface="Arial" panose="020B0604020202020204" pitchFamily="34" charset="0"/>
                          <a:cs typeface="Arial" panose="020B0604020202020204" pitchFamily="34" charset="0"/>
                        </a:rPr>
                        <a:t>Clinical staff, stroke association and Patient Public Partners to support in the design of survey and questions.</a:t>
                      </a:r>
                    </a:p>
                    <a:p>
                      <a:r>
                        <a:rPr lang="en-GB" sz="1000" dirty="0">
                          <a:latin typeface="Arial" panose="020B0604020202020204" pitchFamily="34" charset="0"/>
                          <a:cs typeface="Arial" panose="020B0604020202020204" pitchFamily="34" charset="0"/>
                        </a:rPr>
                        <a:t>Online – survey</a:t>
                      </a:r>
                    </a:p>
                    <a:p>
                      <a:r>
                        <a:rPr lang="en-GB" sz="1000" dirty="0">
                          <a:latin typeface="Arial" panose="020B0604020202020204" pitchFamily="34" charset="0"/>
                          <a:cs typeface="Arial" panose="020B0604020202020204" pitchFamily="34" charset="0"/>
                        </a:rPr>
                        <a:t>Online workshops </a:t>
                      </a:r>
                    </a:p>
                    <a:p>
                      <a:r>
                        <a:rPr lang="en-GB" sz="1000" dirty="0">
                          <a:latin typeface="Arial" panose="020B0604020202020204" pitchFamily="34" charset="0"/>
                          <a:cs typeface="Arial" panose="020B0604020202020204" pitchFamily="34" charset="0"/>
                        </a:rPr>
                        <a:t>Support at face-to-face workshops (</a:t>
                      </a:r>
                      <a:r>
                        <a:rPr lang="en-GB" sz="1000" b="0" i="0" u="none" strike="noStrike" dirty="0">
                          <a:solidFill>
                            <a:srgbClr val="000000"/>
                          </a:solidFill>
                          <a:effectLst/>
                          <a:latin typeface="Arial" panose="020B0604020202020204" pitchFamily="34" charset="0"/>
                          <a:cs typeface="Arial" panose="020B0604020202020204" pitchFamily="34" charset="0"/>
                        </a:rPr>
                        <a:t>Speech and Language Therapist to attend</a:t>
                      </a:r>
                      <a:r>
                        <a:rPr lang="en-GB" sz="1000" dirty="0">
                          <a:latin typeface="Arial" panose="020B0604020202020204" pitchFamily="34" charset="0"/>
                          <a:cs typeface="Arial" panose="020B0604020202020204" pitchFamily="34" charset="0"/>
                        </a:rPr>
                        <a:t>) </a:t>
                      </a:r>
                    </a:p>
                    <a:p>
                      <a:r>
                        <a:rPr lang="en-GB" sz="1000" dirty="0">
                          <a:latin typeface="Arial" panose="020B0604020202020204" pitchFamily="34" charset="0"/>
                          <a:cs typeface="Arial" panose="020B0604020202020204" pitchFamily="34" charset="0"/>
                        </a:rPr>
                        <a:t>Health Literacy considerations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Accessible information to be put with information (phone number / email to contact) </a:t>
                      </a:r>
                    </a:p>
                    <a:p>
                      <a:r>
                        <a:rPr lang="en-GB" sz="1000" dirty="0">
                          <a:latin typeface="Arial" panose="020B0604020202020204" pitchFamily="34" charset="0"/>
                          <a:cs typeface="Arial" panose="020B0604020202020204" pitchFamily="34" charset="0"/>
                        </a:rPr>
                        <a:t>To ask if communication support is needed when attending face to face events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panose="020B0604020202020204" pitchFamily="34" charset="0"/>
                          <a:cs typeface="Arial" panose="020B0604020202020204" pitchFamily="34" charset="0"/>
                        </a:rPr>
                        <a:t>Aphasia Friendly Case for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panose="020B0604020202020204" pitchFamily="34" charset="0"/>
                          <a:cs typeface="Arial" panose="020B0604020202020204" pitchFamily="34" charset="0"/>
                        </a:rPr>
                        <a:t>Engagement events to be co-designed with Speech and Language Therapist </a:t>
                      </a: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7913260"/>
                  </a:ext>
                </a:extLst>
              </a:tr>
              <a:tr h="920191">
                <a:tc>
                  <a:txBody>
                    <a:bodyPr/>
                    <a:lstStyle/>
                    <a:p>
                      <a:r>
                        <a:rPr lang="en-GB" sz="1000" dirty="0">
                          <a:latin typeface="Arial" panose="020B0604020202020204" pitchFamily="34" charset="0"/>
                          <a:cs typeface="Arial" panose="020B0604020202020204" pitchFamily="34" charset="0"/>
                        </a:rPr>
                        <a:t>Carers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panose="020B0604020202020204" pitchFamily="34" charset="0"/>
                          <a:cs typeface="Arial" panose="020B0604020202020204" pitchFamily="34" charset="0"/>
                        </a:rPr>
                        <a:t>Information and Involvement flyer to be sent out via Carers groups and Stroke Association </a:t>
                      </a:r>
                    </a:p>
                    <a:p>
                      <a:r>
                        <a:rPr lang="en-GB" sz="1000" dirty="0">
                          <a:latin typeface="Arial" panose="020B0604020202020204" pitchFamily="34" charset="0"/>
                          <a:cs typeface="Arial" panose="020B0604020202020204" pitchFamily="34" charset="0"/>
                        </a:rPr>
                        <a:t>Online – survey</a:t>
                      </a:r>
                    </a:p>
                    <a:p>
                      <a:r>
                        <a:rPr lang="en-GB" sz="1000" dirty="0">
                          <a:latin typeface="Arial" panose="020B0604020202020204" pitchFamily="34" charset="0"/>
                          <a:cs typeface="Arial" panose="020B0604020202020204" pitchFamily="34" charset="0"/>
                        </a:rPr>
                        <a:t>Online workshops </a:t>
                      </a:r>
                    </a:p>
                    <a:p>
                      <a:r>
                        <a:rPr lang="en-GB" sz="1000" dirty="0">
                          <a:latin typeface="Arial" panose="020B0604020202020204" pitchFamily="34" charset="0"/>
                          <a:cs typeface="Arial" panose="020B0604020202020204" pitchFamily="34" charset="0"/>
                        </a:rPr>
                        <a:t>Face to face workshops </a:t>
                      </a:r>
                    </a:p>
                    <a:p>
                      <a:r>
                        <a:rPr lang="en-GB" sz="1000" dirty="0">
                          <a:latin typeface="Arial" panose="020B0604020202020204" pitchFamily="34" charset="0"/>
                          <a:cs typeface="Arial" panose="020B0604020202020204" pitchFamily="34" charset="0"/>
                        </a:rPr>
                        <a:t>Option to have survey sent out </a:t>
                      </a: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2758792"/>
                  </a:ext>
                </a:extLst>
              </a:tr>
            </a:tbl>
          </a:graphicData>
        </a:graphic>
      </p:graphicFrame>
    </p:spTree>
    <p:extLst>
      <p:ext uri="{BB962C8B-B14F-4D97-AF65-F5344CB8AC3E}">
        <p14:creationId xmlns:p14="http://schemas.microsoft.com/office/powerpoint/2010/main" val="1681785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168" y="294892"/>
            <a:ext cx="11222611" cy="1325563"/>
          </a:xfrm>
        </p:spPr>
        <p:txBody>
          <a:bodyPr>
            <a:normAutofit/>
          </a:bodyPr>
          <a:lstStyle/>
          <a:p>
            <a:pPr algn="l"/>
            <a:r>
              <a:rPr lang="en-GB" sz="3600" b="1" dirty="0">
                <a:solidFill>
                  <a:srgbClr val="0072C6"/>
                </a:solidFill>
                <a:latin typeface="Arial" pitchFamily="34" charset="0"/>
                <a:cs typeface="Arial" pitchFamily="34" charset="0"/>
              </a:rPr>
              <a:t>Feedback </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8" name="Content Placeholder 2">
            <a:extLst>
              <a:ext uri="{FF2B5EF4-FFF2-40B4-BE49-F238E27FC236}">
                <a16:creationId xmlns:a16="http://schemas.microsoft.com/office/drawing/2014/main" id="{8176ACBE-98B7-1C6A-8B5E-8E1896AD5442}"/>
              </a:ext>
            </a:extLst>
          </p:cNvPr>
          <p:cNvSpPr txBox="1">
            <a:spLocks/>
          </p:cNvSpPr>
          <p:nvPr/>
        </p:nvSpPr>
        <p:spPr>
          <a:xfrm>
            <a:off x="479394" y="1620455"/>
            <a:ext cx="11222610" cy="4595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itchFamily="34" charset="0"/>
              </a:rPr>
              <a:t>Feedback to be collated into a report</a:t>
            </a:r>
          </a:p>
          <a:p>
            <a:r>
              <a:rPr lang="en-GB" sz="2400" dirty="0">
                <a:latin typeface="Arial" panose="020B0604020202020204" pitchFamily="34" charset="0"/>
                <a:cs typeface="Arial" pitchFamily="34" charset="0"/>
              </a:rPr>
              <a:t>Report to feed into Options development and appraisal process.</a:t>
            </a:r>
          </a:p>
          <a:p>
            <a:pPr marL="0" indent="0">
              <a:buNone/>
            </a:pPr>
            <a:endParaRPr lang="en-GB" sz="2400" dirty="0">
              <a:latin typeface="Arial" panose="020B0604020202020204" pitchFamily="34" charset="0"/>
              <a:cs typeface="Arial" pitchFamily="34" charset="0"/>
            </a:endParaRPr>
          </a:p>
        </p:txBody>
      </p:sp>
    </p:spTree>
    <p:extLst>
      <p:ext uri="{BB962C8B-B14F-4D97-AF65-F5344CB8AC3E}">
        <p14:creationId xmlns:p14="http://schemas.microsoft.com/office/powerpoint/2010/main" val="2092939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10" name="Picture 9" descr="Logo&#10;&#10;Description automatically generated">
            <a:extLst>
              <a:ext uri="{FF2B5EF4-FFF2-40B4-BE49-F238E27FC236}">
                <a16:creationId xmlns:a16="http://schemas.microsoft.com/office/drawing/2014/main" id="{E040A43B-A332-45F4-8E0F-891D68A55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2168" y="0"/>
            <a:ext cx="3059832" cy="1376924"/>
          </a:xfrm>
          <a:prstGeom prst="rect">
            <a:avLst/>
          </a:prstGeom>
        </p:spPr>
      </p:pic>
      <p:sp>
        <p:nvSpPr>
          <p:cNvPr id="11" name="Rectangle 10">
            <a:extLst>
              <a:ext uri="{FF2B5EF4-FFF2-40B4-BE49-F238E27FC236}">
                <a16:creationId xmlns:a16="http://schemas.microsoft.com/office/drawing/2014/main" id="{DAF8B63B-0DFA-43B2-92AF-880E9A7CE6FC}"/>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6" name="Content Placeholder 2">
            <a:extLst>
              <a:ext uri="{FF2B5EF4-FFF2-40B4-BE49-F238E27FC236}">
                <a16:creationId xmlns:a16="http://schemas.microsoft.com/office/drawing/2014/main" id="{40952883-B3A4-FD98-B397-3BA06B64CB76}"/>
              </a:ext>
            </a:extLst>
          </p:cNvPr>
          <p:cNvSpPr txBox="1">
            <a:spLocks/>
          </p:cNvSpPr>
          <p:nvPr/>
        </p:nvSpPr>
        <p:spPr>
          <a:xfrm>
            <a:off x="1842356" y="1376924"/>
            <a:ext cx="8507288"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GB" dirty="0">
              <a:latin typeface="Arial" pitchFamily="34" charset="0"/>
              <a:cs typeface="Arial" pitchFamily="34" charset="0"/>
            </a:endParaRPr>
          </a:p>
          <a:p>
            <a:pPr algn="l"/>
            <a:r>
              <a:rPr lang="en-GB" b="1" dirty="0">
                <a:solidFill>
                  <a:srgbClr val="0070C0"/>
                </a:solidFill>
                <a:latin typeface="Arial" pitchFamily="34" charset="0"/>
                <a:cs typeface="Arial" pitchFamily="34" charset="0"/>
              </a:rPr>
              <a:t>Name:</a:t>
            </a:r>
            <a:r>
              <a:rPr lang="en-GB" dirty="0">
                <a:latin typeface="Arial" pitchFamily="34" charset="0"/>
                <a:cs typeface="Arial" pitchFamily="34" charset="0"/>
              </a:rPr>
              <a:t>	</a:t>
            </a:r>
            <a:r>
              <a:rPr lang="en-GB" dirty="0">
                <a:solidFill>
                  <a:schemeClr val="tx1"/>
                </a:solidFill>
                <a:latin typeface="Arial" pitchFamily="34" charset="0"/>
                <a:cs typeface="Arial" pitchFamily="34" charset="0"/>
              </a:rPr>
              <a:t>Beth Fletcher </a:t>
            </a:r>
          </a:p>
          <a:p>
            <a:pPr algn="l"/>
            <a:r>
              <a:rPr lang="en-GB" b="1" dirty="0">
                <a:solidFill>
                  <a:srgbClr val="0070C0"/>
                </a:solidFill>
                <a:latin typeface="Arial" pitchFamily="34" charset="0"/>
                <a:cs typeface="Arial" pitchFamily="34" charset="0"/>
              </a:rPr>
              <a:t>Title:</a:t>
            </a:r>
            <a:r>
              <a:rPr lang="en-GB" dirty="0">
                <a:latin typeface="Arial" pitchFamily="34" charset="0"/>
                <a:cs typeface="Arial" pitchFamily="34" charset="0"/>
              </a:rPr>
              <a:t>	</a:t>
            </a:r>
            <a:r>
              <a:rPr lang="en-GB" dirty="0">
                <a:solidFill>
                  <a:schemeClr val="tx1"/>
                </a:solidFill>
                <a:latin typeface="Arial" pitchFamily="34" charset="0"/>
                <a:cs typeface="Arial" pitchFamily="34" charset="0"/>
              </a:rPr>
              <a:t>Engagement Manager </a:t>
            </a:r>
          </a:p>
          <a:p>
            <a:pPr algn="l"/>
            <a:r>
              <a:rPr lang="en-GB" b="1" dirty="0">
                <a:solidFill>
                  <a:srgbClr val="0070C0"/>
                </a:solidFill>
                <a:latin typeface="Arial" pitchFamily="34" charset="0"/>
                <a:cs typeface="Arial" pitchFamily="34" charset="0"/>
              </a:rPr>
              <a:t>Email:</a:t>
            </a:r>
            <a:r>
              <a:rPr lang="en-GB" dirty="0">
                <a:solidFill>
                  <a:srgbClr val="0070C0"/>
                </a:solidFill>
                <a:latin typeface="Arial" pitchFamily="34" charset="0"/>
                <a:cs typeface="Arial" pitchFamily="34" charset="0"/>
              </a:rPr>
              <a:t>	</a:t>
            </a:r>
            <a:r>
              <a:rPr lang="en-GB" sz="2800" dirty="0">
                <a:solidFill>
                  <a:srgbClr val="0070C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Beth.Fletcher2@nhs.net</a:t>
            </a:r>
            <a:r>
              <a:rPr lang="en-GB" sz="2800" dirty="0">
                <a:solidFill>
                  <a:srgbClr val="0070C0"/>
                </a:solidFill>
                <a:latin typeface="Arial" pitchFamily="34" charset="0"/>
                <a:cs typeface="Arial" pitchFamily="34" charset="0"/>
              </a:rPr>
              <a:t> </a:t>
            </a:r>
          </a:p>
          <a:p>
            <a:pPr algn="l"/>
            <a:r>
              <a:rPr lang="en-GB" b="1" dirty="0">
                <a:solidFill>
                  <a:srgbClr val="0070C0"/>
                </a:solidFill>
                <a:latin typeface="Arial" pitchFamily="34" charset="0"/>
                <a:cs typeface="Arial" pitchFamily="34" charset="0"/>
              </a:rPr>
              <a:t>Web: 	</a:t>
            </a:r>
            <a:r>
              <a:rPr lang="en-GB" sz="2800" dirty="0">
                <a:solidFill>
                  <a:srgbClr val="0070C0"/>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https://joinedupcarederbyshire.co.uk</a:t>
            </a:r>
            <a:r>
              <a:rPr lang="en-GB" sz="2800" dirty="0">
                <a:solidFill>
                  <a:srgbClr val="0070C0"/>
                </a:solidFill>
                <a:latin typeface="Arial" pitchFamily="34" charset="0"/>
                <a:cs typeface="Arial" pitchFamily="34" charset="0"/>
              </a:rPr>
              <a:t> </a:t>
            </a:r>
            <a:endParaRPr lang="en-GB" dirty="0">
              <a:solidFill>
                <a:srgbClr val="0070C0"/>
              </a:solidFill>
              <a:latin typeface="Arial" pitchFamily="34" charset="0"/>
              <a:cs typeface="Arial" pitchFamily="34" charset="0"/>
            </a:endParaRPr>
          </a:p>
        </p:txBody>
      </p:sp>
      <p:sp>
        <p:nvSpPr>
          <p:cNvPr id="7" name="Title 1">
            <a:extLst>
              <a:ext uri="{FF2B5EF4-FFF2-40B4-BE49-F238E27FC236}">
                <a16:creationId xmlns:a16="http://schemas.microsoft.com/office/drawing/2014/main" id="{1CF4D1B0-786F-3B82-4795-0E60CA02005A}"/>
              </a:ext>
            </a:extLst>
          </p:cNvPr>
          <p:cNvSpPr txBox="1">
            <a:spLocks/>
          </p:cNvSpPr>
          <p:nvPr/>
        </p:nvSpPr>
        <p:spPr>
          <a:xfrm>
            <a:off x="609600" y="618551"/>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solidFill>
                  <a:srgbClr val="0070C0"/>
                </a:solidFill>
                <a:latin typeface="Arial" pitchFamily="34" charset="0"/>
                <a:cs typeface="Arial" pitchFamily="34" charset="0"/>
              </a:rPr>
              <a:t>Contact Details</a:t>
            </a:r>
          </a:p>
        </p:txBody>
      </p:sp>
    </p:spTree>
    <p:extLst>
      <p:ext uri="{BB962C8B-B14F-4D97-AF65-F5344CB8AC3E}">
        <p14:creationId xmlns:p14="http://schemas.microsoft.com/office/powerpoint/2010/main" val="308345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68D93CF-5DA0-320B-E933-7C11A0D042C0}"/>
              </a:ext>
            </a:extLst>
          </p:cNvPr>
          <p:cNvSpPr txBox="1"/>
          <p:nvPr/>
        </p:nvSpPr>
        <p:spPr>
          <a:xfrm>
            <a:off x="674370" y="317519"/>
            <a:ext cx="11517630" cy="707886"/>
          </a:xfrm>
          <a:prstGeom prst="rect">
            <a:avLst/>
          </a:prstGeom>
          <a:noFill/>
        </p:spPr>
        <p:txBody>
          <a:bodyPr wrap="square" rtlCol="0">
            <a:spAutoFit/>
          </a:bodyPr>
          <a:lstStyle/>
          <a:p>
            <a:r>
              <a:rPr lang="en-GB" sz="4000" b="1" dirty="0">
                <a:solidFill>
                  <a:srgbClr val="0072C6"/>
                </a:solidFill>
                <a:latin typeface="Arial" pitchFamily="34" charset="0"/>
                <a:cs typeface="Arial" pitchFamily="34" charset="0"/>
              </a:rPr>
              <a:t>Background</a:t>
            </a:r>
          </a:p>
        </p:txBody>
      </p:sp>
      <p:sp>
        <p:nvSpPr>
          <p:cNvPr id="3" name="Content Placeholder 2">
            <a:extLst>
              <a:ext uri="{FF2B5EF4-FFF2-40B4-BE49-F238E27FC236}">
                <a16:creationId xmlns:a16="http://schemas.microsoft.com/office/drawing/2014/main" id="{B1AE0CA8-142B-8203-3834-B6AEC8DD452E}"/>
              </a:ext>
            </a:extLst>
          </p:cNvPr>
          <p:cNvSpPr>
            <a:spLocks noGrp="1"/>
          </p:cNvSpPr>
          <p:nvPr>
            <p:ph idx="1"/>
          </p:nvPr>
        </p:nvSpPr>
        <p:spPr>
          <a:xfrm>
            <a:off x="838200" y="1157468"/>
            <a:ext cx="10643886" cy="5019495"/>
          </a:xfrm>
        </p:spPr>
        <p:txBody>
          <a:bodyPr>
            <a:normAutofit fontScale="92500" lnSpcReduction="10000"/>
          </a:bodyPr>
          <a:lstStyle/>
          <a:p>
            <a:pPr marL="0" indent="0">
              <a:lnSpc>
                <a:spcPct val="120000"/>
              </a:lnSpc>
              <a:spcAft>
                <a:spcPts val="1000"/>
              </a:spcAft>
              <a:buNone/>
            </a:pPr>
            <a:r>
              <a:rPr lang="en-GB" sz="1700" b="1" dirty="0">
                <a:effectLst/>
                <a:latin typeface="Arial" panose="020B0604020202020204" pitchFamily="34" charset="0"/>
                <a:ea typeface="Calibri" panose="020F0502020204030204" pitchFamily="34" charset="0"/>
                <a:cs typeface="Times New Roman" panose="02020603050405020304" pitchFamily="18" charset="0"/>
              </a:rPr>
              <a:t>What </a:t>
            </a:r>
            <a:r>
              <a:rPr lang="en-GB" sz="1700" b="1" dirty="0">
                <a:latin typeface="Arial" panose="020B0604020202020204" pitchFamily="34" charset="0"/>
                <a:ea typeface="Calibri" panose="020F0502020204030204" pitchFamily="34" charset="0"/>
                <a:cs typeface="Times New Roman" panose="02020603050405020304" pitchFamily="18" charset="0"/>
              </a:rPr>
              <a:t>are</a:t>
            </a:r>
            <a:r>
              <a:rPr lang="en-GB" sz="1700" b="1" dirty="0">
                <a:effectLst/>
                <a:latin typeface="Arial" panose="020B0604020202020204" pitchFamily="34" charset="0"/>
                <a:ea typeface="Calibri" panose="020F0502020204030204" pitchFamily="34" charset="0"/>
                <a:cs typeface="Times New Roman" panose="02020603050405020304" pitchFamily="18" charset="0"/>
              </a:rPr>
              <a:t> the Stroke Rehabilitation Services? </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buNone/>
            </a:pPr>
            <a:r>
              <a:rPr lang="en-GB" sz="1700" dirty="0">
                <a:effectLst/>
                <a:latin typeface="Arial" panose="020B0604020202020204" pitchFamily="34" charset="0"/>
                <a:ea typeface="Times New Roman" panose="02020603050405020304" pitchFamily="18" charset="0"/>
              </a:rPr>
              <a:t>To help people who have had a stroke get better, there is specific guidance. It shows how hospitals and local services should work together. These plans talk about rehabilitation. It helps people recover after a stroke. Quick and organized care after a stroke can help stop more strokes. It can also cut hospital visits, disability, and death.</a:t>
            </a:r>
            <a:endParaRPr lang="en-GB" sz="1700" dirty="0">
              <a:effectLst/>
              <a:latin typeface="Times New Roman" panose="02020603050405020304" pitchFamily="18" charset="0"/>
              <a:ea typeface="Times New Roman" panose="02020603050405020304" pitchFamily="18" charset="0"/>
            </a:endParaRPr>
          </a:p>
          <a:p>
            <a:pPr marL="0" indent="0">
              <a:lnSpc>
                <a:spcPct val="120000"/>
              </a:lnSpc>
              <a:spcAft>
                <a:spcPts val="1000"/>
              </a:spcAft>
              <a:buNone/>
            </a:pPr>
            <a:r>
              <a:rPr lang="en-GB" sz="1700" dirty="0">
                <a:effectLst/>
                <a:latin typeface="Arial" panose="020B0604020202020204" pitchFamily="34" charset="0"/>
                <a:ea typeface="Calibri" panose="020F0502020204030204" pitchFamily="34" charset="0"/>
                <a:cs typeface="Times New Roman" panose="02020603050405020304" pitchFamily="18" charset="0"/>
              </a:rPr>
              <a:t>Rehabilitation (rehab) helps people get back skills they lost after a stroke. It includes: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20000"/>
              </a:lnSpc>
              <a:buFont typeface="Arial" panose="020B0604020202020204" pitchFamily="34" charset="0"/>
              <a:buChar char="•"/>
            </a:pPr>
            <a:r>
              <a:rPr lang="en-GB" sz="1700" dirty="0">
                <a:effectLst/>
                <a:latin typeface="Arial" panose="020B0604020202020204" pitchFamily="34" charset="0"/>
                <a:ea typeface="Calibri" panose="020F0502020204030204" pitchFamily="34" charset="0"/>
                <a:cs typeface="Times New Roman" panose="02020603050405020304" pitchFamily="18" charset="0"/>
              </a:rPr>
              <a:t>Physiotherapy: to help with movement</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20000"/>
              </a:lnSpc>
              <a:buFont typeface="Arial" panose="020B0604020202020204" pitchFamily="34" charset="0"/>
              <a:buChar char="•"/>
            </a:pPr>
            <a:r>
              <a:rPr lang="en-GB" sz="1700" dirty="0">
                <a:effectLst/>
                <a:latin typeface="Arial" panose="020B0604020202020204" pitchFamily="34" charset="0"/>
                <a:ea typeface="Calibri" panose="020F0502020204030204" pitchFamily="34" charset="0"/>
                <a:cs typeface="Times New Roman" panose="02020603050405020304" pitchFamily="18" charset="0"/>
              </a:rPr>
              <a:t>Occupational Therapy: to help with daily tasks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20000"/>
              </a:lnSpc>
              <a:buFont typeface="Arial" panose="020B0604020202020204" pitchFamily="34" charset="0"/>
              <a:buChar char="•"/>
            </a:pPr>
            <a:r>
              <a:rPr lang="en-GB" sz="1700" dirty="0">
                <a:effectLst/>
                <a:latin typeface="Arial" panose="020B0604020202020204" pitchFamily="34" charset="0"/>
                <a:ea typeface="Calibri" panose="020F0502020204030204" pitchFamily="34" charset="0"/>
                <a:cs typeface="Times New Roman" panose="02020603050405020304" pitchFamily="18" charset="0"/>
              </a:rPr>
              <a:t>Speech and Language Therapy: to help with talking</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20000"/>
              </a:lnSpc>
              <a:buFont typeface="Arial" panose="020B0604020202020204" pitchFamily="34" charset="0"/>
              <a:buChar char="•"/>
            </a:pPr>
            <a:r>
              <a:rPr lang="en-GB" sz="1700" dirty="0">
                <a:effectLst/>
                <a:latin typeface="Arial" panose="020B0604020202020204" pitchFamily="34" charset="0"/>
                <a:ea typeface="Calibri" panose="020F0502020204030204" pitchFamily="34" charset="0"/>
                <a:cs typeface="Times New Roman" panose="02020603050405020304" pitchFamily="18" charset="0"/>
              </a:rPr>
              <a:t>Psychological Support: to help with feelings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20000"/>
              </a:lnSpc>
              <a:buFont typeface="Arial" panose="020B0604020202020204" pitchFamily="34" charset="0"/>
              <a:buChar char="•"/>
            </a:pPr>
            <a:r>
              <a:rPr lang="en-GB" sz="1700" dirty="0">
                <a:effectLst/>
                <a:latin typeface="Arial" panose="020B0604020202020204" pitchFamily="34" charset="0"/>
                <a:ea typeface="Calibri" panose="020F0502020204030204" pitchFamily="34" charset="0"/>
                <a:cs typeface="Times New Roman" panose="02020603050405020304" pitchFamily="18" charset="0"/>
              </a:rPr>
              <a:t>Diet and Nutritional Support: to help with eating well</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20000"/>
              </a:lnSpc>
              <a:spcAft>
                <a:spcPts val="1000"/>
              </a:spcAft>
              <a:buFont typeface="Arial" panose="020B0604020202020204" pitchFamily="34" charset="0"/>
              <a:buChar char="•"/>
            </a:pPr>
            <a:r>
              <a:rPr lang="en-GB" sz="1700" dirty="0">
                <a:effectLst/>
                <a:latin typeface="Arial" panose="020B0604020202020204" pitchFamily="34" charset="0"/>
                <a:ea typeface="Calibri" panose="020F0502020204030204" pitchFamily="34" charset="0"/>
                <a:cs typeface="Times New Roman" panose="02020603050405020304" pitchFamily="18" charset="0"/>
              </a:rPr>
              <a:t>Nursing Support: to help with medical needs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Aft>
                <a:spcPts val="1000"/>
              </a:spcAft>
              <a:buNone/>
            </a:pPr>
            <a:r>
              <a:rPr lang="en-GB" sz="1700" dirty="0">
                <a:effectLst/>
                <a:latin typeface="Arial" panose="020B0604020202020204" pitchFamily="34" charset="0"/>
                <a:ea typeface="Calibri" panose="020F0502020204030204" pitchFamily="34" charset="0"/>
                <a:cs typeface="Times New Roman" panose="02020603050405020304" pitchFamily="18" charset="0"/>
              </a:rPr>
              <a:t>This therapy helps people live better lives after a stroke.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buNone/>
            </a:pPr>
            <a:endParaRPr lang="en-GB" sz="900" dirty="0"/>
          </a:p>
        </p:txBody>
      </p:sp>
    </p:spTree>
    <p:extLst>
      <p:ext uri="{BB962C8B-B14F-4D97-AF65-F5344CB8AC3E}">
        <p14:creationId xmlns:p14="http://schemas.microsoft.com/office/powerpoint/2010/main" val="323531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847" y="421746"/>
            <a:ext cx="10515600" cy="1325563"/>
          </a:xfrm>
        </p:spPr>
        <p:txBody>
          <a:bodyPr>
            <a:normAutofit/>
          </a:bodyPr>
          <a:lstStyle/>
          <a:p>
            <a:pPr algn="l"/>
            <a:r>
              <a:rPr lang="en-GB" sz="3600" b="1" dirty="0">
                <a:solidFill>
                  <a:srgbClr val="0072C6"/>
                </a:solidFill>
                <a:latin typeface="Arial" pitchFamily="34" charset="0"/>
                <a:cs typeface="Arial" pitchFamily="34" charset="0"/>
              </a:rPr>
              <a:t>Stroke Rehabilitation Services in Derbyshire</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8" name="TextBox 7">
            <a:extLst>
              <a:ext uri="{FF2B5EF4-FFF2-40B4-BE49-F238E27FC236}">
                <a16:creationId xmlns:a16="http://schemas.microsoft.com/office/drawing/2014/main" id="{7232E4FE-1450-248A-CBA5-DD6EB6D92AE4}"/>
              </a:ext>
            </a:extLst>
          </p:cNvPr>
          <p:cNvSpPr txBox="1"/>
          <p:nvPr/>
        </p:nvSpPr>
        <p:spPr>
          <a:xfrm>
            <a:off x="546847" y="1543764"/>
            <a:ext cx="11259330" cy="4524315"/>
          </a:xfrm>
          <a:prstGeom prst="rect">
            <a:avLst/>
          </a:prstGeom>
          <a:noFill/>
        </p:spPr>
        <p:txBody>
          <a:bodyPr wrap="square" rtlCol="0">
            <a:spAutoFit/>
          </a:bodyPr>
          <a:lstStyle/>
          <a:p>
            <a:r>
              <a:rPr lang="en-GB" dirty="0">
                <a:effectLst/>
                <a:latin typeface="Arial" panose="020B0604020202020204" pitchFamily="34" charset="0"/>
                <a:ea typeface="Times New Roman" panose="02020603050405020304" pitchFamily="18" charset="0"/>
                <a:cs typeface="Arial" panose="020B0604020202020204" pitchFamily="34" charset="0"/>
              </a:rPr>
              <a:t>Stroke Rehab services in Derbyshire are complicated and are not the same throughout the County.</a:t>
            </a:r>
          </a:p>
          <a:p>
            <a:endParaRPr lang="en-GB" dirty="0">
              <a:effectLst/>
              <a:latin typeface="Arial" panose="020B0604020202020204" pitchFamily="34" charset="0"/>
              <a:ea typeface="Times New Roman" panose="02020603050405020304" pitchFamily="18" charset="0"/>
              <a:cs typeface="Arial" panose="020B0604020202020204" pitchFamily="34" charset="0"/>
            </a:endParaRPr>
          </a:p>
          <a:p>
            <a:r>
              <a:rPr lang="en-GB" dirty="0">
                <a:effectLst/>
                <a:latin typeface="Arial" panose="020B0604020202020204" pitchFamily="34" charset="0"/>
                <a:ea typeface="Times New Roman" panose="02020603050405020304" pitchFamily="18" charset="0"/>
                <a:cs typeface="Arial" panose="020B0604020202020204" pitchFamily="34" charset="0"/>
              </a:rPr>
              <a:t>When leaving the hospital after a stroke, patients may follow one of four pathways:</a:t>
            </a:r>
          </a:p>
          <a:p>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rabicPeriod"/>
              <a:tabLst>
                <a:tab pos="457200" algn="l"/>
              </a:tabLst>
            </a:pPr>
            <a:r>
              <a:rPr lang="en-GB" b="1" dirty="0">
                <a:effectLst/>
                <a:latin typeface="Arial" panose="020B0604020202020204" pitchFamily="34" charset="0"/>
                <a:ea typeface="Times New Roman" panose="02020603050405020304" pitchFamily="18" charset="0"/>
                <a:cs typeface="Arial" panose="020B0604020202020204" pitchFamily="34" charset="0"/>
              </a:rPr>
              <a:t>Early Supported Stroke Discharge (ESSD):</a:t>
            </a:r>
            <a:r>
              <a:rPr lang="en-GB" dirty="0">
                <a:effectLst/>
                <a:latin typeface="Arial" panose="020B0604020202020204" pitchFamily="34" charset="0"/>
                <a:ea typeface="Times New Roman" panose="02020603050405020304" pitchFamily="18" charset="0"/>
                <a:cs typeface="Arial" panose="020B0604020202020204" pitchFamily="34" charset="0"/>
              </a:rPr>
              <a:t> Lasts about 6 weeks and helps people with mild to moderate stroke effects.</a:t>
            </a:r>
          </a:p>
          <a:p>
            <a:pPr marL="342900" lvl="0" indent="-342900">
              <a:buFont typeface="+mj-lt"/>
              <a:buAutoNum type="arabicPeriod"/>
              <a:tabLst>
                <a:tab pos="457200" algn="l"/>
              </a:tabLst>
            </a:pPr>
            <a:r>
              <a:rPr lang="en-GB" b="1" dirty="0">
                <a:effectLst/>
                <a:latin typeface="Arial" panose="020B0604020202020204" pitchFamily="34" charset="0"/>
                <a:ea typeface="Times New Roman" panose="02020603050405020304" pitchFamily="18" charset="0"/>
                <a:cs typeface="Arial" panose="020B0604020202020204" pitchFamily="34" charset="0"/>
              </a:rPr>
              <a:t>Community Rehab Services</a:t>
            </a:r>
            <a:r>
              <a:rPr lang="en-GB" dirty="0">
                <a:effectLst/>
                <a:latin typeface="Arial" panose="020B0604020202020204" pitchFamily="34" charset="0"/>
                <a:ea typeface="Times New Roman" panose="02020603050405020304" pitchFamily="18" charset="0"/>
                <a:cs typeface="Arial" panose="020B0604020202020204" pitchFamily="34" charset="0"/>
              </a:rPr>
              <a:t>: For moderate to severe stroke effects.</a:t>
            </a:r>
          </a:p>
          <a:p>
            <a:pPr marL="342900" lvl="0" indent="-342900">
              <a:buFont typeface="+mj-lt"/>
              <a:buAutoNum type="arabicPeriod"/>
              <a:tabLst>
                <a:tab pos="457200" algn="l"/>
              </a:tabLst>
            </a:pPr>
            <a:r>
              <a:rPr lang="en-GB" b="1" dirty="0">
                <a:effectLst/>
                <a:latin typeface="Arial" panose="020B0604020202020204" pitchFamily="34" charset="0"/>
                <a:ea typeface="Times New Roman" panose="02020603050405020304" pitchFamily="18" charset="0"/>
                <a:cs typeface="Arial" panose="020B0604020202020204" pitchFamily="34" charset="0"/>
              </a:rPr>
              <a:t>Hospital Out-patient Services</a:t>
            </a:r>
            <a:r>
              <a:rPr lang="en-GB" dirty="0">
                <a:effectLst/>
                <a:latin typeface="Arial" panose="020B0604020202020204" pitchFamily="34" charset="0"/>
                <a:ea typeface="Times New Roman" panose="02020603050405020304" pitchFamily="18" charset="0"/>
                <a:cs typeface="Arial" panose="020B0604020202020204" pitchFamily="34" charset="0"/>
              </a:rPr>
              <a:t>: For moderate to severe stroke effects.</a:t>
            </a:r>
          </a:p>
          <a:p>
            <a:pPr marL="342900" lvl="0" indent="-342900">
              <a:buFont typeface="+mj-lt"/>
              <a:buAutoNum type="arabicPeriod"/>
              <a:tabLst>
                <a:tab pos="457200" algn="l"/>
              </a:tabLst>
            </a:pPr>
            <a:r>
              <a:rPr lang="en-GB" b="1" dirty="0">
                <a:effectLst/>
                <a:latin typeface="Arial" panose="020B0604020202020204" pitchFamily="34" charset="0"/>
                <a:ea typeface="Times New Roman" panose="02020603050405020304" pitchFamily="18" charset="0"/>
                <a:cs typeface="Arial" panose="020B0604020202020204" pitchFamily="34" charset="0"/>
              </a:rPr>
              <a:t>No Further Rehab Needed</a:t>
            </a:r>
            <a:r>
              <a:rPr lang="en-GB" dirty="0">
                <a:effectLst/>
                <a:latin typeface="Arial" panose="020B0604020202020204" pitchFamily="34" charset="0"/>
                <a:ea typeface="Times New Roman" panose="02020603050405020304" pitchFamily="18" charset="0"/>
                <a:cs typeface="Arial" panose="020B0604020202020204" pitchFamily="34" charset="0"/>
              </a:rPr>
              <a:t>: For patients who don’t need more help.</a:t>
            </a:r>
          </a:p>
          <a:p>
            <a:pPr lvl="0">
              <a:tabLst>
                <a:tab pos="457200" algn="l"/>
              </a:tabLst>
            </a:pPr>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lvl="0">
              <a:tabLst>
                <a:tab pos="457200" algn="l"/>
              </a:tabLst>
            </a:pPr>
            <a:r>
              <a:rPr lang="en-GB" b="1" dirty="0">
                <a:effectLst/>
                <a:latin typeface="Arial" panose="020B0604020202020204" pitchFamily="34" charset="0"/>
                <a:ea typeface="Times New Roman" panose="02020603050405020304" pitchFamily="18" charset="0"/>
                <a:cs typeface="Arial" panose="020B0604020202020204" pitchFamily="34" charset="0"/>
              </a:rPr>
              <a:t>Stroke Association Services – Support Services </a:t>
            </a:r>
          </a:p>
          <a:p>
            <a:pPr lvl="0">
              <a:tabLst>
                <a:tab pos="457200" algn="l"/>
              </a:tabLst>
            </a:pPr>
            <a:r>
              <a:rPr lang="en-GB" dirty="0">
                <a:latin typeface="Arial" panose="020B0604020202020204" pitchFamily="34" charset="0"/>
                <a:ea typeface="Times New Roman" panose="02020603050405020304" pitchFamily="18" charset="0"/>
                <a:cs typeface="Arial" panose="020B0604020202020204" pitchFamily="34" charset="0"/>
              </a:rPr>
              <a:t>Three</a:t>
            </a:r>
            <a:r>
              <a:rPr lang="en-GB" dirty="0">
                <a:effectLst/>
                <a:latin typeface="Arial" panose="020B0604020202020204" pitchFamily="34" charset="0"/>
                <a:ea typeface="Times New Roman" panose="02020603050405020304" pitchFamily="18" charset="0"/>
                <a:cs typeface="Arial" panose="020B0604020202020204" pitchFamily="34" charset="0"/>
              </a:rPr>
              <a:t> services help stroke patients in Derbyshire:</a:t>
            </a:r>
          </a:p>
          <a:p>
            <a:pPr marL="342900" indent="-342900">
              <a:buFont typeface="+mj-lt"/>
              <a:buAutoNum type="arabicPeriod"/>
              <a:tabLst>
                <a:tab pos="457200" algn="l"/>
              </a:tabLst>
            </a:pPr>
            <a:r>
              <a:rPr lang="en-GB" dirty="0">
                <a:latin typeface="Arial" panose="020B0604020202020204" pitchFamily="34" charset="0"/>
                <a:cs typeface="Arial" panose="020B0604020202020204" pitchFamily="34" charset="0"/>
              </a:rPr>
              <a:t>Stroke Navigator Service: For general support in North Derbyshire.</a:t>
            </a:r>
          </a:p>
          <a:p>
            <a:pPr marL="342900" indent="-342900">
              <a:buFont typeface="+mj-lt"/>
              <a:buAutoNum type="arabicPeriod"/>
              <a:tabLst>
                <a:tab pos="457200" algn="l"/>
              </a:tabLst>
            </a:pPr>
            <a:r>
              <a:rPr lang="en-GB" dirty="0">
                <a:latin typeface="Arial" panose="020B0604020202020204" pitchFamily="34" charset="0"/>
                <a:cs typeface="Arial" panose="020B0604020202020204" pitchFamily="34" charset="0"/>
              </a:rPr>
              <a:t>Communication Support Service helps patients to improve their communication. It is in south Derbyshire and Derby city.</a:t>
            </a:r>
          </a:p>
          <a:p>
            <a:pPr marL="342900" indent="-342900">
              <a:buFont typeface="+mj-lt"/>
              <a:buAutoNum type="arabicPeriod"/>
              <a:tabLst>
                <a:tab pos="457200" algn="l"/>
              </a:tabLst>
            </a:pPr>
            <a:r>
              <a:rPr lang="en-GB" dirty="0">
                <a:latin typeface="Arial" panose="020B0604020202020204" pitchFamily="34" charset="0"/>
                <a:cs typeface="Arial" panose="020B0604020202020204" pitchFamily="34" charset="0"/>
              </a:rPr>
              <a:t>Glossop Stroke Rehabilitation Service - support from hospital to home for residents of Glossop</a:t>
            </a:r>
            <a:endParaRPr lang="en-GB"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1304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88618"/>
            <a:ext cx="10768614" cy="1325563"/>
          </a:xfrm>
        </p:spPr>
        <p:txBody>
          <a:bodyPr>
            <a:normAutofit/>
          </a:bodyPr>
          <a:lstStyle/>
          <a:p>
            <a:pPr algn="l"/>
            <a:r>
              <a:rPr lang="en-GB" sz="3600" b="1" dirty="0">
                <a:solidFill>
                  <a:srgbClr val="0072C6"/>
                </a:solidFill>
                <a:latin typeface="Arial" pitchFamily="34" charset="0"/>
                <a:cs typeface="Arial" pitchFamily="34" charset="0"/>
              </a:rPr>
              <a:t>Stroke Rehabilitation Services in Glossopdale </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8" name="TextBox 7">
            <a:extLst>
              <a:ext uri="{FF2B5EF4-FFF2-40B4-BE49-F238E27FC236}">
                <a16:creationId xmlns:a16="http://schemas.microsoft.com/office/drawing/2014/main" id="{CAD7F354-E51D-2D2D-B999-87683635CBB0}"/>
              </a:ext>
            </a:extLst>
          </p:cNvPr>
          <p:cNvSpPr txBox="1"/>
          <p:nvPr/>
        </p:nvSpPr>
        <p:spPr>
          <a:xfrm>
            <a:off x="479394" y="1443841"/>
            <a:ext cx="11391099" cy="4832092"/>
          </a:xfrm>
          <a:prstGeom prst="rect">
            <a:avLst/>
          </a:prstGeom>
          <a:noFill/>
        </p:spPr>
        <p:txBody>
          <a:bodyPr wrap="square">
            <a:spAutoFit/>
          </a:bodyPr>
          <a:lstStyle/>
          <a:p>
            <a:pPr marL="0" indent="0">
              <a:buNone/>
            </a:pPr>
            <a:r>
              <a:rPr lang="en-GB" sz="2200" dirty="0">
                <a:latin typeface="Arial" pitchFamily="34" charset="0"/>
                <a:cs typeface="Arial" pitchFamily="34" charset="0"/>
              </a:rPr>
              <a:t>On 1 July 2022, Glossopdale health commissioning moved from Tameside and Glossop Clinical Commissioning Group into the Derby and Derbyshire Integrated Care System.</a:t>
            </a:r>
          </a:p>
          <a:p>
            <a:pPr marL="0" indent="0">
              <a:buNone/>
            </a:pPr>
            <a:endParaRPr lang="en-GB" sz="2200" dirty="0">
              <a:latin typeface="Arial" pitchFamily="34" charset="0"/>
              <a:cs typeface="Arial" pitchFamily="34" charset="0"/>
            </a:endParaRPr>
          </a:p>
          <a:p>
            <a:pPr marL="0" indent="0">
              <a:buNone/>
            </a:pPr>
            <a:r>
              <a:rPr lang="en-GB" sz="2200" dirty="0">
                <a:latin typeface="Arial" pitchFamily="34" charset="0"/>
                <a:cs typeface="Arial" pitchFamily="34" charset="0"/>
              </a:rPr>
              <a:t>Glossopdale patients tend to go Tameside General Hospital or Stepping Hill Hospital.</a:t>
            </a:r>
          </a:p>
          <a:p>
            <a:pPr marL="0" indent="0">
              <a:buNone/>
            </a:pPr>
            <a:endParaRPr lang="en-GB" sz="2200" dirty="0">
              <a:latin typeface="Arial" pitchFamily="34" charset="0"/>
              <a:cs typeface="Arial" pitchFamily="34" charset="0"/>
            </a:endParaRPr>
          </a:p>
          <a:p>
            <a:pPr marL="0" indent="0">
              <a:buNone/>
            </a:pPr>
            <a:r>
              <a:rPr lang="en-GB" sz="2200" dirty="0">
                <a:latin typeface="Arial" pitchFamily="34" charset="0"/>
                <a:cs typeface="Arial" pitchFamily="34" charset="0"/>
              </a:rPr>
              <a:t>Tameside General Hospital's non-routinely admitted stroke unit offer stroke rehabilitation to all patients admitted following a Stroke. (A non-routine admitting stroke unit means the hospital only directly admit less than 50% of their patients through their Emergency Department as Tameside General Hospital does not have a Hyper Acute Stroke Unit.)</a:t>
            </a:r>
          </a:p>
          <a:p>
            <a:pPr marL="0" indent="0">
              <a:buNone/>
            </a:pPr>
            <a:endParaRPr lang="en-GB" sz="2200" dirty="0">
              <a:latin typeface="Arial" pitchFamily="34" charset="0"/>
              <a:cs typeface="Arial" pitchFamily="34" charset="0"/>
            </a:endParaRPr>
          </a:p>
          <a:p>
            <a:pPr marL="0" indent="0">
              <a:buNone/>
            </a:pPr>
            <a:r>
              <a:rPr lang="en-GB" sz="2200" dirty="0">
                <a:latin typeface="Arial" pitchFamily="34" charset="0"/>
                <a:cs typeface="Arial" pitchFamily="34" charset="0"/>
              </a:rPr>
              <a:t>Patients have access to the Community Neuro Rehabilitation team in Tameside. The team provides psychological support if needed. Patients also have access to the Stroke Association service and the Bureau Social Prescribing. Social Prescribing is a unique healthcare approach. It addresses the social, emotional, and practical needs of people. </a:t>
            </a:r>
          </a:p>
        </p:txBody>
      </p:sp>
    </p:spTree>
    <p:extLst>
      <p:ext uri="{BB962C8B-B14F-4D97-AF65-F5344CB8AC3E}">
        <p14:creationId xmlns:p14="http://schemas.microsoft.com/office/powerpoint/2010/main" val="2458807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88618"/>
            <a:ext cx="10768614" cy="1325563"/>
          </a:xfrm>
        </p:spPr>
        <p:txBody>
          <a:bodyPr>
            <a:normAutofit/>
          </a:bodyPr>
          <a:lstStyle/>
          <a:p>
            <a:pPr algn="l"/>
            <a:r>
              <a:rPr lang="en-GB" sz="3600" b="1" dirty="0">
                <a:solidFill>
                  <a:srgbClr val="0072C6"/>
                </a:solidFill>
                <a:latin typeface="Arial" pitchFamily="34" charset="0"/>
                <a:cs typeface="Arial" pitchFamily="34" charset="0"/>
              </a:rPr>
              <a:t>Increased risk and inequalities around Stroke</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3" name="Content Placeholder 2">
            <a:extLst>
              <a:ext uri="{FF2B5EF4-FFF2-40B4-BE49-F238E27FC236}">
                <a16:creationId xmlns:a16="http://schemas.microsoft.com/office/drawing/2014/main" id="{9462F7DD-582A-E228-C9CC-676EFB227E1C}"/>
              </a:ext>
            </a:extLst>
          </p:cNvPr>
          <p:cNvSpPr>
            <a:spLocks noGrp="1"/>
          </p:cNvSpPr>
          <p:nvPr>
            <p:ph idx="1"/>
          </p:nvPr>
        </p:nvSpPr>
        <p:spPr>
          <a:xfrm>
            <a:off x="479394" y="1342663"/>
            <a:ext cx="6686025" cy="4896091"/>
          </a:xfrm>
          <a:solidFill>
            <a:schemeClr val="accent4">
              <a:lumMod val="20000"/>
              <a:lumOff val="80000"/>
            </a:schemeClr>
          </a:solidFill>
        </p:spPr>
        <p:txBody>
          <a:bodyPr>
            <a:normAutofit fontScale="55000" lnSpcReduction="20000"/>
          </a:bodyPr>
          <a:lstStyle/>
          <a:p>
            <a:pPr marL="0" indent="0" algn="just">
              <a:buNone/>
            </a:pPr>
            <a:r>
              <a:rPr lang="en-GB" sz="2900" b="1" dirty="0">
                <a:latin typeface="Arial" panose="020B0604020202020204" pitchFamily="34" charset="0"/>
                <a:cs typeface="Arial" panose="020B0604020202020204" pitchFamily="34" charset="0"/>
              </a:rPr>
              <a:t>Age</a:t>
            </a:r>
          </a:p>
          <a:p>
            <a:pPr marL="0" indent="0" algn="just">
              <a:buNone/>
            </a:pPr>
            <a:r>
              <a:rPr lang="en-GB" sz="2900" dirty="0">
                <a:latin typeface="Arial" panose="020B0604020202020204" pitchFamily="34" charset="0"/>
                <a:cs typeface="Arial" panose="020B0604020202020204" pitchFamily="34" charset="0"/>
              </a:rPr>
              <a:t>People are more likely to have a stroke if over 55, although about 1 in 4 strokes happen to younger people. </a:t>
            </a:r>
            <a:r>
              <a:rPr lang="en-GB" sz="2900" dirty="0">
                <a:latin typeface="Arial" panose="020B0604020202020204" pitchFamily="34" charset="0"/>
                <a:cs typeface="Arial" panose="020B0604020202020204" pitchFamily="34" charset="0"/>
                <a:hlinkClick r:id="rId3"/>
              </a:rPr>
              <a:t>NHS website</a:t>
            </a:r>
            <a:r>
              <a:rPr lang="en-GB" sz="2900" dirty="0">
                <a:latin typeface="Arial" panose="020B0604020202020204" pitchFamily="34" charset="0"/>
                <a:cs typeface="Arial" panose="020B0604020202020204" pitchFamily="34" charset="0"/>
              </a:rPr>
              <a:t>.</a:t>
            </a:r>
          </a:p>
          <a:p>
            <a:pPr marL="0" indent="0" algn="just">
              <a:buNone/>
            </a:pPr>
            <a:r>
              <a:rPr lang="en-GB" sz="2900" dirty="0">
                <a:latin typeface="Arial" panose="020B0604020202020204" pitchFamily="34" charset="0"/>
                <a:cs typeface="Arial" panose="020B0604020202020204" pitchFamily="34" charset="0"/>
              </a:rPr>
              <a:t>Strokes are occurring at an earlier age in the UK with the age of onset falling between 2007 and 2016 from 70.5 to 68.2 in males and 74.5 to 73.0 years in females. </a:t>
            </a:r>
          </a:p>
          <a:p>
            <a:pPr marL="0" indent="0">
              <a:buNone/>
            </a:pPr>
            <a:r>
              <a:rPr lang="en-GB" sz="2900" dirty="0">
                <a:latin typeface="Arial" panose="020B0604020202020204" pitchFamily="34" charset="0"/>
                <a:cs typeface="Arial" panose="020B0604020202020204" pitchFamily="34" charset="0"/>
              </a:rPr>
              <a:t>Protected Characteristics risk factors that can increase risk of a stroke:</a:t>
            </a:r>
          </a:p>
          <a:p>
            <a:pPr algn="just"/>
            <a:r>
              <a:rPr lang="en-GB" sz="2900" b="1" dirty="0">
                <a:latin typeface="Arial" panose="020B0604020202020204" pitchFamily="34" charset="0"/>
                <a:cs typeface="Arial" panose="020B0604020202020204" pitchFamily="34" charset="0"/>
              </a:rPr>
              <a:t>Older age</a:t>
            </a:r>
          </a:p>
          <a:p>
            <a:pPr algn="just"/>
            <a:r>
              <a:rPr lang="en-GB" sz="2900" b="1" dirty="0">
                <a:latin typeface="Arial" panose="020B0604020202020204" pitchFamily="34" charset="0"/>
                <a:cs typeface="Arial" panose="020B0604020202020204" pitchFamily="34" charset="0"/>
              </a:rPr>
              <a:t>Male sex</a:t>
            </a:r>
          </a:p>
          <a:p>
            <a:pPr algn="just"/>
            <a:r>
              <a:rPr lang="en-GB" sz="2900" b="1" dirty="0">
                <a:latin typeface="Arial" panose="020B0604020202020204" pitchFamily="34" charset="0"/>
                <a:cs typeface="Arial" panose="020B0604020202020204" pitchFamily="34" charset="0"/>
              </a:rPr>
              <a:t>Ethnicity</a:t>
            </a:r>
          </a:p>
          <a:p>
            <a:pPr marL="0" indent="0" algn="just">
              <a:buNone/>
            </a:pPr>
            <a:endParaRPr lang="en-GB" sz="2900" b="1" dirty="0">
              <a:latin typeface="Arial" panose="020B0604020202020204" pitchFamily="34" charset="0"/>
              <a:cs typeface="Arial" panose="020B0604020202020204" pitchFamily="34" charset="0"/>
            </a:endParaRPr>
          </a:p>
          <a:p>
            <a:pPr marL="0" indent="0" algn="just">
              <a:buNone/>
            </a:pPr>
            <a:r>
              <a:rPr lang="en-GB" sz="2900" b="1" dirty="0">
                <a:latin typeface="Arial" panose="020B0604020202020204" pitchFamily="34" charset="0"/>
                <a:cs typeface="Arial" panose="020B0604020202020204" pitchFamily="34" charset="0"/>
              </a:rPr>
              <a:t>Areas of High Deprivation </a:t>
            </a:r>
          </a:p>
          <a:p>
            <a:pPr marL="0" indent="0">
              <a:buNone/>
            </a:pPr>
            <a:r>
              <a:rPr lang="en-GB" sz="2900" dirty="0">
                <a:latin typeface="Arial" panose="020B0604020202020204" pitchFamily="34" charset="0"/>
                <a:cs typeface="Arial" panose="020B0604020202020204" pitchFamily="34" charset="0"/>
              </a:rPr>
              <a:t>People living in England’s most deprived areas are 4 times more likely to die prematurely than someone in the least deprived. When compared to the least deprived areas, the most deprived areas in England have:</a:t>
            </a:r>
          </a:p>
          <a:p>
            <a:pPr algn="just"/>
            <a:r>
              <a:rPr lang="en-GB" sz="2900" dirty="0">
                <a:latin typeface="Arial" panose="020B0604020202020204" pitchFamily="34" charset="0"/>
                <a:cs typeface="Arial" panose="020B0604020202020204" pitchFamily="34" charset="0"/>
              </a:rPr>
              <a:t>Higher death rates from cardiovascular disease.</a:t>
            </a:r>
          </a:p>
          <a:p>
            <a:pPr algn="just"/>
            <a:r>
              <a:rPr lang="en-GB" sz="2900" dirty="0">
                <a:latin typeface="Arial" panose="020B0604020202020204" pitchFamily="34" charset="0"/>
                <a:cs typeface="Arial" panose="020B0604020202020204" pitchFamily="34" charset="0"/>
              </a:rPr>
              <a:t>Lower uptake of rehabilitation.</a:t>
            </a:r>
          </a:p>
          <a:p>
            <a:pPr algn="just"/>
            <a:r>
              <a:rPr lang="en-GB" sz="2900" dirty="0">
                <a:latin typeface="Arial" panose="020B0604020202020204" pitchFamily="34" charset="0"/>
                <a:cs typeface="Arial" panose="020B0604020202020204" pitchFamily="34" charset="0"/>
              </a:rPr>
              <a:t>Higher hospital admissions rates for emergency care</a:t>
            </a:r>
          </a:p>
          <a:p>
            <a:endParaRPr lang="en-GB" dirty="0"/>
          </a:p>
          <a:p>
            <a:endParaRPr lang="en-GB" dirty="0"/>
          </a:p>
        </p:txBody>
      </p:sp>
      <p:sp>
        <p:nvSpPr>
          <p:cNvPr id="6" name="Content Placeholder 2">
            <a:extLst>
              <a:ext uri="{FF2B5EF4-FFF2-40B4-BE49-F238E27FC236}">
                <a16:creationId xmlns:a16="http://schemas.microsoft.com/office/drawing/2014/main" id="{15EEC859-868F-4523-DCF7-B2E63D73FFB7}"/>
              </a:ext>
            </a:extLst>
          </p:cNvPr>
          <p:cNvSpPr txBox="1">
            <a:spLocks/>
          </p:cNvSpPr>
          <p:nvPr/>
        </p:nvSpPr>
        <p:spPr>
          <a:xfrm>
            <a:off x="7240921" y="1342663"/>
            <a:ext cx="4539842" cy="4896091"/>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000" b="1" dirty="0">
                <a:effectLst/>
                <a:latin typeface="Arial" panose="020B0604020202020204" pitchFamily="34" charset="0"/>
                <a:ea typeface="Calibri" panose="020F0502020204030204" pitchFamily="34" charset="0"/>
              </a:rPr>
              <a:t>Vulnerable groups</a:t>
            </a:r>
          </a:p>
          <a:p>
            <a:pPr marL="0" indent="0">
              <a:buNone/>
            </a:pPr>
            <a:r>
              <a:rPr lang="en-GB" sz="1800" dirty="0">
                <a:effectLst/>
                <a:latin typeface="Arial" panose="020B0604020202020204" pitchFamily="34" charset="0"/>
                <a:ea typeface="Calibri" panose="020F0502020204030204" pitchFamily="34" charset="0"/>
              </a:rPr>
              <a:t>There are no vulnerable groups identified but risk factors for stroke include:</a:t>
            </a:r>
          </a:p>
          <a:p>
            <a:r>
              <a:rPr lang="en-GB" sz="1800" dirty="0">
                <a:effectLst/>
                <a:latin typeface="Arial" panose="020B0604020202020204" pitchFamily="34" charset="0"/>
                <a:ea typeface="Calibri" panose="020F0502020204030204" pitchFamily="34" charset="0"/>
              </a:rPr>
              <a:t>Lifestyle factors:</a:t>
            </a:r>
          </a:p>
          <a:p>
            <a:pPr marL="0" indent="0">
              <a:buNone/>
            </a:pPr>
            <a:r>
              <a:rPr lang="en-GB" sz="1800" dirty="0">
                <a:latin typeface="Arial" panose="020B0604020202020204" pitchFamily="34" charset="0"/>
                <a:ea typeface="Calibri" panose="020F0502020204030204" pitchFamily="34" charset="0"/>
              </a:rPr>
              <a:t>S</a:t>
            </a:r>
            <a:r>
              <a:rPr lang="en-GB" sz="1800" dirty="0">
                <a:effectLst/>
                <a:latin typeface="Arial" panose="020B0604020202020204" pitchFamily="34" charset="0"/>
                <a:ea typeface="Calibri" panose="020F0502020204030204" pitchFamily="34" charset="0"/>
              </a:rPr>
              <a:t>moking, alcohol misuse and drug abuse, physical inactivity, poor diet</a:t>
            </a:r>
          </a:p>
          <a:p>
            <a:r>
              <a:rPr lang="en-GB" sz="1800" dirty="0">
                <a:effectLst/>
                <a:latin typeface="Arial" panose="020B0604020202020204" pitchFamily="34" charset="0"/>
                <a:ea typeface="Calibri" panose="020F0502020204030204" pitchFamily="34" charset="0"/>
              </a:rPr>
              <a:t>Cardiovascular disease:</a:t>
            </a:r>
          </a:p>
          <a:p>
            <a:pPr marL="0" indent="0">
              <a:buNone/>
            </a:pPr>
            <a:r>
              <a:rPr lang="en-GB" sz="1800" dirty="0">
                <a:latin typeface="Arial" panose="020B0604020202020204" pitchFamily="34" charset="0"/>
                <a:ea typeface="Calibri" panose="020F0502020204030204" pitchFamily="34" charset="0"/>
              </a:rPr>
              <a:t>H</a:t>
            </a:r>
            <a:r>
              <a:rPr lang="en-GB" sz="1800" dirty="0">
                <a:effectLst/>
                <a:latin typeface="Arial" panose="020B0604020202020204" pitchFamily="34" charset="0"/>
                <a:ea typeface="Calibri" panose="020F0502020204030204" pitchFamily="34" charset="0"/>
              </a:rPr>
              <a:t>ypertension, atrial fibrillation, infective endocarditis, valvular disease, carotid artery disease, congestive heart failure</a:t>
            </a:r>
          </a:p>
          <a:p>
            <a:r>
              <a:rPr lang="en-GB" sz="1800" dirty="0">
                <a:latin typeface="Arial" panose="020B0604020202020204" pitchFamily="34" charset="0"/>
                <a:ea typeface="Calibri" panose="020F0502020204030204" pitchFamily="34" charset="0"/>
              </a:rPr>
              <a:t>Other medical conditions:</a:t>
            </a:r>
          </a:p>
          <a:p>
            <a:pPr marL="0" indent="0">
              <a:buNone/>
            </a:pPr>
            <a:r>
              <a:rPr lang="en-GB" sz="1800" dirty="0">
                <a:effectLst/>
                <a:latin typeface="Arial" panose="020B0604020202020204" pitchFamily="34" charset="0"/>
                <a:ea typeface="Calibri" panose="020F0502020204030204" pitchFamily="34" charset="0"/>
              </a:rPr>
              <a:t>Hyperlipidaemia, diabetes mellitus, sickle cell disease</a:t>
            </a:r>
          </a:p>
        </p:txBody>
      </p:sp>
    </p:spTree>
    <p:extLst>
      <p:ext uri="{BB962C8B-B14F-4D97-AF65-F5344CB8AC3E}">
        <p14:creationId xmlns:p14="http://schemas.microsoft.com/office/powerpoint/2010/main" val="1826973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88618"/>
            <a:ext cx="10768614" cy="1325563"/>
          </a:xfrm>
        </p:spPr>
        <p:txBody>
          <a:bodyPr>
            <a:normAutofit/>
          </a:bodyPr>
          <a:lstStyle/>
          <a:p>
            <a:pPr algn="l"/>
            <a:r>
              <a:rPr lang="en-GB" sz="3600" b="1" dirty="0">
                <a:solidFill>
                  <a:srgbClr val="0072C6"/>
                </a:solidFill>
                <a:latin typeface="Arial" pitchFamily="34" charset="0"/>
                <a:cs typeface="Arial" pitchFamily="34" charset="0"/>
              </a:rPr>
              <a:t>What are the current inequities around the current service offer?</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3" name="Content Placeholder 2">
            <a:extLst>
              <a:ext uri="{FF2B5EF4-FFF2-40B4-BE49-F238E27FC236}">
                <a16:creationId xmlns:a16="http://schemas.microsoft.com/office/drawing/2014/main" id="{0736D4BC-C19D-52A2-3C17-D3518EC66644}"/>
              </a:ext>
            </a:extLst>
          </p:cNvPr>
          <p:cNvSpPr>
            <a:spLocks noGrp="1"/>
          </p:cNvSpPr>
          <p:nvPr>
            <p:ph idx="1"/>
          </p:nvPr>
        </p:nvSpPr>
        <p:spPr>
          <a:xfrm>
            <a:off x="546846" y="3727048"/>
            <a:ext cx="11132123" cy="2634284"/>
          </a:xfrm>
        </p:spPr>
        <p:txBody>
          <a:bodyPr>
            <a:normAutofit fontScale="92500" lnSpcReduction="10000"/>
          </a:bodyPr>
          <a:lstStyle/>
          <a:p>
            <a:pPr marL="0" indent="0">
              <a:buNone/>
            </a:pPr>
            <a:r>
              <a:rPr lang="en-GB" sz="2800" b="1" dirty="0">
                <a:solidFill>
                  <a:srgbClr val="0070C0"/>
                </a:solidFill>
                <a:latin typeface="Arial" pitchFamily="34" charset="0"/>
                <a:cs typeface="Arial" pitchFamily="34" charset="0"/>
              </a:rPr>
              <a:t>Considerations when planning engagement </a:t>
            </a:r>
            <a:endParaRPr lang="en-GB" sz="1600" dirty="0">
              <a:solidFill>
                <a:srgbClr val="0070C0"/>
              </a:solidFill>
              <a:latin typeface="Arial" pitchFamily="34" charset="0"/>
              <a:cs typeface="Arial" pitchFamily="34" charset="0"/>
            </a:endParaRPr>
          </a:p>
          <a:p>
            <a:r>
              <a:rPr lang="en-GB" sz="2000" dirty="0">
                <a:latin typeface="Arial" pitchFamily="34" charset="0"/>
                <a:cs typeface="Arial" pitchFamily="34" charset="0"/>
              </a:rPr>
              <a:t>There service offer and pathways differ depending on where someone lives.</a:t>
            </a:r>
          </a:p>
          <a:p>
            <a:r>
              <a:rPr lang="en-GB" sz="2000" dirty="0">
                <a:latin typeface="Arial" pitchFamily="34" charset="0"/>
                <a:cs typeface="Arial" pitchFamily="34" charset="0"/>
              </a:rPr>
              <a:t>There are multiple providers of the different services.</a:t>
            </a:r>
          </a:p>
          <a:p>
            <a:r>
              <a:rPr lang="en-GB" sz="2000" dirty="0">
                <a:latin typeface="Arial" pitchFamily="34" charset="0"/>
                <a:cs typeface="Arial" pitchFamily="34" charset="0"/>
              </a:rPr>
              <a:t>It is unlikely that service users will know which service they are under, which part of the pathway they are at and who is the provider – so to gain an understanding of the multiple services does not feel realistic. </a:t>
            </a:r>
          </a:p>
          <a:p>
            <a:r>
              <a:rPr lang="en-GB" sz="2000" dirty="0">
                <a:latin typeface="Arial" pitchFamily="34" charset="0"/>
                <a:cs typeface="Arial" pitchFamily="34" charset="0"/>
              </a:rPr>
              <a:t>The main difference appears to be between the offer in the South Derbyshire, North Derbyshire, High peak and Glossopdale.</a:t>
            </a:r>
            <a:endParaRPr lang="en-GB" sz="3600" dirty="0">
              <a:latin typeface="Arial" pitchFamily="34" charset="0"/>
              <a:cs typeface="Arial" pitchFamily="34" charset="0"/>
            </a:endParaRPr>
          </a:p>
        </p:txBody>
      </p:sp>
      <p:sp>
        <p:nvSpPr>
          <p:cNvPr id="6" name="TextBox 5">
            <a:extLst>
              <a:ext uri="{FF2B5EF4-FFF2-40B4-BE49-F238E27FC236}">
                <a16:creationId xmlns:a16="http://schemas.microsoft.com/office/drawing/2014/main" id="{5A0CB244-D2C3-A7BB-D5B6-2B5481D41DC6}"/>
              </a:ext>
            </a:extLst>
          </p:cNvPr>
          <p:cNvSpPr txBox="1"/>
          <p:nvPr/>
        </p:nvSpPr>
        <p:spPr>
          <a:xfrm>
            <a:off x="546847" y="1542081"/>
            <a:ext cx="11259671" cy="1754326"/>
          </a:xfrm>
          <a:prstGeom prst="rect">
            <a:avLst/>
          </a:prstGeom>
          <a:noFill/>
        </p:spPr>
        <p:txBody>
          <a:bodyPr wrap="square" rtlCol="0">
            <a:spAutoFit/>
          </a:bodyPr>
          <a:lstStyle/>
          <a:p>
            <a:r>
              <a:rPr lang="en-GB" dirty="0">
                <a:effectLst/>
                <a:latin typeface="Arial" panose="020B0604020202020204" pitchFamily="34" charset="0"/>
                <a:ea typeface="Times New Roman" panose="02020603050405020304" pitchFamily="18" charset="0"/>
                <a:cs typeface="Arial" panose="020B0604020202020204" pitchFamily="34" charset="0"/>
              </a:rPr>
              <a:t>There are challenges in providing enough care, especially at home. Services don't always meet national standards. This means patients might not get the best care.</a:t>
            </a:r>
          </a:p>
          <a:p>
            <a:endParaRPr lang="en-GB" dirty="0">
              <a:effectLst/>
              <a:latin typeface="Arial" panose="020B0604020202020204" pitchFamily="34" charset="0"/>
              <a:ea typeface="Times New Roman" panose="02020603050405020304" pitchFamily="18" charset="0"/>
              <a:cs typeface="Arial" panose="020B0604020202020204" pitchFamily="34" charset="0"/>
            </a:endParaRPr>
          </a:p>
          <a:p>
            <a:r>
              <a:rPr lang="en-GB" dirty="0">
                <a:effectLst/>
                <a:latin typeface="Arial" panose="020B0604020202020204" pitchFamily="34" charset="0"/>
                <a:ea typeface="Times New Roman" panose="02020603050405020304" pitchFamily="18" charset="0"/>
                <a:cs typeface="Arial" panose="020B0604020202020204" pitchFamily="34" charset="0"/>
              </a:rPr>
              <a:t>There are differences in stroke rehabilitation service delivery across Derby &amp; Derbyshire which means not all patients have the same access to services and the same treatment. For example, not all areas across Derby &amp; Derbyshire offer Early Supported Stroke Discharge. </a:t>
            </a:r>
          </a:p>
        </p:txBody>
      </p:sp>
    </p:spTree>
    <p:extLst>
      <p:ext uri="{BB962C8B-B14F-4D97-AF65-F5344CB8AC3E}">
        <p14:creationId xmlns:p14="http://schemas.microsoft.com/office/powerpoint/2010/main" val="305395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88618"/>
            <a:ext cx="10768614" cy="1325563"/>
          </a:xfrm>
        </p:spPr>
        <p:txBody>
          <a:bodyPr>
            <a:normAutofit/>
          </a:bodyPr>
          <a:lstStyle/>
          <a:p>
            <a:pPr algn="l"/>
            <a:r>
              <a:rPr lang="en-GB" sz="3600" b="1" dirty="0">
                <a:solidFill>
                  <a:srgbClr val="0072C6"/>
                </a:solidFill>
                <a:latin typeface="Arial" pitchFamily="34" charset="0"/>
                <a:cs typeface="Arial" pitchFamily="34" charset="0"/>
              </a:rPr>
              <a:t>Involvement of key stakeholders in the development of the engagement approach </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9" name="Content Placeholder 2">
            <a:extLst>
              <a:ext uri="{FF2B5EF4-FFF2-40B4-BE49-F238E27FC236}">
                <a16:creationId xmlns:a16="http://schemas.microsoft.com/office/drawing/2014/main" id="{6801E1ED-6F17-E675-7ADB-B319B6946F4A}"/>
              </a:ext>
            </a:extLst>
          </p:cNvPr>
          <p:cNvSpPr>
            <a:spLocks noGrp="1"/>
          </p:cNvSpPr>
          <p:nvPr>
            <p:ph idx="1"/>
          </p:nvPr>
        </p:nvSpPr>
        <p:spPr>
          <a:xfrm>
            <a:off x="585186" y="1825625"/>
            <a:ext cx="11058946" cy="4351338"/>
          </a:xfrm>
          <a:solidFill>
            <a:schemeClr val="accent4">
              <a:lumMod val="20000"/>
              <a:lumOff val="80000"/>
            </a:schemeClr>
          </a:solidFill>
        </p:spPr>
        <p:txBody>
          <a:bodyPr>
            <a:normAutofit lnSpcReduction="10000"/>
          </a:bodyPr>
          <a:lstStyle/>
          <a:p>
            <a:pPr marL="0" indent="0">
              <a:buNone/>
            </a:pPr>
            <a:r>
              <a:rPr lang="en-GB" sz="2000" dirty="0">
                <a:latin typeface="Arial" pitchFamily="34" charset="0"/>
                <a:cs typeface="Arial" pitchFamily="34" charset="0"/>
              </a:rPr>
              <a:t>The engagement team has met up with key stakeholders to gain their input around:</a:t>
            </a:r>
          </a:p>
          <a:p>
            <a:pPr marL="0" indent="0">
              <a:buNone/>
            </a:pPr>
            <a:endParaRPr lang="en-GB" sz="2000" dirty="0">
              <a:latin typeface="Arial" pitchFamily="34" charset="0"/>
              <a:cs typeface="Arial" pitchFamily="34" charset="0"/>
            </a:endParaRPr>
          </a:p>
          <a:p>
            <a:r>
              <a:rPr lang="en-GB" sz="2000" dirty="0">
                <a:latin typeface="Arial" panose="020B0604020202020204" pitchFamily="34" charset="0"/>
                <a:ea typeface="Times New Roman" panose="02020603050405020304" pitchFamily="18" charset="0"/>
              </a:rPr>
              <a:t>I</a:t>
            </a:r>
            <a:r>
              <a:rPr lang="en-GB" sz="2000" dirty="0">
                <a:effectLst/>
                <a:latin typeface="Arial" panose="020B0604020202020204" pitchFamily="34" charset="0"/>
                <a:ea typeface="Times New Roman" panose="02020603050405020304" pitchFamily="18" charset="0"/>
              </a:rPr>
              <a:t>deas of best methods of engaging with people</a:t>
            </a:r>
            <a:endParaRPr lang="en-GB" sz="2000" dirty="0">
              <a:effectLst/>
              <a:latin typeface="Calibri" panose="020F0502020204030204" pitchFamily="34" charset="0"/>
              <a:ea typeface="Calibri" panose="020F0502020204030204" pitchFamily="34" charset="0"/>
            </a:endParaRPr>
          </a:p>
          <a:p>
            <a:r>
              <a:rPr lang="en-GB" sz="2000" dirty="0">
                <a:effectLst/>
                <a:latin typeface="Arial" panose="020B0604020202020204" pitchFamily="34" charset="0"/>
                <a:ea typeface="Times New Roman" panose="02020603050405020304" pitchFamily="18" charset="0"/>
              </a:rPr>
              <a:t>If there </a:t>
            </a:r>
            <a:r>
              <a:rPr lang="en-GB" sz="2000" dirty="0">
                <a:latin typeface="Arial" panose="020B0604020202020204" pitchFamily="34" charset="0"/>
                <a:ea typeface="Times New Roman" panose="02020603050405020304" pitchFamily="18" charset="0"/>
              </a:rPr>
              <a:t>are</a:t>
            </a:r>
            <a:r>
              <a:rPr lang="en-GB" sz="2000" dirty="0">
                <a:effectLst/>
                <a:latin typeface="Arial" panose="020B0604020202020204" pitchFamily="34" charset="0"/>
                <a:ea typeface="Times New Roman" panose="02020603050405020304" pitchFamily="18" charset="0"/>
              </a:rPr>
              <a:t> any locations or clinics where there might be a good opportunity to do engagement</a:t>
            </a:r>
            <a:endParaRPr lang="en-GB" sz="2000" dirty="0">
              <a:effectLst/>
              <a:latin typeface="Calibri" panose="020F0502020204030204" pitchFamily="34" charset="0"/>
              <a:ea typeface="Calibri" panose="020F0502020204030204" pitchFamily="34" charset="0"/>
            </a:endParaRPr>
          </a:p>
          <a:p>
            <a:r>
              <a:rPr lang="en-GB" sz="2000" dirty="0">
                <a:effectLst/>
                <a:latin typeface="Arial" panose="020B0604020202020204" pitchFamily="34" charset="0"/>
                <a:ea typeface="Times New Roman" panose="02020603050405020304" pitchFamily="18" charset="0"/>
              </a:rPr>
              <a:t>What some possible barriers may be to engagement and possible solutions to these</a:t>
            </a:r>
            <a:endParaRPr lang="en-GB" sz="2000" dirty="0">
              <a:effectLst/>
              <a:latin typeface="Calibri" panose="020F0502020204030204" pitchFamily="34" charset="0"/>
              <a:ea typeface="Calibri" panose="020F0502020204030204" pitchFamily="34" charset="0"/>
            </a:endParaRPr>
          </a:p>
          <a:p>
            <a:r>
              <a:rPr lang="en-GB" sz="2000" dirty="0">
                <a:effectLst/>
                <a:latin typeface="Arial" panose="020B0604020202020204" pitchFamily="34" charset="0"/>
                <a:ea typeface="Times New Roman" panose="02020603050405020304" pitchFamily="18" charset="0"/>
              </a:rPr>
              <a:t>What questions would be useful to ask that would support the review </a:t>
            </a:r>
          </a:p>
          <a:p>
            <a:pPr marL="0" indent="0">
              <a:buNone/>
            </a:pPr>
            <a:endParaRPr lang="en-GB" sz="2000" dirty="0">
              <a:latin typeface="Arial" panose="020B0604020202020204" pitchFamily="34" charset="0"/>
              <a:cs typeface="Arial" pitchFamily="34" charset="0"/>
            </a:endParaRPr>
          </a:p>
          <a:p>
            <a:pPr marL="0" indent="0">
              <a:buNone/>
            </a:pPr>
            <a:r>
              <a:rPr lang="en-GB" sz="2000" dirty="0">
                <a:latin typeface="Arial" panose="020B0604020202020204" pitchFamily="34" charset="0"/>
                <a:cs typeface="Arial" pitchFamily="34" charset="0"/>
              </a:rPr>
              <a:t>Meetings were held with Patient and Public Partners (patient representatives), Different Strokes, Derbyshire Carers, Derby City Carers, Stroke Association, Chesterfield Royal Hospital, University Hospitals of Derby and Burton, Derbyshire Community Health Services and Derbyshire Health Care foundation Trust and other specialist stroke staff within these services. </a:t>
            </a:r>
          </a:p>
          <a:p>
            <a:pPr marL="0" indent="0">
              <a:buNone/>
            </a:pPr>
            <a:r>
              <a:rPr lang="en-GB" sz="2000" dirty="0">
                <a:latin typeface="Arial" panose="020B0604020202020204" pitchFamily="34" charset="0"/>
                <a:cs typeface="Arial" pitchFamily="34" charset="0"/>
              </a:rPr>
              <a:t>Key learning from this is are on the following slides.</a:t>
            </a:r>
          </a:p>
        </p:txBody>
      </p:sp>
    </p:spTree>
    <p:extLst>
      <p:ext uri="{BB962C8B-B14F-4D97-AF65-F5344CB8AC3E}">
        <p14:creationId xmlns:p14="http://schemas.microsoft.com/office/powerpoint/2010/main" val="137501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288618"/>
            <a:ext cx="10768614" cy="1325563"/>
          </a:xfrm>
        </p:spPr>
        <p:txBody>
          <a:bodyPr>
            <a:normAutofit/>
          </a:bodyPr>
          <a:lstStyle/>
          <a:p>
            <a:pPr algn="l"/>
            <a:r>
              <a:rPr lang="en-GB" sz="3600" b="1" dirty="0">
                <a:solidFill>
                  <a:srgbClr val="0072C6"/>
                </a:solidFill>
                <a:latin typeface="Arial" pitchFamily="34" charset="0"/>
                <a:cs typeface="Arial" pitchFamily="34" charset="0"/>
              </a:rPr>
              <a:t>Summary of key issues raised by stakeholders</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7" name="Content Placeholder 2">
            <a:extLst>
              <a:ext uri="{FF2B5EF4-FFF2-40B4-BE49-F238E27FC236}">
                <a16:creationId xmlns:a16="http://schemas.microsoft.com/office/drawing/2014/main" id="{610A9212-846A-38D6-7556-0D2AC95EB850}"/>
              </a:ext>
            </a:extLst>
          </p:cNvPr>
          <p:cNvSpPr>
            <a:spLocks noGrp="1"/>
          </p:cNvSpPr>
          <p:nvPr>
            <p:ph idx="1"/>
          </p:nvPr>
        </p:nvSpPr>
        <p:spPr>
          <a:xfrm>
            <a:off x="585186" y="1481559"/>
            <a:ext cx="11127420" cy="4695404"/>
          </a:xfrm>
          <a:solidFill>
            <a:schemeClr val="accent4">
              <a:lumMod val="20000"/>
              <a:lumOff val="80000"/>
            </a:schemeClr>
          </a:solidFill>
        </p:spPr>
        <p:txBody>
          <a:bodyPr>
            <a:normAutofit fontScale="47500" lnSpcReduction="20000"/>
          </a:bodyPr>
          <a:lstStyle/>
          <a:p>
            <a:pPr marL="0" indent="0" algn="just">
              <a:buNone/>
            </a:pPr>
            <a:r>
              <a:rPr lang="en-GB" sz="3400" dirty="0">
                <a:latin typeface="Arial" pitchFamily="34" charset="0"/>
                <a:cs typeface="Arial" pitchFamily="34" charset="0"/>
              </a:rPr>
              <a:t>The 2 main areas that key stakeholders spoke about were: </a:t>
            </a:r>
          </a:p>
          <a:p>
            <a:pPr marL="0" indent="0" algn="just">
              <a:buNone/>
            </a:pPr>
            <a:endParaRPr lang="en-GB" sz="3400" dirty="0">
              <a:latin typeface="Arial" pitchFamily="34" charset="0"/>
              <a:cs typeface="Arial" pitchFamily="34" charset="0"/>
            </a:endParaRPr>
          </a:p>
          <a:p>
            <a:pPr marL="0" indent="0" algn="just">
              <a:buNone/>
            </a:pPr>
            <a:r>
              <a:rPr lang="en-GB" sz="3400" b="1" dirty="0">
                <a:latin typeface="Arial" pitchFamily="34" charset="0"/>
                <a:cs typeface="Arial" pitchFamily="34" charset="0"/>
              </a:rPr>
              <a:t>Inequity of service </a:t>
            </a:r>
          </a:p>
          <a:p>
            <a:pPr algn="just"/>
            <a:r>
              <a:rPr lang="en-GB" sz="3400" dirty="0">
                <a:latin typeface="Arial" pitchFamily="34" charset="0"/>
                <a:cs typeface="Arial" pitchFamily="34" charset="0"/>
              </a:rPr>
              <a:t>What service you get depends on your post code.</a:t>
            </a:r>
          </a:p>
          <a:p>
            <a:pPr algn="just"/>
            <a:r>
              <a:rPr lang="en-GB" sz="3400" dirty="0">
                <a:latin typeface="Arial" pitchFamily="34" charset="0"/>
                <a:cs typeface="Arial" pitchFamily="34" charset="0"/>
              </a:rPr>
              <a:t>Some areas will have access to stroke services others will not, so will only get a community offer which is not specialised.</a:t>
            </a:r>
          </a:p>
          <a:p>
            <a:pPr algn="just"/>
            <a:r>
              <a:rPr lang="en-GB" sz="3400" dirty="0">
                <a:latin typeface="Arial" pitchFamily="34" charset="0"/>
                <a:cs typeface="Arial" pitchFamily="34" charset="0"/>
              </a:rPr>
              <a:t>Recognised gaps in stroke services, mainly that people with high and multiple needs are referred into lots of other services which often have long waiting times so they can be without support and tools they need for a long time even though their needs are high.</a:t>
            </a:r>
          </a:p>
          <a:p>
            <a:pPr algn="just"/>
            <a:r>
              <a:rPr lang="en-GB" sz="3400" dirty="0">
                <a:latin typeface="Arial" pitchFamily="34" charset="0"/>
                <a:cs typeface="Arial" pitchFamily="34" charset="0"/>
              </a:rPr>
              <a:t>Inequity of service, in the North the ESSD service doesn’t cover High Peak.</a:t>
            </a:r>
          </a:p>
          <a:p>
            <a:pPr marL="0" indent="0" algn="just">
              <a:buNone/>
            </a:pPr>
            <a:endParaRPr lang="en-GB" sz="3400" dirty="0">
              <a:latin typeface="Arial" pitchFamily="34" charset="0"/>
              <a:cs typeface="Arial" pitchFamily="34" charset="0"/>
            </a:endParaRPr>
          </a:p>
          <a:p>
            <a:pPr marL="0" indent="0" algn="just">
              <a:buNone/>
            </a:pPr>
            <a:r>
              <a:rPr lang="en-GB" sz="3400" b="1" dirty="0">
                <a:latin typeface="Arial" pitchFamily="34" charset="0"/>
                <a:cs typeface="Arial" pitchFamily="34" charset="0"/>
              </a:rPr>
              <a:t>Lack of resources</a:t>
            </a:r>
          </a:p>
          <a:p>
            <a:pPr algn="just"/>
            <a:r>
              <a:rPr lang="en-GB" sz="3400" dirty="0">
                <a:latin typeface="Arial" pitchFamily="34" charset="0"/>
                <a:cs typeface="Arial" pitchFamily="34" charset="0"/>
              </a:rPr>
              <a:t>Don’t have enough resources for anything so have big waiting lists.</a:t>
            </a:r>
          </a:p>
          <a:p>
            <a:pPr algn="just"/>
            <a:r>
              <a:rPr lang="en-GB" sz="3400" dirty="0">
                <a:latin typeface="Arial" pitchFamily="34" charset="0"/>
                <a:cs typeface="Arial" pitchFamily="34" charset="0"/>
              </a:rPr>
              <a:t>North – there is a limited psychological input.</a:t>
            </a:r>
          </a:p>
          <a:p>
            <a:pPr algn="just"/>
            <a:r>
              <a:rPr lang="en-GB" sz="3400" dirty="0">
                <a:latin typeface="Arial" pitchFamily="34" charset="0"/>
                <a:cs typeface="Arial" pitchFamily="34" charset="0"/>
              </a:rPr>
              <a:t>South – almost no stroke psychologist support and no community psychology.</a:t>
            </a:r>
          </a:p>
          <a:p>
            <a:pPr algn="just"/>
            <a:r>
              <a:rPr lang="en-GB" sz="3400" dirty="0">
                <a:latin typeface="Arial" pitchFamily="34" charset="0"/>
                <a:cs typeface="Arial" pitchFamily="34" charset="0"/>
              </a:rPr>
              <a:t>There is no community stroke team.</a:t>
            </a:r>
          </a:p>
          <a:p>
            <a:pPr algn="just"/>
            <a:r>
              <a:rPr lang="en-GB" sz="3400" dirty="0">
                <a:latin typeface="Arial" pitchFamily="34" charset="0"/>
                <a:cs typeface="Arial" pitchFamily="34" charset="0"/>
              </a:rPr>
              <a:t>Patients don’t know what to expect from services nor what they should be getting.</a:t>
            </a:r>
            <a:endParaRPr lang="en-GB" dirty="0">
              <a:latin typeface="Arial" pitchFamily="34" charset="0"/>
              <a:cs typeface="Arial" pitchFamily="34" charset="0"/>
            </a:endParaRPr>
          </a:p>
        </p:txBody>
      </p:sp>
    </p:spTree>
    <p:extLst>
      <p:ext uri="{BB962C8B-B14F-4D97-AF65-F5344CB8AC3E}">
        <p14:creationId xmlns:p14="http://schemas.microsoft.com/office/powerpoint/2010/main" val="338093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3199</Words>
  <Application>Microsoft Office PowerPoint</Application>
  <PresentationFormat>Widescreen</PresentationFormat>
  <Paragraphs>367</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Söhne</vt:lpstr>
      <vt:lpstr>Times New Roman</vt:lpstr>
      <vt:lpstr>Office Theme</vt:lpstr>
      <vt:lpstr>PowerPoint Presentation</vt:lpstr>
      <vt:lpstr>PowerPoint Presentation</vt:lpstr>
      <vt:lpstr>PowerPoint Presentation</vt:lpstr>
      <vt:lpstr>Stroke Rehabilitation Services in Derbyshire</vt:lpstr>
      <vt:lpstr>Stroke Rehabilitation Services in Glossopdale </vt:lpstr>
      <vt:lpstr>Increased risk and inequalities around Stroke</vt:lpstr>
      <vt:lpstr>What are the current inequities around the current service offer?</vt:lpstr>
      <vt:lpstr>Involvement of key stakeholders in the development of the engagement approach </vt:lpstr>
      <vt:lpstr>Summary of key issues raised by stakeholders</vt:lpstr>
      <vt:lpstr>Summary of key thoughts of engagement methodology raised by stakeholders</vt:lpstr>
      <vt:lpstr>Aims of Engagement</vt:lpstr>
      <vt:lpstr>Engagement Methodology </vt:lpstr>
      <vt:lpstr>Engagement Platform </vt:lpstr>
      <vt:lpstr>Information and Involvement flyer</vt:lpstr>
      <vt:lpstr>Engagement Workshops: face to face</vt:lpstr>
      <vt:lpstr>Engagement Workshops: online</vt:lpstr>
      <vt:lpstr>Survey </vt:lpstr>
      <vt:lpstr>Health Literacy and Aphasia friendly</vt:lpstr>
      <vt:lpstr>Communication plan </vt:lpstr>
      <vt:lpstr>Targeted Communication </vt:lpstr>
      <vt:lpstr>Considerations of access to events and information </vt:lpstr>
      <vt:lpstr>Feedback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CANNON, Chloe (NHS DERBY AND DERBYSHIRE CCG)</dc:creator>
  <cp:lastModifiedBy>FLETCHER, Beth (NHS DERBY AND DERBYSHIRE ICB - 15M)</cp:lastModifiedBy>
  <cp:revision>19</cp:revision>
  <dcterms:created xsi:type="dcterms:W3CDTF">2022-07-06T15:06:00Z</dcterms:created>
  <dcterms:modified xsi:type="dcterms:W3CDTF">2024-09-12T08:38:10Z</dcterms:modified>
</cp:coreProperties>
</file>