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84" r:id="rId2"/>
  </p:sldMasterIdLst>
  <p:notesMasterIdLst>
    <p:notesMasterId r:id="rId13"/>
  </p:notesMasterIdLst>
  <p:sldIdLst>
    <p:sldId id="256" r:id="rId3"/>
    <p:sldId id="282" r:id="rId4"/>
    <p:sldId id="262" r:id="rId5"/>
    <p:sldId id="263" r:id="rId6"/>
    <p:sldId id="280" r:id="rId7"/>
    <p:sldId id="286" r:id="rId8"/>
    <p:sldId id="278" r:id="rId9"/>
    <p:sldId id="289" r:id="rId10"/>
    <p:sldId id="281" r:id="rId11"/>
    <p:sldId id="27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DF2"/>
    <a:srgbClr val="8DC63F"/>
    <a:srgbClr val="EE3680"/>
    <a:srgbClr val="EDECE1"/>
    <a:srgbClr val="FCB53D"/>
    <a:srgbClr val="1C1E4A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03" autoAdjust="0"/>
    <p:restoredTop sz="80626" autoAdjust="0"/>
  </p:normalViewPr>
  <p:slideViewPr>
    <p:cSldViewPr snapToGrid="0" snapToObjects="1">
      <p:cViewPr varScale="1">
        <p:scale>
          <a:sx n="88" d="100"/>
          <a:sy n="88" d="100"/>
        </p:scale>
        <p:origin x="12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4588BB-EBCC-4828-BA96-C267869615D9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3A7E785-52D4-4331-871C-784FB9BA0EAE}">
      <dgm:prSet custT="1"/>
      <dgm:spPr/>
      <dgm:t>
        <a:bodyPr/>
        <a:lstStyle/>
        <a:p>
          <a:r>
            <a:rPr lang="fr-F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X-PERT </a:t>
          </a:r>
          <a:r>
            <a:rPr lang="fr-FR" sz="20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is</a:t>
          </a:r>
          <a:r>
            <a:rPr lang="fr-F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a </a:t>
          </a:r>
          <a:r>
            <a:rPr lang="fr-FR" sz="20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nationally</a:t>
          </a:r>
          <a:r>
            <a:rPr lang="fr-F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0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accredited</a:t>
          </a:r>
          <a:r>
            <a:rPr lang="fr-F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0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structured</a:t>
          </a:r>
          <a:r>
            <a:rPr lang="fr-F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0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education</a:t>
          </a:r>
          <a:r>
            <a:rPr lang="fr-F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programme and </a:t>
          </a:r>
          <a:r>
            <a:rPr lang="fr-FR" sz="20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is</a:t>
          </a:r>
          <a:r>
            <a:rPr lang="fr-F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0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recognised</a:t>
          </a:r>
          <a:r>
            <a:rPr lang="fr-F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in NICE guidance. </a:t>
          </a:r>
          <a:endParaRPr lang="en-US" sz="20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24AC9B0-9D38-44D5-98FB-5214CC30A033}" type="parTrans" cxnId="{9AB9B30E-AF3F-4BDE-87EA-D68F3DA36692}">
      <dgm:prSet/>
      <dgm:spPr/>
      <dgm:t>
        <a:bodyPr/>
        <a:lstStyle/>
        <a:p>
          <a:endParaRPr lang="en-US"/>
        </a:p>
      </dgm:t>
    </dgm:pt>
    <dgm:pt modelId="{750D5A8F-C7A4-4CC1-82AA-F03C4F354EB0}" type="sibTrans" cxnId="{9AB9B30E-AF3F-4BDE-87EA-D68F3DA36692}">
      <dgm:prSet/>
      <dgm:spPr/>
      <dgm:t>
        <a:bodyPr/>
        <a:lstStyle/>
        <a:p>
          <a:endParaRPr lang="en-US"/>
        </a:p>
      </dgm:t>
    </dgm:pt>
    <dgm:pt modelId="{B9796772-7988-4606-A650-FF597EDDB21C}">
      <dgm:prSet custT="1"/>
      <dgm:spPr/>
      <dgm:t>
        <a:bodyPr/>
        <a:lstStyle/>
        <a:p>
          <a:r>
            <a:rPr lang="fr-F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Group </a:t>
          </a:r>
          <a:r>
            <a:rPr lang="fr-FR" sz="20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based</a:t>
          </a:r>
          <a:r>
            <a:rPr lang="fr-F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programme.</a:t>
          </a:r>
          <a:endParaRPr lang="en-US" sz="20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4BF6FE0-A98B-4AF9-9F8A-0F8E85D58331}" type="parTrans" cxnId="{6DCCE103-B906-4F98-939C-4A03863CBFCE}">
      <dgm:prSet/>
      <dgm:spPr/>
      <dgm:t>
        <a:bodyPr/>
        <a:lstStyle/>
        <a:p>
          <a:endParaRPr lang="en-US"/>
        </a:p>
      </dgm:t>
    </dgm:pt>
    <dgm:pt modelId="{93673E35-625A-467B-BF9C-60DB83FBBE0F}" type="sibTrans" cxnId="{6DCCE103-B906-4F98-939C-4A03863CBFCE}">
      <dgm:prSet/>
      <dgm:spPr/>
      <dgm:t>
        <a:bodyPr/>
        <a:lstStyle/>
        <a:p>
          <a:endParaRPr lang="en-US"/>
        </a:p>
      </dgm:t>
    </dgm:pt>
    <dgm:pt modelId="{F243EC19-F211-4245-B6BA-F0CB06B18BA4}">
      <dgm:prSet custT="1"/>
      <dgm:spPr/>
      <dgm:t>
        <a:bodyPr/>
        <a:lstStyle/>
        <a:p>
          <a:r>
            <a:rPr lang="fr-FR" sz="20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Delivered</a:t>
          </a:r>
          <a:r>
            <a:rPr lang="fr-F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0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remotely</a:t>
          </a:r>
          <a:r>
            <a:rPr lang="fr-F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0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through</a:t>
          </a:r>
          <a:r>
            <a:rPr lang="fr-F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Microsoft Teams for 2  </a:t>
          </a:r>
          <a:r>
            <a:rPr lang="fr-FR" sz="20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hours</a:t>
          </a:r>
          <a:r>
            <a:rPr lang="fr-F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0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each</a:t>
          </a:r>
          <a:r>
            <a:rPr lang="fr-F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0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week</a:t>
          </a:r>
          <a:r>
            <a:rPr lang="fr-F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over 6 </a:t>
          </a:r>
          <a:r>
            <a:rPr lang="fr-FR" sz="20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weeks</a:t>
          </a:r>
          <a:r>
            <a:rPr lang="fr-F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en-US" sz="20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C609504-4380-4DF4-A1F2-45DD32616520}" type="parTrans" cxnId="{815120F3-EF65-48DB-A927-AD244102B6EE}">
      <dgm:prSet/>
      <dgm:spPr/>
      <dgm:t>
        <a:bodyPr/>
        <a:lstStyle/>
        <a:p>
          <a:endParaRPr lang="en-US"/>
        </a:p>
      </dgm:t>
    </dgm:pt>
    <dgm:pt modelId="{5B1BA093-206D-4E0E-ACE3-92F898DC8AE0}" type="sibTrans" cxnId="{815120F3-EF65-48DB-A927-AD244102B6EE}">
      <dgm:prSet/>
      <dgm:spPr/>
      <dgm:t>
        <a:bodyPr/>
        <a:lstStyle/>
        <a:p>
          <a:endParaRPr lang="en-US"/>
        </a:p>
      </dgm:t>
    </dgm:pt>
    <dgm:pt modelId="{950C43DF-461B-47BF-9F70-A751E6FCC1FA}">
      <dgm:prSet custT="1"/>
      <dgm:spPr/>
      <dgm:t>
        <a:bodyPr/>
        <a:lstStyle/>
        <a:p>
          <a:r>
            <a:rPr lang="fr-F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Face to face group-</a:t>
          </a:r>
          <a:r>
            <a:rPr lang="fr-FR" sz="20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based</a:t>
          </a:r>
          <a:r>
            <a:rPr lang="fr-F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sessions </a:t>
          </a:r>
          <a:r>
            <a:rPr lang="fr-FR" sz="20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also</a:t>
          </a:r>
          <a:r>
            <a:rPr lang="fr-F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available-2 </a:t>
          </a:r>
          <a:r>
            <a:rPr lang="fr-FR" sz="20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hours</a:t>
          </a:r>
          <a:r>
            <a:rPr lang="fr-F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a </a:t>
          </a:r>
          <a:r>
            <a:rPr lang="fr-FR" sz="20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week</a:t>
          </a:r>
          <a:r>
            <a:rPr lang="fr-F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for 6 </a:t>
          </a:r>
          <a:r>
            <a:rPr lang="fr-FR" sz="20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weeks</a:t>
          </a:r>
          <a:r>
            <a:rPr lang="fr-F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en-US" sz="20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0345AFA-9C09-4F46-B57A-B015C4F2ABFD}" type="parTrans" cxnId="{31EB5DA5-C7D3-4002-9B38-CB279614E242}">
      <dgm:prSet/>
      <dgm:spPr/>
      <dgm:t>
        <a:bodyPr/>
        <a:lstStyle/>
        <a:p>
          <a:endParaRPr lang="en-US"/>
        </a:p>
      </dgm:t>
    </dgm:pt>
    <dgm:pt modelId="{1293B480-6A4F-474E-B074-A86A44ED5F4F}" type="sibTrans" cxnId="{31EB5DA5-C7D3-4002-9B38-CB279614E242}">
      <dgm:prSet/>
      <dgm:spPr/>
      <dgm:t>
        <a:bodyPr/>
        <a:lstStyle/>
        <a:p>
          <a:endParaRPr lang="en-US"/>
        </a:p>
      </dgm:t>
    </dgm:pt>
    <dgm:pt modelId="{24DBE2DD-C22D-4790-AD3F-BFD86D4C5953}">
      <dgm:prSet custT="1"/>
      <dgm:spPr/>
      <dgm:t>
        <a:bodyPr/>
        <a:lstStyle/>
        <a:p>
          <a:r>
            <a:rPr lang="fr-FR" sz="20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Covers</a:t>
          </a:r>
          <a:r>
            <a:rPr lang="fr-F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: </a:t>
          </a:r>
          <a:r>
            <a:rPr lang="fr-FR" sz="20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Medication</a:t>
          </a:r>
          <a:r>
            <a:rPr lang="fr-F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, carbohydrate </a:t>
          </a:r>
          <a:r>
            <a:rPr lang="fr-FR" sz="20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awareness</a:t>
          </a:r>
          <a:r>
            <a:rPr lang="fr-F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fr-FR" sz="20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weight</a:t>
          </a:r>
          <a:r>
            <a:rPr lang="fr-F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management, long </a:t>
          </a:r>
          <a:r>
            <a:rPr lang="fr-FR" sz="20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term</a:t>
          </a:r>
          <a:r>
            <a:rPr lang="fr-F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complications – </a:t>
          </a:r>
          <a:r>
            <a:rPr lang="fr-FR" sz="20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underpinned</a:t>
          </a:r>
          <a:r>
            <a:rPr lang="fr-F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by behaviour change </a:t>
          </a:r>
          <a:r>
            <a:rPr lang="fr-FR" sz="20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strategies</a:t>
          </a:r>
          <a:r>
            <a:rPr lang="fr-F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and goal setting.</a:t>
          </a:r>
          <a:endParaRPr lang="en-US" sz="20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3B85CB2-7AF2-466E-B31E-58E831CE24E9}" type="parTrans" cxnId="{4FEA7F99-18EB-47D6-8805-EB72AE8C76F9}">
      <dgm:prSet/>
      <dgm:spPr/>
      <dgm:t>
        <a:bodyPr/>
        <a:lstStyle/>
        <a:p>
          <a:endParaRPr lang="en-US"/>
        </a:p>
      </dgm:t>
    </dgm:pt>
    <dgm:pt modelId="{8DB8E263-4DC8-4CC4-A680-765C69F30943}" type="sibTrans" cxnId="{4FEA7F99-18EB-47D6-8805-EB72AE8C76F9}">
      <dgm:prSet/>
      <dgm:spPr/>
      <dgm:t>
        <a:bodyPr/>
        <a:lstStyle/>
        <a:p>
          <a:endParaRPr lang="en-US"/>
        </a:p>
      </dgm:t>
    </dgm:pt>
    <dgm:pt modelId="{04CA2173-6F77-46AA-BD84-C252B3CA45C4}" type="pres">
      <dgm:prSet presAssocID="{724588BB-EBCC-4828-BA96-C267869615D9}" presName="linear" presStyleCnt="0">
        <dgm:presLayoutVars>
          <dgm:animLvl val="lvl"/>
          <dgm:resizeHandles val="exact"/>
        </dgm:presLayoutVars>
      </dgm:prSet>
      <dgm:spPr/>
    </dgm:pt>
    <dgm:pt modelId="{80575206-5A2B-4EA3-8BC8-5884991225FC}" type="pres">
      <dgm:prSet presAssocID="{33A7E785-52D4-4331-871C-784FB9BA0EAE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04231B4D-B5D2-4F9A-BB17-120C8F1F772D}" type="pres">
      <dgm:prSet presAssocID="{750D5A8F-C7A4-4CC1-82AA-F03C4F354EB0}" presName="spacer" presStyleCnt="0"/>
      <dgm:spPr/>
    </dgm:pt>
    <dgm:pt modelId="{767D34B2-DD8D-4A8B-BFCA-7A65B8552604}" type="pres">
      <dgm:prSet presAssocID="{B9796772-7988-4606-A650-FF597EDDB21C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92C8D70D-C733-442A-B665-FD3CE3EFA1D5}" type="pres">
      <dgm:prSet presAssocID="{93673E35-625A-467B-BF9C-60DB83FBBE0F}" presName="spacer" presStyleCnt="0"/>
      <dgm:spPr/>
    </dgm:pt>
    <dgm:pt modelId="{206332A0-6E8E-4EDA-8201-3BAAC86336C1}" type="pres">
      <dgm:prSet presAssocID="{F243EC19-F211-4245-B6BA-F0CB06B18BA4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43541C63-FBBE-41D9-8BB4-009B3521EC7B}" type="pres">
      <dgm:prSet presAssocID="{5B1BA093-206D-4E0E-ACE3-92F898DC8AE0}" presName="spacer" presStyleCnt="0"/>
      <dgm:spPr/>
    </dgm:pt>
    <dgm:pt modelId="{ABBE1818-18CA-411D-B24F-3023F92E5F0C}" type="pres">
      <dgm:prSet presAssocID="{950C43DF-461B-47BF-9F70-A751E6FCC1FA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320893E9-2784-47B2-B855-30C28380AF8B}" type="pres">
      <dgm:prSet presAssocID="{1293B480-6A4F-474E-B074-A86A44ED5F4F}" presName="spacer" presStyleCnt="0"/>
      <dgm:spPr/>
    </dgm:pt>
    <dgm:pt modelId="{DA02B846-5FAD-4495-A5B7-06B8297F7390}" type="pres">
      <dgm:prSet presAssocID="{24DBE2DD-C22D-4790-AD3F-BFD86D4C5953}" presName="parentText" presStyleLbl="node1" presStyleIdx="4" presStyleCnt="5" custScaleY="125292" custLinFactY="7558" custLinFactNeighborY="100000">
        <dgm:presLayoutVars>
          <dgm:chMax val="0"/>
          <dgm:bulletEnabled val="1"/>
        </dgm:presLayoutVars>
      </dgm:prSet>
      <dgm:spPr/>
    </dgm:pt>
  </dgm:ptLst>
  <dgm:cxnLst>
    <dgm:cxn modelId="{6DCCE103-B906-4F98-939C-4A03863CBFCE}" srcId="{724588BB-EBCC-4828-BA96-C267869615D9}" destId="{B9796772-7988-4606-A650-FF597EDDB21C}" srcOrd="1" destOrd="0" parTransId="{B4BF6FE0-A98B-4AF9-9F8A-0F8E85D58331}" sibTransId="{93673E35-625A-467B-BF9C-60DB83FBBE0F}"/>
    <dgm:cxn modelId="{9AB9B30E-AF3F-4BDE-87EA-D68F3DA36692}" srcId="{724588BB-EBCC-4828-BA96-C267869615D9}" destId="{33A7E785-52D4-4331-871C-784FB9BA0EAE}" srcOrd="0" destOrd="0" parTransId="{624AC9B0-9D38-44D5-98FB-5214CC30A033}" sibTransId="{750D5A8F-C7A4-4CC1-82AA-F03C4F354EB0}"/>
    <dgm:cxn modelId="{B5133720-C14E-4FDC-8BDB-3E114A801D8F}" type="presOf" srcId="{33A7E785-52D4-4331-871C-784FB9BA0EAE}" destId="{80575206-5A2B-4EA3-8BC8-5884991225FC}" srcOrd="0" destOrd="0" presId="urn:microsoft.com/office/officeart/2005/8/layout/vList2"/>
    <dgm:cxn modelId="{AC724676-B405-41E1-A2F9-D9497DABB6FA}" type="presOf" srcId="{B9796772-7988-4606-A650-FF597EDDB21C}" destId="{767D34B2-DD8D-4A8B-BFCA-7A65B8552604}" srcOrd="0" destOrd="0" presId="urn:microsoft.com/office/officeart/2005/8/layout/vList2"/>
    <dgm:cxn modelId="{2D83D37A-B7F1-4FA9-8C6D-25AD68C93199}" type="presOf" srcId="{950C43DF-461B-47BF-9F70-A751E6FCC1FA}" destId="{ABBE1818-18CA-411D-B24F-3023F92E5F0C}" srcOrd="0" destOrd="0" presId="urn:microsoft.com/office/officeart/2005/8/layout/vList2"/>
    <dgm:cxn modelId="{4FEA7F99-18EB-47D6-8805-EB72AE8C76F9}" srcId="{724588BB-EBCC-4828-BA96-C267869615D9}" destId="{24DBE2DD-C22D-4790-AD3F-BFD86D4C5953}" srcOrd="4" destOrd="0" parTransId="{73B85CB2-7AF2-466E-B31E-58E831CE24E9}" sibTransId="{8DB8E263-4DC8-4CC4-A680-765C69F30943}"/>
    <dgm:cxn modelId="{9A77A5A0-2EFC-464D-86EC-A2AB3BDC7EC9}" type="presOf" srcId="{F243EC19-F211-4245-B6BA-F0CB06B18BA4}" destId="{206332A0-6E8E-4EDA-8201-3BAAC86336C1}" srcOrd="0" destOrd="0" presId="urn:microsoft.com/office/officeart/2005/8/layout/vList2"/>
    <dgm:cxn modelId="{31EB5DA5-C7D3-4002-9B38-CB279614E242}" srcId="{724588BB-EBCC-4828-BA96-C267869615D9}" destId="{950C43DF-461B-47BF-9F70-A751E6FCC1FA}" srcOrd="3" destOrd="0" parTransId="{10345AFA-9C09-4F46-B57A-B015C4F2ABFD}" sibTransId="{1293B480-6A4F-474E-B074-A86A44ED5F4F}"/>
    <dgm:cxn modelId="{AEA468BF-9D93-40A1-A195-CD9DCC6EB50E}" type="presOf" srcId="{724588BB-EBCC-4828-BA96-C267869615D9}" destId="{04CA2173-6F77-46AA-BD84-C252B3CA45C4}" srcOrd="0" destOrd="0" presId="urn:microsoft.com/office/officeart/2005/8/layout/vList2"/>
    <dgm:cxn modelId="{F45A31E1-C927-42AB-8B7B-CE0C4BD513F8}" type="presOf" srcId="{24DBE2DD-C22D-4790-AD3F-BFD86D4C5953}" destId="{DA02B846-5FAD-4495-A5B7-06B8297F7390}" srcOrd="0" destOrd="0" presId="urn:microsoft.com/office/officeart/2005/8/layout/vList2"/>
    <dgm:cxn modelId="{815120F3-EF65-48DB-A927-AD244102B6EE}" srcId="{724588BB-EBCC-4828-BA96-C267869615D9}" destId="{F243EC19-F211-4245-B6BA-F0CB06B18BA4}" srcOrd="2" destOrd="0" parTransId="{DC609504-4380-4DF4-A1F2-45DD32616520}" sibTransId="{5B1BA093-206D-4E0E-ACE3-92F898DC8AE0}"/>
    <dgm:cxn modelId="{14A0BEBB-F8DB-4BC0-A616-90FC83F8C82E}" type="presParOf" srcId="{04CA2173-6F77-46AA-BD84-C252B3CA45C4}" destId="{80575206-5A2B-4EA3-8BC8-5884991225FC}" srcOrd="0" destOrd="0" presId="urn:microsoft.com/office/officeart/2005/8/layout/vList2"/>
    <dgm:cxn modelId="{C0030C84-0A2E-4595-BD86-5B9C1A789E41}" type="presParOf" srcId="{04CA2173-6F77-46AA-BD84-C252B3CA45C4}" destId="{04231B4D-B5D2-4F9A-BB17-120C8F1F772D}" srcOrd="1" destOrd="0" presId="urn:microsoft.com/office/officeart/2005/8/layout/vList2"/>
    <dgm:cxn modelId="{0952AFB6-6A88-4F4C-9384-99579CE4F430}" type="presParOf" srcId="{04CA2173-6F77-46AA-BD84-C252B3CA45C4}" destId="{767D34B2-DD8D-4A8B-BFCA-7A65B8552604}" srcOrd="2" destOrd="0" presId="urn:microsoft.com/office/officeart/2005/8/layout/vList2"/>
    <dgm:cxn modelId="{2C54BCC3-AEB0-41F2-A6FB-73256223C2D6}" type="presParOf" srcId="{04CA2173-6F77-46AA-BD84-C252B3CA45C4}" destId="{92C8D70D-C733-442A-B665-FD3CE3EFA1D5}" srcOrd="3" destOrd="0" presId="urn:microsoft.com/office/officeart/2005/8/layout/vList2"/>
    <dgm:cxn modelId="{EC781657-E81E-4F84-99F5-F8CFB44DCDD9}" type="presParOf" srcId="{04CA2173-6F77-46AA-BD84-C252B3CA45C4}" destId="{206332A0-6E8E-4EDA-8201-3BAAC86336C1}" srcOrd="4" destOrd="0" presId="urn:microsoft.com/office/officeart/2005/8/layout/vList2"/>
    <dgm:cxn modelId="{EDDB2B1D-4DAD-42E5-A257-1CE8921C2DB0}" type="presParOf" srcId="{04CA2173-6F77-46AA-BD84-C252B3CA45C4}" destId="{43541C63-FBBE-41D9-8BB4-009B3521EC7B}" srcOrd="5" destOrd="0" presId="urn:microsoft.com/office/officeart/2005/8/layout/vList2"/>
    <dgm:cxn modelId="{7252D4D8-F255-4EC1-8749-9701CBB5A0FD}" type="presParOf" srcId="{04CA2173-6F77-46AA-BD84-C252B3CA45C4}" destId="{ABBE1818-18CA-411D-B24F-3023F92E5F0C}" srcOrd="6" destOrd="0" presId="urn:microsoft.com/office/officeart/2005/8/layout/vList2"/>
    <dgm:cxn modelId="{76B2D291-38F4-4793-84E5-652616C02FDC}" type="presParOf" srcId="{04CA2173-6F77-46AA-BD84-C252B3CA45C4}" destId="{320893E9-2784-47B2-B855-30C28380AF8B}" srcOrd="7" destOrd="0" presId="urn:microsoft.com/office/officeart/2005/8/layout/vList2"/>
    <dgm:cxn modelId="{FC38C144-4D57-4A06-A7F9-1D1584C98E30}" type="presParOf" srcId="{04CA2173-6F77-46AA-BD84-C252B3CA45C4}" destId="{DA02B846-5FAD-4495-A5B7-06B8297F7390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6E4883-D739-45FB-A894-CC371A07DBF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767EB8C-BF1C-4B55-B476-96F5D85B0E21}">
      <dgm:prSet custT="1"/>
      <dgm:spPr/>
      <dgm:t>
        <a:bodyPr/>
        <a:lstStyle/>
        <a:p>
          <a:r>
            <a:rPr lang="fr-FR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An option for patients with limited time availability.</a:t>
          </a:r>
          <a:endParaRPr lang="en-US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A114000-56B9-4826-83A2-8FAAED8CC09F}" type="parTrans" cxnId="{9BC4A9FB-455F-4895-B5BD-67E7ABC88730}">
      <dgm:prSet/>
      <dgm:spPr/>
      <dgm:t>
        <a:bodyPr/>
        <a:lstStyle/>
        <a:p>
          <a:endParaRPr lang="en-US"/>
        </a:p>
      </dgm:t>
    </dgm:pt>
    <dgm:pt modelId="{A14119FD-4018-4797-B48F-465489CE619D}" type="sibTrans" cxnId="{9BC4A9FB-455F-4895-B5BD-67E7ABC88730}">
      <dgm:prSet/>
      <dgm:spPr/>
      <dgm:t>
        <a:bodyPr/>
        <a:lstStyle/>
        <a:p>
          <a:endParaRPr lang="en-US"/>
        </a:p>
      </dgm:t>
    </dgm:pt>
    <dgm:pt modelId="{B4C7636D-F1EA-46F0-A402-1446EE0CE7EA}">
      <dgm:prSet custT="1"/>
      <dgm:spPr/>
      <dgm:t>
        <a:bodyPr/>
        <a:lstStyle/>
        <a:p>
          <a:r>
            <a:rPr lang="en-GB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It is a half day group-based programme.</a:t>
          </a:r>
          <a:endParaRPr lang="en-US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1769D36-0AD2-4161-9FDC-628FC889E7F7}" type="parTrans" cxnId="{9C30DE2D-E190-437A-98C0-0489C39CD406}">
      <dgm:prSet/>
      <dgm:spPr/>
      <dgm:t>
        <a:bodyPr/>
        <a:lstStyle/>
        <a:p>
          <a:endParaRPr lang="en-US"/>
        </a:p>
      </dgm:t>
    </dgm:pt>
    <dgm:pt modelId="{7B45760E-640D-451E-B33E-F223C2302672}" type="sibTrans" cxnId="{9C30DE2D-E190-437A-98C0-0489C39CD406}">
      <dgm:prSet/>
      <dgm:spPr/>
      <dgm:t>
        <a:bodyPr/>
        <a:lstStyle/>
        <a:p>
          <a:endParaRPr lang="en-US"/>
        </a:p>
      </dgm:t>
    </dgm:pt>
    <dgm:pt modelId="{C597C118-247C-4622-A2E2-5A7543413289}">
      <dgm:prSet custT="1"/>
      <dgm:spPr/>
      <dgm:t>
        <a:bodyPr/>
        <a:lstStyle/>
        <a:p>
          <a:r>
            <a:rPr lang="en-GB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It is delivered face-to-face at a local venue.</a:t>
          </a:r>
          <a:endParaRPr lang="en-US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AAB83E3-812A-48AC-9ED8-3C4542AA13EB}" type="parTrans" cxnId="{360B8CB0-C4CC-427A-9641-02563C79BE32}">
      <dgm:prSet/>
      <dgm:spPr/>
      <dgm:t>
        <a:bodyPr/>
        <a:lstStyle/>
        <a:p>
          <a:endParaRPr lang="en-US"/>
        </a:p>
      </dgm:t>
    </dgm:pt>
    <dgm:pt modelId="{90170A39-E2FE-40F9-8FD5-D7E55910A178}" type="sibTrans" cxnId="{360B8CB0-C4CC-427A-9641-02563C79BE32}">
      <dgm:prSet/>
      <dgm:spPr/>
      <dgm:t>
        <a:bodyPr/>
        <a:lstStyle/>
        <a:p>
          <a:endParaRPr lang="en-US"/>
        </a:p>
      </dgm:t>
    </dgm:pt>
    <dgm:pt modelId="{BA881820-509F-4F61-9BB0-BD47CBF487D6}">
      <dgm:prSet custT="1"/>
      <dgm:spPr/>
      <dgm:t>
        <a:bodyPr/>
        <a:lstStyle/>
        <a:p>
          <a:r>
            <a:rPr lang="en-GB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Led by a Diabetes &amp; You nurse educator.</a:t>
          </a:r>
          <a:endParaRPr lang="en-US" sz="20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D38523-3FC9-44C4-8452-94287986A879}" type="parTrans" cxnId="{9B2A0461-E579-4891-ABBF-2053B1BB4338}">
      <dgm:prSet/>
      <dgm:spPr/>
      <dgm:t>
        <a:bodyPr/>
        <a:lstStyle/>
        <a:p>
          <a:endParaRPr lang="en-US"/>
        </a:p>
      </dgm:t>
    </dgm:pt>
    <dgm:pt modelId="{D9D0EE08-7662-44BC-B671-F6C5D70D5EF8}" type="sibTrans" cxnId="{9B2A0461-E579-4891-ABBF-2053B1BB4338}">
      <dgm:prSet/>
      <dgm:spPr/>
      <dgm:t>
        <a:bodyPr/>
        <a:lstStyle/>
        <a:p>
          <a:endParaRPr lang="en-US"/>
        </a:p>
      </dgm:t>
    </dgm:pt>
    <dgm:pt modelId="{042DD7C4-E56C-4DB9-B5FE-E94406EA744E}">
      <dgm:prSet custT="1"/>
      <dgm:spPr/>
      <dgm:t>
        <a:bodyPr/>
        <a:lstStyle/>
        <a:p>
          <a:r>
            <a:rPr lang="en-GB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Covers: the impact of being diagnosed, how food affects diabetes, healthy eating, medication, the positive effects of moving more, planning your diabetes care. </a:t>
          </a:r>
          <a:endParaRPr lang="en-US" sz="20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E8C74E5-0154-456C-B45A-B103D4718631}" type="parTrans" cxnId="{56F13594-C999-437C-81F1-239629743798}">
      <dgm:prSet/>
      <dgm:spPr/>
      <dgm:t>
        <a:bodyPr/>
        <a:lstStyle/>
        <a:p>
          <a:endParaRPr lang="en-US"/>
        </a:p>
      </dgm:t>
    </dgm:pt>
    <dgm:pt modelId="{E1B46315-528F-4033-ACD6-CBD920E6D251}" type="sibTrans" cxnId="{56F13594-C999-437C-81F1-239629743798}">
      <dgm:prSet/>
      <dgm:spPr/>
      <dgm:t>
        <a:bodyPr/>
        <a:lstStyle/>
        <a:p>
          <a:endParaRPr lang="en-US"/>
        </a:p>
      </dgm:t>
    </dgm:pt>
    <dgm:pt modelId="{24F260CD-C630-4D47-B2D7-4C69721883B8}" type="pres">
      <dgm:prSet presAssocID="{2A6E4883-D739-45FB-A894-CC371A07DBFE}" presName="linear" presStyleCnt="0">
        <dgm:presLayoutVars>
          <dgm:animLvl val="lvl"/>
          <dgm:resizeHandles val="exact"/>
        </dgm:presLayoutVars>
      </dgm:prSet>
      <dgm:spPr/>
    </dgm:pt>
    <dgm:pt modelId="{9A116567-3F46-494B-9354-335026ACAB7B}" type="pres">
      <dgm:prSet presAssocID="{B767EB8C-BF1C-4B55-B476-96F5D85B0E21}" presName="parentText" presStyleLbl="node1" presStyleIdx="0" presStyleCnt="5" custLinFactY="-28152" custLinFactNeighborY="-100000">
        <dgm:presLayoutVars>
          <dgm:chMax val="0"/>
          <dgm:bulletEnabled val="1"/>
        </dgm:presLayoutVars>
      </dgm:prSet>
      <dgm:spPr/>
    </dgm:pt>
    <dgm:pt modelId="{7C8EC40B-74F8-49E7-9767-5168933C4280}" type="pres">
      <dgm:prSet presAssocID="{A14119FD-4018-4797-B48F-465489CE619D}" presName="spacer" presStyleCnt="0"/>
      <dgm:spPr/>
    </dgm:pt>
    <dgm:pt modelId="{B0347F13-AE74-42EE-AE88-9F34D5B7BA28}" type="pres">
      <dgm:prSet presAssocID="{B4C7636D-F1EA-46F0-A402-1446EE0CE7EA}" presName="parentText" presStyleLbl="node1" presStyleIdx="1" presStyleCnt="5" custLinFactY="-5407" custLinFactNeighborY="-100000">
        <dgm:presLayoutVars>
          <dgm:chMax val="0"/>
          <dgm:bulletEnabled val="1"/>
        </dgm:presLayoutVars>
      </dgm:prSet>
      <dgm:spPr/>
    </dgm:pt>
    <dgm:pt modelId="{687E046A-7249-4130-8840-290BB3ACED3C}" type="pres">
      <dgm:prSet presAssocID="{7B45760E-640D-451E-B33E-F223C2302672}" presName="spacer" presStyleCnt="0"/>
      <dgm:spPr/>
    </dgm:pt>
    <dgm:pt modelId="{A347BE63-2CA2-47EC-9075-3979FC78EB47}" type="pres">
      <dgm:prSet presAssocID="{C597C118-247C-4622-A2E2-5A7543413289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A361B40B-9904-45B8-B740-26F0D9AEDC18}" type="pres">
      <dgm:prSet presAssocID="{90170A39-E2FE-40F9-8FD5-D7E55910A178}" presName="spacer" presStyleCnt="0"/>
      <dgm:spPr/>
    </dgm:pt>
    <dgm:pt modelId="{3BE38C25-C27B-44EE-89FF-A6BF12B831A8}" type="pres">
      <dgm:prSet presAssocID="{BA881820-509F-4F61-9BB0-BD47CBF487D6}" presName="parentText" presStyleLbl="node1" presStyleIdx="3" presStyleCnt="5" custLinFactY="3248" custLinFactNeighborY="100000">
        <dgm:presLayoutVars>
          <dgm:chMax val="0"/>
          <dgm:bulletEnabled val="1"/>
        </dgm:presLayoutVars>
      </dgm:prSet>
      <dgm:spPr/>
    </dgm:pt>
    <dgm:pt modelId="{C8882619-33B7-415A-9224-8D8A34FB0DAC}" type="pres">
      <dgm:prSet presAssocID="{D9D0EE08-7662-44BC-B671-F6C5D70D5EF8}" presName="spacer" presStyleCnt="0"/>
      <dgm:spPr/>
    </dgm:pt>
    <dgm:pt modelId="{BDC4A13A-B9BA-4DF6-99DD-D4CA7985B395}" type="pres">
      <dgm:prSet presAssocID="{042DD7C4-E56C-4DB9-B5FE-E94406EA744E}" presName="parentText" presStyleLbl="node1" presStyleIdx="4" presStyleCnt="5" custScaleY="120883" custLinFactY="26287" custLinFactNeighborY="100000">
        <dgm:presLayoutVars>
          <dgm:chMax val="0"/>
          <dgm:bulletEnabled val="1"/>
        </dgm:presLayoutVars>
      </dgm:prSet>
      <dgm:spPr/>
    </dgm:pt>
  </dgm:ptLst>
  <dgm:cxnLst>
    <dgm:cxn modelId="{24B81C06-1079-46EB-8180-2C5328B3584B}" type="presOf" srcId="{B4C7636D-F1EA-46F0-A402-1446EE0CE7EA}" destId="{B0347F13-AE74-42EE-AE88-9F34D5B7BA28}" srcOrd="0" destOrd="0" presId="urn:microsoft.com/office/officeart/2005/8/layout/vList2"/>
    <dgm:cxn modelId="{9C30DE2D-E190-437A-98C0-0489C39CD406}" srcId="{2A6E4883-D739-45FB-A894-CC371A07DBFE}" destId="{B4C7636D-F1EA-46F0-A402-1446EE0CE7EA}" srcOrd="1" destOrd="0" parTransId="{21769D36-0AD2-4161-9FDC-628FC889E7F7}" sibTransId="{7B45760E-640D-451E-B33E-F223C2302672}"/>
    <dgm:cxn modelId="{76EFBE60-B052-4E70-8E66-022EF4877BFA}" type="presOf" srcId="{C597C118-247C-4622-A2E2-5A7543413289}" destId="{A347BE63-2CA2-47EC-9075-3979FC78EB47}" srcOrd="0" destOrd="0" presId="urn:microsoft.com/office/officeart/2005/8/layout/vList2"/>
    <dgm:cxn modelId="{9B2A0461-E579-4891-ABBF-2053B1BB4338}" srcId="{2A6E4883-D739-45FB-A894-CC371A07DBFE}" destId="{BA881820-509F-4F61-9BB0-BD47CBF487D6}" srcOrd="3" destOrd="0" parTransId="{8ED38523-3FC9-44C4-8452-94287986A879}" sibTransId="{D9D0EE08-7662-44BC-B671-F6C5D70D5EF8}"/>
    <dgm:cxn modelId="{43125467-6A20-44A2-91B9-714C28DA276C}" type="presOf" srcId="{2A6E4883-D739-45FB-A894-CC371A07DBFE}" destId="{24F260CD-C630-4D47-B2D7-4C69721883B8}" srcOrd="0" destOrd="0" presId="urn:microsoft.com/office/officeart/2005/8/layout/vList2"/>
    <dgm:cxn modelId="{0E7CE249-C7C4-4649-AD8D-1366691F495F}" type="presOf" srcId="{B767EB8C-BF1C-4B55-B476-96F5D85B0E21}" destId="{9A116567-3F46-494B-9354-335026ACAB7B}" srcOrd="0" destOrd="0" presId="urn:microsoft.com/office/officeart/2005/8/layout/vList2"/>
    <dgm:cxn modelId="{0B8BEB49-9202-4E9E-9197-4A58C06DFC0E}" type="presOf" srcId="{042DD7C4-E56C-4DB9-B5FE-E94406EA744E}" destId="{BDC4A13A-B9BA-4DF6-99DD-D4CA7985B395}" srcOrd="0" destOrd="0" presId="urn:microsoft.com/office/officeart/2005/8/layout/vList2"/>
    <dgm:cxn modelId="{56F13594-C999-437C-81F1-239629743798}" srcId="{2A6E4883-D739-45FB-A894-CC371A07DBFE}" destId="{042DD7C4-E56C-4DB9-B5FE-E94406EA744E}" srcOrd="4" destOrd="0" parTransId="{7E8C74E5-0154-456C-B45A-B103D4718631}" sibTransId="{E1B46315-528F-4033-ACD6-CBD920E6D251}"/>
    <dgm:cxn modelId="{360B8CB0-C4CC-427A-9641-02563C79BE32}" srcId="{2A6E4883-D739-45FB-A894-CC371A07DBFE}" destId="{C597C118-247C-4622-A2E2-5A7543413289}" srcOrd="2" destOrd="0" parTransId="{7AAB83E3-812A-48AC-9ED8-3C4542AA13EB}" sibTransId="{90170A39-E2FE-40F9-8FD5-D7E55910A178}"/>
    <dgm:cxn modelId="{70B1FDEA-8FD3-4D55-95F1-06AF1652FAFD}" type="presOf" srcId="{BA881820-509F-4F61-9BB0-BD47CBF487D6}" destId="{3BE38C25-C27B-44EE-89FF-A6BF12B831A8}" srcOrd="0" destOrd="0" presId="urn:microsoft.com/office/officeart/2005/8/layout/vList2"/>
    <dgm:cxn modelId="{9BC4A9FB-455F-4895-B5BD-67E7ABC88730}" srcId="{2A6E4883-D739-45FB-A894-CC371A07DBFE}" destId="{B767EB8C-BF1C-4B55-B476-96F5D85B0E21}" srcOrd="0" destOrd="0" parTransId="{EA114000-56B9-4826-83A2-8FAAED8CC09F}" sibTransId="{A14119FD-4018-4797-B48F-465489CE619D}"/>
    <dgm:cxn modelId="{9ED23C83-05EE-47BC-8371-F368B2A81D76}" type="presParOf" srcId="{24F260CD-C630-4D47-B2D7-4C69721883B8}" destId="{9A116567-3F46-494B-9354-335026ACAB7B}" srcOrd="0" destOrd="0" presId="urn:microsoft.com/office/officeart/2005/8/layout/vList2"/>
    <dgm:cxn modelId="{B9F65B60-632A-4323-BD21-167EE7BC23D4}" type="presParOf" srcId="{24F260CD-C630-4D47-B2D7-4C69721883B8}" destId="{7C8EC40B-74F8-49E7-9767-5168933C4280}" srcOrd="1" destOrd="0" presId="urn:microsoft.com/office/officeart/2005/8/layout/vList2"/>
    <dgm:cxn modelId="{F4F6AAE9-859E-4C53-8BDD-4A29A6804603}" type="presParOf" srcId="{24F260CD-C630-4D47-B2D7-4C69721883B8}" destId="{B0347F13-AE74-42EE-AE88-9F34D5B7BA28}" srcOrd="2" destOrd="0" presId="urn:microsoft.com/office/officeart/2005/8/layout/vList2"/>
    <dgm:cxn modelId="{C3C5F80E-173F-428A-A983-2363ADF654B3}" type="presParOf" srcId="{24F260CD-C630-4D47-B2D7-4C69721883B8}" destId="{687E046A-7249-4130-8840-290BB3ACED3C}" srcOrd="3" destOrd="0" presId="urn:microsoft.com/office/officeart/2005/8/layout/vList2"/>
    <dgm:cxn modelId="{C1ED6D01-1695-435B-8A75-5B4B01CE1790}" type="presParOf" srcId="{24F260CD-C630-4D47-B2D7-4C69721883B8}" destId="{A347BE63-2CA2-47EC-9075-3979FC78EB47}" srcOrd="4" destOrd="0" presId="urn:microsoft.com/office/officeart/2005/8/layout/vList2"/>
    <dgm:cxn modelId="{2AE88B76-6E95-4C38-AF7E-B4DAAA0C98DB}" type="presParOf" srcId="{24F260CD-C630-4D47-B2D7-4C69721883B8}" destId="{A361B40B-9904-45B8-B740-26F0D9AEDC18}" srcOrd="5" destOrd="0" presId="urn:microsoft.com/office/officeart/2005/8/layout/vList2"/>
    <dgm:cxn modelId="{13835D99-A397-4904-BFDA-6012D164CCDF}" type="presParOf" srcId="{24F260CD-C630-4D47-B2D7-4C69721883B8}" destId="{3BE38C25-C27B-44EE-89FF-A6BF12B831A8}" srcOrd="6" destOrd="0" presId="urn:microsoft.com/office/officeart/2005/8/layout/vList2"/>
    <dgm:cxn modelId="{8757D72F-C8CD-4CE1-98DD-06C232BFBB1A}" type="presParOf" srcId="{24F260CD-C630-4D47-B2D7-4C69721883B8}" destId="{C8882619-33B7-415A-9224-8D8A34FB0DAC}" srcOrd="7" destOrd="0" presId="urn:microsoft.com/office/officeart/2005/8/layout/vList2"/>
    <dgm:cxn modelId="{265E9C84-AA61-483D-926B-029D305510BA}" type="presParOf" srcId="{24F260CD-C630-4D47-B2D7-4C69721883B8}" destId="{BDC4A13A-B9BA-4DF6-99DD-D4CA7985B395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575206-5A2B-4EA3-8BC8-5884991225FC}">
      <dsp:nvSpPr>
        <dsp:cNvPr id="0" name=""/>
        <dsp:cNvSpPr/>
      </dsp:nvSpPr>
      <dsp:spPr>
        <a:xfrm>
          <a:off x="0" y="574116"/>
          <a:ext cx="5518248" cy="8633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X-PERT </a:t>
          </a:r>
          <a:r>
            <a:rPr lang="fr-FR" sz="20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is</a:t>
          </a:r>
          <a:r>
            <a:rPr lang="fr-FR" sz="20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a </a:t>
          </a:r>
          <a:r>
            <a:rPr lang="fr-FR" sz="20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nationally</a:t>
          </a:r>
          <a:r>
            <a:rPr lang="fr-FR" sz="20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0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accredited</a:t>
          </a:r>
          <a:r>
            <a:rPr lang="fr-FR" sz="20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0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structured</a:t>
          </a:r>
          <a:r>
            <a:rPr lang="fr-FR" sz="20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0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education</a:t>
          </a:r>
          <a:r>
            <a:rPr lang="fr-FR" sz="20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programme and </a:t>
          </a:r>
          <a:r>
            <a:rPr lang="fr-FR" sz="20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is</a:t>
          </a:r>
          <a:r>
            <a:rPr lang="fr-FR" sz="20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0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recognised</a:t>
          </a:r>
          <a:r>
            <a:rPr lang="fr-FR" sz="20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in NICE guidance. </a:t>
          </a:r>
          <a:endParaRPr lang="en-US" sz="20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2145" y="616261"/>
        <a:ext cx="5433958" cy="779050"/>
      </dsp:txXfrm>
    </dsp:sp>
    <dsp:sp modelId="{767D34B2-DD8D-4A8B-BFCA-7A65B8552604}">
      <dsp:nvSpPr>
        <dsp:cNvPr id="0" name=""/>
        <dsp:cNvSpPr/>
      </dsp:nvSpPr>
      <dsp:spPr>
        <a:xfrm>
          <a:off x="0" y="1449001"/>
          <a:ext cx="5518248" cy="8633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Group </a:t>
          </a:r>
          <a:r>
            <a:rPr lang="fr-FR" sz="20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based</a:t>
          </a:r>
          <a:r>
            <a:rPr lang="fr-FR" sz="20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programme.</a:t>
          </a:r>
          <a:endParaRPr lang="en-US" sz="20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2145" y="1491146"/>
        <a:ext cx="5433958" cy="779050"/>
      </dsp:txXfrm>
    </dsp:sp>
    <dsp:sp modelId="{206332A0-6E8E-4EDA-8201-3BAAC86336C1}">
      <dsp:nvSpPr>
        <dsp:cNvPr id="0" name=""/>
        <dsp:cNvSpPr/>
      </dsp:nvSpPr>
      <dsp:spPr>
        <a:xfrm>
          <a:off x="0" y="2323887"/>
          <a:ext cx="5518248" cy="86334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Delivered</a:t>
          </a:r>
          <a:r>
            <a:rPr lang="fr-FR" sz="20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0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remotely</a:t>
          </a:r>
          <a:r>
            <a:rPr lang="fr-FR" sz="20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0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through</a:t>
          </a:r>
          <a:r>
            <a:rPr lang="fr-FR" sz="20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Microsoft Teams for 2  </a:t>
          </a:r>
          <a:r>
            <a:rPr lang="fr-FR" sz="20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hours</a:t>
          </a:r>
          <a:r>
            <a:rPr lang="fr-FR" sz="20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0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each</a:t>
          </a:r>
          <a:r>
            <a:rPr lang="fr-FR" sz="20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0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week</a:t>
          </a:r>
          <a:r>
            <a:rPr lang="fr-FR" sz="20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over 6 </a:t>
          </a:r>
          <a:r>
            <a:rPr lang="fr-FR" sz="20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weeks</a:t>
          </a:r>
          <a:r>
            <a:rPr lang="fr-FR" sz="20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en-US" sz="20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2145" y="2366032"/>
        <a:ext cx="5433958" cy="779050"/>
      </dsp:txXfrm>
    </dsp:sp>
    <dsp:sp modelId="{ABBE1818-18CA-411D-B24F-3023F92E5F0C}">
      <dsp:nvSpPr>
        <dsp:cNvPr id="0" name=""/>
        <dsp:cNvSpPr/>
      </dsp:nvSpPr>
      <dsp:spPr>
        <a:xfrm>
          <a:off x="0" y="3198773"/>
          <a:ext cx="5518248" cy="8633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Face to face group-</a:t>
          </a:r>
          <a:r>
            <a:rPr lang="fr-FR" sz="20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based</a:t>
          </a:r>
          <a:r>
            <a:rPr lang="fr-FR" sz="20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sessions </a:t>
          </a:r>
          <a:r>
            <a:rPr lang="fr-FR" sz="20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also</a:t>
          </a:r>
          <a:r>
            <a:rPr lang="fr-FR" sz="20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available-2 </a:t>
          </a:r>
          <a:r>
            <a:rPr lang="fr-FR" sz="20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hours</a:t>
          </a:r>
          <a:r>
            <a:rPr lang="fr-FR" sz="20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a </a:t>
          </a:r>
          <a:r>
            <a:rPr lang="fr-FR" sz="20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week</a:t>
          </a:r>
          <a:r>
            <a:rPr lang="fr-FR" sz="20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for 6 </a:t>
          </a:r>
          <a:r>
            <a:rPr lang="fr-FR" sz="20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weeks</a:t>
          </a:r>
          <a:r>
            <a:rPr lang="fr-FR" sz="20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en-US" sz="20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2145" y="3240918"/>
        <a:ext cx="5433958" cy="779050"/>
      </dsp:txXfrm>
    </dsp:sp>
    <dsp:sp modelId="{DA02B846-5FAD-4495-A5B7-06B8297F7390}">
      <dsp:nvSpPr>
        <dsp:cNvPr id="0" name=""/>
        <dsp:cNvSpPr/>
      </dsp:nvSpPr>
      <dsp:spPr>
        <a:xfrm>
          <a:off x="0" y="4150455"/>
          <a:ext cx="5518248" cy="1081696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Covers</a:t>
          </a:r>
          <a:r>
            <a:rPr lang="fr-FR" sz="20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: </a:t>
          </a:r>
          <a:r>
            <a:rPr lang="fr-FR" sz="20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Medication</a:t>
          </a:r>
          <a:r>
            <a:rPr lang="fr-FR" sz="20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, carbohydrate </a:t>
          </a:r>
          <a:r>
            <a:rPr lang="fr-FR" sz="20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awareness</a:t>
          </a:r>
          <a:r>
            <a:rPr lang="fr-FR" sz="20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fr-FR" sz="20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weight</a:t>
          </a:r>
          <a:r>
            <a:rPr lang="fr-FR" sz="20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management, long </a:t>
          </a:r>
          <a:r>
            <a:rPr lang="fr-FR" sz="20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term</a:t>
          </a:r>
          <a:r>
            <a:rPr lang="fr-FR" sz="20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complications – </a:t>
          </a:r>
          <a:r>
            <a:rPr lang="fr-FR" sz="20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underpinned</a:t>
          </a:r>
          <a:r>
            <a:rPr lang="fr-FR" sz="20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by behaviour change </a:t>
          </a:r>
          <a:r>
            <a:rPr lang="fr-FR" sz="20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strategies</a:t>
          </a:r>
          <a:r>
            <a:rPr lang="fr-FR" sz="20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and goal setting.</a:t>
          </a:r>
          <a:endParaRPr lang="en-US" sz="20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2804" y="4203259"/>
        <a:ext cx="5412640" cy="9760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116567-3F46-494B-9354-335026ACAB7B}">
      <dsp:nvSpPr>
        <dsp:cNvPr id="0" name=""/>
        <dsp:cNvSpPr/>
      </dsp:nvSpPr>
      <dsp:spPr>
        <a:xfrm>
          <a:off x="0" y="223821"/>
          <a:ext cx="5184395" cy="88536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An option for patients with limited time availability.</a:t>
          </a:r>
          <a:endParaRPr lang="en-US" sz="2000" kern="12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220" y="267041"/>
        <a:ext cx="5097955" cy="798927"/>
      </dsp:txXfrm>
    </dsp:sp>
    <dsp:sp modelId="{B0347F13-AE74-42EE-AE88-9F34D5B7BA28}">
      <dsp:nvSpPr>
        <dsp:cNvPr id="0" name=""/>
        <dsp:cNvSpPr/>
      </dsp:nvSpPr>
      <dsp:spPr>
        <a:xfrm>
          <a:off x="0" y="1321970"/>
          <a:ext cx="5184395" cy="885367"/>
        </a:xfrm>
        <a:prstGeom prst="round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It is a half day group-based programme.</a:t>
          </a:r>
          <a:endParaRPr lang="en-US" sz="2000" kern="12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220" y="1365190"/>
        <a:ext cx="5097955" cy="798927"/>
      </dsp:txXfrm>
    </dsp:sp>
    <dsp:sp modelId="{A347BE63-2CA2-47EC-9075-3979FC78EB47}">
      <dsp:nvSpPr>
        <dsp:cNvPr id="0" name=""/>
        <dsp:cNvSpPr/>
      </dsp:nvSpPr>
      <dsp:spPr>
        <a:xfrm>
          <a:off x="0" y="2278018"/>
          <a:ext cx="5184395" cy="885367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It is delivered face-to-face at a local venue.</a:t>
          </a:r>
          <a:endParaRPr lang="en-US" sz="2000" kern="12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220" y="2321238"/>
        <a:ext cx="5097955" cy="798927"/>
      </dsp:txXfrm>
    </dsp:sp>
    <dsp:sp modelId="{3BE38C25-C27B-44EE-89FF-A6BF12B831A8}">
      <dsp:nvSpPr>
        <dsp:cNvPr id="0" name=""/>
        <dsp:cNvSpPr/>
      </dsp:nvSpPr>
      <dsp:spPr>
        <a:xfrm>
          <a:off x="0" y="3214952"/>
          <a:ext cx="5184395" cy="885367"/>
        </a:xfrm>
        <a:prstGeom prst="round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Led by a Diabetes &amp; You nurse educator.</a:t>
          </a:r>
          <a:endParaRPr lang="en-US" sz="20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220" y="3258172"/>
        <a:ext cx="5097955" cy="798927"/>
      </dsp:txXfrm>
    </dsp:sp>
    <dsp:sp modelId="{BDC4A13A-B9BA-4DF6-99DD-D4CA7985B395}">
      <dsp:nvSpPr>
        <dsp:cNvPr id="0" name=""/>
        <dsp:cNvSpPr/>
      </dsp:nvSpPr>
      <dsp:spPr>
        <a:xfrm>
          <a:off x="0" y="4315704"/>
          <a:ext cx="5184395" cy="1070258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Covers: the impact of being diagnosed, how food affects diabetes, healthy eating, medication, the positive effects of moving more, planning your diabetes care. </a:t>
          </a:r>
          <a:endParaRPr lang="en-US" sz="20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2246" y="4367950"/>
        <a:ext cx="5079903" cy="9657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697A40-BD85-6147-908E-55BB25724255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A9612-93D2-AE4C-9894-7DA32E79E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690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A9612-93D2-AE4C-9894-7DA32E79E9F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474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>
                <a:latin typeface="Frutiger LT Std 45 Light"/>
              </a:rPr>
              <a:t>Daytime and evening courses available.</a:t>
            </a:r>
          </a:p>
          <a:p>
            <a:r>
              <a:rPr lang="en-GB" sz="1200" dirty="0">
                <a:latin typeface="Frutiger LT Std 45 Light"/>
              </a:rPr>
              <a:t>Signposting and referral to local weight management and lifestyle support services, Diabetes UK.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A9612-93D2-AE4C-9894-7DA32E79E9F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454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A9612-93D2-AE4C-9894-7DA32E79E9F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5582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It maybe useful to use some of these quotes when talking to your patients about Diabetes Education.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A9612-93D2-AE4C-9894-7DA32E79E9F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7342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A9612-93D2-AE4C-9894-7DA32E79E9F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3893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A9612-93D2-AE4C-9894-7DA32E79E9F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049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58632-1D11-594C-A664-A146C4610D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0F69D0-F9E6-7D4B-9E7F-6C6412120B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4449D9-6E5D-3147-94ED-6BDAB75B2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2E2B-6929-7D49-8CF8-B02B040A2CB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B8D27-6B68-2D4A-BE5B-AF728A8B2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1A16E-80EA-6D45-A7A6-C2A481220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4880-70CB-8B4C-9FF4-953FA0052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200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7FA70-1843-E249-A61A-0604BD5FB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D67F60-7D69-9C4D-B5A6-CD848ED420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DDE38D-FA38-4943-9838-745687826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2E2B-6929-7D49-8CF8-B02B040A2CB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335A60-6301-C947-B326-A92E3E84D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1D8E2-E2E0-F24A-8818-474A9A290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4880-70CB-8B4C-9FF4-953FA0052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78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70C61-935F-D748-8222-086A37DDAF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D9346E-C2D5-2D4D-A5A8-1B67EED1ED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FE2FD0-32C8-2E48-8EBB-F66D8028B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2E2B-6929-7D49-8CF8-B02B040A2CB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DACB28-05BB-814F-9121-0CB44D762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B63345-E0BD-4349-B818-5844A4532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4880-70CB-8B4C-9FF4-953FA0052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793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1A827-C2BA-C448-8B97-57D539D4AA13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A21CA-EB21-BD4C-A45C-77A93115AAE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ED9F635-1885-C359-6738-CC2B26020F8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70013"/>
          <a:stretch/>
        </p:blipFill>
        <p:spPr>
          <a:xfrm>
            <a:off x="0" y="4239098"/>
            <a:ext cx="12192000" cy="261890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1AA6992-51C6-0F04-1852-8057E060284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74014" b="75996"/>
          <a:stretch/>
        </p:blipFill>
        <p:spPr>
          <a:xfrm>
            <a:off x="9115300" y="-402997"/>
            <a:ext cx="3395680" cy="1983866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0D258426-49B4-FBEA-59C0-033B9842FE10}"/>
              </a:ext>
            </a:extLst>
          </p:cNvPr>
          <p:cNvSpPr/>
          <p:nvPr userDrawn="1"/>
        </p:nvSpPr>
        <p:spPr>
          <a:xfrm>
            <a:off x="337553" y="230221"/>
            <a:ext cx="491601" cy="358717"/>
          </a:xfrm>
          <a:prstGeom prst="ellipse">
            <a:avLst/>
          </a:prstGeom>
          <a:solidFill>
            <a:srgbClr val="00BD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9935A9D-9BEE-1D1A-BCD7-63C12CF1A85E}"/>
              </a:ext>
            </a:extLst>
          </p:cNvPr>
          <p:cNvSpPr/>
          <p:nvPr userDrawn="1"/>
        </p:nvSpPr>
        <p:spPr>
          <a:xfrm>
            <a:off x="930777" y="230221"/>
            <a:ext cx="491601" cy="358717"/>
          </a:xfrm>
          <a:prstGeom prst="ellipse">
            <a:avLst/>
          </a:prstGeom>
          <a:solidFill>
            <a:srgbClr val="FCB5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666A5DE-7931-5FFC-74F3-79BCEE36DA30}"/>
              </a:ext>
            </a:extLst>
          </p:cNvPr>
          <p:cNvSpPr/>
          <p:nvPr userDrawn="1"/>
        </p:nvSpPr>
        <p:spPr>
          <a:xfrm>
            <a:off x="1524001" y="230220"/>
            <a:ext cx="491601" cy="358717"/>
          </a:xfrm>
          <a:prstGeom prst="ellipse">
            <a:avLst/>
          </a:prstGeom>
          <a:solidFill>
            <a:srgbClr val="EE36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2224B51-7569-B108-8723-28F1AC880564}"/>
              </a:ext>
            </a:extLst>
          </p:cNvPr>
          <p:cNvSpPr/>
          <p:nvPr userDrawn="1"/>
        </p:nvSpPr>
        <p:spPr>
          <a:xfrm>
            <a:off x="2117225" y="230220"/>
            <a:ext cx="491601" cy="358717"/>
          </a:xfrm>
          <a:prstGeom prst="ellipse">
            <a:avLst/>
          </a:prstGeom>
          <a:solidFill>
            <a:srgbClr val="8DC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0625266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1A827-C2BA-C448-8B97-57D539D4AA13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A21CA-EB21-BD4C-A45C-77A93115AAE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D8A446C-A256-F2E3-D1E7-001528105E17}"/>
              </a:ext>
            </a:extLst>
          </p:cNvPr>
          <p:cNvSpPr/>
          <p:nvPr userDrawn="1"/>
        </p:nvSpPr>
        <p:spPr>
          <a:xfrm>
            <a:off x="0" y="6356350"/>
            <a:ext cx="12192000" cy="501650"/>
          </a:xfrm>
          <a:prstGeom prst="rect">
            <a:avLst/>
          </a:prstGeom>
          <a:solidFill>
            <a:srgbClr val="00BD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ED138E1-698D-E77D-4C1C-28F0EBC4D478}"/>
              </a:ext>
            </a:extLst>
          </p:cNvPr>
          <p:cNvSpPr/>
          <p:nvPr userDrawn="1"/>
        </p:nvSpPr>
        <p:spPr>
          <a:xfrm>
            <a:off x="337553" y="230221"/>
            <a:ext cx="491601" cy="358717"/>
          </a:xfrm>
          <a:prstGeom prst="ellipse">
            <a:avLst/>
          </a:prstGeom>
          <a:solidFill>
            <a:srgbClr val="00BD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4B96626-C972-D5E4-63BC-73FE4CEDF3D9}"/>
              </a:ext>
            </a:extLst>
          </p:cNvPr>
          <p:cNvSpPr/>
          <p:nvPr userDrawn="1"/>
        </p:nvSpPr>
        <p:spPr>
          <a:xfrm>
            <a:off x="930777" y="230221"/>
            <a:ext cx="491601" cy="358717"/>
          </a:xfrm>
          <a:prstGeom prst="ellipse">
            <a:avLst/>
          </a:prstGeom>
          <a:solidFill>
            <a:srgbClr val="FCB5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4289174-7FAE-6105-DC0C-9A74F5B17499}"/>
              </a:ext>
            </a:extLst>
          </p:cNvPr>
          <p:cNvSpPr/>
          <p:nvPr userDrawn="1"/>
        </p:nvSpPr>
        <p:spPr>
          <a:xfrm>
            <a:off x="1524001" y="230220"/>
            <a:ext cx="491601" cy="358717"/>
          </a:xfrm>
          <a:prstGeom prst="ellipse">
            <a:avLst/>
          </a:prstGeom>
          <a:solidFill>
            <a:srgbClr val="EE36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8AE5915-6268-0B85-2943-A52A14746C3B}"/>
              </a:ext>
            </a:extLst>
          </p:cNvPr>
          <p:cNvSpPr/>
          <p:nvPr userDrawn="1"/>
        </p:nvSpPr>
        <p:spPr>
          <a:xfrm>
            <a:off x="2117225" y="230220"/>
            <a:ext cx="491601" cy="358717"/>
          </a:xfrm>
          <a:prstGeom prst="ellipse">
            <a:avLst/>
          </a:prstGeom>
          <a:solidFill>
            <a:srgbClr val="8DC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2111852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1A827-C2BA-C448-8B97-57D539D4AA13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A21CA-EB21-BD4C-A45C-77A93115A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517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1A827-C2BA-C448-8B97-57D539D4AA13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A21CA-EB21-BD4C-A45C-77A93115A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8902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1A827-C2BA-C448-8B97-57D539D4AA13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A21CA-EB21-BD4C-A45C-77A93115A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5782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1A827-C2BA-C448-8B97-57D539D4AA13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A21CA-EB21-BD4C-A45C-77A93115A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1175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1A827-C2BA-C448-8B97-57D539D4AA13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A21CA-EB21-BD4C-A45C-77A93115A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498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1A827-C2BA-C448-8B97-57D539D4AA13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A21CA-EB21-BD4C-A45C-77A93115A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574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DCD37-6787-F24D-B9B0-FF7B655CD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00061-8C95-8C4A-9B92-FA3188044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43AB1F-2988-1C46-9064-19B9393E6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2E2B-6929-7D49-8CF8-B02B040A2CB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81C2E-5AEE-2E40-B2C1-8B56EBA0B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C5BD8F-9BAD-E844-81FD-51C78D43C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4880-70CB-8B4C-9FF4-953FA0052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8115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1A827-C2BA-C448-8B97-57D539D4AA13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A21CA-EB21-BD4C-A45C-77A93115A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3367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1A827-C2BA-C448-8B97-57D539D4AA13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A21CA-EB21-BD4C-A45C-77A93115A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8501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1A827-C2BA-C448-8B97-57D539D4AA13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A21CA-EB21-BD4C-A45C-77A93115A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425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35229-8BBE-B946-BDFB-2021CAFB1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9BA908-24F5-7B41-9C4F-24C28280FE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6F54F9-687B-BA46-B38D-798EA39FD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2E2B-6929-7D49-8CF8-B02B040A2CB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C40A83-ED34-844A-83DB-7F5EB706A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F2896C-D05F-7E48-BD0C-0432A8109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4880-70CB-8B4C-9FF4-953FA0052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765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D2728-09F0-D549-AB02-5AF5AF71E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B2C64-246B-7145-9A6E-B76B13BD47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AE3750-6C63-634D-BD66-0AEB286920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105B4D-0CF1-E747-8BEB-4370B31C3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2E2B-6929-7D49-8CF8-B02B040A2CB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FCC0E6-6396-614F-9AEA-20BB002BA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CC5A10-ADCE-F84F-9CF7-B49F8EFC4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4880-70CB-8B4C-9FF4-953FA0052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93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F89E4-4083-3049-825B-077104B25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7B1A5-462D-6C47-B437-0CDD538E2F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45D12A-2FA4-4B4A-A30E-935510E17B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714514-7D07-AF49-8B50-D805D5ACAB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1B7AFC-D730-374F-946F-93D7DEFF48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F142A7-A303-B441-90C3-90B40F760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2E2B-6929-7D49-8CF8-B02B040A2CB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E284B2-048D-F348-B8E7-04B3DB0B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67CA8C-6503-604F-B3FC-DE7A61648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4880-70CB-8B4C-9FF4-953FA0052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841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AFB48-2C6E-FE45-B8CF-C11DCF4C9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D08778-2476-DF4D-84C7-F2E0CF8CE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2E2B-6929-7D49-8CF8-B02B040A2CB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ACAD97-85F6-D54B-BCD8-B2F31DFDD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3AD87E-BF27-4945-A083-C6883F8D6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4880-70CB-8B4C-9FF4-953FA0052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062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869540-B748-6E41-9759-D4C7D7F7C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2E2B-6929-7D49-8CF8-B02B040A2CB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A4BB85-7A99-B646-8448-5B323D8DC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403F87-59E0-3C41-84B0-91D7EBBFF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4880-70CB-8B4C-9FF4-953FA0052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480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49DDA-0919-5D43-92BA-85961AA40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19A41-AEF3-C646-85EC-0AD395F14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C7D05F-483D-D944-8E92-159D08BDEC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F4EDB2-C0A8-4546-86CB-EDF56E8C2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2E2B-6929-7D49-8CF8-B02B040A2CB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FD49C8-5436-814B-9402-20A508E0E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6D2690-F6F5-DB4F-82BB-31F04582F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4880-70CB-8B4C-9FF4-953FA0052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183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70ABF-C7E4-F04C-A791-809B5E7B2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D1A5A2-B72F-AD4D-9066-AFEE392C59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748BDA-82B4-7B4C-9059-5A0638EFE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931E6F-9D97-B445-8AAD-D7399BEAC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2E2B-6929-7D49-8CF8-B02B040A2CB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0E7D47-F7A4-6543-BBED-288B99CAA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127760-CC63-034B-B2AB-645A6794C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4880-70CB-8B4C-9FF4-953FA0052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75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A5F0F8-3879-EB47-BDE8-556F9EEAB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24C3AD-2C5A-4E44-86B6-8C074E8752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D0AC0-B192-4C41-90AA-B83CFED950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D2E2B-6929-7D49-8CF8-B02B040A2CB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0C2DAD-2F95-E34B-B6E9-BFED0A962F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F2F435-3EB2-0A4E-9330-A0B590D631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E4880-70CB-8B4C-9FF4-953FA0052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236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1A827-C2BA-C448-8B97-57D539D4AA13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A21CA-EB21-BD4C-A45C-77A93115A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110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2eMnmZMlTOk" TargetMode="External"/><Relationship Id="rId2" Type="http://schemas.openxmlformats.org/officeDocument/2006/relationships/hyperlink" Target="https://www.youtube.com/watch?v=s9Y-5hcIPLY" TargetMode="Externa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chs.nhs.uk/diabeteseducation" TargetMode="External"/><Relationship Id="rId2" Type="http://schemas.openxmlformats.org/officeDocument/2006/relationships/hyperlink" Target="mailto:dcsht.diabetesT2education@nhs.net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2AA39-2657-C745-90E1-11A0A85647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Structured Education for Patients with </a:t>
            </a:r>
            <a:b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 2 Diabetes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F516A25-653B-416D-BCB7-74F4FA31DD22}"/>
              </a:ext>
            </a:extLst>
          </p:cNvPr>
          <p:cNvSpPr txBox="1"/>
          <p:nvPr/>
        </p:nvSpPr>
        <p:spPr>
          <a:xfrm>
            <a:off x="4291263" y="3509963"/>
            <a:ext cx="40426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Neville Scholten</a:t>
            </a:r>
          </a:p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Operational Lead             Diabetes Education</a:t>
            </a:r>
          </a:p>
        </p:txBody>
      </p:sp>
    </p:spTree>
    <p:extLst>
      <p:ext uri="{BB962C8B-B14F-4D97-AF65-F5344CB8AC3E}">
        <p14:creationId xmlns:p14="http://schemas.microsoft.com/office/powerpoint/2010/main" val="3508646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28E9D-0BC1-4D70-BC02-ED149DC22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GB" sz="6600" dirty="0"/>
          </a:p>
          <a:p>
            <a:pPr marL="0" indent="0" algn="ctr">
              <a:buNone/>
            </a:pPr>
            <a:r>
              <a:rPr lang="en-GB" sz="6600" dirty="0">
                <a:latin typeface="Arial" panose="020B0604020202020204" pitchFamily="34" charset="0"/>
                <a:cs typeface="Arial" panose="020B0604020202020204" pitchFamily="34" charset="0"/>
              </a:rPr>
              <a:t>Any questions?</a:t>
            </a:r>
          </a:p>
          <a:p>
            <a:pPr marL="0" indent="0" algn="ctr">
              <a:buNone/>
            </a:pPr>
            <a:endParaRPr lang="en-GB" sz="6600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893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C7BEA-BB44-4122-9469-78E6089A8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0919" y="629267"/>
            <a:ext cx="3826763" cy="1676603"/>
          </a:xfrm>
        </p:spPr>
        <p:txBody>
          <a:bodyPr>
            <a:normAutofit fontScale="90000"/>
          </a:bodyPr>
          <a:lstStyle/>
          <a:p>
            <a:br>
              <a:rPr lang="en-GB" sz="41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41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Programmes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ED5E96-D330-4B8C-A0A4-F56D0FB8F0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0919" y="2212369"/>
            <a:ext cx="3826763" cy="378541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X-PERT Diabetes – our main programme.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Diabetes &amp; You – for people not able to join our main X-PERT Diabetes programme.</a:t>
            </a:r>
          </a:p>
          <a:p>
            <a:endParaRPr lang="en-GB" sz="1700" dirty="0"/>
          </a:p>
        </p:txBody>
      </p:sp>
      <p:pic>
        <p:nvPicPr>
          <p:cNvPr id="1026" name="Picture 2" descr="X-PERT Health Diabetes Education and Weight Loss Programmes">
            <a:extLst>
              <a:ext uri="{FF2B5EF4-FFF2-40B4-BE49-F238E27FC236}">
                <a16:creationId xmlns:a16="http://schemas.microsoft.com/office/drawing/2014/main" id="{5523D9F7-05E2-4310-82A6-41899792C2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27570" y="629266"/>
            <a:ext cx="2322576" cy="2322576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FC2233F3-5868-4A06-8790-47C3BDFD1F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7570" y="3646308"/>
            <a:ext cx="2595148" cy="2608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850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197764" y="-621612"/>
            <a:ext cx="2856201" cy="5504688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5200" dirty="0">
                <a:solidFill>
                  <a:schemeClr val="accent5"/>
                </a:solidFill>
              </a:rPr>
              <a:t>X-PERT</a:t>
            </a:r>
          </a:p>
        </p:txBody>
      </p:sp>
      <p:graphicFrame>
        <p:nvGraphicFramePr>
          <p:cNvPr id="5124" name="Content Placeholder 2">
            <a:extLst>
              <a:ext uri="{FF2B5EF4-FFF2-40B4-BE49-F238E27FC236}">
                <a16:creationId xmlns:a16="http://schemas.microsoft.com/office/drawing/2014/main" id="{E90A791D-A84A-1ED6-B0A5-FDB207F44C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622920"/>
              </p:ext>
            </p:extLst>
          </p:nvPr>
        </p:nvGraphicFramePr>
        <p:xfrm>
          <a:off x="5078701" y="393700"/>
          <a:ext cx="5518248" cy="5729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2" descr="X-PERT Health Diabetes Education and Weight Loss Programmes">
            <a:extLst>
              <a:ext uri="{FF2B5EF4-FFF2-40B4-BE49-F238E27FC236}">
                <a16:creationId xmlns:a16="http://schemas.microsoft.com/office/drawing/2014/main" id="{9FFE76F7-EDCB-49BC-8385-50642B2680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50364" y="3146436"/>
            <a:ext cx="2322576" cy="2322576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6309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900130" y="-242637"/>
            <a:ext cx="2856201" cy="550468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5200" dirty="0">
                <a:solidFill>
                  <a:schemeClr val="accent5"/>
                </a:solidFill>
              </a:rPr>
              <a:t>Diabetes &amp; You</a:t>
            </a:r>
          </a:p>
        </p:txBody>
      </p:sp>
      <p:graphicFrame>
        <p:nvGraphicFramePr>
          <p:cNvPr id="5124" name="Content Placeholder 2">
            <a:extLst>
              <a:ext uri="{FF2B5EF4-FFF2-40B4-BE49-F238E27FC236}">
                <a16:creationId xmlns:a16="http://schemas.microsoft.com/office/drawing/2014/main" id="{80DACBA9-E787-7F18-A7FB-6FDDAA5093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0212941"/>
              </p:ext>
            </p:extLst>
          </p:nvPr>
        </p:nvGraphicFramePr>
        <p:xfrm>
          <a:off x="5343905" y="620392"/>
          <a:ext cx="5184395" cy="5626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869A9B26-6B29-4C07-9DDB-364FC992E3B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30655" y="3638500"/>
            <a:ext cx="2595148" cy="2608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446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33B74-0CEA-46D9-90F0-C5E167680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Accessibility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BB4DDA-F5E1-49F9-B16A-27D53D068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8505" y="1506619"/>
            <a:ext cx="4282397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Learning materials available in different languages and easy read versions.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New website developed to support patients’ continual learning.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Translation services available.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X-PERT sessions for specific populations, e.g. South Asian.</a:t>
            </a:r>
          </a:p>
          <a:p>
            <a:endParaRPr lang="en-GB" sz="2000" dirty="0">
              <a:latin typeface="Frutiger LT Std 45 Ligh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BBD446E-CDE7-428A-A120-EA37C75703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1210" y="783634"/>
            <a:ext cx="4102287" cy="5290733"/>
          </a:xfrm>
          <a:prstGeom prst="rect">
            <a:avLst/>
          </a:prstGeom>
          <a:ln w="57150">
            <a:solidFill>
              <a:srgbClr val="EE3680"/>
            </a:solidFill>
          </a:ln>
        </p:spPr>
      </p:pic>
    </p:spTree>
    <p:extLst>
      <p:ext uri="{BB962C8B-B14F-4D97-AF65-F5344CB8AC3E}">
        <p14:creationId xmlns:p14="http://schemas.microsoft.com/office/powerpoint/2010/main" val="867296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F33C8-CCC5-4C53-BD9A-98BB571A4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3603" y="689363"/>
            <a:ext cx="7886700" cy="1325563"/>
          </a:xfrm>
        </p:spPr>
        <p:txBody>
          <a:bodyPr/>
          <a:lstStyle/>
          <a:p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Benefits of diabetes education for patients</a:t>
            </a:r>
          </a:p>
        </p:txBody>
      </p:sp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5B8A72FF-1D08-4CD3-BAE6-3DFCF2F25712}"/>
              </a:ext>
            </a:extLst>
          </p:cNvPr>
          <p:cNvSpPr/>
          <p:nvPr/>
        </p:nvSpPr>
        <p:spPr>
          <a:xfrm>
            <a:off x="7470811" y="4964032"/>
            <a:ext cx="2527443" cy="1177519"/>
          </a:xfrm>
          <a:prstGeom prst="wedgeRoundRectCallout">
            <a:avLst/>
          </a:prstGeom>
          <a:solidFill>
            <a:srgbClr val="EDECE1"/>
          </a:solidFill>
          <a:ln w="38100">
            <a:solidFill>
              <a:srgbClr val="FCB5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Really enjoyed the interactive nature of the sessions.</a:t>
            </a: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5AE72A7E-03D2-4F1C-8A97-B4E6439A2A29}"/>
              </a:ext>
            </a:extLst>
          </p:cNvPr>
          <p:cNvSpPr/>
          <p:nvPr/>
        </p:nvSpPr>
        <p:spPr>
          <a:xfrm>
            <a:off x="7147174" y="3391587"/>
            <a:ext cx="3018676" cy="1177519"/>
          </a:xfrm>
          <a:prstGeom prst="wedgeRoundRectCallout">
            <a:avLst/>
          </a:prstGeom>
          <a:solidFill>
            <a:srgbClr val="EDECE1"/>
          </a:solidFill>
          <a:ln w="28575">
            <a:solidFill>
              <a:srgbClr val="00BD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 sessions were very well covered and useful and well delivered.</a:t>
            </a: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Speech Bubble: Rectangle with Corners Rounded 10">
            <a:extLst>
              <a:ext uri="{FF2B5EF4-FFF2-40B4-BE49-F238E27FC236}">
                <a16:creationId xmlns:a16="http://schemas.microsoft.com/office/drawing/2014/main" id="{F9A5AAF4-4F7E-4C2E-8832-101AAF4D8B91}"/>
              </a:ext>
            </a:extLst>
          </p:cNvPr>
          <p:cNvSpPr/>
          <p:nvPr/>
        </p:nvSpPr>
        <p:spPr>
          <a:xfrm>
            <a:off x="6979577" y="1610719"/>
            <a:ext cx="3326900" cy="1325563"/>
          </a:xfrm>
          <a:prstGeom prst="wedgeRoundRectCallout">
            <a:avLst/>
          </a:prstGeom>
          <a:solidFill>
            <a:srgbClr val="EDECE1"/>
          </a:solidFill>
          <a:ln w="28575">
            <a:solidFill>
              <a:srgbClr val="EE36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 was great to share experiences with likeminded individuals and get support.</a:t>
            </a: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7A5B6DF-2A25-40B2-A18A-FFFD16BF237D}"/>
              </a:ext>
            </a:extLst>
          </p:cNvPr>
          <p:cNvSpPr txBox="1"/>
          <p:nvPr/>
        </p:nvSpPr>
        <p:spPr>
          <a:xfrm>
            <a:off x="1795480" y="2165420"/>
            <a:ext cx="509405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People who go our courses often feel more confident about: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Managing their diabetes.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Making healthier food choices.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Looking after themselves.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Meeting other people with diabetes.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7CDDA4C-BC7D-4B4E-897E-5C66C19A6398}"/>
              </a:ext>
            </a:extLst>
          </p:cNvPr>
          <p:cNvSpPr txBox="1"/>
          <p:nvPr/>
        </p:nvSpPr>
        <p:spPr>
          <a:xfrm>
            <a:off x="1609298" y="4754436"/>
            <a:ext cx="553787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out of 10 patients who start one of our courses go on to complete it. </a:t>
            </a:r>
          </a:p>
        </p:txBody>
      </p:sp>
    </p:spTree>
    <p:extLst>
      <p:ext uri="{BB962C8B-B14F-4D97-AF65-F5344CB8AC3E}">
        <p14:creationId xmlns:p14="http://schemas.microsoft.com/office/powerpoint/2010/main" val="699681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B105D-CF14-4923-A251-8114957F1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4400" y="695327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Criteria and </a:t>
            </a:r>
            <a:r>
              <a:rPr lang="en-GB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SystmOne</a:t>
            </a:r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Referral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14161C-8D9A-4213-B9D6-9CFB181E4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0900" y="1558925"/>
            <a:ext cx="7886700" cy="4351338"/>
          </a:xfrm>
        </p:spPr>
        <p:txBody>
          <a:bodyPr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For patients living in Derbyshire or Derby City with a new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long term diagnosis of type 2 diabetes.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Electronic referral through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SystmOne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Pathfinder&gt;Specialities section&gt;Diabetes&gt;Diabetes Prevention/Structured Education &gt;DCHS Diabetes Structured Education Referral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6251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6C0AB-5FBA-425F-8860-94014779F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BDF2"/>
                </a:solidFill>
              </a:rPr>
              <a:t>Success stories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91DCA5-327A-445C-AC0E-D966BC79B2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https://www.youtube.com/watch?v=s9Y-5hcIPLY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u="sng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https://youtu.be/2eMnmZMlTOk</a:t>
            </a:r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endParaRPr lang="en-GB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antastic course leader. Very knowledgeable, inclusive of all people and respectful of individual circumstances and has a very supportive nature.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have been diabetic for about 15 years and needed a refresher. I’m hoping it’s helped me to control my snacking.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thought the service was excellent,  the educator was very informative and a good communicator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Very appreciative of the whole session and it should be rolled out to schools and the wider community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5672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682FF-5775-414B-A65F-9344D1445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Contact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C25B0-790E-4543-AF46-D7EDD87624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By Phone: 01773 525 029</a:t>
            </a:r>
          </a:p>
          <a:p>
            <a:pPr marL="0" indent="0" algn="ctr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Email: 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dcsht.diabetesT2education@nhs.net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Website: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www.dchs.nhs.uk/diabeteseducation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0" indent="0" algn="ctr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Babington Hospital</a:t>
            </a:r>
          </a:p>
          <a:p>
            <a:pPr marL="0" indent="0" algn="ctr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Derby Road</a:t>
            </a:r>
          </a:p>
          <a:p>
            <a:pPr marL="0" indent="0" algn="ctr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Belper, DE56 1WH</a:t>
            </a:r>
          </a:p>
          <a:p>
            <a:pPr marL="0" indent="0" algn="ctr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643834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2181</TotalTime>
  <Words>542</Words>
  <Application>Microsoft Office PowerPoint</Application>
  <PresentationFormat>Widescreen</PresentationFormat>
  <Paragraphs>79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Frutiger LT Std 45 Light</vt:lpstr>
      <vt:lpstr>Custom Design</vt:lpstr>
      <vt:lpstr>Office Theme</vt:lpstr>
      <vt:lpstr>Structured Education for Patients with  Type 2 Diabetes</vt:lpstr>
      <vt:lpstr> Our Programmes</vt:lpstr>
      <vt:lpstr>X-PERT</vt:lpstr>
      <vt:lpstr>Diabetes &amp; You</vt:lpstr>
      <vt:lpstr>Accessibility </vt:lpstr>
      <vt:lpstr>Benefits of diabetes education for patients</vt:lpstr>
      <vt:lpstr>Criteria and SystmOne Referral</vt:lpstr>
      <vt:lpstr>Success stories </vt:lpstr>
      <vt:lpstr>Contact us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SPREAD LOVE NOT FLU</dc:title>
  <dc:creator>Microsoft Office User</dc:creator>
  <cp:lastModifiedBy>STUART, Mark (NHS DERBY AND DERBYSHIRE ICB - 15M)</cp:lastModifiedBy>
  <cp:revision>107</cp:revision>
  <cp:lastPrinted>2019-08-06T14:25:39Z</cp:lastPrinted>
  <dcterms:created xsi:type="dcterms:W3CDTF">2019-08-06T14:18:55Z</dcterms:created>
  <dcterms:modified xsi:type="dcterms:W3CDTF">2024-03-21T12:12:06Z</dcterms:modified>
</cp:coreProperties>
</file>