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7" r:id="rId5"/>
    <p:sldMasterId id="2147483661" r:id="rId6"/>
    <p:sldMasterId id="2147483666" r:id="rId7"/>
  </p:sldMasterIdLst>
  <p:notesMasterIdLst>
    <p:notesMasterId r:id="rId24"/>
  </p:notesMasterIdLst>
  <p:sldIdLst>
    <p:sldId id="330" r:id="rId8"/>
    <p:sldId id="323" r:id="rId9"/>
    <p:sldId id="2145707214" r:id="rId10"/>
    <p:sldId id="2145707215" r:id="rId11"/>
    <p:sldId id="2147374878" r:id="rId12"/>
    <p:sldId id="2147374841" r:id="rId13"/>
    <p:sldId id="2147374877" r:id="rId14"/>
    <p:sldId id="2147374862" r:id="rId15"/>
    <p:sldId id="263" r:id="rId16"/>
    <p:sldId id="310" r:id="rId17"/>
    <p:sldId id="2147472024" r:id="rId18"/>
    <p:sldId id="259" r:id="rId19"/>
    <p:sldId id="2147374855" r:id="rId20"/>
    <p:sldId id="2147374868" r:id="rId21"/>
    <p:sldId id="2147374860" r:id="rId22"/>
    <p:sldId id="31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Ian (DERBYSHIRE COMMUNITY HEALTH SERVICES NHS FOUNDATION TRUST)" initials="L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3838"/>
    <a:srgbClr val="7F7F7F"/>
    <a:srgbClr val="545454"/>
    <a:srgbClr val="F15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A0958-D097-4CD4-BA31-F37052AFD582}" v="4" dt="2024-05-30T10:25:52.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84" autoAdjust="0"/>
  </p:normalViewPr>
  <p:slideViewPr>
    <p:cSldViewPr snapToGrid="0">
      <p:cViewPr varScale="1">
        <p:scale>
          <a:sx n="89" d="100"/>
          <a:sy n="89" d="100"/>
        </p:scale>
        <p:origin x="114"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Ian (DERBYSHIRE COMMUNITY HEALTH SERVICES NHS FOUNDATION TRUST)" userId="7f9331f7-b3f1-4ee5-b0a6-8b3c0e97bde4" providerId="ADAL" clId="{C0FA0958-D097-4CD4-BA31-F37052AFD582}"/>
    <pc:docChg chg="custSel addSld delSld modSld">
      <pc:chgData name="LAWRENCE, Ian (DERBYSHIRE COMMUNITY HEALTH SERVICES NHS FOUNDATION TRUST)" userId="7f9331f7-b3f1-4ee5-b0a6-8b3c0e97bde4" providerId="ADAL" clId="{C0FA0958-D097-4CD4-BA31-F37052AFD582}" dt="2024-05-30T10:26:10.012" v="37" actId="20577"/>
      <pc:docMkLst>
        <pc:docMk/>
      </pc:docMkLst>
      <pc:sldChg chg="del">
        <pc:chgData name="LAWRENCE, Ian (DERBYSHIRE COMMUNITY HEALTH SERVICES NHS FOUNDATION TRUST)" userId="7f9331f7-b3f1-4ee5-b0a6-8b3c0e97bde4" providerId="ADAL" clId="{C0FA0958-D097-4CD4-BA31-F37052AFD582}" dt="2024-05-30T10:22:26.875" v="0" actId="47"/>
        <pc:sldMkLst>
          <pc:docMk/>
          <pc:sldMk cId="192918159" sldId="2147374858"/>
        </pc:sldMkLst>
      </pc:sldChg>
      <pc:sldChg chg="addSp modSp add mod">
        <pc:chgData name="LAWRENCE, Ian (DERBYSHIRE COMMUNITY HEALTH SERVICES NHS FOUNDATION TRUST)" userId="7f9331f7-b3f1-4ee5-b0a6-8b3c0e97bde4" providerId="ADAL" clId="{C0FA0958-D097-4CD4-BA31-F37052AFD582}" dt="2024-05-30T10:26:10.012" v="37" actId="20577"/>
        <pc:sldMkLst>
          <pc:docMk/>
          <pc:sldMk cId="480422" sldId="2147374860"/>
        </pc:sldMkLst>
        <pc:spChg chg="add mod">
          <ac:chgData name="LAWRENCE, Ian (DERBYSHIRE COMMUNITY HEALTH SERVICES NHS FOUNDATION TRUST)" userId="7f9331f7-b3f1-4ee5-b0a6-8b3c0e97bde4" providerId="ADAL" clId="{C0FA0958-D097-4CD4-BA31-F37052AFD582}" dt="2024-05-30T10:25:56.803" v="29" actId="1076"/>
          <ac:spMkLst>
            <pc:docMk/>
            <pc:sldMk cId="480422" sldId="2147374860"/>
            <ac:spMk id="2" creationId="{7352D620-2D37-3A55-DBDF-E2009163D1A0}"/>
          </ac:spMkLst>
        </pc:spChg>
        <pc:spChg chg="mod">
          <ac:chgData name="LAWRENCE, Ian (DERBYSHIRE COMMUNITY HEALTH SERVICES NHS FOUNDATION TRUST)" userId="7f9331f7-b3f1-4ee5-b0a6-8b3c0e97bde4" providerId="ADAL" clId="{C0FA0958-D097-4CD4-BA31-F37052AFD582}" dt="2024-05-30T10:26:10.012" v="37" actId="20577"/>
          <ac:spMkLst>
            <pc:docMk/>
            <pc:sldMk cId="480422" sldId="2147374860"/>
            <ac:spMk id="8" creationId="{72640A7B-4E69-88E6-86F6-9EBCA00A41EB}"/>
          </ac:spMkLst>
        </pc:spChg>
        <pc:picChg chg="mod">
          <ac:chgData name="LAWRENCE, Ian (DERBYSHIRE COMMUNITY HEALTH SERVICES NHS FOUNDATION TRUST)" userId="7f9331f7-b3f1-4ee5-b0a6-8b3c0e97bde4" providerId="ADAL" clId="{C0FA0958-D097-4CD4-BA31-F37052AFD582}" dt="2024-05-30T10:25:52.725" v="28" actId="1076"/>
          <ac:picMkLst>
            <pc:docMk/>
            <pc:sldMk cId="480422" sldId="2147374860"/>
            <ac:picMk id="4" creationId="{EA36579C-B96E-4D3C-725F-11CC2280CB00}"/>
          </ac:picMkLst>
        </pc:picChg>
      </pc:sldChg>
      <pc:sldChg chg="del">
        <pc:chgData name="LAWRENCE, Ian (DERBYSHIRE COMMUNITY HEALTH SERVICES NHS FOUNDATION TRUST)" userId="7f9331f7-b3f1-4ee5-b0a6-8b3c0e97bde4" providerId="ADAL" clId="{C0FA0958-D097-4CD4-BA31-F37052AFD582}" dt="2024-05-30T10:22:31.895" v="1" actId="47"/>
        <pc:sldMkLst>
          <pc:docMk/>
          <pc:sldMk cId="793700261" sldId="21474720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Home Visits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'[Shared HVS reporting support April 23-March 24 .xlsx]HVS All visits'!$A$5</c:f>
              <c:strCache>
                <c:ptCount val="1"/>
                <c:pt idx="0">
                  <c:v>22/23</c:v>
                </c:pt>
              </c:strCache>
            </c:strRef>
          </c:tx>
          <c:spPr>
            <a:solidFill>
              <a:schemeClr val="bg2">
                <a:lumMod val="90000"/>
              </a:schemeClr>
            </a:solidFill>
            <a:ln>
              <a:noFill/>
            </a:ln>
            <a:effectLst/>
          </c:spPr>
          <c:invertIfNegative val="0"/>
          <c:cat>
            <c:strRef>
              <c:f>'[Shared HVS reporting support April 23-March 24 .xlsx]HVS All visits'!$B$4:$M$4</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'[Shared HVS reporting support April 23-March 24 .xlsx]HVS All visits'!$B$5:$M$5</c:f>
              <c:numCache>
                <c:formatCode>General</c:formatCode>
                <c:ptCount val="12"/>
                <c:pt idx="0">
                  <c:v>819</c:v>
                </c:pt>
                <c:pt idx="1">
                  <c:v>1091</c:v>
                </c:pt>
                <c:pt idx="2">
                  <c:v>1200</c:v>
                </c:pt>
                <c:pt idx="3">
                  <c:v>1250</c:v>
                </c:pt>
                <c:pt idx="4">
                  <c:v>1545</c:v>
                </c:pt>
                <c:pt idx="5">
                  <c:v>1798</c:v>
                </c:pt>
                <c:pt idx="6">
                  <c:v>1958</c:v>
                </c:pt>
                <c:pt idx="7">
                  <c:v>2390</c:v>
                </c:pt>
                <c:pt idx="8">
                  <c:v>2583</c:v>
                </c:pt>
                <c:pt idx="9">
                  <c:v>3169</c:v>
                </c:pt>
                <c:pt idx="10">
                  <c:v>2970</c:v>
                </c:pt>
                <c:pt idx="11">
                  <c:v>3486</c:v>
                </c:pt>
              </c:numCache>
            </c:numRef>
          </c:val>
          <c:extLst>
            <c:ext xmlns:c16="http://schemas.microsoft.com/office/drawing/2014/chart" uri="{C3380CC4-5D6E-409C-BE32-E72D297353CC}">
              <c16:uniqueId val="{00000000-B5E2-4D95-BF66-6B6C10EE4B93}"/>
            </c:ext>
          </c:extLst>
        </c:ser>
        <c:ser>
          <c:idx val="1"/>
          <c:order val="1"/>
          <c:tx>
            <c:strRef>
              <c:f>'[Shared HVS reporting support April 23-March 24 .xlsx]HVS All visits'!$A$6</c:f>
              <c:strCache>
                <c:ptCount val="1"/>
                <c:pt idx="0">
                  <c:v>23/24</c:v>
                </c:pt>
              </c:strCache>
            </c:strRef>
          </c:tx>
          <c:spPr>
            <a:solidFill>
              <a:schemeClr val="accent2"/>
            </a:solidFill>
            <a:ln>
              <a:noFill/>
            </a:ln>
            <a:effectLst/>
          </c:spPr>
          <c:invertIfNegative val="0"/>
          <c:cat>
            <c:strRef>
              <c:f>'[Shared HVS reporting support April 23-March 24 .xlsx]HVS All visits'!$B$4:$M$4</c:f>
              <c:strCache>
                <c:ptCount val="12"/>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strCache>
            </c:strRef>
          </c:cat>
          <c:val>
            <c:numRef>
              <c:f>'[Shared HVS reporting support April 23-March 24 .xlsx]HVS All visits'!$B$6:$M$6</c:f>
              <c:numCache>
                <c:formatCode>General</c:formatCode>
                <c:ptCount val="12"/>
                <c:pt idx="0">
                  <c:v>3007</c:v>
                </c:pt>
                <c:pt idx="1">
                  <c:v>3825</c:v>
                </c:pt>
                <c:pt idx="2">
                  <c:v>3991</c:v>
                </c:pt>
                <c:pt idx="3">
                  <c:v>4107</c:v>
                </c:pt>
                <c:pt idx="4">
                  <c:v>4566</c:v>
                </c:pt>
                <c:pt idx="5">
                  <c:v>4811</c:v>
                </c:pt>
                <c:pt idx="6">
                  <c:v>0</c:v>
                </c:pt>
                <c:pt idx="7">
                  <c:v>0</c:v>
                </c:pt>
                <c:pt idx="8">
                  <c:v>0</c:v>
                </c:pt>
                <c:pt idx="9">
                  <c:v>0</c:v>
                </c:pt>
                <c:pt idx="10">
                  <c:v>0</c:v>
                </c:pt>
                <c:pt idx="11">
                  <c:v>0</c:v>
                </c:pt>
              </c:numCache>
            </c:numRef>
          </c:val>
          <c:extLst>
            <c:ext xmlns:c16="http://schemas.microsoft.com/office/drawing/2014/chart" uri="{C3380CC4-5D6E-409C-BE32-E72D297353CC}">
              <c16:uniqueId val="{00000001-B5E2-4D95-BF66-6B6C10EE4B93}"/>
            </c:ext>
          </c:extLst>
        </c:ser>
        <c:dLbls>
          <c:showLegendKey val="0"/>
          <c:showVal val="0"/>
          <c:showCatName val="0"/>
          <c:showSerName val="0"/>
          <c:showPercent val="0"/>
          <c:showBubbleSize val="0"/>
        </c:dLbls>
        <c:gapWidth val="219"/>
        <c:overlap val="-27"/>
        <c:axId val="2084550880"/>
        <c:axId val="2084551360"/>
      </c:barChart>
      <c:catAx>
        <c:axId val="208455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551360"/>
        <c:crosses val="autoZero"/>
        <c:auto val="1"/>
        <c:lblAlgn val="ctr"/>
        <c:lblOffset val="100"/>
        <c:noMultiLvlLbl val="0"/>
      </c:catAx>
      <c:valAx>
        <c:axId val="2084551360"/>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55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'Trend ED data'!$B$4</c:f>
              <c:strCache>
                <c:ptCount val="1"/>
                <c:pt idx="0">
                  <c:v>All over 65s</c:v>
                </c:pt>
              </c:strCache>
            </c:strRef>
          </c:tx>
          <c:spPr>
            <a:ln w="28575" cap="rnd">
              <a:solidFill>
                <a:schemeClr val="accent1"/>
              </a:solidFill>
              <a:round/>
            </a:ln>
            <a:effectLst/>
          </c:spPr>
          <c:marker>
            <c:symbol val="none"/>
          </c:marker>
          <c:cat>
            <c:numRef>
              <c:f>'Trend ED data'!$A$5:$A$72</c:f>
              <c:numCache>
                <c:formatCode>mmm\ yy</c:formatCode>
                <c:ptCount val="68"/>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30" formatCode="mmm\-yy">
                  <c:v>45323</c:v>
                </c:pt>
                <c:pt idx="31" formatCode="mmm\-yy">
                  <c:v>45352</c:v>
                </c:pt>
                <c:pt idx="32" formatCode="mmm\-yy">
                  <c:v>45383</c:v>
                </c:pt>
                <c:pt idx="33" formatCode="mmm\-yy">
                  <c:v>45413</c:v>
                </c:pt>
                <c:pt idx="34" formatCode="mmm\-yy">
                  <c:v>45444</c:v>
                </c:pt>
                <c:pt idx="35" formatCode="mmm\-yy">
                  <c:v>45474</c:v>
                </c:pt>
                <c:pt idx="36" formatCode="mmm\-yy">
                  <c:v>45505</c:v>
                </c:pt>
                <c:pt idx="37" formatCode="mmm\-yy">
                  <c:v>45536</c:v>
                </c:pt>
                <c:pt idx="38" formatCode="mmm\-yy">
                  <c:v>45566</c:v>
                </c:pt>
                <c:pt idx="39" formatCode="mmm\-yy">
                  <c:v>45597</c:v>
                </c:pt>
                <c:pt idx="40" formatCode="mmm\-yy">
                  <c:v>45627</c:v>
                </c:pt>
                <c:pt idx="41" formatCode="mmm\-yy">
                  <c:v>45658</c:v>
                </c:pt>
                <c:pt idx="42" formatCode="mmm\-yy">
                  <c:v>45689</c:v>
                </c:pt>
                <c:pt idx="43" formatCode="mmm\-yy">
                  <c:v>45717</c:v>
                </c:pt>
                <c:pt idx="44" formatCode="mmm\-yy">
                  <c:v>45748</c:v>
                </c:pt>
                <c:pt idx="45" formatCode="mmm\-yy">
                  <c:v>45778</c:v>
                </c:pt>
                <c:pt idx="46" formatCode="mmm\-yy">
                  <c:v>45809</c:v>
                </c:pt>
                <c:pt idx="47" formatCode="mmm\-yy">
                  <c:v>45839</c:v>
                </c:pt>
                <c:pt idx="48" formatCode="mmm\-yy">
                  <c:v>45870</c:v>
                </c:pt>
                <c:pt idx="49" formatCode="mmm\-yy">
                  <c:v>45901</c:v>
                </c:pt>
                <c:pt idx="50" formatCode="mmm\-yy">
                  <c:v>45931</c:v>
                </c:pt>
                <c:pt idx="51" formatCode="mmm\-yy">
                  <c:v>45962</c:v>
                </c:pt>
                <c:pt idx="52" formatCode="mmm\-yy">
                  <c:v>45992</c:v>
                </c:pt>
                <c:pt idx="53" formatCode="mmm\-yy">
                  <c:v>46023</c:v>
                </c:pt>
                <c:pt idx="54" formatCode="mmm\-yy">
                  <c:v>46054</c:v>
                </c:pt>
                <c:pt idx="55" formatCode="mmm\-yy">
                  <c:v>46082</c:v>
                </c:pt>
                <c:pt idx="56" formatCode="mmm\-yy">
                  <c:v>46113</c:v>
                </c:pt>
                <c:pt idx="57" formatCode="mmm\-yy">
                  <c:v>46143</c:v>
                </c:pt>
                <c:pt idx="58" formatCode="mmm\-yy">
                  <c:v>46174</c:v>
                </c:pt>
                <c:pt idx="59" formatCode="mmm\-yy">
                  <c:v>46204</c:v>
                </c:pt>
                <c:pt idx="60" formatCode="mmm\-yy">
                  <c:v>46235</c:v>
                </c:pt>
                <c:pt idx="61" formatCode="mmm\-yy">
                  <c:v>46266</c:v>
                </c:pt>
                <c:pt idx="62" formatCode="mmm\-yy">
                  <c:v>46296</c:v>
                </c:pt>
                <c:pt idx="63" formatCode="mmm\-yy">
                  <c:v>46327</c:v>
                </c:pt>
                <c:pt idx="64" formatCode="mmm\-yy">
                  <c:v>46357</c:v>
                </c:pt>
                <c:pt idx="65" formatCode="mmm\-yy">
                  <c:v>46388</c:v>
                </c:pt>
                <c:pt idx="66" formatCode="mmm\-yy">
                  <c:v>46419</c:v>
                </c:pt>
                <c:pt idx="67" formatCode="mmm\-yy">
                  <c:v>46447</c:v>
                </c:pt>
              </c:numCache>
            </c:numRef>
          </c:cat>
          <c:val>
            <c:numRef>
              <c:f>'Trend ED data'!$B$5:$B$72</c:f>
              <c:numCache>
                <c:formatCode>#,##0</c:formatCode>
                <c:ptCount val="68"/>
                <c:pt idx="0">
                  <c:v>5720</c:v>
                </c:pt>
                <c:pt idx="1">
                  <c:v>5838</c:v>
                </c:pt>
                <c:pt idx="2">
                  <c:v>5200</c:v>
                </c:pt>
                <c:pt idx="3">
                  <c:v>5128</c:v>
                </c:pt>
                <c:pt idx="4">
                  <c:v>5048</c:v>
                </c:pt>
                <c:pt idx="5">
                  <c:v>4817</c:v>
                </c:pt>
                <c:pt idx="6">
                  <c:v>5412</c:v>
                </c:pt>
                <c:pt idx="7">
                  <c:v>5643</c:v>
                </c:pt>
                <c:pt idx="8">
                  <c:v>5479</c:v>
                </c:pt>
                <c:pt idx="9">
                  <c:v>5455</c:v>
                </c:pt>
                <c:pt idx="10">
                  <c:v>5366</c:v>
                </c:pt>
                <c:pt idx="11">
                  <c:v>5538</c:v>
                </c:pt>
                <c:pt idx="12">
                  <c:v>5326</c:v>
                </c:pt>
                <c:pt idx="13">
                  <c:v>5574</c:v>
                </c:pt>
                <c:pt idx="14">
                  <c:v>5425</c:v>
                </c:pt>
                <c:pt idx="15">
                  <c:v>6049</c:v>
                </c:pt>
                <c:pt idx="16">
                  <c:v>5879</c:v>
                </c:pt>
                <c:pt idx="17">
                  <c:v>5594</c:v>
                </c:pt>
                <c:pt idx="18">
                  <c:v>6335</c:v>
                </c:pt>
                <c:pt idx="19">
                  <c:v>6176</c:v>
                </c:pt>
                <c:pt idx="20">
                  <c:v>6465</c:v>
                </c:pt>
                <c:pt idx="21">
                  <c:v>6504</c:v>
                </c:pt>
                <c:pt idx="22">
                  <c:v>6441</c:v>
                </c:pt>
                <c:pt idx="23">
                  <c:v>6716</c:v>
                </c:pt>
                <c:pt idx="24">
                  <c:v>7055</c:v>
                </c:pt>
                <c:pt idx="25">
                  <c:v>7125</c:v>
                </c:pt>
                <c:pt idx="26">
                  <c:v>6921</c:v>
                </c:pt>
                <c:pt idx="27">
                  <c:v>7355</c:v>
                </c:pt>
                <c:pt idx="28">
                  <c:v>7189</c:v>
                </c:pt>
                <c:pt idx="30" formatCode="0">
                  <c:v>7065.0909945631429</c:v>
                </c:pt>
                <c:pt idx="31" formatCode="0">
                  <c:v>7135.2789911286382</c:v>
                </c:pt>
                <c:pt idx="32" formatCode="0">
                  <c:v>7210.30753918142</c:v>
                </c:pt>
                <c:pt idx="33" formatCode="0">
                  <c:v>7282.9158114905586</c:v>
                </c:pt>
                <c:pt idx="34" formatCode="0">
                  <c:v>7357.9443595433258</c:v>
                </c:pt>
                <c:pt idx="35" formatCode="0">
                  <c:v>7430.5526318524644</c:v>
                </c:pt>
                <c:pt idx="36" formatCode="0">
                  <c:v>7505.5811799052317</c:v>
                </c:pt>
                <c:pt idx="37" formatCode="0">
                  <c:v>7580.6097279580135</c:v>
                </c:pt>
                <c:pt idx="38" formatCode="0">
                  <c:v>7653.2180002671521</c:v>
                </c:pt>
                <c:pt idx="39" formatCode="0">
                  <c:v>7728.2465483199194</c:v>
                </c:pt>
                <c:pt idx="40" formatCode="0">
                  <c:v>7800.8548206290579</c:v>
                </c:pt>
                <c:pt idx="41" formatCode="0">
                  <c:v>7875.8833686818398</c:v>
                </c:pt>
                <c:pt idx="42" formatCode="0">
                  <c:v>7950.9119167346071</c:v>
                </c:pt>
                <c:pt idx="43" formatCode="0">
                  <c:v>8018.6796375564736</c:v>
                </c:pt>
                <c:pt idx="44" formatCode="0">
                  <c:v>8093.7081856092409</c:v>
                </c:pt>
                <c:pt idx="45" formatCode="0">
                  <c:v>8166.3164579183795</c:v>
                </c:pt>
                <c:pt idx="46" formatCode="0">
                  <c:v>8241.3450059711613</c:v>
                </c:pt>
                <c:pt idx="47" formatCode="0">
                  <c:v>8313.9532782802853</c:v>
                </c:pt>
                <c:pt idx="48" formatCode="0">
                  <c:v>8388.9818263330671</c:v>
                </c:pt>
                <c:pt idx="49" formatCode="0">
                  <c:v>8464.0103743858344</c:v>
                </c:pt>
                <c:pt idx="50" formatCode="0">
                  <c:v>8536.618646694973</c:v>
                </c:pt>
                <c:pt idx="51" formatCode="0">
                  <c:v>8611.6471947477548</c:v>
                </c:pt>
                <c:pt idx="52" formatCode="0">
                  <c:v>8684.2554670568934</c:v>
                </c:pt>
                <c:pt idx="53" formatCode="0">
                  <c:v>8759.2840151096607</c:v>
                </c:pt>
                <c:pt idx="54" formatCode="0">
                  <c:v>8834.3125631624425</c:v>
                </c:pt>
                <c:pt idx="55" formatCode="0">
                  <c:v>8902.0802839842945</c:v>
                </c:pt>
                <c:pt idx="56" formatCode="0">
                  <c:v>8977.1088320370764</c:v>
                </c:pt>
                <c:pt idx="57" formatCode="0">
                  <c:v>9049.7171043462149</c:v>
                </c:pt>
                <c:pt idx="58" formatCode="0">
                  <c:v>9124.7456523989822</c:v>
                </c:pt>
                <c:pt idx="59" formatCode="0">
                  <c:v>9197.3539247081208</c:v>
                </c:pt>
                <c:pt idx="60" formatCode="0">
                  <c:v>9272.382472760888</c:v>
                </c:pt>
                <c:pt idx="61" formatCode="0">
                  <c:v>9347.4110208136699</c:v>
                </c:pt>
                <c:pt idx="62" formatCode="0">
                  <c:v>9420.0192931228084</c:v>
                </c:pt>
                <c:pt idx="63" formatCode="0">
                  <c:v>9495.0478411755757</c:v>
                </c:pt>
                <c:pt idx="64" formatCode="0">
                  <c:v>9567.6561134847143</c:v>
                </c:pt>
                <c:pt idx="65" formatCode="0">
                  <c:v>9642.6846615374961</c:v>
                </c:pt>
                <c:pt idx="66" formatCode="0">
                  <c:v>9717.7132095902634</c:v>
                </c:pt>
                <c:pt idx="67" formatCode="0">
                  <c:v>9785.48093041213</c:v>
                </c:pt>
              </c:numCache>
            </c:numRef>
          </c:val>
          <c:smooth val="0"/>
          <c:extLst>
            <c:ext xmlns:c16="http://schemas.microsoft.com/office/drawing/2014/chart" uri="{C3380CC4-5D6E-409C-BE32-E72D297353CC}">
              <c16:uniqueId val="{00000000-21F7-4DA1-90B0-D0F7C0A4C24E}"/>
            </c:ext>
          </c:extLst>
        </c:ser>
        <c:ser>
          <c:idx val="1"/>
          <c:order val="1"/>
          <c:tx>
            <c:strRef>
              <c:f>'Trend ED data'!$C$4</c:f>
              <c:strCache>
                <c:ptCount val="1"/>
                <c:pt idx="0">
                  <c:v>Mild Frailty</c:v>
                </c:pt>
              </c:strCache>
            </c:strRef>
          </c:tx>
          <c:spPr>
            <a:ln w="28575" cap="rnd">
              <a:solidFill>
                <a:schemeClr val="accent2"/>
              </a:solidFill>
              <a:round/>
            </a:ln>
            <a:effectLst/>
          </c:spPr>
          <c:marker>
            <c:symbol val="none"/>
          </c:marker>
          <c:cat>
            <c:numRef>
              <c:f>'Trend ED data'!$A$5:$A$72</c:f>
              <c:numCache>
                <c:formatCode>mmm\ yy</c:formatCode>
                <c:ptCount val="68"/>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30" formatCode="mmm\-yy">
                  <c:v>45323</c:v>
                </c:pt>
                <c:pt idx="31" formatCode="mmm\-yy">
                  <c:v>45352</c:v>
                </c:pt>
                <c:pt idx="32" formatCode="mmm\-yy">
                  <c:v>45383</c:v>
                </c:pt>
                <c:pt idx="33" formatCode="mmm\-yy">
                  <c:v>45413</c:v>
                </c:pt>
                <c:pt idx="34" formatCode="mmm\-yy">
                  <c:v>45444</c:v>
                </c:pt>
                <c:pt idx="35" formatCode="mmm\-yy">
                  <c:v>45474</c:v>
                </c:pt>
                <c:pt idx="36" formatCode="mmm\-yy">
                  <c:v>45505</c:v>
                </c:pt>
                <c:pt idx="37" formatCode="mmm\-yy">
                  <c:v>45536</c:v>
                </c:pt>
                <c:pt idx="38" formatCode="mmm\-yy">
                  <c:v>45566</c:v>
                </c:pt>
                <c:pt idx="39" formatCode="mmm\-yy">
                  <c:v>45597</c:v>
                </c:pt>
                <c:pt idx="40" formatCode="mmm\-yy">
                  <c:v>45627</c:v>
                </c:pt>
                <c:pt idx="41" formatCode="mmm\-yy">
                  <c:v>45658</c:v>
                </c:pt>
                <c:pt idx="42" formatCode="mmm\-yy">
                  <c:v>45689</c:v>
                </c:pt>
                <c:pt idx="43" formatCode="mmm\-yy">
                  <c:v>45717</c:v>
                </c:pt>
                <c:pt idx="44" formatCode="mmm\-yy">
                  <c:v>45748</c:v>
                </c:pt>
                <c:pt idx="45" formatCode="mmm\-yy">
                  <c:v>45778</c:v>
                </c:pt>
                <c:pt idx="46" formatCode="mmm\-yy">
                  <c:v>45809</c:v>
                </c:pt>
                <c:pt idx="47" formatCode="mmm\-yy">
                  <c:v>45839</c:v>
                </c:pt>
                <c:pt idx="48" formatCode="mmm\-yy">
                  <c:v>45870</c:v>
                </c:pt>
                <c:pt idx="49" formatCode="mmm\-yy">
                  <c:v>45901</c:v>
                </c:pt>
                <c:pt idx="50" formatCode="mmm\-yy">
                  <c:v>45931</c:v>
                </c:pt>
                <c:pt idx="51" formatCode="mmm\-yy">
                  <c:v>45962</c:v>
                </c:pt>
                <c:pt idx="52" formatCode="mmm\-yy">
                  <c:v>45992</c:v>
                </c:pt>
                <c:pt idx="53" formatCode="mmm\-yy">
                  <c:v>46023</c:v>
                </c:pt>
                <c:pt idx="54" formatCode="mmm\-yy">
                  <c:v>46054</c:v>
                </c:pt>
                <c:pt idx="55" formatCode="mmm\-yy">
                  <c:v>46082</c:v>
                </c:pt>
                <c:pt idx="56" formatCode="mmm\-yy">
                  <c:v>46113</c:v>
                </c:pt>
                <c:pt idx="57" formatCode="mmm\-yy">
                  <c:v>46143</c:v>
                </c:pt>
                <c:pt idx="58" formatCode="mmm\-yy">
                  <c:v>46174</c:v>
                </c:pt>
                <c:pt idx="59" formatCode="mmm\-yy">
                  <c:v>46204</c:v>
                </c:pt>
                <c:pt idx="60" formatCode="mmm\-yy">
                  <c:v>46235</c:v>
                </c:pt>
                <c:pt idx="61" formatCode="mmm\-yy">
                  <c:v>46266</c:v>
                </c:pt>
                <c:pt idx="62" formatCode="mmm\-yy">
                  <c:v>46296</c:v>
                </c:pt>
                <c:pt idx="63" formatCode="mmm\-yy">
                  <c:v>46327</c:v>
                </c:pt>
                <c:pt idx="64" formatCode="mmm\-yy">
                  <c:v>46357</c:v>
                </c:pt>
                <c:pt idx="65" formatCode="mmm\-yy">
                  <c:v>46388</c:v>
                </c:pt>
                <c:pt idx="66" formatCode="mmm\-yy">
                  <c:v>46419</c:v>
                </c:pt>
                <c:pt idx="67" formatCode="mmm\-yy">
                  <c:v>46447</c:v>
                </c:pt>
              </c:numCache>
            </c:numRef>
          </c:cat>
          <c:val>
            <c:numRef>
              <c:f>'Trend ED data'!$C$5:$C$72</c:f>
              <c:numCache>
                <c:formatCode>#,##0</c:formatCode>
                <c:ptCount val="68"/>
                <c:pt idx="0">
                  <c:v>447</c:v>
                </c:pt>
                <c:pt idx="1">
                  <c:v>426</c:v>
                </c:pt>
                <c:pt idx="2">
                  <c:v>391</c:v>
                </c:pt>
                <c:pt idx="3">
                  <c:v>427</c:v>
                </c:pt>
                <c:pt idx="4">
                  <c:v>394</c:v>
                </c:pt>
                <c:pt idx="5">
                  <c:v>382</c:v>
                </c:pt>
                <c:pt idx="6">
                  <c:v>436</c:v>
                </c:pt>
                <c:pt idx="7">
                  <c:v>446</c:v>
                </c:pt>
                <c:pt idx="8">
                  <c:v>471</c:v>
                </c:pt>
                <c:pt idx="9">
                  <c:v>472</c:v>
                </c:pt>
                <c:pt idx="10">
                  <c:v>419</c:v>
                </c:pt>
                <c:pt idx="11">
                  <c:v>492</c:v>
                </c:pt>
                <c:pt idx="12">
                  <c:v>435</c:v>
                </c:pt>
                <c:pt idx="13">
                  <c:v>480</c:v>
                </c:pt>
                <c:pt idx="14">
                  <c:v>465</c:v>
                </c:pt>
                <c:pt idx="15">
                  <c:v>510</c:v>
                </c:pt>
                <c:pt idx="16">
                  <c:v>505</c:v>
                </c:pt>
                <c:pt idx="17">
                  <c:v>553</c:v>
                </c:pt>
                <c:pt idx="18">
                  <c:v>540</c:v>
                </c:pt>
                <c:pt idx="19">
                  <c:v>592</c:v>
                </c:pt>
                <c:pt idx="20">
                  <c:v>608</c:v>
                </c:pt>
                <c:pt idx="21">
                  <c:v>675</c:v>
                </c:pt>
                <c:pt idx="22">
                  <c:v>648</c:v>
                </c:pt>
                <c:pt idx="23">
                  <c:v>688</c:v>
                </c:pt>
                <c:pt idx="24">
                  <c:v>739</c:v>
                </c:pt>
                <c:pt idx="25">
                  <c:v>722</c:v>
                </c:pt>
                <c:pt idx="26">
                  <c:v>774</c:v>
                </c:pt>
                <c:pt idx="27">
                  <c:v>779</c:v>
                </c:pt>
                <c:pt idx="28">
                  <c:v>799</c:v>
                </c:pt>
                <c:pt idx="30" formatCode="0">
                  <c:v>757.71300274745954</c:v>
                </c:pt>
                <c:pt idx="31" formatCode="0">
                  <c:v>771.39162474690238</c:v>
                </c:pt>
                <c:pt idx="32" formatCode="0">
                  <c:v>786.01359998768748</c:v>
                </c:pt>
                <c:pt idx="33" formatCode="0">
                  <c:v>800.16389860779964</c:v>
                </c:pt>
                <c:pt idx="34" formatCode="0">
                  <c:v>814.78587384858474</c:v>
                </c:pt>
                <c:pt idx="35" formatCode="0">
                  <c:v>828.9361724686969</c:v>
                </c:pt>
                <c:pt idx="36" formatCode="0">
                  <c:v>843.558147709482</c:v>
                </c:pt>
                <c:pt idx="37" formatCode="0">
                  <c:v>858.1801229502671</c:v>
                </c:pt>
                <c:pt idx="38" formatCode="0">
                  <c:v>872.3304215703829</c:v>
                </c:pt>
                <c:pt idx="39" formatCode="0">
                  <c:v>886.95239681116436</c:v>
                </c:pt>
                <c:pt idx="40" formatCode="0">
                  <c:v>901.10269543128015</c:v>
                </c:pt>
                <c:pt idx="41" formatCode="0">
                  <c:v>915.72467067206526</c:v>
                </c:pt>
                <c:pt idx="42" formatCode="0">
                  <c:v>930.34664591284672</c:v>
                </c:pt>
                <c:pt idx="43" formatCode="0">
                  <c:v>943.55359129162025</c:v>
                </c:pt>
                <c:pt idx="44" formatCode="0">
                  <c:v>958.17556653240536</c:v>
                </c:pt>
                <c:pt idx="45" formatCode="0">
                  <c:v>972.32586515252115</c:v>
                </c:pt>
                <c:pt idx="46" formatCode="0">
                  <c:v>986.94784039330261</c:v>
                </c:pt>
                <c:pt idx="47" formatCode="0">
                  <c:v>1001.0981390134184</c:v>
                </c:pt>
                <c:pt idx="48" formatCode="0">
                  <c:v>1015.7201142542035</c:v>
                </c:pt>
                <c:pt idx="49" formatCode="0">
                  <c:v>1030.342089494985</c:v>
                </c:pt>
                <c:pt idx="50" formatCode="0">
                  <c:v>1044.4923881151008</c:v>
                </c:pt>
                <c:pt idx="51" formatCode="0">
                  <c:v>1059.1143633558859</c:v>
                </c:pt>
                <c:pt idx="52" formatCode="0">
                  <c:v>1073.264661975998</c:v>
                </c:pt>
                <c:pt idx="53" formatCode="0">
                  <c:v>1087.8866372167831</c:v>
                </c:pt>
                <c:pt idx="54" formatCode="0">
                  <c:v>1102.5086124575682</c:v>
                </c:pt>
                <c:pt idx="55" formatCode="0">
                  <c:v>1115.7155578363418</c:v>
                </c:pt>
                <c:pt idx="56" formatCode="0">
                  <c:v>1130.3375330771232</c:v>
                </c:pt>
                <c:pt idx="57" formatCode="0">
                  <c:v>1144.487831697239</c:v>
                </c:pt>
                <c:pt idx="58" formatCode="0">
                  <c:v>1159.1098069380241</c:v>
                </c:pt>
                <c:pt idx="59" formatCode="0">
                  <c:v>1173.2601055581363</c:v>
                </c:pt>
                <c:pt idx="60" formatCode="0">
                  <c:v>1187.8820807989214</c:v>
                </c:pt>
                <c:pt idx="61" formatCode="0">
                  <c:v>1202.5040560397065</c:v>
                </c:pt>
                <c:pt idx="62" formatCode="0">
                  <c:v>1216.6543546598186</c:v>
                </c:pt>
                <c:pt idx="63" formatCode="0">
                  <c:v>1231.2763299006037</c:v>
                </c:pt>
                <c:pt idx="64" formatCode="0">
                  <c:v>1245.4266285207195</c:v>
                </c:pt>
                <c:pt idx="65" formatCode="0">
                  <c:v>1260.048603761501</c:v>
                </c:pt>
                <c:pt idx="66" formatCode="0">
                  <c:v>1274.6705790022861</c:v>
                </c:pt>
                <c:pt idx="67" formatCode="0">
                  <c:v>1287.8775243810596</c:v>
                </c:pt>
              </c:numCache>
            </c:numRef>
          </c:val>
          <c:smooth val="0"/>
          <c:extLst>
            <c:ext xmlns:c16="http://schemas.microsoft.com/office/drawing/2014/chart" uri="{C3380CC4-5D6E-409C-BE32-E72D297353CC}">
              <c16:uniqueId val="{00000001-21F7-4DA1-90B0-D0F7C0A4C24E}"/>
            </c:ext>
          </c:extLst>
        </c:ser>
        <c:ser>
          <c:idx val="2"/>
          <c:order val="2"/>
          <c:tx>
            <c:strRef>
              <c:f>'Trend ED data'!$D$4</c:f>
              <c:strCache>
                <c:ptCount val="1"/>
                <c:pt idx="0">
                  <c:v>Moderate Frailty</c:v>
                </c:pt>
              </c:strCache>
            </c:strRef>
          </c:tx>
          <c:spPr>
            <a:ln w="28575" cap="rnd">
              <a:solidFill>
                <a:schemeClr val="accent3"/>
              </a:solidFill>
              <a:round/>
            </a:ln>
            <a:effectLst/>
          </c:spPr>
          <c:marker>
            <c:symbol val="none"/>
          </c:marker>
          <c:cat>
            <c:numRef>
              <c:f>'Trend ED data'!$A$5:$A$72</c:f>
              <c:numCache>
                <c:formatCode>mmm\ yy</c:formatCode>
                <c:ptCount val="68"/>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30" formatCode="mmm\-yy">
                  <c:v>45323</c:v>
                </c:pt>
                <c:pt idx="31" formatCode="mmm\-yy">
                  <c:v>45352</c:v>
                </c:pt>
                <c:pt idx="32" formatCode="mmm\-yy">
                  <c:v>45383</c:v>
                </c:pt>
                <c:pt idx="33" formatCode="mmm\-yy">
                  <c:v>45413</c:v>
                </c:pt>
                <c:pt idx="34" formatCode="mmm\-yy">
                  <c:v>45444</c:v>
                </c:pt>
                <c:pt idx="35" formatCode="mmm\-yy">
                  <c:v>45474</c:v>
                </c:pt>
                <c:pt idx="36" formatCode="mmm\-yy">
                  <c:v>45505</c:v>
                </c:pt>
                <c:pt idx="37" formatCode="mmm\-yy">
                  <c:v>45536</c:v>
                </c:pt>
                <c:pt idx="38" formatCode="mmm\-yy">
                  <c:v>45566</c:v>
                </c:pt>
                <c:pt idx="39" formatCode="mmm\-yy">
                  <c:v>45597</c:v>
                </c:pt>
                <c:pt idx="40" formatCode="mmm\-yy">
                  <c:v>45627</c:v>
                </c:pt>
                <c:pt idx="41" formatCode="mmm\-yy">
                  <c:v>45658</c:v>
                </c:pt>
                <c:pt idx="42" formatCode="mmm\-yy">
                  <c:v>45689</c:v>
                </c:pt>
                <c:pt idx="43" formatCode="mmm\-yy">
                  <c:v>45717</c:v>
                </c:pt>
                <c:pt idx="44" formatCode="mmm\-yy">
                  <c:v>45748</c:v>
                </c:pt>
                <c:pt idx="45" formatCode="mmm\-yy">
                  <c:v>45778</c:v>
                </c:pt>
                <c:pt idx="46" formatCode="mmm\-yy">
                  <c:v>45809</c:v>
                </c:pt>
                <c:pt idx="47" formatCode="mmm\-yy">
                  <c:v>45839</c:v>
                </c:pt>
                <c:pt idx="48" formatCode="mmm\-yy">
                  <c:v>45870</c:v>
                </c:pt>
                <c:pt idx="49" formatCode="mmm\-yy">
                  <c:v>45901</c:v>
                </c:pt>
                <c:pt idx="50" formatCode="mmm\-yy">
                  <c:v>45931</c:v>
                </c:pt>
                <c:pt idx="51" formatCode="mmm\-yy">
                  <c:v>45962</c:v>
                </c:pt>
                <c:pt idx="52" formatCode="mmm\-yy">
                  <c:v>45992</c:v>
                </c:pt>
                <c:pt idx="53" formatCode="mmm\-yy">
                  <c:v>46023</c:v>
                </c:pt>
                <c:pt idx="54" formatCode="mmm\-yy">
                  <c:v>46054</c:v>
                </c:pt>
                <c:pt idx="55" formatCode="mmm\-yy">
                  <c:v>46082</c:v>
                </c:pt>
                <c:pt idx="56" formatCode="mmm\-yy">
                  <c:v>46113</c:v>
                </c:pt>
                <c:pt idx="57" formatCode="mmm\-yy">
                  <c:v>46143</c:v>
                </c:pt>
                <c:pt idx="58" formatCode="mmm\-yy">
                  <c:v>46174</c:v>
                </c:pt>
                <c:pt idx="59" formatCode="mmm\-yy">
                  <c:v>46204</c:v>
                </c:pt>
                <c:pt idx="60" formatCode="mmm\-yy">
                  <c:v>46235</c:v>
                </c:pt>
                <c:pt idx="61" formatCode="mmm\-yy">
                  <c:v>46266</c:v>
                </c:pt>
                <c:pt idx="62" formatCode="mmm\-yy">
                  <c:v>46296</c:v>
                </c:pt>
                <c:pt idx="63" formatCode="mmm\-yy">
                  <c:v>46327</c:v>
                </c:pt>
                <c:pt idx="64" formatCode="mmm\-yy">
                  <c:v>46357</c:v>
                </c:pt>
                <c:pt idx="65" formatCode="mmm\-yy">
                  <c:v>46388</c:v>
                </c:pt>
                <c:pt idx="66" formatCode="mmm\-yy">
                  <c:v>46419</c:v>
                </c:pt>
                <c:pt idx="67" formatCode="mmm\-yy">
                  <c:v>46447</c:v>
                </c:pt>
              </c:numCache>
            </c:numRef>
          </c:cat>
          <c:val>
            <c:numRef>
              <c:f>'Trend ED data'!$D$5:$D$72</c:f>
              <c:numCache>
                <c:formatCode>#,##0</c:formatCode>
                <c:ptCount val="68"/>
                <c:pt idx="0">
                  <c:v>848</c:v>
                </c:pt>
                <c:pt idx="1">
                  <c:v>733</c:v>
                </c:pt>
                <c:pt idx="2">
                  <c:v>847</c:v>
                </c:pt>
                <c:pt idx="3">
                  <c:v>802</c:v>
                </c:pt>
                <c:pt idx="4">
                  <c:v>789</c:v>
                </c:pt>
                <c:pt idx="5">
                  <c:v>768</c:v>
                </c:pt>
                <c:pt idx="6">
                  <c:v>825</c:v>
                </c:pt>
                <c:pt idx="7">
                  <c:v>768</c:v>
                </c:pt>
                <c:pt idx="8">
                  <c:v>807</c:v>
                </c:pt>
                <c:pt idx="9">
                  <c:v>836</c:v>
                </c:pt>
                <c:pt idx="10">
                  <c:v>814</c:v>
                </c:pt>
                <c:pt idx="11">
                  <c:v>836</c:v>
                </c:pt>
                <c:pt idx="12">
                  <c:v>870</c:v>
                </c:pt>
                <c:pt idx="13">
                  <c:v>879</c:v>
                </c:pt>
                <c:pt idx="14">
                  <c:v>879</c:v>
                </c:pt>
                <c:pt idx="15">
                  <c:v>841</c:v>
                </c:pt>
                <c:pt idx="16">
                  <c:v>835</c:v>
                </c:pt>
                <c:pt idx="17">
                  <c:v>914</c:v>
                </c:pt>
                <c:pt idx="18">
                  <c:v>902</c:v>
                </c:pt>
                <c:pt idx="19">
                  <c:v>937</c:v>
                </c:pt>
                <c:pt idx="20">
                  <c:v>1041</c:v>
                </c:pt>
                <c:pt idx="21">
                  <c:v>1071</c:v>
                </c:pt>
                <c:pt idx="22">
                  <c:v>1020</c:v>
                </c:pt>
                <c:pt idx="23">
                  <c:v>1029</c:v>
                </c:pt>
                <c:pt idx="24">
                  <c:v>1095</c:v>
                </c:pt>
                <c:pt idx="25">
                  <c:v>1108</c:v>
                </c:pt>
                <c:pt idx="26">
                  <c:v>1102</c:v>
                </c:pt>
                <c:pt idx="27">
                  <c:v>1144</c:v>
                </c:pt>
                <c:pt idx="28">
                  <c:v>1144</c:v>
                </c:pt>
                <c:pt idx="30" formatCode="0">
                  <c:v>1116.2452880368619</c:v>
                </c:pt>
                <c:pt idx="31" formatCode="0">
                  <c:v>1129.1118406963687</c:v>
                </c:pt>
                <c:pt idx="32" formatCode="0">
                  <c:v>1142.8657418151524</c:v>
                </c:pt>
                <c:pt idx="33" formatCode="0">
                  <c:v>1156.1759687043013</c:v>
                </c:pt>
                <c:pt idx="34" formatCode="0">
                  <c:v>1169.929869823085</c:v>
                </c:pt>
                <c:pt idx="35" formatCode="0">
                  <c:v>1183.2400967122303</c:v>
                </c:pt>
                <c:pt idx="36" formatCode="0">
                  <c:v>1196.993997831014</c:v>
                </c:pt>
                <c:pt idx="37" formatCode="0">
                  <c:v>1210.7478989497977</c:v>
                </c:pt>
                <c:pt idx="38" formatCode="0">
                  <c:v>1224.0581258389429</c:v>
                </c:pt>
                <c:pt idx="39" formatCode="0">
                  <c:v>1237.8120269577266</c:v>
                </c:pt>
                <c:pt idx="40" formatCode="0">
                  <c:v>1251.1222538468719</c:v>
                </c:pt>
                <c:pt idx="41" formatCode="0">
                  <c:v>1264.8761549656556</c:v>
                </c:pt>
                <c:pt idx="42" formatCode="0">
                  <c:v>1278.6300560844393</c:v>
                </c:pt>
                <c:pt idx="43" formatCode="0">
                  <c:v>1291.0529345143077</c:v>
                </c:pt>
                <c:pt idx="44" formatCode="0">
                  <c:v>1304.8068356330914</c:v>
                </c:pt>
                <c:pt idx="45" formatCode="0">
                  <c:v>1318.1170625222367</c:v>
                </c:pt>
                <c:pt idx="46" formatCode="0">
                  <c:v>1331.8709636410204</c:v>
                </c:pt>
                <c:pt idx="47" formatCode="0">
                  <c:v>1345.1811905301656</c:v>
                </c:pt>
                <c:pt idx="48" formatCode="0">
                  <c:v>1358.9350916489493</c:v>
                </c:pt>
                <c:pt idx="49" formatCode="0">
                  <c:v>1372.688992767733</c:v>
                </c:pt>
                <c:pt idx="50" formatCode="0">
                  <c:v>1385.9992196568819</c:v>
                </c:pt>
                <c:pt idx="51" formatCode="0">
                  <c:v>1399.7531207756656</c:v>
                </c:pt>
                <c:pt idx="52" formatCode="0">
                  <c:v>1413.0633476648109</c:v>
                </c:pt>
                <c:pt idx="53" formatCode="0">
                  <c:v>1426.8172487835946</c:v>
                </c:pt>
                <c:pt idx="54" formatCode="0">
                  <c:v>1440.5711499023782</c:v>
                </c:pt>
                <c:pt idx="55" formatCode="0">
                  <c:v>1452.9940283322467</c:v>
                </c:pt>
                <c:pt idx="56" formatCode="0">
                  <c:v>1466.7479294510304</c:v>
                </c:pt>
                <c:pt idx="57" formatCode="0">
                  <c:v>1480.0581563401756</c:v>
                </c:pt>
                <c:pt idx="58" formatCode="0">
                  <c:v>1493.8120574589593</c:v>
                </c:pt>
                <c:pt idx="59" formatCode="0">
                  <c:v>1507.1222843481046</c:v>
                </c:pt>
                <c:pt idx="60" formatCode="0">
                  <c:v>1520.8761854668883</c:v>
                </c:pt>
                <c:pt idx="61" formatCode="0">
                  <c:v>1534.630086585672</c:v>
                </c:pt>
                <c:pt idx="62" formatCode="0">
                  <c:v>1547.9403134748172</c:v>
                </c:pt>
                <c:pt idx="63" formatCode="0">
                  <c:v>1561.6942145936009</c:v>
                </c:pt>
                <c:pt idx="64" formatCode="0">
                  <c:v>1575.0044414827462</c:v>
                </c:pt>
                <c:pt idx="65" formatCode="0">
                  <c:v>1588.7583426015299</c:v>
                </c:pt>
                <c:pt idx="66" formatCode="0">
                  <c:v>1602.5122437203136</c:v>
                </c:pt>
                <c:pt idx="67" formatCode="0">
                  <c:v>1614.9351221501856</c:v>
                </c:pt>
              </c:numCache>
            </c:numRef>
          </c:val>
          <c:smooth val="0"/>
          <c:extLst>
            <c:ext xmlns:c16="http://schemas.microsoft.com/office/drawing/2014/chart" uri="{C3380CC4-5D6E-409C-BE32-E72D297353CC}">
              <c16:uniqueId val="{00000002-21F7-4DA1-90B0-D0F7C0A4C24E}"/>
            </c:ext>
          </c:extLst>
        </c:ser>
        <c:ser>
          <c:idx val="3"/>
          <c:order val="3"/>
          <c:tx>
            <c:strRef>
              <c:f>'Trend ED data'!$E$4</c:f>
              <c:strCache>
                <c:ptCount val="1"/>
                <c:pt idx="0">
                  <c:v>Severe Frailty</c:v>
                </c:pt>
              </c:strCache>
            </c:strRef>
          </c:tx>
          <c:spPr>
            <a:ln w="28575" cap="rnd">
              <a:solidFill>
                <a:schemeClr val="accent4"/>
              </a:solidFill>
              <a:round/>
            </a:ln>
            <a:effectLst/>
          </c:spPr>
          <c:marker>
            <c:symbol val="none"/>
          </c:marker>
          <c:cat>
            <c:numRef>
              <c:f>'Trend ED data'!$A$5:$A$72</c:f>
              <c:numCache>
                <c:formatCode>mmm\ yy</c:formatCode>
                <c:ptCount val="68"/>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30" formatCode="mmm\-yy">
                  <c:v>45323</c:v>
                </c:pt>
                <c:pt idx="31" formatCode="mmm\-yy">
                  <c:v>45352</c:v>
                </c:pt>
                <c:pt idx="32" formatCode="mmm\-yy">
                  <c:v>45383</c:v>
                </c:pt>
                <c:pt idx="33" formatCode="mmm\-yy">
                  <c:v>45413</c:v>
                </c:pt>
                <c:pt idx="34" formatCode="mmm\-yy">
                  <c:v>45444</c:v>
                </c:pt>
                <c:pt idx="35" formatCode="mmm\-yy">
                  <c:v>45474</c:v>
                </c:pt>
                <c:pt idx="36" formatCode="mmm\-yy">
                  <c:v>45505</c:v>
                </c:pt>
                <c:pt idx="37" formatCode="mmm\-yy">
                  <c:v>45536</c:v>
                </c:pt>
                <c:pt idx="38" formatCode="mmm\-yy">
                  <c:v>45566</c:v>
                </c:pt>
                <c:pt idx="39" formatCode="mmm\-yy">
                  <c:v>45597</c:v>
                </c:pt>
                <c:pt idx="40" formatCode="mmm\-yy">
                  <c:v>45627</c:v>
                </c:pt>
                <c:pt idx="41" formatCode="mmm\-yy">
                  <c:v>45658</c:v>
                </c:pt>
                <c:pt idx="42" formatCode="mmm\-yy">
                  <c:v>45689</c:v>
                </c:pt>
                <c:pt idx="43" formatCode="mmm\-yy">
                  <c:v>45717</c:v>
                </c:pt>
                <c:pt idx="44" formatCode="mmm\-yy">
                  <c:v>45748</c:v>
                </c:pt>
                <c:pt idx="45" formatCode="mmm\-yy">
                  <c:v>45778</c:v>
                </c:pt>
                <c:pt idx="46" formatCode="mmm\-yy">
                  <c:v>45809</c:v>
                </c:pt>
                <c:pt idx="47" formatCode="mmm\-yy">
                  <c:v>45839</c:v>
                </c:pt>
                <c:pt idx="48" formatCode="mmm\-yy">
                  <c:v>45870</c:v>
                </c:pt>
                <c:pt idx="49" formatCode="mmm\-yy">
                  <c:v>45901</c:v>
                </c:pt>
                <c:pt idx="50" formatCode="mmm\-yy">
                  <c:v>45931</c:v>
                </c:pt>
                <c:pt idx="51" formatCode="mmm\-yy">
                  <c:v>45962</c:v>
                </c:pt>
                <c:pt idx="52" formatCode="mmm\-yy">
                  <c:v>45992</c:v>
                </c:pt>
                <c:pt idx="53" formatCode="mmm\-yy">
                  <c:v>46023</c:v>
                </c:pt>
                <c:pt idx="54" formatCode="mmm\-yy">
                  <c:v>46054</c:v>
                </c:pt>
                <c:pt idx="55" formatCode="mmm\-yy">
                  <c:v>46082</c:v>
                </c:pt>
                <c:pt idx="56" formatCode="mmm\-yy">
                  <c:v>46113</c:v>
                </c:pt>
                <c:pt idx="57" formatCode="mmm\-yy">
                  <c:v>46143</c:v>
                </c:pt>
                <c:pt idx="58" formatCode="mmm\-yy">
                  <c:v>46174</c:v>
                </c:pt>
                <c:pt idx="59" formatCode="mmm\-yy">
                  <c:v>46204</c:v>
                </c:pt>
                <c:pt idx="60" formatCode="mmm\-yy">
                  <c:v>46235</c:v>
                </c:pt>
                <c:pt idx="61" formatCode="mmm\-yy">
                  <c:v>46266</c:v>
                </c:pt>
                <c:pt idx="62" formatCode="mmm\-yy">
                  <c:v>46296</c:v>
                </c:pt>
                <c:pt idx="63" formatCode="mmm\-yy">
                  <c:v>46327</c:v>
                </c:pt>
                <c:pt idx="64" formatCode="mmm\-yy">
                  <c:v>46357</c:v>
                </c:pt>
                <c:pt idx="65" formatCode="mmm\-yy">
                  <c:v>46388</c:v>
                </c:pt>
                <c:pt idx="66" formatCode="mmm\-yy">
                  <c:v>46419</c:v>
                </c:pt>
                <c:pt idx="67" formatCode="mmm\-yy">
                  <c:v>46447</c:v>
                </c:pt>
              </c:numCache>
            </c:numRef>
          </c:cat>
          <c:val>
            <c:numRef>
              <c:f>'Trend ED data'!$E$5:$E$72</c:f>
              <c:numCache>
                <c:formatCode>#,##0</c:formatCode>
                <c:ptCount val="68"/>
                <c:pt idx="0">
                  <c:v>696</c:v>
                </c:pt>
                <c:pt idx="1">
                  <c:v>665</c:v>
                </c:pt>
                <c:pt idx="2">
                  <c:v>652</c:v>
                </c:pt>
                <c:pt idx="3">
                  <c:v>638</c:v>
                </c:pt>
                <c:pt idx="4">
                  <c:v>619</c:v>
                </c:pt>
                <c:pt idx="5">
                  <c:v>607</c:v>
                </c:pt>
                <c:pt idx="6">
                  <c:v>618</c:v>
                </c:pt>
                <c:pt idx="7">
                  <c:v>653</c:v>
                </c:pt>
                <c:pt idx="8">
                  <c:v>626</c:v>
                </c:pt>
                <c:pt idx="9">
                  <c:v>639</c:v>
                </c:pt>
                <c:pt idx="10">
                  <c:v>623</c:v>
                </c:pt>
                <c:pt idx="11">
                  <c:v>659</c:v>
                </c:pt>
                <c:pt idx="12">
                  <c:v>658</c:v>
                </c:pt>
                <c:pt idx="13">
                  <c:v>676</c:v>
                </c:pt>
                <c:pt idx="14">
                  <c:v>669</c:v>
                </c:pt>
                <c:pt idx="15">
                  <c:v>640</c:v>
                </c:pt>
                <c:pt idx="16">
                  <c:v>604</c:v>
                </c:pt>
                <c:pt idx="17">
                  <c:v>597</c:v>
                </c:pt>
                <c:pt idx="18">
                  <c:v>614</c:v>
                </c:pt>
                <c:pt idx="19">
                  <c:v>611</c:v>
                </c:pt>
                <c:pt idx="20">
                  <c:v>605</c:v>
                </c:pt>
                <c:pt idx="21">
                  <c:v>653</c:v>
                </c:pt>
                <c:pt idx="22">
                  <c:v>642</c:v>
                </c:pt>
                <c:pt idx="23">
                  <c:v>714</c:v>
                </c:pt>
                <c:pt idx="24">
                  <c:v>667</c:v>
                </c:pt>
                <c:pt idx="25">
                  <c:v>696</c:v>
                </c:pt>
                <c:pt idx="26">
                  <c:v>713</c:v>
                </c:pt>
                <c:pt idx="27">
                  <c:v>709</c:v>
                </c:pt>
                <c:pt idx="28">
                  <c:v>673</c:v>
                </c:pt>
                <c:pt idx="30" formatCode="0">
                  <c:v>668.97875375155058</c:v>
                </c:pt>
                <c:pt idx="31" formatCode="0">
                  <c:v>670.21224021662374</c:v>
                </c:pt>
                <c:pt idx="32" formatCode="0">
                  <c:v>671.53079471377077</c:v>
                </c:pt>
                <c:pt idx="33" formatCode="0">
                  <c:v>672.80681519488076</c:v>
                </c:pt>
                <c:pt idx="34" formatCode="0">
                  <c:v>674.12536969202779</c:v>
                </c:pt>
                <c:pt idx="35" formatCode="0">
                  <c:v>675.40139017313777</c:v>
                </c:pt>
                <c:pt idx="36" formatCode="0">
                  <c:v>676.7199446702848</c:v>
                </c:pt>
                <c:pt idx="37" formatCode="0">
                  <c:v>678.03849916743184</c:v>
                </c:pt>
                <c:pt idx="38" formatCode="0">
                  <c:v>679.31451964854205</c:v>
                </c:pt>
                <c:pt idx="39" formatCode="0">
                  <c:v>680.63307414568908</c:v>
                </c:pt>
                <c:pt idx="40" formatCode="0">
                  <c:v>681.90909462679906</c:v>
                </c:pt>
                <c:pt idx="41" formatCode="0">
                  <c:v>683.22764912394609</c:v>
                </c:pt>
                <c:pt idx="42" formatCode="0">
                  <c:v>684.54620362109313</c:v>
                </c:pt>
                <c:pt idx="43" formatCode="0">
                  <c:v>685.73715607012923</c:v>
                </c:pt>
                <c:pt idx="44" formatCode="0">
                  <c:v>687.05571056727626</c:v>
                </c:pt>
                <c:pt idx="45" formatCode="0">
                  <c:v>688.33173104838625</c:v>
                </c:pt>
                <c:pt idx="46" formatCode="0">
                  <c:v>689.65028554553328</c:v>
                </c:pt>
                <c:pt idx="47" formatCode="0">
                  <c:v>690.92630602664326</c:v>
                </c:pt>
                <c:pt idx="48" formatCode="0">
                  <c:v>692.24486052379029</c:v>
                </c:pt>
                <c:pt idx="49" formatCode="0">
                  <c:v>693.56341502093733</c:v>
                </c:pt>
                <c:pt idx="50" formatCode="0">
                  <c:v>694.83943550204754</c:v>
                </c:pt>
                <c:pt idx="51" formatCode="0">
                  <c:v>696.15798999919457</c:v>
                </c:pt>
                <c:pt idx="52" formatCode="0">
                  <c:v>697.43401048030455</c:v>
                </c:pt>
                <c:pt idx="53" formatCode="0">
                  <c:v>698.75256497745158</c:v>
                </c:pt>
                <c:pt idx="54" formatCode="0">
                  <c:v>700.07111947459862</c:v>
                </c:pt>
                <c:pt idx="55" formatCode="0">
                  <c:v>701.26207192363472</c:v>
                </c:pt>
                <c:pt idx="56" formatCode="0">
                  <c:v>702.58062642078175</c:v>
                </c:pt>
                <c:pt idx="57" formatCode="0">
                  <c:v>703.85664690189174</c:v>
                </c:pt>
                <c:pt idx="58" formatCode="0">
                  <c:v>705.17520139903877</c:v>
                </c:pt>
                <c:pt idx="59" formatCode="0">
                  <c:v>706.45122188014875</c:v>
                </c:pt>
                <c:pt idx="60" formatCode="0">
                  <c:v>707.76977637729578</c:v>
                </c:pt>
                <c:pt idx="61" formatCode="0">
                  <c:v>709.08833087444282</c:v>
                </c:pt>
                <c:pt idx="62" formatCode="0">
                  <c:v>710.36435135555303</c:v>
                </c:pt>
                <c:pt idx="63" formatCode="0">
                  <c:v>711.68290585270006</c:v>
                </c:pt>
                <c:pt idx="64" formatCode="0">
                  <c:v>712.95892633381004</c:v>
                </c:pt>
                <c:pt idx="65" formatCode="0">
                  <c:v>714.27748083095707</c:v>
                </c:pt>
                <c:pt idx="66" formatCode="0">
                  <c:v>715.59603532810411</c:v>
                </c:pt>
                <c:pt idx="67" formatCode="0">
                  <c:v>716.78698777714021</c:v>
                </c:pt>
              </c:numCache>
            </c:numRef>
          </c:val>
          <c:smooth val="0"/>
          <c:extLst>
            <c:ext xmlns:c16="http://schemas.microsoft.com/office/drawing/2014/chart" uri="{C3380CC4-5D6E-409C-BE32-E72D297353CC}">
              <c16:uniqueId val="{00000003-21F7-4DA1-90B0-D0F7C0A4C24E}"/>
            </c:ext>
          </c:extLst>
        </c:ser>
        <c:ser>
          <c:idx val="4"/>
          <c:order val="4"/>
          <c:tx>
            <c:strRef>
              <c:f>'Trend ED data'!$F$4</c:f>
              <c:strCache>
                <c:ptCount val="1"/>
                <c:pt idx="0">
                  <c:v>No Frailty</c:v>
                </c:pt>
              </c:strCache>
            </c:strRef>
          </c:tx>
          <c:spPr>
            <a:ln w="28575" cap="rnd">
              <a:solidFill>
                <a:schemeClr val="accent5"/>
              </a:solidFill>
              <a:round/>
            </a:ln>
            <a:effectLst/>
          </c:spPr>
          <c:marker>
            <c:symbol val="none"/>
          </c:marker>
          <c:cat>
            <c:numRef>
              <c:f>'Trend ED data'!$A$5:$A$72</c:f>
              <c:numCache>
                <c:formatCode>mmm\ yy</c:formatCode>
                <c:ptCount val="68"/>
                <c:pt idx="0">
                  <c:v>44440</c:v>
                </c:pt>
                <c:pt idx="1">
                  <c:v>44470</c:v>
                </c:pt>
                <c:pt idx="2">
                  <c:v>44501</c:v>
                </c:pt>
                <c:pt idx="3">
                  <c:v>44531</c:v>
                </c:pt>
                <c:pt idx="4">
                  <c:v>44562</c:v>
                </c:pt>
                <c:pt idx="5">
                  <c:v>44593</c:v>
                </c:pt>
                <c:pt idx="6">
                  <c:v>44621</c:v>
                </c:pt>
                <c:pt idx="7">
                  <c:v>44652</c:v>
                </c:pt>
                <c:pt idx="8">
                  <c:v>44682</c:v>
                </c:pt>
                <c:pt idx="9">
                  <c:v>44713</c:v>
                </c:pt>
                <c:pt idx="10">
                  <c:v>44743</c:v>
                </c:pt>
                <c:pt idx="11">
                  <c:v>44774</c:v>
                </c:pt>
                <c:pt idx="12">
                  <c:v>44805</c:v>
                </c:pt>
                <c:pt idx="13">
                  <c:v>44835</c:v>
                </c:pt>
                <c:pt idx="14">
                  <c:v>44866</c:v>
                </c:pt>
                <c:pt idx="15">
                  <c:v>44896</c:v>
                </c:pt>
                <c:pt idx="16">
                  <c:v>44927</c:v>
                </c:pt>
                <c:pt idx="17">
                  <c:v>44958</c:v>
                </c:pt>
                <c:pt idx="18">
                  <c:v>44986</c:v>
                </c:pt>
                <c:pt idx="19">
                  <c:v>45017</c:v>
                </c:pt>
                <c:pt idx="20">
                  <c:v>45047</c:v>
                </c:pt>
                <c:pt idx="21">
                  <c:v>45078</c:v>
                </c:pt>
                <c:pt idx="22">
                  <c:v>45108</c:v>
                </c:pt>
                <c:pt idx="23">
                  <c:v>45139</c:v>
                </c:pt>
                <c:pt idx="24">
                  <c:v>45170</c:v>
                </c:pt>
                <c:pt idx="25">
                  <c:v>45200</c:v>
                </c:pt>
                <c:pt idx="26">
                  <c:v>45231</c:v>
                </c:pt>
                <c:pt idx="27">
                  <c:v>45261</c:v>
                </c:pt>
                <c:pt idx="28">
                  <c:v>45292</c:v>
                </c:pt>
                <c:pt idx="30" formatCode="mmm\-yy">
                  <c:v>45323</c:v>
                </c:pt>
                <c:pt idx="31" formatCode="mmm\-yy">
                  <c:v>45352</c:v>
                </c:pt>
                <c:pt idx="32" formatCode="mmm\-yy">
                  <c:v>45383</c:v>
                </c:pt>
                <c:pt idx="33" formatCode="mmm\-yy">
                  <c:v>45413</c:v>
                </c:pt>
                <c:pt idx="34" formatCode="mmm\-yy">
                  <c:v>45444</c:v>
                </c:pt>
                <c:pt idx="35" formatCode="mmm\-yy">
                  <c:v>45474</c:v>
                </c:pt>
                <c:pt idx="36" formatCode="mmm\-yy">
                  <c:v>45505</c:v>
                </c:pt>
                <c:pt idx="37" formatCode="mmm\-yy">
                  <c:v>45536</c:v>
                </c:pt>
                <c:pt idx="38" formatCode="mmm\-yy">
                  <c:v>45566</c:v>
                </c:pt>
                <c:pt idx="39" formatCode="mmm\-yy">
                  <c:v>45597</c:v>
                </c:pt>
                <c:pt idx="40" formatCode="mmm\-yy">
                  <c:v>45627</c:v>
                </c:pt>
                <c:pt idx="41" formatCode="mmm\-yy">
                  <c:v>45658</c:v>
                </c:pt>
                <c:pt idx="42" formatCode="mmm\-yy">
                  <c:v>45689</c:v>
                </c:pt>
                <c:pt idx="43" formatCode="mmm\-yy">
                  <c:v>45717</c:v>
                </c:pt>
                <c:pt idx="44" formatCode="mmm\-yy">
                  <c:v>45748</c:v>
                </c:pt>
                <c:pt idx="45" formatCode="mmm\-yy">
                  <c:v>45778</c:v>
                </c:pt>
                <c:pt idx="46" formatCode="mmm\-yy">
                  <c:v>45809</c:v>
                </c:pt>
                <c:pt idx="47" formatCode="mmm\-yy">
                  <c:v>45839</c:v>
                </c:pt>
                <c:pt idx="48" formatCode="mmm\-yy">
                  <c:v>45870</c:v>
                </c:pt>
                <c:pt idx="49" formatCode="mmm\-yy">
                  <c:v>45901</c:v>
                </c:pt>
                <c:pt idx="50" formatCode="mmm\-yy">
                  <c:v>45931</c:v>
                </c:pt>
                <c:pt idx="51" formatCode="mmm\-yy">
                  <c:v>45962</c:v>
                </c:pt>
                <c:pt idx="52" formatCode="mmm\-yy">
                  <c:v>45992</c:v>
                </c:pt>
                <c:pt idx="53" formatCode="mmm\-yy">
                  <c:v>46023</c:v>
                </c:pt>
                <c:pt idx="54" formatCode="mmm\-yy">
                  <c:v>46054</c:v>
                </c:pt>
                <c:pt idx="55" formatCode="mmm\-yy">
                  <c:v>46082</c:v>
                </c:pt>
                <c:pt idx="56" formatCode="mmm\-yy">
                  <c:v>46113</c:v>
                </c:pt>
                <c:pt idx="57" formatCode="mmm\-yy">
                  <c:v>46143</c:v>
                </c:pt>
                <c:pt idx="58" formatCode="mmm\-yy">
                  <c:v>46174</c:v>
                </c:pt>
                <c:pt idx="59" formatCode="mmm\-yy">
                  <c:v>46204</c:v>
                </c:pt>
                <c:pt idx="60" formatCode="mmm\-yy">
                  <c:v>46235</c:v>
                </c:pt>
                <c:pt idx="61" formatCode="mmm\-yy">
                  <c:v>46266</c:v>
                </c:pt>
                <c:pt idx="62" formatCode="mmm\-yy">
                  <c:v>46296</c:v>
                </c:pt>
                <c:pt idx="63" formatCode="mmm\-yy">
                  <c:v>46327</c:v>
                </c:pt>
                <c:pt idx="64" formatCode="mmm\-yy">
                  <c:v>46357</c:v>
                </c:pt>
                <c:pt idx="65" formatCode="mmm\-yy">
                  <c:v>46388</c:v>
                </c:pt>
                <c:pt idx="66" formatCode="mmm\-yy">
                  <c:v>46419</c:v>
                </c:pt>
                <c:pt idx="67" formatCode="mmm\-yy">
                  <c:v>46447</c:v>
                </c:pt>
              </c:numCache>
            </c:numRef>
          </c:cat>
          <c:val>
            <c:numRef>
              <c:f>'Trend ED data'!$F$5:$F$72</c:f>
              <c:numCache>
                <c:formatCode>#,##0</c:formatCode>
                <c:ptCount val="68"/>
                <c:pt idx="0">
                  <c:v>3729</c:v>
                </c:pt>
                <c:pt idx="1">
                  <c:v>4014</c:v>
                </c:pt>
                <c:pt idx="2">
                  <c:v>3310</c:v>
                </c:pt>
                <c:pt idx="3">
                  <c:v>3261</c:v>
                </c:pt>
                <c:pt idx="4">
                  <c:v>3246</c:v>
                </c:pt>
                <c:pt idx="5">
                  <c:v>3060</c:v>
                </c:pt>
                <c:pt idx="6">
                  <c:v>3533</c:v>
                </c:pt>
                <c:pt idx="7">
                  <c:v>3776</c:v>
                </c:pt>
                <c:pt idx="8">
                  <c:v>3575</c:v>
                </c:pt>
                <c:pt idx="9">
                  <c:v>3508</c:v>
                </c:pt>
                <c:pt idx="10">
                  <c:v>3510</c:v>
                </c:pt>
                <c:pt idx="11">
                  <c:v>3551</c:v>
                </c:pt>
                <c:pt idx="12">
                  <c:v>3363</c:v>
                </c:pt>
                <c:pt idx="13">
                  <c:v>3539</c:v>
                </c:pt>
                <c:pt idx="14">
                  <c:v>3412</c:v>
                </c:pt>
                <c:pt idx="15">
                  <c:v>4058</c:v>
                </c:pt>
                <c:pt idx="16">
                  <c:v>3935</c:v>
                </c:pt>
                <c:pt idx="17">
                  <c:v>3530</c:v>
                </c:pt>
                <c:pt idx="18">
                  <c:v>4279</c:v>
                </c:pt>
                <c:pt idx="19">
                  <c:v>4036</c:v>
                </c:pt>
                <c:pt idx="20">
                  <c:v>4211</c:v>
                </c:pt>
                <c:pt idx="21">
                  <c:v>4105</c:v>
                </c:pt>
                <c:pt idx="22">
                  <c:v>4131</c:v>
                </c:pt>
                <c:pt idx="23">
                  <c:v>4285</c:v>
                </c:pt>
                <c:pt idx="24">
                  <c:v>4554</c:v>
                </c:pt>
                <c:pt idx="25">
                  <c:v>4599</c:v>
                </c:pt>
                <c:pt idx="26">
                  <c:v>4332</c:v>
                </c:pt>
                <c:pt idx="27">
                  <c:v>4723</c:v>
                </c:pt>
                <c:pt idx="28">
                  <c:v>4573</c:v>
                </c:pt>
                <c:pt idx="30" formatCode="0">
                  <c:v>4522.1539500272629</c:v>
                </c:pt>
                <c:pt idx="31" formatCode="0">
                  <c:v>4564.5632854687428</c:v>
                </c:pt>
                <c:pt idx="32" formatCode="0">
                  <c:v>4609.897402664792</c:v>
                </c:pt>
                <c:pt idx="33" formatCode="0">
                  <c:v>4653.7691289835639</c:v>
                </c:pt>
                <c:pt idx="34" formatCode="0">
                  <c:v>4699.1032461796276</c:v>
                </c:pt>
                <c:pt idx="35" formatCode="0">
                  <c:v>4742.9749724983849</c:v>
                </c:pt>
                <c:pt idx="36" formatCode="0">
                  <c:v>4788.3090896944486</c:v>
                </c:pt>
                <c:pt idx="37" formatCode="0">
                  <c:v>4833.6432068905124</c:v>
                </c:pt>
                <c:pt idx="38" formatCode="0">
                  <c:v>4877.5149332092842</c:v>
                </c:pt>
                <c:pt idx="39" formatCode="0">
                  <c:v>4922.8490504053334</c:v>
                </c:pt>
                <c:pt idx="40" formatCode="0">
                  <c:v>4966.7207767241052</c:v>
                </c:pt>
                <c:pt idx="41" formatCode="0">
                  <c:v>5012.054893920169</c:v>
                </c:pt>
                <c:pt idx="42" formatCode="0">
                  <c:v>5057.3890111162182</c:v>
                </c:pt>
                <c:pt idx="43" formatCode="0">
                  <c:v>5098.3359556804062</c:v>
                </c:pt>
                <c:pt idx="44" formatCode="0">
                  <c:v>5143.6700728764699</c:v>
                </c:pt>
                <c:pt idx="45" formatCode="0">
                  <c:v>5187.5417991952272</c:v>
                </c:pt>
                <c:pt idx="46" formatCode="0">
                  <c:v>5232.875916391291</c:v>
                </c:pt>
                <c:pt idx="47" formatCode="0">
                  <c:v>5276.7476427100628</c:v>
                </c:pt>
                <c:pt idx="48" formatCode="0">
                  <c:v>5322.081759906112</c:v>
                </c:pt>
                <c:pt idx="49" formatCode="0">
                  <c:v>5367.4158771021757</c:v>
                </c:pt>
                <c:pt idx="50" formatCode="0">
                  <c:v>5411.2876034209476</c:v>
                </c:pt>
                <c:pt idx="51" formatCode="0">
                  <c:v>5456.6217206169968</c:v>
                </c:pt>
                <c:pt idx="52" formatCode="0">
                  <c:v>5500.4934469357686</c:v>
                </c:pt>
                <c:pt idx="53" formatCode="0">
                  <c:v>5545.8275641318323</c:v>
                </c:pt>
                <c:pt idx="54" formatCode="0">
                  <c:v>5591.1616813278815</c:v>
                </c:pt>
                <c:pt idx="55" formatCode="0">
                  <c:v>5632.1086258920695</c:v>
                </c:pt>
                <c:pt idx="56" formatCode="0">
                  <c:v>5677.4427430881333</c:v>
                </c:pt>
                <c:pt idx="57" formatCode="0">
                  <c:v>5721.3144694068906</c:v>
                </c:pt>
                <c:pt idx="58" formatCode="0">
                  <c:v>5766.6485866029543</c:v>
                </c:pt>
                <c:pt idx="59" formatCode="0">
                  <c:v>5810.5203129217261</c:v>
                </c:pt>
                <c:pt idx="60" formatCode="0">
                  <c:v>5855.8544301177753</c:v>
                </c:pt>
                <c:pt idx="61" formatCode="0">
                  <c:v>5901.1885473138391</c:v>
                </c:pt>
                <c:pt idx="62" formatCode="0">
                  <c:v>5945.0602736326109</c:v>
                </c:pt>
                <c:pt idx="63" formatCode="0">
                  <c:v>5990.3943908286601</c:v>
                </c:pt>
                <c:pt idx="64" formatCode="0">
                  <c:v>6034.2661171474319</c:v>
                </c:pt>
                <c:pt idx="65" formatCode="0">
                  <c:v>6079.6002343434957</c:v>
                </c:pt>
                <c:pt idx="66" formatCode="0">
                  <c:v>6124.9343515395594</c:v>
                </c:pt>
                <c:pt idx="67" formatCode="0">
                  <c:v>6165.8812961037329</c:v>
                </c:pt>
              </c:numCache>
            </c:numRef>
          </c:val>
          <c:smooth val="0"/>
          <c:extLst>
            <c:ext xmlns:c16="http://schemas.microsoft.com/office/drawing/2014/chart" uri="{C3380CC4-5D6E-409C-BE32-E72D297353CC}">
              <c16:uniqueId val="{00000004-21F7-4DA1-90B0-D0F7C0A4C24E}"/>
            </c:ext>
          </c:extLst>
        </c:ser>
        <c:dLbls>
          <c:showLegendKey val="0"/>
          <c:showVal val="0"/>
          <c:showCatName val="0"/>
          <c:showSerName val="0"/>
          <c:showPercent val="0"/>
          <c:showBubbleSize val="0"/>
        </c:dLbls>
        <c:smooth val="0"/>
        <c:axId val="49691104"/>
        <c:axId val="1541161471"/>
      </c:lineChart>
      <c:dateAx>
        <c:axId val="49691104"/>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161471"/>
        <c:crosses val="autoZero"/>
        <c:auto val="1"/>
        <c:lblOffset val="100"/>
        <c:baseTimeUnit val="months"/>
      </c:dateAx>
      <c:valAx>
        <c:axId val="154116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91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5A203-1464-404F-B07B-667FD04EE01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5106A94D-B12A-4E4C-82C8-BE2590DF6007}">
      <dgm:prSet phldrT="[Text]" custT="1"/>
      <dgm:spPr/>
      <dgm:t>
        <a:bodyPr/>
        <a:lstStyle/>
        <a:p>
          <a:r>
            <a:rPr lang="en-GB" sz="1800" dirty="0"/>
            <a:t>Here is the latest guidance</a:t>
          </a:r>
        </a:p>
      </dgm:t>
    </dgm:pt>
    <dgm:pt modelId="{F727D16F-6FF5-47CA-913C-84C7CD0EAFDD}" type="parTrans" cxnId="{5C1E3B70-6F5C-4EF5-93DC-8FC1DCE448D5}">
      <dgm:prSet/>
      <dgm:spPr/>
      <dgm:t>
        <a:bodyPr/>
        <a:lstStyle/>
        <a:p>
          <a:endParaRPr lang="en-GB"/>
        </a:p>
      </dgm:t>
    </dgm:pt>
    <dgm:pt modelId="{45D0E16A-6738-42F2-A926-B39FE7CE9960}" type="sibTrans" cxnId="{5C1E3B70-6F5C-4EF5-93DC-8FC1DCE448D5}">
      <dgm:prSet/>
      <dgm:spPr/>
      <dgm:t>
        <a:bodyPr/>
        <a:lstStyle/>
        <a:p>
          <a:endParaRPr lang="en-GB"/>
        </a:p>
      </dgm:t>
    </dgm:pt>
    <dgm:pt modelId="{11C4D418-F4C0-49DC-B7CF-3DF2C674BA42}">
      <dgm:prSet phldrT="[Text]" custT="1"/>
      <dgm:spPr/>
      <dgm:t>
        <a:bodyPr/>
        <a:lstStyle/>
        <a:p>
          <a:r>
            <a:rPr lang="en-GB" sz="1800" dirty="0"/>
            <a:t>Not sure that’ll work, but if you say so…</a:t>
          </a:r>
        </a:p>
      </dgm:t>
    </dgm:pt>
    <dgm:pt modelId="{670CFA6B-9434-43E2-96F1-B4A1E3E0B946}" type="parTrans" cxnId="{9B9DADC0-86BE-4BDC-96F8-710052CBC7CB}">
      <dgm:prSet/>
      <dgm:spPr/>
      <dgm:t>
        <a:bodyPr/>
        <a:lstStyle/>
        <a:p>
          <a:endParaRPr lang="en-GB"/>
        </a:p>
      </dgm:t>
    </dgm:pt>
    <dgm:pt modelId="{394E986D-F568-4DB2-81CD-A236D3C45C00}" type="sibTrans" cxnId="{9B9DADC0-86BE-4BDC-96F8-710052CBC7CB}">
      <dgm:prSet/>
      <dgm:spPr/>
      <dgm:t>
        <a:bodyPr/>
        <a:lstStyle/>
        <a:p>
          <a:endParaRPr lang="en-GB"/>
        </a:p>
      </dgm:t>
    </dgm:pt>
    <dgm:pt modelId="{8FB1E8E8-4AA2-4DF3-8D0F-EB3D86C908D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t>It’s still hard. </a:t>
          </a:r>
        </a:p>
        <a:p>
          <a:pPr marL="0" marR="0" lvl="0" indent="0" defTabSz="914400" eaLnBrk="1" fontAlgn="auto" latinLnBrk="0" hangingPunct="1">
            <a:lnSpc>
              <a:spcPct val="100000"/>
            </a:lnSpc>
            <a:spcBef>
              <a:spcPts val="0"/>
            </a:spcBef>
            <a:spcAft>
              <a:spcPts val="0"/>
            </a:spcAft>
            <a:buClrTx/>
            <a:buSzTx/>
            <a:buFontTx/>
            <a:buNone/>
            <a:tabLst/>
            <a:defRPr/>
          </a:pPr>
          <a:r>
            <a:rPr lang="en-GB" sz="1800" dirty="0"/>
            <a:t>Is there some more guidance?</a:t>
          </a:r>
        </a:p>
        <a:p>
          <a:pPr marL="0" lvl="0" defTabSz="666750">
            <a:lnSpc>
              <a:spcPct val="90000"/>
            </a:lnSpc>
            <a:spcBef>
              <a:spcPct val="0"/>
            </a:spcBef>
            <a:spcAft>
              <a:spcPct val="35000"/>
            </a:spcAft>
            <a:buNone/>
          </a:pPr>
          <a:endParaRPr lang="en-GB" sz="1600" dirty="0"/>
        </a:p>
      </dgm:t>
    </dgm:pt>
    <dgm:pt modelId="{017199DD-3C04-4DBA-9DD2-06D260AF735D}" type="parTrans" cxnId="{27AAB07B-1B50-4357-ADD9-6502E633CAB1}">
      <dgm:prSet/>
      <dgm:spPr/>
      <dgm:t>
        <a:bodyPr/>
        <a:lstStyle/>
        <a:p>
          <a:endParaRPr lang="en-GB"/>
        </a:p>
      </dgm:t>
    </dgm:pt>
    <dgm:pt modelId="{554684B7-9A0B-42C0-9210-83EE5E20B8D9}" type="sibTrans" cxnId="{27AAB07B-1B50-4357-ADD9-6502E633CAB1}">
      <dgm:prSet/>
      <dgm:spPr/>
      <dgm:t>
        <a:bodyPr/>
        <a:lstStyle/>
        <a:p>
          <a:endParaRPr lang="en-GB"/>
        </a:p>
      </dgm:t>
    </dgm:pt>
    <dgm:pt modelId="{BE7497A0-0EAA-4A11-AD21-B769240AA2B9}">
      <dgm:prSet custT="1"/>
      <dgm:spPr/>
      <dgm:t>
        <a:bodyPr/>
        <a:lstStyle/>
        <a:p>
          <a:r>
            <a:rPr lang="en-GB" sz="1800" dirty="0"/>
            <a:t>The guidance has been through rigorous governance, please implement it!</a:t>
          </a:r>
        </a:p>
      </dgm:t>
    </dgm:pt>
    <dgm:pt modelId="{FC4650E6-C9AD-404E-ABE7-5BA7CFC252A0}" type="parTrans" cxnId="{549CBFD8-F03A-4DE4-AC00-CB59666B3EFC}">
      <dgm:prSet/>
      <dgm:spPr/>
      <dgm:t>
        <a:bodyPr/>
        <a:lstStyle/>
        <a:p>
          <a:endParaRPr lang="en-GB"/>
        </a:p>
      </dgm:t>
    </dgm:pt>
    <dgm:pt modelId="{FEA4671D-2245-48DF-94CC-C4E80A63777C}" type="sibTrans" cxnId="{549CBFD8-F03A-4DE4-AC00-CB59666B3EFC}">
      <dgm:prSet/>
      <dgm:spPr/>
      <dgm:t>
        <a:bodyPr/>
        <a:lstStyle/>
        <a:p>
          <a:endParaRPr lang="en-GB"/>
        </a:p>
      </dgm:t>
    </dgm:pt>
    <dgm:pt modelId="{B1262355-64E0-4B7A-9A72-0900F8A511F9}" type="pres">
      <dgm:prSet presAssocID="{1E65A203-1464-404F-B07B-667FD04EE017}" presName="cycle" presStyleCnt="0">
        <dgm:presLayoutVars>
          <dgm:dir/>
          <dgm:resizeHandles val="exact"/>
        </dgm:presLayoutVars>
      </dgm:prSet>
      <dgm:spPr/>
    </dgm:pt>
    <dgm:pt modelId="{D4D06EB9-EECE-47E1-AA32-2E2E86DDBDAD}" type="pres">
      <dgm:prSet presAssocID="{5106A94D-B12A-4E4C-82C8-BE2590DF6007}" presName="node" presStyleLbl="node1" presStyleIdx="0" presStyleCnt="4">
        <dgm:presLayoutVars>
          <dgm:bulletEnabled val="1"/>
        </dgm:presLayoutVars>
      </dgm:prSet>
      <dgm:spPr/>
    </dgm:pt>
    <dgm:pt modelId="{355E5A94-0848-4D0E-9881-94119C4356DB}" type="pres">
      <dgm:prSet presAssocID="{5106A94D-B12A-4E4C-82C8-BE2590DF6007}" presName="spNode" presStyleCnt="0"/>
      <dgm:spPr/>
    </dgm:pt>
    <dgm:pt modelId="{3E7038DB-5CE7-466B-A8F2-184374098C4E}" type="pres">
      <dgm:prSet presAssocID="{45D0E16A-6738-42F2-A926-B39FE7CE9960}" presName="sibTrans" presStyleLbl="sibTrans1D1" presStyleIdx="0" presStyleCnt="4"/>
      <dgm:spPr/>
    </dgm:pt>
    <dgm:pt modelId="{30C13015-E704-4993-9065-7CAD74AB626D}" type="pres">
      <dgm:prSet presAssocID="{11C4D418-F4C0-49DC-B7CF-3DF2C674BA42}" presName="node" presStyleLbl="node1" presStyleIdx="1" presStyleCnt="4">
        <dgm:presLayoutVars>
          <dgm:bulletEnabled val="1"/>
        </dgm:presLayoutVars>
      </dgm:prSet>
      <dgm:spPr/>
    </dgm:pt>
    <dgm:pt modelId="{6DE27C48-A630-482F-9BCC-8F8352E2FC63}" type="pres">
      <dgm:prSet presAssocID="{11C4D418-F4C0-49DC-B7CF-3DF2C674BA42}" presName="spNode" presStyleCnt="0"/>
      <dgm:spPr/>
    </dgm:pt>
    <dgm:pt modelId="{28969FCC-4B09-49BD-B449-8AEABE11F649}" type="pres">
      <dgm:prSet presAssocID="{394E986D-F568-4DB2-81CD-A236D3C45C00}" presName="sibTrans" presStyleLbl="sibTrans1D1" presStyleIdx="1" presStyleCnt="4"/>
      <dgm:spPr/>
    </dgm:pt>
    <dgm:pt modelId="{DC0B066A-16F2-45EC-9E03-71A15A24BC0A}" type="pres">
      <dgm:prSet presAssocID="{BE7497A0-0EAA-4A11-AD21-B769240AA2B9}" presName="node" presStyleLbl="node1" presStyleIdx="2" presStyleCnt="4" custScaleX="154881">
        <dgm:presLayoutVars>
          <dgm:bulletEnabled val="1"/>
        </dgm:presLayoutVars>
      </dgm:prSet>
      <dgm:spPr/>
    </dgm:pt>
    <dgm:pt modelId="{0AC53CAA-DDF7-4F01-A317-4BC2D75673F2}" type="pres">
      <dgm:prSet presAssocID="{BE7497A0-0EAA-4A11-AD21-B769240AA2B9}" presName="spNode" presStyleCnt="0"/>
      <dgm:spPr/>
    </dgm:pt>
    <dgm:pt modelId="{E6C7BDFF-A1AB-42E9-8774-6C1602464093}" type="pres">
      <dgm:prSet presAssocID="{FEA4671D-2245-48DF-94CC-C4E80A63777C}" presName="sibTrans" presStyleLbl="sibTrans1D1" presStyleIdx="2" presStyleCnt="4"/>
      <dgm:spPr/>
    </dgm:pt>
    <dgm:pt modelId="{0AF7EF6E-E4B0-4B6E-9EBA-86C69A1B7CD5}" type="pres">
      <dgm:prSet presAssocID="{8FB1E8E8-4AA2-4DF3-8D0F-EB3D86C908D9}" presName="node" presStyleLbl="node1" presStyleIdx="3" presStyleCnt="4">
        <dgm:presLayoutVars>
          <dgm:bulletEnabled val="1"/>
        </dgm:presLayoutVars>
      </dgm:prSet>
      <dgm:spPr/>
    </dgm:pt>
    <dgm:pt modelId="{62149DA7-543E-4EE1-B7C3-D3F6460CB795}" type="pres">
      <dgm:prSet presAssocID="{8FB1E8E8-4AA2-4DF3-8D0F-EB3D86C908D9}" presName="spNode" presStyleCnt="0"/>
      <dgm:spPr/>
    </dgm:pt>
    <dgm:pt modelId="{6D880AE0-E2AE-48B9-9BFE-D9A8E8A4F628}" type="pres">
      <dgm:prSet presAssocID="{554684B7-9A0B-42C0-9210-83EE5E20B8D9}" presName="sibTrans" presStyleLbl="sibTrans1D1" presStyleIdx="3" presStyleCnt="4"/>
      <dgm:spPr/>
    </dgm:pt>
  </dgm:ptLst>
  <dgm:cxnLst>
    <dgm:cxn modelId="{AE430609-B724-482A-933E-0C2E31F3EB92}" type="presOf" srcId="{394E986D-F568-4DB2-81CD-A236D3C45C00}" destId="{28969FCC-4B09-49BD-B449-8AEABE11F649}" srcOrd="0" destOrd="0" presId="urn:microsoft.com/office/officeart/2005/8/layout/cycle5"/>
    <dgm:cxn modelId="{B05DFA0D-7403-4B01-9255-D5D9D5A5CDFF}" type="presOf" srcId="{5106A94D-B12A-4E4C-82C8-BE2590DF6007}" destId="{D4D06EB9-EECE-47E1-AA32-2E2E86DDBDAD}" srcOrd="0" destOrd="0" presId="urn:microsoft.com/office/officeart/2005/8/layout/cycle5"/>
    <dgm:cxn modelId="{94549F15-DDEC-4225-8055-E815C2DC13FA}" type="presOf" srcId="{BE7497A0-0EAA-4A11-AD21-B769240AA2B9}" destId="{DC0B066A-16F2-45EC-9E03-71A15A24BC0A}" srcOrd="0" destOrd="0" presId="urn:microsoft.com/office/officeart/2005/8/layout/cycle5"/>
    <dgm:cxn modelId="{4085B35D-3CC4-4D45-BBF8-A29CC3B5D66C}" type="presOf" srcId="{8FB1E8E8-4AA2-4DF3-8D0F-EB3D86C908D9}" destId="{0AF7EF6E-E4B0-4B6E-9EBA-86C69A1B7CD5}" srcOrd="0" destOrd="0" presId="urn:microsoft.com/office/officeart/2005/8/layout/cycle5"/>
    <dgm:cxn modelId="{416DC760-0A7C-4AAF-BCDF-9E70EA3DC384}" type="presOf" srcId="{1E65A203-1464-404F-B07B-667FD04EE017}" destId="{B1262355-64E0-4B7A-9A72-0900F8A511F9}" srcOrd="0" destOrd="0" presId="urn:microsoft.com/office/officeart/2005/8/layout/cycle5"/>
    <dgm:cxn modelId="{5C1E3B70-6F5C-4EF5-93DC-8FC1DCE448D5}" srcId="{1E65A203-1464-404F-B07B-667FD04EE017}" destId="{5106A94D-B12A-4E4C-82C8-BE2590DF6007}" srcOrd="0" destOrd="0" parTransId="{F727D16F-6FF5-47CA-913C-84C7CD0EAFDD}" sibTransId="{45D0E16A-6738-42F2-A926-B39FE7CE9960}"/>
    <dgm:cxn modelId="{27AAB07B-1B50-4357-ADD9-6502E633CAB1}" srcId="{1E65A203-1464-404F-B07B-667FD04EE017}" destId="{8FB1E8E8-4AA2-4DF3-8D0F-EB3D86C908D9}" srcOrd="3" destOrd="0" parTransId="{017199DD-3C04-4DBA-9DD2-06D260AF735D}" sibTransId="{554684B7-9A0B-42C0-9210-83EE5E20B8D9}"/>
    <dgm:cxn modelId="{A830CF80-5899-4751-A0F7-DB9214E085F6}" type="presOf" srcId="{45D0E16A-6738-42F2-A926-B39FE7CE9960}" destId="{3E7038DB-5CE7-466B-A8F2-184374098C4E}" srcOrd="0" destOrd="0" presId="urn:microsoft.com/office/officeart/2005/8/layout/cycle5"/>
    <dgm:cxn modelId="{BB75FD87-C423-4975-90B4-108BD67B3539}" type="presOf" srcId="{554684B7-9A0B-42C0-9210-83EE5E20B8D9}" destId="{6D880AE0-E2AE-48B9-9BFE-D9A8E8A4F628}" srcOrd="0" destOrd="0" presId="urn:microsoft.com/office/officeart/2005/8/layout/cycle5"/>
    <dgm:cxn modelId="{799B40B7-7433-40D6-B97F-D8FE72290C29}" type="presOf" srcId="{FEA4671D-2245-48DF-94CC-C4E80A63777C}" destId="{E6C7BDFF-A1AB-42E9-8774-6C1602464093}" srcOrd="0" destOrd="0" presId="urn:microsoft.com/office/officeart/2005/8/layout/cycle5"/>
    <dgm:cxn modelId="{236642BE-B3FF-44F5-9C61-29D5F80B1A5F}" type="presOf" srcId="{11C4D418-F4C0-49DC-B7CF-3DF2C674BA42}" destId="{30C13015-E704-4993-9065-7CAD74AB626D}" srcOrd="0" destOrd="0" presId="urn:microsoft.com/office/officeart/2005/8/layout/cycle5"/>
    <dgm:cxn modelId="{9B9DADC0-86BE-4BDC-96F8-710052CBC7CB}" srcId="{1E65A203-1464-404F-B07B-667FD04EE017}" destId="{11C4D418-F4C0-49DC-B7CF-3DF2C674BA42}" srcOrd="1" destOrd="0" parTransId="{670CFA6B-9434-43E2-96F1-B4A1E3E0B946}" sibTransId="{394E986D-F568-4DB2-81CD-A236D3C45C00}"/>
    <dgm:cxn modelId="{549CBFD8-F03A-4DE4-AC00-CB59666B3EFC}" srcId="{1E65A203-1464-404F-B07B-667FD04EE017}" destId="{BE7497A0-0EAA-4A11-AD21-B769240AA2B9}" srcOrd="2" destOrd="0" parTransId="{FC4650E6-C9AD-404E-ABE7-5BA7CFC252A0}" sibTransId="{FEA4671D-2245-48DF-94CC-C4E80A63777C}"/>
    <dgm:cxn modelId="{B7013170-96FB-4984-ACE1-DDAAC0ADB985}" type="presParOf" srcId="{B1262355-64E0-4B7A-9A72-0900F8A511F9}" destId="{D4D06EB9-EECE-47E1-AA32-2E2E86DDBDAD}" srcOrd="0" destOrd="0" presId="urn:microsoft.com/office/officeart/2005/8/layout/cycle5"/>
    <dgm:cxn modelId="{95D30FF9-B5A6-44A7-B522-D21C6EDFDA41}" type="presParOf" srcId="{B1262355-64E0-4B7A-9A72-0900F8A511F9}" destId="{355E5A94-0848-4D0E-9881-94119C4356DB}" srcOrd="1" destOrd="0" presId="urn:microsoft.com/office/officeart/2005/8/layout/cycle5"/>
    <dgm:cxn modelId="{A6CF8CAC-6E3D-4B44-BD1E-FF44EEB48A0A}" type="presParOf" srcId="{B1262355-64E0-4B7A-9A72-0900F8A511F9}" destId="{3E7038DB-5CE7-466B-A8F2-184374098C4E}" srcOrd="2" destOrd="0" presId="urn:microsoft.com/office/officeart/2005/8/layout/cycle5"/>
    <dgm:cxn modelId="{B2AEA762-32DB-41A3-B81C-BDD972320B6A}" type="presParOf" srcId="{B1262355-64E0-4B7A-9A72-0900F8A511F9}" destId="{30C13015-E704-4993-9065-7CAD74AB626D}" srcOrd="3" destOrd="0" presId="urn:microsoft.com/office/officeart/2005/8/layout/cycle5"/>
    <dgm:cxn modelId="{0A3FCBEB-0AB1-4B63-BD08-FDC6759419CA}" type="presParOf" srcId="{B1262355-64E0-4B7A-9A72-0900F8A511F9}" destId="{6DE27C48-A630-482F-9BCC-8F8352E2FC63}" srcOrd="4" destOrd="0" presId="urn:microsoft.com/office/officeart/2005/8/layout/cycle5"/>
    <dgm:cxn modelId="{BC05C96D-9697-4151-A44A-95B75392B050}" type="presParOf" srcId="{B1262355-64E0-4B7A-9A72-0900F8A511F9}" destId="{28969FCC-4B09-49BD-B449-8AEABE11F649}" srcOrd="5" destOrd="0" presId="urn:microsoft.com/office/officeart/2005/8/layout/cycle5"/>
    <dgm:cxn modelId="{3B09449F-341E-482F-9DCE-3C5E47F8EFBA}" type="presParOf" srcId="{B1262355-64E0-4B7A-9A72-0900F8A511F9}" destId="{DC0B066A-16F2-45EC-9E03-71A15A24BC0A}" srcOrd="6" destOrd="0" presId="urn:microsoft.com/office/officeart/2005/8/layout/cycle5"/>
    <dgm:cxn modelId="{ED450722-58F7-40F1-8DFD-F85DECFEFAD7}" type="presParOf" srcId="{B1262355-64E0-4B7A-9A72-0900F8A511F9}" destId="{0AC53CAA-DDF7-4F01-A317-4BC2D75673F2}" srcOrd="7" destOrd="0" presId="urn:microsoft.com/office/officeart/2005/8/layout/cycle5"/>
    <dgm:cxn modelId="{7718999E-FB66-4FAE-8AC6-524F6DE9CD99}" type="presParOf" srcId="{B1262355-64E0-4B7A-9A72-0900F8A511F9}" destId="{E6C7BDFF-A1AB-42E9-8774-6C1602464093}" srcOrd="8" destOrd="0" presId="urn:microsoft.com/office/officeart/2005/8/layout/cycle5"/>
    <dgm:cxn modelId="{6745F05F-7438-40E5-BECF-0D236510B88D}" type="presParOf" srcId="{B1262355-64E0-4B7A-9A72-0900F8A511F9}" destId="{0AF7EF6E-E4B0-4B6E-9EBA-86C69A1B7CD5}" srcOrd="9" destOrd="0" presId="urn:microsoft.com/office/officeart/2005/8/layout/cycle5"/>
    <dgm:cxn modelId="{C54F30F1-36D5-412D-8A0A-5F70F0DCFFD2}" type="presParOf" srcId="{B1262355-64E0-4B7A-9A72-0900F8A511F9}" destId="{62149DA7-543E-4EE1-B7C3-D3F6460CB795}" srcOrd="10" destOrd="0" presId="urn:microsoft.com/office/officeart/2005/8/layout/cycle5"/>
    <dgm:cxn modelId="{B12F315C-38C2-4C8D-BFAE-86352AD189E9}" type="presParOf" srcId="{B1262355-64E0-4B7A-9A72-0900F8A511F9}" destId="{6D880AE0-E2AE-48B9-9BFE-D9A8E8A4F628}"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5A203-1464-404F-B07B-667FD04EE01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5106A94D-B12A-4E4C-82C8-BE2590DF6007}">
      <dgm:prSet phldrT="[Text]" custT="1"/>
      <dgm:spPr/>
      <dgm:t>
        <a:bodyPr/>
        <a:lstStyle/>
        <a:p>
          <a:r>
            <a:rPr lang="en-GB" sz="1800" dirty="0"/>
            <a:t>You know your community better than we do, can we help you think it through?</a:t>
          </a:r>
        </a:p>
      </dgm:t>
    </dgm:pt>
    <dgm:pt modelId="{F727D16F-6FF5-47CA-913C-84C7CD0EAFDD}" type="parTrans" cxnId="{5C1E3B70-6F5C-4EF5-93DC-8FC1DCE448D5}">
      <dgm:prSet/>
      <dgm:spPr/>
      <dgm:t>
        <a:bodyPr/>
        <a:lstStyle/>
        <a:p>
          <a:endParaRPr lang="en-GB"/>
        </a:p>
      </dgm:t>
    </dgm:pt>
    <dgm:pt modelId="{45D0E16A-6738-42F2-A926-B39FE7CE9960}" type="sibTrans" cxnId="{5C1E3B70-6F5C-4EF5-93DC-8FC1DCE448D5}">
      <dgm:prSet/>
      <dgm:spPr/>
      <dgm:t>
        <a:bodyPr/>
        <a:lstStyle/>
        <a:p>
          <a:endParaRPr lang="en-GB"/>
        </a:p>
      </dgm:t>
    </dgm:pt>
    <dgm:pt modelId="{11C4D418-F4C0-49DC-B7CF-3DF2C674BA42}">
      <dgm:prSet phldrT="[Text]" custT="1"/>
      <dgm:spPr/>
      <dgm:t>
        <a:bodyPr/>
        <a:lstStyle/>
        <a:p>
          <a:r>
            <a:rPr lang="en-GB" sz="1800" dirty="0"/>
            <a:t>OK we have some ideas, but don’t know how.</a:t>
          </a:r>
        </a:p>
      </dgm:t>
    </dgm:pt>
    <dgm:pt modelId="{670CFA6B-9434-43E2-96F1-B4A1E3E0B946}" type="parTrans" cxnId="{9B9DADC0-86BE-4BDC-96F8-710052CBC7CB}">
      <dgm:prSet/>
      <dgm:spPr/>
      <dgm:t>
        <a:bodyPr/>
        <a:lstStyle/>
        <a:p>
          <a:endParaRPr lang="en-GB"/>
        </a:p>
      </dgm:t>
    </dgm:pt>
    <dgm:pt modelId="{394E986D-F568-4DB2-81CD-A236D3C45C00}" type="sibTrans" cxnId="{9B9DADC0-86BE-4BDC-96F8-710052CBC7CB}">
      <dgm:prSet/>
      <dgm:spPr/>
      <dgm:t>
        <a:bodyPr/>
        <a:lstStyle/>
        <a:p>
          <a:endParaRPr lang="en-GB"/>
        </a:p>
      </dgm:t>
    </dgm:pt>
    <dgm:pt modelId="{8FB1E8E8-4AA2-4DF3-8D0F-EB3D86C908D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err="1"/>
            <a:t>Oooh</a:t>
          </a:r>
          <a:r>
            <a:rPr lang="en-GB" sz="1800" dirty="0"/>
            <a:t>, that worked, what can we try next?</a:t>
          </a:r>
        </a:p>
        <a:p>
          <a:pPr marL="0" lvl="0" defTabSz="666750">
            <a:lnSpc>
              <a:spcPct val="90000"/>
            </a:lnSpc>
            <a:spcBef>
              <a:spcPct val="0"/>
            </a:spcBef>
            <a:spcAft>
              <a:spcPct val="35000"/>
            </a:spcAft>
            <a:buNone/>
          </a:pPr>
          <a:endParaRPr lang="en-GB" sz="1600" dirty="0"/>
        </a:p>
      </dgm:t>
    </dgm:pt>
    <dgm:pt modelId="{017199DD-3C04-4DBA-9DD2-06D260AF735D}" type="parTrans" cxnId="{27AAB07B-1B50-4357-ADD9-6502E633CAB1}">
      <dgm:prSet/>
      <dgm:spPr/>
      <dgm:t>
        <a:bodyPr/>
        <a:lstStyle/>
        <a:p>
          <a:endParaRPr lang="en-GB"/>
        </a:p>
      </dgm:t>
    </dgm:pt>
    <dgm:pt modelId="{554684B7-9A0B-42C0-9210-83EE5E20B8D9}" type="sibTrans" cxnId="{27AAB07B-1B50-4357-ADD9-6502E633CAB1}">
      <dgm:prSet/>
      <dgm:spPr/>
      <dgm:t>
        <a:bodyPr/>
        <a:lstStyle/>
        <a:p>
          <a:endParaRPr lang="en-GB"/>
        </a:p>
      </dgm:t>
    </dgm:pt>
    <dgm:pt modelId="{BE7497A0-0EAA-4A11-AD21-B769240AA2B9}">
      <dgm:prSet custT="1"/>
      <dgm:spPr/>
      <dgm:t>
        <a:bodyPr/>
        <a:lstStyle/>
        <a:p>
          <a:r>
            <a:rPr lang="en-GB" sz="1800" dirty="0"/>
            <a:t>Lets support you to develop the skills</a:t>
          </a:r>
        </a:p>
      </dgm:t>
    </dgm:pt>
    <dgm:pt modelId="{FC4650E6-C9AD-404E-ABE7-5BA7CFC252A0}" type="parTrans" cxnId="{549CBFD8-F03A-4DE4-AC00-CB59666B3EFC}">
      <dgm:prSet/>
      <dgm:spPr/>
      <dgm:t>
        <a:bodyPr/>
        <a:lstStyle/>
        <a:p>
          <a:endParaRPr lang="en-GB"/>
        </a:p>
      </dgm:t>
    </dgm:pt>
    <dgm:pt modelId="{FEA4671D-2245-48DF-94CC-C4E80A63777C}" type="sibTrans" cxnId="{549CBFD8-F03A-4DE4-AC00-CB59666B3EFC}">
      <dgm:prSet/>
      <dgm:spPr/>
      <dgm:t>
        <a:bodyPr/>
        <a:lstStyle/>
        <a:p>
          <a:endParaRPr lang="en-GB"/>
        </a:p>
      </dgm:t>
    </dgm:pt>
    <dgm:pt modelId="{B1262355-64E0-4B7A-9A72-0900F8A511F9}" type="pres">
      <dgm:prSet presAssocID="{1E65A203-1464-404F-B07B-667FD04EE017}" presName="cycle" presStyleCnt="0">
        <dgm:presLayoutVars>
          <dgm:dir/>
          <dgm:resizeHandles val="exact"/>
        </dgm:presLayoutVars>
      </dgm:prSet>
      <dgm:spPr/>
    </dgm:pt>
    <dgm:pt modelId="{D4D06EB9-EECE-47E1-AA32-2E2E86DDBDAD}" type="pres">
      <dgm:prSet presAssocID="{5106A94D-B12A-4E4C-82C8-BE2590DF6007}" presName="node" presStyleLbl="node1" presStyleIdx="0" presStyleCnt="4" custScaleX="134692">
        <dgm:presLayoutVars>
          <dgm:bulletEnabled val="1"/>
        </dgm:presLayoutVars>
      </dgm:prSet>
      <dgm:spPr/>
    </dgm:pt>
    <dgm:pt modelId="{355E5A94-0848-4D0E-9881-94119C4356DB}" type="pres">
      <dgm:prSet presAssocID="{5106A94D-B12A-4E4C-82C8-BE2590DF6007}" presName="spNode" presStyleCnt="0"/>
      <dgm:spPr/>
    </dgm:pt>
    <dgm:pt modelId="{3E7038DB-5CE7-466B-A8F2-184374098C4E}" type="pres">
      <dgm:prSet presAssocID="{45D0E16A-6738-42F2-A926-B39FE7CE9960}" presName="sibTrans" presStyleLbl="sibTrans1D1" presStyleIdx="0" presStyleCnt="4"/>
      <dgm:spPr/>
    </dgm:pt>
    <dgm:pt modelId="{30C13015-E704-4993-9065-7CAD74AB626D}" type="pres">
      <dgm:prSet presAssocID="{11C4D418-F4C0-49DC-B7CF-3DF2C674BA42}" presName="node" presStyleLbl="node1" presStyleIdx="1" presStyleCnt="4">
        <dgm:presLayoutVars>
          <dgm:bulletEnabled val="1"/>
        </dgm:presLayoutVars>
      </dgm:prSet>
      <dgm:spPr/>
    </dgm:pt>
    <dgm:pt modelId="{6DE27C48-A630-482F-9BCC-8F8352E2FC63}" type="pres">
      <dgm:prSet presAssocID="{11C4D418-F4C0-49DC-B7CF-3DF2C674BA42}" presName="spNode" presStyleCnt="0"/>
      <dgm:spPr/>
    </dgm:pt>
    <dgm:pt modelId="{28969FCC-4B09-49BD-B449-8AEABE11F649}" type="pres">
      <dgm:prSet presAssocID="{394E986D-F568-4DB2-81CD-A236D3C45C00}" presName="sibTrans" presStyleLbl="sibTrans1D1" presStyleIdx="1" presStyleCnt="4"/>
      <dgm:spPr/>
    </dgm:pt>
    <dgm:pt modelId="{DC0B066A-16F2-45EC-9E03-71A15A24BC0A}" type="pres">
      <dgm:prSet presAssocID="{BE7497A0-0EAA-4A11-AD21-B769240AA2B9}" presName="node" presStyleLbl="node1" presStyleIdx="2" presStyleCnt="4">
        <dgm:presLayoutVars>
          <dgm:bulletEnabled val="1"/>
        </dgm:presLayoutVars>
      </dgm:prSet>
      <dgm:spPr/>
    </dgm:pt>
    <dgm:pt modelId="{0AC53CAA-DDF7-4F01-A317-4BC2D75673F2}" type="pres">
      <dgm:prSet presAssocID="{BE7497A0-0EAA-4A11-AD21-B769240AA2B9}" presName="spNode" presStyleCnt="0"/>
      <dgm:spPr/>
    </dgm:pt>
    <dgm:pt modelId="{E6C7BDFF-A1AB-42E9-8774-6C1602464093}" type="pres">
      <dgm:prSet presAssocID="{FEA4671D-2245-48DF-94CC-C4E80A63777C}" presName="sibTrans" presStyleLbl="sibTrans1D1" presStyleIdx="2" presStyleCnt="4"/>
      <dgm:spPr/>
    </dgm:pt>
    <dgm:pt modelId="{0AF7EF6E-E4B0-4B6E-9EBA-86C69A1B7CD5}" type="pres">
      <dgm:prSet presAssocID="{8FB1E8E8-4AA2-4DF3-8D0F-EB3D86C908D9}" presName="node" presStyleLbl="node1" presStyleIdx="3" presStyleCnt="4">
        <dgm:presLayoutVars>
          <dgm:bulletEnabled val="1"/>
        </dgm:presLayoutVars>
      </dgm:prSet>
      <dgm:spPr/>
    </dgm:pt>
    <dgm:pt modelId="{62149DA7-543E-4EE1-B7C3-D3F6460CB795}" type="pres">
      <dgm:prSet presAssocID="{8FB1E8E8-4AA2-4DF3-8D0F-EB3D86C908D9}" presName="spNode" presStyleCnt="0"/>
      <dgm:spPr/>
    </dgm:pt>
    <dgm:pt modelId="{6D880AE0-E2AE-48B9-9BFE-D9A8E8A4F628}" type="pres">
      <dgm:prSet presAssocID="{554684B7-9A0B-42C0-9210-83EE5E20B8D9}" presName="sibTrans" presStyleLbl="sibTrans1D1" presStyleIdx="3" presStyleCnt="4"/>
      <dgm:spPr/>
    </dgm:pt>
  </dgm:ptLst>
  <dgm:cxnLst>
    <dgm:cxn modelId="{AE430609-B724-482A-933E-0C2E31F3EB92}" type="presOf" srcId="{394E986D-F568-4DB2-81CD-A236D3C45C00}" destId="{28969FCC-4B09-49BD-B449-8AEABE11F649}" srcOrd="0" destOrd="0" presId="urn:microsoft.com/office/officeart/2005/8/layout/cycle5"/>
    <dgm:cxn modelId="{B05DFA0D-7403-4B01-9255-D5D9D5A5CDFF}" type="presOf" srcId="{5106A94D-B12A-4E4C-82C8-BE2590DF6007}" destId="{D4D06EB9-EECE-47E1-AA32-2E2E86DDBDAD}" srcOrd="0" destOrd="0" presId="urn:microsoft.com/office/officeart/2005/8/layout/cycle5"/>
    <dgm:cxn modelId="{94549F15-DDEC-4225-8055-E815C2DC13FA}" type="presOf" srcId="{BE7497A0-0EAA-4A11-AD21-B769240AA2B9}" destId="{DC0B066A-16F2-45EC-9E03-71A15A24BC0A}" srcOrd="0" destOrd="0" presId="urn:microsoft.com/office/officeart/2005/8/layout/cycle5"/>
    <dgm:cxn modelId="{4085B35D-3CC4-4D45-BBF8-A29CC3B5D66C}" type="presOf" srcId="{8FB1E8E8-4AA2-4DF3-8D0F-EB3D86C908D9}" destId="{0AF7EF6E-E4B0-4B6E-9EBA-86C69A1B7CD5}" srcOrd="0" destOrd="0" presId="urn:microsoft.com/office/officeart/2005/8/layout/cycle5"/>
    <dgm:cxn modelId="{416DC760-0A7C-4AAF-BCDF-9E70EA3DC384}" type="presOf" srcId="{1E65A203-1464-404F-B07B-667FD04EE017}" destId="{B1262355-64E0-4B7A-9A72-0900F8A511F9}" srcOrd="0" destOrd="0" presId="urn:microsoft.com/office/officeart/2005/8/layout/cycle5"/>
    <dgm:cxn modelId="{5C1E3B70-6F5C-4EF5-93DC-8FC1DCE448D5}" srcId="{1E65A203-1464-404F-B07B-667FD04EE017}" destId="{5106A94D-B12A-4E4C-82C8-BE2590DF6007}" srcOrd="0" destOrd="0" parTransId="{F727D16F-6FF5-47CA-913C-84C7CD0EAFDD}" sibTransId="{45D0E16A-6738-42F2-A926-B39FE7CE9960}"/>
    <dgm:cxn modelId="{27AAB07B-1B50-4357-ADD9-6502E633CAB1}" srcId="{1E65A203-1464-404F-B07B-667FD04EE017}" destId="{8FB1E8E8-4AA2-4DF3-8D0F-EB3D86C908D9}" srcOrd="3" destOrd="0" parTransId="{017199DD-3C04-4DBA-9DD2-06D260AF735D}" sibTransId="{554684B7-9A0B-42C0-9210-83EE5E20B8D9}"/>
    <dgm:cxn modelId="{A830CF80-5899-4751-A0F7-DB9214E085F6}" type="presOf" srcId="{45D0E16A-6738-42F2-A926-B39FE7CE9960}" destId="{3E7038DB-5CE7-466B-A8F2-184374098C4E}" srcOrd="0" destOrd="0" presId="urn:microsoft.com/office/officeart/2005/8/layout/cycle5"/>
    <dgm:cxn modelId="{BB75FD87-C423-4975-90B4-108BD67B3539}" type="presOf" srcId="{554684B7-9A0B-42C0-9210-83EE5E20B8D9}" destId="{6D880AE0-E2AE-48B9-9BFE-D9A8E8A4F628}" srcOrd="0" destOrd="0" presId="urn:microsoft.com/office/officeart/2005/8/layout/cycle5"/>
    <dgm:cxn modelId="{799B40B7-7433-40D6-B97F-D8FE72290C29}" type="presOf" srcId="{FEA4671D-2245-48DF-94CC-C4E80A63777C}" destId="{E6C7BDFF-A1AB-42E9-8774-6C1602464093}" srcOrd="0" destOrd="0" presId="urn:microsoft.com/office/officeart/2005/8/layout/cycle5"/>
    <dgm:cxn modelId="{236642BE-B3FF-44F5-9C61-29D5F80B1A5F}" type="presOf" srcId="{11C4D418-F4C0-49DC-B7CF-3DF2C674BA42}" destId="{30C13015-E704-4993-9065-7CAD74AB626D}" srcOrd="0" destOrd="0" presId="urn:microsoft.com/office/officeart/2005/8/layout/cycle5"/>
    <dgm:cxn modelId="{9B9DADC0-86BE-4BDC-96F8-710052CBC7CB}" srcId="{1E65A203-1464-404F-B07B-667FD04EE017}" destId="{11C4D418-F4C0-49DC-B7CF-3DF2C674BA42}" srcOrd="1" destOrd="0" parTransId="{670CFA6B-9434-43E2-96F1-B4A1E3E0B946}" sibTransId="{394E986D-F568-4DB2-81CD-A236D3C45C00}"/>
    <dgm:cxn modelId="{549CBFD8-F03A-4DE4-AC00-CB59666B3EFC}" srcId="{1E65A203-1464-404F-B07B-667FD04EE017}" destId="{BE7497A0-0EAA-4A11-AD21-B769240AA2B9}" srcOrd="2" destOrd="0" parTransId="{FC4650E6-C9AD-404E-ABE7-5BA7CFC252A0}" sibTransId="{FEA4671D-2245-48DF-94CC-C4E80A63777C}"/>
    <dgm:cxn modelId="{B7013170-96FB-4984-ACE1-DDAAC0ADB985}" type="presParOf" srcId="{B1262355-64E0-4B7A-9A72-0900F8A511F9}" destId="{D4D06EB9-EECE-47E1-AA32-2E2E86DDBDAD}" srcOrd="0" destOrd="0" presId="urn:microsoft.com/office/officeart/2005/8/layout/cycle5"/>
    <dgm:cxn modelId="{95D30FF9-B5A6-44A7-B522-D21C6EDFDA41}" type="presParOf" srcId="{B1262355-64E0-4B7A-9A72-0900F8A511F9}" destId="{355E5A94-0848-4D0E-9881-94119C4356DB}" srcOrd="1" destOrd="0" presId="urn:microsoft.com/office/officeart/2005/8/layout/cycle5"/>
    <dgm:cxn modelId="{A6CF8CAC-6E3D-4B44-BD1E-FF44EEB48A0A}" type="presParOf" srcId="{B1262355-64E0-4B7A-9A72-0900F8A511F9}" destId="{3E7038DB-5CE7-466B-A8F2-184374098C4E}" srcOrd="2" destOrd="0" presId="urn:microsoft.com/office/officeart/2005/8/layout/cycle5"/>
    <dgm:cxn modelId="{B2AEA762-32DB-41A3-B81C-BDD972320B6A}" type="presParOf" srcId="{B1262355-64E0-4B7A-9A72-0900F8A511F9}" destId="{30C13015-E704-4993-9065-7CAD74AB626D}" srcOrd="3" destOrd="0" presId="urn:microsoft.com/office/officeart/2005/8/layout/cycle5"/>
    <dgm:cxn modelId="{0A3FCBEB-0AB1-4B63-BD08-FDC6759419CA}" type="presParOf" srcId="{B1262355-64E0-4B7A-9A72-0900F8A511F9}" destId="{6DE27C48-A630-482F-9BCC-8F8352E2FC63}" srcOrd="4" destOrd="0" presId="urn:microsoft.com/office/officeart/2005/8/layout/cycle5"/>
    <dgm:cxn modelId="{BC05C96D-9697-4151-A44A-95B75392B050}" type="presParOf" srcId="{B1262355-64E0-4B7A-9A72-0900F8A511F9}" destId="{28969FCC-4B09-49BD-B449-8AEABE11F649}" srcOrd="5" destOrd="0" presId="urn:microsoft.com/office/officeart/2005/8/layout/cycle5"/>
    <dgm:cxn modelId="{3B09449F-341E-482F-9DCE-3C5E47F8EFBA}" type="presParOf" srcId="{B1262355-64E0-4B7A-9A72-0900F8A511F9}" destId="{DC0B066A-16F2-45EC-9E03-71A15A24BC0A}" srcOrd="6" destOrd="0" presId="urn:microsoft.com/office/officeart/2005/8/layout/cycle5"/>
    <dgm:cxn modelId="{ED450722-58F7-40F1-8DFD-F85DECFEFAD7}" type="presParOf" srcId="{B1262355-64E0-4B7A-9A72-0900F8A511F9}" destId="{0AC53CAA-DDF7-4F01-A317-4BC2D75673F2}" srcOrd="7" destOrd="0" presId="urn:microsoft.com/office/officeart/2005/8/layout/cycle5"/>
    <dgm:cxn modelId="{7718999E-FB66-4FAE-8AC6-524F6DE9CD99}" type="presParOf" srcId="{B1262355-64E0-4B7A-9A72-0900F8A511F9}" destId="{E6C7BDFF-A1AB-42E9-8774-6C1602464093}" srcOrd="8" destOrd="0" presId="urn:microsoft.com/office/officeart/2005/8/layout/cycle5"/>
    <dgm:cxn modelId="{6745F05F-7438-40E5-BECF-0D236510B88D}" type="presParOf" srcId="{B1262355-64E0-4B7A-9A72-0900F8A511F9}" destId="{0AF7EF6E-E4B0-4B6E-9EBA-86C69A1B7CD5}" srcOrd="9" destOrd="0" presId="urn:microsoft.com/office/officeart/2005/8/layout/cycle5"/>
    <dgm:cxn modelId="{C54F30F1-36D5-412D-8A0A-5F70F0DCFFD2}" type="presParOf" srcId="{B1262355-64E0-4B7A-9A72-0900F8A511F9}" destId="{62149DA7-543E-4EE1-B7C3-D3F6460CB795}" srcOrd="10" destOrd="0" presId="urn:microsoft.com/office/officeart/2005/8/layout/cycle5"/>
    <dgm:cxn modelId="{B12F315C-38C2-4C8D-BFAE-86352AD189E9}" type="presParOf" srcId="{B1262355-64E0-4B7A-9A72-0900F8A511F9}" destId="{6D880AE0-E2AE-48B9-9BFE-D9A8E8A4F628}"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06EB9-EECE-47E1-AA32-2E2E86DDBDAD}">
      <dsp:nvSpPr>
        <dsp:cNvPr id="0" name=""/>
        <dsp:cNvSpPr/>
      </dsp:nvSpPr>
      <dsp:spPr>
        <a:xfrm>
          <a:off x="2037482" y="152913"/>
          <a:ext cx="1894654"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Here is the latest guidance</a:t>
          </a:r>
        </a:p>
      </dsp:txBody>
      <dsp:txXfrm>
        <a:off x="2097600" y="213031"/>
        <a:ext cx="1774418" cy="1111289"/>
      </dsp:txXfrm>
    </dsp:sp>
    <dsp:sp modelId="{3E7038DB-5CE7-466B-A8F2-184374098C4E}">
      <dsp:nvSpPr>
        <dsp:cNvPr id="0" name=""/>
        <dsp:cNvSpPr/>
      </dsp:nvSpPr>
      <dsp:spPr>
        <a:xfrm>
          <a:off x="948954" y="768676"/>
          <a:ext cx="4071709" cy="4071709"/>
        </a:xfrm>
        <a:custGeom>
          <a:avLst/>
          <a:gdLst/>
          <a:ahLst/>
          <a:cxnLst/>
          <a:rect l="0" t="0" r="0" b="0"/>
          <a:pathLst>
            <a:path>
              <a:moveTo>
                <a:pt x="3245093" y="398036"/>
              </a:moveTo>
              <a:arcTo wR="2035854" hR="2035854" stAng="18386358" swAng="1634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C13015-E704-4993-9065-7CAD74AB626D}">
      <dsp:nvSpPr>
        <dsp:cNvPr id="0" name=""/>
        <dsp:cNvSpPr/>
      </dsp:nvSpPr>
      <dsp:spPr>
        <a:xfrm>
          <a:off x="4073337" y="2188768"/>
          <a:ext cx="1894654"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Not sure that’ll work, but if you say so…</a:t>
          </a:r>
        </a:p>
      </dsp:txBody>
      <dsp:txXfrm>
        <a:off x="4133455" y="2248886"/>
        <a:ext cx="1774418" cy="1111289"/>
      </dsp:txXfrm>
    </dsp:sp>
    <dsp:sp modelId="{28969FCC-4B09-49BD-B449-8AEABE11F649}">
      <dsp:nvSpPr>
        <dsp:cNvPr id="0" name=""/>
        <dsp:cNvSpPr/>
      </dsp:nvSpPr>
      <dsp:spPr>
        <a:xfrm>
          <a:off x="584631" y="404353"/>
          <a:ext cx="4071709" cy="4071709"/>
        </a:xfrm>
        <a:custGeom>
          <a:avLst/>
          <a:gdLst/>
          <a:ahLst/>
          <a:cxnLst/>
          <a:rect l="0" t="0" r="0" b="0"/>
          <a:pathLst>
            <a:path>
              <a:moveTo>
                <a:pt x="3699847" y="3208814"/>
              </a:moveTo>
              <a:arcTo wR="2035854" hR="2035854" stAng="2110816" swAng="11783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0B066A-16F2-45EC-9E03-71A15A24BC0A}">
      <dsp:nvSpPr>
        <dsp:cNvPr id="0" name=""/>
        <dsp:cNvSpPr/>
      </dsp:nvSpPr>
      <dsp:spPr>
        <a:xfrm>
          <a:off x="1517579" y="4224623"/>
          <a:ext cx="2934459"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guidance has been through rigorous governance, please implement it!</a:t>
          </a:r>
        </a:p>
      </dsp:txBody>
      <dsp:txXfrm>
        <a:off x="1577697" y="4284741"/>
        <a:ext cx="2814223" cy="1111289"/>
      </dsp:txXfrm>
    </dsp:sp>
    <dsp:sp modelId="{E6C7BDFF-A1AB-42E9-8774-6C1602464093}">
      <dsp:nvSpPr>
        <dsp:cNvPr id="0" name=""/>
        <dsp:cNvSpPr/>
      </dsp:nvSpPr>
      <dsp:spPr>
        <a:xfrm>
          <a:off x="1313277" y="404353"/>
          <a:ext cx="4071709" cy="4071709"/>
        </a:xfrm>
        <a:custGeom>
          <a:avLst/>
          <a:gdLst/>
          <a:ahLst/>
          <a:cxnLst/>
          <a:rect l="0" t="0" r="0" b="0"/>
          <a:pathLst>
            <a:path>
              <a:moveTo>
                <a:pt x="862895" y="3699847"/>
              </a:moveTo>
              <a:arcTo wR="2035854" hR="2035854" stAng="7510816" swAng="11783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F7EF6E-E4B0-4B6E-9EBA-86C69A1B7CD5}">
      <dsp:nvSpPr>
        <dsp:cNvPr id="0" name=""/>
        <dsp:cNvSpPr/>
      </dsp:nvSpPr>
      <dsp:spPr>
        <a:xfrm>
          <a:off x="1627" y="2188768"/>
          <a:ext cx="1894654"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It’s still hard. </a:t>
          </a:r>
        </a:p>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a:t>Is there some more guidance?</a:t>
          </a:r>
        </a:p>
        <a:p>
          <a:pPr marL="0" lvl="0" algn="ctr" defTabSz="666750">
            <a:lnSpc>
              <a:spcPct val="90000"/>
            </a:lnSpc>
            <a:spcBef>
              <a:spcPct val="0"/>
            </a:spcBef>
            <a:spcAft>
              <a:spcPct val="35000"/>
            </a:spcAft>
            <a:buNone/>
          </a:pPr>
          <a:endParaRPr lang="en-GB" sz="1600" kern="1200" dirty="0"/>
        </a:p>
      </dsp:txBody>
      <dsp:txXfrm>
        <a:off x="61745" y="2248886"/>
        <a:ext cx="1774418" cy="1111289"/>
      </dsp:txXfrm>
    </dsp:sp>
    <dsp:sp modelId="{6D880AE0-E2AE-48B9-9BFE-D9A8E8A4F628}">
      <dsp:nvSpPr>
        <dsp:cNvPr id="0" name=""/>
        <dsp:cNvSpPr/>
      </dsp:nvSpPr>
      <dsp:spPr>
        <a:xfrm>
          <a:off x="948954" y="768676"/>
          <a:ext cx="4071709" cy="4071709"/>
        </a:xfrm>
        <a:custGeom>
          <a:avLst/>
          <a:gdLst/>
          <a:ahLst/>
          <a:cxnLst/>
          <a:rect l="0" t="0" r="0" b="0"/>
          <a:pathLst>
            <a:path>
              <a:moveTo>
                <a:pt x="210953" y="1133392"/>
              </a:moveTo>
              <a:arcTo wR="2035854" hR="2035854" stAng="12378817" swAng="1634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06EB9-EECE-47E1-AA32-2E2E86DDBDAD}">
      <dsp:nvSpPr>
        <dsp:cNvPr id="0" name=""/>
        <dsp:cNvSpPr/>
      </dsp:nvSpPr>
      <dsp:spPr>
        <a:xfrm>
          <a:off x="1708835" y="152913"/>
          <a:ext cx="2551947"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You know your community better than we do, can we help you think it through?</a:t>
          </a:r>
        </a:p>
      </dsp:txBody>
      <dsp:txXfrm>
        <a:off x="1768953" y="213031"/>
        <a:ext cx="2431711" cy="1111289"/>
      </dsp:txXfrm>
    </dsp:sp>
    <dsp:sp modelId="{3E7038DB-5CE7-466B-A8F2-184374098C4E}">
      <dsp:nvSpPr>
        <dsp:cNvPr id="0" name=""/>
        <dsp:cNvSpPr/>
      </dsp:nvSpPr>
      <dsp:spPr>
        <a:xfrm>
          <a:off x="948954" y="768676"/>
          <a:ext cx="4071709" cy="4071709"/>
        </a:xfrm>
        <a:custGeom>
          <a:avLst/>
          <a:gdLst/>
          <a:ahLst/>
          <a:cxnLst/>
          <a:rect l="0" t="0" r="0" b="0"/>
          <a:pathLst>
            <a:path>
              <a:moveTo>
                <a:pt x="3486230" y="607178"/>
              </a:moveTo>
              <a:arcTo wR="2035854" hR="2035854" stAng="18925911" swAng="122050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0C13015-E704-4993-9065-7CAD74AB626D}">
      <dsp:nvSpPr>
        <dsp:cNvPr id="0" name=""/>
        <dsp:cNvSpPr/>
      </dsp:nvSpPr>
      <dsp:spPr>
        <a:xfrm>
          <a:off x="4073337" y="2188768"/>
          <a:ext cx="1894654"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OK we have some ideas, but don’t know how.</a:t>
          </a:r>
        </a:p>
      </dsp:txBody>
      <dsp:txXfrm>
        <a:off x="4133455" y="2248886"/>
        <a:ext cx="1774418" cy="1111289"/>
      </dsp:txXfrm>
    </dsp:sp>
    <dsp:sp modelId="{28969FCC-4B09-49BD-B449-8AEABE11F649}">
      <dsp:nvSpPr>
        <dsp:cNvPr id="0" name=""/>
        <dsp:cNvSpPr/>
      </dsp:nvSpPr>
      <dsp:spPr>
        <a:xfrm>
          <a:off x="948954" y="768676"/>
          <a:ext cx="4071709" cy="4071709"/>
        </a:xfrm>
        <a:custGeom>
          <a:avLst/>
          <a:gdLst/>
          <a:ahLst/>
          <a:cxnLst/>
          <a:rect l="0" t="0" r="0" b="0"/>
          <a:pathLst>
            <a:path>
              <a:moveTo>
                <a:pt x="3860756" y="2938317"/>
              </a:moveTo>
              <a:arcTo wR="2035854" hR="2035854" stAng="1578817" swAng="1634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C0B066A-16F2-45EC-9E03-71A15A24BC0A}">
      <dsp:nvSpPr>
        <dsp:cNvPr id="0" name=""/>
        <dsp:cNvSpPr/>
      </dsp:nvSpPr>
      <dsp:spPr>
        <a:xfrm>
          <a:off x="2037482" y="4224623"/>
          <a:ext cx="1894654"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Lets support you to develop the skills</a:t>
          </a:r>
        </a:p>
      </dsp:txBody>
      <dsp:txXfrm>
        <a:off x="2097600" y="4284741"/>
        <a:ext cx="1774418" cy="1111289"/>
      </dsp:txXfrm>
    </dsp:sp>
    <dsp:sp modelId="{E6C7BDFF-A1AB-42E9-8774-6C1602464093}">
      <dsp:nvSpPr>
        <dsp:cNvPr id="0" name=""/>
        <dsp:cNvSpPr/>
      </dsp:nvSpPr>
      <dsp:spPr>
        <a:xfrm>
          <a:off x="948954" y="768676"/>
          <a:ext cx="4071709" cy="4071709"/>
        </a:xfrm>
        <a:custGeom>
          <a:avLst/>
          <a:gdLst/>
          <a:ahLst/>
          <a:cxnLst/>
          <a:rect l="0" t="0" r="0" b="0"/>
          <a:pathLst>
            <a:path>
              <a:moveTo>
                <a:pt x="826616" y="3673672"/>
              </a:moveTo>
              <a:arcTo wR="2035854" hR="2035854" stAng="7586358" swAng="163482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F7EF6E-E4B0-4B6E-9EBA-86C69A1B7CD5}">
      <dsp:nvSpPr>
        <dsp:cNvPr id="0" name=""/>
        <dsp:cNvSpPr/>
      </dsp:nvSpPr>
      <dsp:spPr>
        <a:xfrm>
          <a:off x="1627" y="2188768"/>
          <a:ext cx="1894654" cy="12315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err="1"/>
            <a:t>Oooh</a:t>
          </a:r>
          <a:r>
            <a:rPr lang="en-GB" sz="1800" kern="1200" dirty="0"/>
            <a:t>, that worked, what can we try next?</a:t>
          </a:r>
        </a:p>
        <a:p>
          <a:pPr marL="0" lvl="0" algn="ctr" defTabSz="666750">
            <a:lnSpc>
              <a:spcPct val="90000"/>
            </a:lnSpc>
            <a:spcBef>
              <a:spcPct val="0"/>
            </a:spcBef>
            <a:spcAft>
              <a:spcPct val="35000"/>
            </a:spcAft>
            <a:buNone/>
          </a:pPr>
          <a:endParaRPr lang="en-GB" sz="1600" kern="1200" dirty="0"/>
        </a:p>
      </dsp:txBody>
      <dsp:txXfrm>
        <a:off x="61745" y="2248886"/>
        <a:ext cx="1774418" cy="1111289"/>
      </dsp:txXfrm>
    </dsp:sp>
    <dsp:sp modelId="{6D880AE0-E2AE-48B9-9BFE-D9A8E8A4F628}">
      <dsp:nvSpPr>
        <dsp:cNvPr id="0" name=""/>
        <dsp:cNvSpPr/>
      </dsp:nvSpPr>
      <dsp:spPr>
        <a:xfrm>
          <a:off x="948954" y="768676"/>
          <a:ext cx="4071709" cy="4071709"/>
        </a:xfrm>
        <a:custGeom>
          <a:avLst/>
          <a:gdLst/>
          <a:ahLst/>
          <a:cxnLst/>
          <a:rect l="0" t="0" r="0" b="0"/>
          <a:pathLst>
            <a:path>
              <a:moveTo>
                <a:pt x="179295" y="1200456"/>
              </a:moveTo>
              <a:arcTo wR="2035854" hR="2035854" stAng="12253583" swAng="122050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89FAF-84DD-456A-8EE4-9F070AD8DEF7}" type="datetimeFigureOut">
              <a:rPr lang="en-GB" smtClean="0"/>
              <a:t>30/05/2024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BB282-B439-40C4-A21E-AF54E531267A}" type="slidenum">
              <a:rPr lang="en-GB" smtClean="0"/>
              <a:t>‹#›</a:t>
            </a:fld>
            <a:endParaRPr lang="en-GB"/>
          </a:p>
        </p:txBody>
      </p:sp>
    </p:spTree>
    <p:extLst>
      <p:ext uri="{BB962C8B-B14F-4D97-AF65-F5344CB8AC3E}">
        <p14:creationId xmlns:p14="http://schemas.microsoft.com/office/powerpoint/2010/main" val="418634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408571-A43A-440A-B6C0-65C70C4F8BB8}" type="slidenum">
              <a:rPr lang="en-GB" smtClean="0"/>
              <a:t>1</a:t>
            </a:fld>
            <a:endParaRPr lang="en-GB"/>
          </a:p>
        </p:txBody>
      </p:sp>
    </p:spTree>
    <p:extLst>
      <p:ext uri="{BB962C8B-B14F-4D97-AF65-F5344CB8AC3E}">
        <p14:creationId xmlns:p14="http://schemas.microsoft.com/office/powerpoint/2010/main" val="55306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AF441F-3BAA-4696-AF47-9D15F394BFD6}" type="slidenum">
              <a:rPr lang="en-GB" smtClean="0"/>
              <a:t>13</a:t>
            </a:fld>
            <a:endParaRPr lang="en-GB"/>
          </a:p>
        </p:txBody>
      </p:sp>
    </p:spTree>
    <p:extLst>
      <p:ext uri="{BB962C8B-B14F-4D97-AF65-F5344CB8AC3E}">
        <p14:creationId xmlns:p14="http://schemas.microsoft.com/office/powerpoint/2010/main" val="399764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B7AEDA-AC72-47F2-A6BA-59C2D7539DBB}" type="slidenum">
              <a:rPr lang="en-GB" smtClean="0"/>
              <a:t>16</a:t>
            </a:fld>
            <a:endParaRPr lang="en-GB"/>
          </a:p>
        </p:txBody>
      </p:sp>
    </p:spTree>
    <p:extLst>
      <p:ext uri="{BB962C8B-B14F-4D97-AF65-F5344CB8AC3E}">
        <p14:creationId xmlns:p14="http://schemas.microsoft.com/office/powerpoint/2010/main" val="1521571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together = integration</a:t>
            </a:r>
          </a:p>
          <a:p>
            <a:r>
              <a:rPr lang="en-GB" dirty="0"/>
              <a:t>Create the conditions…!</a:t>
            </a:r>
          </a:p>
          <a:p>
            <a:r>
              <a:rPr lang="en-GB" dirty="0"/>
              <a:t>Then some results</a:t>
            </a:r>
          </a:p>
        </p:txBody>
      </p:sp>
      <p:sp>
        <p:nvSpPr>
          <p:cNvPr id="4" name="Slide Number Placeholder 3"/>
          <p:cNvSpPr>
            <a:spLocks noGrp="1"/>
          </p:cNvSpPr>
          <p:nvPr>
            <p:ph type="sldNum" sz="quarter" idx="5"/>
          </p:nvPr>
        </p:nvSpPr>
        <p:spPr/>
        <p:txBody>
          <a:bodyPr/>
          <a:lstStyle/>
          <a:p>
            <a:fld id="{E00BB282-B439-40C4-A21E-AF54E531267A}" type="slidenum">
              <a:rPr lang="en-GB" smtClean="0"/>
              <a:t>3</a:t>
            </a:fld>
            <a:endParaRPr lang="en-GB"/>
          </a:p>
        </p:txBody>
      </p:sp>
    </p:spTree>
    <p:extLst>
      <p:ext uri="{BB962C8B-B14F-4D97-AF65-F5344CB8AC3E}">
        <p14:creationId xmlns:p14="http://schemas.microsoft.com/office/powerpoint/2010/main" val="145730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B7AEDA-AC72-47F2-A6BA-59C2D7539DBB}" type="slidenum">
              <a:rPr lang="en-GB" smtClean="0"/>
              <a:t>5</a:t>
            </a:fld>
            <a:endParaRPr lang="en-GB"/>
          </a:p>
        </p:txBody>
      </p:sp>
    </p:spTree>
    <p:extLst>
      <p:ext uri="{BB962C8B-B14F-4D97-AF65-F5344CB8AC3E}">
        <p14:creationId xmlns:p14="http://schemas.microsoft.com/office/powerpoint/2010/main" val="282506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79591</a:t>
            </a:r>
          </a:p>
          <a:p>
            <a:r>
              <a:rPr lang="en-GB" dirty="0"/>
              <a:t>24,259 Apr 22-mar 2023</a:t>
            </a:r>
          </a:p>
          <a:p>
            <a:endParaRPr lang="en-GB" dirty="0"/>
          </a:p>
          <a:p>
            <a:r>
              <a:rPr lang="en-GB" dirty="0"/>
              <a:t>More than twice activity in 2023-24 compared to 2223</a:t>
            </a:r>
          </a:p>
        </p:txBody>
      </p:sp>
      <p:sp>
        <p:nvSpPr>
          <p:cNvPr id="4" name="Slide Number Placeholder 3"/>
          <p:cNvSpPr>
            <a:spLocks noGrp="1"/>
          </p:cNvSpPr>
          <p:nvPr>
            <p:ph type="sldNum" sz="quarter" idx="5"/>
          </p:nvPr>
        </p:nvSpPr>
        <p:spPr/>
        <p:txBody>
          <a:bodyPr/>
          <a:lstStyle/>
          <a:p>
            <a:fld id="{16B7AEDA-AC72-47F2-A6BA-59C2D7539DBB}" type="slidenum">
              <a:rPr lang="en-GB" smtClean="0"/>
              <a:t>6</a:t>
            </a:fld>
            <a:endParaRPr lang="en-GB"/>
          </a:p>
        </p:txBody>
      </p:sp>
    </p:spTree>
    <p:extLst>
      <p:ext uri="{BB962C8B-B14F-4D97-AF65-F5344CB8AC3E}">
        <p14:creationId xmlns:p14="http://schemas.microsoft.com/office/powerpoint/2010/main" val="282506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 UEC referrals for 2 hour- increasing to 20% for same day</a:t>
            </a:r>
          </a:p>
          <a:p>
            <a:r>
              <a:rPr lang="en-GB" dirty="0"/>
              <a:t>2 hour performance- &gt;70% since October22, &gt;80% since May 23</a:t>
            </a:r>
          </a:p>
          <a:p>
            <a:endParaRPr lang="en-GB" dirty="0"/>
          </a:p>
          <a:p>
            <a:r>
              <a:rPr lang="en-GB" dirty="0"/>
              <a:t>Outcome= UEC 2 hr 1%, same day 3%</a:t>
            </a:r>
          </a:p>
        </p:txBody>
      </p:sp>
      <p:sp>
        <p:nvSpPr>
          <p:cNvPr id="4" name="Slide Number Placeholder 3"/>
          <p:cNvSpPr>
            <a:spLocks noGrp="1"/>
          </p:cNvSpPr>
          <p:nvPr>
            <p:ph type="sldNum" sz="quarter" idx="5"/>
          </p:nvPr>
        </p:nvSpPr>
        <p:spPr/>
        <p:txBody>
          <a:bodyPr/>
          <a:lstStyle/>
          <a:p>
            <a:fld id="{16B7AEDA-AC72-47F2-A6BA-59C2D7539DBB}" type="slidenum">
              <a:rPr lang="en-GB" smtClean="0"/>
              <a:t>7</a:t>
            </a:fld>
            <a:endParaRPr lang="en-GB"/>
          </a:p>
        </p:txBody>
      </p:sp>
    </p:spTree>
    <p:extLst>
      <p:ext uri="{BB962C8B-B14F-4D97-AF65-F5344CB8AC3E}">
        <p14:creationId xmlns:p14="http://schemas.microsoft.com/office/powerpoint/2010/main" val="10324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LAC</a:t>
            </a:r>
          </a:p>
          <a:p>
            <a:endParaRPr lang="en-GB" dirty="0"/>
          </a:p>
          <a:p>
            <a:r>
              <a:rPr lang="en-GB" dirty="0"/>
              <a:t>Universality of helping people find their own way</a:t>
            </a:r>
          </a:p>
          <a:p>
            <a:endParaRPr lang="en-GB" dirty="0"/>
          </a:p>
          <a:p>
            <a:r>
              <a:rPr lang="en-GB" dirty="0"/>
              <a:t>Learned Helplessness</a:t>
            </a:r>
          </a:p>
        </p:txBody>
      </p:sp>
      <p:sp>
        <p:nvSpPr>
          <p:cNvPr id="4" name="Slide Number Placeholder 3"/>
          <p:cNvSpPr>
            <a:spLocks noGrp="1"/>
          </p:cNvSpPr>
          <p:nvPr>
            <p:ph type="sldNum" sz="quarter" idx="5"/>
          </p:nvPr>
        </p:nvSpPr>
        <p:spPr/>
        <p:txBody>
          <a:bodyPr/>
          <a:lstStyle/>
          <a:p>
            <a:fld id="{01408571-A43A-440A-B6C0-65C70C4F8BB8}" type="slidenum">
              <a:rPr lang="en-GB" smtClean="0"/>
              <a:t>8</a:t>
            </a:fld>
            <a:endParaRPr lang="en-GB"/>
          </a:p>
        </p:txBody>
      </p:sp>
    </p:spTree>
    <p:extLst>
      <p:ext uri="{BB962C8B-B14F-4D97-AF65-F5344CB8AC3E}">
        <p14:creationId xmlns:p14="http://schemas.microsoft.com/office/powerpoint/2010/main" val="122245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you all know this</a:t>
            </a:r>
          </a:p>
          <a:p>
            <a:endParaRPr lang="en-GB" dirty="0"/>
          </a:p>
          <a:p>
            <a:r>
              <a:rPr lang="en-GB" dirty="0"/>
              <a:t>Same books &amp; TED Talks</a:t>
            </a:r>
          </a:p>
          <a:p>
            <a:endParaRPr lang="en-GB" dirty="0"/>
          </a:p>
          <a:p>
            <a:r>
              <a:rPr lang="en-GB" dirty="0"/>
              <a:t>All say the same</a:t>
            </a:r>
          </a:p>
          <a:p>
            <a:endParaRPr lang="en-GB" dirty="0"/>
          </a:p>
          <a:p>
            <a:r>
              <a:rPr lang="en-GB" dirty="0"/>
              <a:t>Appreciative enquiry</a:t>
            </a:r>
          </a:p>
          <a:p>
            <a:r>
              <a:rPr lang="en-GB" dirty="0"/>
              <a:t>Personalisation</a:t>
            </a:r>
          </a:p>
          <a:p>
            <a:r>
              <a:rPr lang="en-GB" dirty="0"/>
              <a:t>Myron’s Maxims</a:t>
            </a:r>
          </a:p>
          <a:p>
            <a:r>
              <a:rPr lang="en-GB" dirty="0"/>
              <a:t>Kotter’s change model….</a:t>
            </a:r>
          </a:p>
        </p:txBody>
      </p:sp>
      <p:sp>
        <p:nvSpPr>
          <p:cNvPr id="4" name="Slide Number Placeholder 3"/>
          <p:cNvSpPr>
            <a:spLocks noGrp="1"/>
          </p:cNvSpPr>
          <p:nvPr>
            <p:ph type="sldNum" sz="quarter" idx="5"/>
          </p:nvPr>
        </p:nvSpPr>
        <p:spPr/>
        <p:txBody>
          <a:bodyPr/>
          <a:lstStyle/>
          <a:p>
            <a:fld id="{01408571-A43A-440A-B6C0-65C70C4F8BB8}" type="slidenum">
              <a:rPr lang="en-GB" smtClean="0"/>
              <a:t>9</a:t>
            </a:fld>
            <a:endParaRPr lang="en-GB"/>
          </a:p>
        </p:txBody>
      </p:sp>
    </p:spTree>
    <p:extLst>
      <p:ext uri="{BB962C8B-B14F-4D97-AF65-F5344CB8AC3E}">
        <p14:creationId xmlns:p14="http://schemas.microsoft.com/office/powerpoint/2010/main" val="401841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B7AEDA-AC72-47F2-A6BA-59C2D7539DBB}" type="slidenum">
              <a:rPr lang="en-GB" smtClean="0"/>
              <a:t>10</a:t>
            </a:fld>
            <a:endParaRPr lang="en-GB"/>
          </a:p>
        </p:txBody>
      </p:sp>
    </p:spTree>
    <p:extLst>
      <p:ext uri="{BB962C8B-B14F-4D97-AF65-F5344CB8AC3E}">
        <p14:creationId xmlns:p14="http://schemas.microsoft.com/office/powerpoint/2010/main" val="123421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AF441F-3BAA-4696-AF47-9D15F394BFD6}" type="slidenum">
              <a:rPr lang="en-GB" smtClean="0"/>
              <a:t>12</a:t>
            </a:fld>
            <a:endParaRPr lang="en-GB"/>
          </a:p>
        </p:txBody>
      </p:sp>
    </p:spTree>
    <p:extLst>
      <p:ext uri="{BB962C8B-B14F-4D97-AF65-F5344CB8AC3E}">
        <p14:creationId xmlns:p14="http://schemas.microsoft.com/office/powerpoint/2010/main" val="2096174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BF27D6-F03D-5044-A145-0327E05BC3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0993" y="1916832"/>
            <a:ext cx="7250017" cy="2448000"/>
          </a:xfrm>
          <a:prstGeom prst="rect">
            <a:avLst/>
          </a:prstGeom>
        </p:spPr>
      </p:pic>
    </p:spTree>
    <p:extLst>
      <p:ext uri="{BB962C8B-B14F-4D97-AF65-F5344CB8AC3E}">
        <p14:creationId xmlns:p14="http://schemas.microsoft.com/office/powerpoint/2010/main" val="102776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671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651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943D8-A690-4944-A3D4-FC4F9C2D01B7}" type="datetimeFigureOut">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15AE98-104C-426A-82B5-12AE52F0DB80}" type="slidenum">
              <a:rPr lang="en-GB" smtClean="0"/>
              <a:t>‹#›</a:t>
            </a:fld>
            <a:endParaRPr lang="en-GB"/>
          </a:p>
        </p:txBody>
      </p:sp>
    </p:spTree>
    <p:extLst>
      <p:ext uri="{BB962C8B-B14F-4D97-AF65-F5344CB8AC3E}">
        <p14:creationId xmlns:p14="http://schemas.microsoft.com/office/powerpoint/2010/main" val="315284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697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70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1901E-53DF-4C0C-AD4D-FDF9B24D8843}" type="datetimeFigureOut">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1983995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8911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187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insert headline</a:t>
            </a:r>
          </a:p>
        </p:txBody>
      </p:sp>
      <p:sp>
        <p:nvSpPr>
          <p:cNvPr id="7" name="Text Placeholder 6"/>
          <p:cNvSpPr>
            <a:spLocks noGrp="1"/>
          </p:cNvSpPr>
          <p:nvPr>
            <p:ph type="body" sz="quarter" idx="10" hasCustomPrompt="1"/>
          </p:nvPr>
        </p:nvSpPr>
        <p:spPr>
          <a:xfrm>
            <a:off x="554736" y="903289"/>
            <a:ext cx="11076923" cy="4670198"/>
          </a:xfrm>
        </p:spPr>
        <p:txBody>
          <a:bodyPr numCol="2" spcCol="432000"/>
          <a:lstStyle/>
          <a:p>
            <a:pPr lvl="0"/>
            <a:r>
              <a:rPr lang="en-US"/>
              <a:t>Click to insert content</a:t>
            </a:r>
          </a:p>
          <a:p>
            <a:pPr lvl="1"/>
            <a:r>
              <a:rPr lang="en-US"/>
              <a:t>First level bullet </a:t>
            </a:r>
          </a:p>
          <a:p>
            <a:pPr lvl="2"/>
            <a:r>
              <a:rPr lang="en-US"/>
              <a:t>Second level bullet</a:t>
            </a:r>
          </a:p>
          <a:p>
            <a:pPr lvl="3"/>
            <a:r>
              <a:rPr lang="en-US"/>
              <a:t>Third level bullet</a:t>
            </a:r>
          </a:p>
        </p:txBody>
      </p:sp>
    </p:spTree>
    <p:extLst>
      <p:ext uri="{BB962C8B-B14F-4D97-AF65-F5344CB8AC3E}">
        <p14:creationId xmlns:p14="http://schemas.microsoft.com/office/powerpoint/2010/main" val="79952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11A6-D82D-784C-9033-4B73267903A2}"/>
              </a:ext>
            </a:extLst>
          </p:cNvPr>
          <p:cNvSpPr>
            <a:spLocks noGrp="1"/>
          </p:cNvSpPr>
          <p:nvPr>
            <p:ph type="title"/>
          </p:nvPr>
        </p:nvSpPr>
        <p:spPr>
          <a:xfrm>
            <a:off x="476944" y="1289570"/>
            <a:ext cx="10515600" cy="864096"/>
          </a:xfrm>
          <a:prstGeom prst="rect">
            <a:avLst/>
          </a:prstGeom>
        </p:spPr>
        <p:txBody>
          <a:bodyPr/>
          <a:lstStyle>
            <a:lvl1pPr>
              <a:defRPr sz="4000" b="1">
                <a:solidFill>
                  <a:srgbClr val="23660F"/>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13B07AC-23EB-3F42-A929-C43CECE70DBB}"/>
              </a:ext>
            </a:extLst>
          </p:cNvPr>
          <p:cNvSpPr>
            <a:spLocks noGrp="1"/>
          </p:cNvSpPr>
          <p:nvPr>
            <p:ph idx="1"/>
          </p:nvPr>
        </p:nvSpPr>
        <p:spPr>
          <a:xfrm>
            <a:off x="476944" y="2420888"/>
            <a:ext cx="10515600" cy="3816424"/>
          </a:xfrm>
          <a:prstGeom prst="rect">
            <a:avLst/>
          </a:prstGeom>
        </p:spPr>
        <p:txBody>
          <a:bodyPr/>
          <a:lstStyle>
            <a:lvl1pPr marL="0" indent="0">
              <a:buNone/>
              <a:defRPr sz="2400">
                <a:solidFill>
                  <a:schemeClr val="tx1">
                    <a:lumMod val="75000"/>
                    <a:lumOff val="25000"/>
                  </a:schemeClr>
                </a:solidFill>
              </a:defRPr>
            </a:lvl1pPr>
            <a:lvl2pPr>
              <a:buClr>
                <a:srgbClr val="23660F"/>
              </a:buClr>
              <a:defRPr sz="2400">
                <a:solidFill>
                  <a:schemeClr val="tx1">
                    <a:lumMod val="75000"/>
                    <a:lumOff val="2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GB" dirty="0"/>
              <a:t>Click to edit Master text styles</a:t>
            </a:r>
          </a:p>
          <a:p>
            <a:pPr lvl="1"/>
            <a:r>
              <a:rPr lang="en-GB" dirty="0"/>
              <a:t>Second level</a:t>
            </a:r>
          </a:p>
        </p:txBody>
      </p:sp>
      <p:pic>
        <p:nvPicPr>
          <p:cNvPr id="5" name="Picture 4">
            <a:extLst>
              <a:ext uri="{FF2B5EF4-FFF2-40B4-BE49-F238E27FC236}">
                <a16:creationId xmlns:a16="http://schemas.microsoft.com/office/drawing/2014/main" id="{DCFB24C9-F770-934B-9BB2-5708A9BBDB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 t="5259" r="7716" b="11916"/>
          <a:stretch/>
        </p:blipFill>
        <p:spPr>
          <a:xfrm>
            <a:off x="7632056" y="6155160"/>
            <a:ext cx="4559944" cy="702840"/>
          </a:xfrm>
          <a:prstGeom prst="rect">
            <a:avLst/>
          </a:prstGeom>
        </p:spPr>
      </p:pic>
    </p:spTree>
    <p:extLst>
      <p:ext uri="{BB962C8B-B14F-4D97-AF65-F5344CB8AC3E}">
        <p14:creationId xmlns:p14="http://schemas.microsoft.com/office/powerpoint/2010/main" val="7237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0F29-A5F0-093F-86DF-2B6163B48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1DB4EB-2021-4CDE-B61A-81BC6153E9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E412E7-7129-0A50-F082-56D83BBA91C3}"/>
              </a:ext>
            </a:extLst>
          </p:cNvPr>
          <p:cNvSpPr>
            <a:spLocks noGrp="1"/>
          </p:cNvSpPr>
          <p:nvPr>
            <p:ph type="dt" sz="half" idx="10"/>
          </p:nvPr>
        </p:nvSpPr>
        <p:spPr/>
        <p:txBody>
          <a:bodyPr/>
          <a:lstStyle/>
          <a:p>
            <a:fld id="{5A11901E-53DF-4C0C-AD4D-FDF9B24D8843}" type="datetimeFigureOut">
              <a:rPr lang="en-GB" smtClean="0"/>
              <a:t>30/05/2024</a:t>
            </a:fld>
            <a:endParaRPr lang="en-GB"/>
          </a:p>
        </p:txBody>
      </p:sp>
      <p:sp>
        <p:nvSpPr>
          <p:cNvPr id="5" name="Footer Placeholder 4">
            <a:extLst>
              <a:ext uri="{FF2B5EF4-FFF2-40B4-BE49-F238E27FC236}">
                <a16:creationId xmlns:a16="http://schemas.microsoft.com/office/drawing/2014/main" id="{6DAF74EB-DFC5-9282-0732-9A3637B21E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38BA3-4034-3677-EBE8-AE9B8528455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159398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51C1-F302-8E78-5AEC-E2BC6228CA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CE4F92-127B-5BD8-841C-B6EA2EF1075E}"/>
              </a:ext>
            </a:extLst>
          </p:cNvPr>
          <p:cNvSpPr>
            <a:spLocks noGrp="1"/>
          </p:cNvSpPr>
          <p:nvPr>
            <p:ph type="dt" sz="half" idx="10"/>
          </p:nvPr>
        </p:nvSpPr>
        <p:spPr/>
        <p:txBody>
          <a:bodyPr/>
          <a:lstStyle/>
          <a:p>
            <a:fld id="{BB5943D8-A690-4944-A3D4-FC4F9C2D01B7}" type="datetimeFigureOut">
              <a:rPr lang="en-GB" smtClean="0"/>
              <a:t>30/05/2024</a:t>
            </a:fld>
            <a:endParaRPr lang="en-GB"/>
          </a:p>
        </p:txBody>
      </p:sp>
      <p:sp>
        <p:nvSpPr>
          <p:cNvPr id="4" name="Footer Placeholder 3">
            <a:extLst>
              <a:ext uri="{FF2B5EF4-FFF2-40B4-BE49-F238E27FC236}">
                <a16:creationId xmlns:a16="http://schemas.microsoft.com/office/drawing/2014/main" id="{BA2606C0-29CF-CADA-8CD2-2A50656D28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26DE79-A2F4-8B39-9AF3-32F6240C7B43}"/>
              </a:ext>
            </a:extLst>
          </p:cNvPr>
          <p:cNvSpPr>
            <a:spLocks noGrp="1"/>
          </p:cNvSpPr>
          <p:nvPr>
            <p:ph type="sldNum" sz="quarter" idx="12"/>
          </p:nvPr>
        </p:nvSpPr>
        <p:spPr/>
        <p:txBody>
          <a:bodyPr/>
          <a:lstStyle/>
          <a:p>
            <a:fld id="{9A15AE98-104C-426A-82B5-12AE52F0DB80}" type="slidenum">
              <a:rPr lang="en-GB" smtClean="0"/>
              <a:t>‹#›</a:t>
            </a:fld>
            <a:endParaRPr lang="en-GB"/>
          </a:p>
        </p:txBody>
      </p:sp>
    </p:spTree>
    <p:extLst>
      <p:ext uri="{BB962C8B-B14F-4D97-AF65-F5344CB8AC3E}">
        <p14:creationId xmlns:p14="http://schemas.microsoft.com/office/powerpoint/2010/main" val="281698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451C-5E3D-E66E-D210-F2217649F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56DF1B-BCFD-BD98-68A3-0E0E9C8D8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D3AD23-903C-1F9E-B3F4-474DB6628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6AAAF1-16F1-5B4A-BE0F-117F58C0BF84}"/>
              </a:ext>
            </a:extLst>
          </p:cNvPr>
          <p:cNvSpPr>
            <a:spLocks noGrp="1"/>
          </p:cNvSpPr>
          <p:nvPr>
            <p:ph type="dt" sz="half" idx="10"/>
          </p:nvPr>
        </p:nvSpPr>
        <p:spPr/>
        <p:txBody>
          <a:bodyPr/>
          <a:lstStyle/>
          <a:p>
            <a:fld id="{5A11901E-53DF-4C0C-AD4D-FDF9B24D8843}" type="datetimeFigureOut">
              <a:rPr lang="en-GB" smtClean="0"/>
              <a:t>30/05/2024</a:t>
            </a:fld>
            <a:endParaRPr lang="en-GB"/>
          </a:p>
        </p:txBody>
      </p:sp>
      <p:sp>
        <p:nvSpPr>
          <p:cNvPr id="6" name="Footer Placeholder 5">
            <a:extLst>
              <a:ext uri="{FF2B5EF4-FFF2-40B4-BE49-F238E27FC236}">
                <a16:creationId xmlns:a16="http://schemas.microsoft.com/office/drawing/2014/main" id="{BDC1248E-286A-EC16-A868-A245F1A91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5BAA50-6268-E71E-7CE0-85ACE27E5F86}"/>
              </a:ext>
            </a:extLst>
          </p:cNvPr>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28380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th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11A6-D82D-784C-9033-4B73267903A2}"/>
              </a:ext>
            </a:extLst>
          </p:cNvPr>
          <p:cNvSpPr>
            <a:spLocks noGrp="1"/>
          </p:cNvSpPr>
          <p:nvPr>
            <p:ph type="title"/>
          </p:nvPr>
        </p:nvSpPr>
        <p:spPr>
          <a:xfrm>
            <a:off x="476944" y="1289570"/>
            <a:ext cx="10515600" cy="864096"/>
          </a:xfrm>
          <a:prstGeom prst="rect">
            <a:avLst/>
          </a:prstGeom>
        </p:spPr>
        <p:txBody>
          <a:bodyPr/>
          <a:lstStyle>
            <a:lvl1pPr>
              <a:defRPr sz="4000" b="1">
                <a:solidFill>
                  <a:srgbClr val="23660F"/>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13B07AC-23EB-3F42-A929-C43CECE70DBB}"/>
              </a:ext>
            </a:extLst>
          </p:cNvPr>
          <p:cNvSpPr>
            <a:spLocks noGrp="1"/>
          </p:cNvSpPr>
          <p:nvPr>
            <p:ph idx="1"/>
          </p:nvPr>
        </p:nvSpPr>
        <p:spPr>
          <a:xfrm>
            <a:off x="476944" y="2420888"/>
            <a:ext cx="10515600" cy="3816424"/>
          </a:xfrm>
          <a:prstGeom prst="rect">
            <a:avLst/>
          </a:prstGeom>
        </p:spPr>
        <p:txBody>
          <a:bodyPr/>
          <a:lstStyle>
            <a:lvl1pPr marL="0" indent="0">
              <a:buNone/>
              <a:defRPr sz="2400">
                <a:solidFill>
                  <a:schemeClr val="tx1">
                    <a:lumMod val="75000"/>
                    <a:lumOff val="25000"/>
                  </a:schemeClr>
                </a:solidFill>
              </a:defRPr>
            </a:lvl1pPr>
            <a:lvl2pPr>
              <a:buClr>
                <a:srgbClr val="23660F"/>
              </a:buClr>
              <a:defRPr sz="2400">
                <a:solidFill>
                  <a:schemeClr val="tx1">
                    <a:lumMod val="75000"/>
                    <a:lumOff val="2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GB" dirty="0"/>
              <a:t>Click to edit Master text styles</a:t>
            </a:r>
          </a:p>
          <a:p>
            <a:pPr lvl="1"/>
            <a:r>
              <a:rPr lang="en-GB" dirty="0"/>
              <a:t>Second level</a:t>
            </a:r>
          </a:p>
        </p:txBody>
      </p:sp>
      <p:pic>
        <p:nvPicPr>
          <p:cNvPr id="5" name="Picture 4">
            <a:extLst>
              <a:ext uri="{FF2B5EF4-FFF2-40B4-BE49-F238E27FC236}">
                <a16:creationId xmlns:a16="http://schemas.microsoft.com/office/drawing/2014/main" id="{DCFB24C9-F770-934B-9BB2-5708A9BBDB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 t="5259" r="7716" b="11916"/>
          <a:stretch/>
        </p:blipFill>
        <p:spPr>
          <a:xfrm>
            <a:off x="7632056" y="6155160"/>
            <a:ext cx="4559944" cy="702840"/>
          </a:xfrm>
          <a:prstGeom prst="rect">
            <a:avLst/>
          </a:prstGeom>
        </p:spPr>
      </p:pic>
    </p:spTree>
    <p:extLst>
      <p:ext uri="{BB962C8B-B14F-4D97-AF65-F5344CB8AC3E}">
        <p14:creationId xmlns:p14="http://schemas.microsoft.com/office/powerpoint/2010/main" val="72376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1901E-53DF-4C0C-AD4D-FDF9B24D8843}" type="datetimeFigureOut">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7A9CE4-CB45-4403-9348-1D3F8C22255F}" type="slidenum">
              <a:rPr lang="en-GB" smtClean="0"/>
              <a:t>‹#›</a:t>
            </a:fld>
            <a:endParaRPr lang="en-GB"/>
          </a:p>
        </p:txBody>
      </p:sp>
    </p:spTree>
    <p:extLst>
      <p:ext uri="{BB962C8B-B14F-4D97-AF65-F5344CB8AC3E}">
        <p14:creationId xmlns:p14="http://schemas.microsoft.com/office/powerpoint/2010/main" val="203527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37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6489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863B6E-C8C3-984E-BFA9-ADD760F037A8}"/>
              </a:ext>
            </a:extLst>
          </p:cNvPr>
          <p:cNvSpPr/>
          <p:nvPr userDrawn="1"/>
        </p:nvSpPr>
        <p:spPr>
          <a:xfrm>
            <a:off x="6312" y="0"/>
            <a:ext cx="12185688" cy="6858000"/>
          </a:xfrm>
          <a:prstGeom prst="rect">
            <a:avLst/>
          </a:prstGeom>
          <a:solidFill>
            <a:srgbClr val="236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01956DF4-1CA5-0D4E-9C3B-9EC7884833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01109" y="368720"/>
            <a:ext cx="2767500" cy="540000"/>
          </a:xfrm>
          <a:prstGeom prst="rect">
            <a:avLst/>
          </a:prstGeom>
        </p:spPr>
      </p:pic>
      <p:grpSp>
        <p:nvGrpSpPr>
          <p:cNvPr id="9" name="Group 8">
            <a:extLst>
              <a:ext uri="{FF2B5EF4-FFF2-40B4-BE49-F238E27FC236}">
                <a16:creationId xmlns:a16="http://schemas.microsoft.com/office/drawing/2014/main" id="{C11354BC-8A03-0F4D-B7CB-20209305FD0A}"/>
              </a:ext>
            </a:extLst>
          </p:cNvPr>
          <p:cNvGrpSpPr/>
          <p:nvPr userDrawn="1"/>
        </p:nvGrpSpPr>
        <p:grpSpPr>
          <a:xfrm>
            <a:off x="3119670" y="5661249"/>
            <a:ext cx="5952661" cy="699243"/>
            <a:chOff x="2339752" y="5661248"/>
            <a:chExt cx="4464496" cy="699243"/>
          </a:xfrm>
        </p:grpSpPr>
        <p:pic>
          <p:nvPicPr>
            <p:cNvPr id="10" name="Picture 9">
              <a:extLst>
                <a:ext uri="{FF2B5EF4-FFF2-40B4-BE49-F238E27FC236}">
                  <a16:creationId xmlns:a16="http://schemas.microsoft.com/office/drawing/2014/main" id="{FE03FA3F-C6AB-9049-BC47-384ABE9AE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8248" y="5661248"/>
              <a:ext cx="1296000" cy="699243"/>
            </a:xfrm>
            <a:prstGeom prst="rect">
              <a:avLst/>
            </a:prstGeom>
          </p:spPr>
        </p:pic>
        <p:pic>
          <p:nvPicPr>
            <p:cNvPr id="11" name="Picture 10">
              <a:extLst>
                <a:ext uri="{FF2B5EF4-FFF2-40B4-BE49-F238E27FC236}">
                  <a16:creationId xmlns:a16="http://schemas.microsoft.com/office/drawing/2014/main" id="{655E430C-F287-254F-AD0F-A81DE299F0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39752" y="5949280"/>
              <a:ext cx="1418361" cy="406187"/>
            </a:xfrm>
            <a:prstGeom prst="rect">
              <a:avLst/>
            </a:prstGeom>
          </p:spPr>
        </p:pic>
        <p:pic>
          <p:nvPicPr>
            <p:cNvPr id="12" name="Picture 11">
              <a:extLst>
                <a:ext uri="{FF2B5EF4-FFF2-40B4-BE49-F238E27FC236}">
                  <a16:creationId xmlns:a16="http://schemas.microsoft.com/office/drawing/2014/main" id="{C755CDD4-1DC5-6244-A3D3-1915DB5AA74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52323" y="5936314"/>
              <a:ext cx="961715" cy="396000"/>
            </a:xfrm>
            <a:prstGeom prst="rect">
              <a:avLst/>
            </a:prstGeom>
          </p:spPr>
        </p:pic>
      </p:grpSp>
    </p:spTree>
    <p:extLst>
      <p:ext uri="{BB962C8B-B14F-4D97-AF65-F5344CB8AC3E}">
        <p14:creationId xmlns:p14="http://schemas.microsoft.com/office/powerpoint/2010/main" val="910344238"/>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EDA1E-D116-8F49-A889-8B3B8DA70B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56372" y="267796"/>
            <a:ext cx="2208000" cy="711029"/>
          </a:xfrm>
          <a:prstGeom prst="rect">
            <a:avLst/>
          </a:prstGeom>
        </p:spPr>
      </p:pic>
    </p:spTree>
    <p:extLst>
      <p:ext uri="{BB962C8B-B14F-4D97-AF65-F5344CB8AC3E}">
        <p14:creationId xmlns:p14="http://schemas.microsoft.com/office/powerpoint/2010/main" val="403591211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2EDA1E-D116-8F49-A889-8B3B8DA70B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6372" y="267796"/>
            <a:ext cx="2208000" cy="711029"/>
          </a:xfrm>
          <a:prstGeom prst="rect">
            <a:avLst/>
          </a:prstGeom>
        </p:spPr>
      </p:pic>
    </p:spTree>
    <p:extLst>
      <p:ext uri="{BB962C8B-B14F-4D97-AF65-F5344CB8AC3E}">
        <p14:creationId xmlns:p14="http://schemas.microsoft.com/office/powerpoint/2010/main" val="403591211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94898BE-E24C-2956-9708-432433046B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56372" y="267796"/>
            <a:ext cx="2208000" cy="711029"/>
          </a:xfrm>
          <a:prstGeom prst="rect">
            <a:avLst/>
          </a:prstGeom>
        </p:spPr>
      </p:pic>
    </p:spTree>
    <p:extLst>
      <p:ext uri="{BB962C8B-B14F-4D97-AF65-F5344CB8AC3E}">
        <p14:creationId xmlns:p14="http://schemas.microsoft.com/office/powerpoint/2010/main" val="37734946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604A04-BA98-411F-8384-50EB88C07E5A}"/>
              </a:ext>
            </a:extLst>
          </p:cNvPr>
          <p:cNvSpPr txBox="1"/>
          <p:nvPr/>
        </p:nvSpPr>
        <p:spPr>
          <a:xfrm>
            <a:off x="1000250" y="1504880"/>
            <a:ext cx="10191499" cy="707886"/>
          </a:xfrm>
          <a:prstGeom prst="rect">
            <a:avLst/>
          </a:prstGeom>
          <a:noFill/>
        </p:spPr>
        <p:txBody>
          <a:bodyPr wrap="square" rtlCol="0">
            <a:spAutoFit/>
          </a:bodyPr>
          <a:lstStyle/>
          <a:p>
            <a:pPr algn="ctr"/>
            <a:r>
              <a:rPr lang="en-GB" sz="4000" b="1" dirty="0">
                <a:solidFill>
                  <a:srgbClr val="0C6A2F"/>
                </a:solidFill>
                <a:latin typeface="Arial" pitchFamily="34" charset="0"/>
                <a:cs typeface="Arial" pitchFamily="34" charset="0"/>
              </a:rPr>
              <a:t>Team Up Derbyshire</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47"/>
          <a:stretch/>
        </p:blipFill>
        <p:spPr>
          <a:xfrm>
            <a:off x="0" y="4969809"/>
            <a:ext cx="12192000" cy="1881121"/>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sp>
        <p:nvSpPr>
          <p:cNvPr id="2" name="TextBox 1">
            <a:extLst>
              <a:ext uri="{FF2B5EF4-FFF2-40B4-BE49-F238E27FC236}">
                <a16:creationId xmlns:a16="http://schemas.microsoft.com/office/drawing/2014/main" id="{C3E7CF3A-2F64-0AB6-F952-911360A9F742}"/>
              </a:ext>
            </a:extLst>
          </p:cNvPr>
          <p:cNvSpPr txBox="1"/>
          <p:nvPr/>
        </p:nvSpPr>
        <p:spPr>
          <a:xfrm>
            <a:off x="1593647" y="2460534"/>
            <a:ext cx="9270688" cy="2185214"/>
          </a:xfrm>
          <a:prstGeom prst="rect">
            <a:avLst/>
          </a:prstGeom>
          <a:noFill/>
        </p:spPr>
        <p:txBody>
          <a:bodyPr wrap="square" rtlCol="0">
            <a:spAutoFit/>
          </a:bodyPr>
          <a:lstStyle/>
          <a:p>
            <a:pPr algn="ctr"/>
            <a:r>
              <a:rPr lang="en-GB" sz="2800" dirty="0">
                <a:latin typeface="Arial" panose="020B0604020202020204" pitchFamily="34" charset="0"/>
                <a:cs typeface="Arial" pitchFamily="34" charset="0"/>
              </a:rPr>
              <a:t>How working together is improving healthcare for people who need it in their own homes</a:t>
            </a:r>
          </a:p>
          <a:p>
            <a:pPr algn="ctr"/>
            <a:endParaRPr lang="en-GB" sz="2800" dirty="0">
              <a:latin typeface="Arial" panose="020B0604020202020204" pitchFamily="34" charset="0"/>
              <a:cs typeface="Arial" pitchFamily="34" charset="0"/>
            </a:endParaRPr>
          </a:p>
          <a:p>
            <a:pPr algn="ctr"/>
            <a:r>
              <a:rPr lang="en-GB" sz="2400" b="1" dirty="0">
                <a:latin typeface="Arial" panose="020B0604020202020204" pitchFamily="34" charset="0"/>
                <a:cs typeface="Arial" pitchFamily="34" charset="0"/>
              </a:rPr>
              <a:t>Dr Ian Lawrence</a:t>
            </a:r>
          </a:p>
          <a:p>
            <a:pPr algn="ctr"/>
            <a:r>
              <a:rPr lang="en-GB" sz="1400" dirty="0">
                <a:latin typeface="Arial" panose="020B0604020202020204" pitchFamily="34" charset="0"/>
                <a:cs typeface="Arial" pitchFamily="34" charset="0"/>
              </a:rPr>
              <a:t>NHS Derby &amp; Derbyshire / Derbyshire Community Health Services</a:t>
            </a:r>
          </a:p>
          <a:p>
            <a:pPr algn="ctr"/>
            <a:r>
              <a:rPr lang="en-GB" sz="1400" dirty="0">
                <a:latin typeface="Arial" panose="020B0604020202020204" pitchFamily="34" charset="0"/>
                <a:cs typeface="Arial" pitchFamily="34" charset="0"/>
              </a:rPr>
              <a:t>Ian.lawrence@nhs.net</a:t>
            </a:r>
          </a:p>
        </p:txBody>
      </p:sp>
    </p:spTree>
    <p:extLst>
      <p:ext uri="{BB962C8B-B14F-4D97-AF65-F5344CB8AC3E}">
        <p14:creationId xmlns:p14="http://schemas.microsoft.com/office/powerpoint/2010/main" val="252473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7A5F-995C-C1B2-DB07-9C8AA7F8FA61}"/>
              </a:ext>
            </a:extLst>
          </p:cNvPr>
          <p:cNvSpPr>
            <a:spLocks noGrp="1"/>
          </p:cNvSpPr>
          <p:nvPr>
            <p:ph type="title"/>
          </p:nvPr>
        </p:nvSpPr>
        <p:spPr>
          <a:xfrm>
            <a:off x="772883" y="899361"/>
            <a:ext cx="10515600" cy="1325563"/>
          </a:xfrm>
        </p:spPr>
        <p:txBody>
          <a:bodyPr/>
          <a:lstStyle/>
          <a:p>
            <a:r>
              <a:rPr lang="en-GB" dirty="0"/>
              <a:t>Over 65 years, A&amp;E Attendances per 100,000 Population </a:t>
            </a:r>
          </a:p>
        </p:txBody>
      </p:sp>
      <p:pic>
        <p:nvPicPr>
          <p:cNvPr id="3" name="Content Placeholder 4">
            <a:extLst>
              <a:ext uri="{FF2B5EF4-FFF2-40B4-BE49-F238E27FC236}">
                <a16:creationId xmlns:a16="http://schemas.microsoft.com/office/drawing/2014/main" id="{3757EFA8-6E49-C1CA-3CB4-84C74E3C8FB6}"/>
              </a:ext>
            </a:extLst>
          </p:cNvPr>
          <p:cNvPicPr>
            <a:picLocks noChangeAspect="1"/>
          </p:cNvPicPr>
          <p:nvPr/>
        </p:nvPicPr>
        <p:blipFill>
          <a:blip r:embed="rId3"/>
          <a:stretch>
            <a:fillRect/>
          </a:stretch>
        </p:blipFill>
        <p:spPr>
          <a:xfrm>
            <a:off x="1631194" y="2982036"/>
            <a:ext cx="8247744" cy="1959762"/>
          </a:xfrm>
          <a:prstGeom prst="rect">
            <a:avLst/>
          </a:prstGeom>
        </p:spPr>
      </p:pic>
      <p:sp>
        <p:nvSpPr>
          <p:cNvPr id="6" name="TextBox 5">
            <a:extLst>
              <a:ext uri="{FF2B5EF4-FFF2-40B4-BE49-F238E27FC236}">
                <a16:creationId xmlns:a16="http://schemas.microsoft.com/office/drawing/2014/main" id="{12DA9BAD-691C-0720-79D9-CA940A71A6CE}"/>
              </a:ext>
            </a:extLst>
          </p:cNvPr>
          <p:cNvSpPr txBox="1"/>
          <p:nvPr/>
        </p:nvSpPr>
        <p:spPr>
          <a:xfrm>
            <a:off x="9300029" y="6297266"/>
            <a:ext cx="2891971" cy="461665"/>
          </a:xfrm>
          <a:prstGeom prst="rect">
            <a:avLst/>
          </a:prstGeom>
          <a:noFill/>
        </p:spPr>
        <p:txBody>
          <a:bodyPr wrap="square" rtlCol="0">
            <a:spAutoFit/>
          </a:bodyPr>
          <a:lstStyle/>
          <a:p>
            <a:r>
              <a:rPr lang="en-GB" sz="1200" dirty="0"/>
              <a:t>Source: NHS Benchmarking Network</a:t>
            </a:r>
          </a:p>
          <a:p>
            <a:r>
              <a:rPr lang="en-GB" sz="1200" dirty="0"/>
              <a:t>Date: Apr 22- Mar 23</a:t>
            </a:r>
          </a:p>
        </p:txBody>
      </p:sp>
      <p:sp>
        <p:nvSpPr>
          <p:cNvPr id="8" name="TextBox 7">
            <a:extLst>
              <a:ext uri="{FF2B5EF4-FFF2-40B4-BE49-F238E27FC236}">
                <a16:creationId xmlns:a16="http://schemas.microsoft.com/office/drawing/2014/main" id="{A235665E-35EB-F669-30D1-E7BF9AE4D847}"/>
              </a:ext>
            </a:extLst>
          </p:cNvPr>
          <p:cNvSpPr txBox="1"/>
          <p:nvPr/>
        </p:nvSpPr>
        <p:spPr>
          <a:xfrm>
            <a:off x="8361831" y="3571057"/>
            <a:ext cx="2351314" cy="369332"/>
          </a:xfrm>
          <a:prstGeom prst="rect">
            <a:avLst/>
          </a:prstGeom>
          <a:noFill/>
        </p:spPr>
        <p:txBody>
          <a:bodyPr wrap="square" rtlCol="0">
            <a:spAutoFit/>
          </a:bodyPr>
          <a:lstStyle/>
          <a:p>
            <a:r>
              <a:rPr lang="en-GB" dirty="0">
                <a:solidFill>
                  <a:srgbClr val="EC826F"/>
                </a:solidFill>
              </a:rPr>
              <a:t>Derbyshire ICB</a:t>
            </a:r>
          </a:p>
        </p:txBody>
      </p:sp>
      <p:sp>
        <p:nvSpPr>
          <p:cNvPr id="9" name="TextBox 8">
            <a:extLst>
              <a:ext uri="{FF2B5EF4-FFF2-40B4-BE49-F238E27FC236}">
                <a16:creationId xmlns:a16="http://schemas.microsoft.com/office/drawing/2014/main" id="{8CA9563B-5310-1C69-FF26-05149BF21F51}"/>
              </a:ext>
            </a:extLst>
          </p:cNvPr>
          <p:cNvSpPr txBox="1"/>
          <p:nvPr/>
        </p:nvSpPr>
        <p:spPr>
          <a:xfrm>
            <a:off x="8361831" y="2869155"/>
            <a:ext cx="2351314" cy="369332"/>
          </a:xfrm>
          <a:prstGeom prst="rect">
            <a:avLst/>
          </a:prstGeom>
          <a:noFill/>
        </p:spPr>
        <p:txBody>
          <a:bodyPr wrap="square" rtlCol="0">
            <a:spAutoFit/>
          </a:bodyPr>
          <a:lstStyle/>
          <a:p>
            <a:r>
              <a:rPr lang="en-GB" dirty="0">
                <a:solidFill>
                  <a:srgbClr val="79C88B"/>
                </a:solidFill>
              </a:rPr>
              <a:t>National Mean</a:t>
            </a:r>
          </a:p>
        </p:txBody>
      </p:sp>
      <p:pic>
        <p:nvPicPr>
          <p:cNvPr id="11" name="Picture 10">
            <a:extLst>
              <a:ext uri="{FF2B5EF4-FFF2-40B4-BE49-F238E27FC236}">
                <a16:creationId xmlns:a16="http://schemas.microsoft.com/office/drawing/2014/main" id="{07B1ABAF-D571-7185-8718-ED1AAC7F4F0D}"/>
              </a:ext>
            </a:extLst>
          </p:cNvPr>
          <p:cNvPicPr>
            <a:picLocks noChangeAspect="1"/>
          </p:cNvPicPr>
          <p:nvPr/>
        </p:nvPicPr>
        <p:blipFill>
          <a:blip r:embed="rId4"/>
          <a:stretch>
            <a:fillRect/>
          </a:stretch>
        </p:blipFill>
        <p:spPr>
          <a:xfrm>
            <a:off x="6903506" y="3145316"/>
            <a:ext cx="362857" cy="851482"/>
          </a:xfrm>
          <a:prstGeom prst="rect">
            <a:avLst/>
          </a:prstGeom>
        </p:spPr>
      </p:pic>
      <p:cxnSp>
        <p:nvCxnSpPr>
          <p:cNvPr id="13" name="Straight Arrow Connector 12">
            <a:extLst>
              <a:ext uri="{FF2B5EF4-FFF2-40B4-BE49-F238E27FC236}">
                <a16:creationId xmlns:a16="http://schemas.microsoft.com/office/drawing/2014/main" id="{6FA8901A-C760-339D-4D45-3C05F217365E}"/>
              </a:ext>
            </a:extLst>
          </p:cNvPr>
          <p:cNvCxnSpPr>
            <a:cxnSpLocks/>
          </p:cNvCxnSpPr>
          <p:nvPr/>
        </p:nvCxnSpPr>
        <p:spPr>
          <a:xfrm>
            <a:off x="7068605" y="3940389"/>
            <a:ext cx="16329" cy="245708"/>
          </a:xfrm>
          <a:prstGeom prst="straightConnector1">
            <a:avLst/>
          </a:prstGeom>
          <a:ln>
            <a:solidFill>
              <a:srgbClr val="39865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A5166B-21CD-5D8F-7E7C-6A8A2240E056}"/>
              </a:ext>
            </a:extLst>
          </p:cNvPr>
          <p:cNvSpPr txBox="1"/>
          <p:nvPr/>
        </p:nvSpPr>
        <p:spPr>
          <a:xfrm>
            <a:off x="5747443" y="2733253"/>
            <a:ext cx="2363653" cy="646331"/>
          </a:xfrm>
          <a:prstGeom prst="rect">
            <a:avLst/>
          </a:prstGeom>
          <a:noFill/>
        </p:spPr>
        <p:txBody>
          <a:bodyPr wrap="square" rtlCol="0">
            <a:spAutoFit/>
          </a:bodyPr>
          <a:lstStyle/>
          <a:p>
            <a:r>
              <a:rPr lang="en-GB" dirty="0"/>
              <a:t>Team Up launched April 2021</a:t>
            </a:r>
          </a:p>
        </p:txBody>
      </p:sp>
    </p:spTree>
    <p:extLst>
      <p:ext uri="{BB962C8B-B14F-4D97-AF65-F5344CB8AC3E}">
        <p14:creationId xmlns:p14="http://schemas.microsoft.com/office/powerpoint/2010/main" val="29732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0F2518C-A6B0-BB01-C5BD-E87C4BAEBAB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4B997CF8-7FCB-45D6-21A2-115FA71C122F}"/>
              </a:ext>
            </a:extLst>
          </p:cNvPr>
          <p:cNvSpPr>
            <a:spLocks noGrp="1"/>
          </p:cNvSpPr>
          <p:nvPr>
            <p:ph type="title"/>
          </p:nvPr>
        </p:nvSpPr>
        <p:spPr>
          <a:xfrm>
            <a:off x="838200" y="365125"/>
            <a:ext cx="8499438" cy="1325563"/>
          </a:xfrm>
        </p:spPr>
        <p:txBody>
          <a:bodyPr>
            <a:normAutofit/>
          </a:bodyPr>
          <a:lstStyle/>
          <a:p>
            <a:r>
              <a:rPr lang="en-GB" dirty="0"/>
              <a:t>Over 65 years, A&amp;E Attendances, activity and future trajectory</a:t>
            </a:r>
          </a:p>
        </p:txBody>
      </p:sp>
      <p:cxnSp>
        <p:nvCxnSpPr>
          <p:cNvPr id="6" name="Straight Connector 5">
            <a:extLst>
              <a:ext uri="{FF2B5EF4-FFF2-40B4-BE49-F238E27FC236}">
                <a16:creationId xmlns:a16="http://schemas.microsoft.com/office/drawing/2014/main" id="{4833087E-E47E-572A-0726-11FA9B8FC8F3}"/>
              </a:ext>
            </a:extLst>
          </p:cNvPr>
          <p:cNvCxnSpPr/>
          <p:nvPr/>
        </p:nvCxnSpPr>
        <p:spPr>
          <a:xfrm flipV="1">
            <a:off x="5480436" y="1825625"/>
            <a:ext cx="0" cy="362897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7322B7-C701-D03A-9FC8-242AAB88CC8D}"/>
              </a:ext>
            </a:extLst>
          </p:cNvPr>
          <p:cNvSpPr txBox="1"/>
          <p:nvPr/>
        </p:nvSpPr>
        <p:spPr>
          <a:xfrm>
            <a:off x="8881607" y="6416703"/>
            <a:ext cx="3132814" cy="276999"/>
          </a:xfrm>
          <a:prstGeom prst="rect">
            <a:avLst/>
          </a:prstGeom>
          <a:noFill/>
        </p:spPr>
        <p:txBody>
          <a:bodyPr wrap="square" rtlCol="0">
            <a:spAutoFit/>
          </a:bodyPr>
          <a:lstStyle/>
          <a:p>
            <a:r>
              <a:rPr lang="en-GB" sz="1200" dirty="0"/>
              <a:t>Data Source: AW Dashboard v2.8</a:t>
            </a:r>
          </a:p>
        </p:txBody>
      </p:sp>
    </p:spTree>
    <p:extLst>
      <p:ext uri="{BB962C8B-B14F-4D97-AF65-F5344CB8AC3E}">
        <p14:creationId xmlns:p14="http://schemas.microsoft.com/office/powerpoint/2010/main" val="411361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cate Persons - My Spy Private Investigators Sydney AU">
            <a:extLst>
              <a:ext uri="{FF2B5EF4-FFF2-40B4-BE49-F238E27FC236}">
                <a16:creationId xmlns:a16="http://schemas.microsoft.com/office/drawing/2014/main" id="{76B97F9A-28EF-2A54-A04F-D0B194754B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1509" y="4464183"/>
            <a:ext cx="9113493" cy="1936617"/>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FFB94A85-A401-0D20-D4F7-CA5DBDB93F61}"/>
              </a:ext>
            </a:extLst>
          </p:cNvPr>
          <p:cNvSpPr/>
          <p:nvPr/>
        </p:nvSpPr>
        <p:spPr>
          <a:xfrm>
            <a:off x="8873053" y="2397320"/>
            <a:ext cx="3029888" cy="1801665"/>
          </a:xfrm>
          <a:prstGeom prst="wedgeRoundRectCallout">
            <a:avLst>
              <a:gd name="adj1" fmla="val -55799"/>
              <a:gd name="adj2" fmla="val 69870"/>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GB" sz="1600" i="1" dirty="0">
                <a:solidFill>
                  <a:schemeClr val="bg1"/>
                </a:solidFill>
              </a:rPr>
              <a:t>“Excellent staff, turned up when they said they would, professional service, talked to me with dignity and clarity and explained things really well.” </a:t>
            </a:r>
            <a:r>
              <a:rPr lang="en-GB" sz="1600" b="1" dirty="0">
                <a:solidFill>
                  <a:schemeClr val="bg1"/>
                </a:solidFill>
              </a:rPr>
              <a:t>South Hardwick HVS</a:t>
            </a:r>
            <a:endParaRPr lang="en-GB" sz="1600" i="1" dirty="0">
              <a:solidFill>
                <a:schemeClr val="bg1"/>
              </a:solidFill>
            </a:endParaRPr>
          </a:p>
        </p:txBody>
      </p:sp>
      <p:sp>
        <p:nvSpPr>
          <p:cNvPr id="9" name="Speech Bubble: Rectangle with Corners Rounded 8">
            <a:extLst>
              <a:ext uri="{FF2B5EF4-FFF2-40B4-BE49-F238E27FC236}">
                <a16:creationId xmlns:a16="http://schemas.microsoft.com/office/drawing/2014/main" id="{48CC7365-6435-4DEC-C7FA-8F805641B46D}"/>
              </a:ext>
            </a:extLst>
          </p:cNvPr>
          <p:cNvSpPr/>
          <p:nvPr/>
        </p:nvSpPr>
        <p:spPr>
          <a:xfrm>
            <a:off x="168150" y="1968492"/>
            <a:ext cx="4062745" cy="2230493"/>
          </a:xfrm>
          <a:prstGeom prst="wedgeRoundRectCallout">
            <a:avLst>
              <a:gd name="adj1" fmla="val -7377"/>
              <a:gd name="adj2" fmla="val 73404"/>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GB" sz="1600" b="0" i="1" u="none" strike="noStrike" dirty="0">
                <a:effectLst/>
              </a:rPr>
              <a:t>“Very satisfied with all aspects of the care that was given.  Really cared explained everything to me and my family, was polite and gave me a thorough check.  I cannot praise and thank the lady enough she has restored my faith in medical care.” </a:t>
            </a:r>
            <a:r>
              <a:rPr lang="en-GB" sz="1600" i="1" dirty="0"/>
              <a:t> </a:t>
            </a:r>
            <a:r>
              <a:rPr lang="en-GB" sz="1600" b="1" dirty="0">
                <a:solidFill>
                  <a:schemeClr val="bg1"/>
                </a:solidFill>
              </a:rPr>
              <a:t>Chesterfield HVS</a:t>
            </a:r>
          </a:p>
        </p:txBody>
      </p:sp>
      <p:sp>
        <p:nvSpPr>
          <p:cNvPr id="11" name="Speech Bubble: Rectangle with Corners Rounded 10">
            <a:extLst>
              <a:ext uri="{FF2B5EF4-FFF2-40B4-BE49-F238E27FC236}">
                <a16:creationId xmlns:a16="http://schemas.microsoft.com/office/drawing/2014/main" id="{408E6EDA-727B-C28C-ECD2-B563FA44F661}"/>
              </a:ext>
            </a:extLst>
          </p:cNvPr>
          <p:cNvSpPr/>
          <p:nvPr/>
        </p:nvSpPr>
        <p:spPr>
          <a:xfrm>
            <a:off x="348343" y="170987"/>
            <a:ext cx="5519912" cy="1478519"/>
          </a:xfrm>
          <a:prstGeom prst="wedgeRoundRectCallout">
            <a:avLst>
              <a:gd name="adj1" fmla="val -875"/>
              <a:gd name="adj2" fmla="val 62500"/>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GB" sz="1600" i="1" kern="1200" dirty="0">
                <a:solidFill>
                  <a:schemeClr val="bg1"/>
                </a:solidFill>
                <a:latin typeface="+mn-lt"/>
                <a:ea typeface="+mn-ea"/>
                <a:cs typeface="+mn-cs"/>
              </a:rPr>
              <a:t>“Polite lady visited me, checked me over, listened to my concerns, treated me kindly and explained things to me. Excellent and much needed service.” </a:t>
            </a:r>
            <a:r>
              <a:rPr lang="en-GB" sz="1600" b="1" kern="1200" dirty="0">
                <a:solidFill>
                  <a:schemeClr val="bg1"/>
                </a:solidFill>
                <a:latin typeface="+mn-lt"/>
                <a:ea typeface="+mn-ea"/>
                <a:cs typeface="+mn-cs"/>
              </a:rPr>
              <a:t>South Hardwick HVS</a:t>
            </a:r>
            <a:endParaRPr lang="en-GB" sz="1600" b="1" dirty="0">
              <a:solidFill>
                <a:schemeClr val="bg1"/>
              </a:solidFill>
            </a:endParaRPr>
          </a:p>
        </p:txBody>
      </p:sp>
      <p:sp>
        <p:nvSpPr>
          <p:cNvPr id="15" name="Speech Bubble: Rectangle with Corners Rounded 14">
            <a:extLst>
              <a:ext uri="{FF2B5EF4-FFF2-40B4-BE49-F238E27FC236}">
                <a16:creationId xmlns:a16="http://schemas.microsoft.com/office/drawing/2014/main" id="{201E3FD5-1AD1-8713-A320-B05E643F8DF2}"/>
              </a:ext>
            </a:extLst>
          </p:cNvPr>
          <p:cNvSpPr/>
          <p:nvPr/>
        </p:nvSpPr>
        <p:spPr>
          <a:xfrm>
            <a:off x="6096000" y="457200"/>
            <a:ext cx="5806941" cy="1558545"/>
          </a:xfrm>
          <a:prstGeom prst="wedgeRoundRectCallout">
            <a:avLst>
              <a:gd name="adj1" fmla="val -34900"/>
              <a:gd name="adj2" fmla="val 73947"/>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i="1" kern="1200" dirty="0">
                <a:solidFill>
                  <a:schemeClr val="bg1"/>
                </a:solidFill>
                <a:effectLst/>
                <a:latin typeface="+mn-lt"/>
                <a:ea typeface="+mn-ea"/>
                <a:cs typeface="+mn-cs"/>
              </a:rPr>
              <a:t>“Felt for once someone listened to what problems l had, and would do their best to solve it for me, gave me confidence in her  and have had a good follow-up, thank you very much</a:t>
            </a:r>
            <a:r>
              <a:rPr lang="en-GB" sz="1600" i="1" dirty="0">
                <a:solidFill>
                  <a:schemeClr val="bg1"/>
                </a:solidFill>
              </a:rPr>
              <a:t>”</a:t>
            </a:r>
            <a:r>
              <a:rPr lang="en-GB" sz="1600" b="0" i="1" kern="1200" dirty="0">
                <a:solidFill>
                  <a:schemeClr val="bg1"/>
                </a:solidFill>
                <a:effectLst/>
                <a:latin typeface="+mn-lt"/>
                <a:ea typeface="+mn-ea"/>
                <a:cs typeface="+mn-cs"/>
              </a:rPr>
              <a:t> </a:t>
            </a:r>
            <a:r>
              <a:rPr lang="en-GB" sz="1600" b="1" i="0" kern="1200" dirty="0">
                <a:solidFill>
                  <a:schemeClr val="bg1"/>
                </a:solidFill>
                <a:effectLst/>
                <a:latin typeface="+mn-lt"/>
                <a:ea typeface="+mn-ea"/>
                <a:cs typeface="+mn-cs"/>
              </a:rPr>
              <a:t>Chesterfield HVS</a:t>
            </a:r>
          </a:p>
        </p:txBody>
      </p:sp>
      <p:sp>
        <p:nvSpPr>
          <p:cNvPr id="2" name="Speech Bubble: Rectangle with Corners Rounded 1">
            <a:extLst>
              <a:ext uri="{FF2B5EF4-FFF2-40B4-BE49-F238E27FC236}">
                <a16:creationId xmlns:a16="http://schemas.microsoft.com/office/drawing/2014/main" id="{35CAD10C-6909-BE85-4908-91AD3B2834F1}"/>
              </a:ext>
            </a:extLst>
          </p:cNvPr>
          <p:cNvSpPr/>
          <p:nvPr/>
        </p:nvSpPr>
        <p:spPr>
          <a:xfrm>
            <a:off x="4362555" y="2841810"/>
            <a:ext cx="4230895" cy="1558545"/>
          </a:xfrm>
          <a:prstGeom prst="wedgeRoundRectCallou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i="1" dirty="0">
                <a:solidFill>
                  <a:schemeClr val="bg1"/>
                </a:solidFill>
                <a:effectLst/>
                <a:ea typeface="Calibri" panose="020F0502020204030204" pitchFamily="34" charset="0"/>
              </a:rPr>
              <a:t>“The service I received from the gentleman was amazing. He was very thorough and asked me lots of relevant questions. He was very knowledgeable. He knew his stuff!</a:t>
            </a:r>
            <a:r>
              <a:rPr lang="en-US" sz="1600" i="1" dirty="0">
                <a:solidFill>
                  <a:schemeClr val="bg1"/>
                </a:solidFill>
                <a:effectLst/>
                <a:ea typeface="Calibri" panose="020F0502020204030204" pitchFamily="34" charset="0"/>
              </a:rPr>
              <a:t>“ </a:t>
            </a:r>
            <a:r>
              <a:rPr lang="en-US" sz="1600" b="1" dirty="0">
                <a:solidFill>
                  <a:schemeClr val="bg1"/>
                </a:solidFill>
                <a:effectLst/>
                <a:ea typeface="Calibri" panose="020F0502020204030204" pitchFamily="34" charset="0"/>
              </a:rPr>
              <a:t>South Ha</a:t>
            </a:r>
            <a:r>
              <a:rPr lang="en-US" sz="1600" b="1" dirty="0">
                <a:solidFill>
                  <a:schemeClr val="bg1"/>
                </a:solidFill>
                <a:ea typeface="Calibri" panose="020F0502020204030204" pitchFamily="34" charset="0"/>
              </a:rPr>
              <a:t>rdwick </a:t>
            </a:r>
            <a:r>
              <a:rPr lang="en-US" sz="1600" b="1" dirty="0">
                <a:solidFill>
                  <a:schemeClr val="bg1"/>
                </a:solidFill>
                <a:effectLst/>
                <a:ea typeface="Calibri" panose="020F0502020204030204" pitchFamily="34" charset="0"/>
              </a:rPr>
              <a:t>HVS</a:t>
            </a:r>
            <a:endParaRPr lang="en-GB" sz="1600" b="1" dirty="0">
              <a:solidFill>
                <a:schemeClr val="bg1"/>
              </a:solidFill>
            </a:endParaRPr>
          </a:p>
        </p:txBody>
      </p:sp>
    </p:spTree>
    <p:extLst>
      <p:ext uri="{BB962C8B-B14F-4D97-AF65-F5344CB8AC3E}">
        <p14:creationId xmlns:p14="http://schemas.microsoft.com/office/powerpoint/2010/main" val="269551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cate Persons - My Spy Private Investigators Sydney AU">
            <a:extLst>
              <a:ext uri="{FF2B5EF4-FFF2-40B4-BE49-F238E27FC236}">
                <a16:creationId xmlns:a16="http://schemas.microsoft.com/office/drawing/2014/main" id="{76B97F9A-28EF-2A54-A04F-D0B194754B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1509" y="4464183"/>
            <a:ext cx="9113493" cy="1936617"/>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FFB94A85-A401-0D20-D4F7-CA5DBDB93F61}"/>
              </a:ext>
            </a:extLst>
          </p:cNvPr>
          <p:cNvSpPr/>
          <p:nvPr/>
        </p:nvSpPr>
        <p:spPr>
          <a:xfrm>
            <a:off x="8259069" y="170987"/>
            <a:ext cx="3826752" cy="3741786"/>
          </a:xfrm>
          <a:prstGeom prst="wedgeRoundRectCallout">
            <a:avLst>
              <a:gd name="adj1" fmla="val -55799"/>
              <a:gd name="adj2" fmla="val 69870"/>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GB" sz="1600" i="1" dirty="0">
                <a:solidFill>
                  <a:schemeClr val="bg1"/>
                </a:solidFill>
              </a:rPr>
              <a:t>“Spoke to patient’s daughter as patient is still in hospital.  She said Amy saved her mums life as she has neutrophils sepsis. She is still in hospital very poorly.  She said she has issues with the hospital that she is taking further as Amy admitted her mum the previous week but was discharged.  Amy also spoke to patient’s other daughter in America who is a director of nursing and she also said how knowledgeable Amy is.  Once again, she said she can’t thank Amy enough for saving her mum. ” </a:t>
            </a:r>
            <a:r>
              <a:rPr lang="en-GB" sz="1600" b="1" dirty="0">
                <a:solidFill>
                  <a:schemeClr val="bg1"/>
                </a:solidFill>
              </a:rPr>
              <a:t>Swadlincote HVS</a:t>
            </a:r>
            <a:endParaRPr lang="en-GB" sz="1600" i="1" dirty="0">
              <a:solidFill>
                <a:schemeClr val="bg1"/>
              </a:solidFill>
            </a:endParaRPr>
          </a:p>
        </p:txBody>
      </p:sp>
      <p:sp>
        <p:nvSpPr>
          <p:cNvPr id="9" name="Speech Bubble: Rectangle with Corners Rounded 8">
            <a:extLst>
              <a:ext uri="{FF2B5EF4-FFF2-40B4-BE49-F238E27FC236}">
                <a16:creationId xmlns:a16="http://schemas.microsoft.com/office/drawing/2014/main" id="{48CC7365-6435-4DEC-C7FA-8F805641B46D}"/>
              </a:ext>
            </a:extLst>
          </p:cNvPr>
          <p:cNvSpPr/>
          <p:nvPr/>
        </p:nvSpPr>
        <p:spPr>
          <a:xfrm>
            <a:off x="348343" y="1914703"/>
            <a:ext cx="7787130" cy="2342251"/>
          </a:xfrm>
          <a:prstGeom prst="wedgeRoundRectCallout">
            <a:avLst>
              <a:gd name="adj1" fmla="val -3183"/>
              <a:gd name="adj2" fmla="val 62250"/>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GB" sz="1600" b="0" i="1" u="none" strike="noStrike" dirty="0">
                <a:effectLst/>
              </a:rPr>
              <a:t>“Would just like to put on record my thanks and appreciation of the service, help and support we received from Lyndsey [ ]. We were in despair having seen several doctors, spent time in Hospital etc but nothing had changed, despite J's age, mobility issues and hard of hearing, Lyndsey was so patient, helpful, identifying her issues, changing her medication, getting in touch with the Hospital and arranging an ambulance for her, clearing up the blood she had lost, so supportive, so caring, just finding someone who cared and went the extra mile gave us some hope, can't thank her enough.” </a:t>
            </a:r>
            <a:r>
              <a:rPr lang="en-GB" sz="1600" i="1" dirty="0"/>
              <a:t> </a:t>
            </a:r>
            <a:r>
              <a:rPr lang="en-GB" sz="1600" b="1" dirty="0"/>
              <a:t>Derby City </a:t>
            </a:r>
            <a:r>
              <a:rPr lang="en-GB" sz="1600" b="1" dirty="0">
                <a:solidFill>
                  <a:schemeClr val="bg1"/>
                </a:solidFill>
              </a:rPr>
              <a:t>HVS</a:t>
            </a:r>
          </a:p>
        </p:txBody>
      </p:sp>
      <p:sp>
        <p:nvSpPr>
          <p:cNvPr id="11" name="Speech Bubble: Rectangle with Corners Rounded 10">
            <a:extLst>
              <a:ext uri="{FF2B5EF4-FFF2-40B4-BE49-F238E27FC236}">
                <a16:creationId xmlns:a16="http://schemas.microsoft.com/office/drawing/2014/main" id="{408E6EDA-727B-C28C-ECD2-B563FA44F661}"/>
              </a:ext>
            </a:extLst>
          </p:cNvPr>
          <p:cNvSpPr/>
          <p:nvPr/>
        </p:nvSpPr>
        <p:spPr>
          <a:xfrm>
            <a:off x="348343" y="170987"/>
            <a:ext cx="5519912" cy="1478519"/>
          </a:xfrm>
          <a:prstGeom prst="wedgeRoundRectCallout">
            <a:avLst>
              <a:gd name="adj1" fmla="val -875"/>
              <a:gd name="adj2" fmla="val 62500"/>
              <a:gd name="adj3" fmla="val 16667"/>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GB" sz="1600" i="1" kern="1200" dirty="0">
                <a:solidFill>
                  <a:schemeClr val="bg1"/>
                </a:solidFill>
                <a:latin typeface="+mn-lt"/>
                <a:ea typeface="+mn-ea"/>
                <a:cs typeface="+mn-cs"/>
              </a:rPr>
              <a:t>“My grandad has been visited by a paramedic who said he was from South Dales PCN Team Up team   He said it was a new service team and gave my mum a card with a QR code to leave feedback, she said it was brill .” </a:t>
            </a:r>
            <a:r>
              <a:rPr lang="en-GB" sz="1600" b="1" kern="1200" dirty="0">
                <a:solidFill>
                  <a:schemeClr val="bg1"/>
                </a:solidFill>
                <a:latin typeface="+mn-lt"/>
                <a:ea typeface="+mn-ea"/>
                <a:cs typeface="+mn-cs"/>
              </a:rPr>
              <a:t>South </a:t>
            </a:r>
            <a:r>
              <a:rPr lang="en-GB" sz="1600" b="1" dirty="0">
                <a:solidFill>
                  <a:schemeClr val="bg1"/>
                </a:solidFill>
              </a:rPr>
              <a:t>Dales</a:t>
            </a:r>
            <a:r>
              <a:rPr lang="en-GB" sz="1600" b="1" kern="1200" dirty="0">
                <a:solidFill>
                  <a:schemeClr val="bg1"/>
                </a:solidFill>
                <a:latin typeface="+mn-lt"/>
                <a:ea typeface="+mn-ea"/>
                <a:cs typeface="+mn-cs"/>
              </a:rPr>
              <a:t> HVS</a:t>
            </a:r>
            <a:endParaRPr lang="en-GB" sz="1600" b="1" dirty="0">
              <a:solidFill>
                <a:schemeClr val="bg1"/>
              </a:solidFill>
            </a:endParaRPr>
          </a:p>
        </p:txBody>
      </p:sp>
    </p:spTree>
    <p:extLst>
      <p:ext uri="{BB962C8B-B14F-4D97-AF65-F5344CB8AC3E}">
        <p14:creationId xmlns:p14="http://schemas.microsoft.com/office/powerpoint/2010/main" val="113746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CAAD-5BD2-0825-E713-02EEF6B32D61}"/>
              </a:ext>
            </a:extLst>
          </p:cNvPr>
          <p:cNvSpPr>
            <a:spLocks noGrp="1"/>
          </p:cNvSpPr>
          <p:nvPr>
            <p:ph type="title"/>
          </p:nvPr>
        </p:nvSpPr>
        <p:spPr>
          <a:xfrm>
            <a:off x="1115568" y="509521"/>
            <a:ext cx="10232136" cy="1014984"/>
          </a:xfrm>
        </p:spPr>
        <p:txBody>
          <a:bodyPr>
            <a:normAutofit/>
          </a:bodyPr>
          <a:lstStyle/>
          <a:p>
            <a:r>
              <a:rPr lang="en-GB" sz="2200" b="1"/>
              <a:t>Mary,</a:t>
            </a:r>
            <a:r>
              <a:rPr lang="en-GB" sz="2200"/>
              <a:t> 92years old</a:t>
            </a:r>
            <a:br>
              <a:rPr lang="en-GB" sz="2200"/>
            </a:br>
            <a:br>
              <a:rPr lang="en-GB" sz="2200"/>
            </a:br>
            <a:r>
              <a:rPr lang="en-GB" sz="2200"/>
              <a:t>Retired Housewife living in a Care Home</a:t>
            </a:r>
          </a:p>
        </p:txBody>
      </p:sp>
      <p:pic>
        <p:nvPicPr>
          <p:cNvPr id="5" name="Content Placeholder 4" descr="An old person's hands on their stomach&#10;&#10;Description automatically generated">
            <a:extLst>
              <a:ext uri="{FF2B5EF4-FFF2-40B4-BE49-F238E27FC236}">
                <a16:creationId xmlns:a16="http://schemas.microsoft.com/office/drawing/2014/main" id="{43EC0748-DC68-7696-2550-81A9B2FA0E22}"/>
              </a:ext>
            </a:extLst>
          </p:cNvPr>
          <p:cNvPicPr>
            <a:picLocks noChangeAspect="1"/>
          </p:cNvPicPr>
          <p:nvPr/>
        </p:nvPicPr>
        <p:blipFill rotWithShape="1">
          <a:blip r:embed="rId2">
            <a:extLst>
              <a:ext uri="{28A0092B-C50C-407E-A947-70E740481C1C}">
                <a14:useLocalDpi xmlns:a14="http://schemas.microsoft.com/office/drawing/2010/main" val="0"/>
              </a:ext>
            </a:extLst>
          </a:blip>
          <a:srcRect t="5407" b="47073"/>
          <a:stretch/>
        </p:blipFill>
        <p:spPr>
          <a:xfrm>
            <a:off x="1115568" y="2626611"/>
            <a:ext cx="3781868" cy="2704134"/>
          </a:xfrm>
          <a:prstGeom prst="rect">
            <a:avLst/>
          </a:prstGeom>
          <a:effectLst>
            <a:softEdge rad="317500"/>
          </a:effectLst>
        </p:spPr>
      </p:pic>
      <p:sp>
        <p:nvSpPr>
          <p:cNvPr id="6" name="TextBox 5">
            <a:extLst>
              <a:ext uri="{FF2B5EF4-FFF2-40B4-BE49-F238E27FC236}">
                <a16:creationId xmlns:a16="http://schemas.microsoft.com/office/drawing/2014/main" id="{18C3CBD6-9C75-878D-DAB8-45099FF132F2}"/>
              </a:ext>
            </a:extLst>
          </p:cNvPr>
          <p:cNvSpPr txBox="1"/>
          <p:nvPr/>
        </p:nvSpPr>
        <p:spPr>
          <a:xfrm>
            <a:off x="1115568" y="1535782"/>
            <a:ext cx="4619898" cy="275140"/>
          </a:xfrm>
          <a:prstGeom prst="rect">
            <a:avLst/>
          </a:prstGeom>
          <a:noFill/>
        </p:spPr>
        <p:txBody>
          <a:bodyPr wrap="square" rtlCol="0">
            <a:spAutoFit/>
          </a:bodyPr>
          <a:lstStyle/>
          <a:p>
            <a:pPr defTabSz="603504">
              <a:spcAft>
                <a:spcPts val="600"/>
              </a:spcAft>
            </a:pPr>
            <a:r>
              <a:rPr lang="en-GB" sz="1188" kern="1200" dirty="0">
                <a:solidFill>
                  <a:srgbClr val="9E2F00"/>
                </a:solidFill>
                <a:latin typeface="+mn-lt"/>
                <a:ea typeface="+mn-ea"/>
                <a:cs typeface="+mn-cs"/>
              </a:rPr>
              <a:t>Vascular Dementia, Pacemaker, Macular Degeneration</a:t>
            </a:r>
            <a:endParaRPr lang="en-GB" dirty="0">
              <a:solidFill>
                <a:schemeClr val="accent2">
                  <a:lumMod val="75000"/>
                </a:schemeClr>
              </a:solidFill>
            </a:endParaRPr>
          </a:p>
        </p:txBody>
      </p:sp>
      <p:sp>
        <p:nvSpPr>
          <p:cNvPr id="36" name="TextBox 35">
            <a:extLst>
              <a:ext uri="{FF2B5EF4-FFF2-40B4-BE49-F238E27FC236}">
                <a16:creationId xmlns:a16="http://schemas.microsoft.com/office/drawing/2014/main" id="{C8A7A1C0-8E67-7F85-123E-4D0D6ED74708}"/>
              </a:ext>
            </a:extLst>
          </p:cNvPr>
          <p:cNvSpPr txBox="1"/>
          <p:nvPr/>
        </p:nvSpPr>
        <p:spPr>
          <a:xfrm>
            <a:off x="8267843" y="5809626"/>
            <a:ext cx="3781868" cy="261610"/>
          </a:xfrm>
          <a:prstGeom prst="rect">
            <a:avLst/>
          </a:prstGeom>
          <a:noFill/>
        </p:spPr>
        <p:txBody>
          <a:bodyPr wrap="square" rtlCol="0">
            <a:spAutoFit/>
          </a:bodyPr>
          <a:lstStyle/>
          <a:p>
            <a:pPr defTabSz="603504">
              <a:spcAft>
                <a:spcPts val="600"/>
              </a:spcAft>
            </a:pPr>
            <a:r>
              <a:rPr lang="en-GB" sz="1100" kern="1200">
                <a:solidFill>
                  <a:schemeClr val="tx1"/>
                </a:solidFill>
                <a:latin typeface="+mn-lt"/>
                <a:ea typeface="+mn-ea"/>
                <a:cs typeface="+mn-cs"/>
              </a:rPr>
              <a:t>Source: Case Study kindly shared from Chesterfield HVS</a:t>
            </a:r>
            <a:endParaRPr lang="en-GB" sz="2000"/>
          </a:p>
        </p:txBody>
      </p:sp>
      <p:sp>
        <p:nvSpPr>
          <p:cNvPr id="3" name="TextBox 2">
            <a:extLst>
              <a:ext uri="{FF2B5EF4-FFF2-40B4-BE49-F238E27FC236}">
                <a16:creationId xmlns:a16="http://schemas.microsoft.com/office/drawing/2014/main" id="{A9B4626B-B72B-55E6-8738-D6F62900F9E6}"/>
              </a:ext>
            </a:extLst>
          </p:cNvPr>
          <p:cNvSpPr txBox="1"/>
          <p:nvPr/>
        </p:nvSpPr>
        <p:spPr>
          <a:xfrm>
            <a:off x="6553200" y="1893963"/>
            <a:ext cx="3953435" cy="2831544"/>
          </a:xfrm>
          <a:prstGeom prst="rect">
            <a:avLst/>
          </a:prstGeom>
          <a:noFill/>
        </p:spPr>
        <p:txBody>
          <a:bodyPr wrap="square" rtlCol="0">
            <a:spAutoFit/>
          </a:bodyPr>
          <a:lstStyle/>
          <a:p>
            <a:r>
              <a:rPr lang="en-GB" sz="2000" i="1" dirty="0">
                <a:effectLst/>
                <a:latin typeface="Calibri" panose="020F0502020204030204" pitchFamily="34" charset="0"/>
                <a:ea typeface="Calibri" panose="020F0502020204030204" pitchFamily="34" charset="0"/>
              </a:rPr>
              <a:t>“The interaction was so positive that it meant the paramedic could get advice via the telephone with the outcome of the patient staying in their preferred place of care instead of being transferred to hospital unnecessarily.”</a:t>
            </a:r>
          </a:p>
          <a:p>
            <a:endParaRPr lang="en-GB" sz="2000" i="1" dirty="0">
              <a:effectLst/>
              <a:latin typeface="Calibri" panose="020F0502020204030204" pitchFamily="34" charset="0"/>
              <a:ea typeface="Calibri" panose="020F0502020204030204" pitchFamily="34" charset="0"/>
            </a:endParaRPr>
          </a:p>
          <a:p>
            <a:r>
              <a:rPr lang="en-GB" dirty="0">
                <a:solidFill>
                  <a:schemeClr val="accent2">
                    <a:lumMod val="75000"/>
                  </a:schemeClr>
                </a:solidFill>
                <a:latin typeface="Calibri" panose="020F0502020204030204" pitchFamily="34" charset="0"/>
                <a:ea typeface="Calibri" panose="020F0502020204030204" pitchFamily="34" charset="0"/>
              </a:rPr>
              <a:t>Rachel, Lead ACP HVS Chesterfield</a:t>
            </a:r>
            <a:endParaRPr lang="en-GB" sz="1800" dirty="0">
              <a:solidFill>
                <a:schemeClr val="accent2">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4864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mple fractal art - Google Search | Fractal tree, Fractal patterns ...">
            <a:extLst>
              <a:ext uri="{FF2B5EF4-FFF2-40B4-BE49-F238E27FC236}">
                <a16:creationId xmlns:a16="http://schemas.microsoft.com/office/drawing/2014/main" id="{EA36579C-B96E-4D3C-725F-11CC2280C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3112" y="1283676"/>
            <a:ext cx="4841957" cy="42906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imple fractal art - Google Search | Fractal tree, Fractal patterns ...">
            <a:extLst>
              <a:ext uri="{FF2B5EF4-FFF2-40B4-BE49-F238E27FC236}">
                <a16:creationId xmlns:a16="http://schemas.microsoft.com/office/drawing/2014/main" id="{D38015CF-AB04-2194-9956-DBA26036D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402962" y="1283675"/>
            <a:ext cx="4841957" cy="42906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072B90B4-6105-35EB-A96D-949DA7DAC002}"/>
              </a:ext>
            </a:extLst>
          </p:cNvPr>
          <p:cNvSpPr/>
          <p:nvPr/>
        </p:nvSpPr>
        <p:spPr>
          <a:xfrm>
            <a:off x="4298517" y="2264652"/>
            <a:ext cx="3484774" cy="2328692"/>
          </a:xfrm>
          <a:prstGeom prst="roundRect">
            <a:avLst/>
          </a:prstGeom>
          <a:solidFill>
            <a:schemeClr val="bg2">
              <a:lumMod val="50000"/>
            </a:schemeClr>
          </a:solidFill>
          <a:ln w="28575">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400" dirty="0"/>
              <a:t>Point of Access</a:t>
            </a:r>
          </a:p>
          <a:p>
            <a:pPr algn="ctr"/>
            <a:r>
              <a:rPr lang="en-GB" sz="2400" dirty="0"/>
              <a:t>Navigation</a:t>
            </a:r>
          </a:p>
          <a:p>
            <a:pPr algn="ctr"/>
            <a:r>
              <a:rPr lang="en-GB" sz="2400" dirty="0"/>
              <a:t>Coordination</a:t>
            </a:r>
          </a:p>
          <a:p>
            <a:pPr algn="ctr"/>
            <a:r>
              <a:rPr lang="en-GB" sz="2400" dirty="0"/>
              <a:t>Planning</a:t>
            </a:r>
          </a:p>
        </p:txBody>
      </p:sp>
      <p:sp>
        <p:nvSpPr>
          <p:cNvPr id="8" name="Rectangle: Rounded Corners 7">
            <a:extLst>
              <a:ext uri="{FF2B5EF4-FFF2-40B4-BE49-F238E27FC236}">
                <a16:creationId xmlns:a16="http://schemas.microsoft.com/office/drawing/2014/main" id="{72640A7B-4E69-88E6-86F6-9EBCA00A41EB}"/>
              </a:ext>
            </a:extLst>
          </p:cNvPr>
          <p:cNvSpPr/>
          <p:nvPr/>
        </p:nvSpPr>
        <p:spPr>
          <a:xfrm>
            <a:off x="2102437" y="5938466"/>
            <a:ext cx="7987126" cy="539827"/>
          </a:xfrm>
          <a:prstGeom prst="roundRect">
            <a:avLst/>
          </a:prstGeom>
          <a:solidFill>
            <a:schemeClr val="bg2">
              <a:lumMod val="50000"/>
            </a:schemeClr>
          </a:solidFill>
          <a:ln w="28575">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400" dirty="0"/>
              <a:t>Helping people with complex </a:t>
            </a:r>
            <a:r>
              <a:rPr lang="en-GB" sz="2400"/>
              <a:t>needs manage </a:t>
            </a:r>
            <a:r>
              <a:rPr lang="en-GB" sz="2400" dirty="0"/>
              <a:t>a complex system </a:t>
            </a:r>
          </a:p>
        </p:txBody>
      </p:sp>
      <p:sp>
        <p:nvSpPr>
          <p:cNvPr id="2" name="TextBox 1">
            <a:extLst>
              <a:ext uri="{FF2B5EF4-FFF2-40B4-BE49-F238E27FC236}">
                <a16:creationId xmlns:a16="http://schemas.microsoft.com/office/drawing/2014/main" id="{7352D620-2D37-3A55-DBDF-E2009163D1A0}"/>
              </a:ext>
            </a:extLst>
          </p:cNvPr>
          <p:cNvSpPr txBox="1"/>
          <p:nvPr/>
        </p:nvSpPr>
        <p:spPr>
          <a:xfrm>
            <a:off x="537883" y="273199"/>
            <a:ext cx="4324132" cy="646331"/>
          </a:xfrm>
          <a:prstGeom prst="rect">
            <a:avLst/>
          </a:prstGeom>
          <a:noFill/>
        </p:spPr>
        <p:txBody>
          <a:bodyPr wrap="none" rtlCol="0">
            <a:spAutoFit/>
          </a:bodyPr>
          <a:lstStyle/>
          <a:p>
            <a:r>
              <a:rPr lang="en-GB" sz="3600" dirty="0"/>
              <a:t>Future development…</a:t>
            </a:r>
          </a:p>
        </p:txBody>
      </p:sp>
    </p:spTree>
    <p:extLst>
      <p:ext uri="{BB962C8B-B14F-4D97-AF65-F5344CB8AC3E}">
        <p14:creationId xmlns:p14="http://schemas.microsoft.com/office/powerpoint/2010/main" val="48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B00FED-5148-4BD1-F89D-998FD647E261}"/>
              </a:ext>
            </a:extLst>
          </p:cNvPr>
          <p:cNvSpPr txBox="1"/>
          <p:nvPr/>
        </p:nvSpPr>
        <p:spPr>
          <a:xfrm>
            <a:off x="1" y="0"/>
            <a:ext cx="5540187" cy="6463308"/>
          </a:xfrm>
          <a:prstGeom prst="rect">
            <a:avLst/>
          </a:prstGeom>
          <a:solidFill>
            <a:schemeClr val="bg1"/>
          </a:solidFill>
        </p:spPr>
        <p:txBody>
          <a:bodyPr wrap="square">
            <a:spAutoFit/>
          </a:bodyPr>
          <a:lstStyle/>
          <a:p>
            <a:r>
              <a:rPr lang="en-US" dirty="0">
                <a:effectLst/>
                <a:latin typeface="Arial" panose="020B0604020202020204" pitchFamily="34" charset="0"/>
                <a:ea typeface="Calibri" panose="020F0502020204030204" pitchFamily="34" charset="0"/>
              </a:rPr>
              <a:t>‘</a:t>
            </a:r>
            <a:r>
              <a:rPr lang="en-US" sz="1600" dirty="0">
                <a:effectLst/>
                <a:latin typeface="Arial" panose="020B0604020202020204" pitchFamily="34" charset="0"/>
                <a:ea typeface="Calibri" panose="020F0502020204030204" pitchFamily="34" charset="0"/>
              </a:rPr>
              <a:t>George’ was introduced to Charlotte, a Team Up Local Area Coordinator. </a:t>
            </a:r>
          </a:p>
          <a:p>
            <a:endParaRPr lang="en-US" sz="1600" dirty="0">
              <a:effectLst/>
              <a:latin typeface="Arial" panose="020B0604020202020204" pitchFamily="34" charset="0"/>
              <a:ea typeface="Calibri" panose="020F0502020204030204" pitchFamily="34" charset="0"/>
            </a:endParaRPr>
          </a:p>
          <a:p>
            <a:r>
              <a:rPr lang="en-US" sz="1600" dirty="0">
                <a:effectLst/>
                <a:latin typeface="Arial" panose="020B0604020202020204" pitchFamily="34" charset="0"/>
                <a:ea typeface="Calibri" panose="020F0502020204030204" pitchFamily="34" charset="0"/>
              </a:rPr>
              <a:t>He had been diagnosed with Colitis and had increasing levels of anxiety. He had not left his home in three years and was feeling isolated from his family. </a:t>
            </a:r>
            <a:r>
              <a:rPr lang="en-US" sz="1600" dirty="0">
                <a:latin typeface="Arial" panose="020B0604020202020204" pitchFamily="34" charset="0"/>
                <a:ea typeface="Calibri" panose="020F0502020204030204" pitchFamily="34" charset="0"/>
              </a:rPr>
              <a:t>He</a:t>
            </a:r>
            <a:r>
              <a:rPr lang="en-US" sz="1600" dirty="0">
                <a:effectLst/>
                <a:latin typeface="Arial" panose="020B0604020202020204" pitchFamily="34" charset="0"/>
                <a:ea typeface="Calibri" panose="020F0502020204030204" pitchFamily="34" charset="0"/>
              </a:rPr>
              <a:t> had </a:t>
            </a:r>
            <a:r>
              <a:rPr lang="en-US" sz="1600" dirty="0">
                <a:latin typeface="Arial" panose="020B0604020202020204" pitchFamily="34" charset="0"/>
                <a:ea typeface="Calibri" panose="020F0502020204030204" pitchFamily="34" charset="0"/>
              </a:rPr>
              <a:t>started</a:t>
            </a:r>
            <a:r>
              <a:rPr lang="en-US" sz="1600" dirty="0">
                <a:effectLst/>
                <a:latin typeface="Arial" panose="020B0604020202020204" pitchFamily="34" charset="0"/>
                <a:ea typeface="Calibri" panose="020F0502020204030204" pitchFamily="34" charset="0"/>
              </a:rPr>
              <a:t> talking of taking his own life.</a:t>
            </a:r>
            <a:endParaRPr lang="en-GB" sz="1600" dirty="0">
              <a:effectLst/>
              <a:latin typeface="Calibri" panose="020F0502020204030204" pitchFamily="34" charset="0"/>
              <a:ea typeface="Calibri" panose="020F0502020204030204" pitchFamily="34" charset="0"/>
            </a:endParaRPr>
          </a:p>
          <a:p>
            <a:r>
              <a:rPr lang="en-US" sz="1600" dirty="0">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US" sz="1600" dirty="0">
                <a:effectLst/>
                <a:latin typeface="Arial" panose="020B0604020202020204" pitchFamily="34" charset="0"/>
                <a:ea typeface="Calibri" panose="020F0502020204030204" pitchFamily="34" charset="0"/>
              </a:rPr>
              <a:t>Charlotte and George spent time getting to know each other. George felt the biggest barrier to going out was the fear of being incontinent in public. </a:t>
            </a:r>
            <a:r>
              <a:rPr lang="en-US" sz="1600" dirty="0">
                <a:latin typeface="Arial" panose="020B0604020202020204" pitchFamily="34" charset="0"/>
                <a:ea typeface="Calibri" panose="020F0502020204030204" pitchFamily="34" charset="0"/>
              </a:rPr>
              <a:t>Over five months, they made small steps together, they </a:t>
            </a:r>
            <a:r>
              <a:rPr lang="en-US" sz="1600" dirty="0">
                <a:effectLst/>
                <a:latin typeface="Arial" panose="020B0604020202020204" pitchFamily="34" charset="0"/>
                <a:ea typeface="Calibri" panose="020F0502020204030204" pitchFamily="34" charset="0"/>
              </a:rPr>
              <a:t>found incontinence products to help make George feel more comfortable and he started to get out of the house, starting with small walks out of the front door.</a:t>
            </a:r>
            <a:endParaRPr lang="en-GB" sz="1600" dirty="0">
              <a:effectLst/>
              <a:latin typeface="Calibri" panose="020F0502020204030204" pitchFamily="34" charset="0"/>
              <a:ea typeface="Calibri" panose="020F0502020204030204" pitchFamily="34" charset="0"/>
            </a:endParaRPr>
          </a:p>
          <a:p>
            <a:r>
              <a:rPr lang="en-US" sz="1600" dirty="0">
                <a:effectLst/>
                <a:latin typeface="Arial" panose="020B060402020202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a:p>
            <a:r>
              <a:rPr lang="en-US" sz="1600" dirty="0">
                <a:effectLst/>
                <a:latin typeface="Arial" panose="020B0604020202020204" pitchFamily="34" charset="0"/>
                <a:ea typeface="Calibri" panose="020F0502020204030204" pitchFamily="34" charset="0"/>
              </a:rPr>
              <a:t>George is now attending the community ‘Coffee and Company’ group independently and has started going back to a social group he had not visited for three years.</a:t>
            </a:r>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 </a:t>
            </a:r>
          </a:p>
          <a:p>
            <a:r>
              <a:rPr lang="en-US" sz="1600" dirty="0">
                <a:effectLst/>
                <a:latin typeface="Arial" panose="020B0604020202020204" pitchFamily="34" charset="0"/>
                <a:ea typeface="Calibri" panose="020F0502020204030204" pitchFamily="34" charset="0"/>
              </a:rPr>
              <a:t>George is no longer ‘housebound’ and now has the confidence to do his own shopping and has reconnected with his family.</a:t>
            </a:r>
          </a:p>
          <a:p>
            <a:endParaRPr lang="en-US" sz="1400" b="1" dirty="0">
              <a:effectLst/>
              <a:latin typeface="Arial" panose="020B0604020202020204" pitchFamily="34" charset="0"/>
              <a:ea typeface="Calibri" panose="020F0502020204030204" pitchFamily="34" charset="0"/>
            </a:endParaRPr>
          </a:p>
          <a:p>
            <a:r>
              <a:rPr lang="en-US" sz="1400" dirty="0">
                <a:latin typeface="Arial" panose="020B0604020202020204" pitchFamily="34" charset="0"/>
                <a:ea typeface="Calibri" panose="020F0502020204030204" pitchFamily="34" charset="0"/>
              </a:rPr>
              <a:t>Case study kindly provided by</a:t>
            </a:r>
            <a:r>
              <a:rPr lang="en-US" sz="1400" dirty="0">
                <a:effectLst/>
                <a:latin typeface="Arial" panose="020B0604020202020204" pitchFamily="34" charset="0"/>
                <a:ea typeface="Calibri" panose="020F0502020204030204" pitchFamily="34" charset="0"/>
              </a:rPr>
              <a:t> </a:t>
            </a:r>
            <a:r>
              <a:rPr lang="en-US" sz="1400" b="1" dirty="0">
                <a:effectLst/>
                <a:latin typeface="Arial" panose="020B0604020202020204" pitchFamily="34" charset="0"/>
                <a:ea typeface="Calibri" panose="020F0502020204030204" pitchFamily="34" charset="0"/>
              </a:rPr>
              <a:t>Derby City HVS </a:t>
            </a:r>
            <a:endParaRPr lang="en-GB" sz="14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pic>
        <p:nvPicPr>
          <p:cNvPr id="5" name="Content Placeholder 4" descr="Old man looking up">
            <a:extLst>
              <a:ext uri="{FF2B5EF4-FFF2-40B4-BE49-F238E27FC236}">
                <a16:creationId xmlns:a16="http://schemas.microsoft.com/office/drawing/2014/main" id="{78543CFE-FF47-AD75-EAE7-DE8C9A29A6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426" t="20272" r="9241" b="-2"/>
          <a:stretch/>
        </p:blipFill>
        <p:spPr>
          <a:xfrm>
            <a:off x="5460784" y="-98453"/>
            <a:ext cx="6995886" cy="6274954"/>
          </a:xfrm>
          <a:prstGeom prst="ellipse">
            <a:avLst/>
          </a:prstGeom>
          <a:ln>
            <a:noFill/>
          </a:ln>
          <a:effectLst>
            <a:softEdge rad="112500"/>
          </a:effectLst>
        </p:spPr>
      </p:pic>
      <p:sp>
        <p:nvSpPr>
          <p:cNvPr id="11" name="TextBox 10">
            <a:extLst>
              <a:ext uri="{FF2B5EF4-FFF2-40B4-BE49-F238E27FC236}">
                <a16:creationId xmlns:a16="http://schemas.microsoft.com/office/drawing/2014/main" id="{1CE71E57-A33A-3537-3F7B-4DB37EFB6BC3}"/>
              </a:ext>
            </a:extLst>
          </p:cNvPr>
          <p:cNvSpPr txBox="1"/>
          <p:nvPr/>
        </p:nvSpPr>
        <p:spPr>
          <a:xfrm>
            <a:off x="9748477" y="6356349"/>
            <a:ext cx="3512457" cy="369332"/>
          </a:xfrm>
          <a:prstGeom prst="rect">
            <a:avLst/>
          </a:prstGeom>
          <a:noFill/>
        </p:spPr>
        <p:txBody>
          <a:bodyPr wrap="square" rtlCol="0">
            <a:spAutoFit/>
          </a:bodyPr>
          <a:lstStyle/>
          <a:p>
            <a:r>
              <a:rPr lang="en-GB" dirty="0">
                <a:solidFill>
                  <a:schemeClr val="bg1"/>
                </a:solidFill>
              </a:rPr>
              <a:t>Photo: Illustrative only</a:t>
            </a:r>
          </a:p>
        </p:txBody>
      </p:sp>
      <p:sp>
        <p:nvSpPr>
          <p:cNvPr id="22" name="TextBox 21">
            <a:extLst>
              <a:ext uri="{FF2B5EF4-FFF2-40B4-BE49-F238E27FC236}">
                <a16:creationId xmlns:a16="http://schemas.microsoft.com/office/drawing/2014/main" id="{83E138E1-2B70-BC9A-0695-677732328E58}"/>
              </a:ext>
            </a:extLst>
          </p:cNvPr>
          <p:cNvSpPr txBox="1"/>
          <p:nvPr/>
        </p:nvSpPr>
        <p:spPr>
          <a:xfrm>
            <a:off x="6096000" y="4060046"/>
            <a:ext cx="5725454" cy="2246769"/>
          </a:xfrm>
          <a:prstGeom prst="wedgeRectCallout">
            <a:avLst>
              <a:gd name="adj1" fmla="val -38578"/>
              <a:gd name="adj2" fmla="val 70252"/>
            </a:avLst>
          </a:prstGeom>
          <a:solidFill>
            <a:schemeClr val="accent2">
              <a:lumMod val="75000"/>
            </a:schemeClr>
          </a:solidFill>
          <a:ln w="38100">
            <a:solidFill>
              <a:schemeClr val="tx1"/>
            </a:solidFill>
          </a:ln>
          <a:effectLst>
            <a:glow rad="63500">
              <a:schemeClr val="accent3">
                <a:satMod val="175000"/>
                <a:alpha val="40000"/>
              </a:schemeClr>
            </a:glow>
          </a:effectLst>
        </p:spPr>
        <p:txBody>
          <a:bodyPr wrap="square" rtlCol="0">
            <a:spAutoFit/>
          </a:bodyPr>
          <a:lstStyle/>
          <a:p>
            <a:r>
              <a:rPr lang="en-US" sz="2000" i="1" dirty="0">
                <a:solidFill>
                  <a:schemeClr val="bg1"/>
                </a:solidFill>
                <a:effectLst/>
                <a:latin typeface="Arial" panose="020B0604020202020204" pitchFamily="34" charset="0"/>
                <a:ea typeface="Calibri" panose="020F0502020204030204" pitchFamily="34" charset="0"/>
              </a:rPr>
              <a:t>“My mental wellbeing had been rapidly deteriorating just before Christmas. I was connected to Charlotte just at the right time as I had virtually given up the idea of trying to cope. Now with Charlotte’s support, my future is looking a lot brighter and the person I once was is slowly returning”</a:t>
            </a:r>
            <a:endParaRPr lang="en-GB" sz="1400" i="1" dirty="0">
              <a:solidFill>
                <a:schemeClr val="bg1"/>
              </a:solidFill>
            </a:endParaRPr>
          </a:p>
        </p:txBody>
      </p:sp>
      <p:sp>
        <p:nvSpPr>
          <p:cNvPr id="2" name="TextBox 1">
            <a:extLst>
              <a:ext uri="{FF2B5EF4-FFF2-40B4-BE49-F238E27FC236}">
                <a16:creationId xmlns:a16="http://schemas.microsoft.com/office/drawing/2014/main" id="{E6BF6F86-2358-F482-EA4D-9A81BC7F18D1}"/>
              </a:ext>
            </a:extLst>
          </p:cNvPr>
          <p:cNvSpPr txBox="1"/>
          <p:nvPr/>
        </p:nvSpPr>
        <p:spPr>
          <a:xfrm>
            <a:off x="8601849" y="6492297"/>
            <a:ext cx="4054609" cy="369332"/>
          </a:xfrm>
          <a:prstGeom prst="rect">
            <a:avLst/>
          </a:prstGeom>
          <a:noFill/>
        </p:spPr>
        <p:txBody>
          <a:bodyPr wrap="square" rtlCol="0">
            <a:spAutoFit/>
          </a:bodyPr>
          <a:lstStyle/>
          <a:p>
            <a:r>
              <a:rPr lang="en-GB" dirty="0"/>
              <a:t>Photo for illustrative purposes only</a:t>
            </a:r>
          </a:p>
        </p:txBody>
      </p:sp>
    </p:spTree>
    <p:extLst>
      <p:ext uri="{BB962C8B-B14F-4D97-AF65-F5344CB8AC3E}">
        <p14:creationId xmlns:p14="http://schemas.microsoft.com/office/powerpoint/2010/main" val="245757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79DC-2A70-214D-950E-483995D3918D}"/>
              </a:ext>
            </a:extLst>
          </p:cNvPr>
          <p:cNvSpPr>
            <a:spLocks noGrp="1"/>
          </p:cNvSpPr>
          <p:nvPr>
            <p:ph type="title"/>
          </p:nvPr>
        </p:nvSpPr>
        <p:spPr>
          <a:xfrm>
            <a:off x="1902363" y="1052736"/>
            <a:ext cx="7886700" cy="720080"/>
          </a:xfrm>
        </p:spPr>
        <p:txBody>
          <a:bodyPr/>
          <a:lstStyle/>
          <a:p>
            <a:r>
              <a:rPr lang="en-US" dirty="0"/>
              <a:t>What will change?</a:t>
            </a:r>
          </a:p>
        </p:txBody>
      </p:sp>
      <p:sp>
        <p:nvSpPr>
          <p:cNvPr id="3" name="Content Placeholder 2">
            <a:extLst>
              <a:ext uri="{FF2B5EF4-FFF2-40B4-BE49-F238E27FC236}">
                <a16:creationId xmlns:a16="http://schemas.microsoft.com/office/drawing/2014/main" id="{DB732AB3-7AB8-A24D-A59D-F0AB5F49FA3A}"/>
              </a:ext>
            </a:extLst>
          </p:cNvPr>
          <p:cNvSpPr>
            <a:spLocks noGrp="1"/>
          </p:cNvSpPr>
          <p:nvPr>
            <p:ph idx="1"/>
          </p:nvPr>
        </p:nvSpPr>
        <p:spPr>
          <a:xfrm>
            <a:off x="1902363" y="1916832"/>
            <a:ext cx="8298093" cy="3960440"/>
          </a:xfrm>
        </p:spPr>
        <p:txBody>
          <a:bodyPr/>
          <a:lstStyle/>
          <a:p>
            <a:r>
              <a:rPr lang="en-GB" dirty="0"/>
              <a:t>The </a:t>
            </a:r>
            <a:r>
              <a:rPr lang="en-GB" b="1" dirty="0"/>
              <a:t>current state </a:t>
            </a:r>
            <a:r>
              <a:rPr lang="en-GB" dirty="0"/>
              <a:t>of first line urgent response:</a:t>
            </a:r>
          </a:p>
          <a:p>
            <a:pPr marL="342900" lvl="0" indent="-342900">
              <a:buFont typeface="Arial" panose="020B0604020202020204" pitchFamily="34" charset="0"/>
              <a:buChar char="•"/>
            </a:pPr>
            <a:r>
              <a:rPr lang="en-GB" dirty="0"/>
              <a:t>Largely ambulance or general practice</a:t>
            </a:r>
            <a:r>
              <a:rPr lang="en-US" dirty="0"/>
              <a:t>​</a:t>
            </a:r>
            <a:endParaRPr lang="en-GB" dirty="0"/>
          </a:p>
          <a:p>
            <a:pPr marL="342900" lvl="0" indent="-342900">
              <a:buFont typeface="Arial" panose="020B0604020202020204" pitchFamily="34" charset="0"/>
              <a:buChar char="•"/>
            </a:pPr>
            <a:r>
              <a:rPr lang="en-GB" dirty="0"/>
              <a:t>Single clinician – feel unsupported or that they are alone in problem-solving</a:t>
            </a:r>
            <a:r>
              <a:rPr lang="en-US" dirty="0"/>
              <a:t>​</a:t>
            </a:r>
            <a:endParaRPr lang="en-GB" dirty="0"/>
          </a:p>
          <a:p>
            <a:pPr marL="342900" lvl="0" indent="-342900">
              <a:buFont typeface="Arial" panose="020B0604020202020204" pitchFamily="34" charset="0"/>
              <a:buChar char="•"/>
            </a:pPr>
            <a:r>
              <a:rPr lang="en-GB" dirty="0"/>
              <a:t>Time pressured – leading to quick, easy and safe decisions – not necessarily the ‘right’ decision</a:t>
            </a:r>
          </a:p>
          <a:p>
            <a:pPr marL="342900" lvl="0" indent="-342900">
              <a:buFont typeface="Arial" panose="020B0604020202020204" pitchFamily="34" charset="0"/>
              <a:buChar char="•"/>
            </a:pPr>
            <a:r>
              <a:rPr lang="en-GB" dirty="0"/>
              <a:t>Make safe – can be time consuming and uncertain in the home setting, resulting in reliance on hospitals</a:t>
            </a:r>
            <a:r>
              <a:rPr lang="en-US" dirty="0"/>
              <a:t>​ as a ‘place of safety’</a:t>
            </a:r>
            <a:endParaRPr lang="en-GB" dirty="0"/>
          </a:p>
          <a:p>
            <a:endParaRPr lang="en-GB" dirty="0"/>
          </a:p>
        </p:txBody>
      </p:sp>
      <p:sp>
        <p:nvSpPr>
          <p:cNvPr id="5" name="Oval 4">
            <a:extLst>
              <a:ext uri="{FF2B5EF4-FFF2-40B4-BE49-F238E27FC236}">
                <a16:creationId xmlns:a16="http://schemas.microsoft.com/office/drawing/2014/main" id="{A16EA2ED-CEA8-0A72-CCFA-D935B7F24534}"/>
              </a:ext>
            </a:extLst>
          </p:cNvPr>
          <p:cNvSpPr/>
          <p:nvPr/>
        </p:nvSpPr>
        <p:spPr>
          <a:xfrm>
            <a:off x="232755" y="146699"/>
            <a:ext cx="2778074" cy="1266077"/>
          </a:xfrm>
          <a:prstGeom prst="ellipse">
            <a:avLst/>
          </a:prstGeom>
          <a:solidFill>
            <a:schemeClr val="bg2"/>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May 2021</a:t>
            </a:r>
          </a:p>
        </p:txBody>
      </p:sp>
    </p:spTree>
    <p:extLst>
      <p:ext uri="{BB962C8B-B14F-4D97-AF65-F5344CB8AC3E}">
        <p14:creationId xmlns:p14="http://schemas.microsoft.com/office/powerpoint/2010/main" val="305297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A5D36-39F6-20F5-3166-F56F1DD5A756}"/>
            </a:ext>
          </a:extLst>
        </p:cNvPr>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38BCAF54-91D5-E0B1-FDAD-B09C436FA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6989" y="321140"/>
            <a:ext cx="3028893" cy="5467463"/>
          </a:xfrm>
          <a:prstGeom prst="rect">
            <a:avLst/>
          </a:prstGeom>
        </p:spPr>
      </p:pic>
      <p:sp>
        <p:nvSpPr>
          <p:cNvPr id="14" name="TextBox 13">
            <a:extLst>
              <a:ext uri="{FF2B5EF4-FFF2-40B4-BE49-F238E27FC236}">
                <a16:creationId xmlns:a16="http://schemas.microsoft.com/office/drawing/2014/main" id="{CC17BA64-B3E7-C173-5D9E-7CB815DC21DA}"/>
              </a:ext>
            </a:extLst>
          </p:cNvPr>
          <p:cNvSpPr txBox="1"/>
          <p:nvPr/>
        </p:nvSpPr>
        <p:spPr>
          <a:xfrm>
            <a:off x="414778" y="421877"/>
            <a:ext cx="8823490" cy="5366726"/>
          </a:xfrm>
          <a:prstGeom prst="rect">
            <a:avLst/>
          </a:prstGeom>
          <a:noFill/>
        </p:spPr>
        <p:txBody>
          <a:bodyPr wrap="square" rtlCol="0">
            <a:spAutoFit/>
          </a:bodyPr>
          <a:lstStyle/>
          <a:p>
            <a:pPr>
              <a:lnSpc>
                <a:spcPct val="107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a:t>
            </a:r>
            <a:r>
              <a:rPr lang="en-GB" sz="2800" b="1" kern="100" dirty="0">
                <a:solidFill>
                  <a:srgbClr val="0C6A2F"/>
                </a:solidFill>
                <a:effectLst/>
                <a:latin typeface="Aptos" panose="020B0004020202020204" pitchFamily="34" charset="0"/>
                <a:ea typeface="Aptos" panose="020B0004020202020204" pitchFamily="34" charset="0"/>
                <a:cs typeface="Times New Roman" panose="02020603050405020304" pitchFamily="18" charset="0"/>
              </a:rPr>
              <a:t>Team Up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vision</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is that:</a:t>
            </a: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Health, Care and other professionals work as one with each other and with their communities to improve the lives of those who need it most.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2800" kern="100" dirty="0">
                <a:effectLst/>
                <a:latin typeface="Aptos" panose="020B0004020202020204" pitchFamily="34" charset="0"/>
                <a:ea typeface="Aptos" panose="020B0004020202020204" pitchFamily="34" charset="0"/>
                <a:cs typeface="Times New Roman" panose="02020603050405020304" pitchFamily="18" charset="0"/>
              </a:rPr>
              <a:t>The </a:t>
            </a:r>
            <a:r>
              <a:rPr lang="en-GB" sz="2800" b="1" kern="100" dirty="0">
                <a:solidFill>
                  <a:srgbClr val="0C6A2F"/>
                </a:solidFill>
                <a:effectLst/>
                <a:latin typeface="Aptos" panose="020B0004020202020204" pitchFamily="34" charset="0"/>
                <a:ea typeface="Aptos" panose="020B0004020202020204" pitchFamily="34" charset="0"/>
                <a:cs typeface="Times New Roman" panose="02020603050405020304" pitchFamily="18" charset="0"/>
              </a:rPr>
              <a:t>Team Up </a:t>
            </a:r>
            <a:r>
              <a:rPr lang="en-GB" sz="2800" b="1" kern="100" dirty="0">
                <a:effectLst/>
                <a:latin typeface="Aptos" panose="020B0004020202020204" pitchFamily="34" charset="0"/>
                <a:ea typeface="Aptos" panose="020B0004020202020204" pitchFamily="34" charset="0"/>
                <a:cs typeface="Times New Roman" panose="02020603050405020304" pitchFamily="18" charset="0"/>
              </a:rPr>
              <a:t>mission</a:t>
            </a:r>
            <a:r>
              <a:rPr lang="en-GB" sz="2800" kern="100" dirty="0">
                <a:effectLst/>
                <a:latin typeface="Aptos" panose="020B0004020202020204" pitchFamily="34" charset="0"/>
                <a:ea typeface="Aptos" panose="020B0004020202020204" pitchFamily="34" charset="0"/>
                <a:cs typeface="Times New Roman" panose="02020603050405020304" pitchFamily="18" charset="0"/>
              </a:rPr>
              <a:t> is to:</a:t>
            </a: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Create the conditions for people to come together and find their own solutions to improving the experience of receiving and providing care. </a:t>
            </a:r>
          </a:p>
          <a:p>
            <a:pPr>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In working together, we are increasing efficiency, improving effectiveness and, most importantly, improving the health &amp; wellbeing of people who live in Derbyshire.</a:t>
            </a:r>
          </a:p>
        </p:txBody>
      </p:sp>
    </p:spTree>
    <p:extLst>
      <p:ext uri="{BB962C8B-B14F-4D97-AF65-F5344CB8AC3E}">
        <p14:creationId xmlns:p14="http://schemas.microsoft.com/office/powerpoint/2010/main" val="223005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226A069-25FA-3FE1-9B10-E50B5014F45A}"/>
              </a:ext>
            </a:extLst>
          </p:cNvPr>
          <p:cNvSpPr/>
          <p:nvPr/>
        </p:nvSpPr>
        <p:spPr>
          <a:xfrm>
            <a:off x="5514680" y="2469823"/>
            <a:ext cx="1480008" cy="2460396"/>
          </a:xfrm>
          <a:prstGeom prst="ellipse">
            <a:avLst/>
          </a:prstGeom>
          <a:solidFill>
            <a:schemeClr val="bg2"/>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E4E1F872-3D55-D523-1D1A-FF91BEB0E929}"/>
              </a:ext>
            </a:extLst>
          </p:cNvPr>
          <p:cNvSpPr txBox="1">
            <a:spLocks/>
          </p:cNvSpPr>
          <p:nvPr/>
        </p:nvSpPr>
        <p:spPr>
          <a:xfrm>
            <a:off x="348542" y="2067332"/>
            <a:ext cx="3778142" cy="562085"/>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342908" indent="-342908" algn="l" defTabSz="914423"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a:t>General Practice at Scale</a:t>
            </a:r>
          </a:p>
        </p:txBody>
      </p:sp>
      <p:sp>
        <p:nvSpPr>
          <p:cNvPr id="7" name="Content Placeholder 2">
            <a:extLst>
              <a:ext uri="{FF2B5EF4-FFF2-40B4-BE49-F238E27FC236}">
                <a16:creationId xmlns:a16="http://schemas.microsoft.com/office/drawing/2014/main" id="{1ECFDE80-E8D6-F1E4-6E7A-1348B11D6DC4}"/>
              </a:ext>
            </a:extLst>
          </p:cNvPr>
          <p:cNvSpPr txBox="1">
            <a:spLocks/>
          </p:cNvSpPr>
          <p:nvPr/>
        </p:nvSpPr>
        <p:spPr>
          <a:xfrm>
            <a:off x="348542" y="2876319"/>
            <a:ext cx="3778142" cy="602514"/>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t>Urgent Community Response</a:t>
            </a:r>
          </a:p>
          <a:p>
            <a:pPr marL="0" indent="0" algn="ctr">
              <a:buFont typeface="Arial" panose="020B0604020202020204" pitchFamily="34" charset="0"/>
              <a:buNone/>
            </a:pPr>
            <a:r>
              <a:rPr lang="en-GB" sz="2000" dirty="0"/>
              <a:t> (nursing &amp; therapy)</a:t>
            </a:r>
          </a:p>
        </p:txBody>
      </p:sp>
      <p:sp>
        <p:nvSpPr>
          <p:cNvPr id="8" name="Content Placeholder 2">
            <a:extLst>
              <a:ext uri="{FF2B5EF4-FFF2-40B4-BE49-F238E27FC236}">
                <a16:creationId xmlns:a16="http://schemas.microsoft.com/office/drawing/2014/main" id="{E166B250-C833-8D7C-41B4-A08C62F3E8A7}"/>
              </a:ext>
            </a:extLst>
          </p:cNvPr>
          <p:cNvSpPr txBox="1">
            <a:spLocks/>
          </p:cNvSpPr>
          <p:nvPr/>
        </p:nvSpPr>
        <p:spPr>
          <a:xfrm>
            <a:off x="338542" y="3765122"/>
            <a:ext cx="3788142" cy="602514"/>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t>Adult Social Care rapid response</a:t>
            </a:r>
          </a:p>
        </p:txBody>
      </p:sp>
      <p:sp>
        <p:nvSpPr>
          <p:cNvPr id="9" name="Content Placeholder 2">
            <a:extLst>
              <a:ext uri="{FF2B5EF4-FFF2-40B4-BE49-F238E27FC236}">
                <a16:creationId xmlns:a16="http://schemas.microsoft.com/office/drawing/2014/main" id="{866AEEB0-6DA7-B408-F1B8-26089D808853}"/>
              </a:ext>
            </a:extLst>
          </p:cNvPr>
          <p:cNvSpPr txBox="1">
            <a:spLocks/>
          </p:cNvSpPr>
          <p:nvPr/>
        </p:nvSpPr>
        <p:spPr>
          <a:xfrm>
            <a:off x="8402448" y="3541244"/>
            <a:ext cx="1903064" cy="481060"/>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t>Team Up</a:t>
            </a:r>
          </a:p>
        </p:txBody>
      </p:sp>
      <p:cxnSp>
        <p:nvCxnSpPr>
          <p:cNvPr id="10" name="Straight Arrow Connector 9">
            <a:extLst>
              <a:ext uri="{FF2B5EF4-FFF2-40B4-BE49-F238E27FC236}">
                <a16:creationId xmlns:a16="http://schemas.microsoft.com/office/drawing/2014/main" id="{E6F69CD3-F951-B800-523A-0D6811733F7B}"/>
              </a:ext>
            </a:extLst>
          </p:cNvPr>
          <p:cNvCxnSpPr>
            <a:cxnSpLocks/>
            <a:stCxn id="5" idx="3"/>
            <a:endCxn id="9" idx="1"/>
          </p:cNvCxnSpPr>
          <p:nvPr/>
        </p:nvCxnSpPr>
        <p:spPr>
          <a:xfrm>
            <a:off x="4126684" y="2348375"/>
            <a:ext cx="4275764" cy="143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E3768D-4E41-5C56-B6D8-F1E2155F2CCA}"/>
              </a:ext>
            </a:extLst>
          </p:cNvPr>
          <p:cNvCxnSpPr>
            <a:cxnSpLocks/>
            <a:endCxn id="9" idx="1"/>
          </p:cNvCxnSpPr>
          <p:nvPr/>
        </p:nvCxnSpPr>
        <p:spPr>
          <a:xfrm>
            <a:off x="4126684" y="3143844"/>
            <a:ext cx="4275764" cy="63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3517D3-D29F-3D0E-FF00-DC3635B5D2D4}"/>
              </a:ext>
            </a:extLst>
          </p:cNvPr>
          <p:cNvCxnSpPr>
            <a:cxnSpLocks/>
            <a:stCxn id="13" idx="3"/>
          </p:cNvCxnSpPr>
          <p:nvPr/>
        </p:nvCxnSpPr>
        <p:spPr>
          <a:xfrm flipV="1">
            <a:off x="4106920" y="3823473"/>
            <a:ext cx="4254450" cy="119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0B07304B-3249-A508-4F09-D33C11F89240}"/>
              </a:ext>
            </a:extLst>
          </p:cNvPr>
          <p:cNvSpPr txBox="1">
            <a:spLocks/>
          </p:cNvSpPr>
          <p:nvPr/>
        </p:nvSpPr>
        <p:spPr>
          <a:xfrm>
            <a:off x="318778" y="4712276"/>
            <a:ext cx="3788142" cy="602514"/>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t>Falls Recovery Services</a:t>
            </a:r>
          </a:p>
        </p:txBody>
      </p:sp>
      <p:cxnSp>
        <p:nvCxnSpPr>
          <p:cNvPr id="15" name="Straight Arrow Connector 14">
            <a:extLst>
              <a:ext uri="{FF2B5EF4-FFF2-40B4-BE49-F238E27FC236}">
                <a16:creationId xmlns:a16="http://schemas.microsoft.com/office/drawing/2014/main" id="{C900FF32-1E87-6D7A-1F97-FF5FE4D5CF80}"/>
              </a:ext>
            </a:extLst>
          </p:cNvPr>
          <p:cNvCxnSpPr>
            <a:cxnSpLocks/>
          </p:cNvCxnSpPr>
          <p:nvPr/>
        </p:nvCxnSpPr>
        <p:spPr>
          <a:xfrm flipV="1">
            <a:off x="4147998" y="3792530"/>
            <a:ext cx="4275764" cy="279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E4C2E36-77DB-9DA1-2F67-588A65C8A914}"/>
              </a:ext>
            </a:extLst>
          </p:cNvPr>
          <p:cNvSpPr/>
          <p:nvPr/>
        </p:nvSpPr>
        <p:spPr>
          <a:xfrm>
            <a:off x="4765248" y="892099"/>
            <a:ext cx="2978871" cy="600600"/>
          </a:xfrm>
          <a:prstGeom prst="roundRect">
            <a:avLst/>
          </a:prstGeom>
          <a:solidFill>
            <a:schemeClr val="bg2">
              <a:lumMod val="50000"/>
            </a:schemeClr>
          </a:solidFill>
          <a:ln w="28575">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800" dirty="0"/>
              <a:t>Integration</a:t>
            </a:r>
          </a:p>
        </p:txBody>
      </p:sp>
      <p:sp>
        <p:nvSpPr>
          <p:cNvPr id="6" name="Arrow: Right 5">
            <a:extLst>
              <a:ext uri="{FF2B5EF4-FFF2-40B4-BE49-F238E27FC236}">
                <a16:creationId xmlns:a16="http://schemas.microsoft.com/office/drawing/2014/main" id="{DE8B1D9B-CE95-F4BF-B18F-27F8905848A2}"/>
              </a:ext>
            </a:extLst>
          </p:cNvPr>
          <p:cNvSpPr/>
          <p:nvPr/>
        </p:nvSpPr>
        <p:spPr>
          <a:xfrm rot="5400000">
            <a:off x="5834470" y="1830946"/>
            <a:ext cx="821564" cy="402491"/>
          </a:xfrm>
          <a:prstGeom prst="rightArrow">
            <a:avLst/>
          </a:prstGeom>
          <a:solidFill>
            <a:schemeClr val="bg2"/>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281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2AE49E-7332-6971-B6B4-8EFE7EDE9348}"/>
              </a:ext>
              <a:ext uri="{147F2762-F138-4A5C-976F-8EAC2B608ADB}">
                <a16:predDERef xmlns:a16="http://schemas.microsoft.com/office/drawing/2014/main" pred="{2C1E6562-2D69-4FAC-A33A-000677132593}"/>
              </a:ext>
            </a:extLst>
          </p:cNvPr>
          <p:cNvGraphicFramePr>
            <a:graphicFrameLocks noGrp="1"/>
          </p:cNvGraphicFramePr>
          <p:nvPr>
            <p:ph idx="1"/>
            <p:extLst>
              <p:ext uri="{D42A27DB-BD31-4B8C-83A1-F6EECF244321}">
                <p14:modId xmlns:p14="http://schemas.microsoft.com/office/powerpoint/2010/main" val="1610390391"/>
              </p:ext>
            </p:extLst>
          </p:nvPr>
        </p:nvGraphicFramePr>
        <p:xfrm>
          <a:off x="1411468" y="2550292"/>
          <a:ext cx="8089371" cy="38728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8E3AB63F-AF91-196C-3864-27876A74E8BF}"/>
              </a:ext>
            </a:extLst>
          </p:cNvPr>
          <p:cNvPicPr>
            <a:picLocks noChangeAspect="1"/>
          </p:cNvPicPr>
          <p:nvPr/>
        </p:nvPicPr>
        <p:blipFill>
          <a:blip r:embed="rId4"/>
          <a:stretch>
            <a:fillRect/>
          </a:stretch>
        </p:blipFill>
        <p:spPr>
          <a:xfrm>
            <a:off x="1284409" y="1063634"/>
            <a:ext cx="5379686" cy="1486658"/>
          </a:xfrm>
          <a:prstGeom prst="rect">
            <a:avLst/>
          </a:prstGeom>
        </p:spPr>
      </p:pic>
      <p:sp>
        <p:nvSpPr>
          <p:cNvPr id="3" name="Title 1">
            <a:extLst>
              <a:ext uri="{FF2B5EF4-FFF2-40B4-BE49-F238E27FC236}">
                <a16:creationId xmlns:a16="http://schemas.microsoft.com/office/drawing/2014/main" id="{B69028F6-A7E1-18B0-66F9-1254D5CC8F19}"/>
              </a:ext>
            </a:extLst>
          </p:cNvPr>
          <p:cNvSpPr txBox="1">
            <a:spLocks/>
          </p:cNvSpPr>
          <p:nvPr/>
        </p:nvSpPr>
        <p:spPr>
          <a:xfrm>
            <a:off x="391991" y="374541"/>
            <a:ext cx="10515600" cy="864096"/>
          </a:xfrm>
          <a:prstGeom prst="rect">
            <a:avLst/>
          </a:prstGeom>
        </p:spPr>
        <p:txBody>
          <a:bodyPr/>
          <a:lstStyle>
            <a:lvl1pPr algn="l" defTabSz="914400" rtl="0" eaLnBrk="1" latinLnBrk="0" hangingPunct="1">
              <a:lnSpc>
                <a:spcPct val="90000"/>
              </a:lnSpc>
              <a:spcBef>
                <a:spcPct val="0"/>
              </a:spcBef>
              <a:buNone/>
              <a:defRPr sz="4000" b="1" kern="1200">
                <a:solidFill>
                  <a:srgbClr val="23660F"/>
                </a:solidFill>
                <a:latin typeface="+mj-lt"/>
                <a:ea typeface="+mj-ea"/>
                <a:cs typeface="+mj-cs"/>
              </a:defRPr>
            </a:lvl1pPr>
          </a:lstStyle>
          <a:p>
            <a:r>
              <a:rPr lang="en-GB" sz="3200" b="0">
                <a:solidFill>
                  <a:schemeClr val="tx1"/>
                </a:solidFill>
              </a:rPr>
              <a:t>Home Visiting Services</a:t>
            </a:r>
            <a:endParaRPr lang="en-GB" sz="3200" b="0" dirty="0">
              <a:solidFill>
                <a:schemeClr val="tx1"/>
              </a:solidFill>
            </a:endParaRPr>
          </a:p>
        </p:txBody>
      </p:sp>
    </p:spTree>
    <p:extLst>
      <p:ext uri="{BB962C8B-B14F-4D97-AF65-F5344CB8AC3E}">
        <p14:creationId xmlns:p14="http://schemas.microsoft.com/office/powerpoint/2010/main" val="344391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4567-BFF4-1283-B2E9-D28B78F66398}"/>
              </a:ext>
            </a:extLst>
          </p:cNvPr>
          <p:cNvSpPr>
            <a:spLocks noGrp="1"/>
          </p:cNvSpPr>
          <p:nvPr>
            <p:ph type="title"/>
          </p:nvPr>
        </p:nvSpPr>
        <p:spPr>
          <a:xfrm>
            <a:off x="391991" y="374541"/>
            <a:ext cx="10515600" cy="864096"/>
          </a:xfrm>
        </p:spPr>
        <p:txBody>
          <a:bodyPr/>
          <a:lstStyle/>
          <a:p>
            <a:r>
              <a:rPr lang="en-GB" sz="3200" b="0" dirty="0">
                <a:solidFill>
                  <a:schemeClr val="tx1"/>
                </a:solidFill>
              </a:rPr>
              <a:t>Home Visiting Services</a:t>
            </a:r>
          </a:p>
        </p:txBody>
      </p:sp>
      <p:sp>
        <p:nvSpPr>
          <p:cNvPr id="40" name="TextBox 39">
            <a:extLst>
              <a:ext uri="{FF2B5EF4-FFF2-40B4-BE49-F238E27FC236}">
                <a16:creationId xmlns:a16="http://schemas.microsoft.com/office/drawing/2014/main" id="{A4B960EF-CAE9-F356-86B1-4A97F6BED498}"/>
              </a:ext>
            </a:extLst>
          </p:cNvPr>
          <p:cNvSpPr txBox="1"/>
          <p:nvPr/>
        </p:nvSpPr>
        <p:spPr>
          <a:xfrm rot="5400000">
            <a:off x="7437129" y="-802880"/>
            <a:ext cx="396720" cy="2368814"/>
          </a:xfrm>
          <a:prstGeom prst="rect">
            <a:avLst/>
          </a:prstGeom>
          <a:solidFill>
            <a:schemeClr val="bg1"/>
          </a:solidFill>
        </p:spPr>
        <p:txBody>
          <a:bodyPr wrap="square" rtlCol="0">
            <a:spAutoFit/>
          </a:bodyPr>
          <a:lstStyle/>
          <a:p>
            <a:endParaRPr lang="en-GB" dirty="0"/>
          </a:p>
        </p:txBody>
      </p:sp>
      <p:sp>
        <p:nvSpPr>
          <p:cNvPr id="41" name="TextBox 40">
            <a:extLst>
              <a:ext uri="{FF2B5EF4-FFF2-40B4-BE49-F238E27FC236}">
                <a16:creationId xmlns:a16="http://schemas.microsoft.com/office/drawing/2014/main" id="{98A93EC6-6B1D-FEDF-96EB-F5C13F4A43FF}"/>
              </a:ext>
            </a:extLst>
          </p:cNvPr>
          <p:cNvSpPr txBox="1"/>
          <p:nvPr/>
        </p:nvSpPr>
        <p:spPr>
          <a:xfrm>
            <a:off x="8911613" y="6384770"/>
            <a:ext cx="4272852" cy="461665"/>
          </a:xfrm>
          <a:prstGeom prst="rect">
            <a:avLst/>
          </a:prstGeom>
          <a:noFill/>
        </p:spPr>
        <p:txBody>
          <a:bodyPr wrap="square" rtlCol="0">
            <a:spAutoFit/>
          </a:bodyPr>
          <a:lstStyle/>
          <a:p>
            <a:r>
              <a:rPr lang="en-GB" sz="1200" dirty="0"/>
              <a:t>Data Source: HVS data collection March 2024</a:t>
            </a:r>
          </a:p>
          <a:p>
            <a:r>
              <a:rPr lang="en-GB" sz="1200" dirty="0"/>
              <a:t>HVS GP &amp; workforce survey September 2023</a:t>
            </a:r>
          </a:p>
        </p:txBody>
      </p:sp>
      <p:sp>
        <p:nvSpPr>
          <p:cNvPr id="13" name="TextBox 12">
            <a:extLst>
              <a:ext uri="{FF2B5EF4-FFF2-40B4-BE49-F238E27FC236}">
                <a16:creationId xmlns:a16="http://schemas.microsoft.com/office/drawing/2014/main" id="{5A967568-CADF-0FC3-C245-8C2A26107622}"/>
              </a:ext>
            </a:extLst>
          </p:cNvPr>
          <p:cNvSpPr txBox="1"/>
          <p:nvPr/>
        </p:nvSpPr>
        <p:spPr>
          <a:xfrm>
            <a:off x="1717955" y="1525263"/>
            <a:ext cx="4466362" cy="707886"/>
          </a:xfrm>
          <a:prstGeom prst="rect">
            <a:avLst/>
          </a:prstGeom>
          <a:solidFill>
            <a:schemeClr val="bg1"/>
          </a:solidFill>
          <a:ln>
            <a:solidFill>
              <a:schemeClr val="bg1">
                <a:lumMod val="6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r>
              <a:rPr lang="en-GB" sz="4000" b="1" dirty="0">
                <a:solidFill>
                  <a:schemeClr val="accent2">
                    <a:lumMod val="75000"/>
                  </a:schemeClr>
                </a:solidFill>
              </a:rPr>
              <a:t>55,332</a:t>
            </a:r>
            <a:r>
              <a:rPr lang="en-GB" dirty="0"/>
              <a:t> Home Visits since April 2023</a:t>
            </a:r>
          </a:p>
        </p:txBody>
      </p:sp>
      <p:pic>
        <p:nvPicPr>
          <p:cNvPr id="12" name="Graphic 11" descr="Stethoscope with solid fill">
            <a:extLst>
              <a:ext uri="{FF2B5EF4-FFF2-40B4-BE49-F238E27FC236}">
                <a16:creationId xmlns:a16="http://schemas.microsoft.com/office/drawing/2014/main" id="{8698A28B-3AE9-8143-0368-A0FE4DB865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96659" y="2907386"/>
            <a:ext cx="1346103" cy="1346103"/>
          </a:xfrm>
          <a:prstGeom prst="rect">
            <a:avLst/>
          </a:prstGeom>
        </p:spPr>
      </p:pic>
      <p:pic>
        <p:nvPicPr>
          <p:cNvPr id="14" name="Graphic 13" descr="Care with solid fill">
            <a:extLst>
              <a:ext uri="{FF2B5EF4-FFF2-40B4-BE49-F238E27FC236}">
                <a16:creationId xmlns:a16="http://schemas.microsoft.com/office/drawing/2014/main" id="{25EAE809-3049-1E3B-6129-4F1F197DBC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95881" y="2796723"/>
            <a:ext cx="1346103" cy="1346103"/>
          </a:xfrm>
          <a:prstGeom prst="rect">
            <a:avLst/>
          </a:prstGeom>
        </p:spPr>
      </p:pic>
      <p:sp>
        <p:nvSpPr>
          <p:cNvPr id="18" name="TextBox 17">
            <a:extLst>
              <a:ext uri="{FF2B5EF4-FFF2-40B4-BE49-F238E27FC236}">
                <a16:creationId xmlns:a16="http://schemas.microsoft.com/office/drawing/2014/main" id="{4B2A2CD1-E125-8270-8A69-766925A33156}"/>
              </a:ext>
            </a:extLst>
          </p:cNvPr>
          <p:cNvSpPr txBox="1"/>
          <p:nvPr/>
        </p:nvSpPr>
        <p:spPr>
          <a:xfrm>
            <a:off x="7379561" y="2796723"/>
            <a:ext cx="2628850" cy="2769989"/>
          </a:xfrm>
          <a:prstGeom prst="rect">
            <a:avLst/>
          </a:prstGeom>
          <a:solidFill>
            <a:schemeClr val="bg1"/>
          </a:solidFill>
          <a:ln>
            <a:noFill/>
          </a:ln>
          <a:effectLst/>
        </p:spPr>
        <p:txBody>
          <a:bodyPr wrap="square" rtlCol="0">
            <a:spAutoFit/>
          </a:bodyPr>
          <a:lstStyle/>
          <a:p>
            <a:pPr algn="ctr"/>
            <a:r>
              <a:rPr lang="en-GB" sz="3600" b="1" dirty="0">
                <a:solidFill>
                  <a:schemeClr val="accent2">
                    <a:lumMod val="75000"/>
                  </a:schemeClr>
                </a:solidFill>
              </a:rPr>
              <a:t>95% </a:t>
            </a:r>
            <a:r>
              <a:rPr lang="en-GB" dirty="0"/>
              <a:t>of </a:t>
            </a:r>
            <a:r>
              <a:rPr lang="en-GB" b="1" dirty="0">
                <a:solidFill>
                  <a:schemeClr val="accent2">
                    <a:lumMod val="75000"/>
                  </a:schemeClr>
                </a:solidFill>
              </a:rPr>
              <a:t>HVS workforce </a:t>
            </a:r>
            <a:r>
              <a:rPr lang="en-GB" dirty="0"/>
              <a:t>would </a:t>
            </a:r>
            <a:r>
              <a:rPr lang="en-GB" b="1" dirty="0">
                <a:solidFill>
                  <a:schemeClr val="accent2">
                    <a:lumMod val="75000"/>
                  </a:schemeClr>
                </a:solidFill>
              </a:rPr>
              <a:t>recommend</a:t>
            </a:r>
            <a:r>
              <a:rPr lang="en-GB" dirty="0"/>
              <a:t> their Home Visit Service</a:t>
            </a:r>
          </a:p>
          <a:p>
            <a:pPr algn="ctr"/>
            <a:r>
              <a:rPr lang="en-GB" sz="3600" b="1" dirty="0">
                <a:solidFill>
                  <a:schemeClr val="accent2">
                    <a:lumMod val="75000"/>
                  </a:schemeClr>
                </a:solidFill>
              </a:rPr>
              <a:t>81% </a:t>
            </a:r>
            <a:r>
              <a:rPr lang="en-GB" b="1" dirty="0">
                <a:solidFill>
                  <a:schemeClr val="accent2">
                    <a:lumMod val="75000"/>
                  </a:schemeClr>
                </a:solidFill>
              </a:rPr>
              <a:t>Trust</a:t>
            </a:r>
            <a:r>
              <a:rPr lang="en-GB" dirty="0"/>
              <a:t> colleagues to provide </a:t>
            </a:r>
            <a:r>
              <a:rPr lang="en-GB" b="1" dirty="0">
                <a:solidFill>
                  <a:schemeClr val="accent2">
                    <a:lumMod val="75000"/>
                  </a:schemeClr>
                </a:solidFill>
              </a:rPr>
              <a:t>high quality care</a:t>
            </a:r>
          </a:p>
          <a:p>
            <a:pPr algn="ctr"/>
            <a:r>
              <a:rPr lang="en-GB" sz="1200" dirty="0"/>
              <a:t> </a:t>
            </a:r>
          </a:p>
        </p:txBody>
      </p:sp>
      <p:sp>
        <p:nvSpPr>
          <p:cNvPr id="21" name="TextBox 20">
            <a:extLst>
              <a:ext uri="{FF2B5EF4-FFF2-40B4-BE49-F238E27FC236}">
                <a16:creationId xmlns:a16="http://schemas.microsoft.com/office/drawing/2014/main" id="{A7A4FFCD-FA9E-D1B2-7541-7A4C98904038}"/>
              </a:ext>
            </a:extLst>
          </p:cNvPr>
          <p:cNvSpPr txBox="1"/>
          <p:nvPr/>
        </p:nvSpPr>
        <p:spPr>
          <a:xfrm>
            <a:off x="2952386" y="2796723"/>
            <a:ext cx="2870361" cy="2031325"/>
          </a:xfrm>
          <a:prstGeom prst="rect">
            <a:avLst/>
          </a:prstGeom>
          <a:noFill/>
        </p:spPr>
        <p:txBody>
          <a:bodyPr wrap="square">
            <a:spAutoFit/>
          </a:bodyPr>
          <a:lstStyle/>
          <a:p>
            <a:pPr algn="ctr"/>
            <a:r>
              <a:rPr lang="en-GB" sz="3600" b="1" dirty="0">
                <a:solidFill>
                  <a:schemeClr val="accent2">
                    <a:lumMod val="75000"/>
                  </a:schemeClr>
                </a:solidFill>
              </a:rPr>
              <a:t>88% </a:t>
            </a:r>
            <a:r>
              <a:rPr lang="en-GB" sz="1800" dirty="0"/>
              <a:t>of </a:t>
            </a:r>
            <a:r>
              <a:rPr lang="en-GB" sz="1800" b="1" dirty="0">
                <a:solidFill>
                  <a:schemeClr val="accent2">
                    <a:lumMod val="75000"/>
                  </a:schemeClr>
                </a:solidFill>
              </a:rPr>
              <a:t>GP practices </a:t>
            </a:r>
            <a:r>
              <a:rPr lang="en-GB" sz="1800" dirty="0"/>
              <a:t>would </a:t>
            </a:r>
            <a:r>
              <a:rPr lang="en-GB" sz="1800" b="1" dirty="0">
                <a:solidFill>
                  <a:schemeClr val="accent2">
                    <a:lumMod val="75000"/>
                  </a:schemeClr>
                </a:solidFill>
              </a:rPr>
              <a:t>recommend</a:t>
            </a:r>
            <a:r>
              <a:rPr lang="en-GB" sz="1800" dirty="0"/>
              <a:t> their Home Visit Service</a:t>
            </a:r>
          </a:p>
          <a:p>
            <a:pPr algn="ctr"/>
            <a:r>
              <a:rPr lang="en-GB" sz="3600" b="1" dirty="0">
                <a:solidFill>
                  <a:schemeClr val="accent2">
                    <a:lumMod val="75000"/>
                  </a:schemeClr>
                </a:solidFill>
              </a:rPr>
              <a:t>86%</a:t>
            </a:r>
            <a:r>
              <a:rPr lang="en-GB" sz="3200" b="1" dirty="0">
                <a:solidFill>
                  <a:schemeClr val="accent2">
                    <a:lumMod val="75000"/>
                  </a:schemeClr>
                </a:solidFill>
              </a:rPr>
              <a:t> </a:t>
            </a:r>
            <a:r>
              <a:rPr lang="en-GB" sz="1800" dirty="0"/>
              <a:t>said that it </a:t>
            </a:r>
            <a:r>
              <a:rPr lang="en-GB" sz="1800" b="1" dirty="0">
                <a:solidFill>
                  <a:schemeClr val="accent2">
                    <a:lumMod val="75000"/>
                  </a:schemeClr>
                </a:solidFill>
              </a:rPr>
              <a:t>freed up GP capacity</a:t>
            </a:r>
          </a:p>
        </p:txBody>
      </p:sp>
    </p:spTree>
    <p:extLst>
      <p:ext uri="{BB962C8B-B14F-4D97-AF65-F5344CB8AC3E}">
        <p14:creationId xmlns:p14="http://schemas.microsoft.com/office/powerpoint/2010/main" val="29609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4567-BFF4-1283-B2E9-D28B78F66398}"/>
              </a:ext>
            </a:extLst>
          </p:cNvPr>
          <p:cNvSpPr>
            <a:spLocks noGrp="1"/>
          </p:cNvSpPr>
          <p:nvPr>
            <p:ph type="title"/>
          </p:nvPr>
        </p:nvSpPr>
        <p:spPr>
          <a:xfrm>
            <a:off x="300823" y="233772"/>
            <a:ext cx="10515600" cy="1560214"/>
          </a:xfrm>
        </p:spPr>
        <p:txBody>
          <a:bodyPr/>
          <a:lstStyle/>
          <a:p>
            <a:r>
              <a:rPr lang="en-GB" sz="3600" b="0" dirty="0">
                <a:solidFill>
                  <a:schemeClr val="tx1"/>
                </a:solidFill>
              </a:rPr>
              <a:t>Urgent Community Response</a:t>
            </a:r>
            <a:br>
              <a:rPr lang="en-GB" sz="3600" b="0" dirty="0">
                <a:solidFill>
                  <a:schemeClr val="tx1"/>
                </a:solidFill>
              </a:rPr>
            </a:br>
            <a:r>
              <a:rPr lang="en-GB" sz="3600" b="0" dirty="0">
                <a:solidFill>
                  <a:schemeClr val="tx1"/>
                </a:solidFill>
              </a:rPr>
              <a:t>(nursing &amp; Therapy)</a:t>
            </a:r>
          </a:p>
        </p:txBody>
      </p:sp>
      <p:sp>
        <p:nvSpPr>
          <p:cNvPr id="40" name="TextBox 39">
            <a:extLst>
              <a:ext uri="{FF2B5EF4-FFF2-40B4-BE49-F238E27FC236}">
                <a16:creationId xmlns:a16="http://schemas.microsoft.com/office/drawing/2014/main" id="{A4B960EF-CAE9-F356-86B1-4A97F6BED498}"/>
              </a:ext>
            </a:extLst>
          </p:cNvPr>
          <p:cNvSpPr txBox="1"/>
          <p:nvPr/>
        </p:nvSpPr>
        <p:spPr>
          <a:xfrm rot="5400000">
            <a:off x="7437129" y="-802880"/>
            <a:ext cx="396720" cy="2368814"/>
          </a:xfrm>
          <a:prstGeom prst="rect">
            <a:avLst/>
          </a:prstGeom>
          <a:solidFill>
            <a:schemeClr val="bg1"/>
          </a:solidFill>
        </p:spPr>
        <p:txBody>
          <a:bodyPr wrap="square" rtlCol="0">
            <a:spAutoFit/>
          </a:bodyPr>
          <a:lstStyle/>
          <a:p>
            <a:endParaRPr lang="en-GB" dirty="0"/>
          </a:p>
        </p:txBody>
      </p:sp>
      <p:sp>
        <p:nvSpPr>
          <p:cNvPr id="41" name="TextBox 40">
            <a:extLst>
              <a:ext uri="{FF2B5EF4-FFF2-40B4-BE49-F238E27FC236}">
                <a16:creationId xmlns:a16="http://schemas.microsoft.com/office/drawing/2014/main" id="{98A93EC6-6B1D-FEDF-96EB-F5C13F4A43FF}"/>
              </a:ext>
            </a:extLst>
          </p:cNvPr>
          <p:cNvSpPr txBox="1"/>
          <p:nvPr/>
        </p:nvSpPr>
        <p:spPr>
          <a:xfrm>
            <a:off x="8911613" y="6384770"/>
            <a:ext cx="4272852" cy="276999"/>
          </a:xfrm>
          <a:prstGeom prst="rect">
            <a:avLst/>
          </a:prstGeom>
          <a:noFill/>
        </p:spPr>
        <p:txBody>
          <a:bodyPr wrap="square" rtlCol="0">
            <a:spAutoFit/>
          </a:bodyPr>
          <a:lstStyle/>
          <a:p>
            <a:r>
              <a:rPr lang="en-GB" sz="1200" dirty="0"/>
              <a:t>Data Source: DCHS</a:t>
            </a:r>
          </a:p>
        </p:txBody>
      </p:sp>
      <p:sp>
        <p:nvSpPr>
          <p:cNvPr id="13" name="TextBox 12">
            <a:extLst>
              <a:ext uri="{FF2B5EF4-FFF2-40B4-BE49-F238E27FC236}">
                <a16:creationId xmlns:a16="http://schemas.microsoft.com/office/drawing/2014/main" id="{5A967568-CADF-0FC3-C245-8C2A26107622}"/>
              </a:ext>
            </a:extLst>
          </p:cNvPr>
          <p:cNvSpPr txBox="1"/>
          <p:nvPr/>
        </p:nvSpPr>
        <p:spPr>
          <a:xfrm>
            <a:off x="855006" y="2189978"/>
            <a:ext cx="4466362" cy="707886"/>
          </a:xfrm>
          <a:prstGeom prst="rect">
            <a:avLst/>
          </a:prstGeom>
          <a:solidFill>
            <a:schemeClr val="bg1"/>
          </a:solidFill>
          <a:ln>
            <a:solidFill>
              <a:schemeClr val="bg1">
                <a:lumMod val="6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r>
              <a:rPr lang="en-GB" sz="4000" b="1" dirty="0">
                <a:solidFill>
                  <a:schemeClr val="accent2">
                    <a:lumMod val="75000"/>
                  </a:schemeClr>
                </a:solidFill>
              </a:rPr>
              <a:t>7,901</a:t>
            </a:r>
            <a:r>
              <a:rPr lang="en-GB" dirty="0"/>
              <a:t> 2hour UCR since April 2023</a:t>
            </a:r>
          </a:p>
        </p:txBody>
      </p:sp>
      <p:sp>
        <p:nvSpPr>
          <p:cNvPr id="9" name="TextBox 8">
            <a:extLst>
              <a:ext uri="{FF2B5EF4-FFF2-40B4-BE49-F238E27FC236}">
                <a16:creationId xmlns:a16="http://schemas.microsoft.com/office/drawing/2014/main" id="{FBE46ACC-520D-A9F3-11B9-9CDE690002F9}"/>
              </a:ext>
            </a:extLst>
          </p:cNvPr>
          <p:cNvSpPr txBox="1"/>
          <p:nvPr/>
        </p:nvSpPr>
        <p:spPr>
          <a:xfrm>
            <a:off x="7470737" y="2437591"/>
            <a:ext cx="3345686" cy="707886"/>
          </a:xfrm>
          <a:prstGeom prst="rect">
            <a:avLst/>
          </a:prstGeom>
          <a:solidFill>
            <a:schemeClr val="bg1"/>
          </a:solidFill>
          <a:ln>
            <a:solidFill>
              <a:schemeClr val="bg1">
                <a:lumMod val="6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GB" sz="2800" b="1" dirty="0">
                <a:solidFill>
                  <a:schemeClr val="accent2">
                    <a:lumMod val="75000"/>
                  </a:schemeClr>
                </a:solidFill>
              </a:rPr>
              <a:t>Nearly 30,000</a:t>
            </a:r>
          </a:p>
          <a:p>
            <a:pPr algn="ctr"/>
            <a:r>
              <a:rPr lang="en-GB" sz="1200" dirty="0"/>
              <a:t> same day activity May 23-March 24</a:t>
            </a:r>
          </a:p>
        </p:txBody>
      </p:sp>
      <p:sp>
        <p:nvSpPr>
          <p:cNvPr id="11" name="TextBox 10">
            <a:extLst>
              <a:ext uri="{FF2B5EF4-FFF2-40B4-BE49-F238E27FC236}">
                <a16:creationId xmlns:a16="http://schemas.microsoft.com/office/drawing/2014/main" id="{E4798949-C535-8CEA-699F-0977879787D9}"/>
              </a:ext>
            </a:extLst>
          </p:cNvPr>
          <p:cNvSpPr txBox="1"/>
          <p:nvPr/>
        </p:nvSpPr>
        <p:spPr>
          <a:xfrm>
            <a:off x="8470380" y="1238965"/>
            <a:ext cx="3345686" cy="830997"/>
          </a:xfrm>
          <a:prstGeom prst="rect">
            <a:avLst/>
          </a:prstGeom>
          <a:solidFill>
            <a:schemeClr val="bg1"/>
          </a:solidFill>
          <a:ln>
            <a:solidFill>
              <a:schemeClr val="bg1">
                <a:lumMod val="6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GB" sz="2400" b="1" dirty="0">
                <a:solidFill>
                  <a:schemeClr val="accent2">
                    <a:lumMod val="75000"/>
                  </a:schemeClr>
                </a:solidFill>
              </a:rPr>
              <a:t>An additional 1000 responses </a:t>
            </a:r>
            <a:r>
              <a:rPr lang="en-GB" sz="1100" dirty="0"/>
              <a:t> 2022/23 activity</a:t>
            </a:r>
          </a:p>
        </p:txBody>
      </p:sp>
      <p:pic>
        <p:nvPicPr>
          <p:cNvPr id="5" name="Graphic 4" descr="House with solid fill">
            <a:extLst>
              <a:ext uri="{FF2B5EF4-FFF2-40B4-BE49-F238E27FC236}">
                <a16:creationId xmlns:a16="http://schemas.microsoft.com/office/drawing/2014/main" id="{739D850A-C076-33BC-5E3B-0222487F32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1787" y="3215185"/>
            <a:ext cx="1346400" cy="1346400"/>
          </a:xfrm>
          <a:prstGeom prst="rect">
            <a:avLst/>
          </a:prstGeom>
        </p:spPr>
      </p:pic>
      <p:sp>
        <p:nvSpPr>
          <p:cNvPr id="7" name="TextBox 6">
            <a:extLst>
              <a:ext uri="{FF2B5EF4-FFF2-40B4-BE49-F238E27FC236}">
                <a16:creationId xmlns:a16="http://schemas.microsoft.com/office/drawing/2014/main" id="{3E8181CE-5026-37F3-7492-6E23CB8D78BC}"/>
              </a:ext>
            </a:extLst>
          </p:cNvPr>
          <p:cNvSpPr txBox="1"/>
          <p:nvPr/>
        </p:nvSpPr>
        <p:spPr>
          <a:xfrm>
            <a:off x="1311302" y="5012247"/>
            <a:ext cx="2565239" cy="914221"/>
          </a:xfrm>
          <a:prstGeom prst="rect">
            <a:avLst/>
          </a:prstGeom>
          <a:noFill/>
        </p:spPr>
        <p:txBody>
          <a:bodyPr wrap="square" rtlCol="0">
            <a:spAutoFit/>
          </a:bodyPr>
          <a:lstStyle/>
          <a:p>
            <a:pPr algn="ctr" defTabSz="905256">
              <a:spcAft>
                <a:spcPts val="600"/>
              </a:spcAft>
            </a:pPr>
            <a:r>
              <a:rPr lang="en-GB" sz="1782" kern="1200" dirty="0">
                <a:solidFill>
                  <a:schemeClr val="tx1"/>
                </a:solidFill>
                <a:latin typeface="+mn-lt"/>
                <a:ea typeface="+mn-ea"/>
                <a:cs typeface="+mn-cs"/>
              </a:rPr>
              <a:t>At least </a:t>
            </a:r>
            <a:r>
              <a:rPr lang="en-GB" sz="1782" b="1" kern="1200" dirty="0">
                <a:solidFill>
                  <a:schemeClr val="accent2">
                    <a:lumMod val="75000"/>
                  </a:schemeClr>
                </a:solidFill>
                <a:latin typeface="+mn-lt"/>
                <a:ea typeface="+mn-ea"/>
                <a:cs typeface="+mn-cs"/>
              </a:rPr>
              <a:t>97% </a:t>
            </a:r>
            <a:r>
              <a:rPr lang="en-GB" sz="1782" kern="1200" dirty="0">
                <a:solidFill>
                  <a:schemeClr val="tx1"/>
                </a:solidFill>
                <a:latin typeface="+mn-lt"/>
                <a:ea typeface="+mn-ea"/>
                <a:cs typeface="+mn-cs"/>
              </a:rPr>
              <a:t>of visits are managed in the community</a:t>
            </a:r>
            <a:endParaRPr lang="en-GB" dirty="0"/>
          </a:p>
        </p:txBody>
      </p:sp>
      <p:sp>
        <p:nvSpPr>
          <p:cNvPr id="8" name="TextBox 7">
            <a:extLst>
              <a:ext uri="{FF2B5EF4-FFF2-40B4-BE49-F238E27FC236}">
                <a16:creationId xmlns:a16="http://schemas.microsoft.com/office/drawing/2014/main" id="{A94F6FF2-B088-7762-C42E-7C057690EA8C}"/>
              </a:ext>
            </a:extLst>
          </p:cNvPr>
          <p:cNvSpPr txBox="1"/>
          <p:nvPr/>
        </p:nvSpPr>
        <p:spPr>
          <a:xfrm>
            <a:off x="7727396" y="5023869"/>
            <a:ext cx="2832368" cy="915059"/>
          </a:xfrm>
          <a:prstGeom prst="rect">
            <a:avLst/>
          </a:prstGeom>
          <a:noFill/>
        </p:spPr>
        <p:txBody>
          <a:bodyPr wrap="square" rtlCol="0">
            <a:spAutoFit/>
          </a:bodyPr>
          <a:lstStyle/>
          <a:p>
            <a:pPr algn="ctr" defTabSz="905256">
              <a:spcAft>
                <a:spcPts val="600"/>
              </a:spcAft>
            </a:pPr>
            <a:r>
              <a:rPr lang="en-GB" sz="1782" kern="1200" dirty="0">
                <a:solidFill>
                  <a:schemeClr val="tx1"/>
                </a:solidFill>
                <a:latin typeface="+mn-lt"/>
                <a:ea typeface="+mn-ea"/>
                <a:cs typeface="+mn-cs"/>
              </a:rPr>
              <a:t>Consistently </a:t>
            </a:r>
            <a:r>
              <a:rPr lang="en-GB" sz="1782" b="1" kern="1200" dirty="0">
                <a:solidFill>
                  <a:schemeClr val="accent2">
                    <a:lumMod val="75000"/>
                  </a:schemeClr>
                </a:solidFill>
                <a:latin typeface="+mn-lt"/>
                <a:ea typeface="+mn-ea"/>
                <a:cs typeface="+mn-cs"/>
              </a:rPr>
              <a:t>overachieved</a:t>
            </a:r>
            <a:r>
              <a:rPr lang="en-GB" sz="1782" b="1" kern="1200" dirty="0">
                <a:solidFill>
                  <a:srgbClr val="C00000"/>
                </a:solidFill>
                <a:latin typeface="+mn-lt"/>
                <a:ea typeface="+mn-ea"/>
                <a:cs typeface="+mn-cs"/>
              </a:rPr>
              <a:t> </a:t>
            </a:r>
            <a:r>
              <a:rPr lang="en-GB" sz="1782" kern="1200" dirty="0">
                <a:solidFill>
                  <a:schemeClr val="tx1"/>
                </a:solidFill>
                <a:latin typeface="+mn-lt"/>
                <a:ea typeface="+mn-ea"/>
                <a:cs typeface="+mn-cs"/>
              </a:rPr>
              <a:t>the </a:t>
            </a:r>
            <a:r>
              <a:rPr lang="en-GB" sz="1782" b="1" kern="1200" dirty="0">
                <a:solidFill>
                  <a:schemeClr val="accent2">
                    <a:lumMod val="75000"/>
                  </a:schemeClr>
                </a:solidFill>
                <a:latin typeface="+mn-lt"/>
                <a:ea typeface="+mn-ea"/>
                <a:cs typeface="+mn-cs"/>
              </a:rPr>
              <a:t>National 70% target </a:t>
            </a:r>
            <a:r>
              <a:rPr lang="en-GB" sz="1782" kern="1200" dirty="0">
                <a:solidFill>
                  <a:schemeClr val="tx1"/>
                </a:solidFill>
                <a:latin typeface="+mn-lt"/>
                <a:ea typeface="+mn-ea"/>
                <a:cs typeface="+mn-cs"/>
              </a:rPr>
              <a:t>since October 2022</a:t>
            </a:r>
            <a:endParaRPr lang="en-GB" dirty="0"/>
          </a:p>
        </p:txBody>
      </p:sp>
      <p:pic>
        <p:nvPicPr>
          <p:cNvPr id="10" name="Graphic 9" descr="Bullseye with solid fill">
            <a:extLst>
              <a:ext uri="{FF2B5EF4-FFF2-40B4-BE49-F238E27FC236}">
                <a16:creationId xmlns:a16="http://schemas.microsoft.com/office/drawing/2014/main" id="{793BF118-5905-0043-3779-3171F29741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470380" y="3368398"/>
            <a:ext cx="1346400" cy="1346400"/>
          </a:xfrm>
          <a:prstGeom prst="rect">
            <a:avLst/>
          </a:prstGeom>
        </p:spPr>
      </p:pic>
      <p:pic>
        <p:nvPicPr>
          <p:cNvPr id="15" name="Graphic 14" descr="Ambulance with solid fill">
            <a:extLst>
              <a:ext uri="{FF2B5EF4-FFF2-40B4-BE49-F238E27FC236}">
                <a16:creationId xmlns:a16="http://schemas.microsoft.com/office/drawing/2014/main" id="{F3C936A2-5C8B-9CFA-B522-FADBE9AD04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232238" y="3215185"/>
            <a:ext cx="1560215" cy="1560215"/>
          </a:xfrm>
          <a:prstGeom prst="rect">
            <a:avLst/>
          </a:prstGeom>
        </p:spPr>
      </p:pic>
      <p:sp>
        <p:nvSpPr>
          <p:cNvPr id="16" name="TextBox 15">
            <a:extLst>
              <a:ext uri="{FF2B5EF4-FFF2-40B4-BE49-F238E27FC236}">
                <a16:creationId xmlns:a16="http://schemas.microsoft.com/office/drawing/2014/main" id="{70E0A95D-FA3C-7880-6073-4DF819FEF895}"/>
              </a:ext>
            </a:extLst>
          </p:cNvPr>
          <p:cNvSpPr txBox="1"/>
          <p:nvPr/>
        </p:nvSpPr>
        <p:spPr>
          <a:xfrm>
            <a:off x="4669682" y="4947266"/>
            <a:ext cx="2565239" cy="1266244"/>
          </a:xfrm>
          <a:prstGeom prst="rect">
            <a:avLst/>
          </a:prstGeom>
          <a:noFill/>
        </p:spPr>
        <p:txBody>
          <a:bodyPr wrap="square" rtlCol="0">
            <a:spAutoFit/>
          </a:bodyPr>
          <a:lstStyle/>
          <a:p>
            <a:pPr algn="ctr" defTabSz="905256">
              <a:spcAft>
                <a:spcPts val="600"/>
              </a:spcAft>
            </a:pPr>
            <a:r>
              <a:rPr lang="en-GB" sz="1782" b="1" dirty="0">
                <a:solidFill>
                  <a:schemeClr val="accent2">
                    <a:lumMod val="75000"/>
                  </a:schemeClr>
                </a:solidFill>
              </a:rPr>
              <a:t>13-20%</a:t>
            </a:r>
            <a:endParaRPr lang="en-GB" sz="1600" b="1" dirty="0">
              <a:solidFill>
                <a:schemeClr val="accent2">
                  <a:lumMod val="75000"/>
                </a:schemeClr>
              </a:solidFill>
            </a:endParaRPr>
          </a:p>
          <a:p>
            <a:pPr algn="ctr" defTabSz="905256">
              <a:spcAft>
                <a:spcPts val="600"/>
              </a:spcAft>
            </a:pPr>
            <a:r>
              <a:rPr lang="en-GB" sz="1782" kern="1200" dirty="0">
                <a:solidFill>
                  <a:schemeClr val="tx1"/>
                </a:solidFill>
                <a:latin typeface="+mn-lt"/>
                <a:ea typeface="+mn-ea"/>
                <a:cs typeface="+mn-cs"/>
              </a:rPr>
              <a:t>of referrals coming from Urgent and Emergency services</a:t>
            </a:r>
          </a:p>
        </p:txBody>
      </p:sp>
      <p:sp>
        <p:nvSpPr>
          <p:cNvPr id="4" name="TextBox 3">
            <a:extLst>
              <a:ext uri="{FF2B5EF4-FFF2-40B4-BE49-F238E27FC236}">
                <a16:creationId xmlns:a16="http://schemas.microsoft.com/office/drawing/2014/main" id="{27624169-393F-9CFD-156E-75E36C519EB3}"/>
              </a:ext>
            </a:extLst>
          </p:cNvPr>
          <p:cNvSpPr txBox="1"/>
          <p:nvPr/>
        </p:nvSpPr>
        <p:spPr>
          <a:xfrm>
            <a:off x="10420833" y="5375435"/>
            <a:ext cx="1143422" cy="641031"/>
          </a:xfrm>
          <a:prstGeom prst="rect">
            <a:avLst/>
          </a:prstGeom>
          <a:solidFill>
            <a:schemeClr val="accent2">
              <a:lumMod val="75000"/>
            </a:schemeClr>
          </a:solidFill>
          <a:ln>
            <a:solidFill>
              <a:schemeClr val="bg1">
                <a:lumMod val="65000"/>
              </a:schemeClr>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GB" sz="2400" b="1" dirty="0">
                <a:solidFill>
                  <a:schemeClr val="bg1"/>
                </a:solidFill>
              </a:rPr>
              <a:t>&gt;80%</a:t>
            </a:r>
            <a:r>
              <a:rPr lang="en-GB" sz="1100" dirty="0">
                <a:solidFill>
                  <a:schemeClr val="bg1"/>
                </a:solidFill>
              </a:rPr>
              <a:t> since May 23</a:t>
            </a:r>
          </a:p>
        </p:txBody>
      </p:sp>
    </p:spTree>
    <p:extLst>
      <p:ext uri="{BB962C8B-B14F-4D97-AF65-F5344CB8AC3E}">
        <p14:creationId xmlns:p14="http://schemas.microsoft.com/office/powerpoint/2010/main" val="303637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p:bldP spid="8" grpId="0"/>
      <p:bldP spid="1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BB02EA4-CE50-4C51-B13A-0EC614AF7DE0}"/>
              </a:ext>
            </a:extLst>
          </p:cNvPr>
          <p:cNvGraphicFramePr/>
          <p:nvPr/>
        </p:nvGraphicFramePr>
        <p:xfrm>
          <a:off x="6096000" y="1248936"/>
          <a:ext cx="5969619" cy="560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50557E81-2556-4E01-BFEE-B60D3358ED81}"/>
              </a:ext>
            </a:extLst>
          </p:cNvPr>
          <p:cNvSpPr/>
          <p:nvPr/>
        </p:nvSpPr>
        <p:spPr>
          <a:xfrm>
            <a:off x="8307854" y="3670423"/>
            <a:ext cx="1545910" cy="7660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Learned Helplessness</a:t>
            </a:r>
          </a:p>
        </p:txBody>
      </p:sp>
      <p:grpSp>
        <p:nvGrpSpPr>
          <p:cNvPr id="6" name="Group 5">
            <a:extLst>
              <a:ext uri="{FF2B5EF4-FFF2-40B4-BE49-F238E27FC236}">
                <a16:creationId xmlns:a16="http://schemas.microsoft.com/office/drawing/2014/main" id="{3EBD0D5C-9C8A-4F28-91C5-EFE3B7A9B56F}"/>
              </a:ext>
            </a:extLst>
          </p:cNvPr>
          <p:cNvGrpSpPr/>
          <p:nvPr/>
        </p:nvGrpSpPr>
        <p:grpSpPr>
          <a:xfrm>
            <a:off x="4350619" y="1248937"/>
            <a:ext cx="2345829" cy="1276218"/>
            <a:chOff x="1422942" y="1287857"/>
            <a:chExt cx="1711407" cy="1711407"/>
          </a:xfrm>
          <a:solidFill>
            <a:schemeClr val="accent1"/>
          </a:solidFill>
        </p:grpSpPr>
        <p:sp>
          <p:nvSpPr>
            <p:cNvPr id="7" name="Oval 6">
              <a:extLst>
                <a:ext uri="{FF2B5EF4-FFF2-40B4-BE49-F238E27FC236}">
                  <a16:creationId xmlns:a16="http://schemas.microsoft.com/office/drawing/2014/main" id="{67443974-F1DD-4335-98B2-942F4E2F3CED}"/>
                </a:ext>
              </a:extLst>
            </p:cNvPr>
            <p:cNvSpPr/>
            <p:nvPr/>
          </p:nvSpPr>
          <p:spPr>
            <a:xfrm>
              <a:off x="1422942" y="1287857"/>
              <a:ext cx="1711407" cy="1711407"/>
            </a:xfrm>
            <a:prstGeom prst="roundRect">
              <a:avLst/>
            </a:prstGeom>
            <a:grpFill/>
            <a:ln w="31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8" name="Oval 4">
              <a:extLst>
                <a:ext uri="{FF2B5EF4-FFF2-40B4-BE49-F238E27FC236}">
                  <a16:creationId xmlns:a16="http://schemas.microsoft.com/office/drawing/2014/main" id="{134D2C45-E789-43EA-830B-3847622BFB95}"/>
                </a:ext>
              </a:extLst>
            </p:cNvPr>
            <p:cNvSpPr txBox="1"/>
            <p:nvPr/>
          </p:nvSpPr>
          <p:spPr>
            <a:xfrm>
              <a:off x="1673572" y="1538487"/>
              <a:ext cx="1210147" cy="121014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dirty="0"/>
                <a:t>We </a:t>
              </a:r>
              <a:r>
                <a:rPr lang="en-GB" kern="1200" dirty="0"/>
                <a:t>need to be better, faster, more productive</a:t>
              </a:r>
              <a:r>
                <a:rPr lang="en-GB" sz="1200" kern="1200" dirty="0"/>
                <a:t>.</a:t>
              </a:r>
            </a:p>
          </p:txBody>
        </p:sp>
      </p:grpSp>
      <p:cxnSp>
        <p:nvCxnSpPr>
          <p:cNvPr id="15" name="Straight Arrow Connector 14">
            <a:extLst>
              <a:ext uri="{FF2B5EF4-FFF2-40B4-BE49-F238E27FC236}">
                <a16:creationId xmlns:a16="http://schemas.microsoft.com/office/drawing/2014/main" id="{3DFFAD9B-6AF9-4C30-8398-A45D2CBA81AD}"/>
              </a:ext>
            </a:extLst>
          </p:cNvPr>
          <p:cNvCxnSpPr>
            <a:cxnSpLocks/>
          </p:cNvCxnSpPr>
          <p:nvPr/>
        </p:nvCxnSpPr>
        <p:spPr>
          <a:xfrm>
            <a:off x="7334855" y="1959110"/>
            <a:ext cx="456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E37E870-E40C-459A-9D9B-7650DFBD7DAE}"/>
              </a:ext>
            </a:extLst>
          </p:cNvPr>
          <p:cNvGrpSpPr/>
          <p:nvPr/>
        </p:nvGrpSpPr>
        <p:grpSpPr>
          <a:xfrm>
            <a:off x="2591933" y="3501199"/>
            <a:ext cx="2345828" cy="1132089"/>
            <a:chOff x="1422942" y="1287857"/>
            <a:chExt cx="1711407" cy="1711407"/>
          </a:xfrm>
          <a:solidFill>
            <a:schemeClr val="accent1"/>
          </a:solidFill>
        </p:grpSpPr>
        <p:sp>
          <p:nvSpPr>
            <p:cNvPr id="17" name="Oval 6">
              <a:extLst>
                <a:ext uri="{FF2B5EF4-FFF2-40B4-BE49-F238E27FC236}">
                  <a16:creationId xmlns:a16="http://schemas.microsoft.com/office/drawing/2014/main" id="{62DB28EE-9373-4982-B931-3DFFF8EB40C9}"/>
                </a:ext>
              </a:extLst>
            </p:cNvPr>
            <p:cNvSpPr/>
            <p:nvPr/>
          </p:nvSpPr>
          <p:spPr>
            <a:xfrm>
              <a:off x="1422942" y="1287857"/>
              <a:ext cx="1711407" cy="1711407"/>
            </a:xfrm>
            <a:prstGeom prst="roundRect">
              <a:avLst/>
            </a:prstGeom>
            <a:grpFill/>
            <a:ln w="31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Oval 4">
              <a:extLst>
                <a:ext uri="{FF2B5EF4-FFF2-40B4-BE49-F238E27FC236}">
                  <a16:creationId xmlns:a16="http://schemas.microsoft.com/office/drawing/2014/main" id="{1D98024F-4689-417C-AB60-32D77BFC8B32}"/>
                </a:ext>
              </a:extLst>
            </p:cNvPr>
            <p:cNvSpPr txBox="1"/>
            <p:nvPr/>
          </p:nvSpPr>
          <p:spPr>
            <a:xfrm>
              <a:off x="1673572" y="1538487"/>
              <a:ext cx="1210147" cy="121014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dirty="0"/>
                <a:t>System effort on g</a:t>
              </a:r>
              <a:r>
                <a:rPr lang="en-GB" kern="1200" dirty="0"/>
                <a:t>uidance generation</a:t>
              </a:r>
            </a:p>
          </p:txBody>
        </p:sp>
      </p:grpSp>
      <p:cxnSp>
        <p:nvCxnSpPr>
          <p:cNvPr id="19" name="Straight Arrow Connector 18">
            <a:extLst>
              <a:ext uri="{FF2B5EF4-FFF2-40B4-BE49-F238E27FC236}">
                <a16:creationId xmlns:a16="http://schemas.microsoft.com/office/drawing/2014/main" id="{8FA4F309-2599-4FE9-B231-FC208A3F1735}"/>
              </a:ext>
            </a:extLst>
          </p:cNvPr>
          <p:cNvCxnSpPr>
            <a:cxnSpLocks/>
          </p:cNvCxnSpPr>
          <p:nvPr/>
        </p:nvCxnSpPr>
        <p:spPr>
          <a:xfrm flipH="1">
            <a:off x="5241228" y="4072816"/>
            <a:ext cx="599517" cy="13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4275F6-9B7B-79D5-05BA-A0D408F6D00F}"/>
              </a:ext>
            </a:extLst>
          </p:cNvPr>
          <p:cNvSpPr txBox="1"/>
          <p:nvPr/>
        </p:nvSpPr>
        <p:spPr>
          <a:xfrm>
            <a:off x="233129" y="162983"/>
            <a:ext cx="4833723" cy="954107"/>
          </a:xfrm>
          <a:prstGeom prst="rect">
            <a:avLst/>
          </a:prstGeom>
          <a:noFill/>
        </p:spPr>
        <p:txBody>
          <a:bodyPr wrap="square" rtlCol="0">
            <a:spAutoFit/>
          </a:bodyPr>
          <a:lstStyle/>
          <a:p>
            <a:r>
              <a:rPr lang="en-GB" sz="2800" dirty="0">
                <a:solidFill>
                  <a:schemeClr val="accent6">
                    <a:lumMod val="50000"/>
                  </a:schemeClr>
                </a:solidFill>
                <a:latin typeface="Arial" panose="020B0604020202020204" pitchFamily="34" charset="0"/>
                <a:cs typeface="Arial" panose="020B0604020202020204" pitchFamily="34" charset="0"/>
              </a:rPr>
              <a:t>Creating the conditions – Strengths Based Approaches</a:t>
            </a:r>
          </a:p>
        </p:txBody>
      </p:sp>
    </p:spTree>
    <p:extLst>
      <p:ext uri="{BB962C8B-B14F-4D97-AF65-F5344CB8AC3E}">
        <p14:creationId xmlns:p14="http://schemas.microsoft.com/office/powerpoint/2010/main" val="125943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BB02EA4-CE50-4C51-B13A-0EC614AF7DE0}"/>
              </a:ext>
            </a:extLst>
          </p:cNvPr>
          <p:cNvGraphicFramePr/>
          <p:nvPr/>
        </p:nvGraphicFramePr>
        <p:xfrm>
          <a:off x="6096000" y="1248936"/>
          <a:ext cx="5969619" cy="560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50557E81-2556-4E01-BFEE-B60D3358ED81}"/>
              </a:ext>
            </a:extLst>
          </p:cNvPr>
          <p:cNvSpPr/>
          <p:nvPr/>
        </p:nvSpPr>
        <p:spPr>
          <a:xfrm>
            <a:off x="8307854" y="3608254"/>
            <a:ext cx="1545910" cy="89042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Resilient Learning System</a:t>
            </a:r>
          </a:p>
        </p:txBody>
      </p:sp>
      <p:cxnSp>
        <p:nvCxnSpPr>
          <p:cNvPr id="15" name="Straight Arrow Connector 14">
            <a:extLst>
              <a:ext uri="{FF2B5EF4-FFF2-40B4-BE49-F238E27FC236}">
                <a16:creationId xmlns:a16="http://schemas.microsoft.com/office/drawing/2014/main" id="{3DFFAD9B-6AF9-4C30-8398-A45D2CBA81AD}"/>
              </a:ext>
            </a:extLst>
          </p:cNvPr>
          <p:cNvCxnSpPr>
            <a:cxnSpLocks/>
          </p:cNvCxnSpPr>
          <p:nvPr/>
        </p:nvCxnSpPr>
        <p:spPr>
          <a:xfrm>
            <a:off x="7181255" y="1979364"/>
            <a:ext cx="4561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CF815CC-16FC-4899-8422-2B984257D525}"/>
              </a:ext>
            </a:extLst>
          </p:cNvPr>
          <p:cNvCxnSpPr>
            <a:cxnSpLocks/>
          </p:cNvCxnSpPr>
          <p:nvPr/>
        </p:nvCxnSpPr>
        <p:spPr>
          <a:xfrm flipH="1">
            <a:off x="5435452" y="5935235"/>
            <a:ext cx="194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6319C8A-1645-402B-8FF2-64F56F56FFAA}"/>
              </a:ext>
            </a:extLst>
          </p:cNvPr>
          <p:cNvGrpSpPr/>
          <p:nvPr/>
        </p:nvGrpSpPr>
        <p:grpSpPr>
          <a:xfrm>
            <a:off x="1959264" y="5369191"/>
            <a:ext cx="2618132" cy="1132089"/>
            <a:chOff x="1422942" y="1287857"/>
            <a:chExt cx="1711407" cy="1711407"/>
          </a:xfrm>
          <a:solidFill>
            <a:schemeClr val="accent1"/>
          </a:solidFill>
        </p:grpSpPr>
        <p:sp>
          <p:nvSpPr>
            <p:cNvPr id="17" name="Oval 6">
              <a:extLst>
                <a:ext uri="{FF2B5EF4-FFF2-40B4-BE49-F238E27FC236}">
                  <a16:creationId xmlns:a16="http://schemas.microsoft.com/office/drawing/2014/main" id="{B32E862E-3A90-46FF-8E33-EEBDF6349669}"/>
                </a:ext>
              </a:extLst>
            </p:cNvPr>
            <p:cNvSpPr/>
            <p:nvPr/>
          </p:nvSpPr>
          <p:spPr>
            <a:xfrm>
              <a:off x="1422942" y="1287857"/>
              <a:ext cx="1711407" cy="1711407"/>
            </a:xfrm>
            <a:prstGeom prst="roundRect">
              <a:avLst/>
            </a:prstGeom>
            <a:grpFill/>
            <a:ln w="31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8" name="Oval 4">
              <a:extLst>
                <a:ext uri="{FF2B5EF4-FFF2-40B4-BE49-F238E27FC236}">
                  <a16:creationId xmlns:a16="http://schemas.microsoft.com/office/drawing/2014/main" id="{46F52E06-6943-4286-AA4A-465A4FBEA1C9}"/>
                </a:ext>
              </a:extLst>
            </p:cNvPr>
            <p:cNvSpPr txBox="1"/>
            <p:nvPr/>
          </p:nvSpPr>
          <p:spPr>
            <a:xfrm>
              <a:off x="1673572" y="1538487"/>
              <a:ext cx="1210147" cy="121014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kern="1200" dirty="0"/>
                <a:t>System effort on networks, skills and infrastructure</a:t>
              </a:r>
            </a:p>
          </p:txBody>
        </p:sp>
      </p:grpSp>
      <p:grpSp>
        <p:nvGrpSpPr>
          <p:cNvPr id="3" name="Group 2">
            <a:extLst>
              <a:ext uri="{FF2B5EF4-FFF2-40B4-BE49-F238E27FC236}">
                <a16:creationId xmlns:a16="http://schemas.microsoft.com/office/drawing/2014/main" id="{47E6AAF4-3F5A-C606-2E26-7E96CB1348BC}"/>
              </a:ext>
            </a:extLst>
          </p:cNvPr>
          <p:cNvGrpSpPr/>
          <p:nvPr/>
        </p:nvGrpSpPr>
        <p:grpSpPr>
          <a:xfrm>
            <a:off x="4461201" y="1336073"/>
            <a:ext cx="2345829" cy="1276218"/>
            <a:chOff x="1422942" y="1287857"/>
            <a:chExt cx="1711407" cy="1711407"/>
          </a:xfrm>
          <a:solidFill>
            <a:schemeClr val="accent1"/>
          </a:solidFill>
        </p:grpSpPr>
        <p:sp>
          <p:nvSpPr>
            <p:cNvPr id="14" name="Oval 6">
              <a:extLst>
                <a:ext uri="{FF2B5EF4-FFF2-40B4-BE49-F238E27FC236}">
                  <a16:creationId xmlns:a16="http://schemas.microsoft.com/office/drawing/2014/main" id="{68898FCC-61C1-50FC-B617-ACED197CAC16}"/>
                </a:ext>
              </a:extLst>
            </p:cNvPr>
            <p:cNvSpPr/>
            <p:nvPr/>
          </p:nvSpPr>
          <p:spPr>
            <a:xfrm>
              <a:off x="1422942" y="1287857"/>
              <a:ext cx="1711407" cy="1711407"/>
            </a:xfrm>
            <a:prstGeom prst="roundRect">
              <a:avLst/>
            </a:prstGeom>
            <a:grpFill/>
            <a:ln w="3175"/>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9" name="Oval 4">
              <a:extLst>
                <a:ext uri="{FF2B5EF4-FFF2-40B4-BE49-F238E27FC236}">
                  <a16:creationId xmlns:a16="http://schemas.microsoft.com/office/drawing/2014/main" id="{547E02F1-75D6-E895-593F-C4130E21BF94}"/>
                </a:ext>
              </a:extLst>
            </p:cNvPr>
            <p:cNvSpPr txBox="1"/>
            <p:nvPr/>
          </p:nvSpPr>
          <p:spPr>
            <a:xfrm>
              <a:off x="1673572" y="1538487"/>
              <a:ext cx="1210147" cy="1210147"/>
            </a:xfrm>
            <a:prstGeom prst="round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dirty="0"/>
                <a:t>We </a:t>
              </a:r>
              <a:r>
                <a:rPr lang="en-GB" kern="1200" dirty="0"/>
                <a:t>need to be better, faster, more productive</a:t>
              </a:r>
              <a:r>
                <a:rPr lang="en-GB" sz="1200" kern="1200" dirty="0"/>
                <a:t>.</a:t>
              </a:r>
            </a:p>
          </p:txBody>
        </p:sp>
      </p:grpSp>
      <p:sp>
        <p:nvSpPr>
          <p:cNvPr id="2" name="TextBox 1">
            <a:extLst>
              <a:ext uri="{FF2B5EF4-FFF2-40B4-BE49-F238E27FC236}">
                <a16:creationId xmlns:a16="http://schemas.microsoft.com/office/drawing/2014/main" id="{50EB9674-F1FD-2CA5-EC83-450B161D7ED3}"/>
              </a:ext>
            </a:extLst>
          </p:cNvPr>
          <p:cNvSpPr txBox="1"/>
          <p:nvPr/>
        </p:nvSpPr>
        <p:spPr>
          <a:xfrm>
            <a:off x="233129" y="162983"/>
            <a:ext cx="4833723" cy="954107"/>
          </a:xfrm>
          <a:prstGeom prst="rect">
            <a:avLst/>
          </a:prstGeom>
          <a:noFill/>
        </p:spPr>
        <p:txBody>
          <a:bodyPr wrap="square" rtlCol="0">
            <a:spAutoFit/>
          </a:bodyPr>
          <a:lstStyle/>
          <a:p>
            <a:r>
              <a:rPr lang="en-GB" sz="2800" dirty="0">
                <a:solidFill>
                  <a:schemeClr val="accent6">
                    <a:lumMod val="50000"/>
                  </a:schemeClr>
                </a:solidFill>
                <a:latin typeface="Arial" panose="020B0604020202020204" pitchFamily="34" charset="0"/>
                <a:cs typeface="Arial" panose="020B0604020202020204" pitchFamily="34" charset="0"/>
              </a:rPr>
              <a:t>Creating the conditions – Strengths Based Approaches</a:t>
            </a:r>
          </a:p>
        </p:txBody>
      </p:sp>
    </p:spTree>
    <p:extLst>
      <p:ext uri="{BB962C8B-B14F-4D97-AF65-F5344CB8AC3E}">
        <p14:creationId xmlns:p14="http://schemas.microsoft.com/office/powerpoint/2010/main" val="1184606464"/>
      </p:ext>
    </p:extLst>
  </p:cSld>
  <p:clrMapOvr>
    <a:masterClrMapping/>
  </p:clrMapOvr>
</p:sld>
</file>

<file path=ppt/theme/theme1.xml><?xml version="1.0" encoding="utf-8"?>
<a:theme xmlns:a="http://schemas.openxmlformats.org/drawingml/2006/main" name="Title Slide G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n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n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84F3647FA4724AAF0E3171A9B40646" ma:contentTypeVersion="4" ma:contentTypeDescription="Create a new document." ma:contentTypeScope="" ma:versionID="7e48e158a941e682b8332db66fc41229">
  <xsd:schema xmlns:xsd="http://www.w3.org/2001/XMLSchema" xmlns:xs="http://www.w3.org/2001/XMLSchema" xmlns:p="http://schemas.microsoft.com/office/2006/metadata/properties" xmlns:ns2="c71d6d1e-edc1-400a-87c7-8be718e858c3" targetNamespace="http://schemas.microsoft.com/office/2006/metadata/properties" ma:root="true" ma:fieldsID="8e17a1e604a28b08297318518b7b1ae4" ns2:_="">
    <xsd:import namespace="c71d6d1e-edc1-400a-87c7-8be718e85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d6d1e-edc1-400a-87c7-8be718e858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EF8319-547D-44AA-8378-E058A0892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d6d1e-edc1-400a-87c7-8be718e85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2F948F-C1A7-4119-8E06-E9758D2E3F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36BF134-00EC-4159-BA6B-E731B4082D7D}">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219</TotalTime>
  <Words>1487</Words>
  <Application>Microsoft Office PowerPoint</Application>
  <PresentationFormat>Widescreen</PresentationFormat>
  <Paragraphs>144</Paragraphs>
  <Slides>16</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Aptos</vt:lpstr>
      <vt:lpstr>Arial</vt:lpstr>
      <vt:lpstr>Calibri</vt:lpstr>
      <vt:lpstr>Calibri Light</vt:lpstr>
      <vt:lpstr>Title Slide Green</vt:lpstr>
      <vt:lpstr>Inner Slide</vt:lpstr>
      <vt:lpstr>Inner Slide</vt:lpstr>
      <vt:lpstr>Office 2013 - 2022 Theme</vt:lpstr>
      <vt:lpstr>PowerPoint Presentation</vt:lpstr>
      <vt:lpstr>What will change?</vt:lpstr>
      <vt:lpstr>PowerPoint Presentation</vt:lpstr>
      <vt:lpstr>PowerPoint Presentation</vt:lpstr>
      <vt:lpstr>PowerPoint Presentation</vt:lpstr>
      <vt:lpstr>Home Visiting Services</vt:lpstr>
      <vt:lpstr>Urgent Community Response (nursing &amp; Therapy)</vt:lpstr>
      <vt:lpstr>PowerPoint Presentation</vt:lpstr>
      <vt:lpstr>PowerPoint Presentation</vt:lpstr>
      <vt:lpstr>Over 65 years, A&amp;E Attendances per 100,000 Population </vt:lpstr>
      <vt:lpstr>Over 65 years, A&amp;E Attendances, activity and future trajectory</vt:lpstr>
      <vt:lpstr>PowerPoint Presentation</vt:lpstr>
      <vt:lpstr>PowerPoint Presentation</vt:lpstr>
      <vt:lpstr>Mary, 92years old  Retired Housewife living in a Care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Ian (DERBYSHIRE COMMUNITY HEALTH SERVICES NHS FOUNDATION TRUST)</dc:creator>
  <cp:lastModifiedBy>LAWRENCE, Ian (DERBYSHIRE COMMUNITY HEALTH SERVICES NHS FOUNDATION TRUST)</cp:lastModifiedBy>
  <cp:revision>63</cp:revision>
  <dcterms:created xsi:type="dcterms:W3CDTF">2020-11-02T14:48:56Z</dcterms:created>
  <dcterms:modified xsi:type="dcterms:W3CDTF">2024-05-30T10:26:18Z</dcterms:modified>
</cp:coreProperties>
</file>