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66" r:id="rId4"/>
    <p:sldId id="265" r:id="rId5"/>
    <p:sldId id="275" r:id="rId6"/>
    <p:sldId id="260" r:id="rId7"/>
    <p:sldId id="276" r:id="rId8"/>
    <p:sldId id="259" r:id="rId9"/>
    <p:sldId id="282" r:id="rId10"/>
    <p:sldId id="278" r:id="rId11"/>
    <p:sldId id="281" r:id="rId12"/>
    <p:sldId id="277" r:id="rId13"/>
    <p:sldId id="261" r:id="rId14"/>
    <p:sldId id="264" r:id="rId15"/>
    <p:sldId id="263" r:id="rId16"/>
    <p:sldId id="283" r:id="rId17"/>
    <p:sldId id="284" r:id="rId18"/>
    <p:sldId id="280" r:id="rId19"/>
    <p:sldId id="2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47D4A70F-411F-4921-9F44-056B85C22DC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4E4C1FD-51E6-49A0-A66A-856CB74C8A22}">
      <dgm:prSet/>
      <dgm:spPr/>
      <dgm:t>
        <a:bodyPr/>
        <a:lstStyle/>
        <a:p>
          <a:r>
            <a:rPr lang="en-GB" dirty="0"/>
            <a:t>Getting protected against flu and COVID is important this winter – top up your immunity this winter.</a:t>
          </a:r>
          <a:endParaRPr lang="en-US" dirty="0"/>
        </a:p>
      </dgm:t>
    </dgm:pt>
    <dgm:pt modelId="{8A041B6D-EDF6-481D-8944-102335CB29B5}" type="parTrans" cxnId="{4447CE9E-C1FC-4640-AF6A-8DCFE77A5D55}">
      <dgm:prSet/>
      <dgm:spPr/>
      <dgm:t>
        <a:bodyPr/>
        <a:lstStyle/>
        <a:p>
          <a:endParaRPr lang="en-US"/>
        </a:p>
      </dgm:t>
    </dgm:pt>
    <dgm:pt modelId="{D139B0BA-F675-4439-9503-F6E15B7B960F}" type="sibTrans" cxnId="{4447CE9E-C1FC-4640-AF6A-8DCFE77A5D55}">
      <dgm:prSet/>
      <dgm:spPr/>
      <dgm:t>
        <a:bodyPr/>
        <a:lstStyle/>
        <a:p>
          <a:endParaRPr lang="en-US"/>
        </a:p>
      </dgm:t>
    </dgm:pt>
    <dgm:pt modelId="{4A7D9500-578C-48BD-B81E-7B5592F7BC88}">
      <dgm:prSet/>
      <dgm:spPr/>
      <dgm:t>
        <a:bodyPr/>
        <a:lstStyle/>
        <a:p>
          <a:r>
            <a:rPr lang="en-GB" dirty="0"/>
            <a:t>Ensure your children are protected from common illnesses by ensuring they have their vaccines (MMR/HPV/Flu).</a:t>
          </a:r>
          <a:endParaRPr lang="en-US" dirty="0"/>
        </a:p>
      </dgm:t>
    </dgm:pt>
    <dgm:pt modelId="{A9BA7811-1593-4B95-94A7-808F97662DA6}" type="parTrans" cxnId="{66651CE3-1E5E-45B7-906F-8AB9FDC2D7F6}">
      <dgm:prSet/>
      <dgm:spPr/>
      <dgm:t>
        <a:bodyPr/>
        <a:lstStyle/>
        <a:p>
          <a:endParaRPr lang="en-US"/>
        </a:p>
      </dgm:t>
    </dgm:pt>
    <dgm:pt modelId="{B330D07A-3F62-411F-BD5D-21DF1FFEBE89}" type="sibTrans" cxnId="{66651CE3-1E5E-45B7-906F-8AB9FDC2D7F6}">
      <dgm:prSet/>
      <dgm:spPr/>
      <dgm:t>
        <a:bodyPr/>
        <a:lstStyle/>
        <a:p>
          <a:endParaRPr lang="en-US"/>
        </a:p>
      </dgm:t>
    </dgm:pt>
    <dgm:pt modelId="{04F884FC-1055-4F03-AC88-6BDF1FB01DE6}">
      <dgm:prSet/>
      <dgm:spPr/>
      <dgm:t>
        <a:bodyPr/>
        <a:lstStyle/>
        <a:p>
          <a:r>
            <a:rPr lang="en-GB" dirty="0"/>
            <a:t>Utilise your local pharmacy for common illnesses. Pharmacies can help to treat many common illnesses and you don’t need an appointment – find your nearest pharmacist on the NHS website. </a:t>
          </a:r>
          <a:endParaRPr lang="en-US" dirty="0"/>
        </a:p>
      </dgm:t>
    </dgm:pt>
    <dgm:pt modelId="{029DEF0F-6292-4121-AB8C-0C90E840D9B2}" type="parTrans" cxnId="{AE605A16-16A8-4DBE-A2F5-5F706D9A43A9}">
      <dgm:prSet/>
      <dgm:spPr/>
      <dgm:t>
        <a:bodyPr/>
        <a:lstStyle/>
        <a:p>
          <a:endParaRPr lang="en-US"/>
        </a:p>
      </dgm:t>
    </dgm:pt>
    <dgm:pt modelId="{6915F65F-E74D-4CFB-AD2D-ED211B020D66}" type="sibTrans" cxnId="{AE605A16-16A8-4DBE-A2F5-5F706D9A43A9}">
      <dgm:prSet/>
      <dgm:spPr/>
      <dgm:t>
        <a:bodyPr/>
        <a:lstStyle/>
        <a:p>
          <a:endParaRPr lang="en-US"/>
        </a:p>
      </dgm:t>
    </dgm:pt>
    <dgm:pt modelId="{41BB8E90-3C72-4D63-863B-D2BFA2470B81}">
      <dgm:prSet/>
      <dgm:spPr/>
      <dgm:t>
        <a:bodyPr/>
        <a:lstStyle/>
        <a:p>
          <a:r>
            <a:rPr lang="en-GB"/>
            <a:t>When you think you need A&amp;E, go to 111 online first. You can access NHS 111 online by visiting the website 111.nhs.uk</a:t>
          </a:r>
          <a:endParaRPr lang="en-US"/>
        </a:p>
      </dgm:t>
    </dgm:pt>
    <dgm:pt modelId="{DE40C80D-9EFD-4B09-BDD2-5303DB8DD288}" type="parTrans" cxnId="{B740CA7D-715B-49B8-8DEB-9E555DF75AD8}">
      <dgm:prSet/>
      <dgm:spPr/>
      <dgm:t>
        <a:bodyPr/>
        <a:lstStyle/>
        <a:p>
          <a:endParaRPr lang="en-US"/>
        </a:p>
      </dgm:t>
    </dgm:pt>
    <dgm:pt modelId="{CCAAA71A-91EF-4551-AB16-1998A2CF714E}" type="sibTrans" cxnId="{B740CA7D-715B-49B8-8DEB-9E555DF75AD8}">
      <dgm:prSet/>
      <dgm:spPr/>
      <dgm:t>
        <a:bodyPr/>
        <a:lstStyle/>
        <a:p>
          <a:endParaRPr lang="en-US"/>
        </a:p>
      </dgm:t>
    </dgm:pt>
    <dgm:pt modelId="{52CDA622-FB4A-43DE-80D1-AF55439F4938}">
      <dgm:prSet/>
      <dgm:spPr/>
      <dgm:t>
        <a:bodyPr/>
        <a:lstStyle/>
        <a:p>
          <a:r>
            <a:rPr lang="en-GB" dirty="0"/>
            <a:t>Follow your local NHS services on social media to stay up to date on their services and opening times.</a:t>
          </a:r>
          <a:endParaRPr lang="en-US" dirty="0"/>
        </a:p>
      </dgm:t>
    </dgm:pt>
    <dgm:pt modelId="{CE5C6308-AEDB-486F-9876-20F06337843E}" type="parTrans" cxnId="{54032143-410F-4801-8F0D-50CFC44818B7}">
      <dgm:prSet/>
      <dgm:spPr/>
      <dgm:t>
        <a:bodyPr/>
        <a:lstStyle/>
        <a:p>
          <a:endParaRPr lang="en-US"/>
        </a:p>
      </dgm:t>
    </dgm:pt>
    <dgm:pt modelId="{4F1CB927-0EED-4F91-A4E3-83FDC5C455A2}" type="sibTrans" cxnId="{54032143-410F-4801-8F0D-50CFC44818B7}">
      <dgm:prSet/>
      <dgm:spPr/>
      <dgm:t>
        <a:bodyPr/>
        <a:lstStyle/>
        <a:p>
          <a:endParaRPr lang="en-US"/>
        </a:p>
      </dgm:t>
    </dgm:pt>
    <dgm:pt modelId="{B4F72CCF-4C42-43FA-9B3E-224AFDECF7D1}" type="pres">
      <dgm:prSet presAssocID="{47D4A70F-411F-4921-9F44-056B85C22DC8}" presName="root" presStyleCnt="0">
        <dgm:presLayoutVars>
          <dgm:dir/>
          <dgm:resizeHandles val="exact"/>
        </dgm:presLayoutVars>
      </dgm:prSet>
      <dgm:spPr/>
    </dgm:pt>
    <dgm:pt modelId="{F5093590-3414-4857-8DED-905AA46695E8}" type="pres">
      <dgm:prSet presAssocID="{64E4C1FD-51E6-49A0-A66A-856CB74C8A22}" presName="compNode" presStyleCnt="0"/>
      <dgm:spPr/>
    </dgm:pt>
    <dgm:pt modelId="{010CA9D3-930A-4A4F-AEAE-AFB4597FA2FF}" type="pres">
      <dgm:prSet presAssocID="{64E4C1FD-51E6-49A0-A66A-856CB74C8A22}" presName="bgRect" presStyleLbl="bgShp" presStyleIdx="0" presStyleCnt="5"/>
      <dgm:spPr/>
    </dgm:pt>
    <dgm:pt modelId="{6D4AB7A8-6BD6-40E9-8333-F8EF210919A7}" type="pres">
      <dgm:prSet presAssocID="{64E4C1FD-51E6-49A0-A66A-856CB74C8A2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edle"/>
        </a:ext>
      </dgm:extLst>
    </dgm:pt>
    <dgm:pt modelId="{B389B3DE-9121-4FFE-8BF0-E8DBEBEF31B7}" type="pres">
      <dgm:prSet presAssocID="{64E4C1FD-51E6-49A0-A66A-856CB74C8A22}" presName="spaceRect" presStyleCnt="0"/>
      <dgm:spPr/>
    </dgm:pt>
    <dgm:pt modelId="{DBC36866-C21B-4FEC-BFF7-BFA3A779328C}" type="pres">
      <dgm:prSet presAssocID="{64E4C1FD-51E6-49A0-A66A-856CB74C8A22}" presName="parTx" presStyleLbl="revTx" presStyleIdx="0" presStyleCnt="5">
        <dgm:presLayoutVars>
          <dgm:chMax val="0"/>
          <dgm:chPref val="0"/>
        </dgm:presLayoutVars>
      </dgm:prSet>
      <dgm:spPr/>
    </dgm:pt>
    <dgm:pt modelId="{051F93AB-AD97-446B-8F72-B22A570ACB0E}" type="pres">
      <dgm:prSet presAssocID="{D139B0BA-F675-4439-9503-F6E15B7B960F}" presName="sibTrans" presStyleCnt="0"/>
      <dgm:spPr/>
    </dgm:pt>
    <dgm:pt modelId="{E04AF542-C605-44CE-A187-BB42865CD934}" type="pres">
      <dgm:prSet presAssocID="{4A7D9500-578C-48BD-B81E-7B5592F7BC88}" presName="compNode" presStyleCnt="0"/>
      <dgm:spPr/>
    </dgm:pt>
    <dgm:pt modelId="{D286FADA-E1F4-4837-A38B-5D0380A4BB0D}" type="pres">
      <dgm:prSet presAssocID="{4A7D9500-578C-48BD-B81E-7B5592F7BC88}" presName="bgRect" presStyleLbl="bgShp" presStyleIdx="1" presStyleCnt="5"/>
      <dgm:spPr/>
    </dgm:pt>
    <dgm:pt modelId="{4A1FDF49-D308-4915-BBF0-C90C0698C8FD}" type="pres">
      <dgm:prSet presAssocID="{4A7D9500-578C-48BD-B81E-7B5592F7BC8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ye dropper"/>
        </a:ext>
      </dgm:extLst>
    </dgm:pt>
    <dgm:pt modelId="{C6FBA8C0-494D-4D25-B40F-6DA08CE52600}" type="pres">
      <dgm:prSet presAssocID="{4A7D9500-578C-48BD-B81E-7B5592F7BC88}" presName="spaceRect" presStyleCnt="0"/>
      <dgm:spPr/>
    </dgm:pt>
    <dgm:pt modelId="{BAE330E9-FB76-416F-A204-15784B6D4B8A}" type="pres">
      <dgm:prSet presAssocID="{4A7D9500-578C-48BD-B81E-7B5592F7BC88}" presName="parTx" presStyleLbl="revTx" presStyleIdx="1" presStyleCnt="5">
        <dgm:presLayoutVars>
          <dgm:chMax val="0"/>
          <dgm:chPref val="0"/>
        </dgm:presLayoutVars>
      </dgm:prSet>
      <dgm:spPr/>
    </dgm:pt>
    <dgm:pt modelId="{E2FF6453-5D17-4CC0-BFB6-3D1E9E2164F2}" type="pres">
      <dgm:prSet presAssocID="{B330D07A-3F62-411F-BD5D-21DF1FFEBE89}" presName="sibTrans" presStyleCnt="0"/>
      <dgm:spPr/>
    </dgm:pt>
    <dgm:pt modelId="{E75FE24E-5653-499D-A790-35E766997FF4}" type="pres">
      <dgm:prSet presAssocID="{04F884FC-1055-4F03-AC88-6BDF1FB01DE6}" presName="compNode" presStyleCnt="0"/>
      <dgm:spPr/>
    </dgm:pt>
    <dgm:pt modelId="{C3A98972-026B-497B-8947-325C93C53E3B}" type="pres">
      <dgm:prSet presAssocID="{04F884FC-1055-4F03-AC88-6BDF1FB01DE6}" presName="bgRect" presStyleLbl="bgShp" presStyleIdx="2" presStyleCnt="5"/>
      <dgm:spPr/>
    </dgm:pt>
    <dgm:pt modelId="{F4161AAE-5433-422B-86C5-189AD9D8AE04}" type="pres">
      <dgm:prSet presAssocID="{04F884FC-1055-4F03-AC88-6BDF1FB01DE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ine"/>
        </a:ext>
      </dgm:extLst>
    </dgm:pt>
    <dgm:pt modelId="{1356DC0E-5759-4172-8F11-DD0BE57FE2D9}" type="pres">
      <dgm:prSet presAssocID="{04F884FC-1055-4F03-AC88-6BDF1FB01DE6}" presName="spaceRect" presStyleCnt="0"/>
      <dgm:spPr/>
    </dgm:pt>
    <dgm:pt modelId="{61B3B1CA-9D3E-42E0-96C7-B667898CB429}" type="pres">
      <dgm:prSet presAssocID="{04F884FC-1055-4F03-AC88-6BDF1FB01DE6}" presName="parTx" presStyleLbl="revTx" presStyleIdx="2" presStyleCnt="5">
        <dgm:presLayoutVars>
          <dgm:chMax val="0"/>
          <dgm:chPref val="0"/>
        </dgm:presLayoutVars>
      </dgm:prSet>
      <dgm:spPr/>
    </dgm:pt>
    <dgm:pt modelId="{E90ED916-BD9E-473B-A1BA-88D6928F147F}" type="pres">
      <dgm:prSet presAssocID="{6915F65F-E74D-4CFB-AD2D-ED211B020D66}" presName="sibTrans" presStyleCnt="0"/>
      <dgm:spPr/>
    </dgm:pt>
    <dgm:pt modelId="{36D8A37A-A094-43C8-89B3-DE7F6B280ED6}" type="pres">
      <dgm:prSet presAssocID="{41BB8E90-3C72-4D63-863B-D2BFA2470B81}" presName="compNode" presStyleCnt="0"/>
      <dgm:spPr/>
    </dgm:pt>
    <dgm:pt modelId="{98884B16-8EF5-4B52-9EBA-B2DCECEAB994}" type="pres">
      <dgm:prSet presAssocID="{41BB8E90-3C72-4D63-863B-D2BFA2470B81}" presName="bgRect" presStyleLbl="bgShp" presStyleIdx="3" presStyleCnt="5"/>
      <dgm:spPr/>
    </dgm:pt>
    <dgm:pt modelId="{03B7305E-2758-4D2D-AE82-E61D5127F04D}" type="pres">
      <dgm:prSet presAssocID="{41BB8E90-3C72-4D63-863B-D2BFA2470B8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aptop"/>
        </a:ext>
      </dgm:extLst>
    </dgm:pt>
    <dgm:pt modelId="{19EEC843-E4B5-4449-B75A-82B84FFFB064}" type="pres">
      <dgm:prSet presAssocID="{41BB8E90-3C72-4D63-863B-D2BFA2470B81}" presName="spaceRect" presStyleCnt="0"/>
      <dgm:spPr/>
    </dgm:pt>
    <dgm:pt modelId="{E8E14991-1C91-4B72-AD52-02E19723CFF8}" type="pres">
      <dgm:prSet presAssocID="{41BB8E90-3C72-4D63-863B-D2BFA2470B81}" presName="parTx" presStyleLbl="revTx" presStyleIdx="3" presStyleCnt="5">
        <dgm:presLayoutVars>
          <dgm:chMax val="0"/>
          <dgm:chPref val="0"/>
        </dgm:presLayoutVars>
      </dgm:prSet>
      <dgm:spPr/>
    </dgm:pt>
    <dgm:pt modelId="{9BC1EF07-2A3B-4E9F-BD5F-78AC3BA6027F}" type="pres">
      <dgm:prSet presAssocID="{CCAAA71A-91EF-4551-AB16-1998A2CF714E}" presName="sibTrans" presStyleCnt="0"/>
      <dgm:spPr/>
    </dgm:pt>
    <dgm:pt modelId="{D8F85A21-C877-4511-8703-F3BF06142387}" type="pres">
      <dgm:prSet presAssocID="{52CDA622-FB4A-43DE-80D1-AF55439F4938}" presName="compNode" presStyleCnt="0"/>
      <dgm:spPr/>
    </dgm:pt>
    <dgm:pt modelId="{136DF219-C0D9-4F1A-9CAC-E8A1C8EC5A7B}" type="pres">
      <dgm:prSet presAssocID="{52CDA622-FB4A-43DE-80D1-AF55439F4938}" presName="bgRect" presStyleLbl="bgShp" presStyleIdx="4" presStyleCnt="5"/>
      <dgm:spPr/>
    </dgm:pt>
    <dgm:pt modelId="{B5FE559E-33A3-4D44-A303-3F99F78B14B8}" type="pres">
      <dgm:prSet presAssocID="{52CDA622-FB4A-43DE-80D1-AF55439F493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peaker Phone"/>
        </a:ext>
      </dgm:extLst>
    </dgm:pt>
    <dgm:pt modelId="{B69307D5-7B2F-443A-98E5-E4F7E0B1EE83}" type="pres">
      <dgm:prSet presAssocID="{52CDA622-FB4A-43DE-80D1-AF55439F4938}" presName="spaceRect" presStyleCnt="0"/>
      <dgm:spPr/>
    </dgm:pt>
    <dgm:pt modelId="{F8C2826A-F554-4D2C-AE63-E7F7A1AD28D7}" type="pres">
      <dgm:prSet presAssocID="{52CDA622-FB4A-43DE-80D1-AF55439F4938}" presName="parTx" presStyleLbl="revTx" presStyleIdx="4" presStyleCnt="5">
        <dgm:presLayoutVars>
          <dgm:chMax val="0"/>
          <dgm:chPref val="0"/>
        </dgm:presLayoutVars>
      </dgm:prSet>
      <dgm:spPr/>
    </dgm:pt>
  </dgm:ptLst>
  <dgm:cxnLst>
    <dgm:cxn modelId="{4EAEBF0F-DF06-4864-A7ED-57250F04C810}" type="presOf" srcId="{41BB8E90-3C72-4D63-863B-D2BFA2470B81}" destId="{E8E14991-1C91-4B72-AD52-02E19723CFF8}" srcOrd="0" destOrd="0" presId="urn:microsoft.com/office/officeart/2018/2/layout/IconVerticalSolidList"/>
    <dgm:cxn modelId="{AE605A16-16A8-4DBE-A2F5-5F706D9A43A9}" srcId="{47D4A70F-411F-4921-9F44-056B85C22DC8}" destId="{04F884FC-1055-4F03-AC88-6BDF1FB01DE6}" srcOrd="2" destOrd="0" parTransId="{029DEF0F-6292-4121-AB8C-0C90E840D9B2}" sibTransId="{6915F65F-E74D-4CFB-AD2D-ED211B020D66}"/>
    <dgm:cxn modelId="{7762495C-A123-4343-A798-0E4A99FB786E}" type="presOf" srcId="{52CDA622-FB4A-43DE-80D1-AF55439F4938}" destId="{F8C2826A-F554-4D2C-AE63-E7F7A1AD28D7}" srcOrd="0" destOrd="0" presId="urn:microsoft.com/office/officeart/2018/2/layout/IconVerticalSolidList"/>
    <dgm:cxn modelId="{54032143-410F-4801-8F0D-50CFC44818B7}" srcId="{47D4A70F-411F-4921-9F44-056B85C22DC8}" destId="{52CDA622-FB4A-43DE-80D1-AF55439F4938}" srcOrd="4" destOrd="0" parTransId="{CE5C6308-AEDB-486F-9876-20F06337843E}" sibTransId="{4F1CB927-0EED-4F91-A4E3-83FDC5C455A2}"/>
    <dgm:cxn modelId="{2FD02652-786D-4266-ABFB-19DDE7C08A61}" type="presOf" srcId="{64E4C1FD-51E6-49A0-A66A-856CB74C8A22}" destId="{DBC36866-C21B-4FEC-BFF7-BFA3A779328C}" srcOrd="0" destOrd="0" presId="urn:microsoft.com/office/officeart/2018/2/layout/IconVerticalSolidList"/>
    <dgm:cxn modelId="{B740CA7D-715B-49B8-8DEB-9E555DF75AD8}" srcId="{47D4A70F-411F-4921-9F44-056B85C22DC8}" destId="{41BB8E90-3C72-4D63-863B-D2BFA2470B81}" srcOrd="3" destOrd="0" parTransId="{DE40C80D-9EFD-4B09-BDD2-5303DB8DD288}" sibTransId="{CCAAA71A-91EF-4551-AB16-1998A2CF714E}"/>
    <dgm:cxn modelId="{727E1A99-24C0-41AC-A438-646E10309B67}" type="presOf" srcId="{47D4A70F-411F-4921-9F44-056B85C22DC8}" destId="{B4F72CCF-4C42-43FA-9B3E-224AFDECF7D1}" srcOrd="0" destOrd="0" presId="urn:microsoft.com/office/officeart/2018/2/layout/IconVerticalSolidList"/>
    <dgm:cxn modelId="{4447CE9E-C1FC-4640-AF6A-8DCFE77A5D55}" srcId="{47D4A70F-411F-4921-9F44-056B85C22DC8}" destId="{64E4C1FD-51E6-49A0-A66A-856CB74C8A22}" srcOrd="0" destOrd="0" parTransId="{8A041B6D-EDF6-481D-8944-102335CB29B5}" sibTransId="{D139B0BA-F675-4439-9503-F6E15B7B960F}"/>
    <dgm:cxn modelId="{2808C7CE-3195-4F67-864E-394FFD1B1E1B}" type="presOf" srcId="{04F884FC-1055-4F03-AC88-6BDF1FB01DE6}" destId="{61B3B1CA-9D3E-42E0-96C7-B667898CB429}" srcOrd="0" destOrd="0" presId="urn:microsoft.com/office/officeart/2018/2/layout/IconVerticalSolidList"/>
    <dgm:cxn modelId="{66651CE3-1E5E-45B7-906F-8AB9FDC2D7F6}" srcId="{47D4A70F-411F-4921-9F44-056B85C22DC8}" destId="{4A7D9500-578C-48BD-B81E-7B5592F7BC88}" srcOrd="1" destOrd="0" parTransId="{A9BA7811-1593-4B95-94A7-808F97662DA6}" sibTransId="{B330D07A-3F62-411F-BD5D-21DF1FFEBE89}"/>
    <dgm:cxn modelId="{DE6D7AF2-2125-48BF-9F62-4C2A93313142}" type="presOf" srcId="{4A7D9500-578C-48BD-B81E-7B5592F7BC88}" destId="{BAE330E9-FB76-416F-A204-15784B6D4B8A}" srcOrd="0" destOrd="0" presId="urn:microsoft.com/office/officeart/2018/2/layout/IconVerticalSolidList"/>
    <dgm:cxn modelId="{75324668-DB32-44E9-AB30-7DCABA533395}" type="presParOf" srcId="{B4F72CCF-4C42-43FA-9B3E-224AFDECF7D1}" destId="{F5093590-3414-4857-8DED-905AA46695E8}" srcOrd="0" destOrd="0" presId="urn:microsoft.com/office/officeart/2018/2/layout/IconVerticalSolidList"/>
    <dgm:cxn modelId="{EC8B2C2C-E5A3-46AC-8FE1-D42F4BF47EE1}" type="presParOf" srcId="{F5093590-3414-4857-8DED-905AA46695E8}" destId="{010CA9D3-930A-4A4F-AEAE-AFB4597FA2FF}" srcOrd="0" destOrd="0" presId="urn:microsoft.com/office/officeart/2018/2/layout/IconVerticalSolidList"/>
    <dgm:cxn modelId="{EC374542-6A8F-4812-9493-C7ED20CDFB75}" type="presParOf" srcId="{F5093590-3414-4857-8DED-905AA46695E8}" destId="{6D4AB7A8-6BD6-40E9-8333-F8EF210919A7}" srcOrd="1" destOrd="0" presId="urn:microsoft.com/office/officeart/2018/2/layout/IconVerticalSolidList"/>
    <dgm:cxn modelId="{7804C88C-94CD-437F-8159-62A12D051F2D}" type="presParOf" srcId="{F5093590-3414-4857-8DED-905AA46695E8}" destId="{B389B3DE-9121-4FFE-8BF0-E8DBEBEF31B7}" srcOrd="2" destOrd="0" presId="urn:microsoft.com/office/officeart/2018/2/layout/IconVerticalSolidList"/>
    <dgm:cxn modelId="{A6346D4E-9A91-426B-BDBD-CBE8F8391EC9}" type="presParOf" srcId="{F5093590-3414-4857-8DED-905AA46695E8}" destId="{DBC36866-C21B-4FEC-BFF7-BFA3A779328C}" srcOrd="3" destOrd="0" presId="urn:microsoft.com/office/officeart/2018/2/layout/IconVerticalSolidList"/>
    <dgm:cxn modelId="{2B6A59AB-5932-4E77-9586-7055A7A5752F}" type="presParOf" srcId="{B4F72CCF-4C42-43FA-9B3E-224AFDECF7D1}" destId="{051F93AB-AD97-446B-8F72-B22A570ACB0E}" srcOrd="1" destOrd="0" presId="urn:microsoft.com/office/officeart/2018/2/layout/IconVerticalSolidList"/>
    <dgm:cxn modelId="{D5B94AC1-9E04-4705-9DF5-6839F80AF01E}" type="presParOf" srcId="{B4F72CCF-4C42-43FA-9B3E-224AFDECF7D1}" destId="{E04AF542-C605-44CE-A187-BB42865CD934}" srcOrd="2" destOrd="0" presId="urn:microsoft.com/office/officeart/2018/2/layout/IconVerticalSolidList"/>
    <dgm:cxn modelId="{D3FECBE7-C7DC-4C43-ADCF-846115990DC0}" type="presParOf" srcId="{E04AF542-C605-44CE-A187-BB42865CD934}" destId="{D286FADA-E1F4-4837-A38B-5D0380A4BB0D}" srcOrd="0" destOrd="0" presId="urn:microsoft.com/office/officeart/2018/2/layout/IconVerticalSolidList"/>
    <dgm:cxn modelId="{A4479D3B-F536-4D74-8D01-6FD2CBA527C3}" type="presParOf" srcId="{E04AF542-C605-44CE-A187-BB42865CD934}" destId="{4A1FDF49-D308-4915-BBF0-C90C0698C8FD}" srcOrd="1" destOrd="0" presId="urn:microsoft.com/office/officeart/2018/2/layout/IconVerticalSolidList"/>
    <dgm:cxn modelId="{9F699CD4-B421-44AB-A833-B6E3533AFE4D}" type="presParOf" srcId="{E04AF542-C605-44CE-A187-BB42865CD934}" destId="{C6FBA8C0-494D-4D25-B40F-6DA08CE52600}" srcOrd="2" destOrd="0" presId="urn:microsoft.com/office/officeart/2018/2/layout/IconVerticalSolidList"/>
    <dgm:cxn modelId="{025FC68A-258A-468C-A768-0ADA83640AEB}" type="presParOf" srcId="{E04AF542-C605-44CE-A187-BB42865CD934}" destId="{BAE330E9-FB76-416F-A204-15784B6D4B8A}" srcOrd="3" destOrd="0" presId="urn:microsoft.com/office/officeart/2018/2/layout/IconVerticalSolidList"/>
    <dgm:cxn modelId="{81C98EAA-5462-442E-A86F-6C04DA835C2E}" type="presParOf" srcId="{B4F72CCF-4C42-43FA-9B3E-224AFDECF7D1}" destId="{E2FF6453-5D17-4CC0-BFB6-3D1E9E2164F2}" srcOrd="3" destOrd="0" presId="urn:microsoft.com/office/officeart/2018/2/layout/IconVerticalSolidList"/>
    <dgm:cxn modelId="{D01ED377-D3E1-4804-9D73-E13A72BDDCD6}" type="presParOf" srcId="{B4F72CCF-4C42-43FA-9B3E-224AFDECF7D1}" destId="{E75FE24E-5653-499D-A790-35E766997FF4}" srcOrd="4" destOrd="0" presId="urn:microsoft.com/office/officeart/2018/2/layout/IconVerticalSolidList"/>
    <dgm:cxn modelId="{39950889-E59F-4FD5-AD5A-7CF34AFA86DB}" type="presParOf" srcId="{E75FE24E-5653-499D-A790-35E766997FF4}" destId="{C3A98972-026B-497B-8947-325C93C53E3B}" srcOrd="0" destOrd="0" presId="urn:microsoft.com/office/officeart/2018/2/layout/IconVerticalSolidList"/>
    <dgm:cxn modelId="{433C8572-333C-49D0-8D29-91BAC81C4C67}" type="presParOf" srcId="{E75FE24E-5653-499D-A790-35E766997FF4}" destId="{F4161AAE-5433-422B-86C5-189AD9D8AE04}" srcOrd="1" destOrd="0" presId="urn:microsoft.com/office/officeart/2018/2/layout/IconVerticalSolidList"/>
    <dgm:cxn modelId="{7C3468FA-8378-475F-AB5D-574EFC2604A8}" type="presParOf" srcId="{E75FE24E-5653-499D-A790-35E766997FF4}" destId="{1356DC0E-5759-4172-8F11-DD0BE57FE2D9}" srcOrd="2" destOrd="0" presId="urn:microsoft.com/office/officeart/2018/2/layout/IconVerticalSolidList"/>
    <dgm:cxn modelId="{4FBE3301-046D-47EA-BCA3-C40FEA8FB70A}" type="presParOf" srcId="{E75FE24E-5653-499D-A790-35E766997FF4}" destId="{61B3B1CA-9D3E-42E0-96C7-B667898CB429}" srcOrd="3" destOrd="0" presId="urn:microsoft.com/office/officeart/2018/2/layout/IconVerticalSolidList"/>
    <dgm:cxn modelId="{513A9542-1CAF-4DEF-B12F-6449EA00CAC0}" type="presParOf" srcId="{B4F72CCF-4C42-43FA-9B3E-224AFDECF7D1}" destId="{E90ED916-BD9E-473B-A1BA-88D6928F147F}" srcOrd="5" destOrd="0" presId="urn:microsoft.com/office/officeart/2018/2/layout/IconVerticalSolidList"/>
    <dgm:cxn modelId="{FDC1B907-EC53-41A5-807B-72BDE45D43A0}" type="presParOf" srcId="{B4F72CCF-4C42-43FA-9B3E-224AFDECF7D1}" destId="{36D8A37A-A094-43C8-89B3-DE7F6B280ED6}" srcOrd="6" destOrd="0" presId="urn:microsoft.com/office/officeart/2018/2/layout/IconVerticalSolidList"/>
    <dgm:cxn modelId="{AB2A5A1F-0B06-4FD2-A480-EFD444EE54B4}" type="presParOf" srcId="{36D8A37A-A094-43C8-89B3-DE7F6B280ED6}" destId="{98884B16-8EF5-4B52-9EBA-B2DCECEAB994}" srcOrd="0" destOrd="0" presId="urn:microsoft.com/office/officeart/2018/2/layout/IconVerticalSolidList"/>
    <dgm:cxn modelId="{0BD02AC2-CA21-4CC7-A67F-80A052039C87}" type="presParOf" srcId="{36D8A37A-A094-43C8-89B3-DE7F6B280ED6}" destId="{03B7305E-2758-4D2D-AE82-E61D5127F04D}" srcOrd="1" destOrd="0" presId="urn:microsoft.com/office/officeart/2018/2/layout/IconVerticalSolidList"/>
    <dgm:cxn modelId="{49D4086A-FCFE-4729-BE8C-BA7037A67F54}" type="presParOf" srcId="{36D8A37A-A094-43C8-89B3-DE7F6B280ED6}" destId="{19EEC843-E4B5-4449-B75A-82B84FFFB064}" srcOrd="2" destOrd="0" presId="urn:microsoft.com/office/officeart/2018/2/layout/IconVerticalSolidList"/>
    <dgm:cxn modelId="{B157CDB5-35A7-451F-BD2D-BCD0F2C8B988}" type="presParOf" srcId="{36D8A37A-A094-43C8-89B3-DE7F6B280ED6}" destId="{E8E14991-1C91-4B72-AD52-02E19723CFF8}" srcOrd="3" destOrd="0" presId="urn:microsoft.com/office/officeart/2018/2/layout/IconVerticalSolidList"/>
    <dgm:cxn modelId="{FB93DAB5-75B8-4455-9EF0-39E034369E4F}" type="presParOf" srcId="{B4F72CCF-4C42-43FA-9B3E-224AFDECF7D1}" destId="{9BC1EF07-2A3B-4E9F-BD5F-78AC3BA6027F}" srcOrd="7" destOrd="0" presId="urn:microsoft.com/office/officeart/2018/2/layout/IconVerticalSolidList"/>
    <dgm:cxn modelId="{C865FE0A-E49A-47DA-B9BC-6FD3CE32A1BF}" type="presParOf" srcId="{B4F72CCF-4C42-43FA-9B3E-224AFDECF7D1}" destId="{D8F85A21-C877-4511-8703-F3BF06142387}" srcOrd="8" destOrd="0" presId="urn:microsoft.com/office/officeart/2018/2/layout/IconVerticalSolidList"/>
    <dgm:cxn modelId="{EA448C07-72F3-45A4-B5D6-E8806F86236D}" type="presParOf" srcId="{D8F85A21-C877-4511-8703-F3BF06142387}" destId="{136DF219-C0D9-4F1A-9CAC-E8A1C8EC5A7B}" srcOrd="0" destOrd="0" presId="urn:microsoft.com/office/officeart/2018/2/layout/IconVerticalSolidList"/>
    <dgm:cxn modelId="{3F931BEB-A51F-4DC2-A08C-73DD00684360}" type="presParOf" srcId="{D8F85A21-C877-4511-8703-F3BF06142387}" destId="{B5FE559E-33A3-4D44-A303-3F99F78B14B8}" srcOrd="1" destOrd="0" presId="urn:microsoft.com/office/officeart/2018/2/layout/IconVerticalSolidList"/>
    <dgm:cxn modelId="{C7A3F1FB-CB81-40DC-9475-D78FC7C4C1AD}" type="presParOf" srcId="{D8F85A21-C877-4511-8703-F3BF06142387}" destId="{B69307D5-7B2F-443A-98E5-E4F7E0B1EE83}" srcOrd="2" destOrd="0" presId="urn:microsoft.com/office/officeart/2018/2/layout/IconVerticalSolidList"/>
    <dgm:cxn modelId="{D1D85E38-0BE5-487B-87E6-F2B4A15C45FE}" type="presParOf" srcId="{D8F85A21-C877-4511-8703-F3BF06142387}" destId="{F8C2826A-F554-4D2C-AE63-E7F7A1AD28D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CA9D3-930A-4A4F-AEAE-AFB4597FA2FF}">
      <dsp:nvSpPr>
        <dsp:cNvPr id="0" name=""/>
        <dsp:cNvSpPr/>
      </dsp:nvSpPr>
      <dsp:spPr>
        <a:xfrm>
          <a:off x="0" y="3404"/>
          <a:ext cx="10515600" cy="72511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4AB7A8-6BD6-40E9-8333-F8EF210919A7}">
      <dsp:nvSpPr>
        <dsp:cNvPr id="0" name=""/>
        <dsp:cNvSpPr/>
      </dsp:nvSpPr>
      <dsp:spPr>
        <a:xfrm>
          <a:off x="219348" y="166556"/>
          <a:ext cx="398815" cy="3988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C36866-C21B-4FEC-BFF7-BFA3A779328C}">
      <dsp:nvSpPr>
        <dsp:cNvPr id="0" name=""/>
        <dsp:cNvSpPr/>
      </dsp:nvSpPr>
      <dsp:spPr>
        <a:xfrm>
          <a:off x="837512" y="3404"/>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44550">
            <a:lnSpc>
              <a:spcPct val="90000"/>
            </a:lnSpc>
            <a:spcBef>
              <a:spcPct val="0"/>
            </a:spcBef>
            <a:spcAft>
              <a:spcPct val="35000"/>
            </a:spcAft>
            <a:buNone/>
          </a:pPr>
          <a:r>
            <a:rPr lang="en-GB" sz="1900" kern="1200" dirty="0"/>
            <a:t>Getting protected against flu and COVID is important this winter – top up your immunity this winter.</a:t>
          </a:r>
          <a:endParaRPr lang="en-US" sz="1900" kern="1200" dirty="0"/>
        </a:p>
      </dsp:txBody>
      <dsp:txXfrm>
        <a:off x="837512" y="3404"/>
        <a:ext cx="9678087" cy="725119"/>
      </dsp:txXfrm>
    </dsp:sp>
    <dsp:sp modelId="{D286FADA-E1F4-4837-A38B-5D0380A4BB0D}">
      <dsp:nvSpPr>
        <dsp:cNvPr id="0" name=""/>
        <dsp:cNvSpPr/>
      </dsp:nvSpPr>
      <dsp:spPr>
        <a:xfrm>
          <a:off x="0" y="909803"/>
          <a:ext cx="10515600" cy="72511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1FDF49-D308-4915-BBF0-C90C0698C8FD}">
      <dsp:nvSpPr>
        <dsp:cNvPr id="0" name=""/>
        <dsp:cNvSpPr/>
      </dsp:nvSpPr>
      <dsp:spPr>
        <a:xfrm>
          <a:off x="219348" y="1072955"/>
          <a:ext cx="398815" cy="3988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E330E9-FB76-416F-A204-15784B6D4B8A}">
      <dsp:nvSpPr>
        <dsp:cNvPr id="0" name=""/>
        <dsp:cNvSpPr/>
      </dsp:nvSpPr>
      <dsp:spPr>
        <a:xfrm>
          <a:off x="837512" y="909803"/>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44550">
            <a:lnSpc>
              <a:spcPct val="90000"/>
            </a:lnSpc>
            <a:spcBef>
              <a:spcPct val="0"/>
            </a:spcBef>
            <a:spcAft>
              <a:spcPct val="35000"/>
            </a:spcAft>
            <a:buNone/>
          </a:pPr>
          <a:r>
            <a:rPr lang="en-GB" sz="1900" kern="1200" dirty="0"/>
            <a:t>Ensure your children are protected from common illnesses by ensuring they have their vaccines (MMR/HPV/Flu).</a:t>
          </a:r>
          <a:endParaRPr lang="en-US" sz="1900" kern="1200" dirty="0"/>
        </a:p>
      </dsp:txBody>
      <dsp:txXfrm>
        <a:off x="837512" y="909803"/>
        <a:ext cx="9678087" cy="725119"/>
      </dsp:txXfrm>
    </dsp:sp>
    <dsp:sp modelId="{C3A98972-026B-497B-8947-325C93C53E3B}">
      <dsp:nvSpPr>
        <dsp:cNvPr id="0" name=""/>
        <dsp:cNvSpPr/>
      </dsp:nvSpPr>
      <dsp:spPr>
        <a:xfrm>
          <a:off x="0" y="1816202"/>
          <a:ext cx="10515600" cy="72511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161AAE-5433-422B-86C5-189AD9D8AE04}">
      <dsp:nvSpPr>
        <dsp:cNvPr id="0" name=""/>
        <dsp:cNvSpPr/>
      </dsp:nvSpPr>
      <dsp:spPr>
        <a:xfrm>
          <a:off x="219348" y="1979354"/>
          <a:ext cx="398815" cy="3988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B3B1CA-9D3E-42E0-96C7-B667898CB429}">
      <dsp:nvSpPr>
        <dsp:cNvPr id="0" name=""/>
        <dsp:cNvSpPr/>
      </dsp:nvSpPr>
      <dsp:spPr>
        <a:xfrm>
          <a:off x="837512" y="1816202"/>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44550">
            <a:lnSpc>
              <a:spcPct val="90000"/>
            </a:lnSpc>
            <a:spcBef>
              <a:spcPct val="0"/>
            </a:spcBef>
            <a:spcAft>
              <a:spcPct val="35000"/>
            </a:spcAft>
            <a:buNone/>
          </a:pPr>
          <a:r>
            <a:rPr lang="en-GB" sz="1900" kern="1200" dirty="0"/>
            <a:t>Utilise your local pharmacy for common illnesses. Pharmacies can help to treat many common illnesses and you don’t need an appointment – find your nearest pharmacist on the NHS website. </a:t>
          </a:r>
          <a:endParaRPr lang="en-US" sz="1900" kern="1200" dirty="0"/>
        </a:p>
      </dsp:txBody>
      <dsp:txXfrm>
        <a:off x="837512" y="1816202"/>
        <a:ext cx="9678087" cy="725119"/>
      </dsp:txXfrm>
    </dsp:sp>
    <dsp:sp modelId="{98884B16-8EF5-4B52-9EBA-B2DCECEAB994}">
      <dsp:nvSpPr>
        <dsp:cNvPr id="0" name=""/>
        <dsp:cNvSpPr/>
      </dsp:nvSpPr>
      <dsp:spPr>
        <a:xfrm>
          <a:off x="0" y="2722601"/>
          <a:ext cx="10515600" cy="72511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B7305E-2758-4D2D-AE82-E61D5127F04D}">
      <dsp:nvSpPr>
        <dsp:cNvPr id="0" name=""/>
        <dsp:cNvSpPr/>
      </dsp:nvSpPr>
      <dsp:spPr>
        <a:xfrm>
          <a:off x="219348" y="2885753"/>
          <a:ext cx="398815" cy="3988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E14991-1C91-4B72-AD52-02E19723CFF8}">
      <dsp:nvSpPr>
        <dsp:cNvPr id="0" name=""/>
        <dsp:cNvSpPr/>
      </dsp:nvSpPr>
      <dsp:spPr>
        <a:xfrm>
          <a:off x="837512" y="2722601"/>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44550">
            <a:lnSpc>
              <a:spcPct val="90000"/>
            </a:lnSpc>
            <a:spcBef>
              <a:spcPct val="0"/>
            </a:spcBef>
            <a:spcAft>
              <a:spcPct val="35000"/>
            </a:spcAft>
            <a:buNone/>
          </a:pPr>
          <a:r>
            <a:rPr lang="en-GB" sz="1900" kern="1200"/>
            <a:t>When you think you need A&amp;E, go to 111 online first. You can access NHS 111 online by visiting the website 111.nhs.uk</a:t>
          </a:r>
          <a:endParaRPr lang="en-US" sz="1900" kern="1200"/>
        </a:p>
      </dsp:txBody>
      <dsp:txXfrm>
        <a:off x="837512" y="2722601"/>
        <a:ext cx="9678087" cy="725119"/>
      </dsp:txXfrm>
    </dsp:sp>
    <dsp:sp modelId="{136DF219-C0D9-4F1A-9CAC-E8A1C8EC5A7B}">
      <dsp:nvSpPr>
        <dsp:cNvPr id="0" name=""/>
        <dsp:cNvSpPr/>
      </dsp:nvSpPr>
      <dsp:spPr>
        <a:xfrm>
          <a:off x="0" y="3629000"/>
          <a:ext cx="10515600" cy="72511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FE559E-33A3-4D44-A303-3F99F78B14B8}">
      <dsp:nvSpPr>
        <dsp:cNvPr id="0" name=""/>
        <dsp:cNvSpPr/>
      </dsp:nvSpPr>
      <dsp:spPr>
        <a:xfrm>
          <a:off x="219348" y="3792152"/>
          <a:ext cx="398815" cy="3988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C2826A-F554-4D2C-AE63-E7F7A1AD28D7}">
      <dsp:nvSpPr>
        <dsp:cNvPr id="0" name=""/>
        <dsp:cNvSpPr/>
      </dsp:nvSpPr>
      <dsp:spPr>
        <a:xfrm>
          <a:off x="837512" y="3629000"/>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44550">
            <a:lnSpc>
              <a:spcPct val="90000"/>
            </a:lnSpc>
            <a:spcBef>
              <a:spcPct val="0"/>
            </a:spcBef>
            <a:spcAft>
              <a:spcPct val="35000"/>
            </a:spcAft>
            <a:buNone/>
          </a:pPr>
          <a:r>
            <a:rPr lang="en-GB" sz="1900" kern="1200" dirty="0"/>
            <a:t>Follow your local NHS services on social media to stay up to date on their services and opening times.</a:t>
          </a:r>
          <a:endParaRPr lang="en-US" sz="1900" kern="1200" dirty="0"/>
        </a:p>
      </dsp:txBody>
      <dsp:txXfrm>
        <a:off x="837512" y="3629000"/>
        <a:ext cx="9678087" cy="72511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600A3-F499-4B1F-9341-19D1D28552D2}" type="datetimeFigureOut">
              <a:rPr lang="en-GB" smtClean="0"/>
              <a:t>07/11/2024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FAAE2F-DC3C-48E0-91EE-11040200B7E4}" type="slidenum">
              <a:rPr lang="en-GB" smtClean="0"/>
              <a:t>‹#›</a:t>
            </a:fld>
            <a:endParaRPr lang="en-GB"/>
          </a:p>
        </p:txBody>
      </p:sp>
    </p:spTree>
    <p:extLst>
      <p:ext uri="{BB962C8B-B14F-4D97-AF65-F5344CB8AC3E}">
        <p14:creationId xmlns:p14="http://schemas.microsoft.com/office/powerpoint/2010/main" val="1171731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B5AEF-B6E2-4C55-A5CA-86C3A73540A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112697A-C7B3-4103-B540-DD3AA50D582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D6F2B92-0624-4701-8C7D-1E1CD785FC07}"/>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07/11/2024</a:t>
            </a:fld>
            <a:endParaRPr lang="en-GB"/>
          </a:p>
        </p:txBody>
      </p:sp>
      <p:sp>
        <p:nvSpPr>
          <p:cNvPr id="5" name="Footer Placeholder 4">
            <a:extLst>
              <a:ext uri="{FF2B5EF4-FFF2-40B4-BE49-F238E27FC236}">
                <a16:creationId xmlns:a16="http://schemas.microsoft.com/office/drawing/2014/main" id="{EE75FD62-414B-49A2-A06B-781D48A036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975446-3002-41B8-AF12-79BE07990205}"/>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4064081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F6EE-BDEF-4C05-BF8E-3DEA418D15B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826368-C261-4E0C-B6C9-0279AB85FA8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E535F0-65D0-4E7D-815A-737ADD6D19AE}"/>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07/11/2024</a:t>
            </a:fld>
            <a:endParaRPr lang="en-GB"/>
          </a:p>
        </p:txBody>
      </p:sp>
      <p:sp>
        <p:nvSpPr>
          <p:cNvPr id="5" name="Footer Placeholder 4">
            <a:extLst>
              <a:ext uri="{FF2B5EF4-FFF2-40B4-BE49-F238E27FC236}">
                <a16:creationId xmlns:a16="http://schemas.microsoft.com/office/drawing/2014/main" id="{6548E45F-A0F9-4C89-86AE-64FABE5C12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0FBBB3-9A8C-4049-9312-E2D6BD5E8EBC}"/>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2222620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3FF0FC-698E-46B8-BBFE-36EBD406C89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2AA9CB-31DE-4281-955D-70528C60566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B23B65-DCDF-49E8-B1A5-74E680C53A1A}"/>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07/11/2024</a:t>
            </a:fld>
            <a:endParaRPr lang="en-GB"/>
          </a:p>
        </p:txBody>
      </p:sp>
      <p:sp>
        <p:nvSpPr>
          <p:cNvPr id="5" name="Footer Placeholder 4">
            <a:extLst>
              <a:ext uri="{FF2B5EF4-FFF2-40B4-BE49-F238E27FC236}">
                <a16:creationId xmlns:a16="http://schemas.microsoft.com/office/drawing/2014/main" id="{C68B9205-03FB-41E8-A4A2-BDED88AB34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63772E-F697-4C83-957D-4887FCD3F16B}"/>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2075161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D3F10-42F8-436E-B0FF-8ADD05E498C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AFA2F4-1F26-4DEE-90D9-E05791AA014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8865AD-FA39-4CD6-B315-104B91DFA673}"/>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07/11/2024</a:t>
            </a:fld>
            <a:endParaRPr lang="en-GB"/>
          </a:p>
        </p:txBody>
      </p:sp>
      <p:sp>
        <p:nvSpPr>
          <p:cNvPr id="5" name="Footer Placeholder 4">
            <a:extLst>
              <a:ext uri="{FF2B5EF4-FFF2-40B4-BE49-F238E27FC236}">
                <a16:creationId xmlns:a16="http://schemas.microsoft.com/office/drawing/2014/main" id="{5DD9B4DC-5284-416E-9985-6D24F05A01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B00D34-47E2-41F3-94A4-13846F78A933}"/>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3198700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E7A6-D65F-4A12-9B1C-F101FCBB76D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F63E7D7-DCF7-4058-9F9A-1712CD52B05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AB8C77-3AA3-4A1D-9E6E-11543A9C9A2D}"/>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07/11/2024</a:t>
            </a:fld>
            <a:endParaRPr lang="en-GB"/>
          </a:p>
        </p:txBody>
      </p:sp>
      <p:sp>
        <p:nvSpPr>
          <p:cNvPr id="5" name="Footer Placeholder 4">
            <a:extLst>
              <a:ext uri="{FF2B5EF4-FFF2-40B4-BE49-F238E27FC236}">
                <a16:creationId xmlns:a16="http://schemas.microsoft.com/office/drawing/2014/main" id="{38189E8A-57AC-4BBF-B49C-81A0F4E8EC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6F7A76-86D3-48D2-969C-B1EDD70366FC}"/>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3006710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56EFA-5262-488D-9E03-76D6F61BB0E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883497-7644-4E1A-8493-CE644C99252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BB7265-4627-48C6-A6FE-BAAFF71B6AD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96E025-3F4D-4DED-9C2D-B3FB4AB11EB3}"/>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07/11/2024</a:t>
            </a:fld>
            <a:endParaRPr lang="en-GB"/>
          </a:p>
        </p:txBody>
      </p:sp>
      <p:sp>
        <p:nvSpPr>
          <p:cNvPr id="6" name="Footer Placeholder 5">
            <a:extLst>
              <a:ext uri="{FF2B5EF4-FFF2-40B4-BE49-F238E27FC236}">
                <a16:creationId xmlns:a16="http://schemas.microsoft.com/office/drawing/2014/main" id="{4642C53F-4826-480F-80BA-21872A7F9E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964540-5059-47F7-9C37-CA41EF94A44D}"/>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704114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5085-7EFD-4F82-B3C2-667956CA51F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80A1BD-8656-4300-9D3C-C64806047F8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9B375A-3610-460A-BDC0-5FA1FA57316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BC46873-B37C-4D93-ACF9-2295C9D8BCD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BB782F-1367-43DC-B0ED-D32C32B886E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C83B4FA-18B8-4489-8DAB-47776D7708C9}"/>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07/11/2024</a:t>
            </a:fld>
            <a:endParaRPr lang="en-GB"/>
          </a:p>
        </p:txBody>
      </p:sp>
      <p:sp>
        <p:nvSpPr>
          <p:cNvPr id="8" name="Footer Placeholder 7">
            <a:extLst>
              <a:ext uri="{FF2B5EF4-FFF2-40B4-BE49-F238E27FC236}">
                <a16:creationId xmlns:a16="http://schemas.microsoft.com/office/drawing/2014/main" id="{32B79650-E106-43A3-A584-448144D5DEE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91FC51A-49E9-4525-9E82-583EF286ABDE}"/>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4182167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D419D-2C44-4C60-916D-9507D90538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4BE59C3-DABB-48C5-9B22-B803D8599145}"/>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07/11/2024</a:t>
            </a:fld>
            <a:endParaRPr lang="en-GB"/>
          </a:p>
        </p:txBody>
      </p:sp>
      <p:sp>
        <p:nvSpPr>
          <p:cNvPr id="4" name="Footer Placeholder 3">
            <a:extLst>
              <a:ext uri="{FF2B5EF4-FFF2-40B4-BE49-F238E27FC236}">
                <a16:creationId xmlns:a16="http://schemas.microsoft.com/office/drawing/2014/main" id="{45B64389-70B3-475E-B38F-85C6CB6BEA6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F4FD133-EE21-4CD7-A541-BB7B948F6675}"/>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1999737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8BC443-45E9-4222-BFA4-88E9F9E90A69}"/>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07/11/2024</a:t>
            </a:fld>
            <a:endParaRPr lang="en-GB"/>
          </a:p>
        </p:txBody>
      </p:sp>
      <p:sp>
        <p:nvSpPr>
          <p:cNvPr id="3" name="Footer Placeholder 2">
            <a:extLst>
              <a:ext uri="{FF2B5EF4-FFF2-40B4-BE49-F238E27FC236}">
                <a16:creationId xmlns:a16="http://schemas.microsoft.com/office/drawing/2014/main" id="{F0737DD8-B12A-4EA0-86A2-CE33983F41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8399A4-0CD4-45A6-8048-6FA30E1241B9}"/>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2372045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DC485-F8BE-4685-8A5E-9D0D8E511CC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13B970B-FCC1-4AD0-BF68-E625BA3B537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103ADF7-70F5-487F-BB95-3663CA175B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39490-8A31-41D2-B1BA-45EB1C55B796}"/>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07/11/2024</a:t>
            </a:fld>
            <a:endParaRPr lang="en-GB"/>
          </a:p>
        </p:txBody>
      </p:sp>
      <p:sp>
        <p:nvSpPr>
          <p:cNvPr id="6" name="Footer Placeholder 5">
            <a:extLst>
              <a:ext uri="{FF2B5EF4-FFF2-40B4-BE49-F238E27FC236}">
                <a16:creationId xmlns:a16="http://schemas.microsoft.com/office/drawing/2014/main" id="{46134523-63A4-4BB8-B913-2C3E71EFA7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BE0175-46AD-41D6-9A37-BB86D6BF11CA}"/>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1688154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F7BB6-B2E9-4DF6-9C1E-ABA974D2DD2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6E9AF04-CFF5-45C8-BC97-1A8A475EEAA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F27DA5D-3FFE-432C-8CDC-331F4EC2D56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6151EF-446F-470C-A16E-781A61BF6A88}"/>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07/11/2024</a:t>
            </a:fld>
            <a:endParaRPr lang="en-GB"/>
          </a:p>
        </p:txBody>
      </p:sp>
      <p:sp>
        <p:nvSpPr>
          <p:cNvPr id="6" name="Footer Placeholder 5">
            <a:extLst>
              <a:ext uri="{FF2B5EF4-FFF2-40B4-BE49-F238E27FC236}">
                <a16:creationId xmlns:a16="http://schemas.microsoft.com/office/drawing/2014/main" id="{4C405AF9-4264-4E55-9F1A-3D7165CF5B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7A0C58-140E-4383-B62F-66443F2EC38F}"/>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3910769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B3A0A1-39D3-4F13-BFEB-B4CAEB93E4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AAF636-3271-42C5-8C3B-69BD133C31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3F75C3-CE4A-4CBD-8751-D92BC58B3B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97135-707D-41E1-AF4F-D43A11E12FA9}" type="datetimeFigureOut">
              <a:rPr lang="en-GB" smtClean="0"/>
              <a:t>07/11/2024</a:t>
            </a:fld>
            <a:endParaRPr lang="en-GB"/>
          </a:p>
        </p:txBody>
      </p:sp>
      <p:sp>
        <p:nvSpPr>
          <p:cNvPr id="5" name="Footer Placeholder 4">
            <a:extLst>
              <a:ext uri="{FF2B5EF4-FFF2-40B4-BE49-F238E27FC236}">
                <a16:creationId xmlns:a16="http://schemas.microsoft.com/office/drawing/2014/main" id="{C4E9AB2B-1A45-479C-BE6D-B9C299A96A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4FDF32F-A152-4DDF-A7A1-FFCC72736D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C590E-5E06-45DD-9CD0-8021651856D2}" type="slidenum">
              <a:rPr lang="en-GB" smtClean="0"/>
              <a:t>‹#›</a:t>
            </a:fld>
            <a:endParaRPr lang="en-GB"/>
          </a:p>
        </p:txBody>
      </p:sp>
      <p:pic>
        <p:nvPicPr>
          <p:cNvPr id="12" name="Picture 11">
            <a:extLst>
              <a:ext uri="{FF2B5EF4-FFF2-40B4-BE49-F238E27FC236}">
                <a16:creationId xmlns:a16="http://schemas.microsoft.com/office/drawing/2014/main" id="{4A51A6E3-35F3-4E9F-9C41-8E672635BF03}"/>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27862" r="787" b="34233"/>
          <a:stretch/>
        </p:blipFill>
        <p:spPr>
          <a:xfrm>
            <a:off x="0" y="6608351"/>
            <a:ext cx="12192000" cy="277033"/>
          </a:xfrm>
          <a:prstGeom prst="rect">
            <a:avLst/>
          </a:prstGeom>
        </p:spPr>
      </p:pic>
    </p:spTree>
    <p:extLst>
      <p:ext uri="{BB962C8B-B14F-4D97-AF65-F5344CB8AC3E}">
        <p14:creationId xmlns:p14="http://schemas.microsoft.com/office/powerpoint/2010/main" val="3409059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hs.uk/nhs-services/prescriptions-and-pharmacies/"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joinedupcarederbyshire.co.uk/your-services/pharmacy/pharmacy-firs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hyperlink" Target="https://joinedupcarederbyshire.co.uk/" TargetMode="External"/><Relationship Id="rId4" Type="http://schemas.openxmlformats.org/officeDocument/2006/relationships/hyperlink" Target="mailto:ddicb.urgentcare@nhs.n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nhs.uk/service-search/pharmacy/find-a-pharmac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joinedupcarederbyshire.co.uk/#waitingtim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joinedupcarederbyshire.co.uk/stay-well/think-which-servic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C894F10-CE7A-45D9-B152-B3812A5067C8}"/>
              </a:ext>
            </a:extLst>
          </p:cNvPr>
          <p:cNvSpPr>
            <a:spLocks noGrp="1"/>
          </p:cNvSpPr>
          <p:nvPr>
            <p:ph type="subTitle" idx="1"/>
          </p:nvPr>
        </p:nvSpPr>
        <p:spPr/>
        <p:txBody>
          <a:bodyPr/>
          <a:lstStyle/>
          <a:p>
            <a:endParaRPr lang="en-GB"/>
          </a:p>
        </p:txBody>
      </p:sp>
      <p:sp>
        <p:nvSpPr>
          <p:cNvPr id="4" name="TextBox 3">
            <a:extLst>
              <a:ext uri="{FF2B5EF4-FFF2-40B4-BE49-F238E27FC236}">
                <a16:creationId xmlns:a16="http://schemas.microsoft.com/office/drawing/2014/main" id="{8B604A04-BA98-411F-8384-50EB88C07E5A}"/>
              </a:ext>
            </a:extLst>
          </p:cNvPr>
          <p:cNvSpPr txBox="1"/>
          <p:nvPr/>
        </p:nvSpPr>
        <p:spPr>
          <a:xfrm>
            <a:off x="353632" y="1471668"/>
            <a:ext cx="11484736" cy="800219"/>
          </a:xfrm>
          <a:prstGeom prst="rect">
            <a:avLst/>
          </a:prstGeom>
          <a:noFill/>
        </p:spPr>
        <p:txBody>
          <a:bodyPr wrap="square" rtlCol="0">
            <a:spAutoFit/>
          </a:bodyPr>
          <a:lstStyle/>
          <a:p>
            <a:pPr algn="ctr"/>
            <a:r>
              <a:rPr lang="en-GB" sz="4600" b="1" dirty="0">
                <a:latin typeface="Arial" pitchFamily="34" charset="0"/>
                <a:cs typeface="Arial" pitchFamily="34" charset="0"/>
              </a:rPr>
              <a:t>Urgent Emergency Care (UEC) System</a:t>
            </a:r>
          </a:p>
        </p:txBody>
      </p:sp>
      <p:pic>
        <p:nvPicPr>
          <p:cNvPr id="5" name="Picture 4" descr="A picture containing text&#10;&#10;Description automatically generated">
            <a:extLst>
              <a:ext uri="{FF2B5EF4-FFF2-40B4-BE49-F238E27FC236}">
                <a16:creationId xmlns:a16="http://schemas.microsoft.com/office/drawing/2014/main" id="{5CDA8D7A-A9CA-4588-AEFD-043BE10019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7647"/>
          <a:stretch/>
        </p:blipFill>
        <p:spPr>
          <a:xfrm>
            <a:off x="0" y="3501008"/>
            <a:ext cx="12192000" cy="2394892"/>
          </a:xfrm>
          <a:prstGeom prst="rect">
            <a:avLst/>
          </a:prstGeom>
        </p:spPr>
      </p:pic>
      <p:sp>
        <p:nvSpPr>
          <p:cNvPr id="6" name="TextBox 5">
            <a:extLst>
              <a:ext uri="{FF2B5EF4-FFF2-40B4-BE49-F238E27FC236}">
                <a16:creationId xmlns:a16="http://schemas.microsoft.com/office/drawing/2014/main" id="{DAD582AB-0C24-40C0-ADFD-C8C8D764D9DA}"/>
              </a:ext>
            </a:extLst>
          </p:cNvPr>
          <p:cNvSpPr txBox="1"/>
          <p:nvPr/>
        </p:nvSpPr>
        <p:spPr>
          <a:xfrm>
            <a:off x="-96688" y="2415083"/>
            <a:ext cx="12385375" cy="1323439"/>
          </a:xfrm>
          <a:prstGeom prst="rect">
            <a:avLst/>
          </a:prstGeom>
          <a:noFill/>
        </p:spPr>
        <p:txBody>
          <a:bodyPr wrap="square" rtlCol="0">
            <a:spAutoFit/>
          </a:bodyPr>
          <a:lstStyle/>
          <a:p>
            <a:pPr algn="ctr"/>
            <a:r>
              <a:rPr lang="en-GB" sz="4000" b="1" dirty="0">
                <a:latin typeface="Arial" pitchFamily="34" charset="0"/>
                <a:cs typeface="Arial" pitchFamily="34" charset="0"/>
              </a:rPr>
              <a:t>Andrew </a:t>
            </a:r>
            <a:r>
              <a:rPr lang="en-GB" sz="4000" b="1" dirty="0" err="1">
                <a:latin typeface="Arial" pitchFamily="34" charset="0"/>
                <a:cs typeface="Arial" pitchFamily="34" charset="0"/>
              </a:rPr>
              <a:t>Sidebotham</a:t>
            </a:r>
            <a:r>
              <a:rPr lang="en-GB" sz="4000" b="1" dirty="0">
                <a:latin typeface="Arial" pitchFamily="34" charset="0"/>
                <a:cs typeface="Arial" pitchFamily="34" charset="0"/>
              </a:rPr>
              <a:t>  </a:t>
            </a:r>
          </a:p>
          <a:p>
            <a:pPr algn="ctr"/>
            <a:r>
              <a:rPr lang="en-GB" sz="4000" b="1" dirty="0">
                <a:latin typeface="Arial" pitchFamily="34" charset="0"/>
                <a:cs typeface="Arial" pitchFamily="34" charset="0"/>
              </a:rPr>
              <a:t> Associate Director</a:t>
            </a:r>
          </a:p>
        </p:txBody>
      </p:sp>
      <p:pic>
        <p:nvPicPr>
          <p:cNvPr id="7" name="Picture 6" descr="A picture containing timeline&#10;&#10;Description automatically generated">
            <a:extLst>
              <a:ext uri="{FF2B5EF4-FFF2-40B4-BE49-F238E27FC236}">
                <a16:creationId xmlns:a16="http://schemas.microsoft.com/office/drawing/2014/main" id="{685F1AB9-2347-4F25-A6DC-495E7F7EBE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8368" y="301064"/>
            <a:ext cx="2430000" cy="972000"/>
          </a:xfrm>
          <a:prstGeom prst="rect">
            <a:avLst/>
          </a:prstGeom>
        </p:spPr>
      </p:pic>
      <p:grpSp>
        <p:nvGrpSpPr>
          <p:cNvPr id="10" name="Group 9">
            <a:extLst>
              <a:ext uri="{FF2B5EF4-FFF2-40B4-BE49-F238E27FC236}">
                <a16:creationId xmlns:a16="http://schemas.microsoft.com/office/drawing/2014/main" id="{DC2C1E0C-DCB8-4E1C-867B-04EA3B9C32FC}"/>
              </a:ext>
            </a:extLst>
          </p:cNvPr>
          <p:cNvGrpSpPr/>
          <p:nvPr/>
        </p:nvGrpSpPr>
        <p:grpSpPr>
          <a:xfrm>
            <a:off x="0" y="5835851"/>
            <a:ext cx="12192000" cy="1145974"/>
            <a:chOff x="0" y="5835851"/>
            <a:chExt cx="12192000" cy="1145974"/>
          </a:xfrm>
        </p:grpSpPr>
        <p:sp>
          <p:nvSpPr>
            <p:cNvPr id="9" name="Rectangle 8">
              <a:extLst>
                <a:ext uri="{FF2B5EF4-FFF2-40B4-BE49-F238E27FC236}">
                  <a16:creationId xmlns:a16="http://schemas.microsoft.com/office/drawing/2014/main" id="{3878AA03-D1D2-4BCD-A36E-C8CDC783EC2F}"/>
                </a:ext>
              </a:extLst>
            </p:cNvPr>
            <p:cNvSpPr/>
            <p:nvPr/>
          </p:nvSpPr>
          <p:spPr>
            <a:xfrm>
              <a:off x="0" y="5895900"/>
              <a:ext cx="12192000" cy="1085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Graphical user interface, application&#10;&#10;Description automatically generated">
              <a:extLst>
                <a:ext uri="{FF2B5EF4-FFF2-40B4-BE49-F238E27FC236}">
                  <a16:creationId xmlns:a16="http://schemas.microsoft.com/office/drawing/2014/main" id="{EFE1A21B-C924-4AA2-A4DB-A872850D32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2829" y="5835851"/>
              <a:ext cx="6155999" cy="972000"/>
            </a:xfrm>
            <a:prstGeom prst="rect">
              <a:avLst/>
            </a:prstGeom>
          </p:spPr>
        </p:pic>
      </p:grpSp>
    </p:spTree>
    <p:extLst>
      <p:ext uri="{BB962C8B-B14F-4D97-AF65-F5344CB8AC3E}">
        <p14:creationId xmlns:p14="http://schemas.microsoft.com/office/powerpoint/2010/main" val="2524733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ED611F-EBDB-8A15-DFF8-85E0B4C65C98}"/>
              </a:ext>
            </a:extLst>
          </p:cNvPr>
          <p:cNvSpPr txBox="1">
            <a:spLocks/>
          </p:cNvSpPr>
          <p:nvPr/>
        </p:nvSpPr>
        <p:spPr>
          <a:xfrm>
            <a:off x="99461" y="161540"/>
            <a:ext cx="6205085" cy="19848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solidFill>
                  <a:srgbClr val="00AED9"/>
                </a:solidFill>
                <a:latin typeface="Arial" pitchFamily="34" charset="0"/>
                <a:cs typeface="Arial" pitchFamily="34" charset="0"/>
              </a:rPr>
              <a:t>NHS 111 </a:t>
            </a:r>
          </a:p>
          <a:p>
            <a:r>
              <a:rPr lang="en-GB" sz="4000" b="1">
                <a:solidFill>
                  <a:srgbClr val="00AED9"/>
                </a:solidFill>
                <a:latin typeface="Arial" pitchFamily="34" charset="0"/>
                <a:cs typeface="Arial" pitchFamily="34" charset="0"/>
              </a:rPr>
              <a:t>Online &amp; Telephony Regional Approach  </a:t>
            </a:r>
          </a:p>
        </p:txBody>
      </p:sp>
      <p:sp>
        <p:nvSpPr>
          <p:cNvPr id="6" name="Title 5">
            <a:extLst>
              <a:ext uri="{FF2B5EF4-FFF2-40B4-BE49-F238E27FC236}">
                <a16:creationId xmlns:a16="http://schemas.microsoft.com/office/drawing/2014/main" id="{36308BE7-EB51-DD63-5CCC-BC995A342FD5}"/>
              </a:ext>
            </a:extLst>
          </p:cNvPr>
          <p:cNvSpPr>
            <a:spLocks noGrp="1"/>
          </p:cNvSpPr>
          <p:nvPr>
            <p:ph type="title"/>
          </p:nvPr>
        </p:nvSpPr>
        <p:spPr>
          <a:xfrm>
            <a:off x="99460" y="2266432"/>
            <a:ext cx="5996539" cy="4235751"/>
          </a:xfrm>
        </p:spPr>
        <p:txBody>
          <a:bodyPr>
            <a:normAutofit/>
          </a:bodyPr>
          <a:lstStyle/>
          <a:p>
            <a:r>
              <a:rPr lang="en-GB" sz="3600" dirty="0">
                <a:latin typeface="Arial" panose="020B0604020202020204" pitchFamily="34" charset="0"/>
                <a:cs typeface="Arial" panose="020B0604020202020204" pitchFamily="34" charset="0"/>
              </a:rPr>
              <a:t>New NHS111 Midlands Contract awarded to DHU.</a:t>
            </a:r>
            <a:br>
              <a:rPr lang="en-GB" sz="3600" dirty="0">
                <a:latin typeface="Arial" panose="020B0604020202020204" pitchFamily="34" charset="0"/>
                <a:cs typeface="Arial" panose="020B0604020202020204" pitchFamily="34" charset="0"/>
              </a:rPr>
            </a:br>
            <a:br>
              <a:rPr lang="en-GB" sz="3600"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Commenced on 9 April 2024.</a:t>
            </a:r>
          </a:p>
        </p:txBody>
      </p:sp>
      <p:pic>
        <p:nvPicPr>
          <p:cNvPr id="4100" name="Picture 4" descr="Midlands Partnership NHS Foundation Trust on Twitter: &quot;Available 24/7 ...">
            <a:extLst>
              <a:ext uri="{FF2B5EF4-FFF2-40B4-BE49-F238E27FC236}">
                <a16:creationId xmlns:a16="http://schemas.microsoft.com/office/drawing/2014/main" id="{BCE6EBA4-2D23-381D-9E58-C3DDEEB3AD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6915" y="0"/>
            <a:ext cx="6205085" cy="6622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868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48B6C2-C6D7-1C45-6CE6-563894F02B3E}"/>
              </a:ext>
            </a:extLst>
          </p:cNvPr>
          <p:cNvSpPr>
            <a:spLocks noGrp="1"/>
          </p:cNvSpPr>
          <p:nvPr>
            <p:ph idx="1"/>
          </p:nvPr>
        </p:nvSpPr>
        <p:spPr>
          <a:xfrm>
            <a:off x="0" y="69399"/>
            <a:ext cx="12051323" cy="6516751"/>
          </a:xfrm>
        </p:spPr>
        <p:txBody>
          <a:bodyPr>
            <a:normAutofit/>
          </a:bodyPr>
          <a:lstStyle/>
          <a:p>
            <a:pPr marL="0" indent="0">
              <a:buNone/>
            </a:pPr>
            <a:r>
              <a:rPr lang="en-GB" dirty="0">
                <a:latin typeface="Arial" pitchFamily="34" charset="0"/>
                <a:cs typeface="Arial" pitchFamily="34" charset="0"/>
              </a:rPr>
              <a:t>The approach taken was for regional model of </a:t>
            </a:r>
          </a:p>
          <a:p>
            <a:pPr marL="0" indent="0">
              <a:buNone/>
            </a:pPr>
            <a:r>
              <a:rPr lang="en-GB" dirty="0">
                <a:latin typeface="Arial" pitchFamily="34" charset="0"/>
                <a:cs typeface="Arial" pitchFamily="34" charset="0"/>
              </a:rPr>
              <a:t>commissioning and delivery of NHS111 that will tackle </a:t>
            </a:r>
          </a:p>
          <a:p>
            <a:pPr marL="0" indent="0">
              <a:buNone/>
            </a:pPr>
            <a:r>
              <a:rPr lang="en-GB" dirty="0">
                <a:latin typeface="Arial" pitchFamily="34" charset="0"/>
                <a:cs typeface="Arial" pitchFamily="34" charset="0"/>
              </a:rPr>
              <a:t>variation in areas such as:</a:t>
            </a:r>
          </a:p>
          <a:p>
            <a:pPr marL="0" indent="0">
              <a:buNone/>
            </a:pPr>
            <a:r>
              <a:rPr lang="en-GB" sz="1600" dirty="0">
                <a:latin typeface="Arial" pitchFamily="34" charset="0"/>
                <a:cs typeface="Arial" pitchFamily="34" charset="0"/>
              </a:rPr>
              <a:t>   </a:t>
            </a:r>
          </a:p>
          <a:p>
            <a:r>
              <a:rPr lang="en-GB" dirty="0">
                <a:latin typeface="Arial" pitchFamily="34" charset="0"/>
                <a:cs typeface="Arial" pitchFamily="34" charset="0"/>
              </a:rPr>
              <a:t>Different economies of scale. </a:t>
            </a:r>
          </a:p>
          <a:p>
            <a:r>
              <a:rPr lang="en-GB" dirty="0">
                <a:latin typeface="Arial" pitchFamily="34" charset="0"/>
                <a:cs typeface="Arial" pitchFamily="34" charset="0"/>
              </a:rPr>
              <a:t>Different infrastructure, and general impact of fragmentation.</a:t>
            </a:r>
          </a:p>
          <a:p>
            <a:endParaRPr lang="en-GB" dirty="0">
              <a:latin typeface="Arial" pitchFamily="34" charset="0"/>
              <a:cs typeface="Arial" pitchFamily="34" charset="0"/>
            </a:endParaRPr>
          </a:p>
          <a:p>
            <a:pPr marL="0" indent="0">
              <a:buNone/>
            </a:pPr>
            <a:r>
              <a:rPr lang="en-GB" dirty="0">
                <a:latin typeface="Arial" pitchFamily="34" charset="0"/>
                <a:cs typeface="Arial" pitchFamily="34" charset="0"/>
              </a:rPr>
              <a:t>The joint approach also promotes and enables:</a:t>
            </a:r>
          </a:p>
          <a:p>
            <a:pPr marL="0" indent="0">
              <a:buNone/>
            </a:pPr>
            <a:r>
              <a:rPr lang="en-GB" sz="1600" dirty="0">
                <a:latin typeface="Arial" pitchFamily="34" charset="0"/>
                <a:cs typeface="Arial" pitchFamily="34" charset="0"/>
              </a:rPr>
              <a:t>   </a:t>
            </a:r>
          </a:p>
          <a:p>
            <a:pPr marL="514350" indent="-514350">
              <a:buFont typeface="+mj-lt"/>
              <a:buAutoNum type="arabicPeriod"/>
            </a:pPr>
            <a:r>
              <a:rPr lang="en-GB" dirty="0">
                <a:latin typeface="Arial" pitchFamily="34" charset="0"/>
                <a:cs typeface="Arial" pitchFamily="34" charset="0"/>
              </a:rPr>
              <a:t>Capabilities and capacity to deliver projects and services at scale.</a:t>
            </a:r>
          </a:p>
          <a:p>
            <a:pPr marL="514350" indent="-514350">
              <a:buFont typeface="+mj-lt"/>
              <a:buAutoNum type="arabicPeriod"/>
            </a:pPr>
            <a:r>
              <a:rPr lang="en-GB" dirty="0">
                <a:latin typeface="Arial" pitchFamily="34" charset="0"/>
                <a:cs typeface="Arial" pitchFamily="34" charset="0"/>
              </a:rPr>
              <a:t>Efficient use of resources.</a:t>
            </a:r>
          </a:p>
          <a:p>
            <a:pPr marL="514350" indent="-514350">
              <a:buFont typeface="+mj-lt"/>
              <a:buAutoNum type="arabicPeriod"/>
            </a:pPr>
            <a:r>
              <a:rPr lang="en-GB" dirty="0">
                <a:latin typeface="Arial" pitchFamily="34" charset="0"/>
                <a:cs typeface="Arial" pitchFamily="34" charset="0"/>
              </a:rPr>
              <a:t>Use of clinically led intelligence that informs consistent decision making.</a:t>
            </a:r>
          </a:p>
          <a:p>
            <a:pPr marL="514350" indent="-514350">
              <a:buFont typeface="+mj-lt"/>
              <a:buAutoNum type="arabicPeriod"/>
            </a:pPr>
            <a:r>
              <a:rPr lang="en-GB" dirty="0">
                <a:latin typeface="Arial" pitchFamily="34" charset="0"/>
                <a:cs typeface="Arial" pitchFamily="34" charset="0"/>
              </a:rPr>
              <a:t>Governance and lines of accountability.</a:t>
            </a:r>
          </a:p>
          <a:p>
            <a:pPr marL="0" indent="0">
              <a:buNone/>
            </a:pPr>
            <a:endParaRPr lang="en-GB" dirty="0">
              <a:latin typeface="Arial" pitchFamily="34" charset="0"/>
              <a:cs typeface="Arial" pitchFamily="34" charset="0"/>
            </a:endParaRPr>
          </a:p>
        </p:txBody>
      </p:sp>
      <p:pic>
        <p:nvPicPr>
          <p:cNvPr id="5" name="Picture 4">
            <a:extLst>
              <a:ext uri="{FF2B5EF4-FFF2-40B4-BE49-F238E27FC236}">
                <a16:creationId xmlns:a16="http://schemas.microsoft.com/office/drawing/2014/main" id="{B4A87345-0A28-EEF4-E7D9-D34557F082D5}"/>
              </a:ext>
            </a:extLst>
          </p:cNvPr>
          <p:cNvPicPr>
            <a:picLocks noChangeAspect="1"/>
          </p:cNvPicPr>
          <p:nvPr/>
        </p:nvPicPr>
        <p:blipFill>
          <a:blip r:embed="rId2"/>
          <a:stretch>
            <a:fillRect/>
          </a:stretch>
        </p:blipFill>
        <p:spPr>
          <a:xfrm>
            <a:off x="9334104" y="0"/>
            <a:ext cx="2857896" cy="2561382"/>
          </a:xfrm>
          <a:prstGeom prst="rect">
            <a:avLst/>
          </a:prstGeom>
        </p:spPr>
      </p:pic>
    </p:spTree>
    <p:extLst>
      <p:ext uri="{BB962C8B-B14F-4D97-AF65-F5344CB8AC3E}">
        <p14:creationId xmlns:p14="http://schemas.microsoft.com/office/powerpoint/2010/main" val="202739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28C78-72A9-7501-9B7A-E3D4F46D68D8}"/>
              </a:ext>
            </a:extLst>
          </p:cNvPr>
          <p:cNvSpPr>
            <a:spLocks noGrp="1"/>
          </p:cNvSpPr>
          <p:nvPr>
            <p:ph type="title"/>
          </p:nvPr>
        </p:nvSpPr>
        <p:spPr>
          <a:xfrm>
            <a:off x="170848" y="-264599"/>
            <a:ext cx="10515600" cy="1325563"/>
          </a:xfrm>
        </p:spPr>
        <p:txBody>
          <a:bodyPr/>
          <a:lstStyle/>
          <a:p>
            <a:r>
              <a:rPr lang="en-GB" b="1">
                <a:solidFill>
                  <a:srgbClr val="00AED9"/>
                </a:solidFill>
                <a:latin typeface="Arial" pitchFamily="34" charset="0"/>
                <a:cs typeface="Arial" pitchFamily="34" charset="0"/>
              </a:rPr>
              <a:t>Pharmacy First </a:t>
            </a:r>
            <a:endParaRPr lang="en-GB"/>
          </a:p>
        </p:txBody>
      </p:sp>
      <p:pic>
        <p:nvPicPr>
          <p:cNvPr id="3076" name="Picture 4" descr="Pharmacy First - Gudge Heath Lane Surgery">
            <a:extLst>
              <a:ext uri="{FF2B5EF4-FFF2-40B4-BE49-F238E27FC236}">
                <a16:creationId xmlns:a16="http://schemas.microsoft.com/office/drawing/2014/main" id="{D41B8683-42B1-6F33-7432-F1A9C8A204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37200" y="0"/>
            <a:ext cx="6654800" cy="65735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68C57F1-CEC1-46AD-92CB-940C0226811C}"/>
              </a:ext>
            </a:extLst>
          </p:cNvPr>
          <p:cNvSpPr txBox="1"/>
          <p:nvPr/>
        </p:nvSpPr>
        <p:spPr>
          <a:xfrm>
            <a:off x="97055" y="818098"/>
            <a:ext cx="5244966" cy="5755422"/>
          </a:xfrm>
          <a:prstGeom prst="rect">
            <a:avLst/>
          </a:prstGeom>
          <a:noFill/>
        </p:spPr>
        <p:txBody>
          <a:bodyPr wrap="square">
            <a:spAutoFit/>
          </a:bodyPr>
          <a:lstStyle/>
          <a:p>
            <a:pPr algn="ctr"/>
            <a:r>
              <a:rPr lang="en-GB" sz="2000" b="1" dirty="0">
                <a:latin typeface="Arial" pitchFamily="34" charset="0"/>
                <a:cs typeface="Arial" pitchFamily="34" charset="0"/>
              </a:rPr>
              <a:t>Community Pharmacists can complete an episode of care for patient without the need for the patient to visit their General Practice.</a:t>
            </a:r>
          </a:p>
          <a:p>
            <a:pPr marL="0" indent="0">
              <a:buNone/>
            </a:pPr>
            <a:endParaRPr lang="en-GB" dirty="0">
              <a:latin typeface="Arial" pitchFamily="34" charset="0"/>
              <a:cs typeface="Arial" pitchFamily="34" charset="0"/>
            </a:endParaRPr>
          </a:p>
          <a:p>
            <a:r>
              <a:rPr lang="en-GB" dirty="0">
                <a:latin typeface="Arial" pitchFamily="34" charset="0"/>
                <a:cs typeface="Arial" pitchFamily="34" charset="0"/>
              </a:rPr>
              <a:t>Don’t need an appointment, many illnesses can be treated with over-the-counter medicines and advise.</a:t>
            </a:r>
          </a:p>
          <a:p>
            <a:pPr marL="0" indent="0">
              <a:buNone/>
            </a:pPr>
            <a:endParaRPr lang="en-GB" dirty="0">
              <a:latin typeface="Arial" pitchFamily="34" charset="0"/>
              <a:cs typeface="Arial" pitchFamily="34" charset="0"/>
            </a:endParaRPr>
          </a:p>
          <a:p>
            <a:r>
              <a:rPr lang="en-GB" dirty="0">
                <a:latin typeface="Arial" pitchFamily="34" charset="0"/>
                <a:cs typeface="Arial" pitchFamily="34" charset="0"/>
              </a:rPr>
              <a:t>Service can be accessed by walking into the pharmacy directly or via referral from NHS111 (online &amp; telephony), NHS App, DDCNH, UTC’s, ED, 999 and General Practice.</a:t>
            </a:r>
          </a:p>
          <a:p>
            <a:endParaRPr lang="en-GB" dirty="0">
              <a:latin typeface="Arial" pitchFamily="34" charset="0"/>
              <a:cs typeface="Arial" pitchFamily="34" charset="0"/>
            </a:endParaRPr>
          </a:p>
          <a:p>
            <a:pPr marL="0" indent="0" algn="ctr">
              <a:buNone/>
            </a:pPr>
            <a:r>
              <a:rPr lang="en-GB" b="0" i="0" dirty="0">
                <a:solidFill>
                  <a:srgbClr val="333333"/>
                </a:solidFill>
                <a:effectLst/>
                <a:latin typeface="Arial" panose="020B0604020202020204" pitchFamily="34" charset="0"/>
                <a:cs typeface="Arial" panose="020B0604020202020204" pitchFamily="34" charset="0"/>
              </a:rPr>
              <a:t>Find the new service at a pharmacy near you using the NHS website: </a:t>
            </a:r>
            <a:r>
              <a:rPr lang="en-GB" b="1" i="0" u="none" strike="noStrike" dirty="0">
                <a:solidFill>
                  <a:srgbClr val="006AB4"/>
                </a:solidFill>
                <a:effectLst/>
                <a:latin typeface="Arial" panose="020B0604020202020204" pitchFamily="34" charset="0"/>
                <a:cs typeface="Arial" panose="020B0604020202020204" pitchFamily="34" charset="0"/>
                <a:hlinkClick r:id="rId3"/>
              </a:rPr>
              <a:t>https://www.nhs.uk/nhs-services/prescriptions-and-pharmacies/</a:t>
            </a:r>
            <a:endParaRPr lang="en-GB" b="1" i="0" u="none" strike="noStrike" dirty="0">
              <a:solidFill>
                <a:srgbClr val="006AB4"/>
              </a:solidFill>
              <a:effectLst/>
              <a:latin typeface="Arial" panose="020B0604020202020204" pitchFamily="34" charset="0"/>
              <a:cs typeface="Arial" panose="020B0604020202020204" pitchFamily="34" charset="0"/>
            </a:endParaRPr>
          </a:p>
          <a:p>
            <a:pPr marL="0" indent="0" algn="ctr">
              <a:buNone/>
            </a:pPr>
            <a:endParaRPr lang="en-GB" b="1" dirty="0">
              <a:solidFill>
                <a:srgbClr val="006AB4"/>
              </a:solidFill>
              <a:latin typeface="Arial" panose="020B0604020202020204" pitchFamily="34" charset="0"/>
              <a:cs typeface="Arial" panose="020B0604020202020204" pitchFamily="34" charset="0"/>
            </a:endParaRPr>
          </a:p>
          <a:p>
            <a:pPr marL="0" indent="0" algn="ctr">
              <a:buNone/>
            </a:pPr>
            <a:r>
              <a:rPr lang="en-GB" dirty="0">
                <a:latin typeface="Arial" panose="020B0604020202020204" pitchFamily="34" charset="0"/>
                <a:cs typeface="Arial" panose="020B0604020202020204" pitchFamily="34" charset="0"/>
                <a:hlinkClick r:id="rId4"/>
              </a:rPr>
              <a:t>Pharmacy First » Joined Up Care Derbyshire</a:t>
            </a:r>
            <a:endParaRPr lang="en-GB" dirty="0">
              <a:latin typeface="Arial" panose="020B0604020202020204" pitchFamily="34" charset="0"/>
              <a:cs typeface="Arial" pitchFamily="34" charset="0"/>
            </a:endParaRPr>
          </a:p>
        </p:txBody>
      </p:sp>
    </p:spTree>
    <p:extLst>
      <p:ext uri="{BB962C8B-B14F-4D97-AF65-F5344CB8AC3E}">
        <p14:creationId xmlns:p14="http://schemas.microsoft.com/office/powerpoint/2010/main" val="38621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55"/>
            <a:ext cx="10515600" cy="1325563"/>
          </a:xfrm>
        </p:spPr>
        <p:txBody>
          <a:bodyPr/>
          <a:lstStyle/>
          <a:p>
            <a:pPr algn="l"/>
            <a:r>
              <a:rPr lang="en-GB" b="1" dirty="0">
                <a:solidFill>
                  <a:srgbClr val="00AED9"/>
                </a:solidFill>
                <a:latin typeface="Arial" pitchFamily="34" charset="0"/>
                <a:cs typeface="Arial" pitchFamily="34" charset="0"/>
              </a:rPr>
              <a:t>Urgent Treatment Centres</a:t>
            </a:r>
          </a:p>
        </p:txBody>
      </p:sp>
      <p:sp>
        <p:nvSpPr>
          <p:cNvPr id="3" name="Content Placeholder 2"/>
          <p:cNvSpPr>
            <a:spLocks noGrp="1"/>
          </p:cNvSpPr>
          <p:nvPr>
            <p:ph idx="1"/>
          </p:nvPr>
        </p:nvSpPr>
        <p:spPr>
          <a:xfrm>
            <a:off x="126022" y="1649778"/>
            <a:ext cx="11838180" cy="4351338"/>
          </a:xfrm>
        </p:spPr>
        <p:txBody>
          <a:bodyPr>
            <a:normAutofit fontScale="92500" lnSpcReduction="20000"/>
          </a:bodyPr>
          <a:lstStyle/>
          <a:p>
            <a:r>
              <a:rPr lang="en-GB" dirty="0">
                <a:latin typeface="Arial" pitchFamily="34" charset="0"/>
                <a:cs typeface="Arial" pitchFamily="34" charset="0"/>
              </a:rPr>
              <a:t>In 2023, procurement process undertaken for Derby City UTC. Based on a new service specification focusing on integration between the UTC and other community UC services. These include:</a:t>
            </a:r>
          </a:p>
          <a:p>
            <a:pPr marL="0" indent="0">
              <a:buNone/>
            </a:pPr>
            <a:endParaRPr lang="en-GB" dirty="0">
              <a:latin typeface="Arial" pitchFamily="34" charset="0"/>
              <a:cs typeface="Arial" pitchFamily="34" charset="0"/>
            </a:endParaRPr>
          </a:p>
          <a:p>
            <a:pPr lvl="1">
              <a:buFont typeface="Wingdings" panose="05000000000000000000" pitchFamily="2" charset="2"/>
              <a:buChar char="ü"/>
            </a:pPr>
            <a:r>
              <a:rPr lang="en-GB" sz="2800" dirty="0">
                <a:latin typeface="Arial" pitchFamily="34" charset="0"/>
                <a:cs typeface="Arial" pitchFamily="34" charset="0"/>
              </a:rPr>
              <a:t>Diagnostics</a:t>
            </a:r>
          </a:p>
          <a:p>
            <a:pPr lvl="1">
              <a:buFont typeface="Wingdings" panose="05000000000000000000" pitchFamily="2" charset="2"/>
              <a:buChar char="ü"/>
            </a:pPr>
            <a:r>
              <a:rPr lang="en-GB" sz="2800" dirty="0">
                <a:latin typeface="Arial" pitchFamily="34" charset="0"/>
                <a:cs typeface="Arial" pitchFamily="34" charset="0"/>
              </a:rPr>
              <a:t>Pharmacy</a:t>
            </a:r>
          </a:p>
          <a:p>
            <a:pPr lvl="1">
              <a:buFont typeface="Wingdings" panose="05000000000000000000" pitchFamily="2" charset="2"/>
              <a:buChar char="ü"/>
            </a:pPr>
            <a:r>
              <a:rPr lang="en-GB" sz="2800" dirty="0">
                <a:latin typeface="Arial" pitchFamily="34" charset="0"/>
                <a:cs typeface="Arial" pitchFamily="34" charset="0"/>
              </a:rPr>
              <a:t>Primary Care (General Practice)</a:t>
            </a:r>
          </a:p>
          <a:p>
            <a:pPr lvl="6">
              <a:buFont typeface="Wingdings" panose="05000000000000000000" pitchFamily="2" charset="2"/>
              <a:buChar char="ü"/>
            </a:pPr>
            <a:endParaRPr lang="en-GB" sz="2400" dirty="0">
              <a:latin typeface="Arial" pitchFamily="34" charset="0"/>
              <a:cs typeface="Arial" pitchFamily="34" charset="0"/>
            </a:endParaRPr>
          </a:p>
          <a:p>
            <a:r>
              <a:rPr lang="en-GB" dirty="0">
                <a:latin typeface="Arial" pitchFamily="34" charset="0"/>
                <a:cs typeface="Arial" pitchFamily="34" charset="0"/>
              </a:rPr>
              <a:t>DHU were the successful provider – new contract commenced 1 July 2024.</a:t>
            </a:r>
          </a:p>
          <a:p>
            <a:pPr marL="0" indent="0">
              <a:buNone/>
            </a:pPr>
            <a:endParaRPr lang="en-GB" dirty="0">
              <a:latin typeface="Arial" pitchFamily="34" charset="0"/>
              <a:cs typeface="Arial" pitchFamily="34" charset="0"/>
            </a:endParaRPr>
          </a:p>
          <a:p>
            <a:r>
              <a:rPr lang="en-GB" dirty="0">
                <a:latin typeface="Arial" pitchFamily="34" charset="0"/>
                <a:cs typeface="Arial" pitchFamily="34" charset="0"/>
              </a:rPr>
              <a:t>Consideration of transformation opportunities and efficiencies throughout duration of the contract.</a:t>
            </a:r>
          </a:p>
        </p:txBody>
      </p:sp>
    </p:spTree>
    <p:extLst>
      <p:ext uri="{BB962C8B-B14F-4D97-AF65-F5344CB8AC3E}">
        <p14:creationId xmlns:p14="http://schemas.microsoft.com/office/powerpoint/2010/main" val="1382257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44" y="254000"/>
            <a:ext cx="5720080" cy="1325563"/>
          </a:xfrm>
        </p:spPr>
        <p:txBody>
          <a:bodyPr>
            <a:normAutofit fontScale="90000"/>
          </a:bodyPr>
          <a:lstStyle/>
          <a:p>
            <a:pPr algn="l"/>
            <a:r>
              <a:rPr lang="en-GB" b="1" dirty="0">
                <a:solidFill>
                  <a:srgbClr val="00AED9"/>
                </a:solidFill>
                <a:latin typeface="Arial" pitchFamily="34" charset="0"/>
                <a:cs typeface="Arial" pitchFamily="34" charset="0"/>
              </a:rPr>
              <a:t>East Midlands Ambulance Service (EMAS)</a:t>
            </a:r>
          </a:p>
        </p:txBody>
      </p:sp>
      <p:sp>
        <p:nvSpPr>
          <p:cNvPr id="3" name="Content Placeholder 2"/>
          <p:cNvSpPr>
            <a:spLocks noGrp="1"/>
          </p:cNvSpPr>
          <p:nvPr>
            <p:ph idx="1"/>
          </p:nvPr>
        </p:nvSpPr>
        <p:spPr>
          <a:xfrm>
            <a:off x="146344" y="1979770"/>
            <a:ext cx="5075896" cy="4478782"/>
          </a:xfrm>
        </p:spPr>
        <p:txBody>
          <a:bodyPr>
            <a:normAutofit/>
          </a:bodyPr>
          <a:lstStyle/>
          <a:p>
            <a:pPr marL="0" indent="0" algn="ctr">
              <a:buNone/>
            </a:pPr>
            <a:r>
              <a:rPr lang="en-GB" b="1" dirty="0">
                <a:latin typeface="Arial" pitchFamily="34" charset="0"/>
                <a:cs typeface="Arial" pitchFamily="34" charset="0"/>
              </a:rPr>
              <a:t>Supporting EMAS to convey to the right place or find care at or closer to home.                   </a:t>
            </a:r>
            <a:r>
              <a:rPr lang="en-GB" b="1" dirty="0">
                <a:solidFill>
                  <a:srgbClr val="00B0F0"/>
                </a:solidFill>
                <a:latin typeface="Arial" pitchFamily="34" charset="0"/>
                <a:cs typeface="Arial" pitchFamily="34" charset="0"/>
              </a:rPr>
              <a:t>7 days a week 8am – 6pm</a:t>
            </a:r>
            <a:r>
              <a:rPr lang="en-GB" b="1" dirty="0">
                <a:latin typeface="Arial" pitchFamily="34" charset="0"/>
                <a:cs typeface="Arial" pitchFamily="34" charset="0"/>
              </a:rPr>
              <a:t> </a:t>
            </a:r>
          </a:p>
          <a:p>
            <a:pPr marL="0" indent="0">
              <a:buNone/>
            </a:pPr>
            <a:endParaRPr lang="en-GB" dirty="0">
              <a:latin typeface="Arial" pitchFamily="34" charset="0"/>
              <a:cs typeface="Arial" pitchFamily="34" charset="0"/>
            </a:endParaRPr>
          </a:p>
          <a:p>
            <a:r>
              <a:rPr lang="en-GB" dirty="0">
                <a:latin typeface="Arial" pitchFamily="34" charset="0"/>
                <a:cs typeface="Arial" pitchFamily="34" charset="0"/>
              </a:rPr>
              <a:t>Central &amp; Local care navigation. </a:t>
            </a:r>
          </a:p>
          <a:p>
            <a:endParaRPr lang="en-GB" dirty="0">
              <a:latin typeface="Arial" pitchFamily="34" charset="0"/>
              <a:cs typeface="Arial" pitchFamily="34" charset="0"/>
            </a:endParaRPr>
          </a:p>
          <a:p>
            <a:r>
              <a:rPr lang="en-GB" dirty="0">
                <a:latin typeface="Arial" pitchFamily="34" charset="0"/>
                <a:cs typeface="Arial" pitchFamily="34" charset="0"/>
              </a:rPr>
              <a:t>Call before Convey. </a:t>
            </a:r>
          </a:p>
          <a:p>
            <a:pPr marL="0" indent="0">
              <a:buNone/>
            </a:pPr>
            <a:endParaRPr lang="en-GB" dirty="0">
              <a:latin typeface="Arial" pitchFamily="34" charset="0"/>
              <a:cs typeface="Arial" pitchFamily="34" charset="0"/>
            </a:endParaRPr>
          </a:p>
          <a:p>
            <a:endParaRPr lang="en-GB" dirty="0">
              <a:latin typeface="Arial" pitchFamily="34" charset="0"/>
              <a:cs typeface="Arial" pitchFamily="34" charset="0"/>
            </a:endParaRPr>
          </a:p>
          <a:p>
            <a:endParaRPr lang="en-GB" dirty="0">
              <a:latin typeface="Arial" pitchFamily="34" charset="0"/>
              <a:cs typeface="Arial" pitchFamily="34" charset="0"/>
            </a:endParaRPr>
          </a:p>
        </p:txBody>
      </p:sp>
      <p:pic>
        <p:nvPicPr>
          <p:cNvPr id="5" name="Picture 4" descr="A yellow and green ambulance on a road&#10;&#10;Description automatically generated">
            <a:extLst>
              <a:ext uri="{FF2B5EF4-FFF2-40B4-BE49-F238E27FC236}">
                <a16:creationId xmlns:a16="http://schemas.microsoft.com/office/drawing/2014/main" id="{4D742029-831A-6BF2-EDE5-7B2F4CA366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4390" y="-18255"/>
            <a:ext cx="6552819" cy="6622255"/>
          </a:xfrm>
          <a:prstGeom prst="rect">
            <a:avLst/>
          </a:prstGeom>
        </p:spPr>
      </p:pic>
    </p:spTree>
    <p:extLst>
      <p:ext uri="{BB962C8B-B14F-4D97-AF65-F5344CB8AC3E}">
        <p14:creationId xmlns:p14="http://schemas.microsoft.com/office/powerpoint/2010/main" val="286711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90" y="201135"/>
            <a:ext cx="11854220" cy="1325563"/>
          </a:xfrm>
        </p:spPr>
        <p:txBody>
          <a:bodyPr/>
          <a:lstStyle/>
          <a:p>
            <a:pPr algn="l"/>
            <a:r>
              <a:rPr lang="en-GB" b="1" dirty="0">
                <a:solidFill>
                  <a:srgbClr val="00AED9"/>
                </a:solidFill>
                <a:latin typeface="Arial" pitchFamily="34" charset="0"/>
                <a:cs typeface="Arial" pitchFamily="34" charset="0"/>
              </a:rPr>
              <a:t>Community Same Day Urgent Care Strategic Approach</a:t>
            </a:r>
          </a:p>
        </p:txBody>
      </p:sp>
      <p:sp>
        <p:nvSpPr>
          <p:cNvPr id="3" name="Content Placeholder 2"/>
          <p:cNvSpPr>
            <a:spLocks noGrp="1"/>
          </p:cNvSpPr>
          <p:nvPr>
            <p:ph idx="1"/>
          </p:nvPr>
        </p:nvSpPr>
        <p:spPr>
          <a:xfrm>
            <a:off x="168890" y="1177304"/>
            <a:ext cx="11854219" cy="5112926"/>
          </a:xfrm>
        </p:spPr>
        <p:txBody>
          <a:bodyPr>
            <a:normAutofit fontScale="92500" lnSpcReduction="10000"/>
          </a:bodyPr>
          <a:lstStyle/>
          <a:p>
            <a:endParaRPr lang="en-GB" dirty="0">
              <a:latin typeface="Arial" pitchFamily="34" charset="0"/>
              <a:cs typeface="Arial" pitchFamily="34" charset="0"/>
            </a:endParaRPr>
          </a:p>
          <a:p>
            <a:r>
              <a:rPr lang="en-GB" dirty="0">
                <a:latin typeface="Arial" pitchFamily="34" charset="0"/>
                <a:cs typeface="Arial" pitchFamily="34" charset="0"/>
              </a:rPr>
              <a:t>ICB Transformation work helps us to understand demand and the way patients access community urgent care services across Derbyshire, including those services outside of Derbyshire’s borders.</a:t>
            </a:r>
          </a:p>
          <a:p>
            <a:pPr marL="0" indent="0">
              <a:buNone/>
            </a:pPr>
            <a:endParaRPr lang="en-GB" dirty="0">
              <a:latin typeface="Arial" pitchFamily="34" charset="0"/>
              <a:cs typeface="Arial" pitchFamily="34" charset="0"/>
            </a:endParaRPr>
          </a:p>
          <a:p>
            <a:r>
              <a:rPr lang="en-GB" dirty="0">
                <a:latin typeface="Arial" pitchFamily="34" charset="0"/>
                <a:cs typeface="Arial" pitchFamily="34" charset="0"/>
              </a:rPr>
              <a:t>We consider population factors such as deprivation, expected population growth, and prevalence of wellness and illness.</a:t>
            </a:r>
          </a:p>
          <a:p>
            <a:endParaRPr lang="en-GB" dirty="0">
              <a:latin typeface="Arial" pitchFamily="34" charset="0"/>
              <a:cs typeface="Arial" pitchFamily="34" charset="0"/>
            </a:endParaRPr>
          </a:p>
          <a:p>
            <a:r>
              <a:rPr lang="en-GB" dirty="0">
                <a:latin typeface="Arial" pitchFamily="34" charset="0"/>
                <a:cs typeface="Arial" pitchFamily="34" charset="0"/>
              </a:rPr>
              <a:t>We look at what future provision could look like to appropriately respond to the needs of the Derbyshire population and improve patient experience.</a:t>
            </a:r>
          </a:p>
          <a:p>
            <a:pPr marL="0" indent="0">
              <a:buNone/>
            </a:pPr>
            <a:endParaRPr lang="en-GB" dirty="0">
              <a:latin typeface="Arial" pitchFamily="34" charset="0"/>
              <a:cs typeface="Arial" pitchFamily="34" charset="0"/>
            </a:endParaRPr>
          </a:p>
          <a:p>
            <a:r>
              <a:rPr lang="en-GB" dirty="0">
                <a:latin typeface="Arial" pitchFamily="34" charset="0"/>
                <a:cs typeface="Arial" pitchFamily="34" charset="0"/>
              </a:rPr>
              <a:t>The ICB engages with patients and the public as part of this work.</a:t>
            </a:r>
          </a:p>
          <a:p>
            <a:endParaRPr lang="en-GB" dirty="0">
              <a:latin typeface="Arial" pitchFamily="34" charset="0"/>
              <a:cs typeface="Arial" pitchFamily="34" charset="0"/>
            </a:endParaRPr>
          </a:p>
        </p:txBody>
      </p:sp>
    </p:spTree>
    <p:extLst>
      <p:ext uri="{BB962C8B-B14F-4D97-AF65-F5344CB8AC3E}">
        <p14:creationId xmlns:p14="http://schemas.microsoft.com/office/powerpoint/2010/main" val="2596201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DBE776-85E0-7395-4301-E0B1594B4DBE}"/>
              </a:ext>
            </a:extLst>
          </p:cNvPr>
          <p:cNvSpPr txBox="1"/>
          <p:nvPr/>
        </p:nvSpPr>
        <p:spPr>
          <a:xfrm>
            <a:off x="0" y="0"/>
            <a:ext cx="12192000" cy="707886"/>
          </a:xfrm>
          <a:prstGeom prst="rect">
            <a:avLst/>
          </a:prstGeom>
          <a:noFill/>
        </p:spPr>
        <p:txBody>
          <a:bodyPr wrap="square" rtlCol="0">
            <a:spAutoFit/>
          </a:bodyPr>
          <a:lstStyle/>
          <a:p>
            <a:r>
              <a:rPr lang="en-GB" sz="4000" b="1" dirty="0">
                <a:solidFill>
                  <a:srgbClr val="00AED9"/>
                </a:solidFill>
                <a:latin typeface="Arial" pitchFamily="34" charset="0"/>
                <a:cs typeface="Arial" pitchFamily="34" charset="0"/>
              </a:rPr>
              <a:t>Virtual Wards</a:t>
            </a:r>
            <a:endParaRPr lang="en-GB" sz="4000" b="1" dirty="0">
              <a:solidFill>
                <a:schemeClr val="tx2"/>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26EBF589-B6D9-AC55-F70D-FB9106CC4BBC}"/>
              </a:ext>
            </a:extLst>
          </p:cNvPr>
          <p:cNvSpPr/>
          <p:nvPr/>
        </p:nvSpPr>
        <p:spPr>
          <a:xfrm>
            <a:off x="79131" y="639195"/>
            <a:ext cx="8293903" cy="707886"/>
          </a:xfrm>
          <a:prstGeom prst="rect">
            <a:avLst/>
          </a:prstGeom>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a:latin typeface="Arial" panose="020B0604020202020204" pitchFamily="34" charset="0"/>
                <a:cs typeface="Arial" panose="020B0604020202020204" pitchFamily="34" charset="0"/>
              </a:rPr>
              <a:t>What</a:t>
            </a:r>
          </a:p>
        </p:txBody>
      </p:sp>
      <p:sp>
        <p:nvSpPr>
          <p:cNvPr id="14" name="Rectangle 13">
            <a:extLst>
              <a:ext uri="{FF2B5EF4-FFF2-40B4-BE49-F238E27FC236}">
                <a16:creationId xmlns:a16="http://schemas.microsoft.com/office/drawing/2014/main" id="{33379834-3FFE-4102-4A8F-875093CF5A09}"/>
              </a:ext>
            </a:extLst>
          </p:cNvPr>
          <p:cNvSpPr/>
          <p:nvPr/>
        </p:nvSpPr>
        <p:spPr>
          <a:xfrm>
            <a:off x="84229" y="1347081"/>
            <a:ext cx="8293903" cy="4993446"/>
          </a:xfrm>
          <a:prstGeom prst="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8623FC0D-A8C9-9C64-2D54-47FEA3F06DDE}"/>
              </a:ext>
            </a:extLst>
          </p:cNvPr>
          <p:cNvSpPr txBox="1"/>
          <p:nvPr/>
        </p:nvSpPr>
        <p:spPr>
          <a:xfrm>
            <a:off x="103490" y="1347081"/>
            <a:ext cx="4778825" cy="6355586"/>
          </a:xfrm>
          <a:prstGeom prst="rect">
            <a:avLst/>
          </a:prstGeom>
          <a:noFill/>
        </p:spPr>
        <p:txBody>
          <a:bodyPr wrap="square" rtlCol="0">
            <a:spAutoFit/>
          </a:bodyPr>
          <a:lstStyle/>
          <a:p>
            <a:pPr marL="285750" indent="-285750">
              <a:spcBef>
                <a:spcPts val="600"/>
              </a:spcBef>
              <a:buFont typeface="Wingdings" panose="05000000000000000000" pitchFamily="2" charset="2"/>
              <a:buChar char="Ø"/>
            </a:pPr>
            <a:r>
              <a:rPr lang="en-GB" sz="1400" dirty="0">
                <a:latin typeface="Arial" panose="020B0604020202020204" pitchFamily="34" charset="0"/>
                <a:cs typeface="Arial" panose="020B0604020202020204" pitchFamily="34" charset="0"/>
              </a:rPr>
              <a:t>A virtual ward is an </a:t>
            </a:r>
            <a:r>
              <a:rPr lang="en-GB" sz="1400" b="1" dirty="0">
                <a:latin typeface="Arial" panose="020B0604020202020204" pitchFamily="34" charset="0"/>
                <a:cs typeface="Arial" panose="020B0604020202020204" pitchFamily="34" charset="0"/>
              </a:rPr>
              <a:t>acute clinical service </a:t>
            </a:r>
            <a:r>
              <a:rPr lang="en-GB" sz="1400" dirty="0">
                <a:latin typeface="Arial" panose="020B0604020202020204" pitchFamily="34" charset="0"/>
                <a:cs typeface="Arial" panose="020B0604020202020204" pitchFamily="34" charset="0"/>
              </a:rPr>
              <a:t>with staff, equipment, tech medication &amp; skills usually provided in a hospital setting.</a:t>
            </a:r>
          </a:p>
          <a:p>
            <a:pPr marL="285750" indent="-285750">
              <a:spcBef>
                <a:spcPts val="600"/>
              </a:spcBef>
              <a:buFont typeface="Wingdings" panose="05000000000000000000" pitchFamily="2" charset="2"/>
              <a:buChar char="Ø"/>
            </a:pPr>
            <a:endParaRPr lang="en-GB" sz="1400" dirty="0">
              <a:latin typeface="Arial" panose="020B0604020202020204" pitchFamily="34" charset="0"/>
              <a:cs typeface="Arial" panose="020B0604020202020204" pitchFamily="34" charset="0"/>
            </a:endParaRPr>
          </a:p>
          <a:p>
            <a:pPr marL="285750" indent="-285750">
              <a:spcBef>
                <a:spcPts val="600"/>
              </a:spcBef>
              <a:buFont typeface="Wingdings" panose="05000000000000000000" pitchFamily="2" charset="2"/>
              <a:buChar char="Ø"/>
            </a:pPr>
            <a:r>
              <a:rPr lang="en-GB" sz="1400" dirty="0">
                <a:latin typeface="Arial" panose="020B0604020202020204" pitchFamily="34" charset="0"/>
                <a:cs typeface="Arial" panose="020B0604020202020204" pitchFamily="34" charset="0"/>
              </a:rPr>
              <a:t>There are </a:t>
            </a:r>
            <a:r>
              <a:rPr lang="en-GB" sz="1400" b="1" dirty="0">
                <a:latin typeface="Arial" panose="020B0604020202020204" pitchFamily="34" charset="0"/>
                <a:cs typeface="Arial" panose="020B0604020202020204" pitchFamily="34" charset="0"/>
              </a:rPr>
              <a:t>9 virtual wards </a:t>
            </a:r>
            <a:r>
              <a:rPr lang="en-GB" sz="1400" dirty="0">
                <a:latin typeface="Arial" panose="020B0604020202020204" pitchFamily="34" charset="0"/>
                <a:cs typeface="Arial" panose="020B0604020202020204" pitchFamily="34" charset="0"/>
              </a:rPr>
              <a:t>in Derby &amp; Derbyshire.</a:t>
            </a:r>
          </a:p>
          <a:p>
            <a:pPr marL="285750" indent="-285750">
              <a:spcBef>
                <a:spcPts val="600"/>
              </a:spcBef>
              <a:buFont typeface="Wingdings" panose="05000000000000000000" pitchFamily="2" charset="2"/>
              <a:buChar char="Ø"/>
            </a:pPr>
            <a:endParaRPr lang="en-GB" sz="1400" dirty="0">
              <a:latin typeface="Arial" panose="020B0604020202020204" pitchFamily="34" charset="0"/>
              <a:cs typeface="Arial" panose="020B0604020202020204" pitchFamily="34" charset="0"/>
            </a:endParaRPr>
          </a:p>
          <a:p>
            <a:pPr marL="285750" indent="-285750">
              <a:spcBef>
                <a:spcPts val="600"/>
              </a:spcBef>
              <a:buFont typeface="Wingdings" panose="05000000000000000000" pitchFamily="2" charset="2"/>
              <a:buChar char="Ø"/>
            </a:pPr>
            <a:r>
              <a:rPr lang="en-GB" sz="1400" dirty="0">
                <a:latin typeface="Arial" panose="020B0604020202020204" pitchFamily="34" charset="0"/>
                <a:cs typeface="Arial" panose="020B0604020202020204" pitchFamily="34" charset="0"/>
              </a:rPr>
              <a:t>Total </a:t>
            </a:r>
            <a:r>
              <a:rPr lang="en-GB" sz="1400" b="1" dirty="0">
                <a:latin typeface="Arial" panose="020B0604020202020204" pitchFamily="34" charset="0"/>
                <a:cs typeface="Arial" panose="020B0604020202020204" pitchFamily="34" charset="0"/>
              </a:rPr>
              <a:t>bed capacity </a:t>
            </a:r>
            <a:r>
              <a:rPr lang="en-GB" sz="1400" dirty="0">
                <a:latin typeface="Arial" panose="020B0604020202020204" pitchFamily="34" charset="0"/>
                <a:cs typeface="Arial" panose="020B0604020202020204" pitchFamily="34" charset="0"/>
              </a:rPr>
              <a:t>of </a:t>
            </a:r>
            <a:r>
              <a:rPr lang="en-GB" sz="1400" b="1" dirty="0">
                <a:latin typeface="Arial" panose="020B0604020202020204" pitchFamily="34" charset="0"/>
                <a:cs typeface="Arial" panose="020B0604020202020204" pitchFamily="34" charset="0"/>
              </a:rPr>
              <a:t>170</a:t>
            </a:r>
            <a:r>
              <a:rPr lang="en-GB" sz="1400" dirty="0">
                <a:latin typeface="Arial" panose="020B0604020202020204" pitchFamily="34" charset="0"/>
                <a:cs typeface="Arial" panose="020B0604020202020204" pitchFamily="34" charset="0"/>
              </a:rPr>
              <a:t>.</a:t>
            </a:r>
          </a:p>
          <a:p>
            <a:pPr marL="285750" indent="-285750">
              <a:spcBef>
                <a:spcPts val="600"/>
              </a:spcBef>
              <a:buFont typeface="Wingdings" panose="05000000000000000000" pitchFamily="2" charset="2"/>
              <a:buChar char="Ø"/>
            </a:pPr>
            <a:endParaRPr lang="en-GB" sz="1400" dirty="0">
              <a:latin typeface="Arial" panose="020B0604020202020204" pitchFamily="34" charset="0"/>
              <a:cs typeface="Arial" panose="020B0604020202020204" pitchFamily="34" charset="0"/>
            </a:endParaRPr>
          </a:p>
          <a:p>
            <a:pPr marL="285750" indent="-285750">
              <a:spcBef>
                <a:spcPts val="600"/>
              </a:spcBef>
              <a:buFont typeface="Wingdings" panose="05000000000000000000" pitchFamily="2" charset="2"/>
              <a:buChar char="Ø"/>
            </a:pPr>
            <a:r>
              <a:rPr lang="en-GB" sz="1400" dirty="0">
                <a:latin typeface="Arial" panose="020B0604020202020204" pitchFamily="34" charset="0"/>
                <a:cs typeface="Arial" panose="020B0604020202020204" pitchFamily="34" charset="0"/>
              </a:rPr>
              <a:t>There have been </a:t>
            </a:r>
            <a:r>
              <a:rPr lang="en-GB" sz="1400" b="1" dirty="0">
                <a:latin typeface="Arial" panose="020B0604020202020204" pitchFamily="34" charset="0"/>
                <a:cs typeface="Arial" panose="020B0604020202020204" pitchFamily="34" charset="0"/>
              </a:rPr>
              <a:t>over 2000 patients use virtual wards </a:t>
            </a:r>
            <a:r>
              <a:rPr lang="en-GB" sz="1400" dirty="0">
                <a:latin typeface="Arial" panose="020B0604020202020204" pitchFamily="34" charset="0"/>
                <a:cs typeface="Arial" panose="020B0604020202020204" pitchFamily="34" charset="0"/>
              </a:rPr>
              <a:t>locally.</a:t>
            </a:r>
          </a:p>
          <a:p>
            <a:pPr marL="285750" indent="-285750">
              <a:spcBef>
                <a:spcPts val="600"/>
              </a:spcBef>
              <a:buFont typeface="Wingdings" panose="05000000000000000000" pitchFamily="2" charset="2"/>
              <a:buChar char="Ø"/>
            </a:pPr>
            <a:endParaRPr lang="en-GB" sz="1400" dirty="0">
              <a:latin typeface="Arial" panose="020B0604020202020204" pitchFamily="34" charset="0"/>
              <a:cs typeface="Arial" panose="020B0604020202020204" pitchFamily="34" charset="0"/>
            </a:endParaRPr>
          </a:p>
          <a:p>
            <a:pPr marL="285750" indent="-285750">
              <a:spcBef>
                <a:spcPts val="600"/>
              </a:spcBef>
              <a:buFont typeface="Wingdings" panose="05000000000000000000" pitchFamily="2" charset="2"/>
              <a:buChar char="Ø"/>
            </a:pPr>
            <a:r>
              <a:rPr lang="en-GB" sz="1400" dirty="0">
                <a:latin typeface="Arial" panose="020B0604020202020204" pitchFamily="34" charset="0"/>
                <a:cs typeface="Arial" panose="020B0604020202020204" pitchFamily="34" charset="0"/>
              </a:rPr>
              <a:t>The </a:t>
            </a:r>
            <a:r>
              <a:rPr lang="en-GB" sz="1400" b="1" dirty="0">
                <a:latin typeface="Arial" panose="020B0604020202020204" pitchFamily="34" charset="0"/>
                <a:cs typeface="Arial" panose="020B0604020202020204" pitchFamily="34" charset="0"/>
              </a:rPr>
              <a:t>average age </a:t>
            </a:r>
            <a:r>
              <a:rPr lang="en-GB" sz="1400" dirty="0">
                <a:latin typeface="Arial" panose="020B0604020202020204" pitchFamily="34" charset="0"/>
                <a:cs typeface="Arial" panose="020B0604020202020204" pitchFamily="34" charset="0"/>
              </a:rPr>
              <a:t>of a virtual ward patient is </a:t>
            </a:r>
            <a:r>
              <a:rPr lang="en-GB" sz="1400" b="1" dirty="0">
                <a:latin typeface="Arial" panose="020B0604020202020204" pitchFamily="34" charset="0"/>
                <a:cs typeface="Arial" panose="020B0604020202020204" pitchFamily="34" charset="0"/>
              </a:rPr>
              <a:t>68 years old</a:t>
            </a:r>
            <a:r>
              <a:rPr lang="en-GB" sz="1400" dirty="0">
                <a:latin typeface="Arial" panose="020B0604020202020204" pitchFamily="34" charset="0"/>
                <a:cs typeface="Arial" panose="020B0604020202020204" pitchFamily="34" charset="0"/>
              </a:rPr>
              <a:t>.</a:t>
            </a:r>
          </a:p>
          <a:p>
            <a:pPr marL="285750" indent="-285750">
              <a:spcBef>
                <a:spcPts val="600"/>
              </a:spcBef>
              <a:buFont typeface="Wingdings" panose="05000000000000000000" pitchFamily="2" charset="2"/>
              <a:buChar char="Ø"/>
            </a:pPr>
            <a:endParaRPr lang="en-GB" sz="1400" dirty="0">
              <a:latin typeface="Arial" panose="020B0604020202020204" pitchFamily="34" charset="0"/>
              <a:cs typeface="Arial" panose="020B0604020202020204" pitchFamily="34" charset="0"/>
            </a:endParaRPr>
          </a:p>
          <a:p>
            <a:pPr marL="285750" indent="-285750">
              <a:spcBef>
                <a:spcPts val="600"/>
              </a:spcBef>
              <a:buFont typeface="Wingdings" panose="05000000000000000000" pitchFamily="2" charset="2"/>
              <a:buChar char="Ø"/>
            </a:pPr>
            <a:r>
              <a:rPr lang="en-GB" sz="1400" dirty="0">
                <a:latin typeface="Arial" panose="020B0604020202020204" pitchFamily="34" charset="0"/>
                <a:cs typeface="Arial" panose="020B0604020202020204" pitchFamily="34" charset="0"/>
              </a:rPr>
              <a:t>Patients are </a:t>
            </a:r>
            <a:r>
              <a:rPr lang="en-GB" sz="1400" b="1" dirty="0">
                <a:latin typeface="Arial" panose="020B0604020202020204" pitchFamily="34" charset="0"/>
                <a:cs typeface="Arial" panose="020B0604020202020204" pitchFamily="34" charset="0"/>
              </a:rPr>
              <a:t>monitored at home</a:t>
            </a:r>
            <a:r>
              <a:rPr lang="en-GB" sz="1400" dirty="0">
                <a:latin typeface="Arial" panose="020B0604020202020204" pitchFamily="34" charset="0"/>
                <a:cs typeface="Arial" panose="020B0604020202020204" pitchFamily="34" charset="0"/>
              </a:rPr>
              <a:t>, with </a:t>
            </a:r>
            <a:r>
              <a:rPr lang="en-GB" sz="1400" b="1" dirty="0">
                <a:latin typeface="Arial" panose="020B0604020202020204" pitchFamily="34" charset="0"/>
                <a:cs typeface="Arial" panose="020B0604020202020204" pitchFamily="34" charset="0"/>
              </a:rPr>
              <a:t>contact from clinicians on a regular basis</a:t>
            </a:r>
            <a:r>
              <a:rPr lang="en-GB" sz="1400" dirty="0">
                <a:latin typeface="Arial" panose="020B0604020202020204" pitchFamily="34" charset="0"/>
                <a:cs typeface="Arial" panose="020B0604020202020204" pitchFamily="34" charset="0"/>
              </a:rPr>
              <a:t>.</a:t>
            </a:r>
          </a:p>
          <a:p>
            <a:pPr>
              <a:spcBef>
                <a:spcPts val="600"/>
              </a:spcBef>
            </a:pPr>
            <a:endParaRPr lang="en-GB" sz="1400" dirty="0">
              <a:latin typeface="Arial" panose="020B0604020202020204" pitchFamily="34" charset="0"/>
              <a:cs typeface="Arial" panose="020B0604020202020204" pitchFamily="34" charset="0"/>
            </a:endParaRPr>
          </a:p>
          <a:p>
            <a:pPr>
              <a:spcBef>
                <a:spcPts val="600"/>
              </a:spcBef>
            </a:pPr>
            <a:endParaRPr lang="en-GB" sz="1400" i="1" dirty="0">
              <a:latin typeface="Arial" panose="020B0604020202020204" pitchFamily="34" charset="0"/>
              <a:cs typeface="Arial" panose="020B0604020202020204" pitchFamily="34" charset="0"/>
            </a:endParaRPr>
          </a:p>
          <a:p>
            <a:pPr>
              <a:spcBef>
                <a:spcPts val="600"/>
              </a:spcBef>
            </a:pPr>
            <a:endParaRPr lang="en-GB" sz="1400" i="1" dirty="0">
              <a:latin typeface="Arial" panose="020B0604020202020204" pitchFamily="34" charset="0"/>
              <a:cs typeface="Arial" panose="020B0604020202020204" pitchFamily="34" charset="0"/>
            </a:endParaRPr>
          </a:p>
          <a:p>
            <a:pPr>
              <a:spcBef>
                <a:spcPts val="600"/>
              </a:spcBef>
            </a:pPr>
            <a:endParaRPr lang="en-GB" sz="1400" i="1" dirty="0">
              <a:latin typeface="Arial" panose="020B0604020202020204" pitchFamily="34" charset="0"/>
              <a:cs typeface="Arial" panose="020B0604020202020204" pitchFamily="34" charset="0"/>
            </a:endParaRPr>
          </a:p>
          <a:p>
            <a:pPr>
              <a:spcBef>
                <a:spcPts val="600"/>
              </a:spcBef>
            </a:pPr>
            <a:endParaRPr lang="en-GB" sz="1400" i="1" dirty="0">
              <a:latin typeface="Arial" panose="020B0604020202020204" pitchFamily="34" charset="0"/>
              <a:cs typeface="Arial" panose="020B0604020202020204" pitchFamily="34" charset="0"/>
            </a:endParaRPr>
          </a:p>
          <a:p>
            <a:pPr>
              <a:spcBef>
                <a:spcPts val="600"/>
              </a:spcBef>
            </a:pPr>
            <a:endParaRPr lang="en-GB" sz="1400" i="1" dirty="0">
              <a:latin typeface="Arial" panose="020B0604020202020204" pitchFamily="34" charset="0"/>
              <a:cs typeface="Arial" panose="020B0604020202020204" pitchFamily="34" charset="0"/>
            </a:endParaRPr>
          </a:p>
          <a:p>
            <a:pPr>
              <a:spcBef>
                <a:spcPts val="600"/>
              </a:spcBef>
            </a:pPr>
            <a:endParaRPr lang="en-GB" sz="1400" i="1" dirty="0">
              <a:latin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115519A5-B304-37C0-7EFB-5A6D02201E0D}"/>
              </a:ext>
            </a:extLst>
          </p:cNvPr>
          <p:cNvGrpSpPr/>
          <p:nvPr/>
        </p:nvGrpSpPr>
        <p:grpSpPr>
          <a:xfrm>
            <a:off x="8527629" y="639197"/>
            <a:ext cx="3565967" cy="5701330"/>
            <a:chOff x="3731642" y="1713048"/>
            <a:chExt cx="3565967" cy="4081801"/>
          </a:xfrm>
        </p:grpSpPr>
        <p:sp>
          <p:nvSpPr>
            <p:cNvPr id="15" name="Rectangle 14">
              <a:extLst>
                <a:ext uri="{FF2B5EF4-FFF2-40B4-BE49-F238E27FC236}">
                  <a16:creationId xmlns:a16="http://schemas.microsoft.com/office/drawing/2014/main" id="{03C8B97B-9C39-B899-71D5-1FE1330F8527}"/>
                </a:ext>
              </a:extLst>
            </p:cNvPr>
            <p:cNvSpPr/>
            <p:nvPr/>
          </p:nvSpPr>
          <p:spPr>
            <a:xfrm>
              <a:off x="3736729" y="1713048"/>
              <a:ext cx="3560880" cy="506803"/>
            </a:xfrm>
            <a:prstGeom prst="rect">
              <a:avLst/>
            </a:prstGeom>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sz="3600">
                  <a:latin typeface="Arial" panose="020B0604020202020204" pitchFamily="34" charset="0"/>
                  <a:cs typeface="Arial" panose="020B0604020202020204" pitchFamily="34" charset="0"/>
                </a:rPr>
                <a:t>Why</a:t>
              </a:r>
            </a:p>
          </p:txBody>
        </p:sp>
        <p:sp>
          <p:nvSpPr>
            <p:cNvPr id="16" name="Rectangle 15">
              <a:extLst>
                <a:ext uri="{FF2B5EF4-FFF2-40B4-BE49-F238E27FC236}">
                  <a16:creationId xmlns:a16="http://schemas.microsoft.com/office/drawing/2014/main" id="{57591FA0-3C72-2DF4-BE71-1F9C1FD0DBEF}"/>
                </a:ext>
              </a:extLst>
            </p:cNvPr>
            <p:cNvSpPr/>
            <p:nvPr/>
          </p:nvSpPr>
          <p:spPr>
            <a:xfrm>
              <a:off x="3731642" y="2219849"/>
              <a:ext cx="3560881" cy="3575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7" name="TextBox 16">
              <a:extLst>
                <a:ext uri="{FF2B5EF4-FFF2-40B4-BE49-F238E27FC236}">
                  <a16:creationId xmlns:a16="http://schemas.microsoft.com/office/drawing/2014/main" id="{87686617-D7F9-4205-E9D7-A872FA9B4BE3}"/>
                </a:ext>
              </a:extLst>
            </p:cNvPr>
            <p:cNvSpPr txBox="1"/>
            <p:nvPr/>
          </p:nvSpPr>
          <p:spPr>
            <a:xfrm>
              <a:off x="3808789" y="2531020"/>
              <a:ext cx="3406588" cy="312895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spcBef>
                  <a:spcPts val="600"/>
                </a:spcBef>
                <a:spcAft>
                  <a:spcPts val="600"/>
                </a:spcAft>
                <a:buFont typeface="Wingdings" panose="05000000000000000000" pitchFamily="2" charset="2"/>
                <a:buChar char="Ø"/>
              </a:pPr>
              <a:r>
                <a:rPr lang="en-GB" sz="1400">
                  <a:latin typeface="Arial" panose="020B0604020202020204" pitchFamily="34" charset="0"/>
                  <a:cs typeface="Arial" panose="020B0604020202020204" pitchFamily="34" charset="0"/>
                </a:rPr>
                <a:t>Virtual wards </a:t>
              </a:r>
              <a:r>
                <a:rPr lang="en-GB" sz="1400" b="1">
                  <a:latin typeface="Arial" panose="020B0604020202020204" pitchFamily="34" charset="0"/>
                  <a:cs typeface="Arial" panose="020B0604020202020204" pitchFamily="34" charset="0"/>
                </a:rPr>
                <a:t>reduce hospital admissions </a:t>
              </a:r>
              <a:r>
                <a:rPr lang="en-GB" sz="1400">
                  <a:latin typeface="Arial" panose="020B0604020202020204" pitchFamily="34" charset="0"/>
                  <a:cs typeface="Arial" panose="020B0604020202020204" pitchFamily="34" charset="0"/>
                </a:rPr>
                <a:t>and </a:t>
              </a:r>
              <a:r>
                <a:rPr lang="en-GB" sz="1400" b="1">
                  <a:latin typeface="Arial" panose="020B0604020202020204" pitchFamily="34" charset="0"/>
                  <a:cs typeface="Arial" panose="020B0604020202020204" pitchFamily="34" charset="0"/>
                </a:rPr>
                <a:t>readmissions.</a:t>
              </a:r>
            </a:p>
            <a:p>
              <a:pPr marL="285750" indent="-285750">
                <a:spcBef>
                  <a:spcPts val="600"/>
                </a:spcBef>
                <a:spcAft>
                  <a:spcPts val="600"/>
                </a:spcAft>
                <a:buFont typeface="Wingdings" panose="05000000000000000000" pitchFamily="2" charset="2"/>
                <a:buChar char="Ø"/>
              </a:pPr>
              <a:r>
                <a:rPr lang="en-GB" sz="1400">
                  <a:latin typeface="Arial" panose="020B0604020202020204" pitchFamily="34" charset="0"/>
                  <a:cs typeface="Arial" panose="020B0604020202020204" pitchFamily="34" charset="0"/>
                </a:rPr>
                <a:t>They can also </a:t>
              </a:r>
              <a:r>
                <a:rPr lang="en-GB" sz="1400" b="1">
                  <a:latin typeface="Arial" panose="020B0604020202020204" pitchFamily="34" charset="0"/>
                  <a:cs typeface="Arial" panose="020B0604020202020204" pitchFamily="34" charset="0"/>
                </a:rPr>
                <a:t>reduce length of stay </a:t>
              </a:r>
              <a:r>
                <a:rPr lang="en-GB" sz="1400">
                  <a:latin typeface="Arial" panose="020B0604020202020204" pitchFamily="34" charset="0"/>
                  <a:cs typeface="Arial" panose="020B0604020202020204" pitchFamily="34" charset="0"/>
                </a:rPr>
                <a:t>for patients.</a:t>
              </a:r>
            </a:p>
            <a:p>
              <a:pPr marL="285750" indent="-285750">
                <a:spcBef>
                  <a:spcPts val="600"/>
                </a:spcBef>
                <a:spcAft>
                  <a:spcPts val="600"/>
                </a:spcAft>
                <a:buFont typeface="Wingdings" panose="05000000000000000000" pitchFamily="2" charset="2"/>
                <a:buChar char="Ø"/>
              </a:pPr>
              <a:r>
                <a:rPr lang="en-GB" sz="1400" b="1">
                  <a:latin typeface="Arial" panose="020B0604020202020204" pitchFamily="34" charset="0"/>
                  <a:cs typeface="Arial" panose="020B0604020202020204" pitchFamily="34" charset="0"/>
                </a:rPr>
                <a:t>Feedback from patients is positive </a:t>
              </a:r>
              <a:r>
                <a:rPr lang="en-GB" sz="1400">
                  <a:latin typeface="Arial" panose="020B0604020202020204" pitchFamily="34" charset="0"/>
                  <a:cs typeface="Arial" panose="020B0604020202020204" pitchFamily="34" charset="0"/>
                </a:rPr>
                <a:t>and suggests virtual wards support </a:t>
              </a:r>
              <a:r>
                <a:rPr lang="en-GB" sz="1400" b="1">
                  <a:latin typeface="Arial" panose="020B0604020202020204" pitchFamily="34" charset="0"/>
                  <a:cs typeface="Arial" panose="020B0604020202020204" pitchFamily="34" charset="0"/>
                </a:rPr>
                <a:t>increased patient choice and personalised care</a:t>
              </a:r>
              <a:r>
                <a:rPr lang="en-GB" sz="1400">
                  <a:latin typeface="Arial" panose="020B0604020202020204" pitchFamily="34" charset="0"/>
                  <a:cs typeface="Arial" panose="020B0604020202020204" pitchFamily="34" charset="0"/>
                </a:rPr>
                <a:t>. It also provides opportunity for family members to visit and engage more with patients, </a:t>
              </a:r>
              <a:r>
                <a:rPr lang="en-GB" sz="1400" b="1">
                  <a:latin typeface="Arial" panose="020B0604020202020204" pitchFamily="34" charset="0"/>
                  <a:cs typeface="Arial" panose="020B0604020202020204" pitchFamily="34" charset="0"/>
                </a:rPr>
                <a:t>improving wellbeing</a:t>
              </a:r>
              <a:r>
                <a:rPr lang="en-GB" sz="1400">
                  <a:latin typeface="Arial" panose="020B0604020202020204" pitchFamily="34" charset="0"/>
                  <a:cs typeface="Arial" panose="020B0604020202020204" pitchFamily="34" charset="0"/>
                </a:rPr>
                <a:t>.</a:t>
              </a:r>
            </a:p>
            <a:p>
              <a:pPr marL="285750" indent="-285750">
                <a:spcBef>
                  <a:spcPts val="600"/>
                </a:spcBef>
                <a:spcAft>
                  <a:spcPts val="600"/>
                </a:spcAft>
                <a:buFont typeface="Wingdings" panose="05000000000000000000" pitchFamily="2" charset="2"/>
                <a:buChar char="Ø"/>
              </a:pPr>
              <a:r>
                <a:rPr lang="en-GB" sz="1400">
                  <a:latin typeface="Arial" panose="020B0604020202020204" pitchFamily="34" charset="0"/>
                  <a:cs typeface="Arial" panose="020B0604020202020204" pitchFamily="34" charset="0"/>
                </a:rPr>
                <a:t>There is evidence to support </a:t>
              </a:r>
              <a:r>
                <a:rPr lang="en-GB" sz="1400" b="1">
                  <a:latin typeface="Arial" panose="020B0604020202020204" pitchFamily="34" charset="0"/>
                  <a:cs typeface="Arial" panose="020B0604020202020204" pitchFamily="34" charset="0"/>
                </a:rPr>
                <a:t>outcomes </a:t>
              </a:r>
              <a:r>
                <a:rPr lang="en-GB" sz="1400">
                  <a:latin typeface="Arial" panose="020B0604020202020204" pitchFamily="34" charset="0"/>
                  <a:cs typeface="Arial" panose="020B0604020202020204" pitchFamily="34" charset="0"/>
                </a:rPr>
                <a:t>for patients in a virtual ward are </a:t>
              </a:r>
              <a:r>
                <a:rPr lang="en-GB" sz="1400" b="1">
                  <a:latin typeface="Arial" panose="020B0604020202020204" pitchFamily="34" charset="0"/>
                  <a:cs typeface="Arial" panose="020B0604020202020204" pitchFamily="34" charset="0"/>
                </a:rPr>
                <a:t>comparable or better than those in hospital setting.</a:t>
              </a:r>
            </a:p>
            <a:p>
              <a:pPr marL="285750" indent="-285750">
                <a:spcBef>
                  <a:spcPts val="600"/>
                </a:spcBef>
                <a:spcAft>
                  <a:spcPts val="600"/>
                </a:spcAft>
                <a:buFont typeface="Wingdings" panose="05000000000000000000" pitchFamily="2" charset="2"/>
                <a:buChar char="Ø"/>
              </a:pPr>
              <a:r>
                <a:rPr lang="en-GB" sz="1400" b="1">
                  <a:latin typeface="Arial" panose="020B0604020202020204" pitchFamily="34" charset="0"/>
                  <a:cs typeface="Arial" panose="020B0604020202020204" pitchFamily="34" charset="0"/>
                </a:rPr>
                <a:t>Provide additional capacity for the system.</a:t>
              </a:r>
            </a:p>
          </p:txBody>
        </p:sp>
      </p:grpSp>
      <p:sp>
        <p:nvSpPr>
          <p:cNvPr id="28" name="TextBox 27">
            <a:extLst>
              <a:ext uri="{FF2B5EF4-FFF2-40B4-BE49-F238E27FC236}">
                <a16:creationId xmlns:a16="http://schemas.microsoft.com/office/drawing/2014/main" id="{C23F3AE9-35D8-B041-265C-DFBB779503A0}"/>
              </a:ext>
            </a:extLst>
          </p:cNvPr>
          <p:cNvSpPr txBox="1"/>
          <p:nvPr/>
        </p:nvSpPr>
        <p:spPr>
          <a:xfrm>
            <a:off x="5059154" y="2395012"/>
            <a:ext cx="3161660" cy="2677656"/>
          </a:xfrm>
          <a:prstGeom prst="rect">
            <a:avLst/>
          </a:prstGeom>
          <a:noFill/>
          <a:ln w="28575">
            <a:solidFill>
              <a:schemeClr val="accent1">
                <a:lumMod val="75000"/>
              </a:schemeClr>
            </a:solidFill>
          </a:ln>
        </p:spPr>
        <p:txBody>
          <a:bodyPr wrap="square" rtlCol="0">
            <a:spAutoFit/>
          </a:bodyPr>
          <a:lstStyle/>
          <a:p>
            <a:pPr algn="ctr"/>
            <a:r>
              <a:rPr lang="en-GB" sz="1400" b="1" dirty="0">
                <a:solidFill>
                  <a:schemeClr val="tx2"/>
                </a:solidFill>
                <a:latin typeface="Arial" panose="020B0604020202020204" pitchFamily="34" charset="0"/>
                <a:cs typeface="Arial" panose="020B0604020202020204" pitchFamily="34" charset="0"/>
              </a:rPr>
              <a:t>Current Virtual Wards Available</a:t>
            </a:r>
          </a:p>
          <a:p>
            <a:pPr algn="ctr"/>
            <a:endParaRPr lang="en-GB" sz="1400" b="1"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tx2"/>
                </a:solidFill>
                <a:latin typeface="Arial" panose="020B0604020202020204" pitchFamily="34" charset="0"/>
                <a:cs typeface="Arial" panose="020B0604020202020204" pitchFamily="34" charset="0"/>
              </a:rPr>
              <a:t>Cardiology</a:t>
            </a:r>
          </a:p>
          <a:p>
            <a:pPr marL="285750" indent="-285750">
              <a:buFont typeface="Arial" panose="020B0604020202020204" pitchFamily="34" charset="0"/>
              <a:buChar char="•"/>
            </a:pPr>
            <a:endParaRPr lang="en-GB" sz="14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tx2"/>
                </a:solidFill>
                <a:latin typeface="Arial" panose="020B0604020202020204" pitchFamily="34" charset="0"/>
                <a:cs typeface="Arial" panose="020B0604020202020204" pitchFamily="34" charset="0"/>
              </a:rPr>
              <a:t>Diagnostics</a:t>
            </a:r>
          </a:p>
          <a:p>
            <a:pPr marL="285750" indent="-285750">
              <a:buFont typeface="Arial" panose="020B0604020202020204" pitchFamily="34" charset="0"/>
              <a:buChar char="•"/>
            </a:pPr>
            <a:endParaRPr lang="en-GB" sz="14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tx2"/>
                </a:solidFill>
                <a:latin typeface="Arial" panose="020B0604020202020204" pitchFamily="34" charset="0"/>
                <a:cs typeface="Arial" panose="020B0604020202020204" pitchFamily="34" charset="0"/>
              </a:rPr>
              <a:t>Frailty </a:t>
            </a:r>
          </a:p>
          <a:p>
            <a:pPr marL="285750" indent="-285750">
              <a:buFont typeface="Arial" panose="020B0604020202020204" pitchFamily="34" charset="0"/>
              <a:buChar char="•"/>
            </a:pPr>
            <a:endParaRPr lang="en-GB" sz="14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tx2"/>
                </a:solidFill>
                <a:latin typeface="Arial" panose="020B0604020202020204" pitchFamily="34" charset="0"/>
                <a:cs typeface="Arial" panose="020B0604020202020204" pitchFamily="34" charset="0"/>
              </a:rPr>
              <a:t>End of Life Care</a:t>
            </a:r>
          </a:p>
          <a:p>
            <a:pPr marL="285750" indent="-285750">
              <a:buFont typeface="Arial" panose="020B0604020202020204" pitchFamily="34" charset="0"/>
              <a:buChar char="•"/>
            </a:pPr>
            <a:endParaRPr lang="en-GB" sz="14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tx2"/>
                </a:solidFill>
                <a:latin typeface="Arial" panose="020B0604020202020204" pitchFamily="34" charset="0"/>
                <a:cs typeface="Arial" panose="020B0604020202020204" pitchFamily="34" charset="0"/>
              </a:rPr>
              <a:t>Respiratory</a:t>
            </a:r>
          </a:p>
          <a:p>
            <a:pPr marL="285750" indent="-285750">
              <a:buFont typeface="Arial" panose="020B0604020202020204" pitchFamily="34" charset="0"/>
              <a:buChar char="•"/>
            </a:pPr>
            <a:endParaRPr lang="en-GB" sz="1400" b="1" dirty="0">
              <a:solidFill>
                <a:schemeClr val="tx2"/>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F1628F00-25F7-3CB3-3A5C-09ECA52C7303}"/>
              </a:ext>
            </a:extLst>
          </p:cNvPr>
          <p:cNvSpPr txBox="1"/>
          <p:nvPr/>
        </p:nvSpPr>
        <p:spPr>
          <a:xfrm>
            <a:off x="9324428" y="6402107"/>
            <a:ext cx="2976282" cy="184666"/>
          </a:xfrm>
          <a:prstGeom prst="rect">
            <a:avLst/>
          </a:prstGeom>
          <a:noFill/>
        </p:spPr>
        <p:txBody>
          <a:bodyPr wrap="square" rtlCol="0">
            <a:spAutoFit/>
          </a:bodyPr>
          <a:lstStyle/>
          <a:p>
            <a:r>
              <a:rPr lang="en-GB" sz="600" b="1"/>
              <a:t>https://www.england.nhs.uk/long-read/virtual-wards-operational-framework/</a:t>
            </a:r>
          </a:p>
        </p:txBody>
      </p:sp>
      <p:sp>
        <p:nvSpPr>
          <p:cNvPr id="3" name="TextBox 2">
            <a:extLst>
              <a:ext uri="{FF2B5EF4-FFF2-40B4-BE49-F238E27FC236}">
                <a16:creationId xmlns:a16="http://schemas.microsoft.com/office/drawing/2014/main" id="{7B2578F9-B923-C5C6-814B-3953521EC042}"/>
              </a:ext>
            </a:extLst>
          </p:cNvPr>
          <p:cNvSpPr txBox="1"/>
          <p:nvPr/>
        </p:nvSpPr>
        <p:spPr>
          <a:xfrm>
            <a:off x="189273" y="5844365"/>
            <a:ext cx="8043537" cy="307777"/>
          </a:xfrm>
          <a:prstGeom prst="rect">
            <a:avLst/>
          </a:prstGeom>
          <a:noFill/>
        </p:spPr>
        <p:txBody>
          <a:bodyPr wrap="square" rtlCol="0">
            <a:spAutoFit/>
          </a:bodyPr>
          <a:lstStyle/>
          <a:p>
            <a:pPr>
              <a:spcBef>
                <a:spcPts val="600"/>
              </a:spcBef>
            </a:pPr>
            <a:r>
              <a:rPr lang="en-GB" sz="1400" i="1" dirty="0">
                <a:latin typeface="Arial" panose="020B0604020202020204" pitchFamily="34" charset="0"/>
                <a:cs typeface="Arial" panose="020B0604020202020204" pitchFamily="34" charset="0"/>
              </a:rPr>
              <a:t>Note: A review is currently being performed as coming up to two years since they started.</a:t>
            </a:r>
          </a:p>
        </p:txBody>
      </p:sp>
    </p:spTree>
    <p:extLst>
      <p:ext uri="{BB962C8B-B14F-4D97-AF65-F5344CB8AC3E}">
        <p14:creationId xmlns:p14="http://schemas.microsoft.com/office/powerpoint/2010/main" val="1796342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85FCE55-09BB-ED70-310C-2C86B07B64AC}"/>
              </a:ext>
            </a:extLst>
          </p:cNvPr>
          <p:cNvSpPr>
            <a:spLocks noGrp="1"/>
          </p:cNvSpPr>
          <p:nvPr>
            <p:ph type="title"/>
          </p:nvPr>
        </p:nvSpPr>
        <p:spPr>
          <a:xfrm>
            <a:off x="687783" y="2542761"/>
            <a:ext cx="3665991" cy="886239"/>
          </a:xfrm>
        </p:spPr>
        <p:txBody>
          <a:bodyPr>
            <a:normAutofit fontScale="90000"/>
          </a:bodyPr>
          <a:lstStyle/>
          <a:p>
            <a:pPr algn="l"/>
            <a:r>
              <a:rPr lang="en-GB" b="1" dirty="0">
                <a:solidFill>
                  <a:srgbClr val="00AED9"/>
                </a:solidFill>
                <a:latin typeface="Arial" pitchFamily="34" charset="0"/>
                <a:cs typeface="Arial" pitchFamily="34" charset="0"/>
              </a:rPr>
              <a:t>System Coordination Centre (SCC) &amp; Partnership working</a:t>
            </a:r>
          </a:p>
        </p:txBody>
      </p:sp>
      <p:grpSp>
        <p:nvGrpSpPr>
          <p:cNvPr id="5" name="Group 4">
            <a:extLst>
              <a:ext uri="{FF2B5EF4-FFF2-40B4-BE49-F238E27FC236}">
                <a16:creationId xmlns:a16="http://schemas.microsoft.com/office/drawing/2014/main" id="{EB7171F4-9DA0-606B-0459-DEAE19577ECB}"/>
              </a:ext>
            </a:extLst>
          </p:cNvPr>
          <p:cNvGrpSpPr/>
          <p:nvPr/>
        </p:nvGrpSpPr>
        <p:grpSpPr>
          <a:xfrm>
            <a:off x="4899293" y="702860"/>
            <a:ext cx="6666833" cy="1268206"/>
            <a:chOff x="0" y="112786"/>
            <a:chExt cx="6666833" cy="1268206"/>
          </a:xfrm>
        </p:grpSpPr>
        <p:sp>
          <p:nvSpPr>
            <p:cNvPr id="28" name="Rectangle: Rounded Corners 27">
              <a:extLst>
                <a:ext uri="{FF2B5EF4-FFF2-40B4-BE49-F238E27FC236}">
                  <a16:creationId xmlns:a16="http://schemas.microsoft.com/office/drawing/2014/main" id="{5A9C5E20-0206-88FD-0B13-5A381267AC1D}"/>
                </a:ext>
              </a:extLst>
            </p:cNvPr>
            <p:cNvSpPr/>
            <p:nvPr/>
          </p:nvSpPr>
          <p:spPr>
            <a:xfrm>
              <a:off x="0" y="112786"/>
              <a:ext cx="6666833" cy="1268206"/>
            </a:xfrm>
            <a:prstGeom prst="roundRect">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endParaRPr lang="en-GB"/>
            </a:p>
          </p:txBody>
        </p:sp>
        <p:sp>
          <p:nvSpPr>
            <p:cNvPr id="29" name="Rectangle: Rounded Corners 4">
              <a:extLst>
                <a:ext uri="{FF2B5EF4-FFF2-40B4-BE49-F238E27FC236}">
                  <a16:creationId xmlns:a16="http://schemas.microsoft.com/office/drawing/2014/main" id="{446DAC21-CD0E-D7D3-2B95-3B759FF85421}"/>
                </a:ext>
              </a:extLst>
            </p:cNvPr>
            <p:cNvSpPr txBox="1"/>
            <p:nvPr/>
          </p:nvSpPr>
          <p:spPr>
            <a:xfrm>
              <a:off x="61909" y="174695"/>
              <a:ext cx="6543015" cy="11443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The SCC team is in place to monitor and manage the daily operational pressures within the Derby &amp; Derbyshire health and social care system.</a:t>
              </a:r>
              <a:endParaRPr lang="en-US" sz="1800" kern="1200" dirty="0"/>
            </a:p>
          </p:txBody>
        </p:sp>
      </p:grpSp>
      <p:grpSp>
        <p:nvGrpSpPr>
          <p:cNvPr id="6" name="Group 5">
            <a:extLst>
              <a:ext uri="{FF2B5EF4-FFF2-40B4-BE49-F238E27FC236}">
                <a16:creationId xmlns:a16="http://schemas.microsoft.com/office/drawing/2014/main" id="{DCE842F5-85E8-B5DC-5BA0-9FAD5F30178C}"/>
              </a:ext>
            </a:extLst>
          </p:cNvPr>
          <p:cNvGrpSpPr/>
          <p:nvPr/>
        </p:nvGrpSpPr>
        <p:grpSpPr>
          <a:xfrm>
            <a:off x="4899293" y="2022907"/>
            <a:ext cx="6666833" cy="1268206"/>
            <a:chOff x="0" y="1432833"/>
            <a:chExt cx="6666833" cy="1268206"/>
          </a:xfrm>
        </p:grpSpPr>
        <p:sp>
          <p:nvSpPr>
            <p:cNvPr id="26" name="Rectangle: Rounded Corners 25">
              <a:extLst>
                <a:ext uri="{FF2B5EF4-FFF2-40B4-BE49-F238E27FC236}">
                  <a16:creationId xmlns:a16="http://schemas.microsoft.com/office/drawing/2014/main" id="{0702ED21-1608-63CB-183B-C3CB1AAEF973}"/>
                </a:ext>
              </a:extLst>
            </p:cNvPr>
            <p:cNvSpPr/>
            <p:nvPr/>
          </p:nvSpPr>
          <p:spPr>
            <a:xfrm>
              <a:off x="0" y="1432833"/>
              <a:ext cx="6666833" cy="1268206"/>
            </a:xfrm>
            <a:prstGeom prst="roundRect">
              <a:avLst/>
            </a:prstGeom>
          </p:spPr>
          <p:style>
            <a:lnRef idx="0">
              <a:schemeClr val="lt1">
                <a:hueOff val="0"/>
                <a:satOff val="0"/>
                <a:lumOff val="0"/>
                <a:alphaOff val="0"/>
              </a:schemeClr>
            </a:lnRef>
            <a:fillRef idx="3">
              <a:schemeClr val="accent5">
                <a:hueOff val="-2252848"/>
                <a:satOff val="-5806"/>
                <a:lumOff val="-3922"/>
                <a:alphaOff val="0"/>
              </a:schemeClr>
            </a:fillRef>
            <a:effectRef idx="2">
              <a:schemeClr val="accent5">
                <a:hueOff val="-2252848"/>
                <a:satOff val="-5806"/>
                <a:lumOff val="-3922"/>
                <a:alphaOff val="0"/>
              </a:schemeClr>
            </a:effectRef>
            <a:fontRef idx="minor">
              <a:schemeClr val="lt1"/>
            </a:fontRef>
          </p:style>
          <p:txBody>
            <a:bodyPr/>
            <a:lstStyle/>
            <a:p>
              <a:endParaRPr lang="en-GB"/>
            </a:p>
          </p:txBody>
        </p:sp>
        <p:sp>
          <p:nvSpPr>
            <p:cNvPr id="27" name="Rectangle: Rounded Corners 6">
              <a:extLst>
                <a:ext uri="{FF2B5EF4-FFF2-40B4-BE49-F238E27FC236}">
                  <a16:creationId xmlns:a16="http://schemas.microsoft.com/office/drawing/2014/main" id="{EC750F70-9621-F97E-05D0-DF076F43CCD8}"/>
                </a:ext>
              </a:extLst>
            </p:cNvPr>
            <p:cNvSpPr txBox="1"/>
            <p:nvPr/>
          </p:nvSpPr>
          <p:spPr>
            <a:xfrm>
              <a:off x="61909" y="1494742"/>
              <a:ext cx="6543015" cy="11443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The SCC provides cover 08:00 – 18:00, 7/7 with access to Senior Clinical Leadership to support with risk management and escalations, supported out of hours by the on-call teams.</a:t>
              </a:r>
              <a:endParaRPr lang="en-US" sz="1800" kern="1200"/>
            </a:p>
          </p:txBody>
        </p:sp>
      </p:grpSp>
      <p:grpSp>
        <p:nvGrpSpPr>
          <p:cNvPr id="8" name="Group 7">
            <a:extLst>
              <a:ext uri="{FF2B5EF4-FFF2-40B4-BE49-F238E27FC236}">
                <a16:creationId xmlns:a16="http://schemas.microsoft.com/office/drawing/2014/main" id="{64631A2C-CD24-8EEA-1D7A-D4F106ADD359}"/>
              </a:ext>
            </a:extLst>
          </p:cNvPr>
          <p:cNvGrpSpPr/>
          <p:nvPr/>
        </p:nvGrpSpPr>
        <p:grpSpPr>
          <a:xfrm>
            <a:off x="4899293" y="3342954"/>
            <a:ext cx="6666833" cy="1268206"/>
            <a:chOff x="0" y="2752880"/>
            <a:chExt cx="6666833" cy="1268206"/>
          </a:xfrm>
        </p:grpSpPr>
        <p:sp>
          <p:nvSpPr>
            <p:cNvPr id="24" name="Rectangle: Rounded Corners 23">
              <a:extLst>
                <a:ext uri="{FF2B5EF4-FFF2-40B4-BE49-F238E27FC236}">
                  <a16:creationId xmlns:a16="http://schemas.microsoft.com/office/drawing/2014/main" id="{35E9CF17-38EA-942F-0A3F-ED52EE87F67F}"/>
                </a:ext>
              </a:extLst>
            </p:cNvPr>
            <p:cNvSpPr/>
            <p:nvPr/>
          </p:nvSpPr>
          <p:spPr>
            <a:xfrm>
              <a:off x="0" y="2752880"/>
              <a:ext cx="6666833" cy="1268206"/>
            </a:xfrm>
            <a:prstGeom prst="roundRect">
              <a:avLst/>
            </a:prstGeom>
          </p:spPr>
          <p:style>
            <a:lnRef idx="0">
              <a:schemeClr val="lt1">
                <a:hueOff val="0"/>
                <a:satOff val="0"/>
                <a:lumOff val="0"/>
                <a:alphaOff val="0"/>
              </a:schemeClr>
            </a:lnRef>
            <a:fillRef idx="3">
              <a:schemeClr val="accent5">
                <a:hueOff val="-4505695"/>
                <a:satOff val="-11613"/>
                <a:lumOff val="-7843"/>
                <a:alphaOff val="0"/>
              </a:schemeClr>
            </a:fillRef>
            <a:effectRef idx="2">
              <a:schemeClr val="accent5">
                <a:hueOff val="-4505695"/>
                <a:satOff val="-11613"/>
                <a:lumOff val="-7843"/>
                <a:alphaOff val="0"/>
              </a:schemeClr>
            </a:effectRef>
            <a:fontRef idx="minor">
              <a:schemeClr val="lt1"/>
            </a:fontRef>
          </p:style>
          <p:txBody>
            <a:bodyPr/>
            <a:lstStyle/>
            <a:p>
              <a:endParaRPr lang="en-GB"/>
            </a:p>
          </p:txBody>
        </p:sp>
        <p:sp>
          <p:nvSpPr>
            <p:cNvPr id="25" name="Rectangle: Rounded Corners 8">
              <a:extLst>
                <a:ext uri="{FF2B5EF4-FFF2-40B4-BE49-F238E27FC236}">
                  <a16:creationId xmlns:a16="http://schemas.microsoft.com/office/drawing/2014/main" id="{E59605CD-9080-053C-8F5A-4E0C9CD65D6B}"/>
                </a:ext>
              </a:extLst>
            </p:cNvPr>
            <p:cNvSpPr txBox="1"/>
            <p:nvPr/>
          </p:nvSpPr>
          <p:spPr>
            <a:xfrm>
              <a:off x="61909" y="2814789"/>
              <a:ext cx="6543015" cy="11443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Operational oversight and understanding of the health and social care system position is a core part of the Urgent and Emergency care team.</a:t>
              </a:r>
              <a:endParaRPr lang="en-US" sz="1800" kern="1200" dirty="0"/>
            </a:p>
          </p:txBody>
        </p:sp>
      </p:grpSp>
      <p:grpSp>
        <p:nvGrpSpPr>
          <p:cNvPr id="18" name="Group 17">
            <a:extLst>
              <a:ext uri="{FF2B5EF4-FFF2-40B4-BE49-F238E27FC236}">
                <a16:creationId xmlns:a16="http://schemas.microsoft.com/office/drawing/2014/main" id="{B6ABF4A9-678B-7C8B-D0A7-B4906538C125}"/>
              </a:ext>
            </a:extLst>
          </p:cNvPr>
          <p:cNvGrpSpPr/>
          <p:nvPr/>
        </p:nvGrpSpPr>
        <p:grpSpPr>
          <a:xfrm>
            <a:off x="4899293" y="4663000"/>
            <a:ext cx="6666833" cy="1268206"/>
            <a:chOff x="0" y="4072926"/>
            <a:chExt cx="6666833" cy="1268206"/>
          </a:xfrm>
        </p:grpSpPr>
        <p:sp>
          <p:nvSpPr>
            <p:cNvPr id="20" name="Rectangle: Rounded Corners 19">
              <a:extLst>
                <a:ext uri="{FF2B5EF4-FFF2-40B4-BE49-F238E27FC236}">
                  <a16:creationId xmlns:a16="http://schemas.microsoft.com/office/drawing/2014/main" id="{0391DCF9-392A-7843-9A1E-16CAF1A20CFA}"/>
                </a:ext>
              </a:extLst>
            </p:cNvPr>
            <p:cNvSpPr/>
            <p:nvPr/>
          </p:nvSpPr>
          <p:spPr>
            <a:xfrm>
              <a:off x="0" y="4072926"/>
              <a:ext cx="6666833" cy="1268206"/>
            </a:xfrm>
            <a:prstGeom prst="roundRect">
              <a:avLst/>
            </a:prstGeom>
          </p:spPr>
          <p:style>
            <a:lnRef idx="0">
              <a:schemeClr val="lt1">
                <a:hueOff val="0"/>
                <a:satOff val="0"/>
                <a:lumOff val="0"/>
                <a:alphaOff val="0"/>
              </a:schemeClr>
            </a:lnRef>
            <a:fillRef idx="3">
              <a:schemeClr val="accent5">
                <a:hueOff val="-6758543"/>
                <a:satOff val="-17419"/>
                <a:lumOff val="-11765"/>
                <a:alphaOff val="0"/>
              </a:schemeClr>
            </a:fillRef>
            <a:effectRef idx="2">
              <a:schemeClr val="accent5">
                <a:hueOff val="-6758543"/>
                <a:satOff val="-17419"/>
                <a:lumOff val="-11765"/>
                <a:alphaOff val="0"/>
              </a:schemeClr>
            </a:effectRef>
            <a:fontRef idx="minor">
              <a:schemeClr val="lt1"/>
            </a:fontRef>
          </p:style>
          <p:txBody>
            <a:bodyPr/>
            <a:lstStyle/>
            <a:p>
              <a:endParaRPr lang="en-GB"/>
            </a:p>
          </p:txBody>
        </p:sp>
        <p:sp>
          <p:nvSpPr>
            <p:cNvPr id="22" name="Rectangle: Rounded Corners 10">
              <a:extLst>
                <a:ext uri="{FF2B5EF4-FFF2-40B4-BE49-F238E27FC236}">
                  <a16:creationId xmlns:a16="http://schemas.microsoft.com/office/drawing/2014/main" id="{EE455405-4D0E-87CE-723C-7E907F6911AA}"/>
                </a:ext>
              </a:extLst>
            </p:cNvPr>
            <p:cNvSpPr txBox="1"/>
            <p:nvPr/>
          </p:nvSpPr>
          <p:spPr>
            <a:xfrm>
              <a:off x="61909" y="4134835"/>
              <a:ext cx="6543015" cy="11443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Partnership working with our service providers across health and social care enables us to work collaboratively to manage system pressures and ensure our patients receive the best care in the right place, first time.</a:t>
              </a:r>
              <a:endParaRPr lang="en-US" sz="1800" kern="1200" dirty="0"/>
            </a:p>
          </p:txBody>
        </p:sp>
      </p:grpSp>
    </p:spTree>
    <p:extLst>
      <p:ext uri="{BB962C8B-B14F-4D97-AF65-F5344CB8AC3E}">
        <p14:creationId xmlns:p14="http://schemas.microsoft.com/office/powerpoint/2010/main" val="363283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90" y="201135"/>
            <a:ext cx="11854220" cy="1325563"/>
          </a:xfrm>
        </p:spPr>
        <p:txBody>
          <a:bodyPr/>
          <a:lstStyle/>
          <a:p>
            <a:pPr algn="l"/>
            <a:r>
              <a:rPr lang="en-GB" b="1">
                <a:solidFill>
                  <a:srgbClr val="00AED9"/>
                </a:solidFill>
                <a:latin typeface="Arial" pitchFamily="34" charset="0"/>
                <a:cs typeface="Arial" pitchFamily="34" charset="0"/>
              </a:rPr>
              <a:t>What we need from our population in Derby &amp; Derbyshire this winter:</a:t>
            </a:r>
          </a:p>
        </p:txBody>
      </p:sp>
      <p:graphicFrame>
        <p:nvGraphicFramePr>
          <p:cNvPr id="7" name="Content Placeholder 2">
            <a:extLst>
              <a:ext uri="{FF2B5EF4-FFF2-40B4-BE49-F238E27FC236}">
                <a16:creationId xmlns:a16="http://schemas.microsoft.com/office/drawing/2014/main" id="{C10E683F-102C-9EC0-611E-F244471873EC}"/>
              </a:ext>
            </a:extLst>
          </p:cNvPr>
          <p:cNvGraphicFramePr>
            <a:graphicFrameLocks noGrp="1"/>
          </p:cNvGraphicFramePr>
          <p:nvPr>
            <p:ph idx="1"/>
            <p:extLst>
              <p:ext uri="{D42A27DB-BD31-4B8C-83A1-F6EECF244321}">
                <p14:modId xmlns:p14="http://schemas.microsoft.com/office/powerpoint/2010/main" val="785237811"/>
              </p:ext>
            </p:extLst>
          </p:nvPr>
        </p:nvGraphicFramePr>
        <p:xfrm>
          <a:off x="838200" y="16214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1989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D5CFC8D7-37EB-43D5-861F-79D372FC0E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37486"/>
            <a:ext cx="12192000" cy="2564904"/>
          </a:xfrm>
          <a:prstGeom prst="rect">
            <a:avLst/>
          </a:prstGeom>
        </p:spPr>
      </p:pic>
      <p:pic>
        <p:nvPicPr>
          <p:cNvPr id="11" name="Picture 10" descr="A picture containing timeline&#10;&#10;Description automatically generated">
            <a:extLst>
              <a:ext uri="{FF2B5EF4-FFF2-40B4-BE49-F238E27FC236}">
                <a16:creationId xmlns:a16="http://schemas.microsoft.com/office/drawing/2014/main" id="{8116EB2D-2597-4A68-9C4B-C70B87C294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8368" y="301064"/>
            <a:ext cx="2430000" cy="972000"/>
          </a:xfrm>
          <a:prstGeom prst="rect">
            <a:avLst/>
          </a:prstGeom>
        </p:spPr>
      </p:pic>
      <p:sp>
        <p:nvSpPr>
          <p:cNvPr id="6" name="Content Placeholder 2">
            <a:extLst>
              <a:ext uri="{FF2B5EF4-FFF2-40B4-BE49-F238E27FC236}">
                <a16:creationId xmlns:a16="http://schemas.microsoft.com/office/drawing/2014/main" id="{DEA6A645-396E-41E8-B814-922FF6E8C902}"/>
              </a:ext>
            </a:extLst>
          </p:cNvPr>
          <p:cNvSpPr txBox="1">
            <a:spLocks/>
          </p:cNvSpPr>
          <p:nvPr/>
        </p:nvSpPr>
        <p:spPr>
          <a:xfrm>
            <a:off x="609600" y="1417638"/>
            <a:ext cx="11116962"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GB" dirty="0">
              <a:latin typeface="Arial" pitchFamily="34" charset="0"/>
              <a:cs typeface="Arial" pitchFamily="34" charset="0"/>
            </a:endParaRPr>
          </a:p>
          <a:p>
            <a:pPr algn="l"/>
            <a:r>
              <a:rPr lang="en-GB" b="1" dirty="0">
                <a:solidFill>
                  <a:srgbClr val="00AED9"/>
                </a:solidFill>
                <a:latin typeface="Arial" pitchFamily="34" charset="0"/>
                <a:cs typeface="Arial" pitchFamily="34" charset="0"/>
              </a:rPr>
              <a:t>Name:</a:t>
            </a:r>
            <a:r>
              <a:rPr lang="en-GB" dirty="0">
                <a:latin typeface="Arial" pitchFamily="34" charset="0"/>
                <a:cs typeface="Arial" pitchFamily="34" charset="0"/>
              </a:rPr>
              <a:t>	</a:t>
            </a:r>
            <a:r>
              <a:rPr lang="en-GB" dirty="0">
                <a:solidFill>
                  <a:schemeClr val="tx1"/>
                </a:solidFill>
                <a:latin typeface="Arial" pitchFamily="34" charset="0"/>
                <a:cs typeface="Arial" pitchFamily="34" charset="0"/>
              </a:rPr>
              <a:t>Andrew </a:t>
            </a:r>
            <a:r>
              <a:rPr lang="en-GB" dirty="0" err="1">
                <a:solidFill>
                  <a:schemeClr val="tx1"/>
                </a:solidFill>
                <a:latin typeface="Arial" pitchFamily="34" charset="0"/>
                <a:cs typeface="Arial" pitchFamily="34" charset="0"/>
              </a:rPr>
              <a:t>Sidebotham</a:t>
            </a:r>
            <a:endParaRPr lang="en-GB" dirty="0">
              <a:solidFill>
                <a:schemeClr val="tx1"/>
              </a:solidFill>
              <a:latin typeface="Arial" pitchFamily="34" charset="0"/>
              <a:cs typeface="Arial" pitchFamily="34" charset="0"/>
            </a:endParaRPr>
          </a:p>
          <a:p>
            <a:pPr algn="l"/>
            <a:r>
              <a:rPr lang="en-GB" b="1" dirty="0">
                <a:solidFill>
                  <a:srgbClr val="00AED9"/>
                </a:solidFill>
                <a:latin typeface="Arial" pitchFamily="34" charset="0"/>
                <a:cs typeface="Arial" pitchFamily="34" charset="0"/>
              </a:rPr>
              <a:t>Title:</a:t>
            </a:r>
            <a:r>
              <a:rPr lang="en-GB" dirty="0">
                <a:latin typeface="Arial" pitchFamily="34" charset="0"/>
                <a:cs typeface="Arial" pitchFamily="34" charset="0"/>
              </a:rPr>
              <a:t>	</a:t>
            </a:r>
            <a:r>
              <a:rPr lang="en-GB" sz="3200" dirty="0">
                <a:solidFill>
                  <a:schemeClr val="tx1"/>
                </a:solidFill>
                <a:latin typeface="Arial" pitchFamily="34" charset="0"/>
                <a:cs typeface="Arial" pitchFamily="34" charset="0"/>
              </a:rPr>
              <a:t>Associate Director, Urgent and Emergency Care</a:t>
            </a:r>
            <a:endParaRPr lang="en-GB" dirty="0">
              <a:solidFill>
                <a:schemeClr val="tx1"/>
              </a:solidFill>
              <a:latin typeface="Arial" pitchFamily="34" charset="0"/>
              <a:cs typeface="Arial" pitchFamily="34" charset="0"/>
            </a:endParaRPr>
          </a:p>
          <a:p>
            <a:pPr algn="l"/>
            <a:r>
              <a:rPr lang="en-GB" b="1" dirty="0">
                <a:solidFill>
                  <a:srgbClr val="00AED9"/>
                </a:solidFill>
                <a:latin typeface="Arial" pitchFamily="34" charset="0"/>
                <a:cs typeface="Arial" pitchFamily="34" charset="0"/>
              </a:rPr>
              <a:t>Email:</a:t>
            </a:r>
            <a:r>
              <a:rPr lang="en-GB" dirty="0">
                <a:latin typeface="Arial" pitchFamily="34" charset="0"/>
                <a:cs typeface="Arial" pitchFamily="34" charset="0"/>
              </a:rPr>
              <a:t>	</a:t>
            </a:r>
            <a:r>
              <a:rPr lang="en-GB" sz="2800" dirty="0">
                <a:solidFill>
                  <a:srgbClr val="00AED9"/>
                </a:solidFill>
                <a:latin typeface="Arial" pitchFamily="34" charset="0"/>
                <a:cs typeface="Arial" pitchFamily="34" charset="0"/>
                <a:hlinkClick r:id="rId4">
                  <a:extLst>
                    <a:ext uri="{A12FA001-AC4F-418D-AE19-62706E023703}">
                      <ahyp:hlinkClr xmlns:ahyp="http://schemas.microsoft.com/office/drawing/2018/hyperlinkcolor" val="tx"/>
                    </a:ext>
                  </a:extLst>
                </a:hlinkClick>
              </a:rPr>
              <a:t>ddicb.urgentcare@nhs.net</a:t>
            </a:r>
            <a:endParaRPr lang="en-GB" sz="2800" dirty="0">
              <a:solidFill>
                <a:srgbClr val="00AED9"/>
              </a:solidFill>
              <a:latin typeface="Arial" pitchFamily="34" charset="0"/>
              <a:cs typeface="Arial" pitchFamily="34" charset="0"/>
            </a:endParaRPr>
          </a:p>
          <a:p>
            <a:pPr algn="l"/>
            <a:r>
              <a:rPr lang="en-GB" b="1" dirty="0">
                <a:solidFill>
                  <a:srgbClr val="00AED9"/>
                </a:solidFill>
                <a:latin typeface="Arial" pitchFamily="34" charset="0"/>
                <a:cs typeface="Arial" pitchFamily="34" charset="0"/>
              </a:rPr>
              <a:t>Web: </a:t>
            </a:r>
            <a:r>
              <a:rPr lang="en-GB" b="1" dirty="0">
                <a:solidFill>
                  <a:srgbClr val="0072C6"/>
                </a:solidFill>
                <a:latin typeface="Arial" pitchFamily="34" charset="0"/>
                <a:cs typeface="Arial" pitchFamily="34" charset="0"/>
              </a:rPr>
              <a:t>	</a:t>
            </a:r>
            <a:r>
              <a:rPr lang="en-GB" sz="2800" dirty="0">
                <a:solidFill>
                  <a:srgbClr val="00AED9"/>
                </a:solidFill>
                <a:latin typeface="Arial" pitchFamily="34" charset="0"/>
                <a:cs typeface="Arial" pitchFamily="34" charset="0"/>
                <a:hlinkClick r:id="rId5">
                  <a:extLst>
                    <a:ext uri="{A12FA001-AC4F-418D-AE19-62706E023703}">
                      <ahyp:hlinkClr xmlns:ahyp="http://schemas.microsoft.com/office/drawing/2018/hyperlinkcolor" val="tx"/>
                    </a:ext>
                  </a:extLst>
                </a:hlinkClick>
              </a:rPr>
              <a:t>https://joinedupcarederbyshire.co.uk</a:t>
            </a:r>
            <a:r>
              <a:rPr lang="en-GB" sz="2800" dirty="0">
                <a:solidFill>
                  <a:srgbClr val="00AED9"/>
                </a:solidFill>
                <a:latin typeface="Arial" pitchFamily="34" charset="0"/>
                <a:cs typeface="Arial" pitchFamily="34" charset="0"/>
              </a:rPr>
              <a:t> </a:t>
            </a:r>
            <a:endParaRPr lang="en-GB" dirty="0">
              <a:solidFill>
                <a:srgbClr val="00AED9"/>
              </a:solidFill>
              <a:latin typeface="Arial" pitchFamily="34" charset="0"/>
              <a:cs typeface="Arial" pitchFamily="34" charset="0"/>
            </a:endParaRPr>
          </a:p>
        </p:txBody>
      </p:sp>
      <p:sp>
        <p:nvSpPr>
          <p:cNvPr id="7" name="Title 1">
            <a:extLst>
              <a:ext uri="{FF2B5EF4-FFF2-40B4-BE49-F238E27FC236}">
                <a16:creationId xmlns:a16="http://schemas.microsoft.com/office/drawing/2014/main" id="{54A1C7A9-2443-474D-B013-34A147DA397A}"/>
              </a:ext>
            </a:extLst>
          </p:cNvPr>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a:solidFill>
                  <a:srgbClr val="00AED9"/>
                </a:solidFill>
                <a:latin typeface="Arial" pitchFamily="34" charset="0"/>
                <a:cs typeface="Arial" pitchFamily="34" charset="0"/>
              </a:rPr>
              <a:t>Contact Details</a:t>
            </a:r>
          </a:p>
        </p:txBody>
      </p:sp>
    </p:spTree>
    <p:extLst>
      <p:ext uri="{BB962C8B-B14F-4D97-AF65-F5344CB8AC3E}">
        <p14:creationId xmlns:p14="http://schemas.microsoft.com/office/powerpoint/2010/main" val="3470398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4" y="0"/>
            <a:ext cx="10515600" cy="1371303"/>
          </a:xfrm>
        </p:spPr>
        <p:txBody>
          <a:bodyPr>
            <a:normAutofit/>
          </a:bodyPr>
          <a:lstStyle/>
          <a:p>
            <a:pPr algn="l"/>
            <a:r>
              <a:rPr lang="en-GB" b="1">
                <a:solidFill>
                  <a:srgbClr val="00AED9"/>
                </a:solidFill>
                <a:latin typeface="Arial" pitchFamily="34" charset="0"/>
                <a:cs typeface="Arial" pitchFamily="34" charset="0"/>
              </a:rPr>
              <a:t>Introduction</a:t>
            </a:r>
          </a:p>
        </p:txBody>
      </p:sp>
      <p:sp>
        <p:nvSpPr>
          <p:cNvPr id="3" name="Content Placeholder 2"/>
          <p:cNvSpPr>
            <a:spLocks noGrp="1"/>
          </p:cNvSpPr>
          <p:nvPr>
            <p:ph idx="1"/>
          </p:nvPr>
        </p:nvSpPr>
        <p:spPr>
          <a:xfrm>
            <a:off x="249116" y="1345223"/>
            <a:ext cx="8229600" cy="4709120"/>
          </a:xfrm>
        </p:spPr>
        <p:txBody>
          <a:bodyPr>
            <a:noAutofit/>
          </a:bodyPr>
          <a:lstStyle/>
          <a:p>
            <a:pPr marL="0" indent="0">
              <a:buNone/>
            </a:pPr>
            <a:br>
              <a:rPr lang="en-GB" sz="2800">
                <a:latin typeface="Arial" pitchFamily="34" charset="0"/>
                <a:cs typeface="Arial" pitchFamily="34" charset="0"/>
              </a:rPr>
            </a:br>
            <a:endParaRPr lang="en-GB" sz="2800">
              <a:latin typeface="Arial" pitchFamily="34" charset="0"/>
              <a:cs typeface="Arial" pitchFamily="34" charset="0"/>
            </a:endParaRPr>
          </a:p>
          <a:p>
            <a:endParaRPr lang="en-GB" sz="2800"/>
          </a:p>
        </p:txBody>
      </p:sp>
      <p:sp>
        <p:nvSpPr>
          <p:cNvPr id="5" name="TextBox 4">
            <a:extLst>
              <a:ext uri="{FF2B5EF4-FFF2-40B4-BE49-F238E27FC236}">
                <a16:creationId xmlns:a16="http://schemas.microsoft.com/office/drawing/2014/main" id="{B238FE7E-5C8A-9BDF-9D90-DC0102C2E0A5}"/>
              </a:ext>
            </a:extLst>
          </p:cNvPr>
          <p:cNvSpPr txBox="1"/>
          <p:nvPr/>
        </p:nvSpPr>
        <p:spPr>
          <a:xfrm>
            <a:off x="249116" y="1593141"/>
            <a:ext cx="11330354" cy="2677656"/>
          </a:xfrm>
          <a:prstGeom prst="rect">
            <a:avLst/>
          </a:prstGeom>
          <a:noFill/>
        </p:spPr>
        <p:txBody>
          <a:bodyPr wrap="square">
            <a:spAutoFit/>
          </a:bodyPr>
          <a:lstStyle/>
          <a:p>
            <a:pPr marL="514350" indent="-514350">
              <a:buFont typeface="+mj-lt"/>
              <a:buAutoNum type="arabicPeriod"/>
            </a:pPr>
            <a:r>
              <a:rPr lang="en-GB" sz="2800" dirty="0">
                <a:latin typeface="Arial" panose="020B0604020202020204" pitchFamily="34" charset="0"/>
                <a:cs typeface="Arial" panose="020B0604020202020204" pitchFamily="34" charset="0"/>
              </a:rPr>
              <a:t>An overview of the Urgent and Emergency Care Services that are available.</a:t>
            </a:r>
          </a:p>
          <a:p>
            <a:pPr marL="514350" indent="-514350">
              <a:buFont typeface="+mj-lt"/>
              <a:buAutoNum type="arabicPeriod"/>
            </a:pPr>
            <a:endParaRPr lang="en-GB" sz="2800" dirty="0">
              <a:latin typeface="Arial" panose="020B0604020202020204" pitchFamily="34" charset="0"/>
              <a:cs typeface="Arial" panose="020B0604020202020204" pitchFamily="34" charset="0"/>
            </a:endParaRPr>
          </a:p>
          <a:p>
            <a:pPr marL="514350" indent="-514350">
              <a:buFont typeface="+mj-lt"/>
              <a:buAutoNum type="arabicPeriod"/>
            </a:pPr>
            <a:r>
              <a:rPr lang="en-GB" sz="2800" dirty="0">
                <a:latin typeface="Arial" panose="020B0604020202020204" pitchFamily="34" charset="0"/>
                <a:cs typeface="Arial" panose="020B0604020202020204" pitchFamily="34" charset="0"/>
              </a:rPr>
              <a:t>Showcase how we are working to deliver improvements in how we support people in our communities in accessing urgent care services more effectively, in the right place and at the right time.</a:t>
            </a:r>
          </a:p>
        </p:txBody>
      </p:sp>
    </p:spTree>
    <p:extLst>
      <p:ext uri="{BB962C8B-B14F-4D97-AF65-F5344CB8AC3E}">
        <p14:creationId xmlns:p14="http://schemas.microsoft.com/office/powerpoint/2010/main" val="2271785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78" y="118005"/>
            <a:ext cx="12045462" cy="1371303"/>
          </a:xfrm>
        </p:spPr>
        <p:txBody>
          <a:bodyPr>
            <a:normAutofit/>
          </a:bodyPr>
          <a:lstStyle/>
          <a:p>
            <a:pPr algn="ctr"/>
            <a:r>
              <a:rPr lang="en-GB" b="1">
                <a:solidFill>
                  <a:srgbClr val="00AED9"/>
                </a:solidFill>
                <a:latin typeface="Arial" pitchFamily="34" charset="0"/>
                <a:cs typeface="Arial" pitchFamily="34" charset="0"/>
              </a:rPr>
              <a:t>1. Overview of the Urgent and Emergency Care Services </a:t>
            </a:r>
          </a:p>
        </p:txBody>
      </p:sp>
      <p:sp>
        <p:nvSpPr>
          <p:cNvPr id="3" name="Content Placeholder 2"/>
          <p:cNvSpPr>
            <a:spLocks noGrp="1"/>
          </p:cNvSpPr>
          <p:nvPr>
            <p:ph idx="1"/>
          </p:nvPr>
        </p:nvSpPr>
        <p:spPr>
          <a:xfrm>
            <a:off x="249116" y="1345223"/>
            <a:ext cx="8229600" cy="4709120"/>
          </a:xfrm>
        </p:spPr>
        <p:txBody>
          <a:bodyPr>
            <a:noAutofit/>
          </a:bodyPr>
          <a:lstStyle/>
          <a:p>
            <a:pPr marL="0" indent="0">
              <a:buNone/>
            </a:pPr>
            <a:br>
              <a:rPr lang="en-GB" sz="2800">
                <a:latin typeface="Arial" pitchFamily="34" charset="0"/>
                <a:cs typeface="Arial" pitchFamily="34" charset="0"/>
              </a:rPr>
            </a:br>
            <a:endParaRPr lang="en-GB" sz="2800">
              <a:latin typeface="Arial" pitchFamily="34" charset="0"/>
              <a:cs typeface="Arial" pitchFamily="34" charset="0"/>
            </a:endParaRPr>
          </a:p>
          <a:p>
            <a:endParaRPr lang="en-GB" sz="2800"/>
          </a:p>
        </p:txBody>
      </p:sp>
      <p:pic>
        <p:nvPicPr>
          <p:cNvPr id="5" name="Picture 4" descr="A group of people posing for a photo&#10;&#10;Description automatically generated">
            <a:extLst>
              <a:ext uri="{FF2B5EF4-FFF2-40B4-BE49-F238E27FC236}">
                <a16:creationId xmlns:a16="http://schemas.microsoft.com/office/drawing/2014/main" id="{10365008-6FED-DD48-AAD0-BD8A6560E9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91537"/>
            <a:ext cx="12192000" cy="4610420"/>
          </a:xfrm>
          <a:prstGeom prst="rect">
            <a:avLst/>
          </a:prstGeom>
        </p:spPr>
      </p:pic>
    </p:spTree>
    <p:extLst>
      <p:ext uri="{BB962C8B-B14F-4D97-AF65-F5344CB8AC3E}">
        <p14:creationId xmlns:p14="http://schemas.microsoft.com/office/powerpoint/2010/main" val="3883718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508" y="-112244"/>
            <a:ext cx="10515600" cy="1325563"/>
          </a:xfrm>
        </p:spPr>
        <p:txBody>
          <a:bodyPr/>
          <a:lstStyle/>
          <a:p>
            <a:pPr algn="l"/>
            <a:r>
              <a:rPr lang="en-GB" b="1" dirty="0">
                <a:solidFill>
                  <a:srgbClr val="00AED9"/>
                </a:solidFill>
                <a:latin typeface="Arial" pitchFamily="34" charset="0"/>
                <a:cs typeface="Arial" pitchFamily="34" charset="0"/>
              </a:rPr>
              <a:t>NHS 111</a:t>
            </a:r>
          </a:p>
        </p:txBody>
      </p:sp>
      <p:sp>
        <p:nvSpPr>
          <p:cNvPr id="3" name="Content Placeholder 2"/>
          <p:cNvSpPr>
            <a:spLocks noGrp="1"/>
          </p:cNvSpPr>
          <p:nvPr>
            <p:ph idx="1"/>
          </p:nvPr>
        </p:nvSpPr>
        <p:spPr>
          <a:xfrm>
            <a:off x="269508" y="1004822"/>
            <a:ext cx="8730114" cy="5626984"/>
          </a:xfrm>
        </p:spPr>
        <p:txBody>
          <a:bodyPr>
            <a:normAutofit fontScale="62500" lnSpcReduction="20000"/>
          </a:bodyPr>
          <a:lstStyle/>
          <a:p>
            <a:pPr marL="0" indent="0" algn="ctr">
              <a:lnSpc>
                <a:spcPct val="120000"/>
              </a:lnSpc>
              <a:spcBef>
                <a:spcPts val="0"/>
              </a:spcBef>
              <a:spcAft>
                <a:spcPts val="600"/>
              </a:spcAft>
              <a:buNone/>
            </a:pPr>
            <a:r>
              <a:rPr lang="en-GB" sz="3800" b="1" dirty="0">
                <a:latin typeface="Arial" pitchFamily="34" charset="0"/>
                <a:cs typeface="Arial" pitchFamily="34" charset="0"/>
              </a:rPr>
              <a:t>If you or someone you’re with has a medical problem that</a:t>
            </a:r>
            <a:r>
              <a:rPr lang="en-GB" sz="3800" b="1" u="sng" dirty="0">
                <a:latin typeface="Arial" pitchFamily="34" charset="0"/>
                <a:cs typeface="Arial" pitchFamily="34" charset="0"/>
              </a:rPr>
              <a:t> isn’t</a:t>
            </a:r>
            <a:r>
              <a:rPr lang="en-GB" sz="3800" b="1" dirty="0">
                <a:latin typeface="Arial" pitchFamily="34" charset="0"/>
                <a:cs typeface="Arial" pitchFamily="34" charset="0"/>
              </a:rPr>
              <a:t> life threatening but </a:t>
            </a:r>
            <a:r>
              <a:rPr lang="en-GB" sz="3800" b="1" u="sng" dirty="0">
                <a:latin typeface="Arial" pitchFamily="34" charset="0"/>
                <a:cs typeface="Arial" pitchFamily="34" charset="0"/>
              </a:rPr>
              <a:t>requires immediate help</a:t>
            </a:r>
            <a:r>
              <a:rPr lang="en-GB" sz="3800" b="1" dirty="0">
                <a:latin typeface="Arial" pitchFamily="34" charset="0"/>
                <a:cs typeface="Arial" pitchFamily="34" charset="0"/>
              </a:rPr>
              <a:t>, </a:t>
            </a:r>
            <a:r>
              <a:rPr lang="en-GB" sz="3800" b="1" dirty="0">
                <a:solidFill>
                  <a:srgbClr val="00B0F0"/>
                </a:solidFill>
                <a:latin typeface="Arial" pitchFamily="34" charset="0"/>
                <a:cs typeface="Arial" pitchFamily="34" charset="0"/>
              </a:rPr>
              <a:t>NHS 111 </a:t>
            </a:r>
            <a:r>
              <a:rPr lang="en-GB" sz="3800" b="1" dirty="0">
                <a:latin typeface="Arial" pitchFamily="34" charset="0"/>
                <a:cs typeface="Arial" pitchFamily="34" charset="0"/>
              </a:rPr>
              <a:t>will get you assessed and directed to the right place         </a:t>
            </a:r>
            <a:r>
              <a:rPr lang="en-GB" sz="3800" b="1" dirty="0">
                <a:solidFill>
                  <a:srgbClr val="00B0F0"/>
                </a:solidFill>
                <a:latin typeface="Arial" pitchFamily="34" charset="0"/>
                <a:cs typeface="Arial" pitchFamily="34" charset="0"/>
              </a:rPr>
              <a:t>24 hours 7 days a week 365 days a year</a:t>
            </a:r>
            <a:r>
              <a:rPr lang="en-GB" sz="3100" b="1" dirty="0">
                <a:latin typeface="Arial" pitchFamily="34" charset="0"/>
                <a:cs typeface="Arial" pitchFamily="34" charset="0"/>
              </a:rPr>
              <a:t>. </a:t>
            </a:r>
          </a:p>
          <a:p>
            <a:pPr marL="0" indent="0">
              <a:lnSpc>
                <a:spcPct val="120000"/>
              </a:lnSpc>
              <a:spcAft>
                <a:spcPts val="600"/>
              </a:spcAft>
              <a:buNone/>
            </a:pPr>
            <a:r>
              <a:rPr lang="en-GB" dirty="0">
                <a:latin typeface="Arial" pitchFamily="34" charset="0"/>
                <a:cs typeface="Arial" pitchFamily="34" charset="0"/>
              </a:rPr>
              <a:t>NHS 111 which is available </a:t>
            </a:r>
            <a:r>
              <a:rPr lang="en-GB" b="1" dirty="0">
                <a:solidFill>
                  <a:srgbClr val="0070C0"/>
                </a:solidFill>
                <a:latin typeface="Arial" pitchFamily="34" charset="0"/>
                <a:cs typeface="Arial" pitchFamily="34" charset="0"/>
              </a:rPr>
              <a:t>online </a:t>
            </a:r>
            <a:r>
              <a:rPr lang="en-GB" dirty="0">
                <a:latin typeface="Arial" pitchFamily="34" charset="0"/>
                <a:cs typeface="Arial" pitchFamily="34" charset="0"/>
              </a:rPr>
              <a:t>or by </a:t>
            </a:r>
            <a:r>
              <a:rPr lang="en-GB" b="1" dirty="0">
                <a:solidFill>
                  <a:srgbClr val="0070C0"/>
                </a:solidFill>
                <a:latin typeface="Arial" pitchFamily="34" charset="0"/>
                <a:cs typeface="Arial" pitchFamily="34" charset="0"/>
              </a:rPr>
              <a:t>phone</a:t>
            </a:r>
            <a:r>
              <a:rPr lang="en-GB" dirty="0">
                <a:latin typeface="Arial" pitchFamily="34" charset="0"/>
                <a:cs typeface="Arial" pitchFamily="34" charset="0"/>
              </a:rPr>
              <a:t>, can;</a:t>
            </a:r>
          </a:p>
          <a:p>
            <a:pPr>
              <a:lnSpc>
                <a:spcPct val="120000"/>
              </a:lnSpc>
              <a:spcBef>
                <a:spcPts val="0"/>
              </a:spcBef>
              <a:spcAft>
                <a:spcPts val="600"/>
              </a:spcAft>
            </a:pPr>
            <a:r>
              <a:rPr lang="en-GB" dirty="0">
                <a:latin typeface="Arial" pitchFamily="34" charset="0"/>
                <a:cs typeface="Arial" pitchFamily="34" charset="0"/>
              </a:rPr>
              <a:t>give you advice and help for dealing with your symptoms;</a:t>
            </a:r>
          </a:p>
          <a:p>
            <a:pPr>
              <a:lnSpc>
                <a:spcPct val="120000"/>
              </a:lnSpc>
              <a:spcBef>
                <a:spcPts val="0"/>
              </a:spcBef>
              <a:spcAft>
                <a:spcPts val="600"/>
              </a:spcAft>
            </a:pPr>
            <a:r>
              <a:rPr lang="en-GB" dirty="0">
                <a:latin typeface="Arial" pitchFamily="34" charset="0"/>
                <a:cs typeface="Arial" pitchFamily="34" charset="0"/>
              </a:rPr>
              <a:t>arrange for you to speak to a relevant healthcare professional;</a:t>
            </a:r>
          </a:p>
          <a:p>
            <a:pPr>
              <a:lnSpc>
                <a:spcPct val="120000"/>
              </a:lnSpc>
              <a:spcBef>
                <a:spcPts val="0"/>
              </a:spcBef>
              <a:spcAft>
                <a:spcPts val="600"/>
              </a:spcAft>
            </a:pPr>
            <a:r>
              <a:rPr lang="en-GB" dirty="0">
                <a:latin typeface="Arial" pitchFamily="34" charset="0"/>
                <a:cs typeface="Arial" pitchFamily="34" charset="0"/>
              </a:rPr>
              <a:t>organise and book you into face-to-face appointments;</a:t>
            </a:r>
          </a:p>
          <a:p>
            <a:pPr>
              <a:lnSpc>
                <a:spcPct val="120000"/>
              </a:lnSpc>
              <a:spcBef>
                <a:spcPts val="0"/>
              </a:spcBef>
              <a:spcAft>
                <a:spcPts val="600"/>
              </a:spcAft>
            </a:pPr>
            <a:r>
              <a:rPr lang="en-GB" dirty="0">
                <a:latin typeface="Arial" pitchFamily="34" charset="0"/>
                <a:cs typeface="Arial" pitchFamily="34" charset="0"/>
              </a:rPr>
              <a:t>provide you with information on how to get a repeat prescription and where to get an emergency supply. </a:t>
            </a:r>
          </a:p>
          <a:p>
            <a:pPr marL="0" indent="0">
              <a:lnSpc>
                <a:spcPct val="120000"/>
              </a:lnSpc>
              <a:spcBef>
                <a:spcPts val="0"/>
              </a:spcBef>
              <a:spcAft>
                <a:spcPts val="600"/>
              </a:spcAft>
              <a:buNone/>
            </a:pPr>
            <a:endParaRPr lang="en-GB" dirty="0">
              <a:latin typeface="Arial" pitchFamily="34" charset="0"/>
              <a:cs typeface="Arial" pitchFamily="34" charset="0"/>
            </a:endParaRPr>
          </a:p>
          <a:p>
            <a:pPr marL="0" indent="0">
              <a:buNone/>
            </a:pPr>
            <a:r>
              <a:rPr lang="en-GB" dirty="0">
                <a:latin typeface="Arial" pitchFamily="34" charset="0"/>
                <a:cs typeface="Arial" pitchFamily="34" charset="0"/>
              </a:rPr>
              <a:t>Call 111 for free from a landline or mobile phone.</a:t>
            </a:r>
          </a:p>
          <a:p>
            <a:pPr lvl="1">
              <a:buFont typeface="Wingdings" panose="05000000000000000000" pitchFamily="2" charset="2"/>
              <a:buChar char="ü"/>
            </a:pPr>
            <a:r>
              <a:rPr lang="en-GB" dirty="0">
                <a:latin typeface="Arial" pitchFamily="34" charset="0"/>
                <a:cs typeface="Arial" pitchFamily="34" charset="0"/>
              </a:rPr>
              <a:t>Call 18001 111 using the Relay UK app or a textphone 24/7;</a:t>
            </a:r>
          </a:p>
          <a:p>
            <a:pPr lvl="1">
              <a:buFont typeface="Wingdings" panose="05000000000000000000" pitchFamily="2" charset="2"/>
              <a:buChar char="ü"/>
            </a:pPr>
            <a:r>
              <a:rPr lang="en-GB" dirty="0">
                <a:latin typeface="Arial" pitchFamily="34" charset="0"/>
                <a:cs typeface="Arial" pitchFamily="34" charset="0"/>
              </a:rPr>
              <a:t>British Sign Language;</a:t>
            </a:r>
          </a:p>
          <a:p>
            <a:pPr lvl="1">
              <a:buFont typeface="Wingdings" panose="05000000000000000000" pitchFamily="2" charset="2"/>
              <a:buChar char="ü"/>
            </a:pPr>
            <a:r>
              <a:rPr lang="en-GB" dirty="0">
                <a:latin typeface="Arial" pitchFamily="34" charset="0"/>
                <a:cs typeface="Arial" pitchFamily="34" charset="0"/>
              </a:rPr>
              <a:t>Interpreting service.</a:t>
            </a:r>
          </a:p>
          <a:p>
            <a:pPr marL="0" indent="0">
              <a:buNone/>
            </a:pPr>
            <a:r>
              <a:rPr lang="en-GB" dirty="0">
                <a:latin typeface="Arial" pitchFamily="34" charset="0"/>
                <a:cs typeface="Arial" pitchFamily="34" charset="0"/>
              </a:rPr>
              <a:t>Go to online 111.nhs.uk (for assessment of people aged 5 and over only).</a:t>
            </a:r>
          </a:p>
          <a:p>
            <a:endParaRPr lang="en-GB" dirty="0">
              <a:latin typeface="Arial" pitchFamily="34" charset="0"/>
              <a:cs typeface="Arial" pitchFamily="34" charset="0"/>
            </a:endParaRPr>
          </a:p>
          <a:p>
            <a:endParaRPr lang="en-GB" dirty="0">
              <a:latin typeface="Arial" pitchFamily="34" charset="0"/>
              <a:cs typeface="Arial" pitchFamily="34" charset="0"/>
            </a:endParaRPr>
          </a:p>
        </p:txBody>
      </p:sp>
      <p:sp>
        <p:nvSpPr>
          <p:cNvPr id="4" name="Speech Bubble: Rectangle with Corners Rounded 3">
            <a:extLst>
              <a:ext uri="{FF2B5EF4-FFF2-40B4-BE49-F238E27FC236}">
                <a16:creationId xmlns:a16="http://schemas.microsoft.com/office/drawing/2014/main" id="{6FC1B659-5B77-4ADA-008D-76F8889B57B7}"/>
              </a:ext>
            </a:extLst>
          </p:cNvPr>
          <p:cNvSpPr/>
          <p:nvPr/>
        </p:nvSpPr>
        <p:spPr>
          <a:xfrm>
            <a:off x="8893486" y="295468"/>
            <a:ext cx="2922870" cy="3522846"/>
          </a:xfrm>
          <a:prstGeom prst="wedgeRoundRectCallout">
            <a:avLst/>
          </a:prstGeom>
          <a:solidFill>
            <a:schemeClr val="bg1"/>
          </a:solid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i="1" dirty="0">
                <a:solidFill>
                  <a:schemeClr val="tx1"/>
                </a:solidFill>
                <a:latin typeface="Arial" panose="020B0604020202020204" pitchFamily="34" charset="0"/>
                <a:cs typeface="Arial" panose="020B0604020202020204" pitchFamily="34" charset="0"/>
              </a:rPr>
              <a:t>Derbyshire Patient feedback;</a:t>
            </a:r>
          </a:p>
          <a:p>
            <a:pPr algn="ctr"/>
            <a:r>
              <a:rPr lang="en-GB" i="1" dirty="0">
                <a:solidFill>
                  <a:schemeClr val="tx1"/>
                </a:solidFill>
                <a:latin typeface="Arial" panose="020B0604020202020204" pitchFamily="34" charset="0"/>
                <a:cs typeface="Arial" panose="020B0604020202020204" pitchFamily="34" charset="0"/>
              </a:rPr>
              <a:t>Wife of husband wanted to say thank you to the 111 call handler. They saved her husband’s </a:t>
            </a:r>
          </a:p>
          <a:p>
            <a:pPr algn="ctr"/>
            <a:r>
              <a:rPr lang="en-GB" i="1" dirty="0">
                <a:solidFill>
                  <a:schemeClr val="tx1"/>
                </a:solidFill>
                <a:latin typeface="Arial" panose="020B0604020202020204" pitchFamily="34" charset="0"/>
                <a:cs typeface="Arial" panose="020B0604020202020204" pitchFamily="34" charset="0"/>
              </a:rPr>
              <a:t>life as he is in hospital recovering from Sepsis at the moment.</a:t>
            </a:r>
          </a:p>
        </p:txBody>
      </p:sp>
      <p:sp>
        <p:nvSpPr>
          <p:cNvPr id="5" name="Rectangle: Folded Corner 4">
            <a:extLst>
              <a:ext uri="{FF2B5EF4-FFF2-40B4-BE49-F238E27FC236}">
                <a16:creationId xmlns:a16="http://schemas.microsoft.com/office/drawing/2014/main" id="{B5A4D0F0-A5AF-ACE3-8821-A658270B7B20}"/>
              </a:ext>
            </a:extLst>
          </p:cNvPr>
          <p:cNvSpPr/>
          <p:nvPr/>
        </p:nvSpPr>
        <p:spPr>
          <a:xfrm>
            <a:off x="9079832" y="4639377"/>
            <a:ext cx="2842660" cy="1713297"/>
          </a:xfrm>
          <a:prstGeom prst="foldedCorner">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NHS 111 is there to help you</a:t>
            </a:r>
          </a:p>
          <a:p>
            <a:pPr algn="ctr"/>
            <a:r>
              <a:rPr lang="en-GB" sz="1400" dirty="0"/>
              <a:t>The Midlands 111 service</a:t>
            </a:r>
          </a:p>
          <a:p>
            <a:pPr algn="ctr"/>
            <a:r>
              <a:rPr lang="en-GB" sz="1400" dirty="0"/>
              <a:t>has received 1,456,859 calls. That is equivalent to an average 7 calls per minute or 1 call every 8.56 seconds since 9 April until 31 August. </a:t>
            </a:r>
          </a:p>
        </p:txBody>
      </p:sp>
    </p:spTree>
    <p:extLst>
      <p:ext uri="{BB962C8B-B14F-4D97-AF65-F5344CB8AC3E}">
        <p14:creationId xmlns:p14="http://schemas.microsoft.com/office/powerpoint/2010/main" val="1437671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508" y="-112244"/>
            <a:ext cx="10515600" cy="1325563"/>
          </a:xfrm>
        </p:spPr>
        <p:txBody>
          <a:bodyPr/>
          <a:lstStyle/>
          <a:p>
            <a:pPr algn="l"/>
            <a:r>
              <a:rPr lang="en-GB" b="1">
                <a:solidFill>
                  <a:srgbClr val="00AED9"/>
                </a:solidFill>
                <a:latin typeface="Arial" pitchFamily="34" charset="0"/>
                <a:cs typeface="Arial" pitchFamily="34" charset="0"/>
              </a:rPr>
              <a:t>Local Community Pharmacy </a:t>
            </a:r>
          </a:p>
        </p:txBody>
      </p:sp>
      <p:sp>
        <p:nvSpPr>
          <p:cNvPr id="3" name="Content Placeholder 2"/>
          <p:cNvSpPr>
            <a:spLocks noGrp="1"/>
          </p:cNvSpPr>
          <p:nvPr>
            <p:ph idx="1"/>
          </p:nvPr>
        </p:nvSpPr>
        <p:spPr>
          <a:xfrm>
            <a:off x="343301" y="2152061"/>
            <a:ext cx="3757061" cy="4123612"/>
          </a:xfrm>
        </p:spPr>
        <p:txBody>
          <a:bodyPr>
            <a:normAutofit fontScale="70000" lnSpcReduction="20000"/>
          </a:bodyPr>
          <a:lstStyle/>
          <a:p>
            <a:pPr>
              <a:lnSpc>
                <a:spcPct val="120000"/>
              </a:lnSpc>
              <a:spcBef>
                <a:spcPts val="0"/>
              </a:spcBef>
              <a:spcAft>
                <a:spcPts val="600"/>
              </a:spcAft>
            </a:pPr>
            <a:r>
              <a:rPr lang="en-GB" sz="3100">
                <a:latin typeface="Arial" pitchFamily="34" charset="0"/>
                <a:cs typeface="Arial" pitchFamily="34" charset="0"/>
              </a:rPr>
              <a:t>Coughs, colds and the flu</a:t>
            </a:r>
          </a:p>
          <a:p>
            <a:pPr>
              <a:lnSpc>
                <a:spcPct val="120000"/>
              </a:lnSpc>
              <a:spcBef>
                <a:spcPts val="0"/>
              </a:spcBef>
              <a:spcAft>
                <a:spcPts val="600"/>
              </a:spcAft>
            </a:pPr>
            <a:r>
              <a:rPr lang="en-GB" sz="3100">
                <a:latin typeface="Arial" pitchFamily="34" charset="0"/>
                <a:cs typeface="Arial" pitchFamily="34" charset="0"/>
              </a:rPr>
              <a:t>Impetigo </a:t>
            </a:r>
          </a:p>
          <a:p>
            <a:pPr>
              <a:lnSpc>
                <a:spcPct val="120000"/>
              </a:lnSpc>
              <a:spcBef>
                <a:spcPts val="0"/>
              </a:spcBef>
              <a:spcAft>
                <a:spcPts val="600"/>
              </a:spcAft>
            </a:pPr>
            <a:r>
              <a:rPr lang="en-GB" sz="3100">
                <a:latin typeface="Arial" pitchFamily="34" charset="0"/>
                <a:cs typeface="Arial" pitchFamily="34" charset="0"/>
              </a:rPr>
              <a:t>Sinusitis</a:t>
            </a:r>
          </a:p>
          <a:p>
            <a:pPr>
              <a:lnSpc>
                <a:spcPct val="120000"/>
              </a:lnSpc>
              <a:spcBef>
                <a:spcPts val="0"/>
              </a:spcBef>
              <a:spcAft>
                <a:spcPts val="600"/>
              </a:spcAft>
            </a:pPr>
            <a:r>
              <a:rPr lang="en-GB" sz="3100">
                <a:latin typeface="Arial" pitchFamily="34" charset="0"/>
                <a:cs typeface="Arial" pitchFamily="34" charset="0"/>
              </a:rPr>
              <a:t>Sore throat </a:t>
            </a:r>
          </a:p>
          <a:p>
            <a:pPr>
              <a:lnSpc>
                <a:spcPct val="120000"/>
              </a:lnSpc>
              <a:spcBef>
                <a:spcPts val="0"/>
              </a:spcBef>
              <a:spcAft>
                <a:spcPts val="600"/>
              </a:spcAft>
            </a:pPr>
            <a:r>
              <a:rPr lang="en-GB" sz="3100">
                <a:latin typeface="Arial" pitchFamily="34" charset="0"/>
                <a:cs typeface="Arial" pitchFamily="34" charset="0"/>
              </a:rPr>
              <a:t>Infected insect bites</a:t>
            </a:r>
          </a:p>
          <a:p>
            <a:pPr>
              <a:lnSpc>
                <a:spcPct val="120000"/>
              </a:lnSpc>
              <a:spcBef>
                <a:spcPts val="0"/>
              </a:spcBef>
              <a:spcAft>
                <a:spcPts val="600"/>
              </a:spcAft>
            </a:pPr>
            <a:r>
              <a:rPr lang="en-GB" sz="3100">
                <a:latin typeface="Arial" pitchFamily="34" charset="0"/>
                <a:cs typeface="Arial" pitchFamily="34" charset="0"/>
              </a:rPr>
              <a:t>Shingles</a:t>
            </a:r>
          </a:p>
          <a:p>
            <a:pPr>
              <a:lnSpc>
                <a:spcPct val="120000"/>
              </a:lnSpc>
              <a:spcBef>
                <a:spcPts val="0"/>
              </a:spcBef>
              <a:spcAft>
                <a:spcPts val="600"/>
              </a:spcAft>
            </a:pPr>
            <a:r>
              <a:rPr lang="en-GB" sz="3100">
                <a:latin typeface="Arial" pitchFamily="34" charset="0"/>
                <a:cs typeface="Arial" pitchFamily="34" charset="0"/>
              </a:rPr>
              <a:t>Aches, pains &amp; minor injuries </a:t>
            </a:r>
          </a:p>
          <a:p>
            <a:pPr>
              <a:lnSpc>
                <a:spcPct val="120000"/>
              </a:lnSpc>
              <a:spcBef>
                <a:spcPts val="0"/>
              </a:spcBef>
              <a:spcAft>
                <a:spcPts val="600"/>
              </a:spcAft>
            </a:pPr>
            <a:r>
              <a:rPr lang="en-GB" sz="3100">
                <a:latin typeface="Arial" pitchFamily="34" charset="0"/>
                <a:cs typeface="Arial" pitchFamily="34" charset="0"/>
              </a:rPr>
              <a:t>Oral contraception </a:t>
            </a:r>
          </a:p>
          <a:p>
            <a:endParaRPr lang="en-GB">
              <a:latin typeface="Arial" pitchFamily="34" charset="0"/>
              <a:cs typeface="Arial" pitchFamily="34" charset="0"/>
            </a:endParaRPr>
          </a:p>
          <a:p>
            <a:endParaRPr lang="en-GB">
              <a:latin typeface="Arial" pitchFamily="34" charset="0"/>
              <a:cs typeface="Arial" pitchFamily="34" charset="0"/>
            </a:endParaRPr>
          </a:p>
          <a:p>
            <a:endParaRPr lang="en-GB">
              <a:latin typeface="Arial" pitchFamily="34" charset="0"/>
              <a:cs typeface="Arial" pitchFamily="34" charset="0"/>
            </a:endParaRPr>
          </a:p>
        </p:txBody>
      </p:sp>
      <p:sp>
        <p:nvSpPr>
          <p:cNvPr id="4" name="Speech Bubble: Rectangle with Corners Rounded 3">
            <a:extLst>
              <a:ext uri="{FF2B5EF4-FFF2-40B4-BE49-F238E27FC236}">
                <a16:creationId xmlns:a16="http://schemas.microsoft.com/office/drawing/2014/main" id="{6FC1B659-5B77-4ADA-008D-76F8889B57B7}"/>
              </a:ext>
            </a:extLst>
          </p:cNvPr>
          <p:cNvSpPr/>
          <p:nvPr/>
        </p:nvSpPr>
        <p:spPr>
          <a:xfrm>
            <a:off x="7968343" y="0"/>
            <a:ext cx="4094535" cy="3946163"/>
          </a:xfrm>
          <a:prstGeom prst="wedgeRoundRectCallout">
            <a:avLst>
              <a:gd name="adj1" fmla="val -20128"/>
              <a:gd name="adj2" fmla="val 59074"/>
              <a:gd name="adj3" fmla="val 16667"/>
            </a:avLst>
          </a:prstGeom>
          <a:noFill/>
          <a:ln w="28575">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i="1" dirty="0">
              <a:solidFill>
                <a:schemeClr val="tx1"/>
              </a:solidFill>
            </a:endParaRPr>
          </a:p>
        </p:txBody>
      </p:sp>
      <p:sp>
        <p:nvSpPr>
          <p:cNvPr id="5" name="Rectangle: Folded Corner 4">
            <a:extLst>
              <a:ext uri="{FF2B5EF4-FFF2-40B4-BE49-F238E27FC236}">
                <a16:creationId xmlns:a16="http://schemas.microsoft.com/office/drawing/2014/main" id="{B5A4D0F0-A5AF-ACE3-8821-A658270B7B20}"/>
              </a:ext>
            </a:extLst>
          </p:cNvPr>
          <p:cNvSpPr/>
          <p:nvPr/>
        </p:nvSpPr>
        <p:spPr>
          <a:xfrm>
            <a:off x="9442580" y="4394717"/>
            <a:ext cx="2620297" cy="2160085"/>
          </a:xfrm>
          <a:prstGeom prst="foldedCorner">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Community Pharmacy is there to help you</a:t>
            </a:r>
          </a:p>
          <a:p>
            <a:pPr algn="ctr"/>
            <a:r>
              <a:rPr lang="en-GB" dirty="0">
                <a:latin typeface="Arial" panose="020B0604020202020204" pitchFamily="34" charset="0"/>
                <a:cs typeface="Arial" panose="020B0604020202020204" pitchFamily="34" charset="0"/>
              </a:rPr>
              <a:t>You can find your local pharmacy here  </a:t>
            </a:r>
            <a:r>
              <a:rPr lang="en-GB" dirty="0">
                <a:solidFill>
                  <a:schemeClr val="accent5">
                    <a:lumMod val="40000"/>
                    <a:lumOff val="6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Find a pharmacy - NHS (www.nhs.uk)</a:t>
            </a:r>
            <a:endParaRPr lang="en-GB" dirty="0">
              <a:solidFill>
                <a:schemeClr val="accent5">
                  <a:lumMod val="40000"/>
                  <a:lumOff val="60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A6107B36-A3F3-8677-E659-4391E12FDAE7}"/>
              </a:ext>
            </a:extLst>
          </p:cNvPr>
          <p:cNvSpPr txBox="1">
            <a:spLocks/>
          </p:cNvSpPr>
          <p:nvPr/>
        </p:nvSpPr>
        <p:spPr>
          <a:xfrm>
            <a:off x="4190998" y="2152060"/>
            <a:ext cx="4904876" cy="440274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spcAft>
                <a:spcPts val="600"/>
              </a:spcAft>
            </a:pPr>
            <a:r>
              <a:rPr lang="en-GB" dirty="0">
                <a:latin typeface="Arial" pitchFamily="34" charset="0"/>
                <a:cs typeface="Arial" pitchFamily="34" charset="0"/>
              </a:rPr>
              <a:t>Skin rashes and allergies </a:t>
            </a:r>
          </a:p>
          <a:p>
            <a:pPr>
              <a:lnSpc>
                <a:spcPct val="120000"/>
              </a:lnSpc>
              <a:spcBef>
                <a:spcPts val="0"/>
              </a:spcBef>
              <a:spcAft>
                <a:spcPts val="600"/>
              </a:spcAft>
            </a:pPr>
            <a:r>
              <a:rPr lang="en-GB" dirty="0">
                <a:latin typeface="Arial" pitchFamily="34" charset="0"/>
                <a:cs typeface="Arial" pitchFamily="34" charset="0"/>
              </a:rPr>
              <a:t>Urinary tract infections </a:t>
            </a:r>
          </a:p>
          <a:p>
            <a:pPr>
              <a:lnSpc>
                <a:spcPct val="120000"/>
              </a:lnSpc>
              <a:spcBef>
                <a:spcPts val="0"/>
              </a:spcBef>
              <a:spcAft>
                <a:spcPts val="600"/>
              </a:spcAft>
            </a:pPr>
            <a:r>
              <a:rPr lang="en-GB" dirty="0">
                <a:latin typeface="Arial" pitchFamily="34" charset="0"/>
                <a:cs typeface="Arial" pitchFamily="34" charset="0"/>
              </a:rPr>
              <a:t>Earache </a:t>
            </a:r>
          </a:p>
          <a:p>
            <a:pPr>
              <a:lnSpc>
                <a:spcPct val="120000"/>
              </a:lnSpc>
              <a:spcBef>
                <a:spcPts val="0"/>
              </a:spcBef>
              <a:spcAft>
                <a:spcPts val="600"/>
              </a:spcAft>
            </a:pPr>
            <a:r>
              <a:rPr lang="en-GB" dirty="0">
                <a:latin typeface="Arial" pitchFamily="34" charset="0"/>
                <a:cs typeface="Arial" pitchFamily="34" charset="0"/>
              </a:rPr>
              <a:t>Stomach aches such as constipation, diarrhoea, haemorrhoids, or threadworms</a:t>
            </a:r>
          </a:p>
          <a:p>
            <a:pPr>
              <a:lnSpc>
                <a:spcPct val="120000"/>
              </a:lnSpc>
              <a:spcBef>
                <a:spcPts val="0"/>
              </a:spcBef>
              <a:spcAft>
                <a:spcPts val="600"/>
              </a:spcAft>
            </a:pPr>
            <a:r>
              <a:rPr lang="en-GB" dirty="0">
                <a:latin typeface="Arial" pitchFamily="34" charset="0"/>
                <a:cs typeface="Arial" pitchFamily="34" charset="0"/>
              </a:rPr>
              <a:t>Help with medication and repeat prescriptions</a:t>
            </a:r>
          </a:p>
          <a:p>
            <a:pPr>
              <a:lnSpc>
                <a:spcPct val="120000"/>
              </a:lnSpc>
              <a:spcBef>
                <a:spcPts val="0"/>
              </a:spcBef>
              <a:spcAft>
                <a:spcPts val="600"/>
              </a:spcAft>
            </a:pPr>
            <a:r>
              <a:rPr lang="en-GB" dirty="0">
                <a:latin typeface="Arial" pitchFamily="34" charset="0"/>
                <a:cs typeface="Arial" pitchFamily="34" charset="0"/>
              </a:rPr>
              <a:t>Advice on healthy living – how to eat better, lose weight, exercise and stop smoking </a:t>
            </a:r>
          </a:p>
          <a:p>
            <a:endParaRPr lang="en-GB" dirty="0">
              <a:latin typeface="Arial" pitchFamily="34" charset="0"/>
              <a:cs typeface="Arial" pitchFamily="34" charset="0"/>
            </a:endParaRPr>
          </a:p>
          <a:p>
            <a:endParaRPr lang="en-GB" dirty="0">
              <a:latin typeface="Arial" pitchFamily="34" charset="0"/>
              <a:cs typeface="Arial" pitchFamily="34" charset="0"/>
            </a:endParaRPr>
          </a:p>
          <a:p>
            <a:endParaRPr lang="en-GB" dirty="0">
              <a:latin typeface="Arial" pitchFamily="34" charset="0"/>
              <a:cs typeface="Arial" pitchFamily="34" charset="0"/>
            </a:endParaRPr>
          </a:p>
        </p:txBody>
      </p:sp>
      <p:sp>
        <p:nvSpPr>
          <p:cNvPr id="7" name="Content Placeholder 2">
            <a:extLst>
              <a:ext uri="{FF2B5EF4-FFF2-40B4-BE49-F238E27FC236}">
                <a16:creationId xmlns:a16="http://schemas.microsoft.com/office/drawing/2014/main" id="{83B20B71-3366-7BEA-FFE3-AEFCF405EDD2}"/>
              </a:ext>
            </a:extLst>
          </p:cNvPr>
          <p:cNvSpPr txBox="1">
            <a:spLocks/>
          </p:cNvSpPr>
          <p:nvPr/>
        </p:nvSpPr>
        <p:spPr>
          <a:xfrm>
            <a:off x="40905" y="935842"/>
            <a:ext cx="8300186" cy="116246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600"/>
              </a:spcAft>
              <a:buFont typeface="Arial" panose="020B0604020202020204" pitchFamily="34" charset="0"/>
              <a:buNone/>
            </a:pPr>
            <a:r>
              <a:rPr lang="en-GB" b="1" dirty="0">
                <a:latin typeface="Arial" pitchFamily="34" charset="0"/>
                <a:cs typeface="Arial" pitchFamily="34" charset="0"/>
              </a:rPr>
              <a:t>Speak to your local community pharmacy in confidence, without an appointment about: </a:t>
            </a:r>
          </a:p>
          <a:p>
            <a:endParaRPr lang="en-GB" dirty="0">
              <a:latin typeface="Arial" pitchFamily="34" charset="0"/>
              <a:cs typeface="Arial" pitchFamily="34" charset="0"/>
            </a:endParaRPr>
          </a:p>
          <a:p>
            <a:endParaRPr lang="en-GB" dirty="0">
              <a:latin typeface="Arial" pitchFamily="34" charset="0"/>
              <a:cs typeface="Arial" pitchFamily="34" charset="0"/>
            </a:endParaRPr>
          </a:p>
          <a:p>
            <a:endParaRPr lang="en-GB" dirty="0">
              <a:latin typeface="Arial" pitchFamily="34" charset="0"/>
              <a:cs typeface="Arial" pitchFamily="34" charset="0"/>
            </a:endParaRPr>
          </a:p>
        </p:txBody>
      </p:sp>
      <p:sp>
        <p:nvSpPr>
          <p:cNvPr id="9" name="TextBox 8">
            <a:extLst>
              <a:ext uri="{FF2B5EF4-FFF2-40B4-BE49-F238E27FC236}">
                <a16:creationId xmlns:a16="http://schemas.microsoft.com/office/drawing/2014/main" id="{A1C8C09C-59FE-95BA-FD35-3E87B9A72941}"/>
              </a:ext>
            </a:extLst>
          </p:cNvPr>
          <p:cNvSpPr txBox="1"/>
          <p:nvPr/>
        </p:nvSpPr>
        <p:spPr>
          <a:xfrm>
            <a:off x="7968343" y="389442"/>
            <a:ext cx="4182752" cy="3167277"/>
          </a:xfrm>
          <a:prstGeom prst="rect">
            <a:avLst/>
          </a:prstGeom>
          <a:noFill/>
        </p:spPr>
        <p:txBody>
          <a:bodyPr wrap="square">
            <a:spAutoFit/>
          </a:bodyPr>
          <a:lstStyle/>
          <a:p>
            <a:pPr>
              <a:lnSpc>
                <a:spcPct val="115000"/>
              </a:lnSpc>
              <a:spcAft>
                <a:spcPts val="1000"/>
              </a:spcAft>
            </a:pPr>
            <a:r>
              <a:rPr lang="en-GB" sz="1100" kern="100" dirty="0">
                <a:effectLst/>
                <a:latin typeface="Arial" panose="020B0604020202020204" pitchFamily="34" charset="0"/>
                <a:ea typeface="Calibri" panose="020F0502020204030204" pitchFamily="34" charset="0"/>
                <a:cs typeface="Times New Roman" panose="02020603050405020304" pitchFamily="18" charset="0"/>
              </a:rPr>
              <a:t>"I used my local community pharmacy and they helped me with a pain in the right side of my face, through my sinuses and into my jaws and teeth, together with a discharge from my nose.</a:t>
            </a:r>
            <a:r>
              <a:rPr lang="en-GB" sz="1100" kern="100" dirty="0">
                <a:latin typeface="Calibri" panose="020F0502020204030204" pitchFamily="34" charset="0"/>
                <a:ea typeface="Calibri" panose="020F0502020204030204" pitchFamily="34" charset="0"/>
                <a:cs typeface="Times New Roman" panose="02020603050405020304" pitchFamily="18" charset="0"/>
              </a:rPr>
              <a:t> </a:t>
            </a:r>
            <a:r>
              <a:rPr lang="en-GB" sz="1100" kern="100" dirty="0">
                <a:effectLst/>
                <a:latin typeface="Arial" panose="020B0604020202020204" pitchFamily="34" charset="0"/>
                <a:ea typeface="Calibri" panose="020F0502020204030204" pitchFamily="34" charset="0"/>
                <a:cs typeface="Times New Roman" panose="02020603050405020304" pitchFamily="18" charset="0"/>
              </a:rPr>
              <a:t>I knew about Pharmacy First so I went to ask for something to help me.</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kern="100" dirty="0">
                <a:effectLst/>
                <a:latin typeface="Arial" panose="020B0604020202020204" pitchFamily="34" charset="0"/>
                <a:ea typeface="Calibri" panose="020F0502020204030204" pitchFamily="34" charset="0"/>
                <a:cs typeface="Times New Roman" panose="02020603050405020304" pitchFamily="18" charset="0"/>
              </a:rPr>
              <a:t>I was seen in the privacy of the consultation room and the pharmacist gave me a nasal spray to try to clear the sinuses. He said to come back if it didn’t improve. It didn't get better, despite the treatment, so I came back. I went through my symptoms again and this time the pharmacist said it was appropriate for me to have an antibiotic to clear up the infection”.</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100" dirty="0">
                <a:effectLst/>
                <a:latin typeface="Arial" panose="020B0604020202020204" pitchFamily="34" charset="0"/>
                <a:ea typeface="Calibri" panose="020F0502020204030204" pitchFamily="34" charset="0"/>
              </a:rPr>
              <a:t>The patient stated  "It's a first class service. Previously I would have had to go to my GP practice. It's much less stressful to come to the pharmacy and I'm glad someone else can use the GP appointment I would have taken previously."</a:t>
            </a:r>
            <a:endParaRPr lang="en-GB" dirty="0"/>
          </a:p>
        </p:txBody>
      </p:sp>
    </p:spTree>
    <p:extLst>
      <p:ext uri="{BB962C8B-B14F-4D97-AF65-F5344CB8AC3E}">
        <p14:creationId xmlns:p14="http://schemas.microsoft.com/office/powerpoint/2010/main" val="3213398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32" y="-141776"/>
            <a:ext cx="10515600" cy="1325563"/>
          </a:xfrm>
        </p:spPr>
        <p:txBody>
          <a:bodyPr/>
          <a:lstStyle/>
          <a:p>
            <a:pPr algn="l"/>
            <a:r>
              <a:rPr lang="en-GB" b="1">
                <a:solidFill>
                  <a:srgbClr val="00AED9"/>
                </a:solidFill>
                <a:latin typeface="Arial" pitchFamily="34" charset="0"/>
                <a:cs typeface="Arial" pitchFamily="34" charset="0"/>
              </a:rPr>
              <a:t>Urgent Treatment Centres UTC</a:t>
            </a:r>
          </a:p>
        </p:txBody>
      </p:sp>
      <p:sp>
        <p:nvSpPr>
          <p:cNvPr id="3" name="Content Placeholder 2"/>
          <p:cNvSpPr>
            <a:spLocks noGrp="1"/>
          </p:cNvSpPr>
          <p:nvPr>
            <p:ph idx="1"/>
          </p:nvPr>
        </p:nvSpPr>
        <p:spPr>
          <a:xfrm>
            <a:off x="126024" y="1146707"/>
            <a:ext cx="5969976" cy="5640525"/>
          </a:xfrm>
        </p:spPr>
        <p:txBody>
          <a:bodyPr>
            <a:normAutofit fontScale="70000" lnSpcReduction="20000"/>
          </a:bodyPr>
          <a:lstStyle/>
          <a:p>
            <a:pPr marL="0" indent="0" algn="ctr">
              <a:lnSpc>
                <a:spcPct val="120000"/>
              </a:lnSpc>
              <a:spcBef>
                <a:spcPts val="0"/>
              </a:spcBef>
              <a:spcAft>
                <a:spcPts val="600"/>
              </a:spcAft>
              <a:buNone/>
            </a:pPr>
            <a:r>
              <a:rPr lang="en-GB" sz="3400" b="1">
                <a:latin typeface="Arial" pitchFamily="34" charset="0"/>
                <a:cs typeface="Arial" pitchFamily="34" charset="0"/>
              </a:rPr>
              <a:t>You can book into your UTC through NHS 111 or simply walk into a Centre if you need urgent medical attention, but it’s </a:t>
            </a:r>
            <a:r>
              <a:rPr lang="en-GB" sz="3400" b="1" u="sng">
                <a:latin typeface="Arial" pitchFamily="34" charset="0"/>
                <a:cs typeface="Arial" pitchFamily="34" charset="0"/>
              </a:rPr>
              <a:t>not</a:t>
            </a:r>
            <a:r>
              <a:rPr lang="en-GB" sz="3400" b="1">
                <a:latin typeface="Arial" pitchFamily="34" charset="0"/>
                <a:cs typeface="Arial" pitchFamily="34" charset="0"/>
              </a:rPr>
              <a:t> a life-threatening situation. </a:t>
            </a:r>
          </a:p>
          <a:p>
            <a:pPr marL="0" indent="0" algn="ctr">
              <a:lnSpc>
                <a:spcPct val="120000"/>
              </a:lnSpc>
              <a:spcBef>
                <a:spcPts val="0"/>
              </a:spcBef>
              <a:spcAft>
                <a:spcPts val="600"/>
              </a:spcAft>
              <a:buNone/>
            </a:pPr>
            <a:endParaRPr lang="en-GB" sz="900" b="1">
              <a:latin typeface="Arial" pitchFamily="34" charset="0"/>
              <a:cs typeface="Arial" pitchFamily="34" charset="0"/>
            </a:endParaRPr>
          </a:p>
          <a:p>
            <a:pPr marL="0" indent="0">
              <a:lnSpc>
                <a:spcPct val="120000"/>
              </a:lnSpc>
              <a:spcBef>
                <a:spcPts val="0"/>
              </a:spcBef>
              <a:spcAft>
                <a:spcPts val="600"/>
              </a:spcAft>
              <a:buNone/>
            </a:pPr>
            <a:r>
              <a:rPr lang="en-GB">
                <a:latin typeface="Arial" pitchFamily="34" charset="0"/>
                <a:cs typeface="Arial" pitchFamily="34" charset="0"/>
              </a:rPr>
              <a:t>Urgent treatment centres are; </a:t>
            </a:r>
          </a:p>
          <a:p>
            <a:pPr>
              <a:lnSpc>
                <a:spcPct val="120000"/>
              </a:lnSpc>
              <a:spcBef>
                <a:spcPts val="0"/>
              </a:spcBef>
              <a:spcAft>
                <a:spcPts val="600"/>
              </a:spcAft>
            </a:pPr>
            <a:r>
              <a:rPr lang="en-GB">
                <a:latin typeface="Arial" pitchFamily="34" charset="0"/>
                <a:cs typeface="Arial" pitchFamily="34" charset="0"/>
              </a:rPr>
              <a:t>Open at least 12 hours a day, every day, 365 days a year. </a:t>
            </a:r>
          </a:p>
          <a:p>
            <a:pPr>
              <a:lnSpc>
                <a:spcPct val="120000"/>
              </a:lnSpc>
              <a:spcBef>
                <a:spcPts val="0"/>
              </a:spcBef>
              <a:spcAft>
                <a:spcPts val="600"/>
              </a:spcAft>
            </a:pPr>
            <a:r>
              <a:rPr lang="en-GB">
                <a:latin typeface="Arial" pitchFamily="34" charset="0"/>
                <a:cs typeface="Arial" pitchFamily="34" charset="0"/>
              </a:rPr>
              <a:t>Equipped to diagnose and deal with many of the most common ailments, without going to your local A&amp;E. </a:t>
            </a:r>
          </a:p>
          <a:p>
            <a:pPr>
              <a:lnSpc>
                <a:spcPct val="120000"/>
              </a:lnSpc>
              <a:spcBef>
                <a:spcPts val="0"/>
              </a:spcBef>
              <a:spcAft>
                <a:spcPts val="600"/>
              </a:spcAft>
            </a:pPr>
            <a:r>
              <a:rPr lang="en-GB">
                <a:latin typeface="Arial" pitchFamily="34" charset="0"/>
                <a:cs typeface="Arial" pitchFamily="34" charset="0"/>
              </a:rPr>
              <a:t>Derbyshire has Five Community Urgent Treatment Centres (Buxton, Derby, Ilkeston, Ripley and Whitworth) you can find them here…</a:t>
            </a:r>
          </a:p>
          <a:p>
            <a:endParaRPr lang="en-GB">
              <a:latin typeface="Arial" pitchFamily="34" charset="0"/>
              <a:cs typeface="Arial" pitchFamily="34" charset="0"/>
            </a:endParaRPr>
          </a:p>
          <a:p>
            <a:pPr marL="0" indent="0">
              <a:buNone/>
            </a:pPr>
            <a:endParaRPr lang="en-GB">
              <a:latin typeface="Arial" pitchFamily="34" charset="0"/>
              <a:cs typeface="Arial" pitchFamily="34" charset="0"/>
            </a:endParaRPr>
          </a:p>
          <a:p>
            <a:pPr marL="0" indent="0">
              <a:buNone/>
            </a:pPr>
            <a:endParaRPr lang="en-GB" b="1">
              <a:solidFill>
                <a:srgbClr val="FF0000"/>
              </a:solidFill>
              <a:latin typeface="Arial" pitchFamily="34" charset="0"/>
              <a:cs typeface="Arial" pitchFamily="34" charset="0"/>
            </a:endParaRPr>
          </a:p>
          <a:p>
            <a:endParaRPr lang="en-GB">
              <a:latin typeface="Arial" pitchFamily="34" charset="0"/>
              <a:cs typeface="Arial" pitchFamily="34" charset="0"/>
            </a:endParaRPr>
          </a:p>
        </p:txBody>
      </p:sp>
      <p:sp>
        <p:nvSpPr>
          <p:cNvPr id="5" name="Rectangle: Folded Corner 4">
            <a:extLst>
              <a:ext uri="{FF2B5EF4-FFF2-40B4-BE49-F238E27FC236}">
                <a16:creationId xmlns:a16="http://schemas.microsoft.com/office/drawing/2014/main" id="{FF0EF1C6-627A-8866-15CA-9D6B2124ED6C}"/>
              </a:ext>
            </a:extLst>
          </p:cNvPr>
          <p:cNvSpPr/>
          <p:nvPr/>
        </p:nvSpPr>
        <p:spPr>
          <a:xfrm>
            <a:off x="8876096" y="4448988"/>
            <a:ext cx="3059229" cy="1713297"/>
          </a:xfrm>
          <a:prstGeom prst="foldedCorner">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Click here to see the latest waiting times for your   nearest UTC </a:t>
            </a:r>
            <a:r>
              <a:rPr lang="en-GB">
                <a:solidFill>
                  <a:schemeClr val="accent5">
                    <a:lumMod val="40000"/>
                    <a:lumOff val="60000"/>
                  </a:schemeClr>
                </a:solidFill>
                <a:hlinkClick r:id="rId2">
                  <a:extLst>
                    <a:ext uri="{A12FA001-AC4F-418D-AE19-62706E023703}">
                      <ahyp:hlinkClr xmlns:ahyp="http://schemas.microsoft.com/office/drawing/2018/hyperlinkcolor" val="tx"/>
                    </a:ext>
                  </a:extLst>
                </a:hlinkClick>
              </a:rPr>
              <a:t>Joined Up Care Derbyshire Integrated Care System</a:t>
            </a:r>
            <a:endParaRPr lang="en-GB">
              <a:solidFill>
                <a:schemeClr val="accent5">
                  <a:lumMod val="40000"/>
                  <a:lumOff val="60000"/>
                </a:schemeClr>
              </a:solidFill>
            </a:endParaRPr>
          </a:p>
        </p:txBody>
      </p:sp>
      <p:pic>
        <p:nvPicPr>
          <p:cNvPr id="5122" name="Picture 2" descr="Temporary changes on access to Urgent Treatment Centres » Joined Up ...">
            <a:extLst>
              <a:ext uri="{FF2B5EF4-FFF2-40B4-BE49-F238E27FC236}">
                <a16:creationId xmlns:a16="http://schemas.microsoft.com/office/drawing/2014/main" id="{91E86B8C-9AA8-24DE-9E64-AA9EC1549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608" y="1063499"/>
            <a:ext cx="5855368" cy="303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8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C6FB6F-6ADA-B22F-AC59-5B4F3916C2EF}"/>
              </a:ext>
            </a:extLst>
          </p:cNvPr>
          <p:cNvSpPr txBox="1"/>
          <p:nvPr/>
        </p:nvSpPr>
        <p:spPr>
          <a:xfrm>
            <a:off x="1230923" y="4847492"/>
            <a:ext cx="2063262" cy="323165"/>
          </a:xfrm>
          <a:prstGeom prst="rect">
            <a:avLst/>
          </a:prstGeom>
          <a:noFill/>
        </p:spPr>
        <p:txBody>
          <a:bodyPr wrap="square" rtlCol="0">
            <a:spAutoFit/>
          </a:bodyPr>
          <a:lstStyle/>
          <a:p>
            <a:r>
              <a:rPr lang="en-GB" sz="1500" dirty="0">
                <a:solidFill>
                  <a:schemeClr val="bg1"/>
                </a:solidFill>
                <a:latin typeface="Abadi Extra Light" panose="020B0204020104020204" pitchFamily="34" charset="0"/>
              </a:rPr>
              <a:t>Appointment only</a:t>
            </a:r>
          </a:p>
        </p:txBody>
      </p:sp>
      <p:pic>
        <p:nvPicPr>
          <p:cNvPr id="4" name="Picture 3" descr="A map of the united kingdom&#10;&#10;Description automatically generated">
            <a:extLst>
              <a:ext uri="{FF2B5EF4-FFF2-40B4-BE49-F238E27FC236}">
                <a16:creationId xmlns:a16="http://schemas.microsoft.com/office/drawing/2014/main" id="{88AE267F-3AD9-62D1-E0F1-295340718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643395"/>
          </a:xfrm>
          <a:prstGeom prst="rect">
            <a:avLst/>
          </a:prstGeom>
        </p:spPr>
      </p:pic>
      <p:sp>
        <p:nvSpPr>
          <p:cNvPr id="3" name="TextBox 2">
            <a:extLst>
              <a:ext uri="{FF2B5EF4-FFF2-40B4-BE49-F238E27FC236}">
                <a16:creationId xmlns:a16="http://schemas.microsoft.com/office/drawing/2014/main" id="{B17C3DFD-AC76-346A-8FA1-C63A0874A15B}"/>
              </a:ext>
            </a:extLst>
          </p:cNvPr>
          <p:cNvSpPr txBox="1"/>
          <p:nvPr/>
        </p:nvSpPr>
        <p:spPr>
          <a:xfrm>
            <a:off x="552899" y="5074537"/>
            <a:ext cx="2063262" cy="323165"/>
          </a:xfrm>
          <a:prstGeom prst="rect">
            <a:avLst/>
          </a:prstGeom>
          <a:noFill/>
        </p:spPr>
        <p:txBody>
          <a:bodyPr wrap="square" rtlCol="0">
            <a:spAutoFit/>
          </a:bodyPr>
          <a:lstStyle/>
          <a:p>
            <a:r>
              <a:rPr lang="en-GB" sz="1500" dirty="0">
                <a:solidFill>
                  <a:schemeClr val="bg1"/>
                </a:solidFill>
                <a:latin typeface="Abadi Extra Light" panose="020B0204020104020204" pitchFamily="34" charset="0"/>
              </a:rPr>
              <a:t>Appointment only</a:t>
            </a:r>
          </a:p>
        </p:txBody>
      </p:sp>
    </p:spTree>
    <p:extLst>
      <p:ext uri="{BB962C8B-B14F-4D97-AF65-F5344CB8AC3E}">
        <p14:creationId xmlns:p14="http://schemas.microsoft.com/office/powerpoint/2010/main" val="4036147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282"/>
            <a:ext cx="12084908" cy="1325563"/>
          </a:xfrm>
        </p:spPr>
        <p:txBody>
          <a:bodyPr>
            <a:normAutofit fontScale="90000"/>
          </a:bodyPr>
          <a:lstStyle/>
          <a:p>
            <a:pPr algn="l"/>
            <a:r>
              <a:rPr lang="en-GB" b="1">
                <a:solidFill>
                  <a:srgbClr val="00AED9"/>
                </a:solidFill>
                <a:latin typeface="Arial" pitchFamily="34" charset="0"/>
                <a:cs typeface="Arial" pitchFamily="34" charset="0"/>
              </a:rPr>
              <a:t>Think which service…</a:t>
            </a:r>
            <a:br>
              <a:rPr lang="en-GB" b="1">
                <a:solidFill>
                  <a:srgbClr val="00AED9"/>
                </a:solidFill>
                <a:latin typeface="Arial" pitchFamily="34" charset="0"/>
                <a:cs typeface="Arial" pitchFamily="34" charset="0"/>
              </a:rPr>
            </a:br>
            <a:r>
              <a:rPr lang="en-GB" sz="2700" b="1">
                <a:solidFill>
                  <a:srgbClr val="00AED9"/>
                </a:solidFill>
                <a:latin typeface="Arial" pitchFamily="34" charset="0"/>
                <a:cs typeface="Arial" pitchFamily="34" charset="0"/>
              </a:rPr>
              <a:t>We want to help you to find the service which is right for you or for someone you are caring for  at that time. </a:t>
            </a:r>
          </a:p>
        </p:txBody>
      </p:sp>
      <p:sp>
        <p:nvSpPr>
          <p:cNvPr id="3" name="Content Placeholder 2"/>
          <p:cNvSpPr>
            <a:spLocks noGrp="1"/>
          </p:cNvSpPr>
          <p:nvPr>
            <p:ph idx="1"/>
          </p:nvPr>
        </p:nvSpPr>
        <p:spPr>
          <a:xfrm>
            <a:off x="0" y="1424629"/>
            <a:ext cx="12307330" cy="5334305"/>
          </a:xfrm>
        </p:spPr>
        <p:txBody>
          <a:bodyPr>
            <a:noAutofit/>
          </a:bodyPr>
          <a:lstStyle/>
          <a:p>
            <a:pPr>
              <a:buFont typeface="Wingdings" panose="05000000000000000000" pitchFamily="2" charset="2"/>
              <a:buChar char="Ø"/>
            </a:pPr>
            <a:r>
              <a:rPr lang="en-GB" sz="2200" b="1" dirty="0">
                <a:solidFill>
                  <a:schemeClr val="bg1"/>
                </a:solidFill>
                <a:highlight>
                  <a:srgbClr val="FF0000"/>
                </a:highlight>
                <a:latin typeface="Arial" pitchFamily="34" charset="0"/>
                <a:cs typeface="Arial" pitchFamily="34" charset="0"/>
              </a:rPr>
              <a:t>Remember, 999 and A&amp;E are for an emergency, or life-threatening situations only.</a:t>
            </a:r>
          </a:p>
          <a:p>
            <a:pPr>
              <a:buFont typeface="Wingdings" panose="05000000000000000000" pitchFamily="2" charset="2"/>
              <a:buChar char="Ø"/>
            </a:pPr>
            <a:r>
              <a:rPr lang="en-GB" sz="2200" dirty="0">
                <a:latin typeface="Arial" pitchFamily="34" charset="0"/>
                <a:cs typeface="Arial" pitchFamily="34" charset="0"/>
              </a:rPr>
              <a:t>The campaign aims to help people get quicker care in the most appropriate place.</a:t>
            </a:r>
          </a:p>
          <a:p>
            <a:pPr marL="0" indent="0">
              <a:buNone/>
            </a:pPr>
            <a:endParaRPr lang="en-GB" sz="2200" dirty="0">
              <a:latin typeface="Arial" pitchFamily="34" charset="0"/>
              <a:cs typeface="Arial" pitchFamily="34" charset="0"/>
            </a:endParaRPr>
          </a:p>
          <a:p>
            <a:pPr>
              <a:buFont typeface="Wingdings" panose="05000000000000000000" pitchFamily="2" charset="2"/>
              <a:buChar char="Ø"/>
            </a:pPr>
            <a:r>
              <a:rPr lang="en-GB" sz="2200" dirty="0">
                <a:latin typeface="Arial" pitchFamily="34" charset="0"/>
                <a:cs typeface="Arial" pitchFamily="34" charset="0"/>
              </a:rPr>
              <a:t>It focuses on advice to keep well, on the wide range of services available at a community pharmacy, on NHS 111 online and local urgent treatment centres.</a:t>
            </a:r>
          </a:p>
          <a:p>
            <a:pPr>
              <a:buFont typeface="Wingdings" panose="05000000000000000000" pitchFamily="2" charset="2"/>
              <a:buChar char="Ø"/>
            </a:pPr>
            <a:endParaRPr lang="en-GB" sz="2200" dirty="0">
              <a:latin typeface="Arial" pitchFamily="34" charset="0"/>
              <a:cs typeface="Arial" pitchFamily="34" charset="0"/>
            </a:endParaRPr>
          </a:p>
          <a:p>
            <a:pPr>
              <a:buFont typeface="Wingdings" panose="05000000000000000000" pitchFamily="2" charset="2"/>
              <a:buChar char="Ø"/>
            </a:pPr>
            <a:r>
              <a:rPr lang="en-GB" sz="2200" dirty="0">
                <a:latin typeface="Arial" pitchFamily="34" charset="0"/>
                <a:cs typeface="Arial" pitchFamily="34" charset="0"/>
              </a:rPr>
              <a:t>The campaign also encourages people to self-care by taking simple steps to prevent illness such as keeping up-to-date with vaccinations, eating well, staying warm and keeping active.</a:t>
            </a:r>
          </a:p>
          <a:p>
            <a:pPr>
              <a:buFont typeface="Wingdings" panose="05000000000000000000" pitchFamily="2" charset="2"/>
              <a:buChar char="Ø"/>
            </a:pPr>
            <a:endParaRPr lang="en-GB" sz="2200" dirty="0">
              <a:latin typeface="Arial" pitchFamily="34" charset="0"/>
              <a:cs typeface="Arial" pitchFamily="34" charset="0"/>
            </a:endParaRPr>
          </a:p>
          <a:p>
            <a:pPr>
              <a:buFont typeface="Wingdings" panose="05000000000000000000" pitchFamily="2" charset="2"/>
              <a:buChar char="Ø"/>
            </a:pPr>
            <a:r>
              <a:rPr lang="en-GB" sz="2200" dirty="0">
                <a:latin typeface="Arial" pitchFamily="34" charset="0"/>
                <a:cs typeface="Arial" pitchFamily="34" charset="0"/>
              </a:rPr>
              <a:t>The NHS in Derby and Derbyshire is calling on people to reduce pressure on NHS services this winter by re-thinking which service they opt for when unwell.</a:t>
            </a:r>
          </a:p>
          <a:p>
            <a:pPr>
              <a:buFont typeface="Wingdings" panose="05000000000000000000" pitchFamily="2" charset="2"/>
              <a:buChar char="Ø"/>
            </a:pPr>
            <a:endParaRPr lang="en-GB" sz="2200" dirty="0">
              <a:latin typeface="Arial" pitchFamily="34" charset="0"/>
              <a:cs typeface="Arial" pitchFamily="34" charset="0"/>
            </a:endParaRPr>
          </a:p>
          <a:p>
            <a:pPr>
              <a:buFont typeface="Wingdings" panose="05000000000000000000" pitchFamily="2" charset="2"/>
              <a:buChar char="Ø"/>
            </a:pPr>
            <a:r>
              <a:rPr lang="en-GB" sz="2200" dirty="0">
                <a:latin typeface="Arial" pitchFamily="34" charset="0"/>
                <a:cs typeface="Arial" pitchFamily="34" charset="0"/>
              </a:rPr>
              <a:t>To find out more visit : </a:t>
            </a:r>
            <a:r>
              <a:rPr lang="en-GB" sz="2200" dirty="0">
                <a:latin typeface="Arial" panose="020B0604020202020204" pitchFamily="34" charset="0"/>
                <a:cs typeface="Arial" panose="020B0604020202020204" pitchFamily="34" charset="0"/>
                <a:hlinkClick r:id="rId2"/>
              </a:rPr>
              <a:t>Think which service » Joined Up Care Derbyshire</a:t>
            </a:r>
            <a:endParaRPr lang="en-GB" sz="2200" dirty="0">
              <a:latin typeface="Arial" panose="020B0604020202020204" pitchFamily="34" charset="0"/>
              <a:cs typeface="Arial" pitchFamily="34" charset="0"/>
            </a:endParaRPr>
          </a:p>
        </p:txBody>
      </p:sp>
    </p:spTree>
    <p:extLst>
      <p:ext uri="{BB962C8B-B14F-4D97-AF65-F5344CB8AC3E}">
        <p14:creationId xmlns:p14="http://schemas.microsoft.com/office/powerpoint/2010/main" val="513044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38" y="2157820"/>
            <a:ext cx="12045462" cy="1371303"/>
          </a:xfrm>
        </p:spPr>
        <p:txBody>
          <a:bodyPr>
            <a:normAutofit/>
          </a:bodyPr>
          <a:lstStyle/>
          <a:p>
            <a:pPr algn="ctr"/>
            <a:r>
              <a:rPr lang="en-GB" b="1">
                <a:solidFill>
                  <a:srgbClr val="00AED9"/>
                </a:solidFill>
                <a:latin typeface="Arial" pitchFamily="34" charset="0"/>
                <a:cs typeface="Arial" pitchFamily="34" charset="0"/>
              </a:rPr>
              <a:t>2. Delivering improvements</a:t>
            </a:r>
          </a:p>
        </p:txBody>
      </p:sp>
    </p:spTree>
    <p:extLst>
      <p:ext uri="{BB962C8B-B14F-4D97-AF65-F5344CB8AC3E}">
        <p14:creationId xmlns:p14="http://schemas.microsoft.com/office/powerpoint/2010/main" val="995649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344</TotalTime>
  <Words>1795</Words>
  <Application>Microsoft Office PowerPoint</Application>
  <PresentationFormat>Widescreen</PresentationFormat>
  <Paragraphs>183</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Abadi Extra Light</vt:lpstr>
      <vt:lpstr>Arial</vt:lpstr>
      <vt:lpstr>Calibri</vt:lpstr>
      <vt:lpstr>Calibri Light</vt:lpstr>
      <vt:lpstr>Wingdings</vt:lpstr>
      <vt:lpstr>Office Theme</vt:lpstr>
      <vt:lpstr>PowerPoint Presentation</vt:lpstr>
      <vt:lpstr>Introduction</vt:lpstr>
      <vt:lpstr>1. Overview of the Urgent and Emergency Care Services </vt:lpstr>
      <vt:lpstr>NHS 111</vt:lpstr>
      <vt:lpstr>Local Community Pharmacy </vt:lpstr>
      <vt:lpstr>Urgent Treatment Centres UTC</vt:lpstr>
      <vt:lpstr>PowerPoint Presentation</vt:lpstr>
      <vt:lpstr>Think which service… We want to help you to find the service which is right for you or for someone you are caring for  at that time. </vt:lpstr>
      <vt:lpstr>2. Delivering improvements</vt:lpstr>
      <vt:lpstr>New NHS111 Midlands Contract awarded to DHU.  Commenced on 9 April 2024.</vt:lpstr>
      <vt:lpstr>PowerPoint Presentation</vt:lpstr>
      <vt:lpstr>Pharmacy First </vt:lpstr>
      <vt:lpstr>Urgent Treatment Centres</vt:lpstr>
      <vt:lpstr>East Midlands Ambulance Service (EMAS)</vt:lpstr>
      <vt:lpstr>Community Same Day Urgent Care Strategic Approach</vt:lpstr>
      <vt:lpstr>PowerPoint Presentation</vt:lpstr>
      <vt:lpstr>System Coordination Centre (SCC) &amp; Partnership working</vt:lpstr>
      <vt:lpstr>What we need from our population in Derby &amp; Derbyshire this winter: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CANNON, Chloe (NHS DERBY AND DERBYSHIRE CCG)</dc:creator>
  <cp:lastModifiedBy>Dosanjh Jasbir (NHS Southern Derbyshire CCG)</cp:lastModifiedBy>
  <cp:revision>17</cp:revision>
  <dcterms:created xsi:type="dcterms:W3CDTF">2022-07-06T14:52:02Z</dcterms:created>
  <dcterms:modified xsi:type="dcterms:W3CDTF">2024-11-07T11:25:24Z</dcterms:modified>
</cp:coreProperties>
</file>