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147473186" r:id="rId5"/>
    <p:sldId id="2147473187" r:id="rId6"/>
    <p:sldId id="2147473189" r:id="rId7"/>
    <p:sldId id="2147473188" r:id="rId8"/>
    <p:sldId id="2147473185" r:id="rId9"/>
    <p:sldId id="2147473184" r:id="rId10"/>
    <p:sldId id="264" r:id="rId11"/>
    <p:sldId id="214747319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Planned Trajectory</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Sheet1!$A$2:$A$32</c:f>
              <c:numCache>
                <c:formatCode>m/d/yyyy</c:formatCode>
                <c:ptCount val="31"/>
                <c:pt idx="0">
                  <c:v>45037</c:v>
                </c:pt>
                <c:pt idx="1">
                  <c:v>45051</c:v>
                </c:pt>
                <c:pt idx="2">
                  <c:v>45065</c:v>
                </c:pt>
                <c:pt idx="3">
                  <c:v>45079</c:v>
                </c:pt>
                <c:pt idx="4">
                  <c:v>45093</c:v>
                </c:pt>
                <c:pt idx="5">
                  <c:v>45107</c:v>
                </c:pt>
                <c:pt idx="6">
                  <c:v>45121</c:v>
                </c:pt>
                <c:pt idx="7">
                  <c:v>45135</c:v>
                </c:pt>
                <c:pt idx="8">
                  <c:v>45149</c:v>
                </c:pt>
                <c:pt idx="9">
                  <c:v>45163</c:v>
                </c:pt>
                <c:pt idx="10">
                  <c:v>45177</c:v>
                </c:pt>
                <c:pt idx="11">
                  <c:v>45191</c:v>
                </c:pt>
                <c:pt idx="12">
                  <c:v>45205</c:v>
                </c:pt>
                <c:pt idx="13">
                  <c:v>45219</c:v>
                </c:pt>
                <c:pt idx="14">
                  <c:v>45233</c:v>
                </c:pt>
                <c:pt idx="15">
                  <c:v>45247</c:v>
                </c:pt>
                <c:pt idx="16">
                  <c:v>45261</c:v>
                </c:pt>
                <c:pt idx="17">
                  <c:v>45275</c:v>
                </c:pt>
                <c:pt idx="18">
                  <c:v>45289</c:v>
                </c:pt>
                <c:pt idx="19">
                  <c:v>45303</c:v>
                </c:pt>
                <c:pt idx="20">
                  <c:v>45317</c:v>
                </c:pt>
                <c:pt idx="21">
                  <c:v>45331</c:v>
                </c:pt>
                <c:pt idx="22">
                  <c:v>45345</c:v>
                </c:pt>
                <c:pt idx="23">
                  <c:v>45359</c:v>
                </c:pt>
                <c:pt idx="24">
                  <c:v>45373</c:v>
                </c:pt>
                <c:pt idx="25">
                  <c:v>45387</c:v>
                </c:pt>
                <c:pt idx="26">
                  <c:v>45401</c:v>
                </c:pt>
                <c:pt idx="27">
                  <c:v>45415</c:v>
                </c:pt>
                <c:pt idx="28">
                  <c:v>45429</c:v>
                </c:pt>
                <c:pt idx="29">
                  <c:v>45443</c:v>
                </c:pt>
                <c:pt idx="30">
                  <c:v>45457</c:v>
                </c:pt>
              </c:numCache>
            </c:numRef>
          </c:cat>
          <c:val>
            <c:numRef>
              <c:f>Sheet1!$B$2:$B$32</c:f>
              <c:numCache>
                <c:formatCode>General</c:formatCode>
                <c:ptCount val="31"/>
                <c:pt idx="0">
                  <c:v>120</c:v>
                </c:pt>
                <c:pt idx="1">
                  <c:v>138</c:v>
                </c:pt>
                <c:pt idx="2">
                  <c:v>138</c:v>
                </c:pt>
                <c:pt idx="3">
                  <c:v>156</c:v>
                </c:pt>
                <c:pt idx="4">
                  <c:v>156</c:v>
                </c:pt>
                <c:pt idx="5">
                  <c:v>156</c:v>
                </c:pt>
                <c:pt idx="6">
                  <c:v>169</c:v>
                </c:pt>
                <c:pt idx="7">
                  <c:v>169</c:v>
                </c:pt>
                <c:pt idx="8">
                  <c:v>169</c:v>
                </c:pt>
                <c:pt idx="9">
                  <c:v>169</c:v>
                </c:pt>
                <c:pt idx="10">
                  <c:v>186</c:v>
                </c:pt>
                <c:pt idx="11">
                  <c:v>195</c:v>
                </c:pt>
                <c:pt idx="12">
                  <c:v>195</c:v>
                </c:pt>
                <c:pt idx="13">
                  <c:v>215</c:v>
                </c:pt>
                <c:pt idx="14">
                  <c:v>235</c:v>
                </c:pt>
                <c:pt idx="15">
                  <c:v>235</c:v>
                </c:pt>
                <c:pt idx="16">
                  <c:v>255</c:v>
                </c:pt>
                <c:pt idx="17">
                  <c:v>255</c:v>
                </c:pt>
                <c:pt idx="18">
                  <c:v>255</c:v>
                </c:pt>
                <c:pt idx="19">
                  <c:v>255</c:v>
                </c:pt>
                <c:pt idx="20">
                  <c:v>255</c:v>
                </c:pt>
                <c:pt idx="21">
                  <c:v>255</c:v>
                </c:pt>
                <c:pt idx="22">
                  <c:v>255</c:v>
                </c:pt>
                <c:pt idx="23">
                  <c:v>255</c:v>
                </c:pt>
                <c:pt idx="24">
                  <c:v>255</c:v>
                </c:pt>
                <c:pt idx="25">
                  <c:v>255</c:v>
                </c:pt>
                <c:pt idx="26">
                  <c:v>255</c:v>
                </c:pt>
                <c:pt idx="27">
                  <c:v>255</c:v>
                </c:pt>
                <c:pt idx="28">
                  <c:v>255</c:v>
                </c:pt>
                <c:pt idx="29">
                  <c:v>255</c:v>
                </c:pt>
                <c:pt idx="30">
                  <c:v>255</c:v>
                </c:pt>
              </c:numCache>
            </c:numRef>
          </c:val>
          <c:smooth val="0"/>
          <c:extLst>
            <c:ext xmlns:c16="http://schemas.microsoft.com/office/drawing/2014/chart" uri="{C3380CC4-5D6E-409C-BE32-E72D297353CC}">
              <c16:uniqueId val="{00000000-664A-4A44-BBC1-C07806185B91}"/>
            </c:ext>
          </c:extLst>
        </c:ser>
        <c:ser>
          <c:idx val="1"/>
          <c:order val="1"/>
          <c:tx>
            <c:strRef>
              <c:f>Sheet1!$C$1</c:f>
              <c:strCache>
                <c:ptCount val="1"/>
                <c:pt idx="0">
                  <c:v>Number of beds available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Sheet1!$A$2:$A$32</c:f>
              <c:numCache>
                <c:formatCode>m/d/yyyy</c:formatCode>
                <c:ptCount val="31"/>
                <c:pt idx="0">
                  <c:v>45037</c:v>
                </c:pt>
                <c:pt idx="1">
                  <c:v>45051</c:v>
                </c:pt>
                <c:pt idx="2">
                  <c:v>45065</c:v>
                </c:pt>
                <c:pt idx="3">
                  <c:v>45079</c:v>
                </c:pt>
                <c:pt idx="4">
                  <c:v>45093</c:v>
                </c:pt>
                <c:pt idx="5">
                  <c:v>45107</c:v>
                </c:pt>
                <c:pt idx="6">
                  <c:v>45121</c:v>
                </c:pt>
                <c:pt idx="7">
                  <c:v>45135</c:v>
                </c:pt>
                <c:pt idx="8">
                  <c:v>45149</c:v>
                </c:pt>
                <c:pt idx="9">
                  <c:v>45163</c:v>
                </c:pt>
                <c:pt idx="10">
                  <c:v>45177</c:v>
                </c:pt>
                <c:pt idx="11">
                  <c:v>45191</c:v>
                </c:pt>
                <c:pt idx="12">
                  <c:v>45205</c:v>
                </c:pt>
                <c:pt idx="13">
                  <c:v>45219</c:v>
                </c:pt>
                <c:pt idx="14">
                  <c:v>45233</c:v>
                </c:pt>
                <c:pt idx="15">
                  <c:v>45247</c:v>
                </c:pt>
                <c:pt idx="16">
                  <c:v>45261</c:v>
                </c:pt>
                <c:pt idx="17">
                  <c:v>45275</c:v>
                </c:pt>
                <c:pt idx="18">
                  <c:v>45289</c:v>
                </c:pt>
                <c:pt idx="19">
                  <c:v>45303</c:v>
                </c:pt>
                <c:pt idx="20">
                  <c:v>45317</c:v>
                </c:pt>
                <c:pt idx="21">
                  <c:v>45331</c:v>
                </c:pt>
                <c:pt idx="22">
                  <c:v>45345</c:v>
                </c:pt>
                <c:pt idx="23">
                  <c:v>45359</c:v>
                </c:pt>
                <c:pt idx="24">
                  <c:v>45373</c:v>
                </c:pt>
                <c:pt idx="25">
                  <c:v>45387</c:v>
                </c:pt>
                <c:pt idx="26">
                  <c:v>45401</c:v>
                </c:pt>
                <c:pt idx="27">
                  <c:v>45415</c:v>
                </c:pt>
                <c:pt idx="28">
                  <c:v>45429</c:v>
                </c:pt>
                <c:pt idx="29">
                  <c:v>45443</c:v>
                </c:pt>
                <c:pt idx="30">
                  <c:v>45457</c:v>
                </c:pt>
              </c:numCache>
            </c:numRef>
          </c:cat>
          <c:val>
            <c:numRef>
              <c:f>Sheet1!$C$2:$C$32</c:f>
              <c:numCache>
                <c:formatCode>General</c:formatCode>
                <c:ptCount val="31"/>
                <c:pt idx="0">
                  <c:v>120</c:v>
                </c:pt>
                <c:pt idx="1">
                  <c:v>120</c:v>
                </c:pt>
                <c:pt idx="2">
                  <c:v>120</c:v>
                </c:pt>
                <c:pt idx="3">
                  <c:v>120</c:v>
                </c:pt>
                <c:pt idx="4">
                  <c:v>120</c:v>
                </c:pt>
                <c:pt idx="5">
                  <c:v>120</c:v>
                </c:pt>
                <c:pt idx="6">
                  <c:v>120</c:v>
                </c:pt>
                <c:pt idx="7">
                  <c:v>140</c:v>
                </c:pt>
                <c:pt idx="8">
                  <c:v>150</c:v>
                </c:pt>
                <c:pt idx="9">
                  <c:v>160</c:v>
                </c:pt>
                <c:pt idx="10">
                  <c:v>165</c:v>
                </c:pt>
                <c:pt idx="11">
                  <c:v>165</c:v>
                </c:pt>
                <c:pt idx="12">
                  <c:v>165</c:v>
                </c:pt>
                <c:pt idx="13">
                  <c:v>165</c:v>
                </c:pt>
                <c:pt idx="14">
                  <c:v>165</c:v>
                </c:pt>
                <c:pt idx="15">
                  <c:v>165</c:v>
                </c:pt>
                <c:pt idx="16">
                  <c:v>165</c:v>
                </c:pt>
                <c:pt idx="17">
                  <c:v>165</c:v>
                </c:pt>
                <c:pt idx="18">
                  <c:v>165</c:v>
                </c:pt>
                <c:pt idx="19">
                  <c:v>165</c:v>
                </c:pt>
                <c:pt idx="20">
                  <c:v>165</c:v>
                </c:pt>
                <c:pt idx="21">
                  <c:v>165</c:v>
                </c:pt>
                <c:pt idx="22">
                  <c:v>165</c:v>
                </c:pt>
                <c:pt idx="23">
                  <c:v>165</c:v>
                </c:pt>
                <c:pt idx="24">
                  <c:v>165</c:v>
                </c:pt>
                <c:pt idx="25">
                  <c:v>165</c:v>
                </c:pt>
                <c:pt idx="26">
                  <c:v>165</c:v>
                </c:pt>
                <c:pt idx="27">
                  <c:v>165</c:v>
                </c:pt>
                <c:pt idx="28">
                  <c:v>170</c:v>
                </c:pt>
                <c:pt idx="29">
                  <c:v>170</c:v>
                </c:pt>
                <c:pt idx="30">
                  <c:v>170</c:v>
                </c:pt>
              </c:numCache>
            </c:numRef>
          </c:val>
          <c:smooth val="0"/>
          <c:extLst>
            <c:ext xmlns:c16="http://schemas.microsoft.com/office/drawing/2014/chart" uri="{C3380CC4-5D6E-409C-BE32-E72D297353CC}">
              <c16:uniqueId val="{00000001-664A-4A44-BBC1-C07806185B91}"/>
            </c:ext>
          </c:extLst>
        </c:ser>
        <c:ser>
          <c:idx val="2"/>
          <c:order val="2"/>
          <c:tx>
            <c:strRef>
              <c:f>Sheet1!$D$1</c:f>
              <c:strCache>
                <c:ptCount val="1"/>
                <c:pt idx="0">
                  <c:v>Average number of beds in use</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Sheet1!$A$2:$A$32</c:f>
              <c:numCache>
                <c:formatCode>m/d/yyyy</c:formatCode>
                <c:ptCount val="31"/>
                <c:pt idx="0">
                  <c:v>45037</c:v>
                </c:pt>
                <c:pt idx="1">
                  <c:v>45051</c:v>
                </c:pt>
                <c:pt idx="2">
                  <c:v>45065</c:v>
                </c:pt>
                <c:pt idx="3">
                  <c:v>45079</c:v>
                </c:pt>
                <c:pt idx="4">
                  <c:v>45093</c:v>
                </c:pt>
                <c:pt idx="5">
                  <c:v>45107</c:v>
                </c:pt>
                <c:pt idx="6">
                  <c:v>45121</c:v>
                </c:pt>
                <c:pt idx="7">
                  <c:v>45135</c:v>
                </c:pt>
                <c:pt idx="8">
                  <c:v>45149</c:v>
                </c:pt>
                <c:pt idx="9">
                  <c:v>45163</c:v>
                </c:pt>
                <c:pt idx="10">
                  <c:v>45177</c:v>
                </c:pt>
                <c:pt idx="11">
                  <c:v>45191</c:v>
                </c:pt>
                <c:pt idx="12">
                  <c:v>45205</c:v>
                </c:pt>
                <c:pt idx="13">
                  <c:v>45219</c:v>
                </c:pt>
                <c:pt idx="14">
                  <c:v>45233</c:v>
                </c:pt>
                <c:pt idx="15">
                  <c:v>45247</c:v>
                </c:pt>
                <c:pt idx="16">
                  <c:v>45261</c:v>
                </c:pt>
                <c:pt idx="17">
                  <c:v>45275</c:v>
                </c:pt>
                <c:pt idx="18">
                  <c:v>45289</c:v>
                </c:pt>
                <c:pt idx="19">
                  <c:v>45303</c:v>
                </c:pt>
                <c:pt idx="20">
                  <c:v>45317</c:v>
                </c:pt>
                <c:pt idx="21">
                  <c:v>45331</c:v>
                </c:pt>
                <c:pt idx="22">
                  <c:v>45345</c:v>
                </c:pt>
                <c:pt idx="23">
                  <c:v>45359</c:v>
                </c:pt>
                <c:pt idx="24">
                  <c:v>45373</c:v>
                </c:pt>
                <c:pt idx="25">
                  <c:v>45387</c:v>
                </c:pt>
                <c:pt idx="26">
                  <c:v>45401</c:v>
                </c:pt>
                <c:pt idx="27">
                  <c:v>45415</c:v>
                </c:pt>
                <c:pt idx="28">
                  <c:v>45429</c:v>
                </c:pt>
                <c:pt idx="29">
                  <c:v>45443</c:v>
                </c:pt>
                <c:pt idx="30">
                  <c:v>45457</c:v>
                </c:pt>
              </c:numCache>
            </c:numRef>
          </c:cat>
          <c:val>
            <c:numRef>
              <c:f>Sheet1!$D$2:$D$32</c:f>
              <c:numCache>
                <c:formatCode>General</c:formatCode>
                <c:ptCount val="31"/>
                <c:pt idx="0">
                  <c:v>40</c:v>
                </c:pt>
                <c:pt idx="1">
                  <c:v>46</c:v>
                </c:pt>
                <c:pt idx="2">
                  <c:v>31</c:v>
                </c:pt>
                <c:pt idx="3">
                  <c:v>25</c:v>
                </c:pt>
                <c:pt idx="4">
                  <c:v>72</c:v>
                </c:pt>
                <c:pt idx="5">
                  <c:v>62</c:v>
                </c:pt>
                <c:pt idx="6">
                  <c:v>43</c:v>
                </c:pt>
                <c:pt idx="7">
                  <c:v>29</c:v>
                </c:pt>
                <c:pt idx="8">
                  <c:v>35</c:v>
                </c:pt>
                <c:pt idx="9">
                  <c:v>58</c:v>
                </c:pt>
                <c:pt idx="10">
                  <c:v>59</c:v>
                </c:pt>
                <c:pt idx="11">
                  <c:v>76</c:v>
                </c:pt>
                <c:pt idx="12">
                  <c:v>58</c:v>
                </c:pt>
                <c:pt idx="13">
                  <c:v>64</c:v>
                </c:pt>
                <c:pt idx="14">
                  <c:v>43</c:v>
                </c:pt>
                <c:pt idx="15">
                  <c:v>81</c:v>
                </c:pt>
                <c:pt idx="16">
                  <c:v>80</c:v>
                </c:pt>
                <c:pt idx="17">
                  <c:v>90</c:v>
                </c:pt>
                <c:pt idx="18">
                  <c:v>57</c:v>
                </c:pt>
                <c:pt idx="19">
                  <c:v>92</c:v>
                </c:pt>
                <c:pt idx="20">
                  <c:v>103</c:v>
                </c:pt>
                <c:pt idx="21">
                  <c:v>79</c:v>
                </c:pt>
                <c:pt idx="22">
                  <c:v>63</c:v>
                </c:pt>
                <c:pt idx="23">
                  <c:v>77</c:v>
                </c:pt>
                <c:pt idx="24">
                  <c:v>71</c:v>
                </c:pt>
                <c:pt idx="25">
                  <c:v>62</c:v>
                </c:pt>
                <c:pt idx="26">
                  <c:v>54</c:v>
                </c:pt>
                <c:pt idx="27">
                  <c:v>76</c:v>
                </c:pt>
                <c:pt idx="28">
                  <c:v>72</c:v>
                </c:pt>
                <c:pt idx="29">
                  <c:v>76</c:v>
                </c:pt>
                <c:pt idx="30">
                  <c:v>126</c:v>
                </c:pt>
              </c:numCache>
            </c:numRef>
          </c:val>
          <c:smooth val="0"/>
          <c:extLst>
            <c:ext xmlns:c16="http://schemas.microsoft.com/office/drawing/2014/chart" uri="{C3380CC4-5D6E-409C-BE32-E72D297353CC}">
              <c16:uniqueId val="{00000002-664A-4A44-BBC1-C07806185B91}"/>
            </c:ext>
          </c:extLst>
        </c:ser>
        <c:dLbls>
          <c:showLegendKey val="0"/>
          <c:showVal val="0"/>
          <c:showCatName val="0"/>
          <c:showSerName val="0"/>
          <c:showPercent val="0"/>
          <c:showBubbleSize val="0"/>
        </c:dLbls>
        <c:marker val="1"/>
        <c:smooth val="0"/>
        <c:axId val="1041558751"/>
        <c:axId val="643072575"/>
      </c:lineChart>
      <c:dateAx>
        <c:axId val="1041558751"/>
        <c:scaling>
          <c:orientation val="minMax"/>
        </c:scaling>
        <c:delete val="0"/>
        <c:axPos val="b"/>
        <c:numFmt formatCode="m/d/yy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3072575"/>
        <c:crosses val="autoZero"/>
        <c:auto val="1"/>
        <c:lblOffset val="100"/>
        <c:baseTimeUnit val="days"/>
      </c:dateAx>
      <c:valAx>
        <c:axId val="6430725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415587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15.png"/><Relationship Id="rId7" Type="http://schemas.openxmlformats.org/officeDocument/2006/relationships/image" Target="../media/image10.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16.svg"/><Relationship Id="rId9" Type="http://schemas.openxmlformats.org/officeDocument/2006/relationships/image" Target="../media/image1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15.png"/><Relationship Id="rId7" Type="http://schemas.openxmlformats.org/officeDocument/2006/relationships/image" Target="../media/image10.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16.svg"/><Relationship Id="rId9" Type="http://schemas.openxmlformats.org/officeDocument/2006/relationships/image" Target="../media/image19.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A384FA-4CC3-4039-8C7C-93900E1F7116}"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AA39031D-82E3-45C7-A381-343DF2EF5790}">
      <dgm:prSet/>
      <dgm:spPr/>
      <dgm:t>
        <a:bodyPr/>
        <a:lstStyle/>
        <a:p>
          <a:pPr>
            <a:lnSpc>
              <a:spcPct val="100000"/>
            </a:lnSpc>
            <a:defRPr b="1"/>
          </a:pPr>
          <a:r>
            <a:rPr lang="en-GB" b="0" i="0"/>
            <a:t>Virtual Wards allow suitable patients to get the care they need safely and conveniently at the place they call home (including care homes) rather than in the hospital.</a:t>
          </a:r>
          <a:endParaRPr lang="en-US"/>
        </a:p>
      </dgm:t>
    </dgm:pt>
    <dgm:pt modelId="{3B6B0A0B-B295-4766-A875-67D03CAE767B}" type="parTrans" cxnId="{3477D425-BF79-467E-8784-3AD3B3DD3BA7}">
      <dgm:prSet/>
      <dgm:spPr/>
      <dgm:t>
        <a:bodyPr/>
        <a:lstStyle/>
        <a:p>
          <a:endParaRPr lang="en-US"/>
        </a:p>
      </dgm:t>
    </dgm:pt>
    <dgm:pt modelId="{0F25A108-6FDA-48CA-BCDF-07F7525059A2}" type="sibTrans" cxnId="{3477D425-BF79-467E-8784-3AD3B3DD3BA7}">
      <dgm:prSet/>
      <dgm:spPr/>
      <dgm:t>
        <a:bodyPr/>
        <a:lstStyle/>
        <a:p>
          <a:endParaRPr lang="en-US"/>
        </a:p>
      </dgm:t>
    </dgm:pt>
    <dgm:pt modelId="{9C8E0459-F62F-4E2A-9B7F-95ADE8AEEDE4}">
      <dgm:prSet/>
      <dgm:spPr/>
      <dgm:t>
        <a:bodyPr/>
        <a:lstStyle/>
        <a:p>
          <a:pPr>
            <a:lnSpc>
              <a:spcPct val="100000"/>
            </a:lnSpc>
            <a:defRPr b="1"/>
          </a:pPr>
          <a:r>
            <a:rPr lang="en-GB" dirty="0"/>
            <a:t>This can </a:t>
          </a:r>
          <a:r>
            <a:rPr lang="en-GB" b="0" i="0" dirty="0"/>
            <a:t>sometimes involve: Using monitoring technology </a:t>
          </a:r>
          <a:r>
            <a:rPr lang="en-GB" dirty="0"/>
            <a:t>F</a:t>
          </a:r>
          <a:r>
            <a:rPr lang="en-GB" b="0" i="0" dirty="0"/>
            <a:t>ace-to-face visits. </a:t>
          </a:r>
          <a:br>
            <a:rPr lang="en-GB" b="0" i="0" dirty="0"/>
          </a:br>
          <a:r>
            <a:rPr lang="en-GB" dirty="0"/>
            <a:t>Phone calls. </a:t>
          </a:r>
          <a:br>
            <a:rPr lang="en-GB" dirty="0"/>
          </a:br>
          <a:r>
            <a:rPr lang="en-GB" b="0" i="0" dirty="0"/>
            <a:t>Visits to hospital to see the Virtual Ward team.</a:t>
          </a:r>
          <a:endParaRPr lang="en-US" dirty="0"/>
        </a:p>
      </dgm:t>
    </dgm:pt>
    <dgm:pt modelId="{80C34D00-501B-4165-BB69-A2096A3A3BD0}" type="parTrans" cxnId="{C326B475-1FC7-4833-AD42-DB4627292F67}">
      <dgm:prSet/>
      <dgm:spPr/>
      <dgm:t>
        <a:bodyPr/>
        <a:lstStyle/>
        <a:p>
          <a:endParaRPr lang="en-US"/>
        </a:p>
      </dgm:t>
    </dgm:pt>
    <dgm:pt modelId="{3F2B7612-D61C-4021-BEF2-05853290BD07}" type="sibTrans" cxnId="{C326B475-1FC7-4833-AD42-DB4627292F67}">
      <dgm:prSet/>
      <dgm:spPr/>
      <dgm:t>
        <a:bodyPr/>
        <a:lstStyle/>
        <a:p>
          <a:endParaRPr lang="en-US"/>
        </a:p>
      </dgm:t>
    </dgm:pt>
    <dgm:pt modelId="{20AE417D-AD9B-474C-A010-B75A9F2686A5}">
      <dgm:prSet/>
      <dgm:spPr/>
      <dgm:t>
        <a:bodyPr/>
        <a:lstStyle/>
        <a:p>
          <a:pPr>
            <a:lnSpc>
              <a:spcPct val="100000"/>
            </a:lnSpc>
            <a:defRPr b="1"/>
          </a:pPr>
          <a:r>
            <a:rPr lang="en-GB" dirty="0"/>
            <a:t>Monitoring technology means you </a:t>
          </a:r>
          <a:r>
            <a:rPr lang="en-GB" b="0" i="0" dirty="0"/>
            <a:t>may have to use applications like those you would see on a modern mobile phone and/or wearable technology such as a blood pressure cuff. </a:t>
          </a:r>
          <a:endParaRPr lang="en-US" dirty="0"/>
        </a:p>
      </dgm:t>
    </dgm:pt>
    <dgm:pt modelId="{D776D8DB-6EB8-4DD1-B133-4AF46BF194D2}" type="parTrans" cxnId="{60E8D4E7-6A00-400C-A3FD-15BE67CD280E}">
      <dgm:prSet/>
      <dgm:spPr/>
      <dgm:t>
        <a:bodyPr/>
        <a:lstStyle/>
        <a:p>
          <a:endParaRPr lang="en-US"/>
        </a:p>
      </dgm:t>
    </dgm:pt>
    <dgm:pt modelId="{245AD68D-FAEA-4FCE-A71E-0C5F301E88D2}" type="sibTrans" cxnId="{60E8D4E7-6A00-400C-A3FD-15BE67CD280E}">
      <dgm:prSet/>
      <dgm:spPr/>
      <dgm:t>
        <a:bodyPr/>
        <a:lstStyle/>
        <a:p>
          <a:endParaRPr lang="en-US"/>
        </a:p>
      </dgm:t>
    </dgm:pt>
    <dgm:pt modelId="{F1D5F7AF-DC43-4E6F-9DE2-B87F315EB919}">
      <dgm:prSet/>
      <dgm:spPr/>
      <dgm:t>
        <a:bodyPr/>
        <a:lstStyle/>
        <a:p>
          <a:pPr>
            <a:lnSpc>
              <a:spcPct val="100000"/>
            </a:lnSpc>
            <a:defRPr b="1"/>
          </a:pPr>
          <a:r>
            <a:rPr lang="en-GB" b="0" i="0"/>
            <a:t>All the technology you need will be provided to you with clear instructions. </a:t>
          </a:r>
          <a:endParaRPr lang="en-US"/>
        </a:p>
      </dgm:t>
    </dgm:pt>
    <dgm:pt modelId="{E3E00F77-9376-40EA-BA3F-100BD1F84CD7}" type="parTrans" cxnId="{A16572E3-86F3-4465-A45B-30BB40D2B2D8}">
      <dgm:prSet/>
      <dgm:spPr/>
      <dgm:t>
        <a:bodyPr/>
        <a:lstStyle/>
        <a:p>
          <a:endParaRPr lang="en-US"/>
        </a:p>
      </dgm:t>
    </dgm:pt>
    <dgm:pt modelId="{99999916-133C-415F-9265-A8949BDC52A0}" type="sibTrans" cxnId="{A16572E3-86F3-4465-A45B-30BB40D2B2D8}">
      <dgm:prSet/>
      <dgm:spPr/>
      <dgm:t>
        <a:bodyPr/>
        <a:lstStyle/>
        <a:p>
          <a:endParaRPr lang="en-US"/>
        </a:p>
      </dgm:t>
    </dgm:pt>
    <dgm:pt modelId="{93582A33-2863-4DB3-8934-304063D4DE01}" type="pres">
      <dgm:prSet presAssocID="{7CA384FA-4CC3-4039-8C7C-93900E1F7116}" presName="root" presStyleCnt="0">
        <dgm:presLayoutVars>
          <dgm:dir/>
          <dgm:resizeHandles val="exact"/>
        </dgm:presLayoutVars>
      </dgm:prSet>
      <dgm:spPr/>
    </dgm:pt>
    <dgm:pt modelId="{94CD6B95-698C-4229-8F58-71D77C4CBAA1}" type="pres">
      <dgm:prSet presAssocID="{AA39031D-82E3-45C7-A381-343DF2EF5790}" presName="compNode" presStyleCnt="0"/>
      <dgm:spPr/>
    </dgm:pt>
    <dgm:pt modelId="{65352049-D974-4BC0-8593-0FB704AEF4B5}" type="pres">
      <dgm:prSet presAssocID="{AA39031D-82E3-45C7-A381-343DF2EF579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uburban scene"/>
        </a:ext>
      </dgm:extLst>
    </dgm:pt>
    <dgm:pt modelId="{7C81457F-2C9B-47F6-B8BA-E44E83353475}" type="pres">
      <dgm:prSet presAssocID="{AA39031D-82E3-45C7-A381-343DF2EF5790}" presName="iconSpace" presStyleCnt="0"/>
      <dgm:spPr/>
    </dgm:pt>
    <dgm:pt modelId="{86273622-F94A-469C-8AF3-28DB90BC8663}" type="pres">
      <dgm:prSet presAssocID="{AA39031D-82E3-45C7-A381-343DF2EF5790}" presName="parTx" presStyleLbl="revTx" presStyleIdx="0" presStyleCnt="8">
        <dgm:presLayoutVars>
          <dgm:chMax val="0"/>
          <dgm:chPref val="0"/>
        </dgm:presLayoutVars>
      </dgm:prSet>
      <dgm:spPr/>
    </dgm:pt>
    <dgm:pt modelId="{689D48A6-183A-4A9A-A6D2-97DC405215D2}" type="pres">
      <dgm:prSet presAssocID="{AA39031D-82E3-45C7-A381-343DF2EF5790}" presName="txSpace" presStyleCnt="0"/>
      <dgm:spPr/>
    </dgm:pt>
    <dgm:pt modelId="{6B333890-F2B6-4DDF-8C70-188A7C93E60A}" type="pres">
      <dgm:prSet presAssocID="{AA39031D-82E3-45C7-A381-343DF2EF5790}" presName="desTx" presStyleLbl="revTx" presStyleIdx="1" presStyleCnt="8">
        <dgm:presLayoutVars/>
      </dgm:prSet>
      <dgm:spPr/>
    </dgm:pt>
    <dgm:pt modelId="{62486556-223B-4906-A520-EC19502B3129}" type="pres">
      <dgm:prSet presAssocID="{0F25A108-6FDA-48CA-BCDF-07F7525059A2}" presName="sibTrans" presStyleCnt="0"/>
      <dgm:spPr/>
    </dgm:pt>
    <dgm:pt modelId="{6CB9F644-3FC0-4A84-9BDC-065095D6D4FD}" type="pres">
      <dgm:prSet presAssocID="{9C8E0459-F62F-4E2A-9B7F-95ADE8AEEDE4}" presName="compNode" presStyleCnt="0"/>
      <dgm:spPr/>
    </dgm:pt>
    <dgm:pt modelId="{058A1FA6-4621-432A-83BF-97F103D7F255}" type="pres">
      <dgm:prSet presAssocID="{9C8E0459-F62F-4E2A-9B7F-95ADE8AEEDE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peaker Phone"/>
        </a:ext>
      </dgm:extLst>
    </dgm:pt>
    <dgm:pt modelId="{1DABC103-E06F-4686-AE5B-3C85C3DAB291}" type="pres">
      <dgm:prSet presAssocID="{9C8E0459-F62F-4E2A-9B7F-95ADE8AEEDE4}" presName="iconSpace" presStyleCnt="0"/>
      <dgm:spPr/>
    </dgm:pt>
    <dgm:pt modelId="{9A3585D2-400B-44E0-893A-B68BFFC360D4}" type="pres">
      <dgm:prSet presAssocID="{9C8E0459-F62F-4E2A-9B7F-95ADE8AEEDE4}" presName="parTx" presStyleLbl="revTx" presStyleIdx="2" presStyleCnt="8">
        <dgm:presLayoutVars>
          <dgm:chMax val="0"/>
          <dgm:chPref val="0"/>
        </dgm:presLayoutVars>
      </dgm:prSet>
      <dgm:spPr/>
    </dgm:pt>
    <dgm:pt modelId="{19B360A1-566F-4AF3-BFDE-4CE2A0152929}" type="pres">
      <dgm:prSet presAssocID="{9C8E0459-F62F-4E2A-9B7F-95ADE8AEEDE4}" presName="txSpace" presStyleCnt="0"/>
      <dgm:spPr/>
    </dgm:pt>
    <dgm:pt modelId="{5FED9318-07F9-4AEE-97DC-904F9B1148E4}" type="pres">
      <dgm:prSet presAssocID="{9C8E0459-F62F-4E2A-9B7F-95ADE8AEEDE4}" presName="desTx" presStyleLbl="revTx" presStyleIdx="3" presStyleCnt="8">
        <dgm:presLayoutVars/>
      </dgm:prSet>
      <dgm:spPr/>
    </dgm:pt>
    <dgm:pt modelId="{888A1FE1-D9D5-497E-AF79-AF9E0E292659}" type="pres">
      <dgm:prSet presAssocID="{3F2B7612-D61C-4021-BEF2-05853290BD07}" presName="sibTrans" presStyleCnt="0"/>
      <dgm:spPr/>
    </dgm:pt>
    <dgm:pt modelId="{0714DB0C-5E0A-489C-AEBA-32BD6B599556}" type="pres">
      <dgm:prSet presAssocID="{20AE417D-AD9B-474C-A010-B75A9F2686A5}" presName="compNode" presStyleCnt="0"/>
      <dgm:spPr/>
    </dgm:pt>
    <dgm:pt modelId="{DFA60937-8B2C-479D-A1FB-2284C5BD690B}" type="pres">
      <dgm:prSet presAssocID="{20AE417D-AD9B-474C-A010-B75A9F2686A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mart Phone"/>
        </a:ext>
      </dgm:extLst>
    </dgm:pt>
    <dgm:pt modelId="{7F4A0BA5-6BA3-4A68-B578-F455447D91F3}" type="pres">
      <dgm:prSet presAssocID="{20AE417D-AD9B-474C-A010-B75A9F2686A5}" presName="iconSpace" presStyleCnt="0"/>
      <dgm:spPr/>
    </dgm:pt>
    <dgm:pt modelId="{BD778F08-17C1-41E8-9994-A77EFA1E4F1A}" type="pres">
      <dgm:prSet presAssocID="{20AE417D-AD9B-474C-A010-B75A9F2686A5}" presName="parTx" presStyleLbl="revTx" presStyleIdx="4" presStyleCnt="8">
        <dgm:presLayoutVars>
          <dgm:chMax val="0"/>
          <dgm:chPref val="0"/>
        </dgm:presLayoutVars>
      </dgm:prSet>
      <dgm:spPr/>
    </dgm:pt>
    <dgm:pt modelId="{BAB96BCF-C13F-4E2F-AB31-70F0A9B89E9B}" type="pres">
      <dgm:prSet presAssocID="{20AE417D-AD9B-474C-A010-B75A9F2686A5}" presName="txSpace" presStyleCnt="0"/>
      <dgm:spPr/>
    </dgm:pt>
    <dgm:pt modelId="{75CA12FE-38E1-4309-8FEF-3E0D071E25C9}" type="pres">
      <dgm:prSet presAssocID="{20AE417D-AD9B-474C-A010-B75A9F2686A5}" presName="desTx" presStyleLbl="revTx" presStyleIdx="5" presStyleCnt="8">
        <dgm:presLayoutVars/>
      </dgm:prSet>
      <dgm:spPr/>
    </dgm:pt>
    <dgm:pt modelId="{D5026496-78A1-4C16-99D8-B81BC1F1317E}" type="pres">
      <dgm:prSet presAssocID="{245AD68D-FAEA-4FCE-A71E-0C5F301E88D2}" presName="sibTrans" presStyleCnt="0"/>
      <dgm:spPr/>
    </dgm:pt>
    <dgm:pt modelId="{9487E2F9-901E-46F6-BD85-628EED822DD7}" type="pres">
      <dgm:prSet presAssocID="{F1D5F7AF-DC43-4E6F-9DE2-B87F315EB919}" presName="compNode" presStyleCnt="0"/>
      <dgm:spPr/>
    </dgm:pt>
    <dgm:pt modelId="{B3937DDE-6928-4DA4-A85D-7745730C7337}" type="pres">
      <dgm:prSet presAssocID="{F1D5F7AF-DC43-4E6F-9DE2-B87F315EB919}"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Care with solid fill"/>
        </a:ext>
      </dgm:extLst>
    </dgm:pt>
    <dgm:pt modelId="{5E250634-9E07-4D21-93BC-248485A7AF43}" type="pres">
      <dgm:prSet presAssocID="{F1D5F7AF-DC43-4E6F-9DE2-B87F315EB919}" presName="iconSpace" presStyleCnt="0"/>
      <dgm:spPr/>
    </dgm:pt>
    <dgm:pt modelId="{E5DC3FB6-3C0D-4A6A-BC6E-2D1C647F51B1}" type="pres">
      <dgm:prSet presAssocID="{F1D5F7AF-DC43-4E6F-9DE2-B87F315EB919}" presName="parTx" presStyleLbl="revTx" presStyleIdx="6" presStyleCnt="8">
        <dgm:presLayoutVars>
          <dgm:chMax val="0"/>
          <dgm:chPref val="0"/>
        </dgm:presLayoutVars>
      </dgm:prSet>
      <dgm:spPr/>
    </dgm:pt>
    <dgm:pt modelId="{E2A7EC7D-B8E6-48EA-A194-0C78BF6751C8}" type="pres">
      <dgm:prSet presAssocID="{F1D5F7AF-DC43-4E6F-9DE2-B87F315EB919}" presName="txSpace" presStyleCnt="0"/>
      <dgm:spPr/>
    </dgm:pt>
    <dgm:pt modelId="{75F3F16F-0141-4B06-AB52-8F26772BEF2D}" type="pres">
      <dgm:prSet presAssocID="{F1D5F7AF-DC43-4E6F-9DE2-B87F315EB919}" presName="desTx" presStyleLbl="revTx" presStyleIdx="7" presStyleCnt="8">
        <dgm:presLayoutVars/>
      </dgm:prSet>
      <dgm:spPr/>
    </dgm:pt>
  </dgm:ptLst>
  <dgm:cxnLst>
    <dgm:cxn modelId="{47AF5B17-0101-4BCF-B8E4-8EAF8706046C}" type="presOf" srcId="{20AE417D-AD9B-474C-A010-B75A9F2686A5}" destId="{BD778F08-17C1-41E8-9994-A77EFA1E4F1A}" srcOrd="0" destOrd="0" presId="urn:microsoft.com/office/officeart/2018/5/layout/CenteredIconLabelDescriptionList"/>
    <dgm:cxn modelId="{3477D425-BF79-467E-8784-3AD3B3DD3BA7}" srcId="{7CA384FA-4CC3-4039-8C7C-93900E1F7116}" destId="{AA39031D-82E3-45C7-A381-343DF2EF5790}" srcOrd="0" destOrd="0" parTransId="{3B6B0A0B-B295-4766-A875-67D03CAE767B}" sibTransId="{0F25A108-6FDA-48CA-BCDF-07F7525059A2}"/>
    <dgm:cxn modelId="{C326B475-1FC7-4833-AD42-DB4627292F67}" srcId="{7CA384FA-4CC3-4039-8C7C-93900E1F7116}" destId="{9C8E0459-F62F-4E2A-9B7F-95ADE8AEEDE4}" srcOrd="1" destOrd="0" parTransId="{80C34D00-501B-4165-BB69-A2096A3A3BD0}" sibTransId="{3F2B7612-D61C-4021-BEF2-05853290BD07}"/>
    <dgm:cxn modelId="{E6ECFF98-97D2-4499-BCC8-F36D9F97520F}" type="presOf" srcId="{F1D5F7AF-DC43-4E6F-9DE2-B87F315EB919}" destId="{E5DC3FB6-3C0D-4A6A-BC6E-2D1C647F51B1}" srcOrd="0" destOrd="0" presId="urn:microsoft.com/office/officeart/2018/5/layout/CenteredIconLabelDescriptionList"/>
    <dgm:cxn modelId="{0AD41A9F-2ECF-4586-941E-B58133822FA8}" type="presOf" srcId="{AA39031D-82E3-45C7-A381-343DF2EF5790}" destId="{86273622-F94A-469C-8AF3-28DB90BC8663}" srcOrd="0" destOrd="0" presId="urn:microsoft.com/office/officeart/2018/5/layout/CenteredIconLabelDescriptionList"/>
    <dgm:cxn modelId="{6DF7B8C5-EEB0-4F5B-BC82-88710D2A0C8A}" type="presOf" srcId="{9C8E0459-F62F-4E2A-9B7F-95ADE8AEEDE4}" destId="{9A3585D2-400B-44E0-893A-B68BFFC360D4}" srcOrd="0" destOrd="0" presId="urn:microsoft.com/office/officeart/2018/5/layout/CenteredIconLabelDescriptionList"/>
    <dgm:cxn modelId="{A16572E3-86F3-4465-A45B-30BB40D2B2D8}" srcId="{7CA384FA-4CC3-4039-8C7C-93900E1F7116}" destId="{F1D5F7AF-DC43-4E6F-9DE2-B87F315EB919}" srcOrd="3" destOrd="0" parTransId="{E3E00F77-9376-40EA-BA3F-100BD1F84CD7}" sibTransId="{99999916-133C-415F-9265-A8949BDC52A0}"/>
    <dgm:cxn modelId="{60E8D4E7-6A00-400C-A3FD-15BE67CD280E}" srcId="{7CA384FA-4CC3-4039-8C7C-93900E1F7116}" destId="{20AE417D-AD9B-474C-A010-B75A9F2686A5}" srcOrd="2" destOrd="0" parTransId="{D776D8DB-6EB8-4DD1-B133-4AF46BF194D2}" sibTransId="{245AD68D-FAEA-4FCE-A71E-0C5F301E88D2}"/>
    <dgm:cxn modelId="{0C9A98EB-E597-4153-9E7F-D046083B75DB}" type="presOf" srcId="{7CA384FA-4CC3-4039-8C7C-93900E1F7116}" destId="{93582A33-2863-4DB3-8934-304063D4DE01}" srcOrd="0" destOrd="0" presId="urn:microsoft.com/office/officeart/2018/5/layout/CenteredIconLabelDescriptionList"/>
    <dgm:cxn modelId="{5AB5F972-58AE-4B90-9181-F3AF57B8666A}" type="presParOf" srcId="{93582A33-2863-4DB3-8934-304063D4DE01}" destId="{94CD6B95-698C-4229-8F58-71D77C4CBAA1}" srcOrd="0" destOrd="0" presId="urn:microsoft.com/office/officeart/2018/5/layout/CenteredIconLabelDescriptionList"/>
    <dgm:cxn modelId="{A8942729-89E5-4C84-BFD3-E5444B469D61}" type="presParOf" srcId="{94CD6B95-698C-4229-8F58-71D77C4CBAA1}" destId="{65352049-D974-4BC0-8593-0FB704AEF4B5}" srcOrd="0" destOrd="0" presId="urn:microsoft.com/office/officeart/2018/5/layout/CenteredIconLabelDescriptionList"/>
    <dgm:cxn modelId="{1332B055-75AA-481B-9419-712EF2EE8C19}" type="presParOf" srcId="{94CD6B95-698C-4229-8F58-71D77C4CBAA1}" destId="{7C81457F-2C9B-47F6-B8BA-E44E83353475}" srcOrd="1" destOrd="0" presId="urn:microsoft.com/office/officeart/2018/5/layout/CenteredIconLabelDescriptionList"/>
    <dgm:cxn modelId="{174AAAFD-B981-4B27-B83F-A27B83663B26}" type="presParOf" srcId="{94CD6B95-698C-4229-8F58-71D77C4CBAA1}" destId="{86273622-F94A-469C-8AF3-28DB90BC8663}" srcOrd="2" destOrd="0" presId="urn:microsoft.com/office/officeart/2018/5/layout/CenteredIconLabelDescriptionList"/>
    <dgm:cxn modelId="{08E2676E-7920-4CA3-905E-7380EA3FF1D9}" type="presParOf" srcId="{94CD6B95-698C-4229-8F58-71D77C4CBAA1}" destId="{689D48A6-183A-4A9A-A6D2-97DC405215D2}" srcOrd="3" destOrd="0" presId="urn:microsoft.com/office/officeart/2018/5/layout/CenteredIconLabelDescriptionList"/>
    <dgm:cxn modelId="{FC20A30C-D413-46A6-A13B-29C08FA10838}" type="presParOf" srcId="{94CD6B95-698C-4229-8F58-71D77C4CBAA1}" destId="{6B333890-F2B6-4DDF-8C70-188A7C93E60A}" srcOrd="4" destOrd="0" presId="urn:microsoft.com/office/officeart/2018/5/layout/CenteredIconLabelDescriptionList"/>
    <dgm:cxn modelId="{6A1B42E2-F2D3-41FB-96CD-A01774B3172E}" type="presParOf" srcId="{93582A33-2863-4DB3-8934-304063D4DE01}" destId="{62486556-223B-4906-A520-EC19502B3129}" srcOrd="1" destOrd="0" presId="urn:microsoft.com/office/officeart/2018/5/layout/CenteredIconLabelDescriptionList"/>
    <dgm:cxn modelId="{4DEF91EC-8C6C-41B7-8D9F-0D22B95C4E8E}" type="presParOf" srcId="{93582A33-2863-4DB3-8934-304063D4DE01}" destId="{6CB9F644-3FC0-4A84-9BDC-065095D6D4FD}" srcOrd="2" destOrd="0" presId="urn:microsoft.com/office/officeart/2018/5/layout/CenteredIconLabelDescriptionList"/>
    <dgm:cxn modelId="{02BA4CE5-C02C-415F-AE04-9C2F5E46FBED}" type="presParOf" srcId="{6CB9F644-3FC0-4A84-9BDC-065095D6D4FD}" destId="{058A1FA6-4621-432A-83BF-97F103D7F255}" srcOrd="0" destOrd="0" presId="urn:microsoft.com/office/officeart/2018/5/layout/CenteredIconLabelDescriptionList"/>
    <dgm:cxn modelId="{00BAB012-55CC-4817-A86F-A986D0C5899A}" type="presParOf" srcId="{6CB9F644-3FC0-4A84-9BDC-065095D6D4FD}" destId="{1DABC103-E06F-4686-AE5B-3C85C3DAB291}" srcOrd="1" destOrd="0" presId="urn:microsoft.com/office/officeart/2018/5/layout/CenteredIconLabelDescriptionList"/>
    <dgm:cxn modelId="{E40FBB7C-F469-46B3-A306-E3F752A7134E}" type="presParOf" srcId="{6CB9F644-3FC0-4A84-9BDC-065095D6D4FD}" destId="{9A3585D2-400B-44E0-893A-B68BFFC360D4}" srcOrd="2" destOrd="0" presId="urn:microsoft.com/office/officeart/2018/5/layout/CenteredIconLabelDescriptionList"/>
    <dgm:cxn modelId="{E7C6CC95-39EA-40BD-96D2-1F31D1D136B2}" type="presParOf" srcId="{6CB9F644-3FC0-4A84-9BDC-065095D6D4FD}" destId="{19B360A1-566F-4AF3-BFDE-4CE2A0152929}" srcOrd="3" destOrd="0" presId="urn:microsoft.com/office/officeart/2018/5/layout/CenteredIconLabelDescriptionList"/>
    <dgm:cxn modelId="{ADB68D60-3C94-4319-AC1E-5AED72FD08AB}" type="presParOf" srcId="{6CB9F644-3FC0-4A84-9BDC-065095D6D4FD}" destId="{5FED9318-07F9-4AEE-97DC-904F9B1148E4}" srcOrd="4" destOrd="0" presId="urn:microsoft.com/office/officeart/2018/5/layout/CenteredIconLabelDescriptionList"/>
    <dgm:cxn modelId="{37A8E4B4-933B-4413-83E3-5711E99836F2}" type="presParOf" srcId="{93582A33-2863-4DB3-8934-304063D4DE01}" destId="{888A1FE1-D9D5-497E-AF79-AF9E0E292659}" srcOrd="3" destOrd="0" presId="urn:microsoft.com/office/officeart/2018/5/layout/CenteredIconLabelDescriptionList"/>
    <dgm:cxn modelId="{3C49489F-36C3-43F6-9E97-C763C39CB39F}" type="presParOf" srcId="{93582A33-2863-4DB3-8934-304063D4DE01}" destId="{0714DB0C-5E0A-489C-AEBA-32BD6B599556}" srcOrd="4" destOrd="0" presId="urn:microsoft.com/office/officeart/2018/5/layout/CenteredIconLabelDescriptionList"/>
    <dgm:cxn modelId="{39FD447B-8951-48C4-8013-2EF80EE3B204}" type="presParOf" srcId="{0714DB0C-5E0A-489C-AEBA-32BD6B599556}" destId="{DFA60937-8B2C-479D-A1FB-2284C5BD690B}" srcOrd="0" destOrd="0" presId="urn:microsoft.com/office/officeart/2018/5/layout/CenteredIconLabelDescriptionList"/>
    <dgm:cxn modelId="{BA488E85-D9A9-444C-8A5C-E03B25BD5961}" type="presParOf" srcId="{0714DB0C-5E0A-489C-AEBA-32BD6B599556}" destId="{7F4A0BA5-6BA3-4A68-B578-F455447D91F3}" srcOrd="1" destOrd="0" presId="urn:microsoft.com/office/officeart/2018/5/layout/CenteredIconLabelDescriptionList"/>
    <dgm:cxn modelId="{CF93EA33-8316-4C20-819F-CB35F7D8597A}" type="presParOf" srcId="{0714DB0C-5E0A-489C-AEBA-32BD6B599556}" destId="{BD778F08-17C1-41E8-9994-A77EFA1E4F1A}" srcOrd="2" destOrd="0" presId="urn:microsoft.com/office/officeart/2018/5/layout/CenteredIconLabelDescriptionList"/>
    <dgm:cxn modelId="{F708B4DB-B775-47C5-B0D1-F94FB3FF1D49}" type="presParOf" srcId="{0714DB0C-5E0A-489C-AEBA-32BD6B599556}" destId="{BAB96BCF-C13F-4E2F-AB31-70F0A9B89E9B}" srcOrd="3" destOrd="0" presId="urn:microsoft.com/office/officeart/2018/5/layout/CenteredIconLabelDescriptionList"/>
    <dgm:cxn modelId="{A8F50BE8-62BB-475F-BC95-C2DFF09EACFB}" type="presParOf" srcId="{0714DB0C-5E0A-489C-AEBA-32BD6B599556}" destId="{75CA12FE-38E1-4309-8FEF-3E0D071E25C9}" srcOrd="4" destOrd="0" presId="urn:microsoft.com/office/officeart/2018/5/layout/CenteredIconLabelDescriptionList"/>
    <dgm:cxn modelId="{B2005F63-1B23-4DB2-992C-85BE9E73768F}" type="presParOf" srcId="{93582A33-2863-4DB3-8934-304063D4DE01}" destId="{D5026496-78A1-4C16-99D8-B81BC1F1317E}" srcOrd="5" destOrd="0" presId="urn:microsoft.com/office/officeart/2018/5/layout/CenteredIconLabelDescriptionList"/>
    <dgm:cxn modelId="{DFA43061-3A92-458E-A666-EC88ECE7D6C7}" type="presParOf" srcId="{93582A33-2863-4DB3-8934-304063D4DE01}" destId="{9487E2F9-901E-46F6-BD85-628EED822DD7}" srcOrd="6" destOrd="0" presId="urn:microsoft.com/office/officeart/2018/5/layout/CenteredIconLabelDescriptionList"/>
    <dgm:cxn modelId="{AAB7F0ED-E90E-44A6-B691-0F08F497DE99}" type="presParOf" srcId="{9487E2F9-901E-46F6-BD85-628EED822DD7}" destId="{B3937DDE-6928-4DA4-A85D-7745730C7337}" srcOrd="0" destOrd="0" presId="urn:microsoft.com/office/officeart/2018/5/layout/CenteredIconLabelDescriptionList"/>
    <dgm:cxn modelId="{4566E277-5E46-49D0-9B45-496755AC121A}" type="presParOf" srcId="{9487E2F9-901E-46F6-BD85-628EED822DD7}" destId="{5E250634-9E07-4D21-93BC-248485A7AF43}" srcOrd="1" destOrd="0" presId="urn:microsoft.com/office/officeart/2018/5/layout/CenteredIconLabelDescriptionList"/>
    <dgm:cxn modelId="{3575794A-1048-496F-8F97-DC506ED3E005}" type="presParOf" srcId="{9487E2F9-901E-46F6-BD85-628EED822DD7}" destId="{E5DC3FB6-3C0D-4A6A-BC6E-2D1C647F51B1}" srcOrd="2" destOrd="0" presId="urn:microsoft.com/office/officeart/2018/5/layout/CenteredIconLabelDescriptionList"/>
    <dgm:cxn modelId="{F23B3774-BAA5-4173-8467-656A3ACF0D9F}" type="presParOf" srcId="{9487E2F9-901E-46F6-BD85-628EED822DD7}" destId="{E2A7EC7D-B8E6-48EA-A194-0C78BF6751C8}" srcOrd="3" destOrd="0" presId="urn:microsoft.com/office/officeart/2018/5/layout/CenteredIconLabelDescriptionList"/>
    <dgm:cxn modelId="{FEA06EBA-F20F-4FB0-A948-8E7A86973A66}" type="presParOf" srcId="{9487E2F9-901E-46F6-BD85-628EED822DD7}" destId="{75F3F16F-0141-4B06-AB52-8F26772BEF2D}"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F0DF44-85E0-428A-96C9-983E29F8085F}"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CAF52254-2612-440E-9456-1219BF032D9D}">
      <dgm:prSet/>
      <dgm:spPr/>
      <dgm:t>
        <a:bodyPr/>
        <a:lstStyle/>
        <a:p>
          <a:pPr>
            <a:lnSpc>
              <a:spcPct val="100000"/>
            </a:lnSpc>
          </a:pPr>
          <a:r>
            <a:rPr lang="en-GB" b="1" dirty="0"/>
            <a:t>What technology will I need, and will I need internet broadband to be on a Virtual Ward?</a:t>
          </a:r>
        </a:p>
        <a:p>
          <a:pPr>
            <a:lnSpc>
              <a:spcPct val="100000"/>
            </a:lnSpc>
          </a:pPr>
          <a:r>
            <a:rPr lang="en-GB" dirty="0"/>
            <a:t>As each patient will have different needs, it’s not possible to say which technology any given patient would need. However, all the technology you would need to be on a Virtual Ward will be provided to you with clear instructions and you will not require your own internet broadband connection to use it.</a:t>
          </a:r>
          <a:endParaRPr lang="en-US" dirty="0"/>
        </a:p>
      </dgm:t>
    </dgm:pt>
    <dgm:pt modelId="{726A57FF-EF8E-4C0C-BEB4-DCCEBDE368CE}" type="parTrans" cxnId="{BBD5D32D-FE53-4D80-80D0-CC52A40C6E79}">
      <dgm:prSet/>
      <dgm:spPr/>
      <dgm:t>
        <a:bodyPr/>
        <a:lstStyle/>
        <a:p>
          <a:endParaRPr lang="en-US"/>
        </a:p>
      </dgm:t>
    </dgm:pt>
    <dgm:pt modelId="{9CFB9886-126E-4015-AC99-4BB53E8659E8}" type="sibTrans" cxnId="{BBD5D32D-FE53-4D80-80D0-CC52A40C6E79}">
      <dgm:prSet/>
      <dgm:spPr/>
      <dgm:t>
        <a:bodyPr/>
        <a:lstStyle/>
        <a:p>
          <a:endParaRPr lang="en-US"/>
        </a:p>
      </dgm:t>
    </dgm:pt>
    <dgm:pt modelId="{6B2DA4E1-140C-4FE2-B99A-2AB56300B810}">
      <dgm:prSet/>
      <dgm:spPr/>
      <dgm:t>
        <a:bodyPr/>
        <a:lstStyle/>
        <a:p>
          <a:pPr>
            <a:lnSpc>
              <a:spcPct val="100000"/>
            </a:lnSpc>
          </a:pPr>
          <a:r>
            <a:rPr lang="en-GB" b="1" dirty="0"/>
            <a:t>How is the monitoring technology used? </a:t>
          </a:r>
        </a:p>
        <a:p>
          <a:pPr>
            <a:lnSpc>
              <a:spcPct val="100000"/>
            </a:lnSpc>
          </a:pPr>
          <a:r>
            <a:rPr lang="en-GB" dirty="0"/>
            <a:t>The monitoring technology is used for observation purposes, which then informs your health professional and Virtual Wards team of any further care you need. The information gathered is treated confidentially.</a:t>
          </a:r>
          <a:endParaRPr lang="en-US" dirty="0"/>
        </a:p>
      </dgm:t>
    </dgm:pt>
    <dgm:pt modelId="{EBD98296-492F-4C41-9A8F-3311804C56DD}" type="parTrans" cxnId="{4ED2C307-E5B5-4AC1-8C8C-3E58EDA53F7F}">
      <dgm:prSet/>
      <dgm:spPr/>
      <dgm:t>
        <a:bodyPr/>
        <a:lstStyle/>
        <a:p>
          <a:endParaRPr lang="en-US"/>
        </a:p>
      </dgm:t>
    </dgm:pt>
    <dgm:pt modelId="{26B1CA58-390B-425C-92A2-EE0F3CF39C17}" type="sibTrans" cxnId="{4ED2C307-E5B5-4AC1-8C8C-3E58EDA53F7F}">
      <dgm:prSet/>
      <dgm:spPr/>
      <dgm:t>
        <a:bodyPr/>
        <a:lstStyle/>
        <a:p>
          <a:endParaRPr lang="en-US"/>
        </a:p>
      </dgm:t>
    </dgm:pt>
    <dgm:pt modelId="{FA0779FC-8A20-439D-B3C9-02F026B29F12}">
      <dgm:prSet/>
      <dgm:spPr/>
      <dgm:t>
        <a:bodyPr/>
        <a:lstStyle/>
        <a:p>
          <a:pPr>
            <a:lnSpc>
              <a:spcPct val="100000"/>
            </a:lnSpc>
          </a:pPr>
          <a:r>
            <a:rPr lang="en-GB" b="1" dirty="0"/>
            <a:t>What if I have questions once I’m back home? </a:t>
          </a:r>
        </a:p>
        <a:p>
          <a:pPr>
            <a:lnSpc>
              <a:spcPct val="100000"/>
            </a:lnSpc>
          </a:pPr>
          <a:r>
            <a:rPr lang="en-GB" dirty="0"/>
            <a:t>Your healthcare team and the Virtual Wards team will be keeping in touch with you throughout the process, but you will also be given the contact details of your Virtual Wards team.</a:t>
          </a:r>
          <a:endParaRPr lang="en-US" dirty="0"/>
        </a:p>
      </dgm:t>
    </dgm:pt>
    <dgm:pt modelId="{C4237022-3EDD-4ED4-851D-724F67F2F3F1}" type="parTrans" cxnId="{0F810380-A520-4828-9860-40EFBFF31165}">
      <dgm:prSet/>
      <dgm:spPr/>
      <dgm:t>
        <a:bodyPr/>
        <a:lstStyle/>
        <a:p>
          <a:endParaRPr lang="en-US"/>
        </a:p>
      </dgm:t>
    </dgm:pt>
    <dgm:pt modelId="{F9628501-9A63-43FF-9B98-039D8F4EF98D}" type="sibTrans" cxnId="{0F810380-A520-4828-9860-40EFBFF31165}">
      <dgm:prSet/>
      <dgm:spPr/>
      <dgm:t>
        <a:bodyPr/>
        <a:lstStyle/>
        <a:p>
          <a:endParaRPr lang="en-US"/>
        </a:p>
      </dgm:t>
    </dgm:pt>
    <dgm:pt modelId="{563183E5-6387-4FDE-BDAD-B594A63EE0BA}">
      <dgm:prSet/>
      <dgm:spPr/>
      <dgm:t>
        <a:bodyPr/>
        <a:lstStyle/>
        <a:p>
          <a:pPr>
            <a:lnSpc>
              <a:spcPct val="100000"/>
            </a:lnSpc>
          </a:pPr>
          <a:r>
            <a:rPr lang="en-GB" b="1" dirty="0"/>
            <a:t>I’m not sure a Virtual Ward is for me…</a:t>
          </a:r>
        </a:p>
        <a:p>
          <a:pPr>
            <a:lnSpc>
              <a:spcPct val="100000"/>
            </a:lnSpc>
          </a:pPr>
          <a:r>
            <a:rPr lang="en-GB" dirty="0"/>
            <a:t>It’s completely your choice if you wish to receive care on a Virtual Ward. However, we would recommend you discuss this with your doctor and the Virtual Wards team before coming to a decision so that your questions and concerns can be talked through.</a:t>
          </a:r>
          <a:endParaRPr lang="en-US" dirty="0"/>
        </a:p>
      </dgm:t>
    </dgm:pt>
    <dgm:pt modelId="{7E1742F4-25D3-4AED-A0F7-060DC9BFEFAA}" type="parTrans" cxnId="{6AB68959-41B8-45B1-8B21-AF4F9C5C4A5D}">
      <dgm:prSet/>
      <dgm:spPr/>
      <dgm:t>
        <a:bodyPr/>
        <a:lstStyle/>
        <a:p>
          <a:endParaRPr lang="en-US"/>
        </a:p>
      </dgm:t>
    </dgm:pt>
    <dgm:pt modelId="{6A483998-9857-42AB-AD4D-AF18997CA3F2}" type="sibTrans" cxnId="{6AB68959-41B8-45B1-8B21-AF4F9C5C4A5D}">
      <dgm:prSet/>
      <dgm:spPr/>
      <dgm:t>
        <a:bodyPr/>
        <a:lstStyle/>
        <a:p>
          <a:endParaRPr lang="en-US"/>
        </a:p>
      </dgm:t>
    </dgm:pt>
    <dgm:pt modelId="{45DB8AEC-A081-4FF6-BEAC-3FF72FC8F7E1}">
      <dgm:prSet/>
      <dgm:spPr/>
      <dgm:t>
        <a:bodyPr/>
        <a:lstStyle/>
        <a:p>
          <a:pPr>
            <a:lnSpc>
              <a:spcPct val="100000"/>
            </a:lnSpc>
          </a:pPr>
          <a:r>
            <a:rPr lang="en-GB" b="1" dirty="0"/>
            <a:t>How do I contact the Virtual Ward team?</a:t>
          </a:r>
        </a:p>
        <a:p>
          <a:pPr>
            <a:lnSpc>
              <a:spcPct val="100000"/>
            </a:lnSpc>
          </a:pPr>
          <a:r>
            <a:rPr lang="en-GB" dirty="0"/>
            <a:t>If you and your hospital team decide a Virtual Ward is right for you, you will be given lots more information about how this will work. This will include all the important information you will need, including how to contact your hospital team.</a:t>
          </a:r>
          <a:endParaRPr lang="en-US" dirty="0"/>
        </a:p>
      </dgm:t>
    </dgm:pt>
    <dgm:pt modelId="{F00209FF-4279-498B-B96A-3CABEB3CF7C8}" type="parTrans" cxnId="{93565702-4FE4-4839-911D-569D085184D1}">
      <dgm:prSet/>
      <dgm:spPr/>
      <dgm:t>
        <a:bodyPr/>
        <a:lstStyle/>
        <a:p>
          <a:endParaRPr lang="en-US"/>
        </a:p>
      </dgm:t>
    </dgm:pt>
    <dgm:pt modelId="{3DBC21E3-F8B8-481C-ADA3-34F808B38BC7}" type="sibTrans" cxnId="{93565702-4FE4-4839-911D-569D085184D1}">
      <dgm:prSet/>
      <dgm:spPr/>
      <dgm:t>
        <a:bodyPr/>
        <a:lstStyle/>
        <a:p>
          <a:endParaRPr lang="en-US"/>
        </a:p>
      </dgm:t>
    </dgm:pt>
    <dgm:pt modelId="{CACBA505-5226-4F88-864B-BEF8F844B07E}" type="pres">
      <dgm:prSet presAssocID="{B4F0DF44-85E0-428A-96C9-983E29F8085F}" presName="root" presStyleCnt="0">
        <dgm:presLayoutVars>
          <dgm:dir/>
          <dgm:resizeHandles val="exact"/>
        </dgm:presLayoutVars>
      </dgm:prSet>
      <dgm:spPr/>
    </dgm:pt>
    <dgm:pt modelId="{D00FDAFF-4402-4039-808A-D6F0A8B9CDB2}" type="pres">
      <dgm:prSet presAssocID="{CAF52254-2612-440E-9456-1219BF032D9D}" presName="compNode" presStyleCnt="0"/>
      <dgm:spPr/>
    </dgm:pt>
    <dgm:pt modelId="{2917327E-7387-4C6C-943E-C21FAFCB970F}" type="pres">
      <dgm:prSet presAssocID="{CAF52254-2612-440E-9456-1219BF032D9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rocessor"/>
        </a:ext>
      </dgm:extLst>
    </dgm:pt>
    <dgm:pt modelId="{6D656BD7-763A-4504-AC42-45D11B15F0AF}" type="pres">
      <dgm:prSet presAssocID="{CAF52254-2612-440E-9456-1219BF032D9D}" presName="spaceRect" presStyleCnt="0"/>
      <dgm:spPr/>
    </dgm:pt>
    <dgm:pt modelId="{F2F11FA0-F590-483D-8942-1BAA6ED166C4}" type="pres">
      <dgm:prSet presAssocID="{CAF52254-2612-440E-9456-1219BF032D9D}" presName="textRect" presStyleLbl="revTx" presStyleIdx="0" presStyleCnt="5">
        <dgm:presLayoutVars>
          <dgm:chMax val="1"/>
          <dgm:chPref val="1"/>
        </dgm:presLayoutVars>
      </dgm:prSet>
      <dgm:spPr/>
    </dgm:pt>
    <dgm:pt modelId="{AF9946BE-D84B-497A-9454-FE668E1BF669}" type="pres">
      <dgm:prSet presAssocID="{9CFB9886-126E-4015-AC99-4BB53E8659E8}" presName="sibTrans" presStyleCnt="0"/>
      <dgm:spPr/>
    </dgm:pt>
    <dgm:pt modelId="{279F5984-1E9E-41C2-837A-F8CE1C1E6979}" type="pres">
      <dgm:prSet presAssocID="{6B2DA4E1-140C-4FE2-B99A-2AB56300B810}" presName="compNode" presStyleCnt="0"/>
      <dgm:spPr/>
    </dgm:pt>
    <dgm:pt modelId="{D8FED83E-D864-4535-AE6D-73106CC2E69F}" type="pres">
      <dgm:prSet presAssocID="{6B2DA4E1-140C-4FE2-B99A-2AB56300B810}"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octor"/>
        </a:ext>
      </dgm:extLst>
    </dgm:pt>
    <dgm:pt modelId="{53EFFD7B-F603-44BA-B5BF-4E5031FE984E}" type="pres">
      <dgm:prSet presAssocID="{6B2DA4E1-140C-4FE2-B99A-2AB56300B810}" presName="spaceRect" presStyleCnt="0"/>
      <dgm:spPr/>
    </dgm:pt>
    <dgm:pt modelId="{A2925D05-A310-42B4-B7B5-F711E613F12B}" type="pres">
      <dgm:prSet presAssocID="{6B2DA4E1-140C-4FE2-B99A-2AB56300B810}" presName="textRect" presStyleLbl="revTx" presStyleIdx="1" presStyleCnt="5">
        <dgm:presLayoutVars>
          <dgm:chMax val="1"/>
          <dgm:chPref val="1"/>
        </dgm:presLayoutVars>
      </dgm:prSet>
      <dgm:spPr/>
    </dgm:pt>
    <dgm:pt modelId="{4644F781-974E-4F88-B4E5-7715582104BA}" type="pres">
      <dgm:prSet presAssocID="{26B1CA58-390B-425C-92A2-EE0F3CF39C17}" presName="sibTrans" presStyleCnt="0"/>
      <dgm:spPr/>
    </dgm:pt>
    <dgm:pt modelId="{B8E55880-85D0-44D9-9BDE-D6A0F73A7876}" type="pres">
      <dgm:prSet presAssocID="{FA0779FC-8A20-439D-B3C9-02F026B29F12}" presName="compNode" presStyleCnt="0"/>
      <dgm:spPr/>
    </dgm:pt>
    <dgm:pt modelId="{054E7981-D236-4B02-BE0A-A2D49A2A546E}" type="pres">
      <dgm:prSet presAssocID="{FA0779FC-8A20-439D-B3C9-02F026B29F1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ethoscope"/>
        </a:ext>
      </dgm:extLst>
    </dgm:pt>
    <dgm:pt modelId="{F9651987-CE81-426D-B690-A9270F262641}" type="pres">
      <dgm:prSet presAssocID="{FA0779FC-8A20-439D-B3C9-02F026B29F12}" presName="spaceRect" presStyleCnt="0"/>
      <dgm:spPr/>
    </dgm:pt>
    <dgm:pt modelId="{BBEB196A-B871-41E6-B31C-714958B18368}" type="pres">
      <dgm:prSet presAssocID="{FA0779FC-8A20-439D-B3C9-02F026B29F12}" presName="textRect" presStyleLbl="revTx" presStyleIdx="2" presStyleCnt="5">
        <dgm:presLayoutVars>
          <dgm:chMax val="1"/>
          <dgm:chPref val="1"/>
        </dgm:presLayoutVars>
      </dgm:prSet>
      <dgm:spPr/>
    </dgm:pt>
    <dgm:pt modelId="{5D4604E1-188B-4514-96C3-D07EB39ADBB9}" type="pres">
      <dgm:prSet presAssocID="{F9628501-9A63-43FF-9B98-039D8F4EF98D}" presName="sibTrans" presStyleCnt="0"/>
      <dgm:spPr/>
    </dgm:pt>
    <dgm:pt modelId="{8E5B5508-FEA5-4CBC-AF44-54A9C414D6D3}" type="pres">
      <dgm:prSet presAssocID="{563183E5-6387-4FDE-BDAD-B594A63EE0BA}" presName="compNode" presStyleCnt="0"/>
      <dgm:spPr/>
    </dgm:pt>
    <dgm:pt modelId="{ED5824F1-CF88-44B0-9309-9D8ADFED3E25}" type="pres">
      <dgm:prSet presAssocID="{563183E5-6387-4FDE-BDAD-B594A63EE0BA}"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ospital"/>
        </a:ext>
      </dgm:extLst>
    </dgm:pt>
    <dgm:pt modelId="{82E7ECEC-78AE-4AAD-BCA2-2F48016B4903}" type="pres">
      <dgm:prSet presAssocID="{563183E5-6387-4FDE-BDAD-B594A63EE0BA}" presName="spaceRect" presStyleCnt="0"/>
      <dgm:spPr/>
    </dgm:pt>
    <dgm:pt modelId="{E77C0FCA-B606-457A-8252-0A770C356FD7}" type="pres">
      <dgm:prSet presAssocID="{563183E5-6387-4FDE-BDAD-B594A63EE0BA}" presName="textRect" presStyleLbl="revTx" presStyleIdx="3" presStyleCnt="5">
        <dgm:presLayoutVars>
          <dgm:chMax val="1"/>
          <dgm:chPref val="1"/>
        </dgm:presLayoutVars>
      </dgm:prSet>
      <dgm:spPr/>
    </dgm:pt>
    <dgm:pt modelId="{433B1193-A513-4FB4-B7C4-C496D60197AA}" type="pres">
      <dgm:prSet presAssocID="{6A483998-9857-42AB-AD4D-AF18997CA3F2}" presName="sibTrans" presStyleCnt="0"/>
      <dgm:spPr/>
    </dgm:pt>
    <dgm:pt modelId="{4AEB6C47-9469-4837-865B-9CEC48C1BA8B}" type="pres">
      <dgm:prSet presAssocID="{45DB8AEC-A081-4FF6-BEAC-3FF72FC8F7E1}" presName="compNode" presStyleCnt="0"/>
      <dgm:spPr/>
    </dgm:pt>
    <dgm:pt modelId="{ABC44550-56C3-4B85-95B2-0DC5DEA925A2}" type="pres">
      <dgm:prSet presAssocID="{45DB8AEC-A081-4FF6-BEAC-3FF72FC8F7E1}"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Board Room"/>
        </a:ext>
      </dgm:extLst>
    </dgm:pt>
    <dgm:pt modelId="{9E724856-2ECF-4CDE-A1DE-785CFF0180D0}" type="pres">
      <dgm:prSet presAssocID="{45DB8AEC-A081-4FF6-BEAC-3FF72FC8F7E1}" presName="spaceRect" presStyleCnt="0"/>
      <dgm:spPr/>
    </dgm:pt>
    <dgm:pt modelId="{BE23E041-748A-480F-A58D-F891F39BE606}" type="pres">
      <dgm:prSet presAssocID="{45DB8AEC-A081-4FF6-BEAC-3FF72FC8F7E1}" presName="textRect" presStyleLbl="revTx" presStyleIdx="4" presStyleCnt="5">
        <dgm:presLayoutVars>
          <dgm:chMax val="1"/>
          <dgm:chPref val="1"/>
        </dgm:presLayoutVars>
      </dgm:prSet>
      <dgm:spPr/>
    </dgm:pt>
  </dgm:ptLst>
  <dgm:cxnLst>
    <dgm:cxn modelId="{93565702-4FE4-4839-911D-569D085184D1}" srcId="{B4F0DF44-85E0-428A-96C9-983E29F8085F}" destId="{45DB8AEC-A081-4FF6-BEAC-3FF72FC8F7E1}" srcOrd="4" destOrd="0" parTransId="{F00209FF-4279-498B-B96A-3CABEB3CF7C8}" sibTransId="{3DBC21E3-F8B8-481C-ADA3-34F808B38BC7}"/>
    <dgm:cxn modelId="{4ED2C307-E5B5-4AC1-8C8C-3E58EDA53F7F}" srcId="{B4F0DF44-85E0-428A-96C9-983E29F8085F}" destId="{6B2DA4E1-140C-4FE2-B99A-2AB56300B810}" srcOrd="1" destOrd="0" parTransId="{EBD98296-492F-4C41-9A8F-3311804C56DD}" sibTransId="{26B1CA58-390B-425C-92A2-EE0F3CF39C17}"/>
    <dgm:cxn modelId="{8FB22209-077E-40B3-8D9F-B0A28218CBA9}" type="presOf" srcId="{FA0779FC-8A20-439D-B3C9-02F026B29F12}" destId="{BBEB196A-B871-41E6-B31C-714958B18368}" srcOrd="0" destOrd="0" presId="urn:microsoft.com/office/officeart/2018/2/layout/IconLabelList"/>
    <dgm:cxn modelId="{03EAD22A-DEE1-47BB-93BE-E0D7004EDE94}" type="presOf" srcId="{CAF52254-2612-440E-9456-1219BF032D9D}" destId="{F2F11FA0-F590-483D-8942-1BAA6ED166C4}" srcOrd="0" destOrd="0" presId="urn:microsoft.com/office/officeart/2018/2/layout/IconLabelList"/>
    <dgm:cxn modelId="{BBD5D32D-FE53-4D80-80D0-CC52A40C6E79}" srcId="{B4F0DF44-85E0-428A-96C9-983E29F8085F}" destId="{CAF52254-2612-440E-9456-1219BF032D9D}" srcOrd="0" destOrd="0" parTransId="{726A57FF-EF8E-4C0C-BEB4-DCCEBDE368CE}" sibTransId="{9CFB9886-126E-4015-AC99-4BB53E8659E8}"/>
    <dgm:cxn modelId="{144C0F45-C29E-48A0-9526-F6C1EFA2044E}" type="presOf" srcId="{45DB8AEC-A081-4FF6-BEAC-3FF72FC8F7E1}" destId="{BE23E041-748A-480F-A58D-F891F39BE606}" srcOrd="0" destOrd="0" presId="urn:microsoft.com/office/officeart/2018/2/layout/IconLabelList"/>
    <dgm:cxn modelId="{9EB3FD67-FD8D-4AF4-A160-2C1675EAD91C}" type="presOf" srcId="{6B2DA4E1-140C-4FE2-B99A-2AB56300B810}" destId="{A2925D05-A310-42B4-B7B5-F711E613F12B}" srcOrd="0" destOrd="0" presId="urn:microsoft.com/office/officeart/2018/2/layout/IconLabelList"/>
    <dgm:cxn modelId="{6AB68959-41B8-45B1-8B21-AF4F9C5C4A5D}" srcId="{B4F0DF44-85E0-428A-96C9-983E29F8085F}" destId="{563183E5-6387-4FDE-BDAD-B594A63EE0BA}" srcOrd="3" destOrd="0" parTransId="{7E1742F4-25D3-4AED-A0F7-060DC9BFEFAA}" sibTransId="{6A483998-9857-42AB-AD4D-AF18997CA3F2}"/>
    <dgm:cxn modelId="{0F810380-A520-4828-9860-40EFBFF31165}" srcId="{B4F0DF44-85E0-428A-96C9-983E29F8085F}" destId="{FA0779FC-8A20-439D-B3C9-02F026B29F12}" srcOrd="2" destOrd="0" parTransId="{C4237022-3EDD-4ED4-851D-724F67F2F3F1}" sibTransId="{F9628501-9A63-43FF-9B98-039D8F4EF98D}"/>
    <dgm:cxn modelId="{1B0EC0B2-AA7C-46FA-B897-8C7B59EE994A}" type="presOf" srcId="{563183E5-6387-4FDE-BDAD-B594A63EE0BA}" destId="{E77C0FCA-B606-457A-8252-0A770C356FD7}" srcOrd="0" destOrd="0" presId="urn:microsoft.com/office/officeart/2018/2/layout/IconLabelList"/>
    <dgm:cxn modelId="{6CA7A4DC-91AA-4FE6-9848-11D0736E8039}" type="presOf" srcId="{B4F0DF44-85E0-428A-96C9-983E29F8085F}" destId="{CACBA505-5226-4F88-864B-BEF8F844B07E}" srcOrd="0" destOrd="0" presId="urn:microsoft.com/office/officeart/2018/2/layout/IconLabelList"/>
    <dgm:cxn modelId="{CA7D5A04-E108-4D43-8DAB-BCA79B8B8A3B}" type="presParOf" srcId="{CACBA505-5226-4F88-864B-BEF8F844B07E}" destId="{D00FDAFF-4402-4039-808A-D6F0A8B9CDB2}" srcOrd="0" destOrd="0" presId="urn:microsoft.com/office/officeart/2018/2/layout/IconLabelList"/>
    <dgm:cxn modelId="{4D75C96F-83CB-4BB6-9093-A3F0063B4A04}" type="presParOf" srcId="{D00FDAFF-4402-4039-808A-D6F0A8B9CDB2}" destId="{2917327E-7387-4C6C-943E-C21FAFCB970F}" srcOrd="0" destOrd="0" presId="urn:microsoft.com/office/officeart/2018/2/layout/IconLabelList"/>
    <dgm:cxn modelId="{09D61A44-6F82-4F56-B444-D6F62C3DC736}" type="presParOf" srcId="{D00FDAFF-4402-4039-808A-D6F0A8B9CDB2}" destId="{6D656BD7-763A-4504-AC42-45D11B15F0AF}" srcOrd="1" destOrd="0" presId="urn:microsoft.com/office/officeart/2018/2/layout/IconLabelList"/>
    <dgm:cxn modelId="{27BA2DB3-BF19-4088-B924-82A0539F18EB}" type="presParOf" srcId="{D00FDAFF-4402-4039-808A-D6F0A8B9CDB2}" destId="{F2F11FA0-F590-483D-8942-1BAA6ED166C4}" srcOrd="2" destOrd="0" presId="urn:microsoft.com/office/officeart/2018/2/layout/IconLabelList"/>
    <dgm:cxn modelId="{01F90BE4-E661-4598-8B12-ED3836A3900D}" type="presParOf" srcId="{CACBA505-5226-4F88-864B-BEF8F844B07E}" destId="{AF9946BE-D84B-497A-9454-FE668E1BF669}" srcOrd="1" destOrd="0" presId="urn:microsoft.com/office/officeart/2018/2/layout/IconLabelList"/>
    <dgm:cxn modelId="{AF834E5C-B05B-4E01-A2E9-F74C11FFEF76}" type="presParOf" srcId="{CACBA505-5226-4F88-864B-BEF8F844B07E}" destId="{279F5984-1E9E-41C2-837A-F8CE1C1E6979}" srcOrd="2" destOrd="0" presId="urn:microsoft.com/office/officeart/2018/2/layout/IconLabelList"/>
    <dgm:cxn modelId="{A4AAE516-98BA-4F14-A4AF-087CC4F5A6FF}" type="presParOf" srcId="{279F5984-1E9E-41C2-837A-F8CE1C1E6979}" destId="{D8FED83E-D864-4535-AE6D-73106CC2E69F}" srcOrd="0" destOrd="0" presId="urn:microsoft.com/office/officeart/2018/2/layout/IconLabelList"/>
    <dgm:cxn modelId="{D22688E0-400D-4A96-AD71-84454C07DF85}" type="presParOf" srcId="{279F5984-1E9E-41C2-837A-F8CE1C1E6979}" destId="{53EFFD7B-F603-44BA-B5BF-4E5031FE984E}" srcOrd="1" destOrd="0" presId="urn:microsoft.com/office/officeart/2018/2/layout/IconLabelList"/>
    <dgm:cxn modelId="{633EA90D-BE14-4ECD-9F50-C2A501F12D75}" type="presParOf" srcId="{279F5984-1E9E-41C2-837A-F8CE1C1E6979}" destId="{A2925D05-A310-42B4-B7B5-F711E613F12B}" srcOrd="2" destOrd="0" presId="urn:microsoft.com/office/officeart/2018/2/layout/IconLabelList"/>
    <dgm:cxn modelId="{21BD86EA-AE74-4D33-A570-36A734FF8542}" type="presParOf" srcId="{CACBA505-5226-4F88-864B-BEF8F844B07E}" destId="{4644F781-974E-4F88-B4E5-7715582104BA}" srcOrd="3" destOrd="0" presId="urn:microsoft.com/office/officeart/2018/2/layout/IconLabelList"/>
    <dgm:cxn modelId="{B716F2C7-DD66-4481-B0FA-39239B565EB6}" type="presParOf" srcId="{CACBA505-5226-4F88-864B-BEF8F844B07E}" destId="{B8E55880-85D0-44D9-9BDE-D6A0F73A7876}" srcOrd="4" destOrd="0" presId="urn:microsoft.com/office/officeart/2018/2/layout/IconLabelList"/>
    <dgm:cxn modelId="{C15AF95D-094B-447D-911F-83D15F2B4674}" type="presParOf" srcId="{B8E55880-85D0-44D9-9BDE-D6A0F73A7876}" destId="{054E7981-D236-4B02-BE0A-A2D49A2A546E}" srcOrd="0" destOrd="0" presId="urn:microsoft.com/office/officeart/2018/2/layout/IconLabelList"/>
    <dgm:cxn modelId="{96B9EB02-EEA5-4477-81B6-0A3EA4E1116F}" type="presParOf" srcId="{B8E55880-85D0-44D9-9BDE-D6A0F73A7876}" destId="{F9651987-CE81-426D-B690-A9270F262641}" srcOrd="1" destOrd="0" presId="urn:microsoft.com/office/officeart/2018/2/layout/IconLabelList"/>
    <dgm:cxn modelId="{7DC4B05A-AD56-44EF-887F-AFFE14439AE3}" type="presParOf" srcId="{B8E55880-85D0-44D9-9BDE-D6A0F73A7876}" destId="{BBEB196A-B871-41E6-B31C-714958B18368}" srcOrd="2" destOrd="0" presId="urn:microsoft.com/office/officeart/2018/2/layout/IconLabelList"/>
    <dgm:cxn modelId="{3DD34472-8ED3-43E2-A2BD-C862D4EB46DF}" type="presParOf" srcId="{CACBA505-5226-4F88-864B-BEF8F844B07E}" destId="{5D4604E1-188B-4514-96C3-D07EB39ADBB9}" srcOrd="5" destOrd="0" presId="urn:microsoft.com/office/officeart/2018/2/layout/IconLabelList"/>
    <dgm:cxn modelId="{6E4DC443-96DD-4AF4-85D0-C30DEC49732C}" type="presParOf" srcId="{CACBA505-5226-4F88-864B-BEF8F844B07E}" destId="{8E5B5508-FEA5-4CBC-AF44-54A9C414D6D3}" srcOrd="6" destOrd="0" presId="urn:microsoft.com/office/officeart/2018/2/layout/IconLabelList"/>
    <dgm:cxn modelId="{C9DBE7C6-E616-4BB1-A094-CA8ABFCFFA93}" type="presParOf" srcId="{8E5B5508-FEA5-4CBC-AF44-54A9C414D6D3}" destId="{ED5824F1-CF88-44B0-9309-9D8ADFED3E25}" srcOrd="0" destOrd="0" presId="urn:microsoft.com/office/officeart/2018/2/layout/IconLabelList"/>
    <dgm:cxn modelId="{6F881815-B6B5-4FCE-8A48-E645832E8D69}" type="presParOf" srcId="{8E5B5508-FEA5-4CBC-AF44-54A9C414D6D3}" destId="{82E7ECEC-78AE-4AAD-BCA2-2F48016B4903}" srcOrd="1" destOrd="0" presId="urn:microsoft.com/office/officeart/2018/2/layout/IconLabelList"/>
    <dgm:cxn modelId="{28B619FD-43E2-4C83-9FD5-F0A888F025BD}" type="presParOf" srcId="{8E5B5508-FEA5-4CBC-AF44-54A9C414D6D3}" destId="{E77C0FCA-B606-457A-8252-0A770C356FD7}" srcOrd="2" destOrd="0" presId="urn:microsoft.com/office/officeart/2018/2/layout/IconLabelList"/>
    <dgm:cxn modelId="{64E671CF-1228-4BA0-9933-0632A581378A}" type="presParOf" srcId="{CACBA505-5226-4F88-864B-BEF8F844B07E}" destId="{433B1193-A513-4FB4-B7C4-C496D60197AA}" srcOrd="7" destOrd="0" presId="urn:microsoft.com/office/officeart/2018/2/layout/IconLabelList"/>
    <dgm:cxn modelId="{C27DE5FF-FC6B-404E-BC02-1ED9F3521B73}" type="presParOf" srcId="{CACBA505-5226-4F88-864B-BEF8F844B07E}" destId="{4AEB6C47-9469-4837-865B-9CEC48C1BA8B}" srcOrd="8" destOrd="0" presId="urn:microsoft.com/office/officeart/2018/2/layout/IconLabelList"/>
    <dgm:cxn modelId="{44DEA6D9-C3BC-418F-B4D3-4C2514D108B8}" type="presParOf" srcId="{4AEB6C47-9469-4837-865B-9CEC48C1BA8B}" destId="{ABC44550-56C3-4B85-95B2-0DC5DEA925A2}" srcOrd="0" destOrd="0" presId="urn:microsoft.com/office/officeart/2018/2/layout/IconLabelList"/>
    <dgm:cxn modelId="{67332121-6119-440B-9A9D-851B6F1ABA3B}" type="presParOf" srcId="{4AEB6C47-9469-4837-865B-9CEC48C1BA8B}" destId="{9E724856-2ECF-4CDE-A1DE-785CFF0180D0}" srcOrd="1" destOrd="0" presId="urn:microsoft.com/office/officeart/2018/2/layout/IconLabelList"/>
    <dgm:cxn modelId="{BA8F2C13-02A1-4352-8014-2BFAFE003C80}" type="presParOf" srcId="{4AEB6C47-9469-4837-865B-9CEC48C1BA8B}" destId="{BE23E041-748A-480F-A58D-F891F39BE606}"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352049-D974-4BC0-8593-0FB704AEF4B5}">
      <dsp:nvSpPr>
        <dsp:cNvPr id="0" name=""/>
        <dsp:cNvSpPr/>
      </dsp:nvSpPr>
      <dsp:spPr>
        <a:xfrm>
          <a:off x="762194" y="918765"/>
          <a:ext cx="812109" cy="8121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273622-F94A-469C-8AF3-28DB90BC8663}">
      <dsp:nvSpPr>
        <dsp:cNvPr id="0" name=""/>
        <dsp:cNvSpPr/>
      </dsp:nvSpPr>
      <dsp:spPr>
        <a:xfrm>
          <a:off x="8092" y="1838968"/>
          <a:ext cx="2320312" cy="1521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GB" sz="1400" b="0" i="0" kern="1200"/>
            <a:t>Virtual Wards allow suitable patients to get the care they need safely and conveniently at the place they call home (including care homes) rather than in the hospital.</a:t>
          </a:r>
          <a:endParaRPr lang="en-US" sz="1400" kern="1200"/>
        </a:p>
      </dsp:txBody>
      <dsp:txXfrm>
        <a:off x="8092" y="1838968"/>
        <a:ext cx="2320312" cy="1521182"/>
      </dsp:txXfrm>
    </dsp:sp>
    <dsp:sp modelId="{6B333890-F2B6-4DDF-8C70-188A7C93E60A}">
      <dsp:nvSpPr>
        <dsp:cNvPr id="0" name=""/>
        <dsp:cNvSpPr/>
      </dsp:nvSpPr>
      <dsp:spPr>
        <a:xfrm>
          <a:off x="8092" y="3410426"/>
          <a:ext cx="2320312" cy="22146"/>
        </a:xfrm>
        <a:prstGeom prst="rect">
          <a:avLst/>
        </a:prstGeom>
        <a:noFill/>
        <a:ln>
          <a:noFill/>
        </a:ln>
        <a:effectLst/>
      </dsp:spPr>
      <dsp:style>
        <a:lnRef idx="0">
          <a:scrgbClr r="0" g="0" b="0"/>
        </a:lnRef>
        <a:fillRef idx="0">
          <a:scrgbClr r="0" g="0" b="0"/>
        </a:fillRef>
        <a:effectRef idx="0">
          <a:scrgbClr r="0" g="0" b="0"/>
        </a:effectRef>
        <a:fontRef idx="minor"/>
      </dsp:style>
    </dsp:sp>
    <dsp:sp modelId="{058A1FA6-4621-432A-83BF-97F103D7F255}">
      <dsp:nvSpPr>
        <dsp:cNvPr id="0" name=""/>
        <dsp:cNvSpPr/>
      </dsp:nvSpPr>
      <dsp:spPr>
        <a:xfrm>
          <a:off x="3488561" y="918765"/>
          <a:ext cx="812109" cy="8121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3585D2-400B-44E0-893A-B68BFFC360D4}">
      <dsp:nvSpPr>
        <dsp:cNvPr id="0" name=""/>
        <dsp:cNvSpPr/>
      </dsp:nvSpPr>
      <dsp:spPr>
        <a:xfrm>
          <a:off x="2734460" y="1838968"/>
          <a:ext cx="2320312" cy="1521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GB" sz="1400" kern="1200" dirty="0"/>
            <a:t>This can </a:t>
          </a:r>
          <a:r>
            <a:rPr lang="en-GB" sz="1400" b="0" i="0" kern="1200" dirty="0"/>
            <a:t>sometimes involve: Using monitoring technology </a:t>
          </a:r>
          <a:r>
            <a:rPr lang="en-GB" sz="1400" kern="1200" dirty="0"/>
            <a:t>F</a:t>
          </a:r>
          <a:r>
            <a:rPr lang="en-GB" sz="1400" b="0" i="0" kern="1200" dirty="0"/>
            <a:t>ace-to-face visits. </a:t>
          </a:r>
          <a:br>
            <a:rPr lang="en-GB" sz="1400" b="0" i="0" kern="1200" dirty="0"/>
          </a:br>
          <a:r>
            <a:rPr lang="en-GB" sz="1400" kern="1200" dirty="0"/>
            <a:t>Phone calls. </a:t>
          </a:r>
          <a:br>
            <a:rPr lang="en-GB" sz="1400" kern="1200" dirty="0"/>
          </a:br>
          <a:r>
            <a:rPr lang="en-GB" sz="1400" b="0" i="0" kern="1200" dirty="0"/>
            <a:t>Visits to hospital to see the Virtual Ward team.</a:t>
          </a:r>
          <a:endParaRPr lang="en-US" sz="1400" kern="1200" dirty="0"/>
        </a:p>
      </dsp:txBody>
      <dsp:txXfrm>
        <a:off x="2734460" y="1838968"/>
        <a:ext cx="2320312" cy="1521182"/>
      </dsp:txXfrm>
    </dsp:sp>
    <dsp:sp modelId="{5FED9318-07F9-4AEE-97DC-904F9B1148E4}">
      <dsp:nvSpPr>
        <dsp:cNvPr id="0" name=""/>
        <dsp:cNvSpPr/>
      </dsp:nvSpPr>
      <dsp:spPr>
        <a:xfrm>
          <a:off x="2734460" y="3410426"/>
          <a:ext cx="2320312" cy="22146"/>
        </a:xfrm>
        <a:prstGeom prst="rect">
          <a:avLst/>
        </a:prstGeom>
        <a:noFill/>
        <a:ln>
          <a:noFill/>
        </a:ln>
        <a:effectLst/>
      </dsp:spPr>
      <dsp:style>
        <a:lnRef idx="0">
          <a:scrgbClr r="0" g="0" b="0"/>
        </a:lnRef>
        <a:fillRef idx="0">
          <a:scrgbClr r="0" g="0" b="0"/>
        </a:fillRef>
        <a:effectRef idx="0">
          <a:scrgbClr r="0" g="0" b="0"/>
        </a:effectRef>
        <a:fontRef idx="minor"/>
      </dsp:style>
    </dsp:sp>
    <dsp:sp modelId="{DFA60937-8B2C-479D-A1FB-2284C5BD690B}">
      <dsp:nvSpPr>
        <dsp:cNvPr id="0" name=""/>
        <dsp:cNvSpPr/>
      </dsp:nvSpPr>
      <dsp:spPr>
        <a:xfrm>
          <a:off x="6214928" y="918765"/>
          <a:ext cx="812109" cy="81210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778F08-17C1-41E8-9994-A77EFA1E4F1A}">
      <dsp:nvSpPr>
        <dsp:cNvPr id="0" name=""/>
        <dsp:cNvSpPr/>
      </dsp:nvSpPr>
      <dsp:spPr>
        <a:xfrm>
          <a:off x="5460827" y="1838968"/>
          <a:ext cx="2320312" cy="1521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GB" sz="1400" kern="1200" dirty="0"/>
            <a:t>Monitoring technology means you </a:t>
          </a:r>
          <a:r>
            <a:rPr lang="en-GB" sz="1400" b="0" i="0" kern="1200" dirty="0"/>
            <a:t>may have to use applications like those you would see on a modern mobile phone and/or wearable technology such as a blood pressure cuff. </a:t>
          </a:r>
          <a:endParaRPr lang="en-US" sz="1400" kern="1200" dirty="0"/>
        </a:p>
      </dsp:txBody>
      <dsp:txXfrm>
        <a:off x="5460827" y="1838968"/>
        <a:ext cx="2320312" cy="1521182"/>
      </dsp:txXfrm>
    </dsp:sp>
    <dsp:sp modelId="{75CA12FE-38E1-4309-8FEF-3E0D071E25C9}">
      <dsp:nvSpPr>
        <dsp:cNvPr id="0" name=""/>
        <dsp:cNvSpPr/>
      </dsp:nvSpPr>
      <dsp:spPr>
        <a:xfrm>
          <a:off x="5460827" y="3410426"/>
          <a:ext cx="2320312" cy="22146"/>
        </a:xfrm>
        <a:prstGeom prst="rect">
          <a:avLst/>
        </a:prstGeom>
        <a:noFill/>
        <a:ln>
          <a:noFill/>
        </a:ln>
        <a:effectLst/>
      </dsp:spPr>
      <dsp:style>
        <a:lnRef idx="0">
          <a:scrgbClr r="0" g="0" b="0"/>
        </a:lnRef>
        <a:fillRef idx="0">
          <a:scrgbClr r="0" g="0" b="0"/>
        </a:fillRef>
        <a:effectRef idx="0">
          <a:scrgbClr r="0" g="0" b="0"/>
        </a:effectRef>
        <a:fontRef idx="minor"/>
      </dsp:style>
    </dsp:sp>
    <dsp:sp modelId="{B3937DDE-6928-4DA4-A85D-7745730C7337}">
      <dsp:nvSpPr>
        <dsp:cNvPr id="0" name=""/>
        <dsp:cNvSpPr/>
      </dsp:nvSpPr>
      <dsp:spPr>
        <a:xfrm>
          <a:off x="8941296" y="918765"/>
          <a:ext cx="812109" cy="812109"/>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DC3FB6-3C0D-4A6A-BC6E-2D1C647F51B1}">
      <dsp:nvSpPr>
        <dsp:cNvPr id="0" name=""/>
        <dsp:cNvSpPr/>
      </dsp:nvSpPr>
      <dsp:spPr>
        <a:xfrm>
          <a:off x="8187194" y="1838968"/>
          <a:ext cx="2320312" cy="1521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GB" sz="1400" b="0" i="0" kern="1200"/>
            <a:t>All the technology you need will be provided to you with clear instructions. </a:t>
          </a:r>
          <a:endParaRPr lang="en-US" sz="1400" kern="1200"/>
        </a:p>
      </dsp:txBody>
      <dsp:txXfrm>
        <a:off x="8187194" y="1838968"/>
        <a:ext cx="2320312" cy="1521182"/>
      </dsp:txXfrm>
    </dsp:sp>
    <dsp:sp modelId="{75F3F16F-0141-4B06-AB52-8F26772BEF2D}">
      <dsp:nvSpPr>
        <dsp:cNvPr id="0" name=""/>
        <dsp:cNvSpPr/>
      </dsp:nvSpPr>
      <dsp:spPr>
        <a:xfrm>
          <a:off x="8187194" y="3410426"/>
          <a:ext cx="2320312" cy="22146"/>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17327E-7387-4C6C-943E-C21FAFCB970F}">
      <dsp:nvSpPr>
        <dsp:cNvPr id="0" name=""/>
        <dsp:cNvSpPr/>
      </dsp:nvSpPr>
      <dsp:spPr>
        <a:xfrm>
          <a:off x="840065" y="157150"/>
          <a:ext cx="772031" cy="7720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F11FA0-F590-483D-8942-1BAA6ED166C4}">
      <dsp:nvSpPr>
        <dsp:cNvPr id="0" name=""/>
        <dsp:cNvSpPr/>
      </dsp:nvSpPr>
      <dsp:spPr>
        <a:xfrm>
          <a:off x="368268" y="1534969"/>
          <a:ext cx="1715625" cy="26592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b="1" kern="1200" dirty="0"/>
            <a:t>What technology will I need, and will I need internet broadband to be on a Virtual Ward?</a:t>
          </a:r>
        </a:p>
        <a:p>
          <a:pPr marL="0" lvl="0" indent="0" algn="ctr" defTabSz="488950">
            <a:lnSpc>
              <a:spcPct val="100000"/>
            </a:lnSpc>
            <a:spcBef>
              <a:spcPct val="0"/>
            </a:spcBef>
            <a:spcAft>
              <a:spcPct val="35000"/>
            </a:spcAft>
            <a:buNone/>
          </a:pPr>
          <a:r>
            <a:rPr lang="en-GB" sz="1100" kern="1200" dirty="0"/>
            <a:t>As each patient will have different needs, it’s not possible to say which technology any given patient would need. However, all the technology you would need to be on a Virtual Ward will be provided to you with clear instructions and you will not require your own internet broadband connection to use it.</a:t>
          </a:r>
          <a:endParaRPr lang="en-US" sz="1100" kern="1200" dirty="0"/>
        </a:p>
      </dsp:txBody>
      <dsp:txXfrm>
        <a:off x="368268" y="1534969"/>
        <a:ext cx="1715625" cy="2659218"/>
      </dsp:txXfrm>
    </dsp:sp>
    <dsp:sp modelId="{D8FED83E-D864-4535-AE6D-73106CC2E69F}">
      <dsp:nvSpPr>
        <dsp:cNvPr id="0" name=""/>
        <dsp:cNvSpPr/>
      </dsp:nvSpPr>
      <dsp:spPr>
        <a:xfrm>
          <a:off x="2855924" y="157150"/>
          <a:ext cx="772031" cy="7720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925D05-A310-42B4-B7B5-F711E613F12B}">
      <dsp:nvSpPr>
        <dsp:cNvPr id="0" name=""/>
        <dsp:cNvSpPr/>
      </dsp:nvSpPr>
      <dsp:spPr>
        <a:xfrm>
          <a:off x="2384128" y="1534969"/>
          <a:ext cx="1715625" cy="26592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b="1" kern="1200" dirty="0"/>
            <a:t>How is the monitoring technology used? </a:t>
          </a:r>
        </a:p>
        <a:p>
          <a:pPr marL="0" lvl="0" indent="0" algn="ctr" defTabSz="488950">
            <a:lnSpc>
              <a:spcPct val="100000"/>
            </a:lnSpc>
            <a:spcBef>
              <a:spcPct val="0"/>
            </a:spcBef>
            <a:spcAft>
              <a:spcPct val="35000"/>
            </a:spcAft>
            <a:buNone/>
          </a:pPr>
          <a:r>
            <a:rPr lang="en-GB" sz="1100" kern="1200" dirty="0"/>
            <a:t>The monitoring technology is used for observation purposes, which then informs your health professional and Virtual Wards team of any further care you need. The information gathered is treated confidentially.</a:t>
          </a:r>
          <a:endParaRPr lang="en-US" sz="1100" kern="1200" dirty="0"/>
        </a:p>
      </dsp:txBody>
      <dsp:txXfrm>
        <a:off x="2384128" y="1534969"/>
        <a:ext cx="1715625" cy="2659218"/>
      </dsp:txXfrm>
    </dsp:sp>
    <dsp:sp modelId="{054E7981-D236-4B02-BE0A-A2D49A2A546E}">
      <dsp:nvSpPr>
        <dsp:cNvPr id="0" name=""/>
        <dsp:cNvSpPr/>
      </dsp:nvSpPr>
      <dsp:spPr>
        <a:xfrm>
          <a:off x="4871784" y="157150"/>
          <a:ext cx="772031" cy="7720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EB196A-B871-41E6-B31C-714958B18368}">
      <dsp:nvSpPr>
        <dsp:cNvPr id="0" name=""/>
        <dsp:cNvSpPr/>
      </dsp:nvSpPr>
      <dsp:spPr>
        <a:xfrm>
          <a:off x="4399987" y="1534969"/>
          <a:ext cx="1715625" cy="26592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b="1" kern="1200" dirty="0"/>
            <a:t>What if I have questions once I’m back home? </a:t>
          </a:r>
        </a:p>
        <a:p>
          <a:pPr marL="0" lvl="0" indent="0" algn="ctr" defTabSz="488950">
            <a:lnSpc>
              <a:spcPct val="100000"/>
            </a:lnSpc>
            <a:spcBef>
              <a:spcPct val="0"/>
            </a:spcBef>
            <a:spcAft>
              <a:spcPct val="35000"/>
            </a:spcAft>
            <a:buNone/>
          </a:pPr>
          <a:r>
            <a:rPr lang="en-GB" sz="1100" kern="1200" dirty="0"/>
            <a:t>Your healthcare team and the Virtual Wards team will be keeping in touch with you throughout the process, but you will also be given the contact details of your Virtual Wards team.</a:t>
          </a:r>
          <a:endParaRPr lang="en-US" sz="1100" kern="1200" dirty="0"/>
        </a:p>
      </dsp:txBody>
      <dsp:txXfrm>
        <a:off x="4399987" y="1534969"/>
        <a:ext cx="1715625" cy="2659218"/>
      </dsp:txXfrm>
    </dsp:sp>
    <dsp:sp modelId="{ED5824F1-CF88-44B0-9309-9D8ADFED3E25}">
      <dsp:nvSpPr>
        <dsp:cNvPr id="0" name=""/>
        <dsp:cNvSpPr/>
      </dsp:nvSpPr>
      <dsp:spPr>
        <a:xfrm>
          <a:off x="6887643" y="157150"/>
          <a:ext cx="772031" cy="77203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7C0FCA-B606-457A-8252-0A770C356FD7}">
      <dsp:nvSpPr>
        <dsp:cNvPr id="0" name=""/>
        <dsp:cNvSpPr/>
      </dsp:nvSpPr>
      <dsp:spPr>
        <a:xfrm>
          <a:off x="6415846" y="1534969"/>
          <a:ext cx="1715625" cy="26592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b="1" kern="1200" dirty="0"/>
            <a:t>I’m not sure a Virtual Ward is for me…</a:t>
          </a:r>
        </a:p>
        <a:p>
          <a:pPr marL="0" lvl="0" indent="0" algn="ctr" defTabSz="488950">
            <a:lnSpc>
              <a:spcPct val="100000"/>
            </a:lnSpc>
            <a:spcBef>
              <a:spcPct val="0"/>
            </a:spcBef>
            <a:spcAft>
              <a:spcPct val="35000"/>
            </a:spcAft>
            <a:buNone/>
          </a:pPr>
          <a:r>
            <a:rPr lang="en-GB" sz="1100" kern="1200" dirty="0"/>
            <a:t>It’s completely your choice if you wish to receive care on a Virtual Ward. However, we would recommend you discuss this with your doctor and the Virtual Wards team before coming to a decision so that your questions and concerns can be talked through.</a:t>
          </a:r>
          <a:endParaRPr lang="en-US" sz="1100" kern="1200" dirty="0"/>
        </a:p>
      </dsp:txBody>
      <dsp:txXfrm>
        <a:off x="6415846" y="1534969"/>
        <a:ext cx="1715625" cy="2659218"/>
      </dsp:txXfrm>
    </dsp:sp>
    <dsp:sp modelId="{ABC44550-56C3-4B85-95B2-0DC5DEA925A2}">
      <dsp:nvSpPr>
        <dsp:cNvPr id="0" name=""/>
        <dsp:cNvSpPr/>
      </dsp:nvSpPr>
      <dsp:spPr>
        <a:xfrm>
          <a:off x="8903503" y="157150"/>
          <a:ext cx="772031" cy="77203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23E041-748A-480F-A58D-F891F39BE606}">
      <dsp:nvSpPr>
        <dsp:cNvPr id="0" name=""/>
        <dsp:cNvSpPr/>
      </dsp:nvSpPr>
      <dsp:spPr>
        <a:xfrm>
          <a:off x="8431706" y="1534969"/>
          <a:ext cx="1715625" cy="26592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b="1" kern="1200" dirty="0"/>
            <a:t>How do I contact the Virtual Ward team?</a:t>
          </a:r>
        </a:p>
        <a:p>
          <a:pPr marL="0" lvl="0" indent="0" algn="ctr" defTabSz="488950">
            <a:lnSpc>
              <a:spcPct val="100000"/>
            </a:lnSpc>
            <a:spcBef>
              <a:spcPct val="0"/>
            </a:spcBef>
            <a:spcAft>
              <a:spcPct val="35000"/>
            </a:spcAft>
            <a:buNone/>
          </a:pPr>
          <a:r>
            <a:rPr lang="en-GB" sz="1100" kern="1200" dirty="0"/>
            <a:t>If you and your hospital team decide a Virtual Ward is right for you, you will be given lots more information about how this will work. This will include all the important information you will need, including how to contact your hospital team.</a:t>
          </a:r>
          <a:endParaRPr lang="en-US" sz="1100" kern="1200" dirty="0"/>
        </a:p>
      </dsp:txBody>
      <dsp:txXfrm>
        <a:off x="8431706" y="1534969"/>
        <a:ext cx="1715625" cy="2659218"/>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FEF7-8959-B93B-7CF7-1FF5EB475C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4E354C3-7F22-981C-881C-4CDA13DBE6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F26D9F7-9756-50CA-9219-642071D1DADF}"/>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5" name="Footer Placeholder 4">
            <a:extLst>
              <a:ext uri="{FF2B5EF4-FFF2-40B4-BE49-F238E27FC236}">
                <a16:creationId xmlns:a16="http://schemas.microsoft.com/office/drawing/2014/main" id="{F74DAA91-8153-F197-EC02-C4A807EBAD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5257A1-EBBD-B4EE-717E-6728A1377C77}"/>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3518518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50974-B35A-BD84-35F5-188C9F00DE2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914C3D-5485-B190-F1CD-95AB2EEBA0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575A5D-942B-35D9-8394-724C9D74798C}"/>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5" name="Footer Placeholder 4">
            <a:extLst>
              <a:ext uri="{FF2B5EF4-FFF2-40B4-BE49-F238E27FC236}">
                <a16:creationId xmlns:a16="http://schemas.microsoft.com/office/drawing/2014/main" id="{C09C24BE-3BF1-98DF-0569-ECFECEB9E5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C87CD5-6CBE-63A2-8D65-8483FA4A8462}"/>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3843048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86750C-132F-BBC9-4B52-D3F2D87A3B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01E4E5-EE89-0BB8-9606-1F01F3578C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2C1042-CF58-A7AF-7045-B178ECD9EDAC}"/>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5" name="Footer Placeholder 4">
            <a:extLst>
              <a:ext uri="{FF2B5EF4-FFF2-40B4-BE49-F238E27FC236}">
                <a16:creationId xmlns:a16="http://schemas.microsoft.com/office/drawing/2014/main" id="{3FE2DF9B-980B-07AE-4242-BF6A55FD5C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B152B1-AA95-AF14-18E3-E7D5F1CB08EC}"/>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204959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0AC87-F21A-098C-60BF-AD4133F722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3E134E-678E-9B6E-174E-DE56F8486E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2D09C0-77B1-23CD-6A52-4522C18C0071}"/>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5" name="Footer Placeholder 4">
            <a:extLst>
              <a:ext uri="{FF2B5EF4-FFF2-40B4-BE49-F238E27FC236}">
                <a16:creationId xmlns:a16="http://schemas.microsoft.com/office/drawing/2014/main" id="{E615E3F3-664C-CD5C-2EC0-6EF787EA90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42F88E-FBEB-A40D-B44F-DEE4A8BF39E8}"/>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2536844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DA8A1-E283-751D-36D9-B7E3E2DC56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4F019C-576A-4087-A6AE-7B3CF631CC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5B60DF-3597-B1B2-3820-0A52D2F4D70A}"/>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5" name="Footer Placeholder 4">
            <a:extLst>
              <a:ext uri="{FF2B5EF4-FFF2-40B4-BE49-F238E27FC236}">
                <a16:creationId xmlns:a16="http://schemas.microsoft.com/office/drawing/2014/main" id="{EAEDF310-4B26-9C35-6589-A3EDC35186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A76F08-80C9-005A-9756-2B9569D72F8F}"/>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2581924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5B0D8-777C-083C-8F19-A36B23461F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88FCDE-7B5F-4B65-0181-05CF9E3A52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1216D9D-C4EC-FBC8-600E-65E8A35CF5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6A85BF8-DAEC-2436-9593-350BD8EE7A05}"/>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6" name="Footer Placeholder 5">
            <a:extLst>
              <a:ext uri="{FF2B5EF4-FFF2-40B4-BE49-F238E27FC236}">
                <a16:creationId xmlns:a16="http://schemas.microsoft.com/office/drawing/2014/main" id="{34BBC979-0CA5-D2BD-DC19-1E7F6A87B3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5BD561-1429-C909-4D89-52C0F9AACBC5}"/>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1609323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02C1F-3FEE-36AF-FF83-F6247F1D5E4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A190B3-8621-27D3-8D7B-8EA29C4079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0C3844-CF16-6EC6-3787-E5268B256A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70BA568-4674-C759-3D08-93E47212B9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A0ED7F-B836-B534-44C3-1DCD06FC4E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9EE07DD-D6C9-72D5-6FB5-A8A5DAE6FA6A}"/>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8" name="Footer Placeholder 7">
            <a:extLst>
              <a:ext uri="{FF2B5EF4-FFF2-40B4-BE49-F238E27FC236}">
                <a16:creationId xmlns:a16="http://schemas.microsoft.com/office/drawing/2014/main" id="{DADA9380-CE88-16C5-81E0-70CC0987AD1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5D5B448-1E91-745F-8C95-16FD53061AF1}"/>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1982405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2C7FE-5F7D-87AC-0559-94B8CF10CB1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B52FDA4-7B68-27C2-C60A-FD650D2F09E3}"/>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4" name="Footer Placeholder 3">
            <a:extLst>
              <a:ext uri="{FF2B5EF4-FFF2-40B4-BE49-F238E27FC236}">
                <a16:creationId xmlns:a16="http://schemas.microsoft.com/office/drawing/2014/main" id="{7254AF11-4DEB-FE3A-3462-3FF4594C6D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687DC4C-2937-AEEB-90C4-B6DF39111405}"/>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2402616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27DBDE-B80A-477B-CE59-A30892AC3033}"/>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3" name="Footer Placeholder 2">
            <a:extLst>
              <a:ext uri="{FF2B5EF4-FFF2-40B4-BE49-F238E27FC236}">
                <a16:creationId xmlns:a16="http://schemas.microsoft.com/office/drawing/2014/main" id="{598A640E-015B-8FA7-1204-5C3295B6452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4AFE3B-F21C-3580-09A4-202220075851}"/>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2867586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F0FA1-31C6-EDBA-EF63-260926A137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D5A365-249F-1026-BFC3-17F5580A2D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516AF51-702A-D2FB-537D-AA4768C3D7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E801C8-9F3F-55C8-32DC-4253101D98D9}"/>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6" name="Footer Placeholder 5">
            <a:extLst>
              <a:ext uri="{FF2B5EF4-FFF2-40B4-BE49-F238E27FC236}">
                <a16:creationId xmlns:a16="http://schemas.microsoft.com/office/drawing/2014/main" id="{71C2D345-B5D2-6D4C-D436-25A10CE4F7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87F0C7-1FED-F0F7-8E7D-AA79E9B7651B}"/>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3968524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133B4-856C-CCFA-45D4-96E9800AE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098A93F-4900-760F-E5B7-1ADA466A7A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33B5F5-AB4B-DC76-9062-847A31619B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E7985B-80BB-62D4-355D-0C9023E4A955}"/>
              </a:ext>
            </a:extLst>
          </p:cNvPr>
          <p:cNvSpPr>
            <a:spLocks noGrp="1"/>
          </p:cNvSpPr>
          <p:nvPr>
            <p:ph type="dt" sz="half" idx="10"/>
          </p:nvPr>
        </p:nvSpPr>
        <p:spPr/>
        <p:txBody>
          <a:bodyPr/>
          <a:lstStyle/>
          <a:p>
            <a:fld id="{1429D32E-F71A-4089-9FF2-98A1778FDB50}" type="datetimeFigureOut">
              <a:rPr lang="en-GB" smtClean="0"/>
              <a:t>20/06/2024</a:t>
            </a:fld>
            <a:endParaRPr lang="en-GB"/>
          </a:p>
        </p:txBody>
      </p:sp>
      <p:sp>
        <p:nvSpPr>
          <p:cNvPr id="6" name="Footer Placeholder 5">
            <a:extLst>
              <a:ext uri="{FF2B5EF4-FFF2-40B4-BE49-F238E27FC236}">
                <a16:creationId xmlns:a16="http://schemas.microsoft.com/office/drawing/2014/main" id="{C374CA0C-3CF5-31D8-0419-A8311A8E13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2BEAAF-69DA-068E-E069-D9445F4472DE}"/>
              </a:ext>
            </a:extLst>
          </p:cNvPr>
          <p:cNvSpPr>
            <a:spLocks noGrp="1"/>
          </p:cNvSpPr>
          <p:nvPr>
            <p:ph type="sldNum" sz="quarter" idx="12"/>
          </p:nvPr>
        </p:nvSpPr>
        <p:spPr/>
        <p:txBody>
          <a:bodyPr/>
          <a:lstStyle/>
          <a:p>
            <a:fld id="{564CC615-EDF5-42F4-80FE-F612F12BF484}" type="slidenum">
              <a:rPr lang="en-GB" smtClean="0"/>
              <a:t>‹#›</a:t>
            </a:fld>
            <a:endParaRPr lang="en-GB"/>
          </a:p>
        </p:txBody>
      </p:sp>
    </p:spTree>
    <p:extLst>
      <p:ext uri="{BB962C8B-B14F-4D97-AF65-F5344CB8AC3E}">
        <p14:creationId xmlns:p14="http://schemas.microsoft.com/office/powerpoint/2010/main" val="683691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810F79-32AF-7270-557B-D5A30BD1D8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7B8906-2F8F-70DD-101B-CA0BD4D6A7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F503E3-1BD2-F2ED-193A-F993CE0522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29D32E-F71A-4089-9FF2-98A1778FDB50}" type="datetimeFigureOut">
              <a:rPr lang="en-GB" smtClean="0"/>
              <a:t>20/06/2024</a:t>
            </a:fld>
            <a:endParaRPr lang="en-GB"/>
          </a:p>
        </p:txBody>
      </p:sp>
      <p:sp>
        <p:nvSpPr>
          <p:cNvPr id="5" name="Footer Placeholder 4">
            <a:extLst>
              <a:ext uri="{FF2B5EF4-FFF2-40B4-BE49-F238E27FC236}">
                <a16:creationId xmlns:a16="http://schemas.microsoft.com/office/drawing/2014/main" id="{931DB66F-6889-0FB6-9F6F-644A1DE306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C4D215F-A0AE-E1C7-2076-5490B180EF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4CC615-EDF5-42F4-80FE-F612F12BF484}" type="slidenum">
              <a:rPr lang="en-GB" smtClean="0"/>
              <a:t>‹#›</a:t>
            </a:fld>
            <a:endParaRPr lang="en-GB"/>
          </a:p>
        </p:txBody>
      </p:sp>
    </p:spTree>
    <p:extLst>
      <p:ext uri="{BB962C8B-B14F-4D97-AF65-F5344CB8AC3E}">
        <p14:creationId xmlns:p14="http://schemas.microsoft.com/office/powerpoint/2010/main" val="3392410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1651C0B-6DF8-5982-7381-85765A020B1A}"/>
              </a:ext>
            </a:extLst>
          </p:cNvPr>
          <p:cNvSpPr>
            <a:spLocks noGrp="1"/>
          </p:cNvSpPr>
          <p:nvPr>
            <p:ph type="ctrTitle"/>
          </p:nvPr>
        </p:nvSpPr>
        <p:spPr>
          <a:xfrm>
            <a:off x="3215729" y="1764407"/>
            <a:ext cx="5760846" cy="2310312"/>
          </a:xfrm>
        </p:spPr>
        <p:txBody>
          <a:bodyPr>
            <a:normAutofit/>
          </a:bodyPr>
          <a:lstStyle/>
          <a:p>
            <a:r>
              <a:rPr lang="en-GB" sz="5200">
                <a:solidFill>
                  <a:schemeClr val="tx2"/>
                </a:solidFill>
              </a:rPr>
              <a:t>Virtual Wards in Derby and Derbyshire</a:t>
            </a:r>
          </a:p>
        </p:txBody>
      </p:sp>
      <p:sp>
        <p:nvSpPr>
          <p:cNvPr id="3" name="Subtitle 2">
            <a:extLst>
              <a:ext uri="{FF2B5EF4-FFF2-40B4-BE49-F238E27FC236}">
                <a16:creationId xmlns:a16="http://schemas.microsoft.com/office/drawing/2014/main" id="{6BF6B4A4-EE9B-192D-0CA5-2861035033EF}"/>
              </a:ext>
            </a:extLst>
          </p:cNvPr>
          <p:cNvSpPr>
            <a:spLocks noGrp="1"/>
          </p:cNvSpPr>
          <p:nvPr>
            <p:ph type="subTitle" idx="1"/>
          </p:nvPr>
        </p:nvSpPr>
        <p:spPr>
          <a:xfrm>
            <a:off x="3215729" y="4165152"/>
            <a:ext cx="5760846" cy="682079"/>
          </a:xfrm>
        </p:spPr>
        <p:txBody>
          <a:bodyPr>
            <a:normAutofit/>
          </a:bodyPr>
          <a:lstStyle/>
          <a:p>
            <a:r>
              <a:rPr lang="en-GB">
                <a:solidFill>
                  <a:schemeClr val="tx2"/>
                </a:solidFill>
              </a:rPr>
              <a:t>Victoria Byrne</a:t>
            </a:r>
          </a:p>
        </p:txBody>
      </p:sp>
    </p:spTree>
    <p:extLst>
      <p:ext uri="{BB962C8B-B14F-4D97-AF65-F5344CB8AC3E}">
        <p14:creationId xmlns:p14="http://schemas.microsoft.com/office/powerpoint/2010/main" val="3273735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CA66D-5CA2-6120-B76F-98B34B0EB59D}"/>
              </a:ext>
            </a:extLst>
          </p:cNvPr>
          <p:cNvSpPr>
            <a:spLocks noGrp="1"/>
          </p:cNvSpPr>
          <p:nvPr>
            <p:ph type="title"/>
          </p:nvPr>
        </p:nvSpPr>
        <p:spPr/>
        <p:txBody>
          <a:bodyPr/>
          <a:lstStyle/>
          <a:p>
            <a:r>
              <a:rPr lang="en-GB" dirty="0">
                <a:solidFill>
                  <a:srgbClr val="0070C0"/>
                </a:solidFill>
              </a:rPr>
              <a:t>Next Steps</a:t>
            </a:r>
          </a:p>
        </p:txBody>
      </p:sp>
      <p:sp>
        <p:nvSpPr>
          <p:cNvPr id="3" name="Content Placeholder 2">
            <a:extLst>
              <a:ext uri="{FF2B5EF4-FFF2-40B4-BE49-F238E27FC236}">
                <a16:creationId xmlns:a16="http://schemas.microsoft.com/office/drawing/2014/main" id="{00320049-5F6C-7B59-087D-67F00DFF1C7B}"/>
              </a:ext>
            </a:extLst>
          </p:cNvPr>
          <p:cNvSpPr>
            <a:spLocks noGrp="1"/>
          </p:cNvSpPr>
          <p:nvPr>
            <p:ph idx="1"/>
          </p:nvPr>
        </p:nvSpPr>
        <p:spPr>
          <a:xfrm>
            <a:off x="838200" y="1522272"/>
            <a:ext cx="10515600" cy="4351338"/>
          </a:xfrm>
        </p:spPr>
        <p:txBody>
          <a:bodyPr>
            <a:normAutofit/>
          </a:bodyPr>
          <a:lstStyle/>
          <a:p>
            <a:r>
              <a:rPr lang="en-GB" dirty="0"/>
              <a:t>Continue to increase utilisation of beds at 80% and have at least 225 beds available. This would see 180 patients being cared for in the place they call home, every day.  </a:t>
            </a:r>
          </a:p>
          <a:p>
            <a:r>
              <a:rPr lang="en-GB" dirty="0"/>
              <a:t>Ensure consistency in provision across Derby and Derbyshire.</a:t>
            </a:r>
          </a:p>
          <a:p>
            <a:r>
              <a:rPr lang="en-GB" dirty="0"/>
              <a:t>Continue to review and pilot pathways to support more patients, including more opportunity to access Virtual Wards without being in hospital first (step up).</a:t>
            </a:r>
          </a:p>
        </p:txBody>
      </p:sp>
    </p:spTree>
    <p:extLst>
      <p:ext uri="{BB962C8B-B14F-4D97-AF65-F5344CB8AC3E}">
        <p14:creationId xmlns:p14="http://schemas.microsoft.com/office/powerpoint/2010/main" val="1273398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F5CBA-C69F-0BFA-AB2F-4D697E912FD2}"/>
              </a:ext>
            </a:extLst>
          </p:cNvPr>
          <p:cNvSpPr>
            <a:spLocks noGrp="1"/>
          </p:cNvSpPr>
          <p:nvPr>
            <p:ph type="title"/>
          </p:nvPr>
        </p:nvSpPr>
        <p:spPr/>
        <p:txBody>
          <a:bodyPr/>
          <a:lstStyle/>
          <a:p>
            <a:r>
              <a:rPr lang="en-GB" sz="4400" b="1" kern="0" dirty="0">
                <a:solidFill>
                  <a:srgbClr val="000000"/>
                </a:solidFill>
                <a:effectLst/>
                <a:latin typeface="nhs-frutiger"/>
                <a:ea typeface="Times New Roman" panose="02020603050405020304" pitchFamily="18" charset="0"/>
                <a:cs typeface="Times New Roman" panose="02020603050405020304" pitchFamily="18" charset="0"/>
              </a:rPr>
              <a:t>Frequently Asked Questions</a:t>
            </a:r>
            <a:endParaRPr lang="en-GB" dirty="0"/>
          </a:p>
        </p:txBody>
      </p:sp>
      <p:graphicFrame>
        <p:nvGraphicFramePr>
          <p:cNvPr id="5" name="Content Placeholder 2">
            <a:extLst>
              <a:ext uri="{FF2B5EF4-FFF2-40B4-BE49-F238E27FC236}">
                <a16:creationId xmlns:a16="http://schemas.microsoft.com/office/drawing/2014/main" id="{FC480B99-0414-90AC-9442-5DC38354AC76}"/>
              </a:ext>
            </a:extLst>
          </p:cNvPr>
          <p:cNvGraphicFramePr>
            <a:graphicFrameLocks noGrp="1"/>
          </p:cNvGraphicFramePr>
          <p:nvPr>
            <p:ph idx="1"/>
            <p:extLst>
              <p:ext uri="{D42A27DB-BD31-4B8C-83A1-F6EECF244321}">
                <p14:modId xmlns:p14="http://schemas.microsoft.com/office/powerpoint/2010/main" val="27309580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20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screenshot, font, website&#10;&#10;Description automatically generated">
            <a:extLst>
              <a:ext uri="{FF2B5EF4-FFF2-40B4-BE49-F238E27FC236}">
                <a16:creationId xmlns:a16="http://schemas.microsoft.com/office/drawing/2014/main" id="{E0392FF2-5648-B975-41FF-EC1BA447A6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14" y="0"/>
            <a:ext cx="12303688" cy="6939280"/>
          </a:xfrm>
          <a:prstGeom prst="rect">
            <a:avLst/>
          </a:prstGeom>
        </p:spPr>
      </p:pic>
    </p:spTree>
    <p:extLst>
      <p:ext uri="{BB962C8B-B14F-4D97-AF65-F5344CB8AC3E}">
        <p14:creationId xmlns:p14="http://schemas.microsoft.com/office/powerpoint/2010/main" val="3021122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CA66D-5CA2-6120-B76F-98B34B0EB59D}"/>
              </a:ext>
            </a:extLst>
          </p:cNvPr>
          <p:cNvSpPr>
            <a:spLocks noGrp="1"/>
          </p:cNvSpPr>
          <p:nvPr>
            <p:ph type="title"/>
          </p:nvPr>
        </p:nvSpPr>
        <p:spPr/>
        <p:txBody>
          <a:bodyPr/>
          <a:lstStyle/>
          <a:p>
            <a:r>
              <a:rPr lang="en-GB" dirty="0">
                <a:solidFill>
                  <a:srgbClr val="0070C0"/>
                </a:solidFill>
              </a:rPr>
              <a:t>Objectives</a:t>
            </a:r>
          </a:p>
        </p:txBody>
      </p:sp>
      <p:sp>
        <p:nvSpPr>
          <p:cNvPr id="3" name="Content Placeholder 2">
            <a:extLst>
              <a:ext uri="{FF2B5EF4-FFF2-40B4-BE49-F238E27FC236}">
                <a16:creationId xmlns:a16="http://schemas.microsoft.com/office/drawing/2014/main" id="{00320049-5F6C-7B59-087D-67F00DFF1C7B}"/>
              </a:ext>
            </a:extLst>
          </p:cNvPr>
          <p:cNvSpPr>
            <a:spLocks noGrp="1"/>
          </p:cNvSpPr>
          <p:nvPr>
            <p:ph idx="1"/>
          </p:nvPr>
        </p:nvSpPr>
        <p:spPr>
          <a:xfrm>
            <a:off x="838200" y="1320800"/>
            <a:ext cx="10515600" cy="5080000"/>
          </a:xfrm>
        </p:spPr>
        <p:txBody>
          <a:bodyPr>
            <a:normAutofit fontScale="25000" lnSpcReduction="20000"/>
          </a:bodyPr>
          <a:lstStyle/>
          <a:p>
            <a:pPr marL="342900" lvl="0" indent="-342900">
              <a:lnSpc>
                <a:spcPct val="107000"/>
              </a:lnSpc>
              <a:buFont typeface="Symbol" panose="05050102010706020507" pitchFamily="18"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To contribute to </a:t>
            </a:r>
            <a:r>
              <a:rPr lang="en-GB" sz="8000" dirty="0">
                <a:latin typeface="Calibri" panose="020F0502020204030204" pitchFamily="34" charset="0"/>
                <a:ea typeface="Calibri" panose="020F0502020204030204" pitchFamily="34" charset="0"/>
                <a:cs typeface="Times New Roman" panose="02020603050405020304" pitchFamily="18" charset="0"/>
              </a:rPr>
              <a:t>t</a:t>
            </a:r>
            <a:r>
              <a:rPr lang="en-GB" sz="8000" dirty="0">
                <a:effectLst/>
                <a:latin typeface="Calibri" panose="020F0502020204030204" pitchFamily="34" charset="0"/>
                <a:ea typeface="Calibri" panose="020F0502020204030204" pitchFamily="34" charset="0"/>
                <a:cs typeface="Times New Roman" panose="02020603050405020304" pitchFamily="18" charset="0"/>
              </a:rPr>
              <a:t>he key Urgent, Emergency and Critical Care Board Strategic priorities, including:</a:t>
            </a:r>
          </a:p>
          <a:p>
            <a:pPr lvl="2">
              <a:lnSpc>
                <a:spcPct val="107000"/>
              </a:lnSpc>
              <a:buFont typeface="Wingdings" panose="05000000000000000000" pitchFamily="2" charset="2"/>
              <a:buChar char="Ø"/>
            </a:pPr>
            <a:r>
              <a:rPr lang="en-GB" sz="7600" dirty="0">
                <a:effectLst/>
                <a:latin typeface="Calibri" panose="020F0502020204030204" pitchFamily="34" charset="0"/>
                <a:ea typeface="Calibri" panose="020F0502020204030204" pitchFamily="34" charset="0"/>
                <a:cs typeface="Times New Roman" panose="02020603050405020304" pitchFamily="18" charset="0"/>
              </a:rPr>
              <a:t>Reducing ED attendances and improving access to right care</a:t>
            </a:r>
          </a:p>
          <a:p>
            <a:pPr lvl="2">
              <a:lnSpc>
                <a:spcPct val="107000"/>
              </a:lnSpc>
              <a:buFont typeface="Wingdings" panose="05000000000000000000" pitchFamily="2" charset="2"/>
              <a:buChar char="Ø"/>
            </a:pPr>
            <a:r>
              <a:rPr lang="en-GB" sz="7600" dirty="0">
                <a:effectLst/>
                <a:latin typeface="Calibri" panose="020F0502020204030204" pitchFamily="34" charset="0"/>
                <a:ea typeface="Calibri" panose="020F0502020204030204" pitchFamily="34" charset="0"/>
                <a:cs typeface="Times New Roman" panose="02020603050405020304" pitchFamily="18" charset="0"/>
              </a:rPr>
              <a:t>Reducing admissions/ Re-admissions</a:t>
            </a:r>
          </a:p>
          <a:p>
            <a:pPr lvl="2">
              <a:lnSpc>
                <a:spcPct val="107000"/>
              </a:lnSpc>
              <a:buFont typeface="Wingdings" panose="05000000000000000000" pitchFamily="2" charset="2"/>
              <a:buChar char="Ø"/>
            </a:pPr>
            <a:r>
              <a:rPr lang="en-GB" sz="7600" dirty="0">
                <a:effectLst/>
                <a:latin typeface="Calibri" panose="020F0502020204030204" pitchFamily="34" charset="0"/>
                <a:ea typeface="Calibri" panose="020F0502020204030204" pitchFamily="34" charset="0"/>
                <a:cs typeface="Times New Roman" panose="02020603050405020304" pitchFamily="18" charset="0"/>
              </a:rPr>
              <a:t>Reducing length of stay and Improving flow</a:t>
            </a:r>
          </a:p>
          <a:p>
            <a:pPr marL="914400" lvl="2" indent="0">
              <a:lnSpc>
                <a:spcPct val="107000"/>
              </a:lnSpc>
              <a:buNone/>
            </a:pPr>
            <a:endParaRPr lang="en-GB" sz="7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To deliver 225 virtual ward beds</a:t>
            </a:r>
            <a:r>
              <a:rPr lang="en-GB" sz="8000" dirty="0">
                <a:latin typeface="Calibri" panose="020F0502020204030204" pitchFamily="34" charset="0"/>
                <a:ea typeface="Calibri" panose="020F0502020204030204" pitchFamily="34" charset="0"/>
                <a:cs typeface="Times New Roman" panose="02020603050405020304" pitchFamily="18" charset="0"/>
              </a:rPr>
              <a:t> </a:t>
            </a:r>
            <a:r>
              <a:rPr lang="en-GB" sz="8000" dirty="0">
                <a:effectLst/>
                <a:latin typeface="Calibri" panose="020F0502020204030204" pitchFamily="34" charset="0"/>
                <a:ea typeface="Calibri" panose="020F0502020204030204" pitchFamily="34" charset="0"/>
                <a:cs typeface="Times New Roman" panose="02020603050405020304" pitchFamily="18" charset="0"/>
              </a:rPr>
              <a:t>with a use rate of 80% (180 beds in use daily)</a:t>
            </a:r>
          </a:p>
          <a:p>
            <a:pPr marL="342900" lvl="0" indent="-342900">
              <a:lnSpc>
                <a:spcPct val="107000"/>
              </a:lnSpc>
              <a:buFont typeface="Symbol" panose="05050102010706020507" pitchFamily="18"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To ensure that patients receive timely care in the right setting from the right professional</a:t>
            </a:r>
          </a:p>
          <a:p>
            <a:pPr marL="342900" lvl="0" indent="-342900">
              <a:lnSpc>
                <a:spcPct val="107000"/>
              </a:lnSpc>
              <a:buFont typeface="Symbol" panose="05050102010706020507" pitchFamily="18"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To reduce reliance on emergency, non-elective care services where this could be avoided by patients receiving care in another setting</a:t>
            </a:r>
          </a:p>
          <a:p>
            <a:pPr marL="342900" lvl="0" indent="-342900">
              <a:lnSpc>
                <a:spcPct val="107000"/>
              </a:lnSpc>
              <a:buFont typeface="Symbol" panose="05050102010706020507" pitchFamily="18"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To support the delivery of national UEC and ambulance waiting times standards e.g. ambulance response times, 4 hour ED waits target, acute occupancy</a:t>
            </a:r>
          </a:p>
          <a:p>
            <a:pPr marL="342900" lvl="0" indent="-342900">
              <a:lnSpc>
                <a:spcPct val="107000"/>
              </a:lnSpc>
              <a:buFont typeface="Symbol" panose="05050102010706020507" pitchFamily="18"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To optimise UEC System flow </a:t>
            </a:r>
          </a:p>
          <a:p>
            <a:pPr marL="342900" lvl="0" indent="-342900">
              <a:lnSpc>
                <a:spcPct val="107000"/>
              </a:lnSpc>
              <a:spcAft>
                <a:spcPts val="800"/>
              </a:spcAft>
              <a:buFont typeface="Symbol" panose="05050102010706020507" pitchFamily="18"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To reduce inequalities of access to and patient experience of care</a:t>
            </a:r>
          </a:p>
          <a:p>
            <a:pPr marL="0" indent="0">
              <a:buNone/>
            </a:pPr>
            <a:endParaRPr lang="en-GB" kern="0" dirty="0"/>
          </a:p>
        </p:txBody>
      </p:sp>
    </p:spTree>
    <p:extLst>
      <p:ext uri="{BB962C8B-B14F-4D97-AF65-F5344CB8AC3E}">
        <p14:creationId xmlns:p14="http://schemas.microsoft.com/office/powerpoint/2010/main" val="2065077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5847E-DF2C-D5AE-FC31-445D30D60774}"/>
              </a:ext>
            </a:extLst>
          </p:cNvPr>
          <p:cNvSpPr>
            <a:spLocks noGrp="1"/>
          </p:cNvSpPr>
          <p:nvPr>
            <p:ph type="title"/>
          </p:nvPr>
        </p:nvSpPr>
        <p:spPr/>
        <p:txBody>
          <a:bodyPr/>
          <a:lstStyle/>
          <a:p>
            <a:r>
              <a:rPr lang="en-GB" dirty="0"/>
              <a:t>What is a Virtual Ward?</a:t>
            </a:r>
          </a:p>
        </p:txBody>
      </p:sp>
      <p:graphicFrame>
        <p:nvGraphicFramePr>
          <p:cNvPr id="9" name="Content Placeholder 2">
            <a:extLst>
              <a:ext uri="{FF2B5EF4-FFF2-40B4-BE49-F238E27FC236}">
                <a16:creationId xmlns:a16="http://schemas.microsoft.com/office/drawing/2014/main" id="{831E1456-2C82-F874-3ED0-512558A45044}"/>
              </a:ext>
            </a:extLst>
          </p:cNvPr>
          <p:cNvGraphicFramePr>
            <a:graphicFrameLocks noGrp="1"/>
          </p:cNvGraphicFramePr>
          <p:nvPr>
            <p:ph idx="1"/>
            <p:extLst>
              <p:ext uri="{D42A27DB-BD31-4B8C-83A1-F6EECF244321}">
                <p14:modId xmlns:p14="http://schemas.microsoft.com/office/powerpoint/2010/main" val="107365807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8168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389C5D-2AC9-6B10-32FF-73137170E67C}"/>
              </a:ext>
            </a:extLst>
          </p:cNvPr>
          <p:cNvSpPr>
            <a:spLocks noGrp="1"/>
          </p:cNvSpPr>
          <p:nvPr>
            <p:ph type="title"/>
          </p:nvPr>
        </p:nvSpPr>
        <p:spPr>
          <a:xfrm>
            <a:off x="354421" y="98659"/>
            <a:ext cx="4977976" cy="1454051"/>
          </a:xfrm>
        </p:spPr>
        <p:txBody>
          <a:bodyPr>
            <a:normAutofit/>
          </a:bodyPr>
          <a:lstStyle/>
          <a:p>
            <a:r>
              <a:rPr lang="en-GB" sz="3300" dirty="0">
                <a:solidFill>
                  <a:schemeClr val="tx2"/>
                </a:solidFill>
              </a:rPr>
              <a:t>What happens on a Virtual Ward and who will look after me?</a:t>
            </a:r>
          </a:p>
        </p:txBody>
      </p:sp>
      <p:sp>
        <p:nvSpPr>
          <p:cNvPr id="3" name="Content Placeholder 2">
            <a:extLst>
              <a:ext uri="{FF2B5EF4-FFF2-40B4-BE49-F238E27FC236}">
                <a16:creationId xmlns:a16="http://schemas.microsoft.com/office/drawing/2014/main" id="{303B5B23-012F-1B86-FDF8-05A004DEBEE8}"/>
              </a:ext>
            </a:extLst>
          </p:cNvPr>
          <p:cNvSpPr>
            <a:spLocks noGrp="1"/>
          </p:cNvSpPr>
          <p:nvPr>
            <p:ph idx="1"/>
          </p:nvPr>
        </p:nvSpPr>
        <p:spPr>
          <a:xfrm>
            <a:off x="354421" y="1552710"/>
            <a:ext cx="7317053" cy="5165627"/>
          </a:xfrm>
        </p:spPr>
        <p:txBody>
          <a:bodyPr anchor="ctr">
            <a:noAutofit/>
          </a:bodyPr>
          <a:lstStyle/>
          <a:p>
            <a:r>
              <a:rPr lang="en-GB" sz="1800" b="0" i="0" dirty="0">
                <a:solidFill>
                  <a:schemeClr val="tx2"/>
                </a:solidFill>
                <a:effectLst/>
                <a:latin typeface="nhs-frutiger"/>
              </a:rPr>
              <a:t>No two patients are the same, so your Virtual Ward stay will be dependent on your condition and how much support you need. This could be anywhere from a few hours to 14 days. Your team will discuss whether you need monitoring technology and how the technology will be managed, any further investigations that might be required, your medications and the level of contact the Virtual Ward team needs to have with you. </a:t>
            </a:r>
          </a:p>
          <a:p>
            <a:r>
              <a:rPr lang="en-GB" sz="1800" b="0" i="0" dirty="0">
                <a:solidFill>
                  <a:schemeClr val="tx2"/>
                </a:solidFill>
                <a:effectLst/>
                <a:latin typeface="nhs-frutiger"/>
              </a:rPr>
              <a:t>The team will contact you once you get home to ensure everything you need is set up and working and will check in on you daily and continue to involve you in your care decisions while on a Virtual Ward.</a:t>
            </a:r>
          </a:p>
          <a:p>
            <a:r>
              <a:rPr lang="en-GB" sz="1800" b="0" i="0" dirty="0">
                <a:solidFill>
                  <a:schemeClr val="tx2"/>
                </a:solidFill>
                <a:effectLst/>
                <a:latin typeface="nhs-frutiger"/>
              </a:rPr>
              <a:t>If at any point you feel unhappy or uncomfortable about being on a Virtual Ward following your admission, you can speak to your named Virtual Ward contact to discuss the best way forward.</a:t>
            </a:r>
          </a:p>
          <a:p>
            <a:r>
              <a:rPr lang="en-GB" sz="1800" b="0" i="0" dirty="0">
                <a:solidFill>
                  <a:schemeClr val="tx2"/>
                </a:solidFill>
                <a:effectLst/>
                <a:latin typeface="nhs-frutiger"/>
              </a:rPr>
              <a:t>A Virtual Ward team will have a range of experts. This could include your hospital doctor, a lead nurse, a group of experienced nurses, a pharmacist and other health professionals such as physiotherapists, speech and language therapists, dieticians and occupational therapists.</a:t>
            </a:r>
          </a:p>
        </p:txBody>
      </p:sp>
      <p:grpSp>
        <p:nvGrpSpPr>
          <p:cNvPr id="23"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24"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Hospital">
            <a:extLst>
              <a:ext uri="{FF2B5EF4-FFF2-40B4-BE49-F238E27FC236}">
                <a16:creationId xmlns:a16="http://schemas.microsoft.com/office/drawing/2014/main" id="{6205B836-37F9-C509-211C-62C5DE799D9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1943258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6D7CB9-EEFB-D796-32E4-00923CD68835}"/>
              </a:ext>
            </a:extLst>
          </p:cNvPr>
          <p:cNvSpPr>
            <a:spLocks noGrp="1"/>
          </p:cNvSpPr>
          <p:nvPr>
            <p:ph type="title"/>
          </p:nvPr>
        </p:nvSpPr>
        <p:spPr>
          <a:xfrm>
            <a:off x="411480" y="991443"/>
            <a:ext cx="4443154" cy="1087819"/>
          </a:xfrm>
        </p:spPr>
        <p:txBody>
          <a:bodyPr anchor="b">
            <a:normAutofit/>
          </a:bodyPr>
          <a:lstStyle/>
          <a:p>
            <a:r>
              <a:rPr lang="en-GB" sz="3400"/>
              <a:t>How do I access a Virtual Ward?</a:t>
            </a:r>
          </a:p>
        </p:txBody>
      </p:sp>
      <p:sp>
        <p:nvSpPr>
          <p:cNvPr id="12" name="Rectangle 11">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EF4C80C5-9F9E-7129-0F1B-B0C8C088A34D}"/>
              </a:ext>
            </a:extLst>
          </p:cNvPr>
          <p:cNvSpPr>
            <a:spLocks noGrp="1"/>
          </p:cNvSpPr>
          <p:nvPr>
            <p:ph idx="1"/>
          </p:nvPr>
        </p:nvSpPr>
        <p:spPr>
          <a:xfrm>
            <a:off x="411480" y="2684095"/>
            <a:ext cx="4443154" cy="3492868"/>
          </a:xfrm>
        </p:spPr>
        <p:txBody>
          <a:bodyPr>
            <a:normAutofit/>
          </a:bodyPr>
          <a:lstStyle/>
          <a:p>
            <a:r>
              <a:rPr lang="en-GB" sz="1800" b="0" i="0">
                <a:effectLst/>
                <a:latin typeface="nhs-frutiger"/>
              </a:rPr>
              <a:t>If you are suitable for admission to a Virtual Ward and would like to receive hospital-level care in an environment, you are more comfortable in please ask; your health professional will discuss this with you and contact the Virtual Ward team to arrange this.</a:t>
            </a:r>
          </a:p>
          <a:p>
            <a:r>
              <a:rPr lang="en-GB" sz="1800">
                <a:latin typeface="nhs-frutiger"/>
              </a:rPr>
              <a:t>We currently have 2 virtual wards that can be accessed from home, all others accept patients already in hospital to try and get patients home more quickly. </a:t>
            </a:r>
          </a:p>
          <a:p>
            <a:endParaRPr lang="en-GB" sz="1800" b="0" i="0">
              <a:effectLst/>
              <a:latin typeface="nhs-frutiger"/>
            </a:endParaRPr>
          </a:p>
        </p:txBody>
      </p:sp>
      <p:pic>
        <p:nvPicPr>
          <p:cNvPr id="5" name="Picture 4" descr="A medical staff and patient&#10;&#10;Description automatically generated with medium confidence">
            <a:extLst>
              <a:ext uri="{FF2B5EF4-FFF2-40B4-BE49-F238E27FC236}">
                <a16:creationId xmlns:a16="http://schemas.microsoft.com/office/drawing/2014/main" id="{55F4A298-92E5-4396-2E60-7DB2BA3770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85816" y="1622156"/>
            <a:ext cx="6440424" cy="3558334"/>
          </a:xfrm>
          <a:prstGeom prst="rect">
            <a:avLst/>
          </a:prstGeom>
        </p:spPr>
      </p:pic>
    </p:spTree>
    <p:extLst>
      <p:ext uri="{BB962C8B-B14F-4D97-AF65-F5344CB8AC3E}">
        <p14:creationId xmlns:p14="http://schemas.microsoft.com/office/powerpoint/2010/main" val="1214077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9" name="Freeform: Shape 11">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2">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13">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14">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15">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7" name="Freeform: Shape 16">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92DBD77D-E80C-74FE-DDD4-7DF442F31CC4}"/>
              </a:ext>
            </a:extLst>
          </p:cNvPr>
          <p:cNvSpPr>
            <a:spLocks noGrp="1"/>
          </p:cNvSpPr>
          <p:nvPr>
            <p:ph type="ctrTitle"/>
          </p:nvPr>
        </p:nvSpPr>
        <p:spPr>
          <a:xfrm>
            <a:off x="3215729" y="1764407"/>
            <a:ext cx="5760846" cy="2310312"/>
          </a:xfrm>
        </p:spPr>
        <p:txBody>
          <a:bodyPr>
            <a:normAutofit/>
          </a:bodyPr>
          <a:lstStyle/>
          <a:p>
            <a:r>
              <a:rPr lang="en-GB" sz="5200">
                <a:solidFill>
                  <a:schemeClr val="tx2"/>
                </a:solidFill>
              </a:rPr>
              <a:t>What Virtual Wards are available in Derbyshire?</a:t>
            </a:r>
          </a:p>
        </p:txBody>
      </p:sp>
    </p:spTree>
    <p:extLst>
      <p:ext uri="{BB962C8B-B14F-4D97-AF65-F5344CB8AC3E}">
        <p14:creationId xmlns:p14="http://schemas.microsoft.com/office/powerpoint/2010/main" val="3149926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CA66D-5CA2-6120-B76F-98B34B0EB59D}"/>
              </a:ext>
            </a:extLst>
          </p:cNvPr>
          <p:cNvSpPr>
            <a:spLocks noGrp="1"/>
          </p:cNvSpPr>
          <p:nvPr>
            <p:ph type="title"/>
          </p:nvPr>
        </p:nvSpPr>
        <p:spPr/>
        <p:txBody>
          <a:bodyPr/>
          <a:lstStyle/>
          <a:p>
            <a:r>
              <a:rPr lang="en-GB" dirty="0">
                <a:solidFill>
                  <a:srgbClr val="0070C0"/>
                </a:solidFill>
              </a:rPr>
              <a:t>Current State</a:t>
            </a:r>
          </a:p>
        </p:txBody>
      </p:sp>
      <p:sp>
        <p:nvSpPr>
          <p:cNvPr id="3" name="Content Placeholder 2">
            <a:extLst>
              <a:ext uri="{FF2B5EF4-FFF2-40B4-BE49-F238E27FC236}">
                <a16:creationId xmlns:a16="http://schemas.microsoft.com/office/drawing/2014/main" id="{00320049-5F6C-7B59-087D-67F00DFF1C7B}"/>
              </a:ext>
            </a:extLst>
          </p:cNvPr>
          <p:cNvSpPr>
            <a:spLocks noGrp="1"/>
          </p:cNvSpPr>
          <p:nvPr>
            <p:ph idx="1"/>
          </p:nvPr>
        </p:nvSpPr>
        <p:spPr>
          <a:xfrm>
            <a:off x="838200" y="1444625"/>
            <a:ext cx="10515600" cy="5156200"/>
          </a:xfrm>
        </p:spPr>
        <p:txBody>
          <a:bodyPr>
            <a:normAutofit lnSpcReduction="10000"/>
          </a:bodyPr>
          <a:lstStyle/>
          <a:p>
            <a:r>
              <a:rPr lang="en-GB" dirty="0"/>
              <a:t>The planned capacity for Virtual Ward beds across Derby and Derbyshire is 225.</a:t>
            </a:r>
          </a:p>
          <a:p>
            <a:endParaRPr lang="en-GB" dirty="0"/>
          </a:p>
          <a:p>
            <a:r>
              <a:rPr lang="en-GB" dirty="0"/>
              <a:t>The current capacity and utilisation is: </a:t>
            </a:r>
          </a:p>
          <a:p>
            <a:endParaRPr lang="en-GB" dirty="0"/>
          </a:p>
          <a:p>
            <a:endParaRPr lang="en-GB" dirty="0"/>
          </a:p>
          <a:p>
            <a:endParaRPr lang="en-GB" dirty="0"/>
          </a:p>
          <a:p>
            <a:endParaRPr lang="en-GB" dirty="0"/>
          </a:p>
          <a:p>
            <a:r>
              <a:rPr lang="en-GB" dirty="0"/>
              <a:t>All Virtual Wards have access to remote monitoring – provided by DOCCLA – and Point of care testing is in the process of being rolled out. </a:t>
            </a:r>
          </a:p>
          <a:p>
            <a:pPr marL="0" indent="0">
              <a:buNone/>
            </a:pPr>
            <a:endParaRPr lang="en-GB" dirty="0"/>
          </a:p>
          <a:p>
            <a:endParaRPr lang="en-GB" dirty="0"/>
          </a:p>
          <a:p>
            <a:endParaRPr lang="en-GB" dirty="0"/>
          </a:p>
        </p:txBody>
      </p:sp>
      <p:graphicFrame>
        <p:nvGraphicFramePr>
          <p:cNvPr id="6" name="Table 6">
            <a:extLst>
              <a:ext uri="{FF2B5EF4-FFF2-40B4-BE49-F238E27FC236}">
                <a16:creationId xmlns:a16="http://schemas.microsoft.com/office/drawing/2014/main" id="{B6040680-D78E-B4C4-D778-72784E930D8A}"/>
              </a:ext>
            </a:extLst>
          </p:cNvPr>
          <p:cNvGraphicFramePr>
            <a:graphicFrameLocks noGrp="1"/>
          </p:cNvGraphicFramePr>
          <p:nvPr>
            <p:extLst>
              <p:ext uri="{D42A27DB-BD31-4B8C-83A1-F6EECF244321}">
                <p14:modId xmlns:p14="http://schemas.microsoft.com/office/powerpoint/2010/main" val="4020794784"/>
              </p:ext>
            </p:extLst>
          </p:nvPr>
        </p:nvGraphicFramePr>
        <p:xfrm>
          <a:off x="951295" y="2484734"/>
          <a:ext cx="10289409" cy="2235041"/>
        </p:xfrm>
        <a:graphic>
          <a:graphicData uri="http://schemas.openxmlformats.org/drawingml/2006/table">
            <a:tbl>
              <a:tblPr firstRow="1" bandRow="1">
                <a:tableStyleId>{5C22544A-7EE6-4342-B048-85BDC9FD1C3A}</a:tableStyleId>
              </a:tblPr>
              <a:tblGrid>
                <a:gridCol w="4735629">
                  <a:extLst>
                    <a:ext uri="{9D8B030D-6E8A-4147-A177-3AD203B41FA5}">
                      <a16:colId xmlns:a16="http://schemas.microsoft.com/office/drawing/2014/main" val="3809114764"/>
                    </a:ext>
                  </a:extLst>
                </a:gridCol>
                <a:gridCol w="2123977">
                  <a:extLst>
                    <a:ext uri="{9D8B030D-6E8A-4147-A177-3AD203B41FA5}">
                      <a16:colId xmlns:a16="http://schemas.microsoft.com/office/drawing/2014/main" val="2543910236"/>
                    </a:ext>
                  </a:extLst>
                </a:gridCol>
                <a:gridCol w="3429803">
                  <a:extLst>
                    <a:ext uri="{9D8B030D-6E8A-4147-A177-3AD203B41FA5}">
                      <a16:colId xmlns:a16="http://schemas.microsoft.com/office/drawing/2014/main" val="2685196854"/>
                    </a:ext>
                  </a:extLst>
                </a:gridCol>
              </a:tblGrid>
              <a:tr h="370840">
                <a:tc>
                  <a:txBody>
                    <a:bodyPr/>
                    <a:lstStyle/>
                    <a:p>
                      <a:r>
                        <a:rPr lang="en-GB" dirty="0"/>
                        <a:t>May 2024</a:t>
                      </a:r>
                    </a:p>
                  </a:txBody>
                  <a:tcPr/>
                </a:tc>
                <a:tc>
                  <a:txBody>
                    <a:bodyPr/>
                    <a:lstStyle/>
                    <a:p>
                      <a:pPr algn="ctr"/>
                      <a:r>
                        <a:rPr lang="en-GB" dirty="0"/>
                        <a:t>Capacity</a:t>
                      </a:r>
                    </a:p>
                  </a:txBody>
                  <a:tcPr/>
                </a:tc>
                <a:tc>
                  <a:txBody>
                    <a:bodyPr/>
                    <a:lstStyle/>
                    <a:p>
                      <a:pPr algn="ctr"/>
                      <a:r>
                        <a:rPr lang="en-GB" dirty="0"/>
                        <a:t>Average Utilisation </a:t>
                      </a:r>
                    </a:p>
                  </a:txBody>
                  <a:tcPr/>
                </a:tc>
                <a:extLst>
                  <a:ext uri="{0D108BD9-81ED-4DB2-BD59-A6C34878D82A}">
                    <a16:rowId xmlns:a16="http://schemas.microsoft.com/office/drawing/2014/main" val="1408481979"/>
                  </a:ext>
                </a:extLst>
              </a:tr>
              <a:tr h="380841">
                <a:tc>
                  <a:txBody>
                    <a:bodyPr/>
                    <a:lstStyle/>
                    <a:p>
                      <a:r>
                        <a:rPr lang="en-GB" dirty="0"/>
                        <a:t>Cardiology </a:t>
                      </a:r>
                    </a:p>
                  </a:txBody>
                  <a:tcPr/>
                </a:tc>
                <a:tc>
                  <a:txBody>
                    <a:bodyPr/>
                    <a:lstStyle/>
                    <a:p>
                      <a:pPr algn="ctr"/>
                      <a:r>
                        <a:rPr lang="en-GB" dirty="0"/>
                        <a:t>45</a:t>
                      </a:r>
                    </a:p>
                  </a:txBody>
                  <a:tcPr/>
                </a:tc>
                <a:tc>
                  <a:txBody>
                    <a:bodyPr/>
                    <a:lstStyle/>
                    <a:p>
                      <a:pPr algn="ctr"/>
                      <a:r>
                        <a:rPr lang="en-GB" dirty="0"/>
                        <a:t>74%</a:t>
                      </a:r>
                    </a:p>
                  </a:txBody>
                  <a:tcPr/>
                </a:tc>
                <a:extLst>
                  <a:ext uri="{0D108BD9-81ED-4DB2-BD59-A6C34878D82A}">
                    <a16:rowId xmlns:a16="http://schemas.microsoft.com/office/drawing/2014/main" val="1187196004"/>
                  </a:ext>
                </a:extLst>
              </a:tr>
              <a:tr h="370840">
                <a:tc>
                  <a:txBody>
                    <a:bodyPr/>
                    <a:lstStyle/>
                    <a:p>
                      <a:r>
                        <a:rPr lang="en-GB" dirty="0"/>
                        <a:t>Respiratory</a:t>
                      </a:r>
                    </a:p>
                  </a:txBody>
                  <a:tcPr/>
                </a:tc>
                <a:tc>
                  <a:txBody>
                    <a:bodyPr/>
                    <a:lstStyle/>
                    <a:p>
                      <a:pPr algn="ctr"/>
                      <a:r>
                        <a:rPr lang="en-GB" dirty="0"/>
                        <a:t>25</a:t>
                      </a:r>
                    </a:p>
                  </a:txBody>
                  <a:tcPr/>
                </a:tc>
                <a:tc>
                  <a:txBody>
                    <a:bodyPr/>
                    <a:lstStyle/>
                    <a:p>
                      <a:pPr algn="ctr"/>
                      <a:r>
                        <a:rPr lang="en-GB" dirty="0"/>
                        <a:t>50%</a:t>
                      </a:r>
                    </a:p>
                  </a:txBody>
                  <a:tcPr/>
                </a:tc>
                <a:extLst>
                  <a:ext uri="{0D108BD9-81ED-4DB2-BD59-A6C34878D82A}">
                    <a16:rowId xmlns:a16="http://schemas.microsoft.com/office/drawing/2014/main" val="1640218941"/>
                  </a:ext>
                </a:extLst>
              </a:tr>
              <a:tr h="370840">
                <a:tc>
                  <a:txBody>
                    <a:bodyPr/>
                    <a:lstStyle/>
                    <a:p>
                      <a:r>
                        <a:rPr lang="en-GB" dirty="0"/>
                        <a:t>Community</a:t>
                      </a:r>
                    </a:p>
                  </a:txBody>
                  <a:tcPr/>
                </a:tc>
                <a:tc>
                  <a:txBody>
                    <a:bodyPr/>
                    <a:lstStyle/>
                    <a:p>
                      <a:pPr algn="ctr"/>
                      <a:r>
                        <a:rPr lang="en-GB" dirty="0"/>
                        <a:t>50</a:t>
                      </a:r>
                    </a:p>
                  </a:txBody>
                  <a:tcPr/>
                </a:tc>
                <a:tc>
                  <a:txBody>
                    <a:bodyPr/>
                    <a:lstStyle/>
                    <a:p>
                      <a:pPr algn="ctr"/>
                      <a:r>
                        <a:rPr lang="en-GB" dirty="0"/>
                        <a:t>28%</a:t>
                      </a:r>
                    </a:p>
                  </a:txBody>
                  <a:tcPr/>
                </a:tc>
                <a:extLst>
                  <a:ext uri="{0D108BD9-81ED-4DB2-BD59-A6C34878D82A}">
                    <a16:rowId xmlns:a16="http://schemas.microsoft.com/office/drawing/2014/main" val="3958375978"/>
                  </a:ext>
                </a:extLst>
              </a:tr>
              <a:tr h="370840">
                <a:tc>
                  <a:txBody>
                    <a:bodyPr/>
                    <a:lstStyle/>
                    <a:p>
                      <a:r>
                        <a:rPr lang="en-GB" dirty="0"/>
                        <a:t>Frailty (North Derbyshire)</a:t>
                      </a:r>
                    </a:p>
                  </a:txBody>
                  <a:tcPr/>
                </a:tc>
                <a:tc>
                  <a:txBody>
                    <a:bodyPr/>
                    <a:lstStyle/>
                    <a:p>
                      <a:pPr algn="ctr"/>
                      <a:r>
                        <a:rPr lang="en-GB" dirty="0"/>
                        <a:t>10</a:t>
                      </a:r>
                    </a:p>
                  </a:txBody>
                  <a:tcPr/>
                </a:tc>
                <a:tc>
                  <a:txBody>
                    <a:bodyPr/>
                    <a:lstStyle/>
                    <a:p>
                      <a:pPr algn="ctr"/>
                      <a:r>
                        <a:rPr lang="en-GB" dirty="0"/>
                        <a:t>50%</a:t>
                      </a:r>
                    </a:p>
                  </a:txBody>
                  <a:tcPr/>
                </a:tc>
                <a:extLst>
                  <a:ext uri="{0D108BD9-81ED-4DB2-BD59-A6C34878D82A}">
                    <a16:rowId xmlns:a16="http://schemas.microsoft.com/office/drawing/2014/main" val="1427318560"/>
                  </a:ext>
                </a:extLst>
              </a:tr>
              <a:tr h="370840">
                <a:tc>
                  <a:txBody>
                    <a:bodyPr/>
                    <a:lstStyle/>
                    <a:p>
                      <a:r>
                        <a:rPr lang="en-GB" dirty="0"/>
                        <a:t>End of Life and Palliative (North Derbyshire)</a:t>
                      </a:r>
                    </a:p>
                  </a:txBody>
                  <a:tcPr/>
                </a:tc>
                <a:tc>
                  <a:txBody>
                    <a:bodyPr/>
                    <a:lstStyle/>
                    <a:p>
                      <a:pPr algn="ctr"/>
                      <a:r>
                        <a:rPr lang="en-GB" dirty="0"/>
                        <a:t>10</a:t>
                      </a:r>
                    </a:p>
                  </a:txBody>
                  <a:tcPr/>
                </a:tc>
                <a:tc>
                  <a:txBody>
                    <a:bodyPr/>
                    <a:lstStyle/>
                    <a:p>
                      <a:pPr algn="ctr"/>
                      <a:r>
                        <a:rPr lang="en-GB" dirty="0"/>
                        <a:t>50%</a:t>
                      </a:r>
                    </a:p>
                  </a:txBody>
                  <a:tcPr/>
                </a:tc>
                <a:extLst>
                  <a:ext uri="{0D108BD9-81ED-4DB2-BD59-A6C34878D82A}">
                    <a16:rowId xmlns:a16="http://schemas.microsoft.com/office/drawing/2014/main" val="4205889318"/>
                  </a:ext>
                </a:extLst>
              </a:tr>
            </a:tbl>
          </a:graphicData>
        </a:graphic>
      </p:graphicFrame>
    </p:spTree>
    <p:extLst>
      <p:ext uri="{BB962C8B-B14F-4D97-AF65-F5344CB8AC3E}">
        <p14:creationId xmlns:p14="http://schemas.microsoft.com/office/powerpoint/2010/main" val="2830054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5082C-A96B-4CF1-59E4-4551B3148A5E}"/>
              </a:ext>
            </a:extLst>
          </p:cNvPr>
          <p:cNvSpPr>
            <a:spLocks noGrp="1"/>
          </p:cNvSpPr>
          <p:nvPr>
            <p:ph type="title"/>
          </p:nvPr>
        </p:nvSpPr>
        <p:spPr>
          <a:xfrm>
            <a:off x="420949" y="424700"/>
            <a:ext cx="10515600" cy="646929"/>
          </a:xfrm>
        </p:spPr>
        <p:txBody>
          <a:bodyPr>
            <a:normAutofit/>
          </a:bodyPr>
          <a:lstStyle/>
          <a:p>
            <a:r>
              <a:rPr lang="en-GB" sz="3600" dirty="0">
                <a:solidFill>
                  <a:srgbClr val="00B0F0"/>
                </a:solidFill>
                <a:latin typeface="Arial" panose="020B0604020202020204" pitchFamily="34" charset="0"/>
                <a:cs typeface="Arial" panose="020B0604020202020204" pitchFamily="34" charset="0"/>
              </a:rPr>
              <a:t>Average system Utilisation of Virtual Wards</a:t>
            </a:r>
          </a:p>
        </p:txBody>
      </p:sp>
      <p:graphicFrame>
        <p:nvGraphicFramePr>
          <p:cNvPr id="4" name="Table 4">
            <a:extLst>
              <a:ext uri="{FF2B5EF4-FFF2-40B4-BE49-F238E27FC236}">
                <a16:creationId xmlns:a16="http://schemas.microsoft.com/office/drawing/2014/main" id="{9FC2B78D-405C-D59C-5E82-33BF1F846B00}"/>
              </a:ext>
            </a:extLst>
          </p:cNvPr>
          <p:cNvGraphicFramePr>
            <a:graphicFrameLocks noGrp="1"/>
          </p:cNvGraphicFramePr>
          <p:nvPr>
            <p:ph sz="half" idx="1"/>
            <p:extLst>
              <p:ext uri="{D42A27DB-BD31-4B8C-83A1-F6EECF244321}">
                <p14:modId xmlns:p14="http://schemas.microsoft.com/office/powerpoint/2010/main" val="2864190436"/>
              </p:ext>
            </p:extLst>
          </p:nvPr>
        </p:nvGraphicFramePr>
        <p:xfrm>
          <a:off x="296141" y="1055236"/>
          <a:ext cx="5181600" cy="5172308"/>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3244407946"/>
                    </a:ext>
                  </a:extLst>
                </a:gridCol>
                <a:gridCol w="1295400">
                  <a:extLst>
                    <a:ext uri="{9D8B030D-6E8A-4147-A177-3AD203B41FA5}">
                      <a16:colId xmlns:a16="http://schemas.microsoft.com/office/drawing/2014/main" val="1570652692"/>
                    </a:ext>
                  </a:extLst>
                </a:gridCol>
                <a:gridCol w="1295400">
                  <a:extLst>
                    <a:ext uri="{9D8B030D-6E8A-4147-A177-3AD203B41FA5}">
                      <a16:colId xmlns:a16="http://schemas.microsoft.com/office/drawing/2014/main" val="1405118211"/>
                    </a:ext>
                  </a:extLst>
                </a:gridCol>
                <a:gridCol w="1295400">
                  <a:extLst>
                    <a:ext uri="{9D8B030D-6E8A-4147-A177-3AD203B41FA5}">
                      <a16:colId xmlns:a16="http://schemas.microsoft.com/office/drawing/2014/main" val="987617139"/>
                    </a:ext>
                  </a:extLst>
                </a:gridCol>
              </a:tblGrid>
              <a:tr h="694793">
                <a:tc>
                  <a:txBody>
                    <a:bodyPr/>
                    <a:lstStyle/>
                    <a:p>
                      <a:pPr algn="ctr"/>
                      <a:r>
                        <a:rPr lang="en-GB" sz="1200" dirty="0">
                          <a:latin typeface="+mn-lt"/>
                        </a:rPr>
                        <a:t>SitRep submission date</a:t>
                      </a:r>
                    </a:p>
                  </a:txBody>
                  <a:tcPr/>
                </a:tc>
                <a:tc>
                  <a:txBody>
                    <a:bodyPr/>
                    <a:lstStyle/>
                    <a:p>
                      <a:pPr algn="ctr"/>
                      <a:r>
                        <a:rPr lang="en-GB" sz="1200" dirty="0">
                          <a:latin typeface="+mn-lt"/>
                        </a:rPr>
                        <a:t>Number of beds available</a:t>
                      </a:r>
                    </a:p>
                  </a:txBody>
                  <a:tcPr/>
                </a:tc>
                <a:tc>
                  <a:txBody>
                    <a:bodyPr/>
                    <a:lstStyle/>
                    <a:p>
                      <a:pPr algn="ctr"/>
                      <a:r>
                        <a:rPr lang="en-GB" sz="1200" dirty="0">
                          <a:latin typeface="+mn-lt"/>
                        </a:rPr>
                        <a:t>Average number of beds in use</a:t>
                      </a:r>
                    </a:p>
                  </a:txBody>
                  <a:tcPr/>
                </a:tc>
                <a:tc>
                  <a:txBody>
                    <a:bodyPr/>
                    <a:lstStyle/>
                    <a:p>
                      <a:pPr algn="ctr"/>
                      <a:r>
                        <a:rPr lang="en-GB" sz="1200" dirty="0">
                          <a:latin typeface="+mn-lt"/>
                        </a:rPr>
                        <a:t>Average Utilisation (%)</a:t>
                      </a:r>
                    </a:p>
                  </a:txBody>
                  <a:tcPr/>
                </a:tc>
                <a:extLst>
                  <a:ext uri="{0D108BD9-81ED-4DB2-BD59-A6C34878D82A}">
                    <a16:rowId xmlns:a16="http://schemas.microsoft.com/office/drawing/2014/main" val="2317718135"/>
                  </a:ext>
                </a:extLst>
              </a:tr>
              <a:tr h="639645">
                <a:tc>
                  <a:txBody>
                    <a:bodyPr/>
                    <a:lstStyle/>
                    <a:p>
                      <a:pPr algn="ctr"/>
                      <a:r>
                        <a:rPr lang="en-GB" sz="1200" dirty="0">
                          <a:latin typeface="+mn-lt"/>
                        </a:rPr>
                        <a:t>22/03/2024</a:t>
                      </a:r>
                    </a:p>
                  </a:txBody>
                  <a:tcPr anchor="ctr"/>
                </a:tc>
                <a:tc>
                  <a:txBody>
                    <a:bodyPr/>
                    <a:lstStyle/>
                    <a:p>
                      <a:pPr algn="ctr"/>
                      <a:r>
                        <a:rPr lang="en-GB" sz="1200" dirty="0">
                          <a:latin typeface="+mn-lt"/>
                        </a:rPr>
                        <a:t>165</a:t>
                      </a:r>
                    </a:p>
                  </a:txBody>
                  <a:tcPr anchor="ctr"/>
                </a:tc>
                <a:tc>
                  <a:txBody>
                    <a:bodyPr/>
                    <a:lstStyle/>
                    <a:p>
                      <a:pPr algn="ctr"/>
                      <a:r>
                        <a:rPr lang="en-GB" sz="1200" dirty="0">
                          <a:latin typeface="+mn-lt"/>
                        </a:rPr>
                        <a:t>71</a:t>
                      </a:r>
                    </a:p>
                  </a:txBody>
                  <a:tcPr anchor="ctr"/>
                </a:tc>
                <a:tc>
                  <a:txBody>
                    <a:bodyPr/>
                    <a:lstStyle/>
                    <a:p>
                      <a:pPr algn="ctr"/>
                      <a:r>
                        <a:rPr lang="en-GB" sz="1200" dirty="0">
                          <a:latin typeface="+mn-lt"/>
                        </a:rPr>
                        <a:t>43%</a:t>
                      </a:r>
                    </a:p>
                  </a:txBody>
                  <a:tcPr anchor="ctr"/>
                </a:tc>
                <a:extLst>
                  <a:ext uri="{0D108BD9-81ED-4DB2-BD59-A6C34878D82A}">
                    <a16:rowId xmlns:a16="http://schemas.microsoft.com/office/drawing/2014/main" val="3219536970"/>
                  </a:ext>
                </a:extLst>
              </a:tr>
              <a:tr h="639645">
                <a:tc>
                  <a:txBody>
                    <a:bodyPr/>
                    <a:lstStyle/>
                    <a:p>
                      <a:pPr algn="ctr"/>
                      <a:r>
                        <a:rPr lang="en-GB" sz="1200" dirty="0">
                          <a:latin typeface="+mn-lt"/>
                        </a:rPr>
                        <a:t>05/04/2024</a:t>
                      </a:r>
                    </a:p>
                  </a:txBody>
                  <a:tcPr anchor="ctr"/>
                </a:tc>
                <a:tc>
                  <a:txBody>
                    <a:bodyPr/>
                    <a:lstStyle/>
                    <a:p>
                      <a:pPr algn="ctr"/>
                      <a:r>
                        <a:rPr lang="en-GB" sz="1200" dirty="0">
                          <a:latin typeface="+mn-lt"/>
                        </a:rPr>
                        <a:t>165</a:t>
                      </a:r>
                    </a:p>
                  </a:txBody>
                  <a:tcPr anchor="ctr"/>
                </a:tc>
                <a:tc>
                  <a:txBody>
                    <a:bodyPr/>
                    <a:lstStyle/>
                    <a:p>
                      <a:pPr algn="ctr"/>
                      <a:r>
                        <a:rPr lang="en-GB" sz="1200" dirty="0">
                          <a:latin typeface="+mn-lt"/>
                        </a:rPr>
                        <a:t>62*</a:t>
                      </a:r>
                    </a:p>
                  </a:txBody>
                  <a:tcPr anchor="ctr"/>
                </a:tc>
                <a:tc>
                  <a:txBody>
                    <a:bodyPr/>
                    <a:lstStyle/>
                    <a:p>
                      <a:pPr algn="ctr"/>
                      <a:r>
                        <a:rPr lang="en-GB" sz="1200" dirty="0">
                          <a:latin typeface="+mn-lt"/>
                        </a:rPr>
                        <a:t>38%*</a:t>
                      </a:r>
                    </a:p>
                  </a:txBody>
                  <a:tcPr anchor="ctr"/>
                </a:tc>
                <a:extLst>
                  <a:ext uri="{0D108BD9-81ED-4DB2-BD59-A6C34878D82A}">
                    <a16:rowId xmlns:a16="http://schemas.microsoft.com/office/drawing/2014/main" val="3101078487"/>
                  </a:ext>
                </a:extLst>
              </a:tr>
              <a:tr h="639645">
                <a:tc>
                  <a:txBody>
                    <a:bodyPr/>
                    <a:lstStyle/>
                    <a:p>
                      <a:pPr algn="ctr"/>
                      <a:r>
                        <a:rPr lang="en-GB" sz="1200" dirty="0"/>
                        <a:t>19/04/2024</a:t>
                      </a:r>
                    </a:p>
                  </a:txBody>
                  <a:tcPr anchor="ctr"/>
                </a:tc>
                <a:tc>
                  <a:txBody>
                    <a:bodyPr/>
                    <a:lstStyle/>
                    <a:p>
                      <a:pPr algn="ctr"/>
                      <a:r>
                        <a:rPr lang="en-GB" sz="1200" dirty="0"/>
                        <a:t>165</a:t>
                      </a:r>
                    </a:p>
                  </a:txBody>
                  <a:tcPr anchor="ctr"/>
                </a:tc>
                <a:tc>
                  <a:txBody>
                    <a:bodyPr/>
                    <a:lstStyle/>
                    <a:p>
                      <a:pPr algn="ctr"/>
                      <a:r>
                        <a:rPr lang="en-GB" sz="1200" dirty="0"/>
                        <a:t>54</a:t>
                      </a:r>
                    </a:p>
                  </a:txBody>
                  <a:tcPr anchor="ctr"/>
                </a:tc>
                <a:tc>
                  <a:txBody>
                    <a:bodyPr/>
                    <a:lstStyle/>
                    <a:p>
                      <a:pPr algn="ctr"/>
                      <a:r>
                        <a:rPr lang="en-GB" sz="1200" dirty="0"/>
                        <a:t>33%</a:t>
                      </a:r>
                    </a:p>
                  </a:txBody>
                  <a:tcPr anchor="ctr"/>
                </a:tc>
                <a:extLst>
                  <a:ext uri="{0D108BD9-81ED-4DB2-BD59-A6C34878D82A}">
                    <a16:rowId xmlns:a16="http://schemas.microsoft.com/office/drawing/2014/main" val="3887657407"/>
                  </a:ext>
                </a:extLst>
              </a:tr>
              <a:tr h="639645">
                <a:tc>
                  <a:txBody>
                    <a:bodyPr/>
                    <a:lstStyle/>
                    <a:p>
                      <a:pPr algn="ctr"/>
                      <a:r>
                        <a:rPr lang="en-GB" sz="1200" dirty="0"/>
                        <a:t>03/05/2024</a:t>
                      </a:r>
                    </a:p>
                  </a:txBody>
                  <a:tcPr anchor="ctr"/>
                </a:tc>
                <a:tc>
                  <a:txBody>
                    <a:bodyPr/>
                    <a:lstStyle/>
                    <a:p>
                      <a:pPr algn="ctr"/>
                      <a:r>
                        <a:rPr lang="en-GB" sz="1200" dirty="0"/>
                        <a:t>165</a:t>
                      </a:r>
                    </a:p>
                  </a:txBody>
                  <a:tcPr anchor="ctr"/>
                </a:tc>
                <a:tc>
                  <a:txBody>
                    <a:bodyPr/>
                    <a:lstStyle/>
                    <a:p>
                      <a:pPr algn="ctr"/>
                      <a:r>
                        <a:rPr lang="en-GB" sz="1200" dirty="0"/>
                        <a:t>76</a:t>
                      </a:r>
                    </a:p>
                  </a:txBody>
                  <a:tcPr anchor="ctr"/>
                </a:tc>
                <a:tc>
                  <a:txBody>
                    <a:bodyPr/>
                    <a:lstStyle/>
                    <a:p>
                      <a:pPr algn="ctr"/>
                      <a:r>
                        <a:rPr lang="en-GB" sz="1200" dirty="0"/>
                        <a:t>46%</a:t>
                      </a:r>
                    </a:p>
                  </a:txBody>
                  <a:tcPr anchor="ctr"/>
                </a:tc>
                <a:extLst>
                  <a:ext uri="{0D108BD9-81ED-4DB2-BD59-A6C34878D82A}">
                    <a16:rowId xmlns:a16="http://schemas.microsoft.com/office/drawing/2014/main" val="1973540872"/>
                  </a:ext>
                </a:extLst>
              </a:tr>
              <a:tr h="639645">
                <a:tc>
                  <a:txBody>
                    <a:bodyPr/>
                    <a:lstStyle/>
                    <a:p>
                      <a:pPr algn="ctr"/>
                      <a:r>
                        <a:rPr lang="en-GB" sz="1200" dirty="0"/>
                        <a:t>17/05/2024</a:t>
                      </a:r>
                    </a:p>
                  </a:txBody>
                  <a:tcPr anchor="ctr"/>
                </a:tc>
                <a:tc>
                  <a:txBody>
                    <a:bodyPr/>
                    <a:lstStyle/>
                    <a:p>
                      <a:pPr algn="ctr"/>
                      <a:r>
                        <a:rPr lang="en-GB" sz="1200" dirty="0"/>
                        <a:t>170</a:t>
                      </a:r>
                    </a:p>
                  </a:txBody>
                  <a:tcPr anchor="ctr"/>
                </a:tc>
                <a:tc>
                  <a:txBody>
                    <a:bodyPr/>
                    <a:lstStyle/>
                    <a:p>
                      <a:pPr algn="ctr"/>
                      <a:r>
                        <a:rPr lang="en-GB" sz="1200" dirty="0"/>
                        <a:t>72</a:t>
                      </a:r>
                    </a:p>
                  </a:txBody>
                  <a:tcPr anchor="ctr"/>
                </a:tc>
                <a:tc>
                  <a:txBody>
                    <a:bodyPr/>
                    <a:lstStyle/>
                    <a:p>
                      <a:pPr algn="ctr"/>
                      <a:r>
                        <a:rPr lang="en-GB" sz="1200" dirty="0"/>
                        <a:t>42%</a:t>
                      </a:r>
                    </a:p>
                  </a:txBody>
                  <a:tcPr anchor="ctr"/>
                </a:tc>
                <a:extLst>
                  <a:ext uri="{0D108BD9-81ED-4DB2-BD59-A6C34878D82A}">
                    <a16:rowId xmlns:a16="http://schemas.microsoft.com/office/drawing/2014/main" val="661349421"/>
                  </a:ext>
                </a:extLst>
              </a:tr>
              <a:tr h="639645">
                <a:tc>
                  <a:txBody>
                    <a:bodyPr/>
                    <a:lstStyle/>
                    <a:p>
                      <a:pPr algn="ctr"/>
                      <a:r>
                        <a:rPr lang="en-GB" sz="1200" dirty="0"/>
                        <a:t>31/05/2024</a:t>
                      </a:r>
                    </a:p>
                  </a:txBody>
                  <a:tcPr anchor="ctr"/>
                </a:tc>
                <a:tc>
                  <a:txBody>
                    <a:bodyPr/>
                    <a:lstStyle/>
                    <a:p>
                      <a:pPr algn="ctr"/>
                      <a:r>
                        <a:rPr lang="en-GB" sz="1200" dirty="0"/>
                        <a:t>170</a:t>
                      </a:r>
                    </a:p>
                  </a:txBody>
                  <a:tcPr anchor="ctr"/>
                </a:tc>
                <a:tc>
                  <a:txBody>
                    <a:bodyPr/>
                    <a:lstStyle/>
                    <a:p>
                      <a:pPr algn="ctr"/>
                      <a:r>
                        <a:rPr lang="en-GB" sz="1200" dirty="0"/>
                        <a:t>76</a:t>
                      </a:r>
                    </a:p>
                  </a:txBody>
                  <a:tcPr anchor="ctr"/>
                </a:tc>
                <a:tc>
                  <a:txBody>
                    <a:bodyPr/>
                    <a:lstStyle/>
                    <a:p>
                      <a:pPr algn="ctr"/>
                      <a:r>
                        <a:rPr lang="en-GB" sz="1200" dirty="0"/>
                        <a:t>45%</a:t>
                      </a:r>
                    </a:p>
                  </a:txBody>
                  <a:tcPr anchor="ctr"/>
                </a:tc>
                <a:extLst>
                  <a:ext uri="{0D108BD9-81ED-4DB2-BD59-A6C34878D82A}">
                    <a16:rowId xmlns:a16="http://schemas.microsoft.com/office/drawing/2014/main" val="3106343442"/>
                  </a:ext>
                </a:extLst>
              </a:tr>
              <a:tr h="639645">
                <a:tc>
                  <a:txBody>
                    <a:bodyPr/>
                    <a:lstStyle/>
                    <a:p>
                      <a:pPr algn="ctr"/>
                      <a:r>
                        <a:rPr lang="en-GB" sz="1200" dirty="0"/>
                        <a:t>14/06/2024</a:t>
                      </a:r>
                    </a:p>
                  </a:txBody>
                  <a:tcPr anchor="ctr"/>
                </a:tc>
                <a:tc>
                  <a:txBody>
                    <a:bodyPr/>
                    <a:lstStyle/>
                    <a:p>
                      <a:pPr algn="ctr"/>
                      <a:r>
                        <a:rPr lang="en-GB" sz="1200" dirty="0"/>
                        <a:t>170</a:t>
                      </a:r>
                    </a:p>
                  </a:txBody>
                  <a:tcPr anchor="ctr"/>
                </a:tc>
                <a:tc>
                  <a:txBody>
                    <a:bodyPr/>
                    <a:lstStyle/>
                    <a:p>
                      <a:pPr algn="ctr"/>
                      <a:r>
                        <a:rPr lang="en-GB" sz="1200" dirty="0"/>
                        <a:t>126</a:t>
                      </a:r>
                    </a:p>
                  </a:txBody>
                  <a:tcPr anchor="ctr"/>
                </a:tc>
                <a:tc>
                  <a:txBody>
                    <a:bodyPr/>
                    <a:lstStyle/>
                    <a:p>
                      <a:pPr algn="ctr"/>
                      <a:r>
                        <a:rPr lang="en-GB" sz="1200" dirty="0"/>
                        <a:t>74%</a:t>
                      </a:r>
                    </a:p>
                  </a:txBody>
                  <a:tcPr anchor="ctr"/>
                </a:tc>
                <a:extLst>
                  <a:ext uri="{0D108BD9-81ED-4DB2-BD59-A6C34878D82A}">
                    <a16:rowId xmlns:a16="http://schemas.microsoft.com/office/drawing/2014/main" val="4259812063"/>
                  </a:ext>
                </a:extLst>
              </a:tr>
            </a:tbl>
          </a:graphicData>
        </a:graphic>
      </p:graphicFrame>
      <p:sp>
        <p:nvSpPr>
          <p:cNvPr id="5" name="TextBox 4">
            <a:extLst>
              <a:ext uri="{FF2B5EF4-FFF2-40B4-BE49-F238E27FC236}">
                <a16:creationId xmlns:a16="http://schemas.microsoft.com/office/drawing/2014/main" id="{DAEDF1EB-B4F2-5F48-2DC3-C8000846C715}"/>
              </a:ext>
            </a:extLst>
          </p:cNvPr>
          <p:cNvSpPr txBox="1"/>
          <p:nvPr/>
        </p:nvSpPr>
        <p:spPr>
          <a:xfrm>
            <a:off x="296141" y="6324299"/>
            <a:ext cx="5265568" cy="415498"/>
          </a:xfrm>
          <a:prstGeom prst="rect">
            <a:avLst/>
          </a:prstGeom>
          <a:noFill/>
        </p:spPr>
        <p:txBody>
          <a:bodyPr wrap="square" rtlCol="0">
            <a:spAutoFit/>
          </a:bodyPr>
          <a:lstStyle/>
          <a:p>
            <a:r>
              <a:rPr lang="en-GB" sz="1050" dirty="0"/>
              <a:t>Data taken from National </a:t>
            </a:r>
            <a:r>
              <a:rPr lang="en-GB" sz="1050" dirty="0" err="1"/>
              <a:t>SitRep</a:t>
            </a:r>
            <a:r>
              <a:rPr lang="en-GB" sz="1050" dirty="0"/>
              <a:t> submissions </a:t>
            </a:r>
          </a:p>
          <a:p>
            <a:r>
              <a:rPr lang="en-GB" sz="1050" dirty="0"/>
              <a:t>*Does not include DHU data due to missed deadline</a:t>
            </a:r>
          </a:p>
        </p:txBody>
      </p:sp>
      <p:graphicFrame>
        <p:nvGraphicFramePr>
          <p:cNvPr id="10" name="Content Placeholder 9">
            <a:extLst>
              <a:ext uri="{FF2B5EF4-FFF2-40B4-BE49-F238E27FC236}">
                <a16:creationId xmlns:a16="http://schemas.microsoft.com/office/drawing/2014/main" id="{A4F547FC-E3F9-0586-333D-6CD52047F794}"/>
              </a:ext>
            </a:extLst>
          </p:cNvPr>
          <p:cNvGraphicFramePr>
            <a:graphicFrameLocks noGrp="1"/>
          </p:cNvGraphicFramePr>
          <p:nvPr>
            <p:ph sz="half" idx="2"/>
            <p:extLst>
              <p:ext uri="{D42A27DB-BD31-4B8C-83A1-F6EECF244321}">
                <p14:modId xmlns:p14="http://schemas.microsoft.com/office/powerpoint/2010/main" val="1034754955"/>
              </p:ext>
            </p:extLst>
          </p:nvPr>
        </p:nvGraphicFramePr>
        <p:xfrm>
          <a:off x="5652854" y="1071630"/>
          <a:ext cx="6365767" cy="51559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05316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1072</Words>
  <Application>Microsoft Office PowerPoint</Application>
  <PresentationFormat>Widescreen</PresentationFormat>
  <Paragraphs>106</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nhs-frutiger</vt:lpstr>
      <vt:lpstr>Symbol</vt:lpstr>
      <vt:lpstr>Wingdings</vt:lpstr>
      <vt:lpstr>Office Theme</vt:lpstr>
      <vt:lpstr>Virtual Wards in Derby and Derbyshire</vt:lpstr>
      <vt:lpstr>PowerPoint Presentation</vt:lpstr>
      <vt:lpstr>Objectives</vt:lpstr>
      <vt:lpstr>What is a Virtual Ward?</vt:lpstr>
      <vt:lpstr>What happens on a Virtual Ward and who will look after me?</vt:lpstr>
      <vt:lpstr>How do I access a Virtual Ward?</vt:lpstr>
      <vt:lpstr>What Virtual Wards are available in Derbyshire?</vt:lpstr>
      <vt:lpstr>Current State</vt:lpstr>
      <vt:lpstr>Average system Utilisation of Virtual Wards</vt:lpstr>
      <vt:lpstr>Next Steps</vt:lpstr>
      <vt:lpstr>Frequently Asked Questions</vt:lpstr>
    </vt:vector>
  </TitlesOfParts>
  <Company>NECS 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Virtual Wards in Derby and Derbyshire</dc:title>
  <dc:creator>BYRNE, Victoria (NHS DERBY AND DERBYSHIRE ICB - 15M)</dc:creator>
  <cp:lastModifiedBy>BYRNE, Victoria (NHS DERBY AND DERBYSHIRE ICB - 15M)</cp:lastModifiedBy>
  <cp:revision>17</cp:revision>
  <dcterms:created xsi:type="dcterms:W3CDTF">2023-05-15T12:31:56Z</dcterms:created>
  <dcterms:modified xsi:type="dcterms:W3CDTF">2024-06-20T08:22:48Z</dcterms:modified>
</cp:coreProperties>
</file>