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147473186" r:id="rId5"/>
    <p:sldId id="2147473187" r:id="rId6"/>
    <p:sldId id="2147473189" r:id="rId7"/>
    <p:sldId id="2147473188" r:id="rId8"/>
    <p:sldId id="2147473185" r:id="rId9"/>
    <p:sldId id="2147473184" r:id="rId10"/>
    <p:sldId id="264" r:id="rId11"/>
    <p:sldId id="214747319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Planned Trajectory</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Sheet1!$A$2:$A$32</c:f>
              <c:numCache>
                <c:formatCode>m/d/yyyy</c:formatCode>
                <c:ptCount val="31"/>
                <c:pt idx="0">
                  <c:v>45037</c:v>
                </c:pt>
                <c:pt idx="1">
                  <c:v>45051</c:v>
                </c:pt>
                <c:pt idx="2">
                  <c:v>45065</c:v>
                </c:pt>
                <c:pt idx="3">
                  <c:v>45079</c:v>
                </c:pt>
                <c:pt idx="4">
                  <c:v>45093</c:v>
                </c:pt>
                <c:pt idx="5">
                  <c:v>45107</c:v>
                </c:pt>
                <c:pt idx="6">
                  <c:v>45121</c:v>
                </c:pt>
                <c:pt idx="7">
                  <c:v>45135</c:v>
                </c:pt>
                <c:pt idx="8">
                  <c:v>45149</c:v>
                </c:pt>
                <c:pt idx="9">
                  <c:v>45163</c:v>
                </c:pt>
                <c:pt idx="10">
                  <c:v>45177</c:v>
                </c:pt>
                <c:pt idx="11">
                  <c:v>45191</c:v>
                </c:pt>
                <c:pt idx="12">
                  <c:v>45205</c:v>
                </c:pt>
                <c:pt idx="13">
                  <c:v>45219</c:v>
                </c:pt>
                <c:pt idx="14">
                  <c:v>45233</c:v>
                </c:pt>
                <c:pt idx="15">
                  <c:v>45247</c:v>
                </c:pt>
                <c:pt idx="16">
                  <c:v>45261</c:v>
                </c:pt>
                <c:pt idx="17">
                  <c:v>45275</c:v>
                </c:pt>
                <c:pt idx="18">
                  <c:v>45289</c:v>
                </c:pt>
                <c:pt idx="19">
                  <c:v>45303</c:v>
                </c:pt>
                <c:pt idx="20">
                  <c:v>45317</c:v>
                </c:pt>
                <c:pt idx="21">
                  <c:v>45331</c:v>
                </c:pt>
                <c:pt idx="22">
                  <c:v>45345</c:v>
                </c:pt>
                <c:pt idx="23">
                  <c:v>45359</c:v>
                </c:pt>
                <c:pt idx="24">
                  <c:v>45373</c:v>
                </c:pt>
                <c:pt idx="25">
                  <c:v>45387</c:v>
                </c:pt>
                <c:pt idx="26">
                  <c:v>45401</c:v>
                </c:pt>
                <c:pt idx="27">
                  <c:v>45415</c:v>
                </c:pt>
                <c:pt idx="28">
                  <c:v>45429</c:v>
                </c:pt>
                <c:pt idx="29">
                  <c:v>45443</c:v>
                </c:pt>
                <c:pt idx="30">
                  <c:v>45457</c:v>
                </c:pt>
              </c:numCache>
            </c:numRef>
          </c:cat>
          <c:val>
            <c:numRef>
              <c:f>Sheet1!$B$2:$B$32</c:f>
              <c:numCache>
                <c:formatCode>General</c:formatCode>
                <c:ptCount val="31"/>
                <c:pt idx="0">
                  <c:v>120</c:v>
                </c:pt>
                <c:pt idx="1">
                  <c:v>138</c:v>
                </c:pt>
                <c:pt idx="2">
                  <c:v>138</c:v>
                </c:pt>
                <c:pt idx="3">
                  <c:v>156</c:v>
                </c:pt>
                <c:pt idx="4">
                  <c:v>156</c:v>
                </c:pt>
                <c:pt idx="5">
                  <c:v>156</c:v>
                </c:pt>
                <c:pt idx="6">
                  <c:v>169</c:v>
                </c:pt>
                <c:pt idx="7">
                  <c:v>169</c:v>
                </c:pt>
                <c:pt idx="8">
                  <c:v>169</c:v>
                </c:pt>
                <c:pt idx="9">
                  <c:v>169</c:v>
                </c:pt>
                <c:pt idx="10">
                  <c:v>186</c:v>
                </c:pt>
                <c:pt idx="11">
                  <c:v>195</c:v>
                </c:pt>
                <c:pt idx="12">
                  <c:v>195</c:v>
                </c:pt>
                <c:pt idx="13">
                  <c:v>215</c:v>
                </c:pt>
                <c:pt idx="14">
                  <c:v>235</c:v>
                </c:pt>
                <c:pt idx="15">
                  <c:v>235</c:v>
                </c:pt>
                <c:pt idx="16">
                  <c:v>255</c:v>
                </c:pt>
                <c:pt idx="17">
                  <c:v>255</c:v>
                </c:pt>
                <c:pt idx="18">
                  <c:v>255</c:v>
                </c:pt>
                <c:pt idx="19">
                  <c:v>255</c:v>
                </c:pt>
                <c:pt idx="20">
                  <c:v>255</c:v>
                </c:pt>
                <c:pt idx="21">
                  <c:v>255</c:v>
                </c:pt>
                <c:pt idx="22">
                  <c:v>255</c:v>
                </c:pt>
                <c:pt idx="23">
                  <c:v>255</c:v>
                </c:pt>
                <c:pt idx="24">
                  <c:v>255</c:v>
                </c:pt>
                <c:pt idx="25">
                  <c:v>255</c:v>
                </c:pt>
                <c:pt idx="26">
                  <c:v>255</c:v>
                </c:pt>
                <c:pt idx="27">
                  <c:v>255</c:v>
                </c:pt>
                <c:pt idx="28">
                  <c:v>255</c:v>
                </c:pt>
                <c:pt idx="29">
                  <c:v>255</c:v>
                </c:pt>
                <c:pt idx="30">
                  <c:v>255</c:v>
                </c:pt>
              </c:numCache>
            </c:numRef>
          </c:val>
          <c:smooth val="0"/>
          <c:extLst>
            <c:ext xmlns:c16="http://schemas.microsoft.com/office/drawing/2014/chart" uri="{C3380CC4-5D6E-409C-BE32-E72D297353CC}">
              <c16:uniqueId val="{00000000-664A-4A44-BBC1-C07806185B91}"/>
            </c:ext>
          </c:extLst>
        </c:ser>
        <c:ser>
          <c:idx val="1"/>
          <c:order val="1"/>
          <c:tx>
            <c:strRef>
              <c:f>Sheet1!$C$1</c:f>
              <c:strCache>
                <c:ptCount val="1"/>
                <c:pt idx="0">
                  <c:v>Number of beds available</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Sheet1!$A$2:$A$32</c:f>
              <c:numCache>
                <c:formatCode>m/d/yyyy</c:formatCode>
                <c:ptCount val="31"/>
                <c:pt idx="0">
                  <c:v>45037</c:v>
                </c:pt>
                <c:pt idx="1">
                  <c:v>45051</c:v>
                </c:pt>
                <c:pt idx="2">
                  <c:v>45065</c:v>
                </c:pt>
                <c:pt idx="3">
                  <c:v>45079</c:v>
                </c:pt>
                <c:pt idx="4">
                  <c:v>45093</c:v>
                </c:pt>
                <c:pt idx="5">
                  <c:v>45107</c:v>
                </c:pt>
                <c:pt idx="6">
                  <c:v>45121</c:v>
                </c:pt>
                <c:pt idx="7">
                  <c:v>45135</c:v>
                </c:pt>
                <c:pt idx="8">
                  <c:v>45149</c:v>
                </c:pt>
                <c:pt idx="9">
                  <c:v>45163</c:v>
                </c:pt>
                <c:pt idx="10">
                  <c:v>45177</c:v>
                </c:pt>
                <c:pt idx="11">
                  <c:v>45191</c:v>
                </c:pt>
                <c:pt idx="12">
                  <c:v>45205</c:v>
                </c:pt>
                <c:pt idx="13">
                  <c:v>45219</c:v>
                </c:pt>
                <c:pt idx="14">
                  <c:v>45233</c:v>
                </c:pt>
                <c:pt idx="15">
                  <c:v>45247</c:v>
                </c:pt>
                <c:pt idx="16">
                  <c:v>45261</c:v>
                </c:pt>
                <c:pt idx="17">
                  <c:v>45275</c:v>
                </c:pt>
                <c:pt idx="18">
                  <c:v>45289</c:v>
                </c:pt>
                <c:pt idx="19">
                  <c:v>45303</c:v>
                </c:pt>
                <c:pt idx="20">
                  <c:v>45317</c:v>
                </c:pt>
                <c:pt idx="21">
                  <c:v>45331</c:v>
                </c:pt>
                <c:pt idx="22">
                  <c:v>45345</c:v>
                </c:pt>
                <c:pt idx="23">
                  <c:v>45359</c:v>
                </c:pt>
                <c:pt idx="24">
                  <c:v>45373</c:v>
                </c:pt>
                <c:pt idx="25">
                  <c:v>45387</c:v>
                </c:pt>
                <c:pt idx="26">
                  <c:v>45401</c:v>
                </c:pt>
                <c:pt idx="27">
                  <c:v>45415</c:v>
                </c:pt>
                <c:pt idx="28">
                  <c:v>45429</c:v>
                </c:pt>
                <c:pt idx="29">
                  <c:v>45443</c:v>
                </c:pt>
                <c:pt idx="30">
                  <c:v>45457</c:v>
                </c:pt>
              </c:numCache>
            </c:numRef>
          </c:cat>
          <c:val>
            <c:numRef>
              <c:f>Sheet1!$C$2:$C$32</c:f>
              <c:numCache>
                <c:formatCode>General</c:formatCode>
                <c:ptCount val="31"/>
                <c:pt idx="0">
                  <c:v>120</c:v>
                </c:pt>
                <c:pt idx="1">
                  <c:v>120</c:v>
                </c:pt>
                <c:pt idx="2">
                  <c:v>120</c:v>
                </c:pt>
                <c:pt idx="3">
                  <c:v>120</c:v>
                </c:pt>
                <c:pt idx="4">
                  <c:v>120</c:v>
                </c:pt>
                <c:pt idx="5">
                  <c:v>120</c:v>
                </c:pt>
                <c:pt idx="6">
                  <c:v>120</c:v>
                </c:pt>
                <c:pt idx="7">
                  <c:v>140</c:v>
                </c:pt>
                <c:pt idx="8">
                  <c:v>150</c:v>
                </c:pt>
                <c:pt idx="9">
                  <c:v>160</c:v>
                </c:pt>
                <c:pt idx="10">
                  <c:v>165</c:v>
                </c:pt>
                <c:pt idx="11">
                  <c:v>165</c:v>
                </c:pt>
                <c:pt idx="12">
                  <c:v>165</c:v>
                </c:pt>
                <c:pt idx="13">
                  <c:v>165</c:v>
                </c:pt>
                <c:pt idx="14">
                  <c:v>165</c:v>
                </c:pt>
                <c:pt idx="15">
                  <c:v>165</c:v>
                </c:pt>
                <c:pt idx="16">
                  <c:v>165</c:v>
                </c:pt>
                <c:pt idx="17">
                  <c:v>165</c:v>
                </c:pt>
                <c:pt idx="18">
                  <c:v>165</c:v>
                </c:pt>
                <c:pt idx="19">
                  <c:v>165</c:v>
                </c:pt>
                <c:pt idx="20">
                  <c:v>165</c:v>
                </c:pt>
                <c:pt idx="21">
                  <c:v>165</c:v>
                </c:pt>
                <c:pt idx="22">
                  <c:v>165</c:v>
                </c:pt>
                <c:pt idx="23">
                  <c:v>165</c:v>
                </c:pt>
                <c:pt idx="24">
                  <c:v>165</c:v>
                </c:pt>
                <c:pt idx="25">
                  <c:v>165</c:v>
                </c:pt>
                <c:pt idx="26">
                  <c:v>165</c:v>
                </c:pt>
                <c:pt idx="27">
                  <c:v>165</c:v>
                </c:pt>
                <c:pt idx="28">
                  <c:v>170</c:v>
                </c:pt>
                <c:pt idx="29">
                  <c:v>170</c:v>
                </c:pt>
                <c:pt idx="30">
                  <c:v>170</c:v>
                </c:pt>
              </c:numCache>
            </c:numRef>
          </c:val>
          <c:smooth val="0"/>
          <c:extLst>
            <c:ext xmlns:c16="http://schemas.microsoft.com/office/drawing/2014/chart" uri="{C3380CC4-5D6E-409C-BE32-E72D297353CC}">
              <c16:uniqueId val="{00000001-664A-4A44-BBC1-C07806185B91}"/>
            </c:ext>
          </c:extLst>
        </c:ser>
        <c:ser>
          <c:idx val="2"/>
          <c:order val="2"/>
          <c:tx>
            <c:strRef>
              <c:f>Sheet1!$D$1</c:f>
              <c:strCache>
                <c:ptCount val="1"/>
                <c:pt idx="0">
                  <c:v>Average number of beds in use</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Sheet1!$A$2:$A$32</c:f>
              <c:numCache>
                <c:formatCode>m/d/yyyy</c:formatCode>
                <c:ptCount val="31"/>
                <c:pt idx="0">
                  <c:v>45037</c:v>
                </c:pt>
                <c:pt idx="1">
                  <c:v>45051</c:v>
                </c:pt>
                <c:pt idx="2">
                  <c:v>45065</c:v>
                </c:pt>
                <c:pt idx="3">
                  <c:v>45079</c:v>
                </c:pt>
                <c:pt idx="4">
                  <c:v>45093</c:v>
                </c:pt>
                <c:pt idx="5">
                  <c:v>45107</c:v>
                </c:pt>
                <c:pt idx="6">
                  <c:v>45121</c:v>
                </c:pt>
                <c:pt idx="7">
                  <c:v>45135</c:v>
                </c:pt>
                <c:pt idx="8">
                  <c:v>45149</c:v>
                </c:pt>
                <c:pt idx="9">
                  <c:v>45163</c:v>
                </c:pt>
                <c:pt idx="10">
                  <c:v>45177</c:v>
                </c:pt>
                <c:pt idx="11">
                  <c:v>45191</c:v>
                </c:pt>
                <c:pt idx="12">
                  <c:v>45205</c:v>
                </c:pt>
                <c:pt idx="13">
                  <c:v>45219</c:v>
                </c:pt>
                <c:pt idx="14">
                  <c:v>45233</c:v>
                </c:pt>
                <c:pt idx="15">
                  <c:v>45247</c:v>
                </c:pt>
                <c:pt idx="16">
                  <c:v>45261</c:v>
                </c:pt>
                <c:pt idx="17">
                  <c:v>45275</c:v>
                </c:pt>
                <c:pt idx="18">
                  <c:v>45289</c:v>
                </c:pt>
                <c:pt idx="19">
                  <c:v>45303</c:v>
                </c:pt>
                <c:pt idx="20">
                  <c:v>45317</c:v>
                </c:pt>
                <c:pt idx="21">
                  <c:v>45331</c:v>
                </c:pt>
                <c:pt idx="22">
                  <c:v>45345</c:v>
                </c:pt>
                <c:pt idx="23">
                  <c:v>45359</c:v>
                </c:pt>
                <c:pt idx="24">
                  <c:v>45373</c:v>
                </c:pt>
                <c:pt idx="25">
                  <c:v>45387</c:v>
                </c:pt>
                <c:pt idx="26">
                  <c:v>45401</c:v>
                </c:pt>
                <c:pt idx="27">
                  <c:v>45415</c:v>
                </c:pt>
                <c:pt idx="28">
                  <c:v>45429</c:v>
                </c:pt>
                <c:pt idx="29">
                  <c:v>45443</c:v>
                </c:pt>
                <c:pt idx="30">
                  <c:v>45457</c:v>
                </c:pt>
              </c:numCache>
            </c:numRef>
          </c:cat>
          <c:val>
            <c:numRef>
              <c:f>Sheet1!$D$2:$D$32</c:f>
              <c:numCache>
                <c:formatCode>General</c:formatCode>
                <c:ptCount val="31"/>
                <c:pt idx="0">
                  <c:v>40</c:v>
                </c:pt>
                <c:pt idx="1">
                  <c:v>46</c:v>
                </c:pt>
                <c:pt idx="2">
                  <c:v>31</c:v>
                </c:pt>
                <c:pt idx="3">
                  <c:v>25</c:v>
                </c:pt>
                <c:pt idx="4">
                  <c:v>72</c:v>
                </c:pt>
                <c:pt idx="5">
                  <c:v>62</c:v>
                </c:pt>
                <c:pt idx="6">
                  <c:v>43</c:v>
                </c:pt>
                <c:pt idx="7">
                  <c:v>29</c:v>
                </c:pt>
                <c:pt idx="8">
                  <c:v>35</c:v>
                </c:pt>
                <c:pt idx="9">
                  <c:v>58</c:v>
                </c:pt>
                <c:pt idx="10">
                  <c:v>59</c:v>
                </c:pt>
                <c:pt idx="11">
                  <c:v>76</c:v>
                </c:pt>
                <c:pt idx="12">
                  <c:v>58</c:v>
                </c:pt>
                <c:pt idx="13">
                  <c:v>64</c:v>
                </c:pt>
                <c:pt idx="14">
                  <c:v>43</c:v>
                </c:pt>
                <c:pt idx="15">
                  <c:v>81</c:v>
                </c:pt>
                <c:pt idx="16">
                  <c:v>80</c:v>
                </c:pt>
                <c:pt idx="17">
                  <c:v>90</c:v>
                </c:pt>
                <c:pt idx="18">
                  <c:v>57</c:v>
                </c:pt>
                <c:pt idx="19">
                  <c:v>92</c:v>
                </c:pt>
                <c:pt idx="20">
                  <c:v>103</c:v>
                </c:pt>
                <c:pt idx="21">
                  <c:v>79</c:v>
                </c:pt>
                <c:pt idx="22">
                  <c:v>63</c:v>
                </c:pt>
                <c:pt idx="23">
                  <c:v>77</c:v>
                </c:pt>
                <c:pt idx="24">
                  <c:v>71</c:v>
                </c:pt>
                <c:pt idx="25">
                  <c:v>62</c:v>
                </c:pt>
                <c:pt idx="26">
                  <c:v>54</c:v>
                </c:pt>
                <c:pt idx="27">
                  <c:v>76</c:v>
                </c:pt>
                <c:pt idx="28">
                  <c:v>72</c:v>
                </c:pt>
                <c:pt idx="29">
                  <c:v>76</c:v>
                </c:pt>
                <c:pt idx="30">
                  <c:v>126</c:v>
                </c:pt>
              </c:numCache>
            </c:numRef>
          </c:val>
          <c:smooth val="0"/>
          <c:extLst>
            <c:ext xmlns:c16="http://schemas.microsoft.com/office/drawing/2014/chart" uri="{C3380CC4-5D6E-409C-BE32-E72D297353CC}">
              <c16:uniqueId val="{00000002-664A-4A44-BBC1-C07806185B91}"/>
            </c:ext>
          </c:extLst>
        </c:ser>
        <c:dLbls>
          <c:showLegendKey val="0"/>
          <c:showVal val="0"/>
          <c:showCatName val="0"/>
          <c:showSerName val="0"/>
          <c:showPercent val="0"/>
          <c:showBubbleSize val="0"/>
        </c:dLbls>
        <c:marker val="1"/>
        <c:smooth val="0"/>
        <c:axId val="1041558751"/>
        <c:axId val="643072575"/>
      </c:lineChart>
      <c:dateAx>
        <c:axId val="1041558751"/>
        <c:scaling>
          <c:orientation val="minMax"/>
        </c:scaling>
        <c:delete val="0"/>
        <c:axPos val="b"/>
        <c:numFmt formatCode="m/d/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43072575"/>
        <c:crosses val="autoZero"/>
        <c:auto val="1"/>
        <c:lblOffset val="100"/>
        <c:baseTimeUnit val="days"/>
      </c:dateAx>
      <c:valAx>
        <c:axId val="6430725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415587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15.png"/><Relationship Id="rId7" Type="http://schemas.openxmlformats.org/officeDocument/2006/relationships/image" Target="../media/image10.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0.svg"/><Relationship Id="rId4" Type="http://schemas.openxmlformats.org/officeDocument/2006/relationships/image" Target="../media/image16.svg"/><Relationship Id="rId9" Type="http://schemas.openxmlformats.org/officeDocument/2006/relationships/image" Target="../media/image1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15.png"/><Relationship Id="rId7" Type="http://schemas.openxmlformats.org/officeDocument/2006/relationships/image" Target="../media/image10.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20.svg"/><Relationship Id="rId4" Type="http://schemas.openxmlformats.org/officeDocument/2006/relationships/image" Target="../media/image16.svg"/><Relationship Id="rId9" Type="http://schemas.openxmlformats.org/officeDocument/2006/relationships/image" Target="../media/image19.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A384FA-4CC3-4039-8C7C-93900E1F7116}"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AA39031D-82E3-45C7-A381-343DF2EF5790}">
      <dgm:prSet/>
      <dgm:spPr/>
      <dgm:t>
        <a:bodyPr/>
        <a:lstStyle/>
        <a:p>
          <a:pPr>
            <a:lnSpc>
              <a:spcPct val="100000"/>
            </a:lnSpc>
            <a:defRPr b="1"/>
          </a:pPr>
          <a:r>
            <a:rPr lang="en-GB" b="0" i="0"/>
            <a:t>Virtual Wards allow suitable patients to get the care they need safely and conveniently at the place they call home (including care homes) rather than in the hospital.</a:t>
          </a:r>
          <a:endParaRPr lang="en-US"/>
        </a:p>
      </dgm:t>
    </dgm:pt>
    <dgm:pt modelId="{3B6B0A0B-B295-4766-A875-67D03CAE767B}" type="parTrans" cxnId="{3477D425-BF79-467E-8784-3AD3B3DD3BA7}">
      <dgm:prSet/>
      <dgm:spPr/>
      <dgm:t>
        <a:bodyPr/>
        <a:lstStyle/>
        <a:p>
          <a:endParaRPr lang="en-US"/>
        </a:p>
      </dgm:t>
    </dgm:pt>
    <dgm:pt modelId="{0F25A108-6FDA-48CA-BCDF-07F7525059A2}" type="sibTrans" cxnId="{3477D425-BF79-467E-8784-3AD3B3DD3BA7}">
      <dgm:prSet/>
      <dgm:spPr/>
      <dgm:t>
        <a:bodyPr/>
        <a:lstStyle/>
        <a:p>
          <a:endParaRPr lang="en-US"/>
        </a:p>
      </dgm:t>
    </dgm:pt>
    <dgm:pt modelId="{9C8E0459-F62F-4E2A-9B7F-95ADE8AEEDE4}">
      <dgm:prSet/>
      <dgm:spPr/>
      <dgm:t>
        <a:bodyPr/>
        <a:lstStyle/>
        <a:p>
          <a:pPr>
            <a:lnSpc>
              <a:spcPct val="100000"/>
            </a:lnSpc>
            <a:defRPr b="1"/>
          </a:pPr>
          <a:r>
            <a:rPr lang="en-GB" dirty="0"/>
            <a:t>This can </a:t>
          </a:r>
          <a:r>
            <a:rPr lang="en-GB" b="0" i="0" dirty="0"/>
            <a:t>sometimes involve: Using monitoring technology </a:t>
          </a:r>
          <a:r>
            <a:rPr lang="en-GB" dirty="0"/>
            <a:t>F</a:t>
          </a:r>
          <a:r>
            <a:rPr lang="en-GB" b="0" i="0" dirty="0"/>
            <a:t>ace-to-face visits. </a:t>
          </a:r>
          <a:br>
            <a:rPr lang="en-GB" b="0" i="0" dirty="0"/>
          </a:br>
          <a:r>
            <a:rPr lang="en-GB" dirty="0"/>
            <a:t>Phone calls. </a:t>
          </a:r>
          <a:br>
            <a:rPr lang="en-GB" dirty="0"/>
          </a:br>
          <a:r>
            <a:rPr lang="en-GB" b="0" i="0" dirty="0"/>
            <a:t>Visits to hospital to see the Virtual Ward team.</a:t>
          </a:r>
          <a:endParaRPr lang="en-US" dirty="0"/>
        </a:p>
      </dgm:t>
    </dgm:pt>
    <dgm:pt modelId="{80C34D00-501B-4165-BB69-A2096A3A3BD0}" type="parTrans" cxnId="{C326B475-1FC7-4833-AD42-DB4627292F67}">
      <dgm:prSet/>
      <dgm:spPr/>
      <dgm:t>
        <a:bodyPr/>
        <a:lstStyle/>
        <a:p>
          <a:endParaRPr lang="en-US"/>
        </a:p>
      </dgm:t>
    </dgm:pt>
    <dgm:pt modelId="{3F2B7612-D61C-4021-BEF2-05853290BD07}" type="sibTrans" cxnId="{C326B475-1FC7-4833-AD42-DB4627292F67}">
      <dgm:prSet/>
      <dgm:spPr/>
      <dgm:t>
        <a:bodyPr/>
        <a:lstStyle/>
        <a:p>
          <a:endParaRPr lang="en-US"/>
        </a:p>
      </dgm:t>
    </dgm:pt>
    <dgm:pt modelId="{20AE417D-AD9B-474C-A010-B75A9F2686A5}">
      <dgm:prSet/>
      <dgm:spPr/>
      <dgm:t>
        <a:bodyPr/>
        <a:lstStyle/>
        <a:p>
          <a:pPr>
            <a:lnSpc>
              <a:spcPct val="100000"/>
            </a:lnSpc>
            <a:defRPr b="1"/>
          </a:pPr>
          <a:r>
            <a:rPr lang="en-GB" dirty="0"/>
            <a:t>Monitoring technology means you </a:t>
          </a:r>
          <a:r>
            <a:rPr lang="en-GB" b="0" i="0" dirty="0"/>
            <a:t>may have to use applications like those you would see on a modern mobile phone and/or wearable technology such as a blood pressure cuff. </a:t>
          </a:r>
          <a:endParaRPr lang="en-US" dirty="0"/>
        </a:p>
      </dgm:t>
    </dgm:pt>
    <dgm:pt modelId="{D776D8DB-6EB8-4DD1-B133-4AF46BF194D2}" type="parTrans" cxnId="{60E8D4E7-6A00-400C-A3FD-15BE67CD280E}">
      <dgm:prSet/>
      <dgm:spPr/>
      <dgm:t>
        <a:bodyPr/>
        <a:lstStyle/>
        <a:p>
          <a:endParaRPr lang="en-US"/>
        </a:p>
      </dgm:t>
    </dgm:pt>
    <dgm:pt modelId="{245AD68D-FAEA-4FCE-A71E-0C5F301E88D2}" type="sibTrans" cxnId="{60E8D4E7-6A00-400C-A3FD-15BE67CD280E}">
      <dgm:prSet/>
      <dgm:spPr/>
      <dgm:t>
        <a:bodyPr/>
        <a:lstStyle/>
        <a:p>
          <a:endParaRPr lang="en-US"/>
        </a:p>
      </dgm:t>
    </dgm:pt>
    <dgm:pt modelId="{F1D5F7AF-DC43-4E6F-9DE2-B87F315EB919}">
      <dgm:prSet/>
      <dgm:spPr/>
      <dgm:t>
        <a:bodyPr/>
        <a:lstStyle/>
        <a:p>
          <a:pPr>
            <a:lnSpc>
              <a:spcPct val="100000"/>
            </a:lnSpc>
            <a:defRPr b="1"/>
          </a:pPr>
          <a:r>
            <a:rPr lang="en-GB" b="0" i="0"/>
            <a:t>All the technology you need will be provided to you with clear instructions. </a:t>
          </a:r>
          <a:endParaRPr lang="en-US"/>
        </a:p>
      </dgm:t>
    </dgm:pt>
    <dgm:pt modelId="{E3E00F77-9376-40EA-BA3F-100BD1F84CD7}" type="parTrans" cxnId="{A16572E3-86F3-4465-A45B-30BB40D2B2D8}">
      <dgm:prSet/>
      <dgm:spPr/>
      <dgm:t>
        <a:bodyPr/>
        <a:lstStyle/>
        <a:p>
          <a:endParaRPr lang="en-US"/>
        </a:p>
      </dgm:t>
    </dgm:pt>
    <dgm:pt modelId="{99999916-133C-415F-9265-A8949BDC52A0}" type="sibTrans" cxnId="{A16572E3-86F3-4465-A45B-30BB40D2B2D8}">
      <dgm:prSet/>
      <dgm:spPr/>
      <dgm:t>
        <a:bodyPr/>
        <a:lstStyle/>
        <a:p>
          <a:endParaRPr lang="en-US"/>
        </a:p>
      </dgm:t>
    </dgm:pt>
    <dgm:pt modelId="{93582A33-2863-4DB3-8934-304063D4DE01}" type="pres">
      <dgm:prSet presAssocID="{7CA384FA-4CC3-4039-8C7C-93900E1F7116}" presName="root" presStyleCnt="0">
        <dgm:presLayoutVars>
          <dgm:dir/>
          <dgm:resizeHandles val="exact"/>
        </dgm:presLayoutVars>
      </dgm:prSet>
      <dgm:spPr/>
    </dgm:pt>
    <dgm:pt modelId="{94CD6B95-698C-4229-8F58-71D77C4CBAA1}" type="pres">
      <dgm:prSet presAssocID="{AA39031D-82E3-45C7-A381-343DF2EF5790}" presName="compNode" presStyleCnt="0"/>
      <dgm:spPr/>
    </dgm:pt>
    <dgm:pt modelId="{65352049-D974-4BC0-8593-0FB704AEF4B5}" type="pres">
      <dgm:prSet presAssocID="{AA39031D-82E3-45C7-A381-343DF2EF579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uburban scene"/>
        </a:ext>
      </dgm:extLst>
    </dgm:pt>
    <dgm:pt modelId="{7C81457F-2C9B-47F6-B8BA-E44E83353475}" type="pres">
      <dgm:prSet presAssocID="{AA39031D-82E3-45C7-A381-343DF2EF5790}" presName="iconSpace" presStyleCnt="0"/>
      <dgm:spPr/>
    </dgm:pt>
    <dgm:pt modelId="{86273622-F94A-469C-8AF3-28DB90BC8663}" type="pres">
      <dgm:prSet presAssocID="{AA39031D-82E3-45C7-A381-343DF2EF5790}" presName="parTx" presStyleLbl="revTx" presStyleIdx="0" presStyleCnt="8">
        <dgm:presLayoutVars>
          <dgm:chMax val="0"/>
          <dgm:chPref val="0"/>
        </dgm:presLayoutVars>
      </dgm:prSet>
      <dgm:spPr/>
    </dgm:pt>
    <dgm:pt modelId="{689D48A6-183A-4A9A-A6D2-97DC405215D2}" type="pres">
      <dgm:prSet presAssocID="{AA39031D-82E3-45C7-A381-343DF2EF5790}" presName="txSpace" presStyleCnt="0"/>
      <dgm:spPr/>
    </dgm:pt>
    <dgm:pt modelId="{6B333890-F2B6-4DDF-8C70-188A7C93E60A}" type="pres">
      <dgm:prSet presAssocID="{AA39031D-82E3-45C7-A381-343DF2EF5790}" presName="desTx" presStyleLbl="revTx" presStyleIdx="1" presStyleCnt="8">
        <dgm:presLayoutVars/>
      </dgm:prSet>
      <dgm:spPr/>
    </dgm:pt>
    <dgm:pt modelId="{62486556-223B-4906-A520-EC19502B3129}" type="pres">
      <dgm:prSet presAssocID="{0F25A108-6FDA-48CA-BCDF-07F7525059A2}" presName="sibTrans" presStyleCnt="0"/>
      <dgm:spPr/>
    </dgm:pt>
    <dgm:pt modelId="{6CB9F644-3FC0-4A84-9BDC-065095D6D4FD}" type="pres">
      <dgm:prSet presAssocID="{9C8E0459-F62F-4E2A-9B7F-95ADE8AEEDE4}" presName="compNode" presStyleCnt="0"/>
      <dgm:spPr/>
    </dgm:pt>
    <dgm:pt modelId="{058A1FA6-4621-432A-83BF-97F103D7F255}" type="pres">
      <dgm:prSet presAssocID="{9C8E0459-F62F-4E2A-9B7F-95ADE8AEEDE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peaker Phone"/>
        </a:ext>
      </dgm:extLst>
    </dgm:pt>
    <dgm:pt modelId="{1DABC103-E06F-4686-AE5B-3C85C3DAB291}" type="pres">
      <dgm:prSet presAssocID="{9C8E0459-F62F-4E2A-9B7F-95ADE8AEEDE4}" presName="iconSpace" presStyleCnt="0"/>
      <dgm:spPr/>
    </dgm:pt>
    <dgm:pt modelId="{9A3585D2-400B-44E0-893A-B68BFFC360D4}" type="pres">
      <dgm:prSet presAssocID="{9C8E0459-F62F-4E2A-9B7F-95ADE8AEEDE4}" presName="parTx" presStyleLbl="revTx" presStyleIdx="2" presStyleCnt="8">
        <dgm:presLayoutVars>
          <dgm:chMax val="0"/>
          <dgm:chPref val="0"/>
        </dgm:presLayoutVars>
      </dgm:prSet>
      <dgm:spPr/>
    </dgm:pt>
    <dgm:pt modelId="{19B360A1-566F-4AF3-BFDE-4CE2A0152929}" type="pres">
      <dgm:prSet presAssocID="{9C8E0459-F62F-4E2A-9B7F-95ADE8AEEDE4}" presName="txSpace" presStyleCnt="0"/>
      <dgm:spPr/>
    </dgm:pt>
    <dgm:pt modelId="{5FED9318-07F9-4AEE-97DC-904F9B1148E4}" type="pres">
      <dgm:prSet presAssocID="{9C8E0459-F62F-4E2A-9B7F-95ADE8AEEDE4}" presName="desTx" presStyleLbl="revTx" presStyleIdx="3" presStyleCnt="8">
        <dgm:presLayoutVars/>
      </dgm:prSet>
      <dgm:spPr/>
    </dgm:pt>
    <dgm:pt modelId="{888A1FE1-D9D5-497E-AF79-AF9E0E292659}" type="pres">
      <dgm:prSet presAssocID="{3F2B7612-D61C-4021-BEF2-05853290BD07}" presName="sibTrans" presStyleCnt="0"/>
      <dgm:spPr/>
    </dgm:pt>
    <dgm:pt modelId="{0714DB0C-5E0A-489C-AEBA-32BD6B599556}" type="pres">
      <dgm:prSet presAssocID="{20AE417D-AD9B-474C-A010-B75A9F2686A5}" presName="compNode" presStyleCnt="0"/>
      <dgm:spPr/>
    </dgm:pt>
    <dgm:pt modelId="{DFA60937-8B2C-479D-A1FB-2284C5BD690B}" type="pres">
      <dgm:prSet presAssocID="{20AE417D-AD9B-474C-A010-B75A9F2686A5}"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mart Phone"/>
        </a:ext>
      </dgm:extLst>
    </dgm:pt>
    <dgm:pt modelId="{7F4A0BA5-6BA3-4A68-B578-F455447D91F3}" type="pres">
      <dgm:prSet presAssocID="{20AE417D-AD9B-474C-A010-B75A9F2686A5}" presName="iconSpace" presStyleCnt="0"/>
      <dgm:spPr/>
    </dgm:pt>
    <dgm:pt modelId="{BD778F08-17C1-41E8-9994-A77EFA1E4F1A}" type="pres">
      <dgm:prSet presAssocID="{20AE417D-AD9B-474C-A010-B75A9F2686A5}" presName="parTx" presStyleLbl="revTx" presStyleIdx="4" presStyleCnt="8">
        <dgm:presLayoutVars>
          <dgm:chMax val="0"/>
          <dgm:chPref val="0"/>
        </dgm:presLayoutVars>
      </dgm:prSet>
      <dgm:spPr/>
    </dgm:pt>
    <dgm:pt modelId="{BAB96BCF-C13F-4E2F-AB31-70F0A9B89E9B}" type="pres">
      <dgm:prSet presAssocID="{20AE417D-AD9B-474C-A010-B75A9F2686A5}" presName="txSpace" presStyleCnt="0"/>
      <dgm:spPr/>
    </dgm:pt>
    <dgm:pt modelId="{75CA12FE-38E1-4309-8FEF-3E0D071E25C9}" type="pres">
      <dgm:prSet presAssocID="{20AE417D-AD9B-474C-A010-B75A9F2686A5}" presName="desTx" presStyleLbl="revTx" presStyleIdx="5" presStyleCnt="8">
        <dgm:presLayoutVars/>
      </dgm:prSet>
      <dgm:spPr/>
    </dgm:pt>
    <dgm:pt modelId="{D5026496-78A1-4C16-99D8-B81BC1F1317E}" type="pres">
      <dgm:prSet presAssocID="{245AD68D-FAEA-4FCE-A71E-0C5F301E88D2}" presName="sibTrans" presStyleCnt="0"/>
      <dgm:spPr/>
    </dgm:pt>
    <dgm:pt modelId="{9487E2F9-901E-46F6-BD85-628EED822DD7}" type="pres">
      <dgm:prSet presAssocID="{F1D5F7AF-DC43-4E6F-9DE2-B87F315EB919}" presName="compNode" presStyleCnt="0"/>
      <dgm:spPr/>
    </dgm:pt>
    <dgm:pt modelId="{B3937DDE-6928-4DA4-A85D-7745730C7337}" type="pres">
      <dgm:prSet presAssocID="{F1D5F7AF-DC43-4E6F-9DE2-B87F315EB919}"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are with solid fill"/>
        </a:ext>
      </dgm:extLst>
    </dgm:pt>
    <dgm:pt modelId="{5E250634-9E07-4D21-93BC-248485A7AF43}" type="pres">
      <dgm:prSet presAssocID="{F1D5F7AF-DC43-4E6F-9DE2-B87F315EB919}" presName="iconSpace" presStyleCnt="0"/>
      <dgm:spPr/>
    </dgm:pt>
    <dgm:pt modelId="{E5DC3FB6-3C0D-4A6A-BC6E-2D1C647F51B1}" type="pres">
      <dgm:prSet presAssocID="{F1D5F7AF-DC43-4E6F-9DE2-B87F315EB919}" presName="parTx" presStyleLbl="revTx" presStyleIdx="6" presStyleCnt="8">
        <dgm:presLayoutVars>
          <dgm:chMax val="0"/>
          <dgm:chPref val="0"/>
        </dgm:presLayoutVars>
      </dgm:prSet>
      <dgm:spPr/>
    </dgm:pt>
    <dgm:pt modelId="{E2A7EC7D-B8E6-48EA-A194-0C78BF6751C8}" type="pres">
      <dgm:prSet presAssocID="{F1D5F7AF-DC43-4E6F-9DE2-B87F315EB919}" presName="txSpace" presStyleCnt="0"/>
      <dgm:spPr/>
    </dgm:pt>
    <dgm:pt modelId="{75F3F16F-0141-4B06-AB52-8F26772BEF2D}" type="pres">
      <dgm:prSet presAssocID="{F1D5F7AF-DC43-4E6F-9DE2-B87F315EB919}" presName="desTx" presStyleLbl="revTx" presStyleIdx="7" presStyleCnt="8">
        <dgm:presLayoutVars/>
      </dgm:prSet>
      <dgm:spPr/>
    </dgm:pt>
  </dgm:ptLst>
  <dgm:cxnLst>
    <dgm:cxn modelId="{47AF5B17-0101-4BCF-B8E4-8EAF8706046C}" type="presOf" srcId="{20AE417D-AD9B-474C-A010-B75A9F2686A5}" destId="{BD778F08-17C1-41E8-9994-A77EFA1E4F1A}" srcOrd="0" destOrd="0" presId="urn:microsoft.com/office/officeart/2018/5/layout/CenteredIconLabelDescriptionList"/>
    <dgm:cxn modelId="{3477D425-BF79-467E-8784-3AD3B3DD3BA7}" srcId="{7CA384FA-4CC3-4039-8C7C-93900E1F7116}" destId="{AA39031D-82E3-45C7-A381-343DF2EF5790}" srcOrd="0" destOrd="0" parTransId="{3B6B0A0B-B295-4766-A875-67D03CAE767B}" sibTransId="{0F25A108-6FDA-48CA-BCDF-07F7525059A2}"/>
    <dgm:cxn modelId="{C326B475-1FC7-4833-AD42-DB4627292F67}" srcId="{7CA384FA-4CC3-4039-8C7C-93900E1F7116}" destId="{9C8E0459-F62F-4E2A-9B7F-95ADE8AEEDE4}" srcOrd="1" destOrd="0" parTransId="{80C34D00-501B-4165-BB69-A2096A3A3BD0}" sibTransId="{3F2B7612-D61C-4021-BEF2-05853290BD07}"/>
    <dgm:cxn modelId="{E6ECFF98-97D2-4499-BCC8-F36D9F97520F}" type="presOf" srcId="{F1D5F7AF-DC43-4E6F-9DE2-B87F315EB919}" destId="{E5DC3FB6-3C0D-4A6A-BC6E-2D1C647F51B1}" srcOrd="0" destOrd="0" presId="urn:microsoft.com/office/officeart/2018/5/layout/CenteredIconLabelDescriptionList"/>
    <dgm:cxn modelId="{0AD41A9F-2ECF-4586-941E-B58133822FA8}" type="presOf" srcId="{AA39031D-82E3-45C7-A381-343DF2EF5790}" destId="{86273622-F94A-469C-8AF3-28DB90BC8663}" srcOrd="0" destOrd="0" presId="urn:microsoft.com/office/officeart/2018/5/layout/CenteredIconLabelDescriptionList"/>
    <dgm:cxn modelId="{6DF7B8C5-EEB0-4F5B-BC82-88710D2A0C8A}" type="presOf" srcId="{9C8E0459-F62F-4E2A-9B7F-95ADE8AEEDE4}" destId="{9A3585D2-400B-44E0-893A-B68BFFC360D4}" srcOrd="0" destOrd="0" presId="urn:microsoft.com/office/officeart/2018/5/layout/CenteredIconLabelDescriptionList"/>
    <dgm:cxn modelId="{A16572E3-86F3-4465-A45B-30BB40D2B2D8}" srcId="{7CA384FA-4CC3-4039-8C7C-93900E1F7116}" destId="{F1D5F7AF-DC43-4E6F-9DE2-B87F315EB919}" srcOrd="3" destOrd="0" parTransId="{E3E00F77-9376-40EA-BA3F-100BD1F84CD7}" sibTransId="{99999916-133C-415F-9265-A8949BDC52A0}"/>
    <dgm:cxn modelId="{60E8D4E7-6A00-400C-A3FD-15BE67CD280E}" srcId="{7CA384FA-4CC3-4039-8C7C-93900E1F7116}" destId="{20AE417D-AD9B-474C-A010-B75A9F2686A5}" srcOrd="2" destOrd="0" parTransId="{D776D8DB-6EB8-4DD1-B133-4AF46BF194D2}" sibTransId="{245AD68D-FAEA-4FCE-A71E-0C5F301E88D2}"/>
    <dgm:cxn modelId="{0C9A98EB-E597-4153-9E7F-D046083B75DB}" type="presOf" srcId="{7CA384FA-4CC3-4039-8C7C-93900E1F7116}" destId="{93582A33-2863-4DB3-8934-304063D4DE01}" srcOrd="0" destOrd="0" presId="urn:microsoft.com/office/officeart/2018/5/layout/CenteredIconLabelDescriptionList"/>
    <dgm:cxn modelId="{5AB5F972-58AE-4B90-9181-F3AF57B8666A}" type="presParOf" srcId="{93582A33-2863-4DB3-8934-304063D4DE01}" destId="{94CD6B95-698C-4229-8F58-71D77C4CBAA1}" srcOrd="0" destOrd="0" presId="urn:microsoft.com/office/officeart/2018/5/layout/CenteredIconLabelDescriptionList"/>
    <dgm:cxn modelId="{A8942729-89E5-4C84-BFD3-E5444B469D61}" type="presParOf" srcId="{94CD6B95-698C-4229-8F58-71D77C4CBAA1}" destId="{65352049-D974-4BC0-8593-0FB704AEF4B5}" srcOrd="0" destOrd="0" presId="urn:microsoft.com/office/officeart/2018/5/layout/CenteredIconLabelDescriptionList"/>
    <dgm:cxn modelId="{1332B055-75AA-481B-9419-712EF2EE8C19}" type="presParOf" srcId="{94CD6B95-698C-4229-8F58-71D77C4CBAA1}" destId="{7C81457F-2C9B-47F6-B8BA-E44E83353475}" srcOrd="1" destOrd="0" presId="urn:microsoft.com/office/officeart/2018/5/layout/CenteredIconLabelDescriptionList"/>
    <dgm:cxn modelId="{174AAAFD-B981-4B27-B83F-A27B83663B26}" type="presParOf" srcId="{94CD6B95-698C-4229-8F58-71D77C4CBAA1}" destId="{86273622-F94A-469C-8AF3-28DB90BC8663}" srcOrd="2" destOrd="0" presId="urn:microsoft.com/office/officeart/2018/5/layout/CenteredIconLabelDescriptionList"/>
    <dgm:cxn modelId="{08E2676E-7920-4CA3-905E-7380EA3FF1D9}" type="presParOf" srcId="{94CD6B95-698C-4229-8F58-71D77C4CBAA1}" destId="{689D48A6-183A-4A9A-A6D2-97DC405215D2}" srcOrd="3" destOrd="0" presId="urn:microsoft.com/office/officeart/2018/5/layout/CenteredIconLabelDescriptionList"/>
    <dgm:cxn modelId="{FC20A30C-D413-46A6-A13B-29C08FA10838}" type="presParOf" srcId="{94CD6B95-698C-4229-8F58-71D77C4CBAA1}" destId="{6B333890-F2B6-4DDF-8C70-188A7C93E60A}" srcOrd="4" destOrd="0" presId="urn:microsoft.com/office/officeart/2018/5/layout/CenteredIconLabelDescriptionList"/>
    <dgm:cxn modelId="{6A1B42E2-F2D3-41FB-96CD-A01774B3172E}" type="presParOf" srcId="{93582A33-2863-4DB3-8934-304063D4DE01}" destId="{62486556-223B-4906-A520-EC19502B3129}" srcOrd="1" destOrd="0" presId="urn:microsoft.com/office/officeart/2018/5/layout/CenteredIconLabelDescriptionList"/>
    <dgm:cxn modelId="{4DEF91EC-8C6C-41B7-8D9F-0D22B95C4E8E}" type="presParOf" srcId="{93582A33-2863-4DB3-8934-304063D4DE01}" destId="{6CB9F644-3FC0-4A84-9BDC-065095D6D4FD}" srcOrd="2" destOrd="0" presId="urn:microsoft.com/office/officeart/2018/5/layout/CenteredIconLabelDescriptionList"/>
    <dgm:cxn modelId="{02BA4CE5-C02C-415F-AE04-9C2F5E46FBED}" type="presParOf" srcId="{6CB9F644-3FC0-4A84-9BDC-065095D6D4FD}" destId="{058A1FA6-4621-432A-83BF-97F103D7F255}" srcOrd="0" destOrd="0" presId="urn:microsoft.com/office/officeart/2018/5/layout/CenteredIconLabelDescriptionList"/>
    <dgm:cxn modelId="{00BAB012-55CC-4817-A86F-A986D0C5899A}" type="presParOf" srcId="{6CB9F644-3FC0-4A84-9BDC-065095D6D4FD}" destId="{1DABC103-E06F-4686-AE5B-3C85C3DAB291}" srcOrd="1" destOrd="0" presId="urn:microsoft.com/office/officeart/2018/5/layout/CenteredIconLabelDescriptionList"/>
    <dgm:cxn modelId="{E40FBB7C-F469-46B3-A306-E3F752A7134E}" type="presParOf" srcId="{6CB9F644-3FC0-4A84-9BDC-065095D6D4FD}" destId="{9A3585D2-400B-44E0-893A-B68BFFC360D4}" srcOrd="2" destOrd="0" presId="urn:microsoft.com/office/officeart/2018/5/layout/CenteredIconLabelDescriptionList"/>
    <dgm:cxn modelId="{E7C6CC95-39EA-40BD-96D2-1F31D1D136B2}" type="presParOf" srcId="{6CB9F644-3FC0-4A84-9BDC-065095D6D4FD}" destId="{19B360A1-566F-4AF3-BFDE-4CE2A0152929}" srcOrd="3" destOrd="0" presId="urn:microsoft.com/office/officeart/2018/5/layout/CenteredIconLabelDescriptionList"/>
    <dgm:cxn modelId="{ADB68D60-3C94-4319-AC1E-5AED72FD08AB}" type="presParOf" srcId="{6CB9F644-3FC0-4A84-9BDC-065095D6D4FD}" destId="{5FED9318-07F9-4AEE-97DC-904F9B1148E4}" srcOrd="4" destOrd="0" presId="urn:microsoft.com/office/officeart/2018/5/layout/CenteredIconLabelDescriptionList"/>
    <dgm:cxn modelId="{37A8E4B4-933B-4413-83E3-5711E99836F2}" type="presParOf" srcId="{93582A33-2863-4DB3-8934-304063D4DE01}" destId="{888A1FE1-D9D5-497E-AF79-AF9E0E292659}" srcOrd="3" destOrd="0" presId="urn:microsoft.com/office/officeart/2018/5/layout/CenteredIconLabelDescriptionList"/>
    <dgm:cxn modelId="{3C49489F-36C3-43F6-9E97-C763C39CB39F}" type="presParOf" srcId="{93582A33-2863-4DB3-8934-304063D4DE01}" destId="{0714DB0C-5E0A-489C-AEBA-32BD6B599556}" srcOrd="4" destOrd="0" presId="urn:microsoft.com/office/officeart/2018/5/layout/CenteredIconLabelDescriptionList"/>
    <dgm:cxn modelId="{39FD447B-8951-48C4-8013-2EF80EE3B204}" type="presParOf" srcId="{0714DB0C-5E0A-489C-AEBA-32BD6B599556}" destId="{DFA60937-8B2C-479D-A1FB-2284C5BD690B}" srcOrd="0" destOrd="0" presId="urn:microsoft.com/office/officeart/2018/5/layout/CenteredIconLabelDescriptionList"/>
    <dgm:cxn modelId="{BA488E85-D9A9-444C-8A5C-E03B25BD5961}" type="presParOf" srcId="{0714DB0C-5E0A-489C-AEBA-32BD6B599556}" destId="{7F4A0BA5-6BA3-4A68-B578-F455447D91F3}" srcOrd="1" destOrd="0" presId="urn:microsoft.com/office/officeart/2018/5/layout/CenteredIconLabelDescriptionList"/>
    <dgm:cxn modelId="{CF93EA33-8316-4C20-819F-CB35F7D8597A}" type="presParOf" srcId="{0714DB0C-5E0A-489C-AEBA-32BD6B599556}" destId="{BD778F08-17C1-41E8-9994-A77EFA1E4F1A}" srcOrd="2" destOrd="0" presId="urn:microsoft.com/office/officeart/2018/5/layout/CenteredIconLabelDescriptionList"/>
    <dgm:cxn modelId="{F708B4DB-B775-47C5-B0D1-F94FB3FF1D49}" type="presParOf" srcId="{0714DB0C-5E0A-489C-AEBA-32BD6B599556}" destId="{BAB96BCF-C13F-4E2F-AB31-70F0A9B89E9B}" srcOrd="3" destOrd="0" presId="urn:microsoft.com/office/officeart/2018/5/layout/CenteredIconLabelDescriptionList"/>
    <dgm:cxn modelId="{A8F50BE8-62BB-475F-BC95-C2DFF09EACFB}" type="presParOf" srcId="{0714DB0C-5E0A-489C-AEBA-32BD6B599556}" destId="{75CA12FE-38E1-4309-8FEF-3E0D071E25C9}" srcOrd="4" destOrd="0" presId="urn:microsoft.com/office/officeart/2018/5/layout/CenteredIconLabelDescriptionList"/>
    <dgm:cxn modelId="{B2005F63-1B23-4DB2-992C-85BE9E73768F}" type="presParOf" srcId="{93582A33-2863-4DB3-8934-304063D4DE01}" destId="{D5026496-78A1-4C16-99D8-B81BC1F1317E}" srcOrd="5" destOrd="0" presId="urn:microsoft.com/office/officeart/2018/5/layout/CenteredIconLabelDescriptionList"/>
    <dgm:cxn modelId="{DFA43061-3A92-458E-A666-EC88ECE7D6C7}" type="presParOf" srcId="{93582A33-2863-4DB3-8934-304063D4DE01}" destId="{9487E2F9-901E-46F6-BD85-628EED822DD7}" srcOrd="6" destOrd="0" presId="urn:microsoft.com/office/officeart/2018/5/layout/CenteredIconLabelDescriptionList"/>
    <dgm:cxn modelId="{AAB7F0ED-E90E-44A6-B691-0F08F497DE99}" type="presParOf" srcId="{9487E2F9-901E-46F6-BD85-628EED822DD7}" destId="{B3937DDE-6928-4DA4-A85D-7745730C7337}" srcOrd="0" destOrd="0" presId="urn:microsoft.com/office/officeart/2018/5/layout/CenteredIconLabelDescriptionList"/>
    <dgm:cxn modelId="{4566E277-5E46-49D0-9B45-496755AC121A}" type="presParOf" srcId="{9487E2F9-901E-46F6-BD85-628EED822DD7}" destId="{5E250634-9E07-4D21-93BC-248485A7AF43}" srcOrd="1" destOrd="0" presId="urn:microsoft.com/office/officeart/2018/5/layout/CenteredIconLabelDescriptionList"/>
    <dgm:cxn modelId="{3575794A-1048-496F-8F97-DC506ED3E005}" type="presParOf" srcId="{9487E2F9-901E-46F6-BD85-628EED822DD7}" destId="{E5DC3FB6-3C0D-4A6A-BC6E-2D1C647F51B1}" srcOrd="2" destOrd="0" presId="urn:microsoft.com/office/officeart/2018/5/layout/CenteredIconLabelDescriptionList"/>
    <dgm:cxn modelId="{F23B3774-BAA5-4173-8467-656A3ACF0D9F}" type="presParOf" srcId="{9487E2F9-901E-46F6-BD85-628EED822DD7}" destId="{E2A7EC7D-B8E6-48EA-A194-0C78BF6751C8}" srcOrd="3" destOrd="0" presId="urn:microsoft.com/office/officeart/2018/5/layout/CenteredIconLabelDescriptionList"/>
    <dgm:cxn modelId="{FEA06EBA-F20F-4FB0-A948-8E7A86973A66}" type="presParOf" srcId="{9487E2F9-901E-46F6-BD85-628EED822DD7}" destId="{75F3F16F-0141-4B06-AB52-8F26772BEF2D}"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F0DF44-85E0-428A-96C9-983E29F8085F}"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CAF52254-2612-440E-9456-1219BF032D9D}">
      <dgm:prSet/>
      <dgm:spPr/>
      <dgm:t>
        <a:bodyPr/>
        <a:lstStyle/>
        <a:p>
          <a:pPr>
            <a:lnSpc>
              <a:spcPct val="100000"/>
            </a:lnSpc>
          </a:pPr>
          <a:r>
            <a:rPr lang="en-GB" b="1" dirty="0"/>
            <a:t>What technology will I need, and will I need internet broadband to be on a Virtual Ward?</a:t>
          </a:r>
        </a:p>
        <a:p>
          <a:pPr>
            <a:lnSpc>
              <a:spcPct val="100000"/>
            </a:lnSpc>
          </a:pPr>
          <a:r>
            <a:rPr lang="en-GB" dirty="0"/>
            <a:t>As each patient will have different needs, it’s not possible to say which technology any given patient would need. However, all the technology you would need to be on a Virtual Ward will be provided to you with clear instructions and you will not require your own internet broadband connection to use it.</a:t>
          </a:r>
          <a:endParaRPr lang="en-US" dirty="0"/>
        </a:p>
      </dgm:t>
    </dgm:pt>
    <dgm:pt modelId="{726A57FF-EF8E-4C0C-BEB4-DCCEBDE368CE}" type="parTrans" cxnId="{BBD5D32D-FE53-4D80-80D0-CC52A40C6E79}">
      <dgm:prSet/>
      <dgm:spPr/>
      <dgm:t>
        <a:bodyPr/>
        <a:lstStyle/>
        <a:p>
          <a:endParaRPr lang="en-US"/>
        </a:p>
      </dgm:t>
    </dgm:pt>
    <dgm:pt modelId="{9CFB9886-126E-4015-AC99-4BB53E8659E8}" type="sibTrans" cxnId="{BBD5D32D-FE53-4D80-80D0-CC52A40C6E79}">
      <dgm:prSet/>
      <dgm:spPr/>
      <dgm:t>
        <a:bodyPr/>
        <a:lstStyle/>
        <a:p>
          <a:endParaRPr lang="en-US"/>
        </a:p>
      </dgm:t>
    </dgm:pt>
    <dgm:pt modelId="{6B2DA4E1-140C-4FE2-B99A-2AB56300B810}">
      <dgm:prSet/>
      <dgm:spPr/>
      <dgm:t>
        <a:bodyPr/>
        <a:lstStyle/>
        <a:p>
          <a:pPr>
            <a:lnSpc>
              <a:spcPct val="100000"/>
            </a:lnSpc>
          </a:pPr>
          <a:r>
            <a:rPr lang="en-GB" b="1" dirty="0"/>
            <a:t>How is the monitoring technology used? </a:t>
          </a:r>
        </a:p>
        <a:p>
          <a:pPr>
            <a:lnSpc>
              <a:spcPct val="100000"/>
            </a:lnSpc>
          </a:pPr>
          <a:r>
            <a:rPr lang="en-GB" dirty="0"/>
            <a:t>The monitoring technology is used for observation purposes, which then informs your health professional and Virtual Wards team of any further care you need. The information gathered is treated confidentially.</a:t>
          </a:r>
          <a:endParaRPr lang="en-US" dirty="0"/>
        </a:p>
      </dgm:t>
    </dgm:pt>
    <dgm:pt modelId="{EBD98296-492F-4C41-9A8F-3311804C56DD}" type="parTrans" cxnId="{4ED2C307-E5B5-4AC1-8C8C-3E58EDA53F7F}">
      <dgm:prSet/>
      <dgm:spPr/>
      <dgm:t>
        <a:bodyPr/>
        <a:lstStyle/>
        <a:p>
          <a:endParaRPr lang="en-US"/>
        </a:p>
      </dgm:t>
    </dgm:pt>
    <dgm:pt modelId="{26B1CA58-390B-425C-92A2-EE0F3CF39C17}" type="sibTrans" cxnId="{4ED2C307-E5B5-4AC1-8C8C-3E58EDA53F7F}">
      <dgm:prSet/>
      <dgm:spPr/>
      <dgm:t>
        <a:bodyPr/>
        <a:lstStyle/>
        <a:p>
          <a:endParaRPr lang="en-US"/>
        </a:p>
      </dgm:t>
    </dgm:pt>
    <dgm:pt modelId="{FA0779FC-8A20-439D-B3C9-02F026B29F12}">
      <dgm:prSet/>
      <dgm:spPr/>
      <dgm:t>
        <a:bodyPr/>
        <a:lstStyle/>
        <a:p>
          <a:pPr>
            <a:lnSpc>
              <a:spcPct val="100000"/>
            </a:lnSpc>
          </a:pPr>
          <a:r>
            <a:rPr lang="en-GB" b="1" dirty="0"/>
            <a:t>What if I have questions once I’m back home? </a:t>
          </a:r>
        </a:p>
        <a:p>
          <a:pPr>
            <a:lnSpc>
              <a:spcPct val="100000"/>
            </a:lnSpc>
          </a:pPr>
          <a:r>
            <a:rPr lang="en-GB" dirty="0"/>
            <a:t>Your healthcare team and the Virtual Wards team will be keeping in touch with you throughout the process, but you will also be given the contact details of your Virtual Wards team.</a:t>
          </a:r>
          <a:endParaRPr lang="en-US" dirty="0"/>
        </a:p>
      </dgm:t>
    </dgm:pt>
    <dgm:pt modelId="{C4237022-3EDD-4ED4-851D-724F67F2F3F1}" type="parTrans" cxnId="{0F810380-A520-4828-9860-40EFBFF31165}">
      <dgm:prSet/>
      <dgm:spPr/>
      <dgm:t>
        <a:bodyPr/>
        <a:lstStyle/>
        <a:p>
          <a:endParaRPr lang="en-US"/>
        </a:p>
      </dgm:t>
    </dgm:pt>
    <dgm:pt modelId="{F9628501-9A63-43FF-9B98-039D8F4EF98D}" type="sibTrans" cxnId="{0F810380-A520-4828-9860-40EFBFF31165}">
      <dgm:prSet/>
      <dgm:spPr/>
      <dgm:t>
        <a:bodyPr/>
        <a:lstStyle/>
        <a:p>
          <a:endParaRPr lang="en-US"/>
        </a:p>
      </dgm:t>
    </dgm:pt>
    <dgm:pt modelId="{563183E5-6387-4FDE-BDAD-B594A63EE0BA}">
      <dgm:prSet/>
      <dgm:spPr/>
      <dgm:t>
        <a:bodyPr/>
        <a:lstStyle/>
        <a:p>
          <a:pPr>
            <a:lnSpc>
              <a:spcPct val="100000"/>
            </a:lnSpc>
          </a:pPr>
          <a:r>
            <a:rPr lang="en-GB" b="1" dirty="0"/>
            <a:t>I’m not sure a Virtual Ward is for me…</a:t>
          </a:r>
        </a:p>
        <a:p>
          <a:pPr>
            <a:lnSpc>
              <a:spcPct val="100000"/>
            </a:lnSpc>
          </a:pPr>
          <a:r>
            <a:rPr lang="en-GB" dirty="0"/>
            <a:t>It’s completely your choice if you wish to receive care on a Virtual Ward. However, we would recommend you discuss this with your doctor and the Virtual Wards team before coming to a decision so that your questions and concerns can be talked through.</a:t>
          </a:r>
          <a:endParaRPr lang="en-US" dirty="0"/>
        </a:p>
      </dgm:t>
    </dgm:pt>
    <dgm:pt modelId="{7E1742F4-25D3-4AED-A0F7-060DC9BFEFAA}" type="parTrans" cxnId="{6AB68959-41B8-45B1-8B21-AF4F9C5C4A5D}">
      <dgm:prSet/>
      <dgm:spPr/>
      <dgm:t>
        <a:bodyPr/>
        <a:lstStyle/>
        <a:p>
          <a:endParaRPr lang="en-US"/>
        </a:p>
      </dgm:t>
    </dgm:pt>
    <dgm:pt modelId="{6A483998-9857-42AB-AD4D-AF18997CA3F2}" type="sibTrans" cxnId="{6AB68959-41B8-45B1-8B21-AF4F9C5C4A5D}">
      <dgm:prSet/>
      <dgm:spPr/>
      <dgm:t>
        <a:bodyPr/>
        <a:lstStyle/>
        <a:p>
          <a:endParaRPr lang="en-US"/>
        </a:p>
      </dgm:t>
    </dgm:pt>
    <dgm:pt modelId="{45DB8AEC-A081-4FF6-BEAC-3FF72FC8F7E1}">
      <dgm:prSet/>
      <dgm:spPr/>
      <dgm:t>
        <a:bodyPr/>
        <a:lstStyle/>
        <a:p>
          <a:pPr>
            <a:lnSpc>
              <a:spcPct val="100000"/>
            </a:lnSpc>
          </a:pPr>
          <a:r>
            <a:rPr lang="en-GB" b="1" dirty="0"/>
            <a:t>How do I contact the Virtual Ward team?</a:t>
          </a:r>
        </a:p>
        <a:p>
          <a:pPr>
            <a:lnSpc>
              <a:spcPct val="100000"/>
            </a:lnSpc>
          </a:pPr>
          <a:r>
            <a:rPr lang="en-GB" dirty="0"/>
            <a:t>If you and your hospital team decide a Virtual Ward is right for you, you will be given lots more information about how this will work. This will include all the important information you will need, including how to contact your hospital team.</a:t>
          </a:r>
          <a:endParaRPr lang="en-US" dirty="0"/>
        </a:p>
      </dgm:t>
    </dgm:pt>
    <dgm:pt modelId="{F00209FF-4279-498B-B96A-3CABEB3CF7C8}" type="parTrans" cxnId="{93565702-4FE4-4839-911D-569D085184D1}">
      <dgm:prSet/>
      <dgm:spPr/>
      <dgm:t>
        <a:bodyPr/>
        <a:lstStyle/>
        <a:p>
          <a:endParaRPr lang="en-US"/>
        </a:p>
      </dgm:t>
    </dgm:pt>
    <dgm:pt modelId="{3DBC21E3-F8B8-481C-ADA3-34F808B38BC7}" type="sibTrans" cxnId="{93565702-4FE4-4839-911D-569D085184D1}">
      <dgm:prSet/>
      <dgm:spPr/>
      <dgm:t>
        <a:bodyPr/>
        <a:lstStyle/>
        <a:p>
          <a:endParaRPr lang="en-US"/>
        </a:p>
      </dgm:t>
    </dgm:pt>
    <dgm:pt modelId="{CACBA505-5226-4F88-864B-BEF8F844B07E}" type="pres">
      <dgm:prSet presAssocID="{B4F0DF44-85E0-428A-96C9-983E29F8085F}" presName="root" presStyleCnt="0">
        <dgm:presLayoutVars>
          <dgm:dir/>
          <dgm:resizeHandles val="exact"/>
        </dgm:presLayoutVars>
      </dgm:prSet>
      <dgm:spPr/>
    </dgm:pt>
    <dgm:pt modelId="{D00FDAFF-4402-4039-808A-D6F0A8B9CDB2}" type="pres">
      <dgm:prSet presAssocID="{CAF52254-2612-440E-9456-1219BF032D9D}" presName="compNode" presStyleCnt="0"/>
      <dgm:spPr/>
    </dgm:pt>
    <dgm:pt modelId="{2917327E-7387-4C6C-943E-C21FAFCB970F}" type="pres">
      <dgm:prSet presAssocID="{CAF52254-2612-440E-9456-1219BF032D9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ocessor"/>
        </a:ext>
      </dgm:extLst>
    </dgm:pt>
    <dgm:pt modelId="{6D656BD7-763A-4504-AC42-45D11B15F0AF}" type="pres">
      <dgm:prSet presAssocID="{CAF52254-2612-440E-9456-1219BF032D9D}" presName="spaceRect" presStyleCnt="0"/>
      <dgm:spPr/>
    </dgm:pt>
    <dgm:pt modelId="{F2F11FA0-F590-483D-8942-1BAA6ED166C4}" type="pres">
      <dgm:prSet presAssocID="{CAF52254-2612-440E-9456-1219BF032D9D}" presName="textRect" presStyleLbl="revTx" presStyleIdx="0" presStyleCnt="5">
        <dgm:presLayoutVars>
          <dgm:chMax val="1"/>
          <dgm:chPref val="1"/>
        </dgm:presLayoutVars>
      </dgm:prSet>
      <dgm:spPr/>
    </dgm:pt>
    <dgm:pt modelId="{AF9946BE-D84B-497A-9454-FE668E1BF669}" type="pres">
      <dgm:prSet presAssocID="{9CFB9886-126E-4015-AC99-4BB53E8659E8}" presName="sibTrans" presStyleCnt="0"/>
      <dgm:spPr/>
    </dgm:pt>
    <dgm:pt modelId="{279F5984-1E9E-41C2-837A-F8CE1C1E6979}" type="pres">
      <dgm:prSet presAssocID="{6B2DA4E1-140C-4FE2-B99A-2AB56300B810}" presName="compNode" presStyleCnt="0"/>
      <dgm:spPr/>
    </dgm:pt>
    <dgm:pt modelId="{D8FED83E-D864-4535-AE6D-73106CC2E69F}" type="pres">
      <dgm:prSet presAssocID="{6B2DA4E1-140C-4FE2-B99A-2AB56300B810}"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octor"/>
        </a:ext>
      </dgm:extLst>
    </dgm:pt>
    <dgm:pt modelId="{53EFFD7B-F603-44BA-B5BF-4E5031FE984E}" type="pres">
      <dgm:prSet presAssocID="{6B2DA4E1-140C-4FE2-B99A-2AB56300B810}" presName="spaceRect" presStyleCnt="0"/>
      <dgm:spPr/>
    </dgm:pt>
    <dgm:pt modelId="{A2925D05-A310-42B4-B7B5-F711E613F12B}" type="pres">
      <dgm:prSet presAssocID="{6B2DA4E1-140C-4FE2-B99A-2AB56300B810}" presName="textRect" presStyleLbl="revTx" presStyleIdx="1" presStyleCnt="5">
        <dgm:presLayoutVars>
          <dgm:chMax val="1"/>
          <dgm:chPref val="1"/>
        </dgm:presLayoutVars>
      </dgm:prSet>
      <dgm:spPr/>
    </dgm:pt>
    <dgm:pt modelId="{4644F781-974E-4F88-B4E5-7715582104BA}" type="pres">
      <dgm:prSet presAssocID="{26B1CA58-390B-425C-92A2-EE0F3CF39C17}" presName="sibTrans" presStyleCnt="0"/>
      <dgm:spPr/>
    </dgm:pt>
    <dgm:pt modelId="{B8E55880-85D0-44D9-9BDE-D6A0F73A7876}" type="pres">
      <dgm:prSet presAssocID="{FA0779FC-8A20-439D-B3C9-02F026B29F12}" presName="compNode" presStyleCnt="0"/>
      <dgm:spPr/>
    </dgm:pt>
    <dgm:pt modelId="{054E7981-D236-4B02-BE0A-A2D49A2A546E}" type="pres">
      <dgm:prSet presAssocID="{FA0779FC-8A20-439D-B3C9-02F026B29F1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ethoscope"/>
        </a:ext>
      </dgm:extLst>
    </dgm:pt>
    <dgm:pt modelId="{F9651987-CE81-426D-B690-A9270F262641}" type="pres">
      <dgm:prSet presAssocID="{FA0779FC-8A20-439D-B3C9-02F026B29F12}" presName="spaceRect" presStyleCnt="0"/>
      <dgm:spPr/>
    </dgm:pt>
    <dgm:pt modelId="{BBEB196A-B871-41E6-B31C-714958B18368}" type="pres">
      <dgm:prSet presAssocID="{FA0779FC-8A20-439D-B3C9-02F026B29F12}" presName="textRect" presStyleLbl="revTx" presStyleIdx="2" presStyleCnt="5">
        <dgm:presLayoutVars>
          <dgm:chMax val="1"/>
          <dgm:chPref val="1"/>
        </dgm:presLayoutVars>
      </dgm:prSet>
      <dgm:spPr/>
    </dgm:pt>
    <dgm:pt modelId="{5D4604E1-188B-4514-96C3-D07EB39ADBB9}" type="pres">
      <dgm:prSet presAssocID="{F9628501-9A63-43FF-9B98-039D8F4EF98D}" presName="sibTrans" presStyleCnt="0"/>
      <dgm:spPr/>
    </dgm:pt>
    <dgm:pt modelId="{8E5B5508-FEA5-4CBC-AF44-54A9C414D6D3}" type="pres">
      <dgm:prSet presAssocID="{563183E5-6387-4FDE-BDAD-B594A63EE0BA}" presName="compNode" presStyleCnt="0"/>
      <dgm:spPr/>
    </dgm:pt>
    <dgm:pt modelId="{ED5824F1-CF88-44B0-9309-9D8ADFED3E25}" type="pres">
      <dgm:prSet presAssocID="{563183E5-6387-4FDE-BDAD-B594A63EE0BA}"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ospital"/>
        </a:ext>
      </dgm:extLst>
    </dgm:pt>
    <dgm:pt modelId="{82E7ECEC-78AE-4AAD-BCA2-2F48016B4903}" type="pres">
      <dgm:prSet presAssocID="{563183E5-6387-4FDE-BDAD-B594A63EE0BA}" presName="spaceRect" presStyleCnt="0"/>
      <dgm:spPr/>
    </dgm:pt>
    <dgm:pt modelId="{E77C0FCA-B606-457A-8252-0A770C356FD7}" type="pres">
      <dgm:prSet presAssocID="{563183E5-6387-4FDE-BDAD-B594A63EE0BA}" presName="textRect" presStyleLbl="revTx" presStyleIdx="3" presStyleCnt="5">
        <dgm:presLayoutVars>
          <dgm:chMax val="1"/>
          <dgm:chPref val="1"/>
        </dgm:presLayoutVars>
      </dgm:prSet>
      <dgm:spPr/>
    </dgm:pt>
    <dgm:pt modelId="{433B1193-A513-4FB4-B7C4-C496D60197AA}" type="pres">
      <dgm:prSet presAssocID="{6A483998-9857-42AB-AD4D-AF18997CA3F2}" presName="sibTrans" presStyleCnt="0"/>
      <dgm:spPr/>
    </dgm:pt>
    <dgm:pt modelId="{4AEB6C47-9469-4837-865B-9CEC48C1BA8B}" type="pres">
      <dgm:prSet presAssocID="{45DB8AEC-A081-4FF6-BEAC-3FF72FC8F7E1}" presName="compNode" presStyleCnt="0"/>
      <dgm:spPr/>
    </dgm:pt>
    <dgm:pt modelId="{ABC44550-56C3-4B85-95B2-0DC5DEA925A2}" type="pres">
      <dgm:prSet presAssocID="{45DB8AEC-A081-4FF6-BEAC-3FF72FC8F7E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Board Room"/>
        </a:ext>
      </dgm:extLst>
    </dgm:pt>
    <dgm:pt modelId="{9E724856-2ECF-4CDE-A1DE-785CFF0180D0}" type="pres">
      <dgm:prSet presAssocID="{45DB8AEC-A081-4FF6-BEAC-3FF72FC8F7E1}" presName="spaceRect" presStyleCnt="0"/>
      <dgm:spPr/>
    </dgm:pt>
    <dgm:pt modelId="{BE23E041-748A-480F-A58D-F891F39BE606}" type="pres">
      <dgm:prSet presAssocID="{45DB8AEC-A081-4FF6-BEAC-3FF72FC8F7E1}" presName="textRect" presStyleLbl="revTx" presStyleIdx="4" presStyleCnt="5">
        <dgm:presLayoutVars>
          <dgm:chMax val="1"/>
          <dgm:chPref val="1"/>
        </dgm:presLayoutVars>
      </dgm:prSet>
      <dgm:spPr/>
    </dgm:pt>
  </dgm:ptLst>
  <dgm:cxnLst>
    <dgm:cxn modelId="{93565702-4FE4-4839-911D-569D085184D1}" srcId="{B4F0DF44-85E0-428A-96C9-983E29F8085F}" destId="{45DB8AEC-A081-4FF6-BEAC-3FF72FC8F7E1}" srcOrd="4" destOrd="0" parTransId="{F00209FF-4279-498B-B96A-3CABEB3CF7C8}" sibTransId="{3DBC21E3-F8B8-481C-ADA3-34F808B38BC7}"/>
    <dgm:cxn modelId="{4ED2C307-E5B5-4AC1-8C8C-3E58EDA53F7F}" srcId="{B4F0DF44-85E0-428A-96C9-983E29F8085F}" destId="{6B2DA4E1-140C-4FE2-B99A-2AB56300B810}" srcOrd="1" destOrd="0" parTransId="{EBD98296-492F-4C41-9A8F-3311804C56DD}" sibTransId="{26B1CA58-390B-425C-92A2-EE0F3CF39C17}"/>
    <dgm:cxn modelId="{8FB22209-077E-40B3-8D9F-B0A28218CBA9}" type="presOf" srcId="{FA0779FC-8A20-439D-B3C9-02F026B29F12}" destId="{BBEB196A-B871-41E6-B31C-714958B18368}" srcOrd="0" destOrd="0" presId="urn:microsoft.com/office/officeart/2018/2/layout/IconLabelList"/>
    <dgm:cxn modelId="{03EAD22A-DEE1-47BB-93BE-E0D7004EDE94}" type="presOf" srcId="{CAF52254-2612-440E-9456-1219BF032D9D}" destId="{F2F11FA0-F590-483D-8942-1BAA6ED166C4}" srcOrd="0" destOrd="0" presId="urn:microsoft.com/office/officeart/2018/2/layout/IconLabelList"/>
    <dgm:cxn modelId="{BBD5D32D-FE53-4D80-80D0-CC52A40C6E79}" srcId="{B4F0DF44-85E0-428A-96C9-983E29F8085F}" destId="{CAF52254-2612-440E-9456-1219BF032D9D}" srcOrd="0" destOrd="0" parTransId="{726A57FF-EF8E-4C0C-BEB4-DCCEBDE368CE}" sibTransId="{9CFB9886-126E-4015-AC99-4BB53E8659E8}"/>
    <dgm:cxn modelId="{144C0F45-C29E-48A0-9526-F6C1EFA2044E}" type="presOf" srcId="{45DB8AEC-A081-4FF6-BEAC-3FF72FC8F7E1}" destId="{BE23E041-748A-480F-A58D-F891F39BE606}" srcOrd="0" destOrd="0" presId="urn:microsoft.com/office/officeart/2018/2/layout/IconLabelList"/>
    <dgm:cxn modelId="{9EB3FD67-FD8D-4AF4-A160-2C1675EAD91C}" type="presOf" srcId="{6B2DA4E1-140C-4FE2-B99A-2AB56300B810}" destId="{A2925D05-A310-42B4-B7B5-F711E613F12B}" srcOrd="0" destOrd="0" presId="urn:microsoft.com/office/officeart/2018/2/layout/IconLabelList"/>
    <dgm:cxn modelId="{6AB68959-41B8-45B1-8B21-AF4F9C5C4A5D}" srcId="{B4F0DF44-85E0-428A-96C9-983E29F8085F}" destId="{563183E5-6387-4FDE-BDAD-B594A63EE0BA}" srcOrd="3" destOrd="0" parTransId="{7E1742F4-25D3-4AED-A0F7-060DC9BFEFAA}" sibTransId="{6A483998-9857-42AB-AD4D-AF18997CA3F2}"/>
    <dgm:cxn modelId="{0F810380-A520-4828-9860-40EFBFF31165}" srcId="{B4F0DF44-85E0-428A-96C9-983E29F8085F}" destId="{FA0779FC-8A20-439D-B3C9-02F026B29F12}" srcOrd="2" destOrd="0" parTransId="{C4237022-3EDD-4ED4-851D-724F67F2F3F1}" sibTransId="{F9628501-9A63-43FF-9B98-039D8F4EF98D}"/>
    <dgm:cxn modelId="{1B0EC0B2-AA7C-46FA-B897-8C7B59EE994A}" type="presOf" srcId="{563183E5-6387-4FDE-BDAD-B594A63EE0BA}" destId="{E77C0FCA-B606-457A-8252-0A770C356FD7}" srcOrd="0" destOrd="0" presId="urn:microsoft.com/office/officeart/2018/2/layout/IconLabelList"/>
    <dgm:cxn modelId="{6CA7A4DC-91AA-4FE6-9848-11D0736E8039}" type="presOf" srcId="{B4F0DF44-85E0-428A-96C9-983E29F8085F}" destId="{CACBA505-5226-4F88-864B-BEF8F844B07E}" srcOrd="0" destOrd="0" presId="urn:microsoft.com/office/officeart/2018/2/layout/IconLabelList"/>
    <dgm:cxn modelId="{CA7D5A04-E108-4D43-8DAB-BCA79B8B8A3B}" type="presParOf" srcId="{CACBA505-5226-4F88-864B-BEF8F844B07E}" destId="{D00FDAFF-4402-4039-808A-D6F0A8B9CDB2}" srcOrd="0" destOrd="0" presId="urn:microsoft.com/office/officeart/2018/2/layout/IconLabelList"/>
    <dgm:cxn modelId="{4D75C96F-83CB-4BB6-9093-A3F0063B4A04}" type="presParOf" srcId="{D00FDAFF-4402-4039-808A-D6F0A8B9CDB2}" destId="{2917327E-7387-4C6C-943E-C21FAFCB970F}" srcOrd="0" destOrd="0" presId="urn:microsoft.com/office/officeart/2018/2/layout/IconLabelList"/>
    <dgm:cxn modelId="{09D61A44-6F82-4F56-B444-D6F62C3DC736}" type="presParOf" srcId="{D00FDAFF-4402-4039-808A-D6F0A8B9CDB2}" destId="{6D656BD7-763A-4504-AC42-45D11B15F0AF}" srcOrd="1" destOrd="0" presId="urn:microsoft.com/office/officeart/2018/2/layout/IconLabelList"/>
    <dgm:cxn modelId="{27BA2DB3-BF19-4088-B924-82A0539F18EB}" type="presParOf" srcId="{D00FDAFF-4402-4039-808A-D6F0A8B9CDB2}" destId="{F2F11FA0-F590-483D-8942-1BAA6ED166C4}" srcOrd="2" destOrd="0" presId="urn:microsoft.com/office/officeart/2018/2/layout/IconLabelList"/>
    <dgm:cxn modelId="{01F90BE4-E661-4598-8B12-ED3836A3900D}" type="presParOf" srcId="{CACBA505-5226-4F88-864B-BEF8F844B07E}" destId="{AF9946BE-D84B-497A-9454-FE668E1BF669}" srcOrd="1" destOrd="0" presId="urn:microsoft.com/office/officeart/2018/2/layout/IconLabelList"/>
    <dgm:cxn modelId="{AF834E5C-B05B-4E01-A2E9-F74C11FFEF76}" type="presParOf" srcId="{CACBA505-5226-4F88-864B-BEF8F844B07E}" destId="{279F5984-1E9E-41C2-837A-F8CE1C1E6979}" srcOrd="2" destOrd="0" presId="urn:microsoft.com/office/officeart/2018/2/layout/IconLabelList"/>
    <dgm:cxn modelId="{A4AAE516-98BA-4F14-A4AF-087CC4F5A6FF}" type="presParOf" srcId="{279F5984-1E9E-41C2-837A-F8CE1C1E6979}" destId="{D8FED83E-D864-4535-AE6D-73106CC2E69F}" srcOrd="0" destOrd="0" presId="urn:microsoft.com/office/officeart/2018/2/layout/IconLabelList"/>
    <dgm:cxn modelId="{D22688E0-400D-4A96-AD71-84454C07DF85}" type="presParOf" srcId="{279F5984-1E9E-41C2-837A-F8CE1C1E6979}" destId="{53EFFD7B-F603-44BA-B5BF-4E5031FE984E}" srcOrd="1" destOrd="0" presId="urn:microsoft.com/office/officeart/2018/2/layout/IconLabelList"/>
    <dgm:cxn modelId="{633EA90D-BE14-4ECD-9F50-C2A501F12D75}" type="presParOf" srcId="{279F5984-1E9E-41C2-837A-F8CE1C1E6979}" destId="{A2925D05-A310-42B4-B7B5-F711E613F12B}" srcOrd="2" destOrd="0" presId="urn:microsoft.com/office/officeart/2018/2/layout/IconLabelList"/>
    <dgm:cxn modelId="{21BD86EA-AE74-4D33-A570-36A734FF8542}" type="presParOf" srcId="{CACBA505-5226-4F88-864B-BEF8F844B07E}" destId="{4644F781-974E-4F88-B4E5-7715582104BA}" srcOrd="3" destOrd="0" presId="urn:microsoft.com/office/officeart/2018/2/layout/IconLabelList"/>
    <dgm:cxn modelId="{B716F2C7-DD66-4481-B0FA-39239B565EB6}" type="presParOf" srcId="{CACBA505-5226-4F88-864B-BEF8F844B07E}" destId="{B8E55880-85D0-44D9-9BDE-D6A0F73A7876}" srcOrd="4" destOrd="0" presId="urn:microsoft.com/office/officeart/2018/2/layout/IconLabelList"/>
    <dgm:cxn modelId="{C15AF95D-094B-447D-911F-83D15F2B4674}" type="presParOf" srcId="{B8E55880-85D0-44D9-9BDE-D6A0F73A7876}" destId="{054E7981-D236-4B02-BE0A-A2D49A2A546E}" srcOrd="0" destOrd="0" presId="urn:microsoft.com/office/officeart/2018/2/layout/IconLabelList"/>
    <dgm:cxn modelId="{96B9EB02-EEA5-4477-81B6-0A3EA4E1116F}" type="presParOf" srcId="{B8E55880-85D0-44D9-9BDE-D6A0F73A7876}" destId="{F9651987-CE81-426D-B690-A9270F262641}" srcOrd="1" destOrd="0" presId="urn:microsoft.com/office/officeart/2018/2/layout/IconLabelList"/>
    <dgm:cxn modelId="{7DC4B05A-AD56-44EF-887F-AFFE14439AE3}" type="presParOf" srcId="{B8E55880-85D0-44D9-9BDE-D6A0F73A7876}" destId="{BBEB196A-B871-41E6-B31C-714958B18368}" srcOrd="2" destOrd="0" presId="urn:microsoft.com/office/officeart/2018/2/layout/IconLabelList"/>
    <dgm:cxn modelId="{3DD34472-8ED3-43E2-A2BD-C862D4EB46DF}" type="presParOf" srcId="{CACBA505-5226-4F88-864B-BEF8F844B07E}" destId="{5D4604E1-188B-4514-96C3-D07EB39ADBB9}" srcOrd="5" destOrd="0" presId="urn:microsoft.com/office/officeart/2018/2/layout/IconLabelList"/>
    <dgm:cxn modelId="{6E4DC443-96DD-4AF4-85D0-C30DEC49732C}" type="presParOf" srcId="{CACBA505-5226-4F88-864B-BEF8F844B07E}" destId="{8E5B5508-FEA5-4CBC-AF44-54A9C414D6D3}" srcOrd="6" destOrd="0" presId="urn:microsoft.com/office/officeart/2018/2/layout/IconLabelList"/>
    <dgm:cxn modelId="{C9DBE7C6-E616-4BB1-A094-CA8ABFCFFA93}" type="presParOf" srcId="{8E5B5508-FEA5-4CBC-AF44-54A9C414D6D3}" destId="{ED5824F1-CF88-44B0-9309-9D8ADFED3E25}" srcOrd="0" destOrd="0" presId="urn:microsoft.com/office/officeart/2018/2/layout/IconLabelList"/>
    <dgm:cxn modelId="{6F881815-B6B5-4FCE-8A48-E645832E8D69}" type="presParOf" srcId="{8E5B5508-FEA5-4CBC-AF44-54A9C414D6D3}" destId="{82E7ECEC-78AE-4AAD-BCA2-2F48016B4903}" srcOrd="1" destOrd="0" presId="urn:microsoft.com/office/officeart/2018/2/layout/IconLabelList"/>
    <dgm:cxn modelId="{28B619FD-43E2-4C83-9FD5-F0A888F025BD}" type="presParOf" srcId="{8E5B5508-FEA5-4CBC-AF44-54A9C414D6D3}" destId="{E77C0FCA-B606-457A-8252-0A770C356FD7}" srcOrd="2" destOrd="0" presId="urn:microsoft.com/office/officeart/2018/2/layout/IconLabelList"/>
    <dgm:cxn modelId="{64E671CF-1228-4BA0-9933-0632A581378A}" type="presParOf" srcId="{CACBA505-5226-4F88-864B-BEF8F844B07E}" destId="{433B1193-A513-4FB4-B7C4-C496D60197AA}" srcOrd="7" destOrd="0" presId="urn:microsoft.com/office/officeart/2018/2/layout/IconLabelList"/>
    <dgm:cxn modelId="{C27DE5FF-FC6B-404E-BC02-1ED9F3521B73}" type="presParOf" srcId="{CACBA505-5226-4F88-864B-BEF8F844B07E}" destId="{4AEB6C47-9469-4837-865B-9CEC48C1BA8B}" srcOrd="8" destOrd="0" presId="urn:microsoft.com/office/officeart/2018/2/layout/IconLabelList"/>
    <dgm:cxn modelId="{44DEA6D9-C3BC-418F-B4D3-4C2514D108B8}" type="presParOf" srcId="{4AEB6C47-9469-4837-865B-9CEC48C1BA8B}" destId="{ABC44550-56C3-4B85-95B2-0DC5DEA925A2}" srcOrd="0" destOrd="0" presId="urn:microsoft.com/office/officeart/2018/2/layout/IconLabelList"/>
    <dgm:cxn modelId="{67332121-6119-440B-9A9D-851B6F1ABA3B}" type="presParOf" srcId="{4AEB6C47-9469-4837-865B-9CEC48C1BA8B}" destId="{9E724856-2ECF-4CDE-A1DE-785CFF0180D0}" srcOrd="1" destOrd="0" presId="urn:microsoft.com/office/officeart/2018/2/layout/IconLabelList"/>
    <dgm:cxn modelId="{BA8F2C13-02A1-4352-8014-2BFAFE003C80}" type="presParOf" srcId="{4AEB6C47-9469-4837-865B-9CEC48C1BA8B}" destId="{BE23E041-748A-480F-A58D-F891F39BE606}"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352049-D974-4BC0-8593-0FB704AEF4B5}">
      <dsp:nvSpPr>
        <dsp:cNvPr id="0" name=""/>
        <dsp:cNvSpPr/>
      </dsp:nvSpPr>
      <dsp:spPr>
        <a:xfrm>
          <a:off x="762194" y="918765"/>
          <a:ext cx="812109" cy="81210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273622-F94A-469C-8AF3-28DB90BC8663}">
      <dsp:nvSpPr>
        <dsp:cNvPr id="0" name=""/>
        <dsp:cNvSpPr/>
      </dsp:nvSpPr>
      <dsp:spPr>
        <a:xfrm>
          <a:off x="8092" y="1838968"/>
          <a:ext cx="2320312" cy="1521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b="0" i="0" kern="1200"/>
            <a:t>Virtual Wards allow suitable patients to get the care they need safely and conveniently at the place they call home (including care homes) rather than in the hospital.</a:t>
          </a:r>
          <a:endParaRPr lang="en-US" sz="1400" kern="1200"/>
        </a:p>
      </dsp:txBody>
      <dsp:txXfrm>
        <a:off x="8092" y="1838968"/>
        <a:ext cx="2320312" cy="1521182"/>
      </dsp:txXfrm>
    </dsp:sp>
    <dsp:sp modelId="{6B333890-F2B6-4DDF-8C70-188A7C93E60A}">
      <dsp:nvSpPr>
        <dsp:cNvPr id="0" name=""/>
        <dsp:cNvSpPr/>
      </dsp:nvSpPr>
      <dsp:spPr>
        <a:xfrm>
          <a:off x="8092" y="3410426"/>
          <a:ext cx="2320312" cy="22146"/>
        </a:xfrm>
        <a:prstGeom prst="rect">
          <a:avLst/>
        </a:prstGeom>
        <a:noFill/>
        <a:ln>
          <a:noFill/>
        </a:ln>
        <a:effectLst/>
      </dsp:spPr>
      <dsp:style>
        <a:lnRef idx="0">
          <a:scrgbClr r="0" g="0" b="0"/>
        </a:lnRef>
        <a:fillRef idx="0">
          <a:scrgbClr r="0" g="0" b="0"/>
        </a:fillRef>
        <a:effectRef idx="0">
          <a:scrgbClr r="0" g="0" b="0"/>
        </a:effectRef>
        <a:fontRef idx="minor"/>
      </dsp:style>
    </dsp:sp>
    <dsp:sp modelId="{058A1FA6-4621-432A-83BF-97F103D7F255}">
      <dsp:nvSpPr>
        <dsp:cNvPr id="0" name=""/>
        <dsp:cNvSpPr/>
      </dsp:nvSpPr>
      <dsp:spPr>
        <a:xfrm>
          <a:off x="3488561" y="918765"/>
          <a:ext cx="812109" cy="81210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3585D2-400B-44E0-893A-B68BFFC360D4}">
      <dsp:nvSpPr>
        <dsp:cNvPr id="0" name=""/>
        <dsp:cNvSpPr/>
      </dsp:nvSpPr>
      <dsp:spPr>
        <a:xfrm>
          <a:off x="2734460" y="1838968"/>
          <a:ext cx="2320312" cy="1521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kern="1200" dirty="0"/>
            <a:t>This can </a:t>
          </a:r>
          <a:r>
            <a:rPr lang="en-GB" sz="1400" b="0" i="0" kern="1200" dirty="0"/>
            <a:t>sometimes involve: Using monitoring technology </a:t>
          </a:r>
          <a:r>
            <a:rPr lang="en-GB" sz="1400" kern="1200" dirty="0"/>
            <a:t>F</a:t>
          </a:r>
          <a:r>
            <a:rPr lang="en-GB" sz="1400" b="0" i="0" kern="1200" dirty="0"/>
            <a:t>ace-to-face visits. </a:t>
          </a:r>
          <a:br>
            <a:rPr lang="en-GB" sz="1400" b="0" i="0" kern="1200" dirty="0"/>
          </a:br>
          <a:r>
            <a:rPr lang="en-GB" sz="1400" kern="1200" dirty="0"/>
            <a:t>Phone calls. </a:t>
          </a:r>
          <a:br>
            <a:rPr lang="en-GB" sz="1400" kern="1200" dirty="0"/>
          </a:br>
          <a:r>
            <a:rPr lang="en-GB" sz="1400" b="0" i="0" kern="1200" dirty="0"/>
            <a:t>Visits to hospital to see the Virtual Ward team.</a:t>
          </a:r>
          <a:endParaRPr lang="en-US" sz="1400" kern="1200" dirty="0"/>
        </a:p>
      </dsp:txBody>
      <dsp:txXfrm>
        <a:off x="2734460" y="1838968"/>
        <a:ext cx="2320312" cy="1521182"/>
      </dsp:txXfrm>
    </dsp:sp>
    <dsp:sp modelId="{5FED9318-07F9-4AEE-97DC-904F9B1148E4}">
      <dsp:nvSpPr>
        <dsp:cNvPr id="0" name=""/>
        <dsp:cNvSpPr/>
      </dsp:nvSpPr>
      <dsp:spPr>
        <a:xfrm>
          <a:off x="2734460" y="3410426"/>
          <a:ext cx="2320312" cy="22146"/>
        </a:xfrm>
        <a:prstGeom prst="rect">
          <a:avLst/>
        </a:prstGeom>
        <a:noFill/>
        <a:ln>
          <a:noFill/>
        </a:ln>
        <a:effectLst/>
      </dsp:spPr>
      <dsp:style>
        <a:lnRef idx="0">
          <a:scrgbClr r="0" g="0" b="0"/>
        </a:lnRef>
        <a:fillRef idx="0">
          <a:scrgbClr r="0" g="0" b="0"/>
        </a:fillRef>
        <a:effectRef idx="0">
          <a:scrgbClr r="0" g="0" b="0"/>
        </a:effectRef>
        <a:fontRef idx="minor"/>
      </dsp:style>
    </dsp:sp>
    <dsp:sp modelId="{DFA60937-8B2C-479D-A1FB-2284C5BD690B}">
      <dsp:nvSpPr>
        <dsp:cNvPr id="0" name=""/>
        <dsp:cNvSpPr/>
      </dsp:nvSpPr>
      <dsp:spPr>
        <a:xfrm>
          <a:off x="6214928" y="918765"/>
          <a:ext cx="812109" cy="81210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78F08-17C1-41E8-9994-A77EFA1E4F1A}">
      <dsp:nvSpPr>
        <dsp:cNvPr id="0" name=""/>
        <dsp:cNvSpPr/>
      </dsp:nvSpPr>
      <dsp:spPr>
        <a:xfrm>
          <a:off x="5460827" y="1838968"/>
          <a:ext cx="2320312" cy="1521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kern="1200" dirty="0"/>
            <a:t>Monitoring technology means you </a:t>
          </a:r>
          <a:r>
            <a:rPr lang="en-GB" sz="1400" b="0" i="0" kern="1200" dirty="0"/>
            <a:t>may have to use applications like those you would see on a modern mobile phone and/or wearable technology such as a blood pressure cuff. </a:t>
          </a:r>
          <a:endParaRPr lang="en-US" sz="1400" kern="1200" dirty="0"/>
        </a:p>
      </dsp:txBody>
      <dsp:txXfrm>
        <a:off x="5460827" y="1838968"/>
        <a:ext cx="2320312" cy="1521182"/>
      </dsp:txXfrm>
    </dsp:sp>
    <dsp:sp modelId="{75CA12FE-38E1-4309-8FEF-3E0D071E25C9}">
      <dsp:nvSpPr>
        <dsp:cNvPr id="0" name=""/>
        <dsp:cNvSpPr/>
      </dsp:nvSpPr>
      <dsp:spPr>
        <a:xfrm>
          <a:off x="5460827" y="3410426"/>
          <a:ext cx="2320312" cy="22146"/>
        </a:xfrm>
        <a:prstGeom prst="rect">
          <a:avLst/>
        </a:prstGeom>
        <a:noFill/>
        <a:ln>
          <a:noFill/>
        </a:ln>
        <a:effectLst/>
      </dsp:spPr>
      <dsp:style>
        <a:lnRef idx="0">
          <a:scrgbClr r="0" g="0" b="0"/>
        </a:lnRef>
        <a:fillRef idx="0">
          <a:scrgbClr r="0" g="0" b="0"/>
        </a:fillRef>
        <a:effectRef idx="0">
          <a:scrgbClr r="0" g="0" b="0"/>
        </a:effectRef>
        <a:fontRef idx="minor"/>
      </dsp:style>
    </dsp:sp>
    <dsp:sp modelId="{B3937DDE-6928-4DA4-A85D-7745730C7337}">
      <dsp:nvSpPr>
        <dsp:cNvPr id="0" name=""/>
        <dsp:cNvSpPr/>
      </dsp:nvSpPr>
      <dsp:spPr>
        <a:xfrm>
          <a:off x="8941296" y="918765"/>
          <a:ext cx="812109" cy="81210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DC3FB6-3C0D-4A6A-BC6E-2D1C647F51B1}">
      <dsp:nvSpPr>
        <dsp:cNvPr id="0" name=""/>
        <dsp:cNvSpPr/>
      </dsp:nvSpPr>
      <dsp:spPr>
        <a:xfrm>
          <a:off x="8187194" y="1838968"/>
          <a:ext cx="2320312" cy="15211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GB" sz="1400" b="0" i="0" kern="1200"/>
            <a:t>All the technology you need will be provided to you with clear instructions. </a:t>
          </a:r>
          <a:endParaRPr lang="en-US" sz="1400" kern="1200"/>
        </a:p>
      </dsp:txBody>
      <dsp:txXfrm>
        <a:off x="8187194" y="1838968"/>
        <a:ext cx="2320312" cy="1521182"/>
      </dsp:txXfrm>
    </dsp:sp>
    <dsp:sp modelId="{75F3F16F-0141-4B06-AB52-8F26772BEF2D}">
      <dsp:nvSpPr>
        <dsp:cNvPr id="0" name=""/>
        <dsp:cNvSpPr/>
      </dsp:nvSpPr>
      <dsp:spPr>
        <a:xfrm>
          <a:off x="8187194" y="3410426"/>
          <a:ext cx="2320312" cy="2214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17327E-7387-4C6C-943E-C21FAFCB970F}">
      <dsp:nvSpPr>
        <dsp:cNvPr id="0" name=""/>
        <dsp:cNvSpPr/>
      </dsp:nvSpPr>
      <dsp:spPr>
        <a:xfrm>
          <a:off x="840065" y="157150"/>
          <a:ext cx="772031" cy="7720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2F11FA0-F590-483D-8942-1BAA6ED166C4}">
      <dsp:nvSpPr>
        <dsp:cNvPr id="0" name=""/>
        <dsp:cNvSpPr/>
      </dsp:nvSpPr>
      <dsp:spPr>
        <a:xfrm>
          <a:off x="368268" y="1534969"/>
          <a:ext cx="1715625" cy="265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b="1" kern="1200" dirty="0"/>
            <a:t>What technology will I need, and will I need internet broadband to be on a Virtual Ward?</a:t>
          </a:r>
        </a:p>
        <a:p>
          <a:pPr marL="0" lvl="0" indent="0" algn="ctr" defTabSz="488950">
            <a:lnSpc>
              <a:spcPct val="100000"/>
            </a:lnSpc>
            <a:spcBef>
              <a:spcPct val="0"/>
            </a:spcBef>
            <a:spcAft>
              <a:spcPct val="35000"/>
            </a:spcAft>
            <a:buNone/>
          </a:pPr>
          <a:r>
            <a:rPr lang="en-GB" sz="1100" kern="1200" dirty="0"/>
            <a:t>As each patient will have different needs, it’s not possible to say which technology any given patient would need. However, all the technology you would need to be on a Virtual Ward will be provided to you with clear instructions and you will not require your own internet broadband connection to use it.</a:t>
          </a:r>
          <a:endParaRPr lang="en-US" sz="1100" kern="1200" dirty="0"/>
        </a:p>
      </dsp:txBody>
      <dsp:txXfrm>
        <a:off x="368268" y="1534969"/>
        <a:ext cx="1715625" cy="2659218"/>
      </dsp:txXfrm>
    </dsp:sp>
    <dsp:sp modelId="{D8FED83E-D864-4535-AE6D-73106CC2E69F}">
      <dsp:nvSpPr>
        <dsp:cNvPr id="0" name=""/>
        <dsp:cNvSpPr/>
      </dsp:nvSpPr>
      <dsp:spPr>
        <a:xfrm>
          <a:off x="2855924" y="157150"/>
          <a:ext cx="772031" cy="7720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2925D05-A310-42B4-B7B5-F711E613F12B}">
      <dsp:nvSpPr>
        <dsp:cNvPr id="0" name=""/>
        <dsp:cNvSpPr/>
      </dsp:nvSpPr>
      <dsp:spPr>
        <a:xfrm>
          <a:off x="2384128" y="1534969"/>
          <a:ext cx="1715625" cy="265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b="1" kern="1200" dirty="0"/>
            <a:t>How is the monitoring technology used? </a:t>
          </a:r>
        </a:p>
        <a:p>
          <a:pPr marL="0" lvl="0" indent="0" algn="ctr" defTabSz="488950">
            <a:lnSpc>
              <a:spcPct val="100000"/>
            </a:lnSpc>
            <a:spcBef>
              <a:spcPct val="0"/>
            </a:spcBef>
            <a:spcAft>
              <a:spcPct val="35000"/>
            </a:spcAft>
            <a:buNone/>
          </a:pPr>
          <a:r>
            <a:rPr lang="en-GB" sz="1100" kern="1200" dirty="0"/>
            <a:t>The monitoring technology is used for observation purposes, which then informs your health professional and Virtual Wards team of any further care you need. The information gathered is treated confidentially.</a:t>
          </a:r>
          <a:endParaRPr lang="en-US" sz="1100" kern="1200" dirty="0"/>
        </a:p>
      </dsp:txBody>
      <dsp:txXfrm>
        <a:off x="2384128" y="1534969"/>
        <a:ext cx="1715625" cy="2659218"/>
      </dsp:txXfrm>
    </dsp:sp>
    <dsp:sp modelId="{054E7981-D236-4B02-BE0A-A2D49A2A546E}">
      <dsp:nvSpPr>
        <dsp:cNvPr id="0" name=""/>
        <dsp:cNvSpPr/>
      </dsp:nvSpPr>
      <dsp:spPr>
        <a:xfrm>
          <a:off x="4871784" y="157150"/>
          <a:ext cx="772031" cy="7720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EB196A-B871-41E6-B31C-714958B18368}">
      <dsp:nvSpPr>
        <dsp:cNvPr id="0" name=""/>
        <dsp:cNvSpPr/>
      </dsp:nvSpPr>
      <dsp:spPr>
        <a:xfrm>
          <a:off x="4399987" y="1534969"/>
          <a:ext cx="1715625" cy="265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b="1" kern="1200" dirty="0"/>
            <a:t>What if I have questions once I’m back home? </a:t>
          </a:r>
        </a:p>
        <a:p>
          <a:pPr marL="0" lvl="0" indent="0" algn="ctr" defTabSz="488950">
            <a:lnSpc>
              <a:spcPct val="100000"/>
            </a:lnSpc>
            <a:spcBef>
              <a:spcPct val="0"/>
            </a:spcBef>
            <a:spcAft>
              <a:spcPct val="35000"/>
            </a:spcAft>
            <a:buNone/>
          </a:pPr>
          <a:r>
            <a:rPr lang="en-GB" sz="1100" kern="1200" dirty="0"/>
            <a:t>Your healthcare team and the Virtual Wards team will be keeping in touch with you throughout the process, but you will also be given the contact details of your Virtual Wards team.</a:t>
          </a:r>
          <a:endParaRPr lang="en-US" sz="1100" kern="1200" dirty="0"/>
        </a:p>
      </dsp:txBody>
      <dsp:txXfrm>
        <a:off x="4399987" y="1534969"/>
        <a:ext cx="1715625" cy="2659218"/>
      </dsp:txXfrm>
    </dsp:sp>
    <dsp:sp modelId="{ED5824F1-CF88-44B0-9309-9D8ADFED3E25}">
      <dsp:nvSpPr>
        <dsp:cNvPr id="0" name=""/>
        <dsp:cNvSpPr/>
      </dsp:nvSpPr>
      <dsp:spPr>
        <a:xfrm>
          <a:off x="6887643" y="157150"/>
          <a:ext cx="772031" cy="77203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7C0FCA-B606-457A-8252-0A770C356FD7}">
      <dsp:nvSpPr>
        <dsp:cNvPr id="0" name=""/>
        <dsp:cNvSpPr/>
      </dsp:nvSpPr>
      <dsp:spPr>
        <a:xfrm>
          <a:off x="6415846" y="1534969"/>
          <a:ext cx="1715625" cy="265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b="1" kern="1200" dirty="0"/>
            <a:t>I’m not sure a Virtual Ward is for me…</a:t>
          </a:r>
        </a:p>
        <a:p>
          <a:pPr marL="0" lvl="0" indent="0" algn="ctr" defTabSz="488950">
            <a:lnSpc>
              <a:spcPct val="100000"/>
            </a:lnSpc>
            <a:spcBef>
              <a:spcPct val="0"/>
            </a:spcBef>
            <a:spcAft>
              <a:spcPct val="35000"/>
            </a:spcAft>
            <a:buNone/>
          </a:pPr>
          <a:r>
            <a:rPr lang="en-GB" sz="1100" kern="1200" dirty="0"/>
            <a:t>It’s completely your choice if you wish to receive care on a Virtual Ward. However, we would recommend you discuss this with your doctor and the Virtual Wards team before coming to a decision so that your questions and concerns can be talked through.</a:t>
          </a:r>
          <a:endParaRPr lang="en-US" sz="1100" kern="1200" dirty="0"/>
        </a:p>
      </dsp:txBody>
      <dsp:txXfrm>
        <a:off x="6415846" y="1534969"/>
        <a:ext cx="1715625" cy="2659218"/>
      </dsp:txXfrm>
    </dsp:sp>
    <dsp:sp modelId="{ABC44550-56C3-4B85-95B2-0DC5DEA925A2}">
      <dsp:nvSpPr>
        <dsp:cNvPr id="0" name=""/>
        <dsp:cNvSpPr/>
      </dsp:nvSpPr>
      <dsp:spPr>
        <a:xfrm>
          <a:off x="8903503" y="157150"/>
          <a:ext cx="772031" cy="77203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23E041-748A-480F-A58D-F891F39BE606}">
      <dsp:nvSpPr>
        <dsp:cNvPr id="0" name=""/>
        <dsp:cNvSpPr/>
      </dsp:nvSpPr>
      <dsp:spPr>
        <a:xfrm>
          <a:off x="8431706" y="1534969"/>
          <a:ext cx="1715625" cy="26592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GB" sz="1100" b="1" kern="1200" dirty="0"/>
            <a:t>How do I contact the Virtual Ward team?</a:t>
          </a:r>
        </a:p>
        <a:p>
          <a:pPr marL="0" lvl="0" indent="0" algn="ctr" defTabSz="488950">
            <a:lnSpc>
              <a:spcPct val="100000"/>
            </a:lnSpc>
            <a:spcBef>
              <a:spcPct val="0"/>
            </a:spcBef>
            <a:spcAft>
              <a:spcPct val="35000"/>
            </a:spcAft>
            <a:buNone/>
          </a:pPr>
          <a:r>
            <a:rPr lang="en-GB" sz="1100" kern="1200" dirty="0"/>
            <a:t>If you and your hospital team decide a Virtual Ward is right for you, you will be given lots more information about how this will work. This will include all the important information you will need, including how to contact your hospital team.</a:t>
          </a:r>
          <a:endParaRPr lang="en-US" sz="1100" kern="1200" dirty="0"/>
        </a:p>
      </dsp:txBody>
      <dsp:txXfrm>
        <a:off x="8431706" y="1534969"/>
        <a:ext cx="1715625" cy="2659218"/>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DFEF7-8959-B93B-7CF7-1FF5EB475C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4E354C3-7F22-981C-881C-4CDA13DBE6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F26D9F7-9756-50CA-9219-642071D1DADF}"/>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F74DAA91-8153-F197-EC02-C4A807EBAD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5257A1-EBBD-B4EE-717E-6728A1377C77}"/>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351851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50974-B35A-BD84-35F5-188C9F00DE2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914C3D-5485-B190-F1CD-95AB2EEBA0C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F575A5D-942B-35D9-8394-724C9D74798C}"/>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C09C24BE-3BF1-98DF-0569-ECFECEB9E53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AC87CD5-6CBE-63A2-8D65-8483FA4A8462}"/>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3843048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86750C-132F-BBC9-4B52-D3F2D87A3B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201E4E5-EE89-0BB8-9606-1F01F3578C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12C1042-CF58-A7AF-7045-B178ECD9EDAC}"/>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3FE2DF9B-980B-07AE-4242-BF6A55FD5C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B152B1-AA95-AF14-18E3-E7D5F1CB08EC}"/>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2049598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0AC87-F21A-098C-60BF-AD4133F722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3E134E-678E-9B6E-174E-DE56F8486E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2D09C0-77B1-23CD-6A52-4522C18C0071}"/>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E615E3F3-664C-CD5C-2EC0-6EF787EA90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42F88E-FBEB-A40D-B44F-DEE4A8BF39E8}"/>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2536844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DA8A1-E283-751D-36D9-B7E3E2DC56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84F019C-576A-4087-A6AE-7B3CF631CC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5B60DF-3597-B1B2-3820-0A52D2F4D70A}"/>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EAEDF310-4B26-9C35-6589-A3EDC35186F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CA76F08-80C9-005A-9756-2B9569D72F8F}"/>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2581924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5B0D8-777C-083C-8F19-A36B23461F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788FCDE-7B5F-4B65-0181-05CF9E3A52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1216D9D-C4EC-FBC8-600E-65E8A35CF5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A85BF8-DAEC-2436-9593-350BD8EE7A05}"/>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6" name="Footer Placeholder 5">
            <a:extLst>
              <a:ext uri="{FF2B5EF4-FFF2-40B4-BE49-F238E27FC236}">
                <a16:creationId xmlns:a16="http://schemas.microsoft.com/office/drawing/2014/main" id="{34BBC979-0CA5-D2BD-DC19-1E7F6A87B3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5BD561-1429-C909-4D89-52C0F9AACBC5}"/>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1609323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02C1F-3FEE-36AF-FF83-F6247F1D5E4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A190B3-8621-27D3-8D7B-8EA29C4079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0C3844-CF16-6EC6-3787-E5268B256A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BA568-4674-C759-3D08-93E47212B9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9A0ED7F-B836-B534-44C3-1DCD06FC4E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9EE07DD-D6C9-72D5-6FB5-A8A5DAE6FA6A}"/>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8" name="Footer Placeholder 7">
            <a:extLst>
              <a:ext uri="{FF2B5EF4-FFF2-40B4-BE49-F238E27FC236}">
                <a16:creationId xmlns:a16="http://schemas.microsoft.com/office/drawing/2014/main" id="{DADA9380-CE88-16C5-81E0-70CC0987AD1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5D5B448-1E91-745F-8C95-16FD53061AF1}"/>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1982405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C7FE-5F7D-87AC-0559-94B8CF10CB1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52FDA4-7B68-27C2-C60A-FD650D2F09E3}"/>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4" name="Footer Placeholder 3">
            <a:extLst>
              <a:ext uri="{FF2B5EF4-FFF2-40B4-BE49-F238E27FC236}">
                <a16:creationId xmlns:a16="http://schemas.microsoft.com/office/drawing/2014/main" id="{7254AF11-4DEB-FE3A-3462-3FF4594C6DE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687DC4C-2937-AEEB-90C4-B6DF39111405}"/>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2402616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27DBDE-B80A-477B-CE59-A30892AC3033}"/>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3" name="Footer Placeholder 2">
            <a:extLst>
              <a:ext uri="{FF2B5EF4-FFF2-40B4-BE49-F238E27FC236}">
                <a16:creationId xmlns:a16="http://schemas.microsoft.com/office/drawing/2014/main" id="{598A640E-015B-8FA7-1204-5C3295B6452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4AFE3B-F21C-3580-09A4-202220075851}"/>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2867586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F0FA1-31C6-EDBA-EF63-260926A137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9D5A365-249F-1026-BFC3-17F5580A2DB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16AF51-702A-D2FB-537D-AA4768C3D7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E801C8-9F3F-55C8-32DC-4253101D98D9}"/>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6" name="Footer Placeholder 5">
            <a:extLst>
              <a:ext uri="{FF2B5EF4-FFF2-40B4-BE49-F238E27FC236}">
                <a16:creationId xmlns:a16="http://schemas.microsoft.com/office/drawing/2014/main" id="{71C2D345-B5D2-6D4C-D436-25A10CE4F7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87F0C7-1FED-F0F7-8E7D-AA79E9B7651B}"/>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3968524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133B4-856C-CCFA-45D4-96E9800AE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098A93F-4900-760F-E5B7-1ADA466A7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33B5F5-AB4B-DC76-9062-847A31619B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E7985B-80BB-62D4-355D-0C9023E4A955}"/>
              </a:ext>
            </a:extLst>
          </p:cNvPr>
          <p:cNvSpPr>
            <a:spLocks noGrp="1"/>
          </p:cNvSpPr>
          <p:nvPr>
            <p:ph type="dt" sz="half" idx="10"/>
          </p:nvPr>
        </p:nvSpPr>
        <p:spPr/>
        <p:txBody>
          <a:bodyPr/>
          <a:lstStyle/>
          <a:p>
            <a:fld id="{1429D32E-F71A-4089-9FF2-98A1778FDB50}" type="datetimeFigureOut">
              <a:rPr lang="en-GB" smtClean="0"/>
              <a:t>20/06/2024</a:t>
            </a:fld>
            <a:endParaRPr lang="en-GB"/>
          </a:p>
        </p:txBody>
      </p:sp>
      <p:sp>
        <p:nvSpPr>
          <p:cNvPr id="6" name="Footer Placeholder 5">
            <a:extLst>
              <a:ext uri="{FF2B5EF4-FFF2-40B4-BE49-F238E27FC236}">
                <a16:creationId xmlns:a16="http://schemas.microsoft.com/office/drawing/2014/main" id="{C374CA0C-3CF5-31D8-0419-A8311A8E13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52BEAAF-69DA-068E-E069-D9445F4472DE}"/>
              </a:ext>
            </a:extLst>
          </p:cNvPr>
          <p:cNvSpPr>
            <a:spLocks noGrp="1"/>
          </p:cNvSpPr>
          <p:nvPr>
            <p:ph type="sldNum" sz="quarter" idx="12"/>
          </p:nvPr>
        </p:nvSpPr>
        <p:spPr/>
        <p:txBody>
          <a:bodyPr/>
          <a:lstStyle/>
          <a:p>
            <a:fld id="{564CC615-EDF5-42F4-80FE-F612F12BF484}" type="slidenum">
              <a:rPr lang="en-GB" smtClean="0"/>
              <a:t>‹#›</a:t>
            </a:fld>
            <a:endParaRPr lang="en-GB"/>
          </a:p>
        </p:txBody>
      </p:sp>
    </p:spTree>
    <p:extLst>
      <p:ext uri="{BB962C8B-B14F-4D97-AF65-F5344CB8AC3E}">
        <p14:creationId xmlns:p14="http://schemas.microsoft.com/office/powerpoint/2010/main" val="683691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810F79-32AF-7270-557B-D5A30BD1D8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7B8906-2F8F-70DD-101B-CA0BD4D6A7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F503E3-1BD2-F2ED-193A-F993CE0522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9D32E-F71A-4089-9FF2-98A1778FDB50}" type="datetimeFigureOut">
              <a:rPr lang="en-GB" smtClean="0"/>
              <a:t>20/06/2024</a:t>
            </a:fld>
            <a:endParaRPr lang="en-GB"/>
          </a:p>
        </p:txBody>
      </p:sp>
      <p:sp>
        <p:nvSpPr>
          <p:cNvPr id="5" name="Footer Placeholder 4">
            <a:extLst>
              <a:ext uri="{FF2B5EF4-FFF2-40B4-BE49-F238E27FC236}">
                <a16:creationId xmlns:a16="http://schemas.microsoft.com/office/drawing/2014/main" id="{931DB66F-6889-0FB6-9F6F-644A1DE306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C4D215F-A0AE-E1C7-2076-5490B180EF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4CC615-EDF5-42F4-80FE-F612F12BF484}" type="slidenum">
              <a:rPr lang="en-GB" smtClean="0"/>
              <a:t>‹#›</a:t>
            </a:fld>
            <a:endParaRPr lang="en-GB"/>
          </a:p>
        </p:txBody>
      </p:sp>
    </p:spTree>
    <p:extLst>
      <p:ext uri="{BB962C8B-B14F-4D97-AF65-F5344CB8AC3E}">
        <p14:creationId xmlns:p14="http://schemas.microsoft.com/office/powerpoint/2010/main" val="3392410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1651C0B-6DF8-5982-7381-85765A020B1A}"/>
              </a:ext>
            </a:extLst>
          </p:cNvPr>
          <p:cNvSpPr>
            <a:spLocks noGrp="1"/>
          </p:cNvSpPr>
          <p:nvPr>
            <p:ph type="ctrTitle"/>
          </p:nvPr>
        </p:nvSpPr>
        <p:spPr>
          <a:xfrm>
            <a:off x="3215729" y="1764407"/>
            <a:ext cx="5760846" cy="2310312"/>
          </a:xfrm>
        </p:spPr>
        <p:txBody>
          <a:bodyPr>
            <a:normAutofit/>
          </a:bodyPr>
          <a:lstStyle/>
          <a:p>
            <a:r>
              <a:rPr lang="en-GB" sz="5200">
                <a:solidFill>
                  <a:schemeClr val="tx2"/>
                </a:solidFill>
              </a:rPr>
              <a:t>Virtual Wards in Derby and Derbyshire</a:t>
            </a:r>
          </a:p>
        </p:txBody>
      </p:sp>
      <p:sp>
        <p:nvSpPr>
          <p:cNvPr id="3" name="Subtitle 2">
            <a:extLst>
              <a:ext uri="{FF2B5EF4-FFF2-40B4-BE49-F238E27FC236}">
                <a16:creationId xmlns:a16="http://schemas.microsoft.com/office/drawing/2014/main" id="{6BF6B4A4-EE9B-192D-0CA5-2861035033EF}"/>
              </a:ext>
            </a:extLst>
          </p:cNvPr>
          <p:cNvSpPr>
            <a:spLocks noGrp="1"/>
          </p:cNvSpPr>
          <p:nvPr>
            <p:ph type="subTitle" idx="1"/>
          </p:nvPr>
        </p:nvSpPr>
        <p:spPr>
          <a:xfrm>
            <a:off x="3215729" y="4165152"/>
            <a:ext cx="5760846" cy="682079"/>
          </a:xfrm>
        </p:spPr>
        <p:txBody>
          <a:bodyPr>
            <a:normAutofit/>
          </a:bodyPr>
          <a:lstStyle/>
          <a:p>
            <a:r>
              <a:rPr lang="en-GB">
                <a:solidFill>
                  <a:schemeClr val="tx2"/>
                </a:solidFill>
              </a:rPr>
              <a:t>Victoria Byrne</a:t>
            </a:r>
          </a:p>
        </p:txBody>
      </p:sp>
    </p:spTree>
    <p:extLst>
      <p:ext uri="{BB962C8B-B14F-4D97-AF65-F5344CB8AC3E}">
        <p14:creationId xmlns:p14="http://schemas.microsoft.com/office/powerpoint/2010/main" val="3273735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wd">
                                    <p:tmPct val="15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grpId="0" nodeType="withEffect">
                                  <p:stCondLst>
                                    <p:cond delay="500"/>
                                  </p:stCondLst>
                                  <p:iterate type="wd">
                                    <p:tmPct val="15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CA66D-5CA2-6120-B76F-98B34B0EB59D}"/>
              </a:ext>
            </a:extLst>
          </p:cNvPr>
          <p:cNvSpPr>
            <a:spLocks noGrp="1"/>
          </p:cNvSpPr>
          <p:nvPr>
            <p:ph type="title"/>
          </p:nvPr>
        </p:nvSpPr>
        <p:spPr/>
        <p:txBody>
          <a:bodyPr/>
          <a:lstStyle/>
          <a:p>
            <a:r>
              <a:rPr lang="en-GB" dirty="0">
                <a:solidFill>
                  <a:srgbClr val="0070C0"/>
                </a:solidFill>
              </a:rPr>
              <a:t>Next Steps</a:t>
            </a:r>
          </a:p>
        </p:txBody>
      </p:sp>
      <p:sp>
        <p:nvSpPr>
          <p:cNvPr id="3" name="Content Placeholder 2">
            <a:extLst>
              <a:ext uri="{FF2B5EF4-FFF2-40B4-BE49-F238E27FC236}">
                <a16:creationId xmlns:a16="http://schemas.microsoft.com/office/drawing/2014/main" id="{00320049-5F6C-7B59-087D-67F00DFF1C7B}"/>
              </a:ext>
            </a:extLst>
          </p:cNvPr>
          <p:cNvSpPr>
            <a:spLocks noGrp="1"/>
          </p:cNvSpPr>
          <p:nvPr>
            <p:ph idx="1"/>
          </p:nvPr>
        </p:nvSpPr>
        <p:spPr>
          <a:xfrm>
            <a:off x="838200" y="1522272"/>
            <a:ext cx="10515600" cy="4351338"/>
          </a:xfrm>
        </p:spPr>
        <p:txBody>
          <a:bodyPr>
            <a:normAutofit/>
          </a:bodyPr>
          <a:lstStyle/>
          <a:p>
            <a:r>
              <a:rPr lang="en-GB" dirty="0"/>
              <a:t>Continue to increase utilisation of beds at 80% and have at least 225 beds available. This would see 180 patients being cared for in the place they call home, every day.  </a:t>
            </a:r>
          </a:p>
          <a:p>
            <a:r>
              <a:rPr lang="en-GB" dirty="0"/>
              <a:t>Ensure consistency in provision across Derby and Derbyshire.</a:t>
            </a:r>
          </a:p>
          <a:p>
            <a:r>
              <a:rPr lang="en-GB" dirty="0"/>
              <a:t>Continue to review and pilot pathways to support more patients, including more opportunity to access Virtual Wards without being in hospital first (step up).</a:t>
            </a:r>
          </a:p>
        </p:txBody>
      </p:sp>
    </p:spTree>
    <p:extLst>
      <p:ext uri="{BB962C8B-B14F-4D97-AF65-F5344CB8AC3E}">
        <p14:creationId xmlns:p14="http://schemas.microsoft.com/office/powerpoint/2010/main" val="1273398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F5CBA-C69F-0BFA-AB2F-4D697E912FD2}"/>
              </a:ext>
            </a:extLst>
          </p:cNvPr>
          <p:cNvSpPr>
            <a:spLocks noGrp="1"/>
          </p:cNvSpPr>
          <p:nvPr>
            <p:ph type="title"/>
          </p:nvPr>
        </p:nvSpPr>
        <p:spPr/>
        <p:txBody>
          <a:bodyPr/>
          <a:lstStyle/>
          <a:p>
            <a:r>
              <a:rPr lang="en-GB" sz="4400" b="1" kern="0" dirty="0">
                <a:solidFill>
                  <a:srgbClr val="000000"/>
                </a:solidFill>
                <a:effectLst/>
                <a:latin typeface="nhs-frutiger"/>
                <a:ea typeface="Times New Roman" panose="02020603050405020304" pitchFamily="18" charset="0"/>
                <a:cs typeface="Times New Roman" panose="02020603050405020304" pitchFamily="18" charset="0"/>
              </a:rPr>
              <a:t>Frequently Asked Questions</a:t>
            </a:r>
            <a:endParaRPr lang="en-GB" dirty="0"/>
          </a:p>
        </p:txBody>
      </p:sp>
      <p:graphicFrame>
        <p:nvGraphicFramePr>
          <p:cNvPr id="5" name="Content Placeholder 2">
            <a:extLst>
              <a:ext uri="{FF2B5EF4-FFF2-40B4-BE49-F238E27FC236}">
                <a16:creationId xmlns:a16="http://schemas.microsoft.com/office/drawing/2014/main" id="{FC480B99-0414-90AC-9442-5DC38354AC76}"/>
              </a:ext>
            </a:extLst>
          </p:cNvPr>
          <p:cNvGraphicFramePr>
            <a:graphicFrameLocks noGrp="1"/>
          </p:cNvGraphicFramePr>
          <p:nvPr>
            <p:ph idx="1"/>
            <p:extLst>
              <p:ext uri="{D42A27DB-BD31-4B8C-83A1-F6EECF244321}">
                <p14:modId xmlns:p14="http://schemas.microsoft.com/office/powerpoint/2010/main" val="27309580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205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icture containing text, screenshot, font, website&#10;&#10;Description automatically generated">
            <a:extLst>
              <a:ext uri="{FF2B5EF4-FFF2-40B4-BE49-F238E27FC236}">
                <a16:creationId xmlns:a16="http://schemas.microsoft.com/office/drawing/2014/main" id="{E0392FF2-5648-B975-41FF-EC1BA447A6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4" y="0"/>
            <a:ext cx="12303688" cy="6939280"/>
          </a:xfrm>
          <a:prstGeom prst="rect">
            <a:avLst/>
          </a:prstGeom>
        </p:spPr>
      </p:pic>
    </p:spTree>
    <p:extLst>
      <p:ext uri="{BB962C8B-B14F-4D97-AF65-F5344CB8AC3E}">
        <p14:creationId xmlns:p14="http://schemas.microsoft.com/office/powerpoint/2010/main" val="3021122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CA66D-5CA2-6120-B76F-98B34B0EB59D}"/>
              </a:ext>
            </a:extLst>
          </p:cNvPr>
          <p:cNvSpPr>
            <a:spLocks noGrp="1"/>
          </p:cNvSpPr>
          <p:nvPr>
            <p:ph type="title"/>
          </p:nvPr>
        </p:nvSpPr>
        <p:spPr/>
        <p:txBody>
          <a:bodyPr/>
          <a:lstStyle/>
          <a:p>
            <a:r>
              <a:rPr lang="en-GB" dirty="0">
                <a:solidFill>
                  <a:srgbClr val="0070C0"/>
                </a:solidFill>
              </a:rPr>
              <a:t>Objectives</a:t>
            </a:r>
          </a:p>
        </p:txBody>
      </p:sp>
      <p:sp>
        <p:nvSpPr>
          <p:cNvPr id="3" name="Content Placeholder 2">
            <a:extLst>
              <a:ext uri="{FF2B5EF4-FFF2-40B4-BE49-F238E27FC236}">
                <a16:creationId xmlns:a16="http://schemas.microsoft.com/office/drawing/2014/main" id="{00320049-5F6C-7B59-087D-67F00DFF1C7B}"/>
              </a:ext>
            </a:extLst>
          </p:cNvPr>
          <p:cNvSpPr>
            <a:spLocks noGrp="1"/>
          </p:cNvSpPr>
          <p:nvPr>
            <p:ph idx="1"/>
          </p:nvPr>
        </p:nvSpPr>
        <p:spPr>
          <a:xfrm>
            <a:off x="838200" y="1320800"/>
            <a:ext cx="10515600" cy="5080000"/>
          </a:xfrm>
        </p:spPr>
        <p:txBody>
          <a:bodyPr>
            <a:normAutofit fontScale="25000" lnSpcReduction="20000"/>
          </a:bodyPr>
          <a:lstStyle/>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contribute to </a:t>
            </a:r>
            <a:r>
              <a:rPr lang="en-GB" sz="8000" dirty="0">
                <a:latin typeface="Calibri" panose="020F0502020204030204" pitchFamily="34" charset="0"/>
                <a:ea typeface="Calibri" panose="020F0502020204030204" pitchFamily="34" charset="0"/>
                <a:cs typeface="Times New Roman" panose="02020603050405020304" pitchFamily="18" charset="0"/>
              </a:rPr>
              <a:t>t</a:t>
            </a:r>
            <a:r>
              <a:rPr lang="en-GB" sz="8000" dirty="0">
                <a:effectLst/>
                <a:latin typeface="Calibri" panose="020F0502020204030204" pitchFamily="34" charset="0"/>
                <a:ea typeface="Calibri" panose="020F0502020204030204" pitchFamily="34" charset="0"/>
                <a:cs typeface="Times New Roman" panose="02020603050405020304" pitchFamily="18" charset="0"/>
              </a:rPr>
              <a:t>he key Urgent, Emergency and Critical Care Board Strategic priorities, including:</a:t>
            </a:r>
          </a:p>
          <a:p>
            <a:pPr lvl="2">
              <a:lnSpc>
                <a:spcPct val="107000"/>
              </a:lnSpc>
              <a:buFont typeface="Wingdings" panose="05000000000000000000" pitchFamily="2" charset="2"/>
              <a:buChar char="Ø"/>
            </a:pPr>
            <a:r>
              <a:rPr lang="en-GB" sz="7600" dirty="0">
                <a:effectLst/>
                <a:latin typeface="Calibri" panose="020F0502020204030204" pitchFamily="34" charset="0"/>
                <a:ea typeface="Calibri" panose="020F0502020204030204" pitchFamily="34" charset="0"/>
                <a:cs typeface="Times New Roman" panose="02020603050405020304" pitchFamily="18" charset="0"/>
              </a:rPr>
              <a:t>Reducing ED attendances and improving access to right care</a:t>
            </a:r>
          </a:p>
          <a:p>
            <a:pPr lvl="2">
              <a:lnSpc>
                <a:spcPct val="107000"/>
              </a:lnSpc>
              <a:buFont typeface="Wingdings" panose="05000000000000000000" pitchFamily="2" charset="2"/>
              <a:buChar char="Ø"/>
            </a:pPr>
            <a:r>
              <a:rPr lang="en-GB" sz="7600" dirty="0">
                <a:effectLst/>
                <a:latin typeface="Calibri" panose="020F0502020204030204" pitchFamily="34" charset="0"/>
                <a:ea typeface="Calibri" panose="020F0502020204030204" pitchFamily="34" charset="0"/>
                <a:cs typeface="Times New Roman" panose="02020603050405020304" pitchFamily="18" charset="0"/>
              </a:rPr>
              <a:t>Reducing admissions/ Re-admissions</a:t>
            </a:r>
          </a:p>
          <a:p>
            <a:pPr lvl="2">
              <a:lnSpc>
                <a:spcPct val="107000"/>
              </a:lnSpc>
              <a:buFont typeface="Wingdings" panose="05000000000000000000" pitchFamily="2" charset="2"/>
              <a:buChar char="Ø"/>
            </a:pPr>
            <a:r>
              <a:rPr lang="en-GB" sz="7600" dirty="0">
                <a:effectLst/>
                <a:latin typeface="Calibri" panose="020F0502020204030204" pitchFamily="34" charset="0"/>
                <a:ea typeface="Calibri" panose="020F0502020204030204" pitchFamily="34" charset="0"/>
                <a:cs typeface="Times New Roman" panose="02020603050405020304" pitchFamily="18" charset="0"/>
              </a:rPr>
              <a:t>Reducing length of stay and Improving flow</a:t>
            </a:r>
          </a:p>
          <a:p>
            <a:pPr marL="914400" lvl="2" indent="0">
              <a:lnSpc>
                <a:spcPct val="107000"/>
              </a:lnSpc>
              <a:buNone/>
            </a:pPr>
            <a:endParaRPr lang="en-GB" sz="7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deliver 225 virtual ward beds</a:t>
            </a:r>
            <a:r>
              <a:rPr lang="en-GB" sz="8000" dirty="0">
                <a:latin typeface="Calibri" panose="020F0502020204030204" pitchFamily="34" charset="0"/>
                <a:ea typeface="Calibri" panose="020F0502020204030204" pitchFamily="34" charset="0"/>
                <a:cs typeface="Times New Roman" panose="02020603050405020304" pitchFamily="18" charset="0"/>
              </a:rPr>
              <a:t> </a:t>
            </a:r>
            <a:r>
              <a:rPr lang="en-GB" sz="8000" dirty="0">
                <a:effectLst/>
                <a:latin typeface="Calibri" panose="020F0502020204030204" pitchFamily="34" charset="0"/>
                <a:ea typeface="Calibri" panose="020F0502020204030204" pitchFamily="34" charset="0"/>
                <a:cs typeface="Times New Roman" panose="02020603050405020304" pitchFamily="18" charset="0"/>
              </a:rPr>
              <a:t>with a use rate of 80% (180 beds in use daily)</a:t>
            </a:r>
          </a:p>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ensure that patients receive timely care in the right setting from the right professional</a:t>
            </a:r>
          </a:p>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reduce reliance on emergency, non-elective care services where this could be avoided by patients receiving care in another setting</a:t>
            </a:r>
          </a:p>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support the delivery of national UEC and ambulance waiting times standards e.g. ambulance response times, 4 hour ED waits target, acute occupancy</a:t>
            </a:r>
          </a:p>
          <a:p>
            <a:pPr marL="342900" lvl="0" indent="-342900">
              <a:lnSpc>
                <a:spcPct val="107000"/>
              </a:lnSpc>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optimise UEC System flow </a:t>
            </a:r>
          </a:p>
          <a:p>
            <a:pPr marL="342900" lvl="0" indent="-342900">
              <a:lnSpc>
                <a:spcPct val="107000"/>
              </a:lnSpc>
              <a:spcAft>
                <a:spcPts val="800"/>
              </a:spcAft>
              <a:buFont typeface="Symbol" panose="05050102010706020507" pitchFamily="18" charset="2"/>
              <a:buChar char=""/>
            </a:pPr>
            <a:r>
              <a:rPr lang="en-GB" sz="8000" dirty="0">
                <a:effectLst/>
                <a:latin typeface="Calibri" panose="020F0502020204030204" pitchFamily="34" charset="0"/>
                <a:ea typeface="Calibri" panose="020F0502020204030204" pitchFamily="34" charset="0"/>
                <a:cs typeface="Times New Roman" panose="02020603050405020304" pitchFamily="18" charset="0"/>
              </a:rPr>
              <a:t>To reduce inequalities of access to and patient experience of care</a:t>
            </a:r>
          </a:p>
          <a:p>
            <a:pPr marL="0" indent="0">
              <a:buNone/>
            </a:pPr>
            <a:endParaRPr lang="en-GB" kern="0" dirty="0"/>
          </a:p>
        </p:txBody>
      </p:sp>
    </p:spTree>
    <p:extLst>
      <p:ext uri="{BB962C8B-B14F-4D97-AF65-F5344CB8AC3E}">
        <p14:creationId xmlns:p14="http://schemas.microsoft.com/office/powerpoint/2010/main" val="2065077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5847E-DF2C-D5AE-FC31-445D30D60774}"/>
              </a:ext>
            </a:extLst>
          </p:cNvPr>
          <p:cNvSpPr>
            <a:spLocks noGrp="1"/>
          </p:cNvSpPr>
          <p:nvPr>
            <p:ph type="title"/>
          </p:nvPr>
        </p:nvSpPr>
        <p:spPr/>
        <p:txBody>
          <a:bodyPr/>
          <a:lstStyle/>
          <a:p>
            <a:r>
              <a:rPr lang="en-GB" dirty="0"/>
              <a:t>What is a Virtual Ward?</a:t>
            </a:r>
          </a:p>
        </p:txBody>
      </p:sp>
      <p:graphicFrame>
        <p:nvGraphicFramePr>
          <p:cNvPr id="9" name="Content Placeholder 2">
            <a:extLst>
              <a:ext uri="{FF2B5EF4-FFF2-40B4-BE49-F238E27FC236}">
                <a16:creationId xmlns:a16="http://schemas.microsoft.com/office/drawing/2014/main" id="{831E1456-2C82-F874-3ED0-512558A45044}"/>
              </a:ext>
            </a:extLst>
          </p:cNvPr>
          <p:cNvGraphicFramePr>
            <a:graphicFrameLocks noGrp="1"/>
          </p:cNvGraphicFramePr>
          <p:nvPr>
            <p:ph idx="1"/>
            <p:extLst>
              <p:ext uri="{D42A27DB-BD31-4B8C-83A1-F6EECF244321}">
                <p14:modId xmlns:p14="http://schemas.microsoft.com/office/powerpoint/2010/main" val="10736580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8168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DDBB197-D710-4A4F-A9CA-FD2177498B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1">
            <a:extLst>
              <a:ext uri="{FF2B5EF4-FFF2-40B4-BE49-F238E27FC236}">
                <a16:creationId xmlns:a16="http://schemas.microsoft.com/office/drawing/2014/main" id="{975D1CFA-2CDB-4B64-BD9F-85744E8DA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389C5D-2AC9-6B10-32FF-73137170E67C}"/>
              </a:ext>
            </a:extLst>
          </p:cNvPr>
          <p:cNvSpPr>
            <a:spLocks noGrp="1"/>
          </p:cNvSpPr>
          <p:nvPr>
            <p:ph type="title"/>
          </p:nvPr>
        </p:nvSpPr>
        <p:spPr>
          <a:xfrm>
            <a:off x="354421" y="98659"/>
            <a:ext cx="4977976" cy="1454051"/>
          </a:xfrm>
        </p:spPr>
        <p:txBody>
          <a:bodyPr>
            <a:normAutofit/>
          </a:bodyPr>
          <a:lstStyle/>
          <a:p>
            <a:r>
              <a:rPr lang="en-GB" sz="3300" dirty="0">
                <a:solidFill>
                  <a:schemeClr val="tx2"/>
                </a:solidFill>
              </a:rPr>
              <a:t>What happens on a Virtual Ward and who will look after me?</a:t>
            </a:r>
          </a:p>
        </p:txBody>
      </p:sp>
      <p:sp>
        <p:nvSpPr>
          <p:cNvPr id="3" name="Content Placeholder 2">
            <a:extLst>
              <a:ext uri="{FF2B5EF4-FFF2-40B4-BE49-F238E27FC236}">
                <a16:creationId xmlns:a16="http://schemas.microsoft.com/office/drawing/2014/main" id="{303B5B23-012F-1B86-FDF8-05A004DEBEE8}"/>
              </a:ext>
            </a:extLst>
          </p:cNvPr>
          <p:cNvSpPr>
            <a:spLocks noGrp="1"/>
          </p:cNvSpPr>
          <p:nvPr>
            <p:ph idx="1"/>
          </p:nvPr>
        </p:nvSpPr>
        <p:spPr>
          <a:xfrm>
            <a:off x="354421" y="1552710"/>
            <a:ext cx="7317053" cy="5165627"/>
          </a:xfrm>
        </p:spPr>
        <p:txBody>
          <a:bodyPr anchor="ctr">
            <a:noAutofit/>
          </a:bodyPr>
          <a:lstStyle/>
          <a:p>
            <a:r>
              <a:rPr lang="en-GB" sz="1800" b="0" i="0" dirty="0">
                <a:solidFill>
                  <a:schemeClr val="tx2"/>
                </a:solidFill>
                <a:effectLst/>
                <a:latin typeface="nhs-frutiger"/>
              </a:rPr>
              <a:t>No two patients are the same, so your Virtual Ward stay will be dependent on your condition and how much support you need. This could be anywhere from a few hours to 14 days. Your team will discuss whether you need monitoring technology and how the technology will be managed, any further investigations that might be required, your medications and the level of contact the Virtual Ward team needs to have with you. </a:t>
            </a:r>
          </a:p>
          <a:p>
            <a:r>
              <a:rPr lang="en-GB" sz="1800" b="0" i="0" dirty="0">
                <a:solidFill>
                  <a:schemeClr val="tx2"/>
                </a:solidFill>
                <a:effectLst/>
                <a:latin typeface="nhs-frutiger"/>
              </a:rPr>
              <a:t>The team will contact you once you get home to ensure everything you need is set up and working and will check in on you daily and continue to involve you in your care decisions while on a Virtual Ward.</a:t>
            </a:r>
          </a:p>
          <a:p>
            <a:r>
              <a:rPr lang="en-GB" sz="1800" b="0" i="0" dirty="0">
                <a:solidFill>
                  <a:schemeClr val="tx2"/>
                </a:solidFill>
                <a:effectLst/>
                <a:latin typeface="nhs-frutiger"/>
              </a:rPr>
              <a:t>If at any point you feel unhappy or uncomfortable about being on a Virtual Ward following your admission, you can speak to your named Virtual Ward contact to discuss the best way forward.</a:t>
            </a:r>
          </a:p>
          <a:p>
            <a:r>
              <a:rPr lang="en-GB" sz="1800" b="0" i="0" dirty="0">
                <a:solidFill>
                  <a:schemeClr val="tx2"/>
                </a:solidFill>
                <a:effectLst/>
                <a:latin typeface="nhs-frutiger"/>
              </a:rPr>
              <a:t>A Virtual Ward team will have a range of experts. This could include your hospital doctor, a lead nurse, a group of experienced nurses, a pharmacist and other health professionals such as physiotherapists, speech and language therapists, dieticians and occupational therapists.</a:t>
            </a:r>
          </a:p>
        </p:txBody>
      </p:sp>
      <p:grpSp>
        <p:nvGrpSpPr>
          <p:cNvPr id="23" name="Group 13">
            <a:extLst>
              <a:ext uri="{FF2B5EF4-FFF2-40B4-BE49-F238E27FC236}">
                <a16:creationId xmlns:a16="http://schemas.microsoft.com/office/drawing/2014/main" id="{25EE5136-01F1-466C-962D-BA9B4C6757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369897" y="0"/>
            <a:ext cx="5822103" cy="6685267"/>
            <a:chOff x="6357228" y="0"/>
            <a:chExt cx="5822103" cy="6685267"/>
          </a:xfrm>
        </p:grpSpPr>
        <p:sp>
          <p:nvSpPr>
            <p:cNvPr id="24" name="Freeform: Shape 14">
              <a:extLst>
                <a:ext uri="{FF2B5EF4-FFF2-40B4-BE49-F238E27FC236}">
                  <a16:creationId xmlns:a16="http://schemas.microsoft.com/office/drawing/2014/main" id="{E11D3AD4-AF9B-4EB5-8C7B-C45D173B4B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57228" y="0"/>
              <a:ext cx="5822102" cy="6685267"/>
            </a:xfrm>
            <a:custGeom>
              <a:avLst/>
              <a:gdLst>
                <a:gd name="connsiteX0" fmla="*/ 2605444 w 5822102"/>
                <a:gd name="connsiteY0" fmla="*/ 0 h 6685267"/>
                <a:gd name="connsiteX1" fmla="*/ 4757391 w 5822102"/>
                <a:gd name="connsiteY1" fmla="*/ 0 h 6685267"/>
                <a:gd name="connsiteX2" fmla="*/ 4913680 w 5822102"/>
                <a:gd name="connsiteY2" fmla="*/ 56274 h 6685267"/>
                <a:gd name="connsiteX3" fmla="*/ 5376238 w 5822102"/>
                <a:gd name="connsiteY3" fmla="*/ 282027 h 6685267"/>
                <a:gd name="connsiteX4" fmla="*/ 5658024 w 5822102"/>
                <a:gd name="connsiteY4" fmla="*/ 471014 h 6685267"/>
                <a:gd name="connsiteX5" fmla="*/ 5822102 w 5822102"/>
                <a:gd name="connsiteY5" fmla="*/ 609109 h 6685267"/>
                <a:gd name="connsiteX6" fmla="*/ 5822102 w 5822102"/>
                <a:gd name="connsiteY6" fmla="*/ 760697 h 6685267"/>
                <a:gd name="connsiteX7" fmla="*/ 5707785 w 5822102"/>
                <a:gd name="connsiteY7" fmla="*/ 666601 h 6685267"/>
                <a:gd name="connsiteX8" fmla="*/ 5577306 w 5822102"/>
                <a:gd name="connsiteY8" fmla="*/ 571666 h 6685267"/>
                <a:gd name="connsiteX9" fmla="*/ 5298630 w 5822102"/>
                <a:gd name="connsiteY9" fmla="*/ 407449 h 6685267"/>
                <a:gd name="connsiteX10" fmla="*/ 4690768 w 5822102"/>
                <a:gd name="connsiteY10" fmla="*/ 184979 h 6685267"/>
                <a:gd name="connsiteX11" fmla="*/ 4048577 w 5822102"/>
                <a:gd name="connsiteY11" fmla="*/ 99280 h 6685267"/>
                <a:gd name="connsiteX12" fmla="*/ 3405404 w 5822102"/>
                <a:gd name="connsiteY12" fmla="*/ 131937 h 6685267"/>
                <a:gd name="connsiteX13" fmla="*/ 3089702 w 5822102"/>
                <a:gd name="connsiteY13" fmla="*/ 190190 h 6685267"/>
                <a:gd name="connsiteX14" fmla="*/ 2780132 w 5822102"/>
                <a:gd name="connsiteY14" fmla="*/ 273457 h 6685267"/>
                <a:gd name="connsiteX15" fmla="*/ 2478040 w 5822102"/>
                <a:gd name="connsiteY15" fmla="*/ 379654 h 6685267"/>
                <a:gd name="connsiteX16" fmla="*/ 2184897 w 5822102"/>
                <a:gd name="connsiteY16" fmla="*/ 507972 h 6685267"/>
                <a:gd name="connsiteX17" fmla="*/ 1629141 w 5822102"/>
                <a:gd name="connsiteY17" fmla="*/ 823205 h 6685267"/>
                <a:gd name="connsiteX18" fmla="*/ 1497711 w 5822102"/>
                <a:gd name="connsiteY18" fmla="*/ 914000 h 6685267"/>
                <a:gd name="connsiteX19" fmla="*/ 1433099 w 5822102"/>
                <a:gd name="connsiteY19" fmla="*/ 960903 h 6685267"/>
                <a:gd name="connsiteX20" fmla="*/ 1369346 w 5822102"/>
                <a:gd name="connsiteY20" fmla="*/ 1008963 h 6685267"/>
                <a:gd name="connsiteX21" fmla="*/ 1123406 w 5822102"/>
                <a:gd name="connsiteY21" fmla="*/ 1212905 h 6685267"/>
                <a:gd name="connsiteX22" fmla="*/ 684367 w 5822102"/>
                <a:gd name="connsiteY22" fmla="*/ 1675564 h 6685267"/>
                <a:gd name="connsiteX23" fmla="*/ 497153 w 5822102"/>
                <a:gd name="connsiteY23" fmla="*/ 1933588 h 6685267"/>
                <a:gd name="connsiteX24" fmla="*/ 337770 w 5822102"/>
                <a:gd name="connsiteY24" fmla="*/ 2208983 h 6685267"/>
                <a:gd name="connsiteX25" fmla="*/ 302461 w 5822102"/>
                <a:gd name="connsiteY25" fmla="*/ 2280207 h 6685267"/>
                <a:gd name="connsiteX26" fmla="*/ 285296 w 5822102"/>
                <a:gd name="connsiteY26" fmla="*/ 2316107 h 6685267"/>
                <a:gd name="connsiteX27" fmla="*/ 268991 w 5822102"/>
                <a:gd name="connsiteY27" fmla="*/ 2352355 h 6685267"/>
                <a:gd name="connsiteX28" fmla="*/ 237849 w 5822102"/>
                <a:gd name="connsiteY28" fmla="*/ 2425432 h 6685267"/>
                <a:gd name="connsiteX29" fmla="*/ 208670 w 5822102"/>
                <a:gd name="connsiteY29" fmla="*/ 2499319 h 6685267"/>
                <a:gd name="connsiteX30" fmla="*/ 113775 w 5822102"/>
                <a:gd name="connsiteY30" fmla="*/ 2801929 h 6685267"/>
                <a:gd name="connsiteX31" fmla="*/ 36781 w 5822102"/>
                <a:gd name="connsiteY31" fmla="*/ 3428922 h 6685267"/>
                <a:gd name="connsiteX32" fmla="*/ 69148 w 5822102"/>
                <a:gd name="connsiteY32" fmla="*/ 3741955 h 6685267"/>
                <a:gd name="connsiteX33" fmla="*/ 167966 w 5822102"/>
                <a:gd name="connsiteY33" fmla="*/ 4041323 h 6685267"/>
                <a:gd name="connsiteX34" fmla="*/ 202049 w 5822102"/>
                <a:gd name="connsiteY34" fmla="*/ 4112894 h 6685267"/>
                <a:gd name="connsiteX35" fmla="*/ 239933 w 5822102"/>
                <a:gd name="connsiteY35" fmla="*/ 4182843 h 6685267"/>
                <a:gd name="connsiteX36" fmla="*/ 323916 w 5822102"/>
                <a:gd name="connsiteY36" fmla="*/ 4318456 h 6685267"/>
                <a:gd name="connsiteX37" fmla="*/ 416604 w 5822102"/>
                <a:gd name="connsiteY37" fmla="*/ 4449436 h 6685267"/>
                <a:gd name="connsiteX38" fmla="*/ 515911 w 5822102"/>
                <a:gd name="connsiteY38" fmla="*/ 4576711 h 6685267"/>
                <a:gd name="connsiteX39" fmla="*/ 722619 w 5822102"/>
                <a:gd name="connsiteY39" fmla="*/ 4828482 h 6685267"/>
                <a:gd name="connsiteX40" fmla="*/ 825972 w 5822102"/>
                <a:gd name="connsiteY40" fmla="*/ 4956104 h 6685267"/>
                <a:gd name="connsiteX41" fmla="*/ 926506 w 5822102"/>
                <a:gd name="connsiteY41" fmla="*/ 5085347 h 6685267"/>
                <a:gd name="connsiteX42" fmla="*/ 1027040 w 5822102"/>
                <a:gd name="connsiteY42" fmla="*/ 5210191 h 6685267"/>
                <a:gd name="connsiteX43" fmla="*/ 1132110 w 5822102"/>
                <a:gd name="connsiteY43" fmla="*/ 5330748 h 6685267"/>
                <a:gd name="connsiteX44" fmla="*/ 1354880 w 5822102"/>
                <a:gd name="connsiteY44" fmla="*/ 5558083 h 6685267"/>
                <a:gd name="connsiteX45" fmla="*/ 1855220 w 5822102"/>
                <a:gd name="connsiteY45" fmla="*/ 5937591 h 6685267"/>
                <a:gd name="connsiteX46" fmla="*/ 2131810 w 5822102"/>
                <a:gd name="connsiteY46" fmla="*/ 6080268 h 6685267"/>
                <a:gd name="connsiteX47" fmla="*/ 2423726 w 5822102"/>
                <a:gd name="connsiteY47" fmla="*/ 6188087 h 6685267"/>
                <a:gd name="connsiteX48" fmla="*/ 2727780 w 5822102"/>
                <a:gd name="connsiteY48" fmla="*/ 6262552 h 6685267"/>
                <a:gd name="connsiteX49" fmla="*/ 3041276 w 5822102"/>
                <a:gd name="connsiteY49" fmla="*/ 6304245 h 6685267"/>
                <a:gd name="connsiteX50" fmla="*/ 3360532 w 5822102"/>
                <a:gd name="connsiteY50" fmla="*/ 6317331 h 6685267"/>
                <a:gd name="connsiteX51" fmla="*/ 3439855 w 5822102"/>
                <a:gd name="connsiteY51" fmla="*/ 6316751 h 6685267"/>
                <a:gd name="connsiteX52" fmla="*/ 3478721 w 5822102"/>
                <a:gd name="connsiteY52" fmla="*/ 6315826 h 6685267"/>
                <a:gd name="connsiteX53" fmla="*/ 3517463 w 5822102"/>
                <a:gd name="connsiteY53" fmla="*/ 6313971 h 6685267"/>
                <a:gd name="connsiteX54" fmla="*/ 3671452 w 5822102"/>
                <a:gd name="connsiteY54" fmla="*/ 6301233 h 6685267"/>
                <a:gd name="connsiteX55" fmla="*/ 4265460 w 5822102"/>
                <a:gd name="connsiteY55" fmla="*/ 6149638 h 6685267"/>
                <a:gd name="connsiteX56" fmla="*/ 4546587 w 5822102"/>
                <a:gd name="connsiteY56" fmla="*/ 6018079 h 6685267"/>
                <a:gd name="connsiteX57" fmla="*/ 4818030 w 5822102"/>
                <a:gd name="connsiteY57" fmla="*/ 5858029 h 6685267"/>
                <a:gd name="connsiteX58" fmla="*/ 5081870 w 5822102"/>
                <a:gd name="connsiteY58" fmla="*/ 5676903 h 6685267"/>
                <a:gd name="connsiteX59" fmla="*/ 5212073 w 5822102"/>
                <a:gd name="connsiteY59" fmla="*/ 5581013 h 6685267"/>
                <a:gd name="connsiteX60" fmla="*/ 5343625 w 5822102"/>
                <a:gd name="connsiteY60" fmla="*/ 5481533 h 6685267"/>
                <a:gd name="connsiteX61" fmla="*/ 5610378 w 5822102"/>
                <a:gd name="connsiteY61" fmla="*/ 5284425 h 6685267"/>
                <a:gd name="connsiteX62" fmla="*/ 5822102 w 5822102"/>
                <a:gd name="connsiteY62" fmla="*/ 5126414 h 6685267"/>
                <a:gd name="connsiteX63" fmla="*/ 5822102 w 5822102"/>
                <a:gd name="connsiteY63" fmla="*/ 5556641 h 6685267"/>
                <a:gd name="connsiteX64" fmla="*/ 5576325 w 5822102"/>
                <a:gd name="connsiteY64" fmla="*/ 5749979 h 6685267"/>
                <a:gd name="connsiteX65" fmla="*/ 5447715 w 5822102"/>
                <a:gd name="connsiteY65" fmla="*/ 5852818 h 6685267"/>
                <a:gd name="connsiteX66" fmla="*/ 5315059 w 5822102"/>
                <a:gd name="connsiteY66" fmla="*/ 5956236 h 6685267"/>
                <a:gd name="connsiteX67" fmla="*/ 5038468 w 5822102"/>
                <a:gd name="connsiteY67" fmla="*/ 6155776 h 6685267"/>
                <a:gd name="connsiteX68" fmla="*/ 4741892 w 5822102"/>
                <a:gd name="connsiteY68" fmla="*/ 6338292 h 6685267"/>
                <a:gd name="connsiteX69" fmla="*/ 4420920 w 5822102"/>
                <a:gd name="connsiteY69" fmla="*/ 6492203 h 6685267"/>
                <a:gd name="connsiteX70" fmla="*/ 3717672 w 5822102"/>
                <a:gd name="connsiteY70" fmla="*/ 6670434 h 6685267"/>
                <a:gd name="connsiteX71" fmla="*/ 3535853 w 5822102"/>
                <a:gd name="connsiteY71" fmla="*/ 6683289 h 6685267"/>
                <a:gd name="connsiteX72" fmla="*/ 3490367 w 5822102"/>
                <a:gd name="connsiteY72" fmla="*/ 6684910 h 6685267"/>
                <a:gd name="connsiteX73" fmla="*/ 3445005 w 5822102"/>
                <a:gd name="connsiteY73" fmla="*/ 6685142 h 6685267"/>
                <a:gd name="connsiteX74" fmla="*/ 3355872 w 5822102"/>
                <a:gd name="connsiteY74" fmla="*/ 6684100 h 6685267"/>
                <a:gd name="connsiteX75" fmla="*/ 3179203 w 5822102"/>
                <a:gd name="connsiteY75" fmla="*/ 6677150 h 6685267"/>
                <a:gd name="connsiteX76" fmla="*/ 3002410 w 5822102"/>
                <a:gd name="connsiteY76" fmla="*/ 6661169 h 6685267"/>
                <a:gd name="connsiteX77" fmla="*/ 2650296 w 5822102"/>
                <a:gd name="connsiteY77" fmla="*/ 6604191 h 6685267"/>
                <a:gd name="connsiteX78" fmla="*/ 2306028 w 5822102"/>
                <a:gd name="connsiteY78" fmla="*/ 6505869 h 6685267"/>
                <a:gd name="connsiteX79" fmla="*/ 1978803 w 5822102"/>
                <a:gd name="connsiteY79" fmla="*/ 6363307 h 6685267"/>
                <a:gd name="connsiteX80" fmla="*/ 1678428 w 5822102"/>
                <a:gd name="connsiteY80" fmla="*/ 6177779 h 6685267"/>
                <a:gd name="connsiteX81" fmla="*/ 1175880 w 5822102"/>
                <a:gd name="connsiteY81" fmla="*/ 5710373 h 6685267"/>
                <a:gd name="connsiteX82" fmla="*/ 971502 w 5822102"/>
                <a:gd name="connsiteY82" fmla="*/ 5445399 h 6685267"/>
                <a:gd name="connsiteX83" fmla="*/ 790909 w 5822102"/>
                <a:gd name="connsiteY83" fmla="*/ 5169078 h 6685267"/>
                <a:gd name="connsiteX84" fmla="*/ 706680 w 5822102"/>
                <a:gd name="connsiteY84" fmla="*/ 5031959 h 6685267"/>
                <a:gd name="connsiteX85" fmla="*/ 619143 w 5822102"/>
                <a:gd name="connsiteY85" fmla="*/ 4897157 h 6685267"/>
                <a:gd name="connsiteX86" fmla="*/ 436465 w 5822102"/>
                <a:gd name="connsiteY86" fmla="*/ 4628710 h 6685267"/>
                <a:gd name="connsiteX87" fmla="*/ 347088 w 5822102"/>
                <a:gd name="connsiteY87" fmla="*/ 4492171 h 6685267"/>
                <a:gd name="connsiteX88" fmla="*/ 262001 w 5822102"/>
                <a:gd name="connsiteY88" fmla="*/ 4352619 h 6685267"/>
                <a:gd name="connsiteX89" fmla="*/ 118679 w 5822102"/>
                <a:gd name="connsiteY89" fmla="*/ 4059853 h 6685267"/>
                <a:gd name="connsiteX90" fmla="*/ 28322 w 5822102"/>
                <a:gd name="connsiteY90" fmla="*/ 3749136 h 6685267"/>
                <a:gd name="connsiteX91" fmla="*/ 0 w 5822102"/>
                <a:gd name="connsiteY91" fmla="*/ 3428922 h 6685267"/>
                <a:gd name="connsiteX92" fmla="*/ 253052 w 5822102"/>
                <a:gd name="connsiteY92" fmla="*/ 2174356 h 6685267"/>
                <a:gd name="connsiteX93" fmla="*/ 389141 w 5822102"/>
                <a:gd name="connsiteY93" fmla="*/ 1877652 h 6685267"/>
                <a:gd name="connsiteX94" fmla="*/ 552079 w 5822102"/>
                <a:gd name="connsiteY94" fmla="*/ 1591834 h 6685267"/>
                <a:gd name="connsiteX95" fmla="*/ 954950 w 5822102"/>
                <a:gd name="connsiteY95" fmla="*/ 1061773 h 6685267"/>
                <a:gd name="connsiteX96" fmla="*/ 1192922 w 5822102"/>
                <a:gd name="connsiteY96" fmla="*/ 822626 h 6685267"/>
                <a:gd name="connsiteX97" fmla="*/ 1255939 w 5822102"/>
                <a:gd name="connsiteY97" fmla="*/ 765880 h 6685267"/>
                <a:gd name="connsiteX98" fmla="*/ 1320183 w 5822102"/>
                <a:gd name="connsiteY98" fmla="*/ 710291 h 6685267"/>
                <a:gd name="connsiteX99" fmla="*/ 1452961 w 5822102"/>
                <a:gd name="connsiteY99" fmla="*/ 603514 h 6685267"/>
                <a:gd name="connsiteX100" fmla="*/ 2033360 w 5822102"/>
                <a:gd name="connsiteY100" fmla="*/ 235818 h 6685267"/>
                <a:gd name="connsiteX101" fmla="*/ 2512513 w 5822102"/>
                <a:gd name="connsiteY101" fmla="*/ 30012 h 6685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822102" h="6685267">
                  <a:moveTo>
                    <a:pt x="2605444" y="0"/>
                  </a:moveTo>
                  <a:lnTo>
                    <a:pt x="4757391" y="0"/>
                  </a:lnTo>
                  <a:lnTo>
                    <a:pt x="4913680" y="56274"/>
                  </a:lnTo>
                  <a:cubicBezTo>
                    <a:pt x="5074659" y="119278"/>
                    <a:pt x="5229483" y="195083"/>
                    <a:pt x="5376238" y="282027"/>
                  </a:cubicBezTo>
                  <a:cubicBezTo>
                    <a:pt x="5474014" y="340105"/>
                    <a:pt x="5568080" y="403280"/>
                    <a:pt x="5658024" y="471014"/>
                  </a:cubicBezTo>
                  <a:lnTo>
                    <a:pt x="5822102" y="609109"/>
                  </a:lnTo>
                  <a:lnTo>
                    <a:pt x="5822102" y="760697"/>
                  </a:lnTo>
                  <a:lnTo>
                    <a:pt x="5707785" y="666601"/>
                  </a:lnTo>
                  <a:cubicBezTo>
                    <a:pt x="5665273" y="633682"/>
                    <a:pt x="5621749" y="602008"/>
                    <a:pt x="5577306" y="571666"/>
                  </a:cubicBezTo>
                  <a:cubicBezTo>
                    <a:pt x="5487929" y="511562"/>
                    <a:pt x="5395118" y="456089"/>
                    <a:pt x="5298630" y="407449"/>
                  </a:cubicBezTo>
                  <a:cubicBezTo>
                    <a:pt x="5106266" y="309010"/>
                    <a:pt x="4901153" y="235355"/>
                    <a:pt x="4690768" y="184979"/>
                  </a:cubicBezTo>
                  <a:cubicBezTo>
                    <a:pt x="4480382" y="134486"/>
                    <a:pt x="4264724" y="106807"/>
                    <a:pt x="4048577" y="99280"/>
                  </a:cubicBezTo>
                  <a:cubicBezTo>
                    <a:pt x="3832182" y="90709"/>
                    <a:pt x="3617997" y="102290"/>
                    <a:pt x="3405404" y="131937"/>
                  </a:cubicBezTo>
                  <a:cubicBezTo>
                    <a:pt x="3299353" y="147340"/>
                    <a:pt x="3193915" y="166449"/>
                    <a:pt x="3089702" y="190190"/>
                  </a:cubicBezTo>
                  <a:cubicBezTo>
                    <a:pt x="2985491" y="214278"/>
                    <a:pt x="2882137" y="241725"/>
                    <a:pt x="2780132" y="273457"/>
                  </a:cubicBezTo>
                  <a:cubicBezTo>
                    <a:pt x="2678126" y="305073"/>
                    <a:pt x="2577348" y="340510"/>
                    <a:pt x="2478040" y="379654"/>
                  </a:cubicBezTo>
                  <a:cubicBezTo>
                    <a:pt x="2378854" y="418914"/>
                    <a:pt x="2281017" y="461763"/>
                    <a:pt x="2184897" y="507972"/>
                  </a:cubicBezTo>
                  <a:cubicBezTo>
                    <a:pt x="1992657" y="600271"/>
                    <a:pt x="1806791" y="705542"/>
                    <a:pt x="1629141" y="823205"/>
                  </a:cubicBezTo>
                  <a:cubicBezTo>
                    <a:pt x="1584882" y="852736"/>
                    <a:pt x="1540745" y="882731"/>
                    <a:pt x="1497711" y="914000"/>
                  </a:cubicBezTo>
                  <a:cubicBezTo>
                    <a:pt x="1475888" y="929286"/>
                    <a:pt x="1454555" y="945153"/>
                    <a:pt x="1433099" y="960903"/>
                  </a:cubicBezTo>
                  <a:cubicBezTo>
                    <a:pt x="1411521" y="976537"/>
                    <a:pt x="1390311" y="992634"/>
                    <a:pt x="1369346" y="1008963"/>
                  </a:cubicBezTo>
                  <a:cubicBezTo>
                    <a:pt x="1285119" y="1074165"/>
                    <a:pt x="1202730" y="1141797"/>
                    <a:pt x="1123406" y="1212905"/>
                  </a:cubicBezTo>
                  <a:cubicBezTo>
                    <a:pt x="964391" y="1354656"/>
                    <a:pt x="816900" y="1509261"/>
                    <a:pt x="684367" y="1675564"/>
                  </a:cubicBezTo>
                  <a:cubicBezTo>
                    <a:pt x="618161" y="1758716"/>
                    <a:pt x="555512" y="1844763"/>
                    <a:pt x="497153" y="1933588"/>
                  </a:cubicBezTo>
                  <a:cubicBezTo>
                    <a:pt x="439775" y="2022877"/>
                    <a:pt x="385584" y="2114367"/>
                    <a:pt x="337770" y="2208983"/>
                  </a:cubicBezTo>
                  <a:cubicBezTo>
                    <a:pt x="325388" y="2232493"/>
                    <a:pt x="313862" y="2256349"/>
                    <a:pt x="302461" y="2280207"/>
                  </a:cubicBezTo>
                  <a:lnTo>
                    <a:pt x="285296" y="2316107"/>
                  </a:lnTo>
                  <a:lnTo>
                    <a:pt x="268991" y="2352355"/>
                  </a:lnTo>
                  <a:cubicBezTo>
                    <a:pt x="258324" y="2376560"/>
                    <a:pt x="247535" y="2400764"/>
                    <a:pt x="237849" y="2425432"/>
                  </a:cubicBezTo>
                  <a:cubicBezTo>
                    <a:pt x="228163" y="2450099"/>
                    <a:pt x="217498" y="2474419"/>
                    <a:pt x="208670" y="2499319"/>
                  </a:cubicBezTo>
                  <a:cubicBezTo>
                    <a:pt x="170909" y="2598219"/>
                    <a:pt x="138908" y="2699206"/>
                    <a:pt x="113775" y="2801929"/>
                  </a:cubicBezTo>
                  <a:cubicBezTo>
                    <a:pt x="62773" y="3006911"/>
                    <a:pt x="36659" y="3217917"/>
                    <a:pt x="36781" y="3428922"/>
                  </a:cubicBezTo>
                  <a:cubicBezTo>
                    <a:pt x="37394" y="3534078"/>
                    <a:pt x="47816" y="3639001"/>
                    <a:pt x="69148" y="3741955"/>
                  </a:cubicBezTo>
                  <a:cubicBezTo>
                    <a:pt x="91585" y="3844679"/>
                    <a:pt x="124074" y="3945202"/>
                    <a:pt x="167966" y="4041323"/>
                  </a:cubicBezTo>
                  <a:cubicBezTo>
                    <a:pt x="178387" y="4065528"/>
                    <a:pt x="190525" y="4089153"/>
                    <a:pt x="202049" y="4112894"/>
                  </a:cubicBezTo>
                  <a:cubicBezTo>
                    <a:pt x="214555" y="4136288"/>
                    <a:pt x="226447" y="4159912"/>
                    <a:pt x="239933" y="4182843"/>
                  </a:cubicBezTo>
                  <a:cubicBezTo>
                    <a:pt x="265680" y="4229167"/>
                    <a:pt x="294368" y="4274101"/>
                    <a:pt x="323916" y="4318456"/>
                  </a:cubicBezTo>
                  <a:cubicBezTo>
                    <a:pt x="353341" y="4362927"/>
                    <a:pt x="384849" y="4406240"/>
                    <a:pt x="416604" y="4449436"/>
                  </a:cubicBezTo>
                  <a:cubicBezTo>
                    <a:pt x="448847" y="4492286"/>
                    <a:pt x="482319" y="4534557"/>
                    <a:pt x="515911" y="4576711"/>
                  </a:cubicBezTo>
                  <a:cubicBezTo>
                    <a:pt x="583219" y="4661137"/>
                    <a:pt x="653594" y="4743825"/>
                    <a:pt x="722619" y="4828482"/>
                  </a:cubicBezTo>
                  <a:cubicBezTo>
                    <a:pt x="757315" y="4870637"/>
                    <a:pt x="791889" y="4913138"/>
                    <a:pt x="825972" y="4956104"/>
                  </a:cubicBezTo>
                  <a:cubicBezTo>
                    <a:pt x="859934" y="4998722"/>
                    <a:pt x="893649" y="5044004"/>
                    <a:pt x="926506" y="5085347"/>
                  </a:cubicBezTo>
                  <a:cubicBezTo>
                    <a:pt x="959119" y="5127734"/>
                    <a:pt x="993324" y="5168847"/>
                    <a:pt x="1027040" y="5210191"/>
                  </a:cubicBezTo>
                  <a:cubicBezTo>
                    <a:pt x="1061737" y="5250840"/>
                    <a:pt x="1096188" y="5291488"/>
                    <a:pt x="1132110" y="5330748"/>
                  </a:cubicBezTo>
                  <a:cubicBezTo>
                    <a:pt x="1203465" y="5409731"/>
                    <a:pt x="1277639" y="5485818"/>
                    <a:pt x="1354880" y="5558083"/>
                  </a:cubicBezTo>
                  <a:cubicBezTo>
                    <a:pt x="1509603" y="5702266"/>
                    <a:pt x="1676588" y="5830930"/>
                    <a:pt x="1855220" y="5937591"/>
                  </a:cubicBezTo>
                  <a:cubicBezTo>
                    <a:pt x="1944720" y="5990632"/>
                    <a:pt x="2036549" y="6039272"/>
                    <a:pt x="2131810" y="6080268"/>
                  </a:cubicBezTo>
                  <a:cubicBezTo>
                    <a:pt x="2226460" y="6122423"/>
                    <a:pt x="2324173" y="6157977"/>
                    <a:pt x="2423726" y="6188087"/>
                  </a:cubicBezTo>
                  <a:cubicBezTo>
                    <a:pt x="2523280" y="6218313"/>
                    <a:pt x="2624794" y="6242749"/>
                    <a:pt x="2727780" y="6262552"/>
                  </a:cubicBezTo>
                  <a:cubicBezTo>
                    <a:pt x="2830890" y="6282008"/>
                    <a:pt x="2935714" y="6295326"/>
                    <a:pt x="3041276" y="6304245"/>
                  </a:cubicBezTo>
                  <a:cubicBezTo>
                    <a:pt x="3146836" y="6313277"/>
                    <a:pt x="3253499" y="6317215"/>
                    <a:pt x="3360532" y="6317331"/>
                  </a:cubicBezTo>
                  <a:cubicBezTo>
                    <a:pt x="3387259" y="6317331"/>
                    <a:pt x="3414354" y="6317794"/>
                    <a:pt x="3439855" y="6316751"/>
                  </a:cubicBezTo>
                  <a:lnTo>
                    <a:pt x="3478721" y="6315826"/>
                  </a:lnTo>
                  <a:lnTo>
                    <a:pt x="3517463" y="6313971"/>
                  </a:lnTo>
                  <a:cubicBezTo>
                    <a:pt x="3569078" y="6311772"/>
                    <a:pt x="3620449" y="6306907"/>
                    <a:pt x="3671452" y="6301233"/>
                  </a:cubicBezTo>
                  <a:cubicBezTo>
                    <a:pt x="3875707" y="6277608"/>
                    <a:pt x="4074445" y="6225841"/>
                    <a:pt x="4265460" y="6149638"/>
                  </a:cubicBezTo>
                  <a:cubicBezTo>
                    <a:pt x="4361212" y="6111884"/>
                    <a:pt x="4454636" y="6067065"/>
                    <a:pt x="4546587" y="6018079"/>
                  </a:cubicBezTo>
                  <a:cubicBezTo>
                    <a:pt x="4638662" y="5969322"/>
                    <a:pt x="4729020" y="5915240"/>
                    <a:pt x="4818030" y="5858029"/>
                  </a:cubicBezTo>
                  <a:cubicBezTo>
                    <a:pt x="4907038" y="5800703"/>
                    <a:pt x="4994577" y="5739672"/>
                    <a:pt x="5081870" y="5676903"/>
                  </a:cubicBezTo>
                  <a:cubicBezTo>
                    <a:pt x="5125392" y="5645519"/>
                    <a:pt x="5168794" y="5613324"/>
                    <a:pt x="5212073" y="5581013"/>
                  </a:cubicBezTo>
                  <a:lnTo>
                    <a:pt x="5343625" y="5481533"/>
                  </a:lnTo>
                  <a:cubicBezTo>
                    <a:pt x="5432696" y="5414768"/>
                    <a:pt x="5521951" y="5349452"/>
                    <a:pt x="5610378" y="5284425"/>
                  </a:cubicBezTo>
                  <a:lnTo>
                    <a:pt x="5822102" y="5126414"/>
                  </a:lnTo>
                  <a:lnTo>
                    <a:pt x="5822102" y="5556641"/>
                  </a:lnTo>
                  <a:lnTo>
                    <a:pt x="5576325" y="5749979"/>
                  </a:lnTo>
                  <a:lnTo>
                    <a:pt x="5447715" y="5852818"/>
                  </a:lnTo>
                  <a:cubicBezTo>
                    <a:pt x="5403945" y="5887445"/>
                    <a:pt x="5359932" y="5922073"/>
                    <a:pt x="5315059" y="5956236"/>
                  </a:cubicBezTo>
                  <a:cubicBezTo>
                    <a:pt x="5225682" y="6024680"/>
                    <a:pt x="5133976" y="6091734"/>
                    <a:pt x="5038468" y="6155776"/>
                  </a:cubicBezTo>
                  <a:cubicBezTo>
                    <a:pt x="4943084" y="6219703"/>
                    <a:pt x="4845002" y="6281777"/>
                    <a:pt x="4741892" y="6338292"/>
                  </a:cubicBezTo>
                  <a:cubicBezTo>
                    <a:pt x="4638784" y="6394692"/>
                    <a:pt x="4532120" y="6447038"/>
                    <a:pt x="4420920" y="6492203"/>
                  </a:cubicBezTo>
                  <a:cubicBezTo>
                    <a:pt x="4199255" y="6583693"/>
                    <a:pt x="3959813" y="6644840"/>
                    <a:pt x="3717672" y="6670434"/>
                  </a:cubicBezTo>
                  <a:cubicBezTo>
                    <a:pt x="3657106" y="6676456"/>
                    <a:pt x="3596419" y="6681321"/>
                    <a:pt x="3535853" y="6683289"/>
                  </a:cubicBezTo>
                  <a:lnTo>
                    <a:pt x="3490367" y="6684910"/>
                  </a:lnTo>
                  <a:lnTo>
                    <a:pt x="3445005" y="6685142"/>
                  </a:lnTo>
                  <a:cubicBezTo>
                    <a:pt x="3414354" y="6685605"/>
                    <a:pt x="3385297" y="6684679"/>
                    <a:pt x="3355872" y="6684100"/>
                  </a:cubicBezTo>
                  <a:cubicBezTo>
                    <a:pt x="3297146" y="6683405"/>
                    <a:pt x="3238052" y="6680047"/>
                    <a:pt x="3179203" y="6677150"/>
                  </a:cubicBezTo>
                  <a:cubicBezTo>
                    <a:pt x="3120232" y="6672519"/>
                    <a:pt x="3061259" y="6668233"/>
                    <a:pt x="3002410" y="6661169"/>
                  </a:cubicBezTo>
                  <a:cubicBezTo>
                    <a:pt x="2884589" y="6647851"/>
                    <a:pt x="2766891" y="6629669"/>
                    <a:pt x="2650296" y="6604191"/>
                  </a:cubicBezTo>
                  <a:cubicBezTo>
                    <a:pt x="2533702" y="6578713"/>
                    <a:pt x="2418456" y="6545938"/>
                    <a:pt x="2306028" y="6505869"/>
                  </a:cubicBezTo>
                  <a:cubicBezTo>
                    <a:pt x="2193602" y="6465683"/>
                    <a:pt x="2084118" y="6417738"/>
                    <a:pt x="1978803" y="6363307"/>
                  </a:cubicBezTo>
                  <a:cubicBezTo>
                    <a:pt x="1873855" y="6308066"/>
                    <a:pt x="1773077" y="6246340"/>
                    <a:pt x="1678428" y="6177779"/>
                  </a:cubicBezTo>
                  <a:cubicBezTo>
                    <a:pt x="1488393" y="6041356"/>
                    <a:pt x="1321900" y="5881423"/>
                    <a:pt x="1175880" y="5710373"/>
                  </a:cubicBezTo>
                  <a:cubicBezTo>
                    <a:pt x="1103177" y="5624441"/>
                    <a:pt x="1035501" y="5535732"/>
                    <a:pt x="971502" y="5445399"/>
                  </a:cubicBezTo>
                  <a:cubicBezTo>
                    <a:pt x="907380" y="5355069"/>
                    <a:pt x="847550" y="5262768"/>
                    <a:pt x="790909" y="5169078"/>
                  </a:cubicBezTo>
                  <a:cubicBezTo>
                    <a:pt x="761974" y="5121712"/>
                    <a:pt x="735492" y="5077357"/>
                    <a:pt x="706680" y="5031959"/>
                  </a:cubicBezTo>
                  <a:cubicBezTo>
                    <a:pt x="678114" y="4986910"/>
                    <a:pt x="649058" y="4941860"/>
                    <a:pt x="619143" y="4897157"/>
                  </a:cubicBezTo>
                  <a:lnTo>
                    <a:pt x="436465" y="4628710"/>
                  </a:lnTo>
                  <a:cubicBezTo>
                    <a:pt x="406182" y="4583544"/>
                    <a:pt x="376267" y="4538147"/>
                    <a:pt x="347088" y="4492171"/>
                  </a:cubicBezTo>
                  <a:cubicBezTo>
                    <a:pt x="317908" y="4446194"/>
                    <a:pt x="288974" y="4400102"/>
                    <a:pt x="262001" y="4352619"/>
                  </a:cubicBezTo>
                  <a:cubicBezTo>
                    <a:pt x="207934" y="4258119"/>
                    <a:pt x="158280" y="4160840"/>
                    <a:pt x="118679" y="4059853"/>
                  </a:cubicBezTo>
                  <a:cubicBezTo>
                    <a:pt x="78343" y="3959214"/>
                    <a:pt x="48429" y="3854870"/>
                    <a:pt x="28322" y="3749136"/>
                  </a:cubicBezTo>
                  <a:cubicBezTo>
                    <a:pt x="9073" y="3643402"/>
                    <a:pt x="0" y="3536046"/>
                    <a:pt x="0" y="3428922"/>
                  </a:cubicBezTo>
                  <a:cubicBezTo>
                    <a:pt x="1594" y="3001816"/>
                    <a:pt x="89010" y="2575868"/>
                    <a:pt x="253052" y="2174356"/>
                  </a:cubicBezTo>
                  <a:cubicBezTo>
                    <a:pt x="294246" y="2074066"/>
                    <a:pt x="338873" y="1974700"/>
                    <a:pt x="389141" y="1877652"/>
                  </a:cubicBezTo>
                  <a:cubicBezTo>
                    <a:pt x="438672" y="1780256"/>
                    <a:pt x="493230" y="1684945"/>
                    <a:pt x="552079" y="1591834"/>
                  </a:cubicBezTo>
                  <a:cubicBezTo>
                    <a:pt x="669900" y="1405728"/>
                    <a:pt x="804394" y="1227729"/>
                    <a:pt x="954950" y="1061773"/>
                  </a:cubicBezTo>
                  <a:cubicBezTo>
                    <a:pt x="1030597" y="979085"/>
                    <a:pt x="1109552" y="898829"/>
                    <a:pt x="1192922" y="822626"/>
                  </a:cubicBezTo>
                  <a:cubicBezTo>
                    <a:pt x="1213642" y="803402"/>
                    <a:pt x="1234483" y="784409"/>
                    <a:pt x="1255939" y="765880"/>
                  </a:cubicBezTo>
                  <a:cubicBezTo>
                    <a:pt x="1277273" y="747234"/>
                    <a:pt x="1298237" y="728241"/>
                    <a:pt x="1320183" y="710291"/>
                  </a:cubicBezTo>
                  <a:cubicBezTo>
                    <a:pt x="1363585" y="673811"/>
                    <a:pt x="1408088" y="638489"/>
                    <a:pt x="1452961" y="603514"/>
                  </a:cubicBezTo>
                  <a:cubicBezTo>
                    <a:pt x="1633310" y="464543"/>
                    <a:pt x="1828125" y="341437"/>
                    <a:pt x="2033360" y="235818"/>
                  </a:cubicBezTo>
                  <a:cubicBezTo>
                    <a:pt x="2187242" y="156561"/>
                    <a:pt x="2347554" y="87597"/>
                    <a:pt x="2512513" y="3001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15">
              <a:extLst>
                <a:ext uri="{FF2B5EF4-FFF2-40B4-BE49-F238E27FC236}">
                  <a16:creationId xmlns:a16="http://schemas.microsoft.com/office/drawing/2014/main" id="{15102EBE-A80F-4CFF-B1DD-941EF9728B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04998" y="98659"/>
              <a:ext cx="5774333" cy="6315453"/>
            </a:xfrm>
            <a:custGeom>
              <a:avLst/>
              <a:gdLst>
                <a:gd name="connsiteX0" fmla="*/ 3707237 w 5774333"/>
                <a:gd name="connsiteY0" fmla="*/ 1489 h 6315453"/>
                <a:gd name="connsiteX1" fmla="*/ 4037665 w 5774333"/>
                <a:gd name="connsiteY1" fmla="*/ 6121 h 6315453"/>
                <a:gd name="connsiteX2" fmla="*/ 4692239 w 5774333"/>
                <a:gd name="connsiteY2" fmla="*/ 102128 h 6315453"/>
                <a:gd name="connsiteX3" fmla="*/ 5315059 w 5774333"/>
                <a:gd name="connsiteY3" fmla="*/ 324945 h 6315453"/>
                <a:gd name="connsiteX4" fmla="*/ 5738325 w 5774333"/>
                <a:gd name="connsiteY4" fmla="*/ 578286 h 6315453"/>
                <a:gd name="connsiteX5" fmla="*/ 5774333 w 5774333"/>
                <a:gd name="connsiteY5" fmla="*/ 606551 h 6315453"/>
                <a:gd name="connsiteX6" fmla="*/ 5774333 w 5774333"/>
                <a:gd name="connsiteY6" fmla="*/ 975490 h 6315453"/>
                <a:gd name="connsiteX7" fmla="*/ 5676001 w 5774333"/>
                <a:gd name="connsiteY7" fmla="*/ 889749 h 6315453"/>
                <a:gd name="connsiteX8" fmla="*/ 5177132 w 5774333"/>
                <a:gd name="connsiteY8" fmla="*/ 581926 h 6315453"/>
                <a:gd name="connsiteX9" fmla="*/ 4615735 w 5774333"/>
                <a:gd name="connsiteY9" fmla="*/ 388640 h 6315453"/>
                <a:gd name="connsiteX10" fmla="*/ 4020010 w 5774333"/>
                <a:gd name="connsiteY10" fmla="*/ 308500 h 6315453"/>
                <a:gd name="connsiteX11" fmla="*/ 3416315 w 5774333"/>
                <a:gd name="connsiteY11" fmla="*/ 328882 h 6315453"/>
                <a:gd name="connsiteX12" fmla="*/ 2823779 w 5774333"/>
                <a:gd name="connsiteY12" fmla="*/ 446545 h 6315453"/>
                <a:gd name="connsiteX13" fmla="*/ 2256987 w 5774333"/>
                <a:gd name="connsiteY13" fmla="*/ 651296 h 6315453"/>
                <a:gd name="connsiteX14" fmla="*/ 1244169 w 5774333"/>
                <a:gd name="connsiteY14" fmla="*/ 1280374 h 6315453"/>
                <a:gd name="connsiteX15" fmla="*/ 830141 w 5774333"/>
                <a:gd name="connsiteY15" fmla="*/ 1700184 h 6315453"/>
                <a:gd name="connsiteX16" fmla="*/ 502792 w 5774333"/>
                <a:gd name="connsiteY16" fmla="*/ 2182300 h 6315453"/>
                <a:gd name="connsiteX17" fmla="*/ 280637 w 5774333"/>
                <a:gd name="connsiteY17" fmla="*/ 2715256 h 6315453"/>
                <a:gd name="connsiteX18" fmla="*/ 199843 w 5774333"/>
                <a:gd name="connsiteY18" fmla="*/ 3283418 h 6315453"/>
                <a:gd name="connsiteX19" fmla="*/ 233926 w 5774333"/>
                <a:gd name="connsiteY19" fmla="*/ 3561593 h 6315453"/>
                <a:gd name="connsiteX20" fmla="*/ 334582 w 5774333"/>
                <a:gd name="connsiteY20" fmla="*/ 3821816 h 6315453"/>
                <a:gd name="connsiteX21" fmla="*/ 404834 w 5774333"/>
                <a:gd name="connsiteY21" fmla="*/ 3944343 h 6315453"/>
                <a:gd name="connsiteX22" fmla="*/ 485506 w 5774333"/>
                <a:gd name="connsiteY22" fmla="*/ 4062932 h 6315453"/>
                <a:gd name="connsiteX23" fmla="*/ 671861 w 5774333"/>
                <a:gd name="connsiteY23" fmla="*/ 4292120 h 6315453"/>
                <a:gd name="connsiteX24" fmla="*/ 873542 w 5774333"/>
                <a:gd name="connsiteY24" fmla="*/ 4523044 h 6315453"/>
                <a:gd name="connsiteX25" fmla="*/ 973831 w 5774333"/>
                <a:gd name="connsiteY25" fmla="*/ 4643601 h 6315453"/>
                <a:gd name="connsiteX26" fmla="*/ 1022014 w 5774333"/>
                <a:gd name="connsiteY26" fmla="*/ 4702780 h 6315453"/>
                <a:gd name="connsiteX27" fmla="*/ 1069215 w 5774333"/>
                <a:gd name="connsiteY27" fmla="*/ 4759411 h 6315453"/>
                <a:gd name="connsiteX28" fmla="*/ 1474784 w 5774333"/>
                <a:gd name="connsiteY28" fmla="*/ 5177948 h 6315453"/>
                <a:gd name="connsiteX29" fmla="*/ 1690442 w 5774333"/>
                <a:gd name="connsiteY29" fmla="*/ 5366255 h 6315453"/>
                <a:gd name="connsiteX30" fmla="*/ 1916276 w 5774333"/>
                <a:gd name="connsiteY30" fmla="*/ 5539852 h 6315453"/>
                <a:gd name="connsiteX31" fmla="*/ 2420784 w 5774333"/>
                <a:gd name="connsiteY31" fmla="*/ 5814437 h 6315453"/>
                <a:gd name="connsiteX32" fmla="*/ 2703015 w 5774333"/>
                <a:gd name="connsiteY32" fmla="*/ 5892029 h 6315453"/>
                <a:gd name="connsiteX33" fmla="*/ 2775350 w 5774333"/>
                <a:gd name="connsiteY33" fmla="*/ 5905695 h 6315453"/>
                <a:gd name="connsiteX34" fmla="*/ 2848299 w 5774333"/>
                <a:gd name="connsiteY34" fmla="*/ 5917161 h 6315453"/>
                <a:gd name="connsiteX35" fmla="*/ 2995544 w 5774333"/>
                <a:gd name="connsiteY35" fmla="*/ 5933605 h 6315453"/>
                <a:gd name="connsiteX36" fmla="*/ 3069596 w 5774333"/>
                <a:gd name="connsiteY36" fmla="*/ 5938933 h 6315453"/>
                <a:gd name="connsiteX37" fmla="*/ 3143894 w 5774333"/>
                <a:gd name="connsiteY37" fmla="*/ 5942639 h 6315453"/>
                <a:gd name="connsiteX38" fmla="*/ 3218436 w 5774333"/>
                <a:gd name="connsiteY38" fmla="*/ 5944260 h 6315453"/>
                <a:gd name="connsiteX39" fmla="*/ 3293101 w 5774333"/>
                <a:gd name="connsiteY39" fmla="*/ 5943913 h 6315453"/>
                <a:gd name="connsiteX40" fmla="*/ 3330494 w 5774333"/>
                <a:gd name="connsiteY40" fmla="*/ 5943565 h 6315453"/>
                <a:gd name="connsiteX41" fmla="*/ 3366540 w 5774333"/>
                <a:gd name="connsiteY41" fmla="*/ 5942059 h 6315453"/>
                <a:gd name="connsiteX42" fmla="*/ 3402462 w 5774333"/>
                <a:gd name="connsiteY42" fmla="*/ 5940323 h 6315453"/>
                <a:gd name="connsiteX43" fmla="*/ 3438262 w 5774333"/>
                <a:gd name="connsiteY43" fmla="*/ 5937543 h 6315453"/>
                <a:gd name="connsiteX44" fmla="*/ 3580236 w 5774333"/>
                <a:gd name="connsiteY44" fmla="*/ 5920982 h 6315453"/>
                <a:gd name="connsiteX45" fmla="*/ 4121034 w 5774333"/>
                <a:gd name="connsiteY45" fmla="*/ 5753290 h 6315453"/>
                <a:gd name="connsiteX46" fmla="*/ 4620639 w 5774333"/>
                <a:gd name="connsiteY46" fmla="*/ 5459364 h 6315453"/>
                <a:gd name="connsiteX47" fmla="*/ 4741771 w 5774333"/>
                <a:gd name="connsiteY47" fmla="*/ 5372971 h 6315453"/>
                <a:gd name="connsiteX48" fmla="*/ 4862901 w 5774333"/>
                <a:gd name="connsiteY48" fmla="*/ 5283682 h 6315453"/>
                <a:gd name="connsiteX49" fmla="*/ 5108229 w 5774333"/>
                <a:gd name="connsiteY49" fmla="*/ 5098386 h 6315453"/>
                <a:gd name="connsiteX50" fmla="*/ 5612493 w 5774333"/>
                <a:gd name="connsiteY50" fmla="*/ 4739724 h 6315453"/>
                <a:gd name="connsiteX51" fmla="*/ 5774333 w 5774333"/>
                <a:gd name="connsiteY51" fmla="*/ 4623488 h 6315453"/>
                <a:gd name="connsiteX52" fmla="*/ 5774333 w 5774333"/>
                <a:gd name="connsiteY52" fmla="*/ 5232926 h 6315453"/>
                <a:gd name="connsiteX53" fmla="*/ 5676492 w 5774333"/>
                <a:gd name="connsiteY53" fmla="*/ 5306859 h 6315453"/>
                <a:gd name="connsiteX54" fmla="*/ 5426260 w 5774333"/>
                <a:gd name="connsiteY54" fmla="*/ 5486233 h 6315453"/>
                <a:gd name="connsiteX55" fmla="*/ 5300225 w 5774333"/>
                <a:gd name="connsiteY55" fmla="*/ 5576217 h 6315453"/>
                <a:gd name="connsiteX56" fmla="*/ 5170757 w 5774333"/>
                <a:gd name="connsiteY56" fmla="*/ 5666780 h 6315453"/>
                <a:gd name="connsiteX57" fmla="*/ 5038100 w 5774333"/>
                <a:gd name="connsiteY57" fmla="*/ 5756185 h 6315453"/>
                <a:gd name="connsiteX58" fmla="*/ 4901276 w 5774333"/>
                <a:gd name="connsiteY58" fmla="*/ 5843043 h 6315453"/>
                <a:gd name="connsiteX59" fmla="*/ 4614019 w 5774333"/>
                <a:gd name="connsiteY59" fmla="*/ 6006103 h 6315453"/>
                <a:gd name="connsiteX60" fmla="*/ 4305061 w 5774333"/>
                <a:gd name="connsiteY60" fmla="*/ 6144726 h 6315453"/>
                <a:gd name="connsiteX61" fmla="*/ 3632710 w 5774333"/>
                <a:gd name="connsiteY61" fmla="*/ 6304196 h 6315453"/>
                <a:gd name="connsiteX62" fmla="*/ 3459594 w 5774333"/>
                <a:gd name="connsiteY62" fmla="*/ 6314504 h 6315453"/>
                <a:gd name="connsiteX63" fmla="*/ 3416315 w 5774333"/>
                <a:gd name="connsiteY63" fmla="*/ 6315429 h 6315453"/>
                <a:gd name="connsiteX64" fmla="*/ 3373159 w 5774333"/>
                <a:gd name="connsiteY64" fmla="*/ 6315198 h 6315453"/>
                <a:gd name="connsiteX65" fmla="*/ 3330127 w 5774333"/>
                <a:gd name="connsiteY65" fmla="*/ 6314735 h 6315453"/>
                <a:gd name="connsiteX66" fmla="*/ 3288320 w 5774333"/>
                <a:gd name="connsiteY66" fmla="*/ 6313230 h 6315453"/>
                <a:gd name="connsiteX67" fmla="*/ 2954350 w 5774333"/>
                <a:gd name="connsiteY67" fmla="*/ 6288098 h 6315453"/>
                <a:gd name="connsiteX68" fmla="*/ 2622466 w 5774333"/>
                <a:gd name="connsiteY68" fmla="*/ 6232742 h 6315453"/>
                <a:gd name="connsiteX69" fmla="*/ 2296466 w 5774333"/>
                <a:gd name="connsiteY69" fmla="*/ 6146001 h 6315453"/>
                <a:gd name="connsiteX70" fmla="*/ 1672419 w 5774333"/>
                <a:gd name="connsiteY70" fmla="*/ 5885197 h 6315453"/>
                <a:gd name="connsiteX71" fmla="*/ 1146578 w 5774333"/>
                <a:gd name="connsiteY71" fmla="*/ 5479168 h 6315453"/>
                <a:gd name="connsiteX72" fmla="*/ 933372 w 5774333"/>
                <a:gd name="connsiteY72" fmla="*/ 5234810 h 6315453"/>
                <a:gd name="connsiteX73" fmla="*/ 747140 w 5774333"/>
                <a:gd name="connsiteY73" fmla="*/ 4976091 h 6315453"/>
                <a:gd name="connsiteX74" fmla="*/ 703616 w 5774333"/>
                <a:gd name="connsiteY74" fmla="*/ 4910196 h 6315453"/>
                <a:gd name="connsiteX75" fmla="*/ 662053 w 5774333"/>
                <a:gd name="connsiteY75" fmla="*/ 4846269 h 6315453"/>
                <a:gd name="connsiteX76" fmla="*/ 580033 w 5774333"/>
                <a:gd name="connsiteY76" fmla="*/ 4722352 h 6315453"/>
                <a:gd name="connsiteX77" fmla="*/ 410105 w 5774333"/>
                <a:gd name="connsiteY77" fmla="*/ 4469193 h 6315453"/>
                <a:gd name="connsiteX78" fmla="*/ 244224 w 5774333"/>
                <a:gd name="connsiteY78" fmla="*/ 4201556 h 6315453"/>
                <a:gd name="connsiteX79" fmla="*/ 169437 w 5774333"/>
                <a:gd name="connsiteY79" fmla="*/ 4059690 h 6315453"/>
                <a:gd name="connsiteX80" fmla="*/ 105929 w 5774333"/>
                <a:gd name="connsiteY80" fmla="*/ 3911221 h 6315453"/>
                <a:gd name="connsiteX81" fmla="*/ 57256 w 5774333"/>
                <a:gd name="connsiteY81" fmla="*/ 3757195 h 6315453"/>
                <a:gd name="connsiteX82" fmla="*/ 39111 w 5774333"/>
                <a:gd name="connsiteY82" fmla="*/ 3678677 h 6315453"/>
                <a:gd name="connsiteX83" fmla="*/ 31142 w 5774333"/>
                <a:gd name="connsiteY83" fmla="*/ 3639300 h 6315453"/>
                <a:gd name="connsiteX84" fmla="*/ 24521 w 5774333"/>
                <a:gd name="connsiteY84" fmla="*/ 3599809 h 6315453"/>
                <a:gd name="connsiteX85" fmla="*/ 0 w 5774333"/>
                <a:gd name="connsiteY85" fmla="*/ 3283418 h 6315453"/>
                <a:gd name="connsiteX86" fmla="*/ 68045 w 5774333"/>
                <a:gd name="connsiteY86" fmla="*/ 2666963 h 6315453"/>
                <a:gd name="connsiteX87" fmla="*/ 272546 w 5774333"/>
                <a:gd name="connsiteY87" fmla="*/ 2076334 h 6315453"/>
                <a:gd name="connsiteX88" fmla="*/ 1039300 w 5774333"/>
                <a:gd name="connsiteY88" fmla="*/ 1073307 h 6315453"/>
                <a:gd name="connsiteX89" fmla="*/ 1547733 w 5774333"/>
                <a:gd name="connsiteY89" fmla="*/ 680365 h 6315453"/>
                <a:gd name="connsiteX90" fmla="*/ 2115995 w 5774333"/>
                <a:gd name="connsiteY90" fmla="*/ 368373 h 6315453"/>
                <a:gd name="connsiteX91" fmla="*/ 3377451 w 5774333"/>
                <a:gd name="connsiteY91" fmla="*/ 24304 h 6315453"/>
                <a:gd name="connsiteX92" fmla="*/ 3707237 w 5774333"/>
                <a:gd name="connsiteY92" fmla="*/ 1489 h 6315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774333" h="6315453">
                  <a:moveTo>
                    <a:pt x="3707237" y="1489"/>
                  </a:moveTo>
                  <a:cubicBezTo>
                    <a:pt x="3817502" y="-1522"/>
                    <a:pt x="3927875" y="41"/>
                    <a:pt x="4037665" y="6121"/>
                  </a:cubicBezTo>
                  <a:cubicBezTo>
                    <a:pt x="4257614" y="18745"/>
                    <a:pt x="4477439" y="49665"/>
                    <a:pt x="4692239" y="102128"/>
                  </a:cubicBezTo>
                  <a:cubicBezTo>
                    <a:pt x="4907039" y="154474"/>
                    <a:pt x="5116811" y="228592"/>
                    <a:pt x="5315059" y="324945"/>
                  </a:cubicBezTo>
                  <a:cubicBezTo>
                    <a:pt x="5463562" y="397211"/>
                    <a:pt x="5606133" y="481527"/>
                    <a:pt x="5738325" y="578286"/>
                  </a:cubicBezTo>
                  <a:lnTo>
                    <a:pt x="5774333" y="606551"/>
                  </a:lnTo>
                  <a:lnTo>
                    <a:pt x="5774333" y="975490"/>
                  </a:lnTo>
                  <a:lnTo>
                    <a:pt x="5676001" y="889749"/>
                  </a:lnTo>
                  <a:cubicBezTo>
                    <a:pt x="5522381" y="769886"/>
                    <a:pt x="5355519" y="665657"/>
                    <a:pt x="5177132" y="581926"/>
                  </a:cubicBezTo>
                  <a:cubicBezTo>
                    <a:pt x="4998867" y="497965"/>
                    <a:pt x="4810183" y="433574"/>
                    <a:pt x="4615735" y="388640"/>
                  </a:cubicBezTo>
                  <a:cubicBezTo>
                    <a:pt x="4421289" y="343591"/>
                    <a:pt x="4221446" y="317649"/>
                    <a:pt x="4020010" y="308500"/>
                  </a:cubicBezTo>
                  <a:cubicBezTo>
                    <a:pt x="3818207" y="298887"/>
                    <a:pt x="3616649" y="305257"/>
                    <a:pt x="3416315" y="328882"/>
                  </a:cubicBezTo>
                  <a:cubicBezTo>
                    <a:pt x="3216106" y="352623"/>
                    <a:pt x="3017736" y="392346"/>
                    <a:pt x="2823779" y="446545"/>
                  </a:cubicBezTo>
                  <a:cubicBezTo>
                    <a:pt x="2629699" y="500513"/>
                    <a:pt x="2440401" y="570345"/>
                    <a:pt x="2256987" y="651296"/>
                  </a:cubicBezTo>
                  <a:cubicBezTo>
                    <a:pt x="1889058" y="811461"/>
                    <a:pt x="1545527" y="1023856"/>
                    <a:pt x="1244169" y="1280374"/>
                  </a:cubicBezTo>
                  <a:cubicBezTo>
                    <a:pt x="1093982" y="1409039"/>
                    <a:pt x="954828" y="1549400"/>
                    <a:pt x="830141" y="1700184"/>
                  </a:cubicBezTo>
                  <a:cubicBezTo>
                    <a:pt x="705209" y="1850736"/>
                    <a:pt x="594989" y="2012176"/>
                    <a:pt x="502792" y="2182300"/>
                  </a:cubicBezTo>
                  <a:cubicBezTo>
                    <a:pt x="410595" y="2352308"/>
                    <a:pt x="333847" y="2530307"/>
                    <a:pt x="280637" y="2715256"/>
                  </a:cubicBezTo>
                  <a:cubicBezTo>
                    <a:pt x="227306" y="2899741"/>
                    <a:pt x="199719" y="3091521"/>
                    <a:pt x="199843" y="3283418"/>
                  </a:cubicBezTo>
                  <a:cubicBezTo>
                    <a:pt x="200946" y="3377687"/>
                    <a:pt x="210754" y="3471261"/>
                    <a:pt x="233926" y="3561593"/>
                  </a:cubicBezTo>
                  <a:cubicBezTo>
                    <a:pt x="256730" y="3652040"/>
                    <a:pt x="292162" y="3738550"/>
                    <a:pt x="334582" y="3821816"/>
                  </a:cubicBezTo>
                  <a:cubicBezTo>
                    <a:pt x="356038" y="3863392"/>
                    <a:pt x="379823" y="3904157"/>
                    <a:pt x="404834" y="3944343"/>
                  </a:cubicBezTo>
                  <a:cubicBezTo>
                    <a:pt x="430212" y="3984413"/>
                    <a:pt x="457308" y="4023905"/>
                    <a:pt x="485506" y="4062932"/>
                  </a:cubicBezTo>
                  <a:cubicBezTo>
                    <a:pt x="542639" y="4140757"/>
                    <a:pt x="606146" y="4216265"/>
                    <a:pt x="671861" y="4292120"/>
                  </a:cubicBezTo>
                  <a:cubicBezTo>
                    <a:pt x="737576" y="4368091"/>
                    <a:pt x="806234" y="4444062"/>
                    <a:pt x="873542" y="4523044"/>
                  </a:cubicBezTo>
                  <a:cubicBezTo>
                    <a:pt x="907258" y="4562419"/>
                    <a:pt x="940606" y="4602721"/>
                    <a:pt x="973831" y="4643601"/>
                  </a:cubicBezTo>
                  <a:lnTo>
                    <a:pt x="1022014" y="4702780"/>
                  </a:lnTo>
                  <a:cubicBezTo>
                    <a:pt x="1037829" y="4721658"/>
                    <a:pt x="1052910" y="4740998"/>
                    <a:pt x="1069215" y="4759411"/>
                  </a:cubicBezTo>
                  <a:cubicBezTo>
                    <a:pt x="1196477" y="4909269"/>
                    <a:pt x="1334527" y="5047199"/>
                    <a:pt x="1474784" y="5177948"/>
                  </a:cubicBezTo>
                  <a:cubicBezTo>
                    <a:pt x="1545281" y="5243033"/>
                    <a:pt x="1617003" y="5305917"/>
                    <a:pt x="1690442" y="5366255"/>
                  </a:cubicBezTo>
                  <a:cubicBezTo>
                    <a:pt x="1763881" y="5426591"/>
                    <a:pt x="1838668" y="5484959"/>
                    <a:pt x="1916276" y="5539852"/>
                  </a:cubicBezTo>
                  <a:cubicBezTo>
                    <a:pt x="2070877" y="5649872"/>
                    <a:pt x="2237617" y="5748194"/>
                    <a:pt x="2420784" y="5814437"/>
                  </a:cubicBezTo>
                  <a:cubicBezTo>
                    <a:pt x="2512124" y="5847559"/>
                    <a:pt x="2606773" y="5872921"/>
                    <a:pt x="2703015" y="5892029"/>
                  </a:cubicBezTo>
                  <a:cubicBezTo>
                    <a:pt x="2727168" y="5896546"/>
                    <a:pt x="2751075" y="5901758"/>
                    <a:pt x="2775350" y="5905695"/>
                  </a:cubicBezTo>
                  <a:lnTo>
                    <a:pt x="2848299" y="5917161"/>
                  </a:lnTo>
                  <a:cubicBezTo>
                    <a:pt x="2897218" y="5923298"/>
                    <a:pt x="2946136" y="5929784"/>
                    <a:pt x="2995544" y="5933605"/>
                  </a:cubicBezTo>
                  <a:cubicBezTo>
                    <a:pt x="3020188" y="5935806"/>
                    <a:pt x="3044831" y="5937891"/>
                    <a:pt x="3069596" y="5938933"/>
                  </a:cubicBezTo>
                  <a:cubicBezTo>
                    <a:pt x="3094362" y="5940090"/>
                    <a:pt x="3119005" y="5941943"/>
                    <a:pt x="3143894" y="5942639"/>
                  </a:cubicBezTo>
                  <a:lnTo>
                    <a:pt x="3218436" y="5944260"/>
                  </a:lnTo>
                  <a:cubicBezTo>
                    <a:pt x="3243201" y="5944838"/>
                    <a:pt x="3268212" y="5944029"/>
                    <a:pt x="3293101" y="5943913"/>
                  </a:cubicBezTo>
                  <a:lnTo>
                    <a:pt x="3330494" y="5943565"/>
                  </a:lnTo>
                  <a:cubicBezTo>
                    <a:pt x="3342632" y="5943218"/>
                    <a:pt x="3354524" y="5942523"/>
                    <a:pt x="3366540" y="5942059"/>
                  </a:cubicBezTo>
                  <a:cubicBezTo>
                    <a:pt x="3378554" y="5941480"/>
                    <a:pt x="3390570" y="5941134"/>
                    <a:pt x="3402462" y="5940323"/>
                  </a:cubicBezTo>
                  <a:lnTo>
                    <a:pt x="3438262" y="5937543"/>
                  </a:lnTo>
                  <a:cubicBezTo>
                    <a:pt x="3485954" y="5933953"/>
                    <a:pt x="3533279" y="5927931"/>
                    <a:pt x="3580236" y="5920982"/>
                  </a:cubicBezTo>
                  <a:cubicBezTo>
                    <a:pt x="3768185" y="5891567"/>
                    <a:pt x="3948901" y="5834010"/>
                    <a:pt x="4121034" y="5753290"/>
                  </a:cubicBezTo>
                  <a:cubicBezTo>
                    <a:pt x="4293782" y="5673497"/>
                    <a:pt x="4458191" y="5571353"/>
                    <a:pt x="4620639" y="5459364"/>
                  </a:cubicBezTo>
                  <a:cubicBezTo>
                    <a:pt x="4661221" y="5431455"/>
                    <a:pt x="4701557" y="5402271"/>
                    <a:pt x="4741771" y="5372971"/>
                  </a:cubicBezTo>
                  <a:cubicBezTo>
                    <a:pt x="4782230" y="5343672"/>
                    <a:pt x="4822566" y="5313908"/>
                    <a:pt x="4862901" y="5283682"/>
                  </a:cubicBezTo>
                  <a:lnTo>
                    <a:pt x="5108229" y="5098386"/>
                  </a:lnTo>
                  <a:cubicBezTo>
                    <a:pt x="5276563" y="4972270"/>
                    <a:pt x="5446489" y="4854838"/>
                    <a:pt x="5612493" y="4739724"/>
                  </a:cubicBezTo>
                  <a:lnTo>
                    <a:pt x="5774333" y="4623488"/>
                  </a:lnTo>
                  <a:lnTo>
                    <a:pt x="5774333" y="5232926"/>
                  </a:lnTo>
                  <a:lnTo>
                    <a:pt x="5676492" y="5306859"/>
                  </a:lnTo>
                  <a:cubicBezTo>
                    <a:pt x="5592693" y="5367905"/>
                    <a:pt x="5508955" y="5427286"/>
                    <a:pt x="5426260" y="5486233"/>
                  </a:cubicBezTo>
                  <a:lnTo>
                    <a:pt x="5300225" y="5576217"/>
                  </a:lnTo>
                  <a:cubicBezTo>
                    <a:pt x="5257559" y="5606443"/>
                    <a:pt x="5214525" y="5636901"/>
                    <a:pt x="5170757" y="5666780"/>
                  </a:cubicBezTo>
                  <a:cubicBezTo>
                    <a:pt x="5127110" y="5696775"/>
                    <a:pt x="5082973" y="5726654"/>
                    <a:pt x="5038100" y="5756185"/>
                  </a:cubicBezTo>
                  <a:cubicBezTo>
                    <a:pt x="4993106" y="5785486"/>
                    <a:pt x="4947743" y="5814553"/>
                    <a:pt x="4901276" y="5843043"/>
                  </a:cubicBezTo>
                  <a:cubicBezTo>
                    <a:pt x="4808835" y="5900136"/>
                    <a:pt x="4713449" y="5955494"/>
                    <a:pt x="4614019" y="6006103"/>
                  </a:cubicBezTo>
                  <a:cubicBezTo>
                    <a:pt x="4514711" y="6056943"/>
                    <a:pt x="4411971" y="6104192"/>
                    <a:pt x="4305061" y="6144726"/>
                  </a:cubicBezTo>
                  <a:cubicBezTo>
                    <a:pt x="4092223" y="6226952"/>
                    <a:pt x="3863569" y="6282424"/>
                    <a:pt x="3632710" y="6304196"/>
                  </a:cubicBezTo>
                  <a:cubicBezTo>
                    <a:pt x="3574964" y="6309408"/>
                    <a:pt x="3517218" y="6313345"/>
                    <a:pt x="3459594" y="6314504"/>
                  </a:cubicBezTo>
                  <a:lnTo>
                    <a:pt x="3416315" y="6315429"/>
                  </a:lnTo>
                  <a:cubicBezTo>
                    <a:pt x="3401971" y="6315546"/>
                    <a:pt x="3387505" y="6315198"/>
                    <a:pt x="3373159" y="6315198"/>
                  </a:cubicBezTo>
                  <a:lnTo>
                    <a:pt x="3330127" y="6314735"/>
                  </a:lnTo>
                  <a:lnTo>
                    <a:pt x="3288320" y="6313230"/>
                  </a:lnTo>
                  <a:cubicBezTo>
                    <a:pt x="3176996" y="6309870"/>
                    <a:pt x="3065428" y="6301533"/>
                    <a:pt x="2954350" y="6288098"/>
                  </a:cubicBezTo>
                  <a:cubicBezTo>
                    <a:pt x="2843150" y="6275360"/>
                    <a:pt x="2732194" y="6257061"/>
                    <a:pt x="2622466" y="6232742"/>
                  </a:cubicBezTo>
                  <a:cubicBezTo>
                    <a:pt x="2512859" y="6208190"/>
                    <a:pt x="2404110" y="6179122"/>
                    <a:pt x="2296466" y="6146001"/>
                  </a:cubicBezTo>
                  <a:cubicBezTo>
                    <a:pt x="2081544" y="6079179"/>
                    <a:pt x="1869073" y="5996027"/>
                    <a:pt x="1672419" y="5885197"/>
                  </a:cubicBezTo>
                  <a:cubicBezTo>
                    <a:pt x="1475643" y="5774599"/>
                    <a:pt x="1299954" y="5634353"/>
                    <a:pt x="1146578" y="5479168"/>
                  </a:cubicBezTo>
                  <a:cubicBezTo>
                    <a:pt x="1069461" y="5401692"/>
                    <a:pt x="999333" y="5319235"/>
                    <a:pt x="933372" y="5234810"/>
                  </a:cubicBezTo>
                  <a:cubicBezTo>
                    <a:pt x="867781" y="5150038"/>
                    <a:pt x="805375" y="5063991"/>
                    <a:pt x="747140" y="4976091"/>
                  </a:cubicBezTo>
                  <a:cubicBezTo>
                    <a:pt x="732182" y="4954319"/>
                    <a:pt x="718082" y="4932199"/>
                    <a:pt x="703616" y="4910196"/>
                  </a:cubicBezTo>
                  <a:lnTo>
                    <a:pt x="662053" y="4846269"/>
                  </a:lnTo>
                  <a:cubicBezTo>
                    <a:pt x="635449" y="4804925"/>
                    <a:pt x="607864" y="4763928"/>
                    <a:pt x="580033" y="4722352"/>
                  </a:cubicBezTo>
                  <a:lnTo>
                    <a:pt x="410105" y="4469193"/>
                  </a:lnTo>
                  <a:cubicBezTo>
                    <a:pt x="353095" y="4382915"/>
                    <a:pt x="296820" y="4294089"/>
                    <a:pt x="244224" y="4201556"/>
                  </a:cubicBezTo>
                  <a:cubicBezTo>
                    <a:pt x="217987" y="4155232"/>
                    <a:pt x="192609" y="4108098"/>
                    <a:pt x="169437" y="4059690"/>
                  </a:cubicBezTo>
                  <a:cubicBezTo>
                    <a:pt x="146388" y="4011165"/>
                    <a:pt x="124932" y="3961715"/>
                    <a:pt x="105929" y="3911221"/>
                  </a:cubicBezTo>
                  <a:cubicBezTo>
                    <a:pt x="87293" y="3860613"/>
                    <a:pt x="70742" y="3809309"/>
                    <a:pt x="57256" y="3757195"/>
                  </a:cubicBezTo>
                  <a:cubicBezTo>
                    <a:pt x="50881" y="3731138"/>
                    <a:pt x="44383" y="3704965"/>
                    <a:pt x="39111" y="3678677"/>
                  </a:cubicBezTo>
                  <a:lnTo>
                    <a:pt x="31142" y="3639300"/>
                  </a:lnTo>
                  <a:lnTo>
                    <a:pt x="24521" y="3599809"/>
                  </a:lnTo>
                  <a:cubicBezTo>
                    <a:pt x="7234" y="3494423"/>
                    <a:pt x="0" y="3388457"/>
                    <a:pt x="0" y="3283418"/>
                  </a:cubicBezTo>
                  <a:cubicBezTo>
                    <a:pt x="491" y="3076698"/>
                    <a:pt x="23418" y="2869978"/>
                    <a:pt x="68045" y="2666963"/>
                  </a:cubicBezTo>
                  <a:cubicBezTo>
                    <a:pt x="112550" y="2464064"/>
                    <a:pt x="180717" y="2265104"/>
                    <a:pt x="272546" y="2076334"/>
                  </a:cubicBezTo>
                  <a:cubicBezTo>
                    <a:pt x="457062" y="1698794"/>
                    <a:pt x="724457" y="1360978"/>
                    <a:pt x="1039300" y="1073307"/>
                  </a:cubicBezTo>
                  <a:cubicBezTo>
                    <a:pt x="1197090" y="929472"/>
                    <a:pt x="1367630" y="798259"/>
                    <a:pt x="1547733" y="680365"/>
                  </a:cubicBezTo>
                  <a:cubicBezTo>
                    <a:pt x="1728081" y="562587"/>
                    <a:pt x="1917870" y="457663"/>
                    <a:pt x="2115995" y="368373"/>
                  </a:cubicBezTo>
                  <a:cubicBezTo>
                    <a:pt x="2512737" y="191070"/>
                    <a:pt x="2939883" y="73870"/>
                    <a:pt x="3377451" y="24304"/>
                  </a:cubicBezTo>
                  <a:cubicBezTo>
                    <a:pt x="3486812" y="12086"/>
                    <a:pt x="3596971" y="4500"/>
                    <a:pt x="3707237" y="148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EC18CE1F-9DF1-47AF-9E66-6CE348AC23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464911 h 6229400"/>
                <a:gd name="connsiteX4" fmla="*/ 5660063 w 5769111"/>
                <a:gd name="connsiteY4" fmla="*/ 1328105 h 6229400"/>
                <a:gd name="connsiteX5" fmla="*/ 4910471 w 5769111"/>
                <a:gd name="connsiteY5" fmla="*/ 781599 h 6229400"/>
                <a:gd name="connsiteX6" fmla="*/ 3882695 w 5769111"/>
                <a:gd name="connsiteY6" fmla="*/ 579048 h 6229400"/>
                <a:gd name="connsiteX7" fmla="*/ 2683153 w 5769111"/>
                <a:gd name="connsiteY7" fmla="*/ 797003 h 6229400"/>
                <a:gd name="connsiteX8" fmla="*/ 1617493 w 5769111"/>
                <a:gd name="connsiteY8" fmla="*/ 1395738 h 6229400"/>
                <a:gd name="connsiteX9" fmla="*/ 880408 w 5769111"/>
                <a:gd name="connsiteY9" fmla="*/ 2259099 h 6229400"/>
                <a:gd name="connsiteX10" fmla="*/ 613135 w 5769111"/>
                <a:gd name="connsiteY10" fmla="*/ 3263863 h 6229400"/>
                <a:gd name="connsiteX11" fmla="*/ 1055484 w 5769111"/>
                <a:gd name="connsiteY11" fmla="*/ 4196825 h 6229400"/>
                <a:gd name="connsiteX12" fmla="*/ 1278376 w 5769111"/>
                <a:gd name="connsiteY12" fmla="*/ 4492950 h 6229400"/>
                <a:gd name="connsiteX13" fmla="*/ 3369851 w 5769111"/>
                <a:gd name="connsiteY13" fmla="*/ 5650468 h 6229400"/>
                <a:gd name="connsiteX14" fmla="*/ 4957551 w 5769111"/>
                <a:gd name="connsiteY14" fmla="*/ 4938355 h 6229400"/>
                <a:gd name="connsiteX15" fmla="*/ 5150773 w 5769111"/>
                <a:gd name="connsiteY15" fmla="*/ 4796950 h 6229400"/>
                <a:gd name="connsiteX16" fmla="*/ 5747247 w 5769111"/>
                <a:gd name="connsiteY16" fmla="*/ 4338176 h 6229400"/>
                <a:gd name="connsiteX17" fmla="*/ 5769111 w 5769111"/>
                <a:gd name="connsiteY17" fmla="*/ 4318497 h 6229400"/>
                <a:gd name="connsiteX18" fmla="*/ 5769111 w 5769111"/>
                <a:gd name="connsiteY18" fmla="*/ 5074612 h 6229400"/>
                <a:gd name="connsiteX19" fmla="*/ 5636252 w 5769111"/>
                <a:gd name="connsiteY19" fmla="*/ 5174208 h 6229400"/>
                <a:gd name="connsiteX20" fmla="*/ 5334922 w 5769111"/>
                <a:gd name="connsiteY20" fmla="*/ 5394528 h 6229400"/>
                <a:gd name="connsiteX21" fmla="*/ 3369727 w 5769111"/>
                <a:gd name="connsiteY21" fmla="*/ 6229400 h 6229400"/>
                <a:gd name="connsiteX22" fmla="*/ 771046 w 5769111"/>
                <a:gd name="connsiteY22" fmla="*/ 4817913 h 6229400"/>
                <a:gd name="connsiteX23" fmla="*/ 0 w 5769111"/>
                <a:gd name="connsiteY23" fmla="*/ 3263748 h 6229400"/>
                <a:gd name="connsiteX24" fmla="*/ 3882695 w 5769111"/>
                <a:gd name="connsiteY24"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5769111" h="6229400">
                  <a:moveTo>
                    <a:pt x="3882695" y="0"/>
                  </a:moveTo>
                  <a:cubicBezTo>
                    <a:pt x="4601253" y="0"/>
                    <a:pt x="5210727" y="205477"/>
                    <a:pt x="5691883" y="557381"/>
                  </a:cubicBezTo>
                  <a:lnTo>
                    <a:pt x="5769111" y="620523"/>
                  </a:lnTo>
                  <a:lnTo>
                    <a:pt x="5769111" y="1464911"/>
                  </a:lnTo>
                  <a:lnTo>
                    <a:pt x="5660063" y="1328105"/>
                  </a:lnTo>
                  <a:cubicBezTo>
                    <a:pt x="5449800" y="1091506"/>
                    <a:pt x="5197607" y="907600"/>
                    <a:pt x="4910471" y="781599"/>
                  </a:cubicBezTo>
                  <a:cubicBezTo>
                    <a:pt x="4604088" y="647260"/>
                    <a:pt x="4258349" y="579048"/>
                    <a:pt x="3882695" y="579048"/>
                  </a:cubicBezTo>
                  <a:cubicBezTo>
                    <a:pt x="3484238" y="579048"/>
                    <a:pt x="3080631" y="652240"/>
                    <a:pt x="2683153" y="797003"/>
                  </a:cubicBezTo>
                  <a:cubicBezTo>
                    <a:pt x="2296098" y="937595"/>
                    <a:pt x="1927678" y="1144662"/>
                    <a:pt x="1617493" y="1395738"/>
                  </a:cubicBezTo>
                  <a:cubicBezTo>
                    <a:pt x="1301915" y="1651098"/>
                    <a:pt x="1053890" y="1941665"/>
                    <a:pt x="880408" y="2259099"/>
                  </a:cubicBezTo>
                  <a:cubicBezTo>
                    <a:pt x="703125" y="2583597"/>
                    <a:pt x="613135" y="2921645"/>
                    <a:pt x="613135" y="3263863"/>
                  </a:cubicBezTo>
                  <a:cubicBezTo>
                    <a:pt x="613135" y="3608512"/>
                    <a:pt x="756702" y="3809789"/>
                    <a:pt x="1055484" y="4196825"/>
                  </a:cubicBezTo>
                  <a:cubicBezTo>
                    <a:pt x="1127574" y="4290167"/>
                    <a:pt x="1202116" y="4386753"/>
                    <a:pt x="1278376" y="4492950"/>
                  </a:cubicBezTo>
                  <a:cubicBezTo>
                    <a:pt x="1861105" y="5304313"/>
                    <a:pt x="2486623" y="5650468"/>
                    <a:pt x="3369851" y="5650468"/>
                  </a:cubicBezTo>
                  <a:cubicBezTo>
                    <a:pt x="3949515" y="5650468"/>
                    <a:pt x="4374822" y="5368471"/>
                    <a:pt x="4957551" y="4938355"/>
                  </a:cubicBezTo>
                  <a:cubicBezTo>
                    <a:pt x="5022653" y="4890293"/>
                    <a:pt x="5087755" y="4842811"/>
                    <a:pt x="5150773" y="4796950"/>
                  </a:cubicBezTo>
                  <a:cubicBezTo>
                    <a:pt x="5364254" y="4641404"/>
                    <a:pt x="5570313" y="4491241"/>
                    <a:pt x="5747247" y="4338176"/>
                  </a:cubicBezTo>
                  <a:lnTo>
                    <a:pt x="5769111" y="4318497"/>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17">
              <a:extLst>
                <a:ext uri="{FF2B5EF4-FFF2-40B4-BE49-F238E27FC236}">
                  <a16:creationId xmlns:a16="http://schemas.microsoft.com/office/drawing/2014/main" id="{5BD26A8C-8D1D-41E6-A71E-FE9AC75F3F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10220" y="131729"/>
              <a:ext cx="5769111" cy="6229400"/>
            </a:xfrm>
            <a:custGeom>
              <a:avLst/>
              <a:gdLst>
                <a:gd name="connsiteX0" fmla="*/ 3882695 w 5769111"/>
                <a:gd name="connsiteY0" fmla="*/ 0 h 6229400"/>
                <a:gd name="connsiteX1" fmla="*/ 5691883 w 5769111"/>
                <a:gd name="connsiteY1" fmla="*/ 557381 h 6229400"/>
                <a:gd name="connsiteX2" fmla="*/ 5769111 w 5769111"/>
                <a:gd name="connsiteY2" fmla="*/ 620523 h 6229400"/>
                <a:gd name="connsiteX3" fmla="*/ 5769111 w 5769111"/>
                <a:gd name="connsiteY3" fmla="*/ 1675390 h 6229400"/>
                <a:gd name="connsiteX4" fmla="*/ 5711488 w 5769111"/>
                <a:gd name="connsiteY4" fmla="*/ 1585205 h 6229400"/>
                <a:gd name="connsiteX5" fmla="*/ 5566027 w 5769111"/>
                <a:gd name="connsiteY5" fmla="*/ 1402571 h 6229400"/>
                <a:gd name="connsiteX6" fmla="*/ 4858734 w 5769111"/>
                <a:gd name="connsiteY6" fmla="*/ 886639 h 6229400"/>
                <a:gd name="connsiteX7" fmla="*/ 3882695 w 5769111"/>
                <a:gd name="connsiteY7" fmla="*/ 694858 h 6229400"/>
                <a:gd name="connsiteX8" fmla="*/ 2727046 w 5769111"/>
                <a:gd name="connsiteY8" fmla="*/ 905053 h 6229400"/>
                <a:gd name="connsiteX9" fmla="*/ 1697186 w 5769111"/>
                <a:gd name="connsiteY9" fmla="*/ 1483638 h 6229400"/>
                <a:gd name="connsiteX10" fmla="*/ 989279 w 5769111"/>
                <a:gd name="connsiteY10" fmla="*/ 2312139 h 6229400"/>
                <a:gd name="connsiteX11" fmla="*/ 735615 w 5769111"/>
                <a:gd name="connsiteY11" fmla="*/ 3263863 h 6229400"/>
                <a:gd name="connsiteX12" fmla="*/ 1154424 w 5769111"/>
                <a:gd name="connsiteY12" fmla="*/ 4128614 h 6229400"/>
                <a:gd name="connsiteX13" fmla="*/ 1379768 w 5769111"/>
                <a:gd name="connsiteY13" fmla="*/ 4427981 h 6229400"/>
                <a:gd name="connsiteX14" fmla="*/ 2239456 w 5769111"/>
                <a:gd name="connsiteY14" fmla="*/ 5256947 h 6229400"/>
                <a:gd name="connsiteX15" fmla="*/ 3369727 w 5769111"/>
                <a:gd name="connsiteY15" fmla="*/ 5534658 h 6229400"/>
                <a:gd name="connsiteX16" fmla="*/ 4096760 w 5769111"/>
                <a:gd name="connsiteY16" fmla="*/ 5357817 h 6229400"/>
                <a:gd name="connsiteX17" fmla="*/ 4881905 w 5769111"/>
                <a:gd name="connsiteY17" fmla="*/ 4847212 h 6229400"/>
                <a:gd name="connsiteX18" fmla="*/ 5075739 w 5769111"/>
                <a:gd name="connsiteY18" fmla="*/ 4705346 h 6229400"/>
                <a:gd name="connsiteX19" fmla="*/ 5759930 w 5769111"/>
                <a:gd name="connsiteY19" fmla="*/ 4166809 h 6229400"/>
                <a:gd name="connsiteX20" fmla="*/ 5769111 w 5769111"/>
                <a:gd name="connsiteY20" fmla="*/ 4157764 h 6229400"/>
                <a:gd name="connsiteX21" fmla="*/ 5769111 w 5769111"/>
                <a:gd name="connsiteY21" fmla="*/ 5074612 h 6229400"/>
                <a:gd name="connsiteX22" fmla="*/ 5636252 w 5769111"/>
                <a:gd name="connsiteY22" fmla="*/ 5174208 h 6229400"/>
                <a:gd name="connsiteX23" fmla="*/ 5334922 w 5769111"/>
                <a:gd name="connsiteY23" fmla="*/ 5394528 h 6229400"/>
                <a:gd name="connsiteX24" fmla="*/ 3369727 w 5769111"/>
                <a:gd name="connsiteY24" fmla="*/ 6229400 h 6229400"/>
                <a:gd name="connsiteX25" fmla="*/ 771046 w 5769111"/>
                <a:gd name="connsiteY25" fmla="*/ 4817913 h 6229400"/>
                <a:gd name="connsiteX26" fmla="*/ 0 w 5769111"/>
                <a:gd name="connsiteY26" fmla="*/ 3263748 h 6229400"/>
                <a:gd name="connsiteX27" fmla="*/ 3882695 w 5769111"/>
                <a:gd name="connsiteY27" fmla="*/ 0 h 622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769111" h="6229400">
                  <a:moveTo>
                    <a:pt x="3882695" y="0"/>
                  </a:moveTo>
                  <a:cubicBezTo>
                    <a:pt x="4601253" y="0"/>
                    <a:pt x="5210727" y="205477"/>
                    <a:pt x="5691883" y="557381"/>
                  </a:cubicBezTo>
                  <a:lnTo>
                    <a:pt x="5769111" y="620523"/>
                  </a:lnTo>
                  <a:lnTo>
                    <a:pt x="5769111" y="1675390"/>
                  </a:lnTo>
                  <a:lnTo>
                    <a:pt x="5711488" y="1585205"/>
                  </a:lnTo>
                  <a:cubicBezTo>
                    <a:pt x="5665942" y="1521390"/>
                    <a:pt x="5617428" y="1460432"/>
                    <a:pt x="5566027" y="1402571"/>
                  </a:cubicBezTo>
                  <a:cubicBezTo>
                    <a:pt x="5367411" y="1179058"/>
                    <a:pt x="5129563" y="1005460"/>
                    <a:pt x="4858734" y="886639"/>
                  </a:cubicBezTo>
                  <a:cubicBezTo>
                    <a:pt x="4568779" y="759363"/>
                    <a:pt x="4240327" y="694858"/>
                    <a:pt x="3882695" y="694858"/>
                  </a:cubicBezTo>
                  <a:cubicBezTo>
                    <a:pt x="3504835" y="694858"/>
                    <a:pt x="3105151" y="767471"/>
                    <a:pt x="2727046" y="905053"/>
                  </a:cubicBezTo>
                  <a:cubicBezTo>
                    <a:pt x="2352985" y="1041013"/>
                    <a:pt x="1996826" y="1241132"/>
                    <a:pt x="1697186" y="1483638"/>
                  </a:cubicBezTo>
                  <a:cubicBezTo>
                    <a:pt x="1397913" y="1725796"/>
                    <a:pt x="1153199" y="2012308"/>
                    <a:pt x="989279" y="2312139"/>
                  </a:cubicBezTo>
                  <a:cubicBezTo>
                    <a:pt x="820946" y="2620077"/>
                    <a:pt x="735615" y="2940290"/>
                    <a:pt x="735615" y="3263863"/>
                  </a:cubicBezTo>
                  <a:cubicBezTo>
                    <a:pt x="735615" y="3573074"/>
                    <a:pt x="863980" y="3752464"/>
                    <a:pt x="1154424" y="4128614"/>
                  </a:cubicBezTo>
                  <a:cubicBezTo>
                    <a:pt x="1227127" y="4222767"/>
                    <a:pt x="1302282" y="4320162"/>
                    <a:pt x="1379768" y="4427981"/>
                  </a:cubicBezTo>
                  <a:cubicBezTo>
                    <a:pt x="1653784" y="4809458"/>
                    <a:pt x="1934912" y="5080685"/>
                    <a:pt x="2239456" y="5256947"/>
                  </a:cubicBezTo>
                  <a:cubicBezTo>
                    <a:pt x="2562268" y="5443863"/>
                    <a:pt x="2932037" y="5534658"/>
                    <a:pt x="3369727" y="5534658"/>
                  </a:cubicBezTo>
                  <a:cubicBezTo>
                    <a:pt x="3618120" y="5534658"/>
                    <a:pt x="3849103" y="5478491"/>
                    <a:pt x="4096760" y="5357817"/>
                  </a:cubicBezTo>
                  <a:cubicBezTo>
                    <a:pt x="4351037" y="5233901"/>
                    <a:pt x="4602740" y="5053238"/>
                    <a:pt x="4881905" y="4847212"/>
                  </a:cubicBezTo>
                  <a:cubicBezTo>
                    <a:pt x="4947375" y="4798920"/>
                    <a:pt x="5012599" y="4751322"/>
                    <a:pt x="5075739" y="4705346"/>
                  </a:cubicBezTo>
                  <a:cubicBezTo>
                    <a:pt x="5327320" y="4521990"/>
                    <a:pt x="5568418" y="4346256"/>
                    <a:pt x="5759930" y="4166809"/>
                  </a:cubicBezTo>
                  <a:lnTo>
                    <a:pt x="5769111" y="4157764"/>
                  </a:lnTo>
                  <a:lnTo>
                    <a:pt x="5769111" y="5074612"/>
                  </a:lnTo>
                  <a:lnTo>
                    <a:pt x="5636252" y="5174208"/>
                  </a:lnTo>
                  <a:cubicBezTo>
                    <a:pt x="5537051" y="5246835"/>
                    <a:pt x="5436100" y="5319845"/>
                    <a:pt x="5334922" y="5394528"/>
                  </a:cubicBezTo>
                  <a:cubicBezTo>
                    <a:pt x="4745327" y="5829741"/>
                    <a:pt x="4177309" y="6229400"/>
                    <a:pt x="3369727" y="6229400"/>
                  </a:cubicBezTo>
                  <a:cubicBezTo>
                    <a:pt x="2172147" y="6229400"/>
                    <a:pt x="1394603" y="5686137"/>
                    <a:pt x="771046" y="4817913"/>
                  </a:cubicBezTo>
                  <a:cubicBezTo>
                    <a:pt x="396864" y="4297000"/>
                    <a:pt x="0" y="3939728"/>
                    <a:pt x="0" y="3263748"/>
                  </a:cubicBezTo>
                  <a:cubicBezTo>
                    <a:pt x="0" y="1461170"/>
                    <a:pt x="1955141" y="0"/>
                    <a:pt x="3882695" y="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Graphic 6" descr="Hospital">
            <a:extLst>
              <a:ext uri="{FF2B5EF4-FFF2-40B4-BE49-F238E27FC236}">
                <a16:creationId xmlns:a16="http://schemas.microsoft.com/office/drawing/2014/main" id="{6205B836-37F9-C509-211C-62C5DE799D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21726" y="1629089"/>
            <a:ext cx="3620021" cy="3620021"/>
          </a:xfrm>
          <a:prstGeom prst="rect">
            <a:avLst/>
          </a:prstGeom>
        </p:spPr>
      </p:pic>
    </p:spTree>
    <p:extLst>
      <p:ext uri="{BB962C8B-B14F-4D97-AF65-F5344CB8AC3E}">
        <p14:creationId xmlns:p14="http://schemas.microsoft.com/office/powerpoint/2010/main" val="1943258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B9EE3F3-89B7-43C3-8651-C4C968309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6D7CB9-EEFB-D796-32E4-00923CD68835}"/>
              </a:ext>
            </a:extLst>
          </p:cNvPr>
          <p:cNvSpPr>
            <a:spLocks noGrp="1"/>
          </p:cNvSpPr>
          <p:nvPr>
            <p:ph type="title"/>
          </p:nvPr>
        </p:nvSpPr>
        <p:spPr>
          <a:xfrm>
            <a:off x="411480" y="991443"/>
            <a:ext cx="4443154" cy="1087819"/>
          </a:xfrm>
        </p:spPr>
        <p:txBody>
          <a:bodyPr anchor="b">
            <a:normAutofit/>
          </a:bodyPr>
          <a:lstStyle/>
          <a:p>
            <a:r>
              <a:rPr lang="en-GB" sz="3400"/>
              <a:t>How do I access a Virtual Ward?</a:t>
            </a:r>
          </a:p>
        </p:txBody>
      </p:sp>
      <p:sp>
        <p:nvSpPr>
          <p:cNvPr id="12" name="Rectangle 11">
            <a:extLst>
              <a:ext uri="{FF2B5EF4-FFF2-40B4-BE49-F238E27FC236}">
                <a16:creationId xmlns:a16="http://schemas.microsoft.com/office/drawing/2014/main" id="{33AE4636-AEEC-45D6-84D4-7AC2DA48EC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49223"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4" name="Rectangle 13">
            <a:extLst>
              <a:ext uri="{FF2B5EF4-FFF2-40B4-BE49-F238E27FC236}">
                <a16:creationId xmlns:a16="http://schemas.microsoft.com/office/drawing/2014/main" id="{8D9CE0F4-2EB2-4F1F-8AAC-DB3571D9FE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80" y="2285541"/>
            <a:ext cx="43891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EF4C80C5-9F9E-7129-0F1B-B0C8C088A34D}"/>
              </a:ext>
            </a:extLst>
          </p:cNvPr>
          <p:cNvSpPr>
            <a:spLocks noGrp="1"/>
          </p:cNvSpPr>
          <p:nvPr>
            <p:ph idx="1"/>
          </p:nvPr>
        </p:nvSpPr>
        <p:spPr>
          <a:xfrm>
            <a:off x="411480" y="2684095"/>
            <a:ext cx="4443154" cy="3492868"/>
          </a:xfrm>
        </p:spPr>
        <p:txBody>
          <a:bodyPr>
            <a:normAutofit/>
          </a:bodyPr>
          <a:lstStyle/>
          <a:p>
            <a:r>
              <a:rPr lang="en-GB" sz="1800" b="0" i="0">
                <a:effectLst/>
                <a:latin typeface="nhs-frutiger"/>
              </a:rPr>
              <a:t>If you are suitable for admission to a Virtual Ward and would like to receive hospital-level care in an environment, you are more comfortable in please ask; your health professional will discuss this with you and contact the Virtual Ward team to arrange this.</a:t>
            </a:r>
          </a:p>
          <a:p>
            <a:r>
              <a:rPr lang="en-GB" sz="1800">
                <a:latin typeface="nhs-frutiger"/>
              </a:rPr>
              <a:t>We currently have 2 virtual wards that can be accessed from home, all others accept patients already in hospital to try and get patients home more quickly. </a:t>
            </a:r>
          </a:p>
          <a:p>
            <a:endParaRPr lang="en-GB" sz="1800" b="0" i="0">
              <a:effectLst/>
              <a:latin typeface="nhs-frutiger"/>
            </a:endParaRPr>
          </a:p>
        </p:txBody>
      </p:sp>
      <p:pic>
        <p:nvPicPr>
          <p:cNvPr id="5" name="Picture 4" descr="A medical staff and patient&#10;&#10;Description automatically generated with medium confidence">
            <a:extLst>
              <a:ext uri="{FF2B5EF4-FFF2-40B4-BE49-F238E27FC236}">
                <a16:creationId xmlns:a16="http://schemas.microsoft.com/office/drawing/2014/main" id="{55F4A298-92E5-4396-2E60-7DB2BA3770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5816" y="1622156"/>
            <a:ext cx="6440424" cy="3558334"/>
          </a:xfrm>
          <a:prstGeom prst="rect">
            <a:avLst/>
          </a:prstGeom>
        </p:spPr>
      </p:pic>
    </p:spTree>
    <p:extLst>
      <p:ext uri="{BB962C8B-B14F-4D97-AF65-F5344CB8AC3E}">
        <p14:creationId xmlns:p14="http://schemas.microsoft.com/office/powerpoint/2010/main" val="1214077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9" name="Freeform: Shape 11">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Freeform: Shape 12">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13">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Freeform: Shape 14">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Freeform: Shape 15">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7" name="Freeform: Shape 16">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Shape 17">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92DBD77D-E80C-74FE-DDD4-7DF442F31CC4}"/>
              </a:ext>
            </a:extLst>
          </p:cNvPr>
          <p:cNvSpPr>
            <a:spLocks noGrp="1"/>
          </p:cNvSpPr>
          <p:nvPr>
            <p:ph type="ctrTitle"/>
          </p:nvPr>
        </p:nvSpPr>
        <p:spPr>
          <a:xfrm>
            <a:off x="3215729" y="1764407"/>
            <a:ext cx="5760846" cy="2310312"/>
          </a:xfrm>
        </p:spPr>
        <p:txBody>
          <a:bodyPr>
            <a:normAutofit/>
          </a:bodyPr>
          <a:lstStyle/>
          <a:p>
            <a:r>
              <a:rPr lang="en-GB" sz="5200">
                <a:solidFill>
                  <a:schemeClr val="tx2"/>
                </a:solidFill>
              </a:rPr>
              <a:t>What Virtual Wards are available in Derbyshire?</a:t>
            </a:r>
          </a:p>
        </p:txBody>
      </p:sp>
    </p:spTree>
    <p:extLst>
      <p:ext uri="{BB962C8B-B14F-4D97-AF65-F5344CB8AC3E}">
        <p14:creationId xmlns:p14="http://schemas.microsoft.com/office/powerpoint/2010/main" val="314992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CA66D-5CA2-6120-B76F-98B34B0EB59D}"/>
              </a:ext>
            </a:extLst>
          </p:cNvPr>
          <p:cNvSpPr>
            <a:spLocks noGrp="1"/>
          </p:cNvSpPr>
          <p:nvPr>
            <p:ph type="title"/>
          </p:nvPr>
        </p:nvSpPr>
        <p:spPr/>
        <p:txBody>
          <a:bodyPr/>
          <a:lstStyle/>
          <a:p>
            <a:r>
              <a:rPr lang="en-GB" dirty="0">
                <a:solidFill>
                  <a:srgbClr val="0070C0"/>
                </a:solidFill>
              </a:rPr>
              <a:t>Current State</a:t>
            </a:r>
          </a:p>
        </p:txBody>
      </p:sp>
      <p:sp>
        <p:nvSpPr>
          <p:cNvPr id="3" name="Content Placeholder 2">
            <a:extLst>
              <a:ext uri="{FF2B5EF4-FFF2-40B4-BE49-F238E27FC236}">
                <a16:creationId xmlns:a16="http://schemas.microsoft.com/office/drawing/2014/main" id="{00320049-5F6C-7B59-087D-67F00DFF1C7B}"/>
              </a:ext>
            </a:extLst>
          </p:cNvPr>
          <p:cNvSpPr>
            <a:spLocks noGrp="1"/>
          </p:cNvSpPr>
          <p:nvPr>
            <p:ph idx="1"/>
          </p:nvPr>
        </p:nvSpPr>
        <p:spPr>
          <a:xfrm>
            <a:off x="838200" y="1444625"/>
            <a:ext cx="10515600" cy="5156200"/>
          </a:xfrm>
        </p:spPr>
        <p:txBody>
          <a:bodyPr>
            <a:normAutofit lnSpcReduction="10000"/>
          </a:bodyPr>
          <a:lstStyle/>
          <a:p>
            <a:r>
              <a:rPr lang="en-GB" dirty="0"/>
              <a:t>The planned capacity for Virtual Ward beds across Derby and Derbyshire is 225.</a:t>
            </a:r>
          </a:p>
          <a:p>
            <a:endParaRPr lang="en-GB" dirty="0"/>
          </a:p>
          <a:p>
            <a:r>
              <a:rPr lang="en-GB" dirty="0"/>
              <a:t>The current capacity and utilisation is: </a:t>
            </a:r>
          </a:p>
          <a:p>
            <a:endParaRPr lang="en-GB" dirty="0"/>
          </a:p>
          <a:p>
            <a:endParaRPr lang="en-GB" dirty="0"/>
          </a:p>
          <a:p>
            <a:endParaRPr lang="en-GB" dirty="0"/>
          </a:p>
          <a:p>
            <a:endParaRPr lang="en-GB" dirty="0"/>
          </a:p>
          <a:p>
            <a:r>
              <a:rPr lang="en-GB" dirty="0"/>
              <a:t>All Virtual Wards have access to remote monitoring – provided by DOCCLA – and Point of care testing is in the process of being rolled out. </a:t>
            </a:r>
          </a:p>
          <a:p>
            <a:pPr marL="0" indent="0">
              <a:buNone/>
            </a:pPr>
            <a:endParaRPr lang="en-GB" dirty="0"/>
          </a:p>
          <a:p>
            <a:endParaRPr lang="en-GB" dirty="0"/>
          </a:p>
          <a:p>
            <a:endParaRPr lang="en-GB" dirty="0"/>
          </a:p>
        </p:txBody>
      </p:sp>
      <p:graphicFrame>
        <p:nvGraphicFramePr>
          <p:cNvPr id="6" name="Table 6">
            <a:extLst>
              <a:ext uri="{FF2B5EF4-FFF2-40B4-BE49-F238E27FC236}">
                <a16:creationId xmlns:a16="http://schemas.microsoft.com/office/drawing/2014/main" id="{B6040680-D78E-B4C4-D778-72784E930D8A}"/>
              </a:ext>
            </a:extLst>
          </p:cNvPr>
          <p:cNvGraphicFramePr>
            <a:graphicFrameLocks noGrp="1"/>
          </p:cNvGraphicFramePr>
          <p:nvPr>
            <p:extLst>
              <p:ext uri="{D42A27DB-BD31-4B8C-83A1-F6EECF244321}">
                <p14:modId xmlns:p14="http://schemas.microsoft.com/office/powerpoint/2010/main" val="4020794784"/>
              </p:ext>
            </p:extLst>
          </p:nvPr>
        </p:nvGraphicFramePr>
        <p:xfrm>
          <a:off x="951295" y="2484734"/>
          <a:ext cx="10289409" cy="2235041"/>
        </p:xfrm>
        <a:graphic>
          <a:graphicData uri="http://schemas.openxmlformats.org/drawingml/2006/table">
            <a:tbl>
              <a:tblPr firstRow="1" bandRow="1">
                <a:tableStyleId>{5C22544A-7EE6-4342-B048-85BDC9FD1C3A}</a:tableStyleId>
              </a:tblPr>
              <a:tblGrid>
                <a:gridCol w="4735629">
                  <a:extLst>
                    <a:ext uri="{9D8B030D-6E8A-4147-A177-3AD203B41FA5}">
                      <a16:colId xmlns:a16="http://schemas.microsoft.com/office/drawing/2014/main" val="3809114764"/>
                    </a:ext>
                  </a:extLst>
                </a:gridCol>
                <a:gridCol w="2123977">
                  <a:extLst>
                    <a:ext uri="{9D8B030D-6E8A-4147-A177-3AD203B41FA5}">
                      <a16:colId xmlns:a16="http://schemas.microsoft.com/office/drawing/2014/main" val="2543910236"/>
                    </a:ext>
                  </a:extLst>
                </a:gridCol>
                <a:gridCol w="3429803">
                  <a:extLst>
                    <a:ext uri="{9D8B030D-6E8A-4147-A177-3AD203B41FA5}">
                      <a16:colId xmlns:a16="http://schemas.microsoft.com/office/drawing/2014/main" val="2685196854"/>
                    </a:ext>
                  </a:extLst>
                </a:gridCol>
              </a:tblGrid>
              <a:tr h="370840">
                <a:tc>
                  <a:txBody>
                    <a:bodyPr/>
                    <a:lstStyle/>
                    <a:p>
                      <a:r>
                        <a:rPr lang="en-GB" dirty="0"/>
                        <a:t>May 2024</a:t>
                      </a:r>
                    </a:p>
                  </a:txBody>
                  <a:tcPr/>
                </a:tc>
                <a:tc>
                  <a:txBody>
                    <a:bodyPr/>
                    <a:lstStyle/>
                    <a:p>
                      <a:pPr algn="ctr"/>
                      <a:r>
                        <a:rPr lang="en-GB" dirty="0"/>
                        <a:t>Capacity</a:t>
                      </a:r>
                    </a:p>
                  </a:txBody>
                  <a:tcPr/>
                </a:tc>
                <a:tc>
                  <a:txBody>
                    <a:bodyPr/>
                    <a:lstStyle/>
                    <a:p>
                      <a:pPr algn="ctr"/>
                      <a:r>
                        <a:rPr lang="en-GB" dirty="0"/>
                        <a:t>Average Utilisation </a:t>
                      </a:r>
                    </a:p>
                  </a:txBody>
                  <a:tcPr/>
                </a:tc>
                <a:extLst>
                  <a:ext uri="{0D108BD9-81ED-4DB2-BD59-A6C34878D82A}">
                    <a16:rowId xmlns:a16="http://schemas.microsoft.com/office/drawing/2014/main" val="1408481979"/>
                  </a:ext>
                </a:extLst>
              </a:tr>
              <a:tr h="380841">
                <a:tc>
                  <a:txBody>
                    <a:bodyPr/>
                    <a:lstStyle/>
                    <a:p>
                      <a:r>
                        <a:rPr lang="en-GB" dirty="0"/>
                        <a:t>Cardiology </a:t>
                      </a:r>
                    </a:p>
                  </a:txBody>
                  <a:tcPr/>
                </a:tc>
                <a:tc>
                  <a:txBody>
                    <a:bodyPr/>
                    <a:lstStyle/>
                    <a:p>
                      <a:pPr algn="ctr"/>
                      <a:r>
                        <a:rPr lang="en-GB" dirty="0"/>
                        <a:t>45</a:t>
                      </a:r>
                    </a:p>
                  </a:txBody>
                  <a:tcPr/>
                </a:tc>
                <a:tc>
                  <a:txBody>
                    <a:bodyPr/>
                    <a:lstStyle/>
                    <a:p>
                      <a:pPr algn="ctr"/>
                      <a:r>
                        <a:rPr lang="en-GB" dirty="0"/>
                        <a:t>74%</a:t>
                      </a:r>
                    </a:p>
                  </a:txBody>
                  <a:tcPr/>
                </a:tc>
                <a:extLst>
                  <a:ext uri="{0D108BD9-81ED-4DB2-BD59-A6C34878D82A}">
                    <a16:rowId xmlns:a16="http://schemas.microsoft.com/office/drawing/2014/main" val="1187196004"/>
                  </a:ext>
                </a:extLst>
              </a:tr>
              <a:tr h="370840">
                <a:tc>
                  <a:txBody>
                    <a:bodyPr/>
                    <a:lstStyle/>
                    <a:p>
                      <a:r>
                        <a:rPr lang="en-GB" dirty="0"/>
                        <a:t>Respiratory</a:t>
                      </a:r>
                    </a:p>
                  </a:txBody>
                  <a:tcPr/>
                </a:tc>
                <a:tc>
                  <a:txBody>
                    <a:bodyPr/>
                    <a:lstStyle/>
                    <a:p>
                      <a:pPr algn="ctr"/>
                      <a:r>
                        <a:rPr lang="en-GB" dirty="0"/>
                        <a:t>25</a:t>
                      </a:r>
                    </a:p>
                  </a:txBody>
                  <a:tcPr/>
                </a:tc>
                <a:tc>
                  <a:txBody>
                    <a:bodyPr/>
                    <a:lstStyle/>
                    <a:p>
                      <a:pPr algn="ctr"/>
                      <a:r>
                        <a:rPr lang="en-GB" dirty="0"/>
                        <a:t>50%</a:t>
                      </a:r>
                    </a:p>
                  </a:txBody>
                  <a:tcPr/>
                </a:tc>
                <a:extLst>
                  <a:ext uri="{0D108BD9-81ED-4DB2-BD59-A6C34878D82A}">
                    <a16:rowId xmlns:a16="http://schemas.microsoft.com/office/drawing/2014/main" val="1640218941"/>
                  </a:ext>
                </a:extLst>
              </a:tr>
              <a:tr h="370840">
                <a:tc>
                  <a:txBody>
                    <a:bodyPr/>
                    <a:lstStyle/>
                    <a:p>
                      <a:r>
                        <a:rPr lang="en-GB" dirty="0"/>
                        <a:t>Community</a:t>
                      </a:r>
                    </a:p>
                  </a:txBody>
                  <a:tcPr/>
                </a:tc>
                <a:tc>
                  <a:txBody>
                    <a:bodyPr/>
                    <a:lstStyle/>
                    <a:p>
                      <a:pPr algn="ctr"/>
                      <a:r>
                        <a:rPr lang="en-GB" dirty="0"/>
                        <a:t>50</a:t>
                      </a:r>
                    </a:p>
                  </a:txBody>
                  <a:tcPr/>
                </a:tc>
                <a:tc>
                  <a:txBody>
                    <a:bodyPr/>
                    <a:lstStyle/>
                    <a:p>
                      <a:pPr algn="ctr"/>
                      <a:r>
                        <a:rPr lang="en-GB" dirty="0"/>
                        <a:t>28%</a:t>
                      </a:r>
                    </a:p>
                  </a:txBody>
                  <a:tcPr/>
                </a:tc>
                <a:extLst>
                  <a:ext uri="{0D108BD9-81ED-4DB2-BD59-A6C34878D82A}">
                    <a16:rowId xmlns:a16="http://schemas.microsoft.com/office/drawing/2014/main" val="3958375978"/>
                  </a:ext>
                </a:extLst>
              </a:tr>
              <a:tr h="370840">
                <a:tc>
                  <a:txBody>
                    <a:bodyPr/>
                    <a:lstStyle/>
                    <a:p>
                      <a:r>
                        <a:rPr lang="en-GB" dirty="0"/>
                        <a:t>Frailty (North Derbyshire)</a:t>
                      </a:r>
                    </a:p>
                  </a:txBody>
                  <a:tcPr/>
                </a:tc>
                <a:tc>
                  <a:txBody>
                    <a:bodyPr/>
                    <a:lstStyle/>
                    <a:p>
                      <a:pPr algn="ctr"/>
                      <a:r>
                        <a:rPr lang="en-GB" dirty="0"/>
                        <a:t>10</a:t>
                      </a:r>
                    </a:p>
                  </a:txBody>
                  <a:tcPr/>
                </a:tc>
                <a:tc>
                  <a:txBody>
                    <a:bodyPr/>
                    <a:lstStyle/>
                    <a:p>
                      <a:pPr algn="ctr"/>
                      <a:r>
                        <a:rPr lang="en-GB" dirty="0"/>
                        <a:t>50%</a:t>
                      </a:r>
                    </a:p>
                  </a:txBody>
                  <a:tcPr/>
                </a:tc>
                <a:extLst>
                  <a:ext uri="{0D108BD9-81ED-4DB2-BD59-A6C34878D82A}">
                    <a16:rowId xmlns:a16="http://schemas.microsoft.com/office/drawing/2014/main" val="1427318560"/>
                  </a:ext>
                </a:extLst>
              </a:tr>
              <a:tr h="370840">
                <a:tc>
                  <a:txBody>
                    <a:bodyPr/>
                    <a:lstStyle/>
                    <a:p>
                      <a:r>
                        <a:rPr lang="en-GB" dirty="0"/>
                        <a:t>End of Life and Palliative (North Derbyshire)</a:t>
                      </a:r>
                    </a:p>
                  </a:txBody>
                  <a:tcPr/>
                </a:tc>
                <a:tc>
                  <a:txBody>
                    <a:bodyPr/>
                    <a:lstStyle/>
                    <a:p>
                      <a:pPr algn="ctr"/>
                      <a:r>
                        <a:rPr lang="en-GB" dirty="0"/>
                        <a:t>10</a:t>
                      </a:r>
                    </a:p>
                  </a:txBody>
                  <a:tcPr/>
                </a:tc>
                <a:tc>
                  <a:txBody>
                    <a:bodyPr/>
                    <a:lstStyle/>
                    <a:p>
                      <a:pPr algn="ctr"/>
                      <a:r>
                        <a:rPr lang="en-GB" dirty="0"/>
                        <a:t>50%</a:t>
                      </a:r>
                    </a:p>
                  </a:txBody>
                  <a:tcPr/>
                </a:tc>
                <a:extLst>
                  <a:ext uri="{0D108BD9-81ED-4DB2-BD59-A6C34878D82A}">
                    <a16:rowId xmlns:a16="http://schemas.microsoft.com/office/drawing/2014/main" val="4205889318"/>
                  </a:ext>
                </a:extLst>
              </a:tr>
            </a:tbl>
          </a:graphicData>
        </a:graphic>
      </p:graphicFrame>
    </p:spTree>
    <p:extLst>
      <p:ext uri="{BB962C8B-B14F-4D97-AF65-F5344CB8AC3E}">
        <p14:creationId xmlns:p14="http://schemas.microsoft.com/office/powerpoint/2010/main" val="2830054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5082C-A96B-4CF1-59E4-4551B3148A5E}"/>
              </a:ext>
            </a:extLst>
          </p:cNvPr>
          <p:cNvSpPr>
            <a:spLocks noGrp="1"/>
          </p:cNvSpPr>
          <p:nvPr>
            <p:ph type="title"/>
          </p:nvPr>
        </p:nvSpPr>
        <p:spPr>
          <a:xfrm>
            <a:off x="420949" y="424700"/>
            <a:ext cx="10515600" cy="646929"/>
          </a:xfrm>
        </p:spPr>
        <p:txBody>
          <a:bodyPr>
            <a:normAutofit/>
          </a:bodyPr>
          <a:lstStyle/>
          <a:p>
            <a:r>
              <a:rPr lang="en-GB" sz="3600" dirty="0">
                <a:solidFill>
                  <a:srgbClr val="00B0F0"/>
                </a:solidFill>
                <a:latin typeface="Arial" panose="020B0604020202020204" pitchFamily="34" charset="0"/>
                <a:cs typeface="Arial" panose="020B0604020202020204" pitchFamily="34" charset="0"/>
              </a:rPr>
              <a:t>Average system Utilisation of Virtual Wards</a:t>
            </a:r>
          </a:p>
        </p:txBody>
      </p:sp>
      <p:graphicFrame>
        <p:nvGraphicFramePr>
          <p:cNvPr id="4" name="Table 4">
            <a:extLst>
              <a:ext uri="{FF2B5EF4-FFF2-40B4-BE49-F238E27FC236}">
                <a16:creationId xmlns:a16="http://schemas.microsoft.com/office/drawing/2014/main" id="{9FC2B78D-405C-D59C-5E82-33BF1F846B00}"/>
              </a:ext>
            </a:extLst>
          </p:cNvPr>
          <p:cNvGraphicFramePr>
            <a:graphicFrameLocks noGrp="1"/>
          </p:cNvGraphicFramePr>
          <p:nvPr>
            <p:ph sz="half" idx="1"/>
            <p:extLst>
              <p:ext uri="{D42A27DB-BD31-4B8C-83A1-F6EECF244321}">
                <p14:modId xmlns:p14="http://schemas.microsoft.com/office/powerpoint/2010/main" val="2864190436"/>
              </p:ext>
            </p:extLst>
          </p:nvPr>
        </p:nvGraphicFramePr>
        <p:xfrm>
          <a:off x="296141" y="1055236"/>
          <a:ext cx="5181600" cy="5172308"/>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3244407946"/>
                    </a:ext>
                  </a:extLst>
                </a:gridCol>
                <a:gridCol w="1295400">
                  <a:extLst>
                    <a:ext uri="{9D8B030D-6E8A-4147-A177-3AD203B41FA5}">
                      <a16:colId xmlns:a16="http://schemas.microsoft.com/office/drawing/2014/main" val="1570652692"/>
                    </a:ext>
                  </a:extLst>
                </a:gridCol>
                <a:gridCol w="1295400">
                  <a:extLst>
                    <a:ext uri="{9D8B030D-6E8A-4147-A177-3AD203B41FA5}">
                      <a16:colId xmlns:a16="http://schemas.microsoft.com/office/drawing/2014/main" val="1405118211"/>
                    </a:ext>
                  </a:extLst>
                </a:gridCol>
                <a:gridCol w="1295400">
                  <a:extLst>
                    <a:ext uri="{9D8B030D-6E8A-4147-A177-3AD203B41FA5}">
                      <a16:colId xmlns:a16="http://schemas.microsoft.com/office/drawing/2014/main" val="987617139"/>
                    </a:ext>
                  </a:extLst>
                </a:gridCol>
              </a:tblGrid>
              <a:tr h="694793">
                <a:tc>
                  <a:txBody>
                    <a:bodyPr/>
                    <a:lstStyle/>
                    <a:p>
                      <a:pPr algn="ctr"/>
                      <a:r>
                        <a:rPr lang="en-GB" sz="1200" dirty="0">
                          <a:latin typeface="+mn-lt"/>
                        </a:rPr>
                        <a:t>SitRep submission date</a:t>
                      </a:r>
                    </a:p>
                  </a:txBody>
                  <a:tcPr/>
                </a:tc>
                <a:tc>
                  <a:txBody>
                    <a:bodyPr/>
                    <a:lstStyle/>
                    <a:p>
                      <a:pPr algn="ctr"/>
                      <a:r>
                        <a:rPr lang="en-GB" sz="1200" dirty="0">
                          <a:latin typeface="+mn-lt"/>
                        </a:rPr>
                        <a:t>Number of beds available</a:t>
                      </a:r>
                    </a:p>
                  </a:txBody>
                  <a:tcPr/>
                </a:tc>
                <a:tc>
                  <a:txBody>
                    <a:bodyPr/>
                    <a:lstStyle/>
                    <a:p>
                      <a:pPr algn="ctr"/>
                      <a:r>
                        <a:rPr lang="en-GB" sz="1200" dirty="0">
                          <a:latin typeface="+mn-lt"/>
                        </a:rPr>
                        <a:t>Average number of beds in use</a:t>
                      </a:r>
                    </a:p>
                  </a:txBody>
                  <a:tcPr/>
                </a:tc>
                <a:tc>
                  <a:txBody>
                    <a:bodyPr/>
                    <a:lstStyle/>
                    <a:p>
                      <a:pPr algn="ctr"/>
                      <a:r>
                        <a:rPr lang="en-GB" sz="1200" dirty="0">
                          <a:latin typeface="+mn-lt"/>
                        </a:rPr>
                        <a:t>Average Utilisation (%)</a:t>
                      </a:r>
                    </a:p>
                  </a:txBody>
                  <a:tcPr/>
                </a:tc>
                <a:extLst>
                  <a:ext uri="{0D108BD9-81ED-4DB2-BD59-A6C34878D82A}">
                    <a16:rowId xmlns:a16="http://schemas.microsoft.com/office/drawing/2014/main" val="2317718135"/>
                  </a:ext>
                </a:extLst>
              </a:tr>
              <a:tr h="639645">
                <a:tc>
                  <a:txBody>
                    <a:bodyPr/>
                    <a:lstStyle/>
                    <a:p>
                      <a:pPr algn="ctr"/>
                      <a:r>
                        <a:rPr lang="en-GB" sz="1200" dirty="0">
                          <a:latin typeface="+mn-lt"/>
                        </a:rPr>
                        <a:t>22/03/2024</a:t>
                      </a:r>
                    </a:p>
                  </a:txBody>
                  <a:tcPr anchor="ctr"/>
                </a:tc>
                <a:tc>
                  <a:txBody>
                    <a:bodyPr/>
                    <a:lstStyle/>
                    <a:p>
                      <a:pPr algn="ctr"/>
                      <a:r>
                        <a:rPr lang="en-GB" sz="1200" dirty="0">
                          <a:latin typeface="+mn-lt"/>
                        </a:rPr>
                        <a:t>165</a:t>
                      </a:r>
                    </a:p>
                  </a:txBody>
                  <a:tcPr anchor="ctr"/>
                </a:tc>
                <a:tc>
                  <a:txBody>
                    <a:bodyPr/>
                    <a:lstStyle/>
                    <a:p>
                      <a:pPr algn="ctr"/>
                      <a:r>
                        <a:rPr lang="en-GB" sz="1200" dirty="0">
                          <a:latin typeface="+mn-lt"/>
                        </a:rPr>
                        <a:t>71</a:t>
                      </a:r>
                    </a:p>
                  </a:txBody>
                  <a:tcPr anchor="ctr"/>
                </a:tc>
                <a:tc>
                  <a:txBody>
                    <a:bodyPr/>
                    <a:lstStyle/>
                    <a:p>
                      <a:pPr algn="ctr"/>
                      <a:r>
                        <a:rPr lang="en-GB" sz="1200" dirty="0">
                          <a:latin typeface="+mn-lt"/>
                        </a:rPr>
                        <a:t>43%</a:t>
                      </a:r>
                    </a:p>
                  </a:txBody>
                  <a:tcPr anchor="ctr"/>
                </a:tc>
                <a:extLst>
                  <a:ext uri="{0D108BD9-81ED-4DB2-BD59-A6C34878D82A}">
                    <a16:rowId xmlns:a16="http://schemas.microsoft.com/office/drawing/2014/main" val="3219536970"/>
                  </a:ext>
                </a:extLst>
              </a:tr>
              <a:tr h="639645">
                <a:tc>
                  <a:txBody>
                    <a:bodyPr/>
                    <a:lstStyle/>
                    <a:p>
                      <a:pPr algn="ctr"/>
                      <a:r>
                        <a:rPr lang="en-GB" sz="1200" dirty="0">
                          <a:latin typeface="+mn-lt"/>
                        </a:rPr>
                        <a:t>05/04/2024</a:t>
                      </a:r>
                    </a:p>
                  </a:txBody>
                  <a:tcPr anchor="ctr"/>
                </a:tc>
                <a:tc>
                  <a:txBody>
                    <a:bodyPr/>
                    <a:lstStyle/>
                    <a:p>
                      <a:pPr algn="ctr"/>
                      <a:r>
                        <a:rPr lang="en-GB" sz="1200" dirty="0">
                          <a:latin typeface="+mn-lt"/>
                        </a:rPr>
                        <a:t>165</a:t>
                      </a:r>
                    </a:p>
                  </a:txBody>
                  <a:tcPr anchor="ctr"/>
                </a:tc>
                <a:tc>
                  <a:txBody>
                    <a:bodyPr/>
                    <a:lstStyle/>
                    <a:p>
                      <a:pPr algn="ctr"/>
                      <a:r>
                        <a:rPr lang="en-GB" sz="1200" dirty="0">
                          <a:latin typeface="+mn-lt"/>
                        </a:rPr>
                        <a:t>62*</a:t>
                      </a:r>
                    </a:p>
                  </a:txBody>
                  <a:tcPr anchor="ctr"/>
                </a:tc>
                <a:tc>
                  <a:txBody>
                    <a:bodyPr/>
                    <a:lstStyle/>
                    <a:p>
                      <a:pPr algn="ctr"/>
                      <a:r>
                        <a:rPr lang="en-GB" sz="1200" dirty="0">
                          <a:latin typeface="+mn-lt"/>
                        </a:rPr>
                        <a:t>38%*</a:t>
                      </a:r>
                    </a:p>
                  </a:txBody>
                  <a:tcPr anchor="ctr"/>
                </a:tc>
                <a:extLst>
                  <a:ext uri="{0D108BD9-81ED-4DB2-BD59-A6C34878D82A}">
                    <a16:rowId xmlns:a16="http://schemas.microsoft.com/office/drawing/2014/main" val="3101078487"/>
                  </a:ext>
                </a:extLst>
              </a:tr>
              <a:tr h="639645">
                <a:tc>
                  <a:txBody>
                    <a:bodyPr/>
                    <a:lstStyle/>
                    <a:p>
                      <a:pPr algn="ctr"/>
                      <a:r>
                        <a:rPr lang="en-GB" sz="1200" dirty="0"/>
                        <a:t>19/04/2024</a:t>
                      </a:r>
                    </a:p>
                  </a:txBody>
                  <a:tcPr anchor="ctr"/>
                </a:tc>
                <a:tc>
                  <a:txBody>
                    <a:bodyPr/>
                    <a:lstStyle/>
                    <a:p>
                      <a:pPr algn="ctr"/>
                      <a:r>
                        <a:rPr lang="en-GB" sz="1200" dirty="0"/>
                        <a:t>165</a:t>
                      </a:r>
                    </a:p>
                  </a:txBody>
                  <a:tcPr anchor="ctr"/>
                </a:tc>
                <a:tc>
                  <a:txBody>
                    <a:bodyPr/>
                    <a:lstStyle/>
                    <a:p>
                      <a:pPr algn="ctr"/>
                      <a:r>
                        <a:rPr lang="en-GB" sz="1200" dirty="0"/>
                        <a:t>54</a:t>
                      </a:r>
                    </a:p>
                  </a:txBody>
                  <a:tcPr anchor="ctr"/>
                </a:tc>
                <a:tc>
                  <a:txBody>
                    <a:bodyPr/>
                    <a:lstStyle/>
                    <a:p>
                      <a:pPr algn="ctr"/>
                      <a:r>
                        <a:rPr lang="en-GB" sz="1200" dirty="0"/>
                        <a:t>33%</a:t>
                      </a:r>
                    </a:p>
                  </a:txBody>
                  <a:tcPr anchor="ctr"/>
                </a:tc>
                <a:extLst>
                  <a:ext uri="{0D108BD9-81ED-4DB2-BD59-A6C34878D82A}">
                    <a16:rowId xmlns:a16="http://schemas.microsoft.com/office/drawing/2014/main" val="3887657407"/>
                  </a:ext>
                </a:extLst>
              </a:tr>
              <a:tr h="639645">
                <a:tc>
                  <a:txBody>
                    <a:bodyPr/>
                    <a:lstStyle/>
                    <a:p>
                      <a:pPr algn="ctr"/>
                      <a:r>
                        <a:rPr lang="en-GB" sz="1200" dirty="0"/>
                        <a:t>03/05/2024</a:t>
                      </a:r>
                    </a:p>
                  </a:txBody>
                  <a:tcPr anchor="ctr"/>
                </a:tc>
                <a:tc>
                  <a:txBody>
                    <a:bodyPr/>
                    <a:lstStyle/>
                    <a:p>
                      <a:pPr algn="ctr"/>
                      <a:r>
                        <a:rPr lang="en-GB" sz="1200" dirty="0"/>
                        <a:t>165</a:t>
                      </a:r>
                    </a:p>
                  </a:txBody>
                  <a:tcPr anchor="ctr"/>
                </a:tc>
                <a:tc>
                  <a:txBody>
                    <a:bodyPr/>
                    <a:lstStyle/>
                    <a:p>
                      <a:pPr algn="ctr"/>
                      <a:r>
                        <a:rPr lang="en-GB" sz="1200" dirty="0"/>
                        <a:t>76</a:t>
                      </a:r>
                    </a:p>
                  </a:txBody>
                  <a:tcPr anchor="ctr"/>
                </a:tc>
                <a:tc>
                  <a:txBody>
                    <a:bodyPr/>
                    <a:lstStyle/>
                    <a:p>
                      <a:pPr algn="ctr"/>
                      <a:r>
                        <a:rPr lang="en-GB" sz="1200" dirty="0"/>
                        <a:t>46%</a:t>
                      </a:r>
                    </a:p>
                  </a:txBody>
                  <a:tcPr anchor="ctr"/>
                </a:tc>
                <a:extLst>
                  <a:ext uri="{0D108BD9-81ED-4DB2-BD59-A6C34878D82A}">
                    <a16:rowId xmlns:a16="http://schemas.microsoft.com/office/drawing/2014/main" val="1973540872"/>
                  </a:ext>
                </a:extLst>
              </a:tr>
              <a:tr h="639645">
                <a:tc>
                  <a:txBody>
                    <a:bodyPr/>
                    <a:lstStyle/>
                    <a:p>
                      <a:pPr algn="ctr"/>
                      <a:r>
                        <a:rPr lang="en-GB" sz="1200" dirty="0"/>
                        <a:t>17/05/2024</a:t>
                      </a:r>
                    </a:p>
                  </a:txBody>
                  <a:tcPr anchor="ctr"/>
                </a:tc>
                <a:tc>
                  <a:txBody>
                    <a:bodyPr/>
                    <a:lstStyle/>
                    <a:p>
                      <a:pPr algn="ctr"/>
                      <a:r>
                        <a:rPr lang="en-GB" sz="1200" dirty="0"/>
                        <a:t>170</a:t>
                      </a:r>
                    </a:p>
                  </a:txBody>
                  <a:tcPr anchor="ctr"/>
                </a:tc>
                <a:tc>
                  <a:txBody>
                    <a:bodyPr/>
                    <a:lstStyle/>
                    <a:p>
                      <a:pPr algn="ctr"/>
                      <a:r>
                        <a:rPr lang="en-GB" sz="1200" dirty="0"/>
                        <a:t>72</a:t>
                      </a:r>
                    </a:p>
                  </a:txBody>
                  <a:tcPr anchor="ctr"/>
                </a:tc>
                <a:tc>
                  <a:txBody>
                    <a:bodyPr/>
                    <a:lstStyle/>
                    <a:p>
                      <a:pPr algn="ctr"/>
                      <a:r>
                        <a:rPr lang="en-GB" sz="1200" dirty="0"/>
                        <a:t>42%</a:t>
                      </a:r>
                    </a:p>
                  </a:txBody>
                  <a:tcPr anchor="ctr"/>
                </a:tc>
                <a:extLst>
                  <a:ext uri="{0D108BD9-81ED-4DB2-BD59-A6C34878D82A}">
                    <a16:rowId xmlns:a16="http://schemas.microsoft.com/office/drawing/2014/main" val="661349421"/>
                  </a:ext>
                </a:extLst>
              </a:tr>
              <a:tr h="639645">
                <a:tc>
                  <a:txBody>
                    <a:bodyPr/>
                    <a:lstStyle/>
                    <a:p>
                      <a:pPr algn="ctr"/>
                      <a:r>
                        <a:rPr lang="en-GB" sz="1200" dirty="0"/>
                        <a:t>31/05/2024</a:t>
                      </a:r>
                    </a:p>
                  </a:txBody>
                  <a:tcPr anchor="ctr"/>
                </a:tc>
                <a:tc>
                  <a:txBody>
                    <a:bodyPr/>
                    <a:lstStyle/>
                    <a:p>
                      <a:pPr algn="ctr"/>
                      <a:r>
                        <a:rPr lang="en-GB" sz="1200" dirty="0"/>
                        <a:t>170</a:t>
                      </a:r>
                    </a:p>
                  </a:txBody>
                  <a:tcPr anchor="ctr"/>
                </a:tc>
                <a:tc>
                  <a:txBody>
                    <a:bodyPr/>
                    <a:lstStyle/>
                    <a:p>
                      <a:pPr algn="ctr"/>
                      <a:r>
                        <a:rPr lang="en-GB" sz="1200" dirty="0"/>
                        <a:t>76</a:t>
                      </a:r>
                    </a:p>
                  </a:txBody>
                  <a:tcPr anchor="ctr"/>
                </a:tc>
                <a:tc>
                  <a:txBody>
                    <a:bodyPr/>
                    <a:lstStyle/>
                    <a:p>
                      <a:pPr algn="ctr"/>
                      <a:r>
                        <a:rPr lang="en-GB" sz="1200" dirty="0"/>
                        <a:t>45%</a:t>
                      </a:r>
                    </a:p>
                  </a:txBody>
                  <a:tcPr anchor="ctr"/>
                </a:tc>
                <a:extLst>
                  <a:ext uri="{0D108BD9-81ED-4DB2-BD59-A6C34878D82A}">
                    <a16:rowId xmlns:a16="http://schemas.microsoft.com/office/drawing/2014/main" val="3106343442"/>
                  </a:ext>
                </a:extLst>
              </a:tr>
              <a:tr h="639645">
                <a:tc>
                  <a:txBody>
                    <a:bodyPr/>
                    <a:lstStyle/>
                    <a:p>
                      <a:pPr algn="ctr"/>
                      <a:r>
                        <a:rPr lang="en-GB" sz="1200" dirty="0"/>
                        <a:t>14/06/2024</a:t>
                      </a:r>
                    </a:p>
                  </a:txBody>
                  <a:tcPr anchor="ctr"/>
                </a:tc>
                <a:tc>
                  <a:txBody>
                    <a:bodyPr/>
                    <a:lstStyle/>
                    <a:p>
                      <a:pPr algn="ctr"/>
                      <a:r>
                        <a:rPr lang="en-GB" sz="1200" dirty="0"/>
                        <a:t>170</a:t>
                      </a:r>
                    </a:p>
                  </a:txBody>
                  <a:tcPr anchor="ctr"/>
                </a:tc>
                <a:tc>
                  <a:txBody>
                    <a:bodyPr/>
                    <a:lstStyle/>
                    <a:p>
                      <a:pPr algn="ctr"/>
                      <a:r>
                        <a:rPr lang="en-GB" sz="1200" dirty="0"/>
                        <a:t>126</a:t>
                      </a:r>
                    </a:p>
                  </a:txBody>
                  <a:tcPr anchor="ctr"/>
                </a:tc>
                <a:tc>
                  <a:txBody>
                    <a:bodyPr/>
                    <a:lstStyle/>
                    <a:p>
                      <a:pPr algn="ctr"/>
                      <a:r>
                        <a:rPr lang="en-GB" sz="1200" dirty="0"/>
                        <a:t>74%</a:t>
                      </a:r>
                    </a:p>
                  </a:txBody>
                  <a:tcPr anchor="ctr"/>
                </a:tc>
                <a:extLst>
                  <a:ext uri="{0D108BD9-81ED-4DB2-BD59-A6C34878D82A}">
                    <a16:rowId xmlns:a16="http://schemas.microsoft.com/office/drawing/2014/main" val="4259812063"/>
                  </a:ext>
                </a:extLst>
              </a:tr>
            </a:tbl>
          </a:graphicData>
        </a:graphic>
      </p:graphicFrame>
      <p:sp>
        <p:nvSpPr>
          <p:cNvPr id="5" name="TextBox 4">
            <a:extLst>
              <a:ext uri="{FF2B5EF4-FFF2-40B4-BE49-F238E27FC236}">
                <a16:creationId xmlns:a16="http://schemas.microsoft.com/office/drawing/2014/main" id="{DAEDF1EB-B4F2-5F48-2DC3-C8000846C715}"/>
              </a:ext>
            </a:extLst>
          </p:cNvPr>
          <p:cNvSpPr txBox="1"/>
          <p:nvPr/>
        </p:nvSpPr>
        <p:spPr>
          <a:xfrm>
            <a:off x="296141" y="6324299"/>
            <a:ext cx="5265568" cy="415498"/>
          </a:xfrm>
          <a:prstGeom prst="rect">
            <a:avLst/>
          </a:prstGeom>
          <a:noFill/>
        </p:spPr>
        <p:txBody>
          <a:bodyPr wrap="square" rtlCol="0">
            <a:spAutoFit/>
          </a:bodyPr>
          <a:lstStyle/>
          <a:p>
            <a:r>
              <a:rPr lang="en-GB" sz="1050" dirty="0"/>
              <a:t>Data taken from National </a:t>
            </a:r>
            <a:r>
              <a:rPr lang="en-GB" sz="1050" dirty="0" err="1"/>
              <a:t>SitRep</a:t>
            </a:r>
            <a:r>
              <a:rPr lang="en-GB" sz="1050" dirty="0"/>
              <a:t> submissions </a:t>
            </a:r>
          </a:p>
          <a:p>
            <a:r>
              <a:rPr lang="en-GB" sz="1050" dirty="0"/>
              <a:t>*Does not include DHU data due to missed deadline</a:t>
            </a:r>
          </a:p>
        </p:txBody>
      </p:sp>
      <p:graphicFrame>
        <p:nvGraphicFramePr>
          <p:cNvPr id="10" name="Content Placeholder 9">
            <a:extLst>
              <a:ext uri="{FF2B5EF4-FFF2-40B4-BE49-F238E27FC236}">
                <a16:creationId xmlns:a16="http://schemas.microsoft.com/office/drawing/2014/main" id="{A4F547FC-E3F9-0586-333D-6CD52047F794}"/>
              </a:ext>
            </a:extLst>
          </p:cNvPr>
          <p:cNvGraphicFramePr>
            <a:graphicFrameLocks noGrp="1"/>
          </p:cNvGraphicFramePr>
          <p:nvPr>
            <p:ph sz="half" idx="2"/>
            <p:extLst>
              <p:ext uri="{D42A27DB-BD31-4B8C-83A1-F6EECF244321}">
                <p14:modId xmlns:p14="http://schemas.microsoft.com/office/powerpoint/2010/main" val="1034754955"/>
              </p:ext>
            </p:extLst>
          </p:nvPr>
        </p:nvGraphicFramePr>
        <p:xfrm>
          <a:off x="5652854" y="1071630"/>
          <a:ext cx="6365767" cy="51559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53165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TotalTime>
  <Words>1072</Words>
  <Application>Microsoft Office PowerPoint</Application>
  <PresentationFormat>Widescreen</PresentationFormat>
  <Paragraphs>106</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nhs-frutiger</vt:lpstr>
      <vt:lpstr>Symbol</vt:lpstr>
      <vt:lpstr>Wingdings</vt:lpstr>
      <vt:lpstr>Office Theme</vt:lpstr>
      <vt:lpstr>Virtual Wards in Derby and Derbyshire</vt:lpstr>
      <vt:lpstr>PowerPoint Presentation</vt:lpstr>
      <vt:lpstr>Objectives</vt:lpstr>
      <vt:lpstr>What is a Virtual Ward?</vt:lpstr>
      <vt:lpstr>What happens on a Virtual Ward and who will look after me?</vt:lpstr>
      <vt:lpstr>How do I access a Virtual Ward?</vt:lpstr>
      <vt:lpstr>What Virtual Wards are available in Derbyshire?</vt:lpstr>
      <vt:lpstr>Current State</vt:lpstr>
      <vt:lpstr>Average system Utilisation of Virtual Wards</vt:lpstr>
      <vt:lpstr>Next Steps</vt:lpstr>
      <vt:lpstr>Frequently Asked Questions</vt:lpstr>
    </vt:vector>
  </TitlesOfParts>
  <Company>NECS 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Wards in Derby and Derbyshire</dc:title>
  <dc:creator>BYRNE, Victoria (NHS DERBY AND DERBYSHIRE ICB - 15M)</dc:creator>
  <cp:lastModifiedBy>BYRNE, Victoria (NHS DERBY AND DERBYSHIRE ICB - 15M)</cp:lastModifiedBy>
  <cp:revision>17</cp:revision>
  <dcterms:created xsi:type="dcterms:W3CDTF">2023-05-15T12:31:56Z</dcterms:created>
  <dcterms:modified xsi:type="dcterms:W3CDTF">2024-06-20T08:22:48Z</dcterms:modified>
</cp:coreProperties>
</file>