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47" r:id="rId3"/>
    <p:sldId id="348"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A5AC2-1E74-546B-8AA3-8925CE4F62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AEFE1A8-35B5-60A3-3AB8-20E027C398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D61C314-B654-31C0-83C2-3876DF160DD6}"/>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5" name="Footer Placeholder 4">
            <a:extLst>
              <a:ext uri="{FF2B5EF4-FFF2-40B4-BE49-F238E27FC236}">
                <a16:creationId xmlns:a16="http://schemas.microsoft.com/office/drawing/2014/main" id="{4FC7FC53-46E4-09F2-F52F-BF89723995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61FB53-331E-6B00-6AD8-59A02DB9A817}"/>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440509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045D8-57B1-D7FD-4790-C18360573C4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44DEA5-4FAB-A9C6-0C9D-D8E3215D68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8B6B2C-E6F0-1993-488E-B8996ED778C4}"/>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5" name="Footer Placeholder 4">
            <a:extLst>
              <a:ext uri="{FF2B5EF4-FFF2-40B4-BE49-F238E27FC236}">
                <a16:creationId xmlns:a16="http://schemas.microsoft.com/office/drawing/2014/main" id="{CA3B49CC-2A08-737B-AD2A-070B797AEB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119A4C-C4A2-50F6-1AB3-1F3188DA04E5}"/>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112661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877C45-2414-EE3F-1E88-03BAD402D5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C5307B-36E2-A3BF-DAD7-2E65FBA780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2B2B20-46DB-06C9-38AF-DB61C21EC89F}"/>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5" name="Footer Placeholder 4">
            <a:extLst>
              <a:ext uri="{FF2B5EF4-FFF2-40B4-BE49-F238E27FC236}">
                <a16:creationId xmlns:a16="http://schemas.microsoft.com/office/drawing/2014/main" id="{D41A0D6C-1E65-B902-8420-2E24EC1188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506CE7-2069-8C73-4937-B5F7978B0E27}"/>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1033461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a:extLst>
              <a:ext uri="{FF2B5EF4-FFF2-40B4-BE49-F238E27FC236}">
                <a16:creationId xmlns:a16="http://schemas.microsoft.com/office/drawing/2014/main" id="{3D9F83AB-04F8-4C53-93F7-BAAABEF426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90000" y="360000"/>
            <a:ext cx="953272" cy="720000"/>
          </a:xfrm>
          <a:prstGeom prst="rect">
            <a:avLst/>
          </a:prstGeom>
          <a:noFill/>
          <a:ln>
            <a:noFill/>
          </a:ln>
        </p:spPr>
      </p:pic>
    </p:spTree>
    <p:extLst>
      <p:ext uri="{BB962C8B-B14F-4D97-AF65-F5344CB8AC3E}">
        <p14:creationId xmlns:p14="http://schemas.microsoft.com/office/powerpoint/2010/main" val="355454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5977-63C3-9095-8539-E2AF16E970C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8B385D-4837-026B-498A-9B4A915659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E23F8D-DE57-F050-E6E1-E83561115F4F}"/>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5" name="Footer Placeholder 4">
            <a:extLst>
              <a:ext uri="{FF2B5EF4-FFF2-40B4-BE49-F238E27FC236}">
                <a16:creationId xmlns:a16="http://schemas.microsoft.com/office/drawing/2014/main" id="{F7E33BBE-03DC-99E9-FF71-5998F88C2E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1DCB07-3C45-C1D3-6D83-FDDDAE247E45}"/>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1250625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2DBFF-5EEA-749D-72F9-0DABE0494F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83A06D2-D658-EA03-3FA5-A9C1E3DB75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8A10CF-290C-6224-3451-1681E1D70E2F}"/>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5" name="Footer Placeholder 4">
            <a:extLst>
              <a:ext uri="{FF2B5EF4-FFF2-40B4-BE49-F238E27FC236}">
                <a16:creationId xmlns:a16="http://schemas.microsoft.com/office/drawing/2014/main" id="{6B43433E-028B-AB97-8824-1998E85A1A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BE43BF-F43B-7A20-0011-E46BF1C14C05}"/>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283505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01F5E-C6D1-D88A-4DAB-D8247716EF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5A478A-34DA-7A48-4A8F-1ACC04AC98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76A7CFB-FC96-86B1-5BA0-86D903BCA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5786C58-BFD6-4E72-895B-F54F092755A1}"/>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6" name="Footer Placeholder 5">
            <a:extLst>
              <a:ext uri="{FF2B5EF4-FFF2-40B4-BE49-F238E27FC236}">
                <a16:creationId xmlns:a16="http://schemas.microsoft.com/office/drawing/2014/main" id="{FD46FFB0-05AD-F65A-0EF8-7707613885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7FF7D4-162E-41E1-1AC7-2FC183C814F5}"/>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268482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4104C-2557-6962-D64E-D690306164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7362E3-5ADE-74C2-FEE4-61DAADF94C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01CAD6-7973-A8D7-4A9C-D1E3C237D6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BFE80C-9B57-4B40-0CA5-8BE8C5F03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546CAC-18FC-4A23-D887-C2742C71D8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757D35B-F4CD-8B6E-6AD0-A76562F45EAE}"/>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8" name="Footer Placeholder 7">
            <a:extLst>
              <a:ext uri="{FF2B5EF4-FFF2-40B4-BE49-F238E27FC236}">
                <a16:creationId xmlns:a16="http://schemas.microsoft.com/office/drawing/2014/main" id="{9B981829-5079-8F59-CAA3-E8FCD0EE7E6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F2D4AC5-CE95-8EAE-0A73-BB71434129ED}"/>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350039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77998-F172-1F4B-41D8-650B577F28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6408BBD-676F-DB83-4B3C-9A9083BB8D7C}"/>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4" name="Footer Placeholder 3">
            <a:extLst>
              <a:ext uri="{FF2B5EF4-FFF2-40B4-BE49-F238E27FC236}">
                <a16:creationId xmlns:a16="http://schemas.microsoft.com/office/drawing/2014/main" id="{9964DAC3-2468-8B78-E0FC-447D67395FC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97AE65A-35BB-1E42-AE3A-FE150C1AA6B7}"/>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138805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08F370-4F04-4740-6F40-E9B382F0F1C9}"/>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3" name="Footer Placeholder 2">
            <a:extLst>
              <a:ext uri="{FF2B5EF4-FFF2-40B4-BE49-F238E27FC236}">
                <a16:creationId xmlns:a16="http://schemas.microsoft.com/office/drawing/2014/main" id="{724B6A07-F28E-7F35-F44C-A57C5B27CD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A0A7298-CC43-4913-6DDE-7EDC8BC43658}"/>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209106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419B1-76BA-C5C9-8E1C-E19AB2F7CD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D1E49DA-43FE-E134-6058-B2CD6CBC36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2D76699-FC61-711A-6127-83A5F514CC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4BB132-D369-0D19-777F-CF725576DE69}"/>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6" name="Footer Placeholder 5">
            <a:extLst>
              <a:ext uri="{FF2B5EF4-FFF2-40B4-BE49-F238E27FC236}">
                <a16:creationId xmlns:a16="http://schemas.microsoft.com/office/drawing/2014/main" id="{F21D4162-0BA4-2CAC-9349-B0FD91FC8D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E026FC-CA7B-0784-0517-2E3F64AC48CA}"/>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187961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91A8C-A78D-A0AE-37B2-F949E8301D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CEFBADC-8AEC-BD97-F88F-225778E119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0B737A-5FB0-AF14-AA14-D7069CBD9D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ACF5E5-CFA2-8F72-E8C6-D0E3CA8E6E8D}"/>
              </a:ext>
            </a:extLst>
          </p:cNvPr>
          <p:cNvSpPr>
            <a:spLocks noGrp="1"/>
          </p:cNvSpPr>
          <p:nvPr>
            <p:ph type="dt" sz="half" idx="10"/>
          </p:nvPr>
        </p:nvSpPr>
        <p:spPr/>
        <p:txBody>
          <a:bodyPr/>
          <a:lstStyle/>
          <a:p>
            <a:fld id="{70336E86-9A92-4766-8D23-A07DFA2DE423}" type="datetimeFigureOut">
              <a:rPr lang="en-GB" smtClean="0"/>
              <a:t>17/06/2024</a:t>
            </a:fld>
            <a:endParaRPr lang="en-GB"/>
          </a:p>
        </p:txBody>
      </p:sp>
      <p:sp>
        <p:nvSpPr>
          <p:cNvPr id="6" name="Footer Placeholder 5">
            <a:extLst>
              <a:ext uri="{FF2B5EF4-FFF2-40B4-BE49-F238E27FC236}">
                <a16:creationId xmlns:a16="http://schemas.microsoft.com/office/drawing/2014/main" id="{4C7504CB-B958-67AB-363E-138FC35DD8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6A71E7-AC2E-E21A-EAC5-0CB5E8E22433}"/>
              </a:ext>
            </a:extLst>
          </p:cNvPr>
          <p:cNvSpPr>
            <a:spLocks noGrp="1"/>
          </p:cNvSpPr>
          <p:nvPr>
            <p:ph type="sldNum" sz="quarter" idx="12"/>
          </p:nvPr>
        </p:nvSpPr>
        <p:spPr/>
        <p:txBody>
          <a:bodyPr/>
          <a:lstStyle/>
          <a:p>
            <a:fld id="{5A3AA70B-30BF-4B56-98FD-5A7BA53A6F32}" type="slidenum">
              <a:rPr lang="en-GB" smtClean="0"/>
              <a:t>‹#›</a:t>
            </a:fld>
            <a:endParaRPr lang="en-GB"/>
          </a:p>
        </p:txBody>
      </p:sp>
    </p:spTree>
    <p:extLst>
      <p:ext uri="{BB962C8B-B14F-4D97-AF65-F5344CB8AC3E}">
        <p14:creationId xmlns:p14="http://schemas.microsoft.com/office/powerpoint/2010/main" val="2871872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14A779-8BE8-C922-A23B-15363CE5A2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F9AD3B6-C0F4-8136-F301-0E1F41EF86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757EF0-5588-94F6-5F61-0B54F68BE1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36E86-9A92-4766-8D23-A07DFA2DE423}" type="datetimeFigureOut">
              <a:rPr lang="en-GB" smtClean="0"/>
              <a:t>17/06/2024</a:t>
            </a:fld>
            <a:endParaRPr lang="en-GB"/>
          </a:p>
        </p:txBody>
      </p:sp>
      <p:sp>
        <p:nvSpPr>
          <p:cNvPr id="5" name="Footer Placeholder 4">
            <a:extLst>
              <a:ext uri="{FF2B5EF4-FFF2-40B4-BE49-F238E27FC236}">
                <a16:creationId xmlns:a16="http://schemas.microsoft.com/office/drawing/2014/main" id="{6A1DECD1-BCA8-BB94-3FAA-5ACCE6C8F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AC4DE4-37AE-B01C-9EE2-654D008602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AA70B-30BF-4B56-98FD-5A7BA53A6F32}" type="slidenum">
              <a:rPr lang="en-GB" smtClean="0"/>
              <a:t>‹#›</a:t>
            </a:fld>
            <a:endParaRPr lang="en-GB"/>
          </a:p>
        </p:txBody>
      </p:sp>
    </p:spTree>
    <p:extLst>
      <p:ext uri="{BB962C8B-B14F-4D97-AF65-F5344CB8AC3E}">
        <p14:creationId xmlns:p14="http://schemas.microsoft.com/office/powerpoint/2010/main" val="405390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888E3-2F3E-4411-8013-2F9369780271}"/>
              </a:ext>
            </a:extLst>
          </p:cNvPr>
          <p:cNvSpPr>
            <a:spLocks noGrp="1"/>
          </p:cNvSpPr>
          <p:nvPr>
            <p:ph type="title"/>
          </p:nvPr>
        </p:nvSpPr>
        <p:spPr/>
        <p:txBody>
          <a:bodyPr/>
          <a:lstStyle/>
          <a:p>
            <a:r>
              <a:rPr lang="en-GB" b="1" dirty="0"/>
              <a:t>Exercise 1(a) pre-edit (185 words)</a:t>
            </a:r>
          </a:p>
        </p:txBody>
      </p:sp>
      <p:sp>
        <p:nvSpPr>
          <p:cNvPr id="3" name="Content Placeholder 2">
            <a:extLst>
              <a:ext uri="{FF2B5EF4-FFF2-40B4-BE49-F238E27FC236}">
                <a16:creationId xmlns:a16="http://schemas.microsoft.com/office/drawing/2014/main" id="{0108E7C1-87D3-436D-B0C0-46FA7B616A6C}"/>
              </a:ext>
            </a:extLst>
          </p:cNvPr>
          <p:cNvSpPr>
            <a:spLocks noGrp="1"/>
          </p:cNvSpPr>
          <p:nvPr>
            <p:ph sz="quarter" idx="10"/>
          </p:nvPr>
        </p:nvSpPr>
        <p:spPr>
          <a:xfrm>
            <a:off x="784109" y="2141151"/>
            <a:ext cx="10641498" cy="3855388"/>
          </a:xfrm>
        </p:spPr>
        <p:txBody>
          <a:bodyPr>
            <a:normAutofit/>
          </a:bodyPr>
          <a:lstStyle/>
          <a:p>
            <a:pPr marL="0" indent="0">
              <a:lnSpc>
                <a:spcPct val="100000"/>
              </a:lnSpc>
              <a:spcBef>
                <a:spcPts val="0"/>
              </a:spcBef>
              <a:buClr>
                <a:srgbClr val="005EB8"/>
              </a:buClr>
              <a:buNone/>
            </a:pPr>
            <a:r>
              <a:rPr lang="en-GB" sz="1800" dirty="0">
                <a:latin typeface="Arial"/>
                <a:cs typeface="Arial"/>
              </a:rPr>
              <a:t>Let me start by thanking you, we know that you and your colleagues have been working exceptionally hard, and you should know that the work you are doing is having a real impact. If COVID-19 becomes an established significant epidemic in the UK, NHS services across the health and care sectors will be put under extreme pressure. This pressure will inevitably be exacerbated by staff shortages due to sickness or caring responsibilities. It will be a challenge, but we are confident that x professionals will respond rapidly and professionally. We want to assure colleagues that we recognise this will require temporary changes to practice, and that regulators and others will take this into account. </a:t>
            </a:r>
            <a:endParaRPr lang="en-US" sz="1800" dirty="0">
              <a:latin typeface="Arial"/>
              <a:cs typeface="Arial"/>
            </a:endParaRPr>
          </a:p>
          <a:p>
            <a:pPr marL="0" indent="0">
              <a:lnSpc>
                <a:spcPct val="100000"/>
              </a:lnSpc>
              <a:spcBef>
                <a:spcPts val="0"/>
              </a:spcBef>
              <a:buClr>
                <a:srgbClr val="005EB8"/>
              </a:buClr>
              <a:buNone/>
            </a:pPr>
            <a:endParaRPr lang="en-GB" sz="1800" dirty="0">
              <a:latin typeface="Arial"/>
              <a:cs typeface="Arial"/>
            </a:endParaRPr>
          </a:p>
          <a:p>
            <a:pPr marL="0" indent="0">
              <a:lnSpc>
                <a:spcPct val="100000"/>
              </a:lnSpc>
              <a:spcBef>
                <a:spcPts val="0"/>
              </a:spcBef>
              <a:buClr>
                <a:srgbClr val="005EB8"/>
              </a:buClr>
              <a:buNone/>
            </a:pPr>
            <a:r>
              <a:rPr lang="en-GB" sz="1800" dirty="0">
                <a:latin typeface="Arial"/>
                <a:cs typeface="Arial"/>
              </a:rPr>
              <a:t>A significant epidemic will require health and care professionals to be flexible in what they do. It may entail working in unfamiliar circumstances or surroundings or working in clinical areas outside of their usual practice for the benefit of patients, individuals and the population as a whole. This can be stressful, and we recognise that you may have concerns about both the professional practicalities and implications of working in such circumstances. </a:t>
            </a:r>
          </a:p>
          <a:p>
            <a:pPr marL="0" indent="0">
              <a:buNone/>
            </a:pPr>
            <a:endParaRPr lang="en-GB" dirty="0"/>
          </a:p>
        </p:txBody>
      </p:sp>
    </p:spTree>
    <p:extLst>
      <p:ext uri="{BB962C8B-B14F-4D97-AF65-F5344CB8AC3E}">
        <p14:creationId xmlns:p14="http://schemas.microsoft.com/office/powerpoint/2010/main" val="3408395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p:txBody>
          <a:bodyPr/>
          <a:lstStyle/>
          <a:p>
            <a:r>
              <a:rPr lang="en-US" b="1" dirty="0"/>
              <a:t>Exercise 1(a) edited</a:t>
            </a:r>
          </a:p>
        </p:txBody>
      </p:sp>
      <p:sp>
        <p:nvSpPr>
          <p:cNvPr id="3" name="Content Placeholder 2">
            <a:extLst>
              <a:ext uri="{FF2B5EF4-FFF2-40B4-BE49-F238E27FC236}">
                <a16:creationId xmlns:a16="http://schemas.microsoft.com/office/drawing/2014/main" id="{B13A92EA-95BB-F421-3A78-DA615A79EB9C}"/>
              </a:ext>
            </a:extLst>
          </p:cNvPr>
          <p:cNvSpPr>
            <a:spLocks noGrp="1"/>
          </p:cNvSpPr>
          <p:nvPr>
            <p:ph sz="quarter" idx="10"/>
          </p:nvPr>
        </p:nvSpPr>
        <p:spPr>
          <a:xfrm>
            <a:off x="784109" y="2141150"/>
            <a:ext cx="10641498" cy="3506167"/>
          </a:xfrm>
        </p:spPr>
        <p:txBody>
          <a:bodyPr>
            <a:normAutofit fontScale="85000" lnSpcReduction="10000"/>
          </a:bodyPr>
          <a:lstStyle/>
          <a:p>
            <a:pPr marL="0" indent="0">
              <a:lnSpc>
                <a:spcPct val="100000"/>
              </a:lnSpc>
              <a:spcBef>
                <a:spcPts val="0"/>
              </a:spcBef>
              <a:buClr>
                <a:srgbClr val="005EB8"/>
              </a:buClr>
              <a:buNone/>
            </a:pPr>
            <a:r>
              <a:rPr lang="en-GB" sz="2800" dirty="0">
                <a:latin typeface="Arial"/>
                <a:cs typeface="Arial"/>
              </a:rPr>
              <a:t>Thank you, we know you and your colleagues have been working exceptionally hard, and the work you are doing is having a real impact. </a:t>
            </a:r>
          </a:p>
          <a:p>
            <a:pPr marL="0" indent="0">
              <a:lnSpc>
                <a:spcPct val="100000"/>
              </a:lnSpc>
              <a:spcBef>
                <a:spcPts val="0"/>
              </a:spcBef>
              <a:buClr>
                <a:srgbClr val="005EB8"/>
              </a:buClr>
              <a:buNone/>
            </a:pPr>
            <a:endParaRPr lang="en-US" sz="2800" dirty="0">
              <a:latin typeface="Arial"/>
              <a:cs typeface="Arial"/>
            </a:endParaRPr>
          </a:p>
          <a:p>
            <a:pPr marL="0" indent="0">
              <a:lnSpc>
                <a:spcPct val="100000"/>
              </a:lnSpc>
              <a:spcBef>
                <a:spcPts val="0"/>
              </a:spcBef>
              <a:buClr>
                <a:srgbClr val="005EB8"/>
              </a:buClr>
              <a:buNone/>
            </a:pPr>
            <a:r>
              <a:rPr lang="en-GB" sz="2800" dirty="0">
                <a:latin typeface="Arial"/>
                <a:cs typeface="Arial"/>
              </a:rPr>
              <a:t>If COVID-19 becomes an established significant epidemic in the UK, it may require temporary changes to practice and entail working in unfamiliar circumstances or surroundings, or working in clinical areas outside usual practice. This can be stressful, and we recognise </a:t>
            </a:r>
            <a:r>
              <a:rPr lang="en-GB" sz="3000" dirty="0">
                <a:latin typeface="Arial"/>
                <a:cs typeface="Arial"/>
              </a:rPr>
              <a:t>you may have concerns about the professional practicalities and implications. </a:t>
            </a:r>
          </a:p>
          <a:p>
            <a:pPr marL="0" indent="0">
              <a:lnSpc>
                <a:spcPct val="100000"/>
              </a:lnSpc>
              <a:spcBef>
                <a:spcPts val="0"/>
              </a:spcBef>
              <a:buClr>
                <a:srgbClr val="005EB8"/>
              </a:buClr>
              <a:buNone/>
            </a:pPr>
            <a:endParaRPr lang="en-GB" sz="3000" dirty="0">
              <a:latin typeface="Arial"/>
              <a:cs typeface="Arial"/>
            </a:endParaRPr>
          </a:p>
          <a:p>
            <a:pPr marL="0" indent="0">
              <a:lnSpc>
                <a:spcPct val="100000"/>
              </a:lnSpc>
              <a:spcBef>
                <a:spcPts val="0"/>
              </a:spcBef>
              <a:buClr>
                <a:srgbClr val="005EB8"/>
              </a:buClr>
              <a:buNone/>
            </a:pPr>
            <a:r>
              <a:rPr lang="en-GB" sz="3000" dirty="0">
                <a:latin typeface="Arial"/>
                <a:cs typeface="Arial"/>
              </a:rPr>
              <a:t>74 words</a:t>
            </a:r>
          </a:p>
          <a:p>
            <a:endParaRPr lang="en-US" dirty="0"/>
          </a:p>
        </p:txBody>
      </p:sp>
    </p:spTree>
    <p:extLst>
      <p:ext uri="{BB962C8B-B14F-4D97-AF65-F5344CB8AC3E}">
        <p14:creationId xmlns:p14="http://schemas.microsoft.com/office/powerpoint/2010/main" val="172874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941F0-9A88-4CBA-A2CC-3EC441307D4C}"/>
              </a:ext>
            </a:extLst>
          </p:cNvPr>
          <p:cNvSpPr>
            <a:spLocks noGrp="1"/>
          </p:cNvSpPr>
          <p:nvPr>
            <p:ph type="title"/>
          </p:nvPr>
        </p:nvSpPr>
        <p:spPr/>
        <p:txBody>
          <a:bodyPr/>
          <a:lstStyle/>
          <a:p>
            <a:r>
              <a:rPr lang="en-GB" b="1" dirty="0"/>
              <a:t>Exercise 1(b) pre-edit (43 words)</a:t>
            </a:r>
          </a:p>
        </p:txBody>
      </p:sp>
      <p:sp>
        <p:nvSpPr>
          <p:cNvPr id="3" name="Content Placeholder 2">
            <a:extLst>
              <a:ext uri="{FF2B5EF4-FFF2-40B4-BE49-F238E27FC236}">
                <a16:creationId xmlns:a16="http://schemas.microsoft.com/office/drawing/2014/main" id="{D4A769D8-6B13-4DEE-81D3-7706E67BE8FF}"/>
              </a:ext>
            </a:extLst>
          </p:cNvPr>
          <p:cNvSpPr>
            <a:spLocks noGrp="1"/>
          </p:cNvSpPr>
          <p:nvPr>
            <p:ph sz="quarter" idx="10"/>
          </p:nvPr>
        </p:nvSpPr>
        <p:spPr/>
        <p:txBody>
          <a:bodyPr/>
          <a:lstStyle/>
          <a:p>
            <a:pPr marL="0" indent="0">
              <a:buNone/>
            </a:pPr>
            <a:r>
              <a:rPr lang="en-GB" sz="2800" dirty="0">
                <a:latin typeface="Arial"/>
                <a:cs typeface="Arial"/>
              </a:rPr>
              <a:t>This section </a:t>
            </a:r>
            <a:r>
              <a:rPr lang="en-GB" sz="2800" b="1" dirty="0">
                <a:latin typeface="Arial"/>
                <a:cs typeface="Arial"/>
              </a:rPr>
              <a:t>aims to</a:t>
            </a:r>
            <a:r>
              <a:rPr lang="en-GB" sz="2800" dirty="0">
                <a:latin typeface="Arial"/>
                <a:cs typeface="Arial"/>
              </a:rPr>
              <a:t> provide an overview of the design principles and clinical red lines which </a:t>
            </a:r>
            <a:r>
              <a:rPr lang="en-GB" sz="2800" b="1" dirty="0">
                <a:latin typeface="Arial"/>
                <a:cs typeface="Arial"/>
              </a:rPr>
              <a:t>will serve as basis for</a:t>
            </a:r>
            <a:r>
              <a:rPr lang="en-GB" sz="2800" dirty="0">
                <a:latin typeface="Arial"/>
                <a:cs typeface="Arial"/>
              </a:rPr>
              <a:t> building appropriate workforce models </a:t>
            </a:r>
            <a:r>
              <a:rPr lang="en-GB" sz="2800" b="1" dirty="0">
                <a:latin typeface="Arial"/>
                <a:cs typeface="Arial"/>
              </a:rPr>
              <a:t>to deliver the</a:t>
            </a:r>
            <a:r>
              <a:rPr lang="en-GB" sz="2800" dirty="0">
                <a:latin typeface="Arial"/>
                <a:cs typeface="Arial"/>
              </a:rPr>
              <a:t> Phase 3 vaccination to the adult cohort which includes COVID-19 boosters and the Flu vaccine. </a:t>
            </a:r>
            <a:endParaRPr lang="en-US" sz="2800" dirty="0">
              <a:latin typeface="Arial"/>
              <a:cs typeface="Arial"/>
            </a:endParaRPr>
          </a:p>
          <a:p>
            <a:pPr marL="0" indent="0">
              <a:buNone/>
            </a:pPr>
            <a:endParaRPr lang="en-GB" dirty="0"/>
          </a:p>
        </p:txBody>
      </p:sp>
    </p:spTree>
    <p:extLst>
      <p:ext uri="{BB962C8B-B14F-4D97-AF65-F5344CB8AC3E}">
        <p14:creationId xmlns:p14="http://schemas.microsoft.com/office/powerpoint/2010/main" val="163942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2E515-C531-44C7-AA3F-FC7E3D68A9B6}"/>
              </a:ext>
            </a:extLst>
          </p:cNvPr>
          <p:cNvSpPr>
            <a:spLocks noGrp="1"/>
          </p:cNvSpPr>
          <p:nvPr>
            <p:ph type="title"/>
          </p:nvPr>
        </p:nvSpPr>
        <p:spPr/>
        <p:txBody>
          <a:bodyPr/>
          <a:lstStyle/>
          <a:p>
            <a:r>
              <a:rPr lang="en-GB" b="1" dirty="0"/>
              <a:t>Exercise 1(b) edited</a:t>
            </a:r>
          </a:p>
        </p:txBody>
      </p:sp>
      <p:sp>
        <p:nvSpPr>
          <p:cNvPr id="3" name="Content Placeholder 2">
            <a:extLst>
              <a:ext uri="{FF2B5EF4-FFF2-40B4-BE49-F238E27FC236}">
                <a16:creationId xmlns:a16="http://schemas.microsoft.com/office/drawing/2014/main" id="{3B1812B6-5E4E-4F4A-A142-5845B24B34BB}"/>
              </a:ext>
            </a:extLst>
          </p:cNvPr>
          <p:cNvSpPr>
            <a:spLocks noGrp="1"/>
          </p:cNvSpPr>
          <p:nvPr>
            <p:ph sz="quarter" idx="10"/>
          </p:nvPr>
        </p:nvSpPr>
        <p:spPr/>
        <p:txBody>
          <a:bodyPr>
            <a:normAutofit lnSpcReduction="10000"/>
          </a:bodyPr>
          <a:lstStyle/>
          <a:p>
            <a:pPr marL="0" indent="0">
              <a:buNone/>
            </a:pPr>
            <a:r>
              <a:rPr lang="en-GB" sz="2800" dirty="0">
                <a:latin typeface="Arial"/>
                <a:cs typeface="Arial"/>
              </a:rPr>
              <a:t>Here is an overview of the design principles for building appropriate workforce models for phase three’s adult cohort, which includes COVID-19 boosters and the flu vaccine. </a:t>
            </a:r>
          </a:p>
          <a:p>
            <a:pPr marL="0" indent="0">
              <a:buNone/>
            </a:pPr>
            <a:endParaRPr lang="en-GB" sz="2800" dirty="0"/>
          </a:p>
          <a:p>
            <a:pPr marL="0" indent="0">
              <a:buNone/>
            </a:pPr>
            <a:r>
              <a:rPr lang="en-GB" sz="2800" dirty="0"/>
              <a:t>26 words</a:t>
            </a:r>
          </a:p>
        </p:txBody>
      </p:sp>
    </p:spTree>
    <p:extLst>
      <p:ext uri="{BB962C8B-B14F-4D97-AF65-F5344CB8AC3E}">
        <p14:creationId xmlns:p14="http://schemas.microsoft.com/office/powerpoint/2010/main" val="2113873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390</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Exercise 1(a) pre-edit (185 words)</vt:lpstr>
      <vt:lpstr>Exercise 1(a) edited</vt:lpstr>
      <vt:lpstr>Exercise 1(b) pre-edit (43 words)</vt:lpstr>
      <vt:lpstr>Exercise 1(b) edited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1(a) pre-edit (185 words)</dc:title>
  <dc:creator>HOWARD, Michael (NHS DERBY AND DERBYSHIRE ICB - 15M)</dc:creator>
  <cp:lastModifiedBy>STUART, Mark (NHS DERBY AND DERBYSHIRE ICB - 15M)</cp:lastModifiedBy>
  <cp:revision>1</cp:revision>
  <dcterms:created xsi:type="dcterms:W3CDTF">2024-06-14T10:24:59Z</dcterms:created>
  <dcterms:modified xsi:type="dcterms:W3CDTF">2024-06-17T09:27:12Z</dcterms:modified>
</cp:coreProperties>
</file>