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3" r:id="rId6"/>
    <p:sldId id="264" r:id="rId7"/>
    <p:sldId id="265"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09" autoAdjust="0"/>
  </p:normalViewPr>
  <p:slideViewPr>
    <p:cSldViewPr>
      <p:cViewPr varScale="1">
        <p:scale>
          <a:sx n="55" d="100"/>
          <a:sy n="55" d="100"/>
        </p:scale>
        <p:origin x="221"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C2AA37-187B-4A97-BA07-0CF9ACAB35E0}" type="datetimeFigureOut">
              <a:rPr lang="en-GB" smtClean="0"/>
              <a:t>25/10/2022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F7A430-AB85-48C8-BB4D-201538450B5A}" type="slidenum">
              <a:rPr lang="en-GB" smtClean="0"/>
              <a:t>‹#›</a:t>
            </a:fld>
            <a:endParaRPr lang="en-GB"/>
          </a:p>
        </p:txBody>
      </p:sp>
    </p:spTree>
    <p:extLst>
      <p:ext uri="{BB962C8B-B14F-4D97-AF65-F5344CB8AC3E}">
        <p14:creationId xmlns:p14="http://schemas.microsoft.com/office/powerpoint/2010/main" val="1813420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yougov.co.uk/topics/economy/articles-reports/2020/06/11/over-fifth-key-workers-lose-income-if-they-self-is"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gov.uk/government/publications/social-care-sector-covid-19-support-taskforce-report-on-first-phase-of-covid-19-pandemic/bame-communities-advisory-group-report-and-recommendations" TargetMode="External"/><Relationship Id="rId4" Type="http://schemas.openxmlformats.org/officeDocument/2006/relationships/hyperlink" Target="https://www.runnymedetrust.org/projects-and-publications/employment-3/overexposed-and-underprotected-covid-19s-impact-on-bme-communities.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University of Liverpool reported that a main driver for worsening mental health was </a:t>
            </a:r>
            <a:r>
              <a:rPr lang="en-GB" b="1" dirty="0"/>
              <a:t>social isolation</a:t>
            </a:r>
            <a:r>
              <a:rPr lang="en-GB" b="0" baseline="0" dirty="0"/>
              <a:t> </a:t>
            </a:r>
          </a:p>
          <a:p>
            <a:pPr marL="171450" indent="-171450">
              <a:buFont typeface="Arial" panose="020B0604020202020204" pitchFamily="34" charset="0"/>
              <a:buChar char="•"/>
            </a:pPr>
            <a:r>
              <a:rPr lang="en-GB" b="0" baseline="0" dirty="0"/>
              <a:t>t</a:t>
            </a:r>
            <a:r>
              <a:rPr lang="en-GB" dirty="0"/>
              <a:t>hose who feel more connected to their community having better wellbeing and quality of life. </a:t>
            </a:r>
          </a:p>
          <a:p>
            <a:pPr marL="171450" indent="-171450">
              <a:buFont typeface="Arial" panose="020B0604020202020204" pitchFamily="34" charset="0"/>
              <a:buChar char="•"/>
            </a:pPr>
            <a:r>
              <a:rPr lang="en-GB" dirty="0"/>
              <a:t>UCL study found that loneliness levels are at their highest since the first lockdown and have been increasing since the start of the January lockdown.</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Certain groups have experienced disproportionate effects on their mental health as a result of the pandemic, over three-quarters of people with pre-existing mental illnesses reported their mental health had got worse. </a:t>
            </a:r>
          </a:p>
          <a:p>
            <a:pPr marL="171450" indent="-171450">
              <a:buFont typeface="Arial" panose="020B0604020202020204" pitchFamily="34" charset="0"/>
              <a:buChar char="•"/>
            </a:pPr>
            <a:r>
              <a:rPr lang="en-GB" dirty="0"/>
              <a:t>People with an eating disorder, obsessive-compulsive disorder or a personality disorder were among those most likely to be affected.</a:t>
            </a:r>
          </a:p>
          <a:p>
            <a:endParaRPr lang="en-GB" dirty="0"/>
          </a:p>
          <a:p>
            <a:pPr marL="171450" indent="-171450">
              <a:buFont typeface="Arial" panose="020B0604020202020204" pitchFamily="34" charset="0"/>
              <a:buChar char="•"/>
            </a:pPr>
            <a:r>
              <a:rPr lang="en-GB" dirty="0"/>
              <a:t>Young people have been unequally impacted with higher levels of stress, anxiety, depression, loneliness and sleep loss.</a:t>
            </a:r>
          </a:p>
          <a:p>
            <a:endParaRPr lang="en-GB" dirty="0"/>
          </a:p>
          <a:p>
            <a:pPr marL="171450" indent="-171450">
              <a:buFont typeface="Arial" panose="020B0604020202020204" pitchFamily="34" charset="0"/>
              <a:buChar char="•"/>
            </a:pPr>
            <a:r>
              <a:rPr lang="en-GB" dirty="0"/>
              <a:t>individuals from ethnic minority communities have experienced one of the greatest increases in loneliness and higher levels of anxiety and depression symptoms, &amp; have reported more thoughts of death or self-harm. </a:t>
            </a:r>
          </a:p>
        </p:txBody>
      </p:sp>
      <p:sp>
        <p:nvSpPr>
          <p:cNvPr id="4" name="Slide Number Placeholder 3"/>
          <p:cNvSpPr>
            <a:spLocks noGrp="1"/>
          </p:cNvSpPr>
          <p:nvPr>
            <p:ph type="sldNum" sz="quarter" idx="10"/>
          </p:nvPr>
        </p:nvSpPr>
        <p:spPr/>
        <p:txBody>
          <a:bodyPr/>
          <a:lstStyle/>
          <a:p>
            <a:fld id="{17F7A430-AB85-48C8-BB4D-201538450B5A}" type="slidenum">
              <a:rPr lang="en-GB" smtClean="0"/>
              <a:t>8</a:t>
            </a:fld>
            <a:endParaRPr lang="en-GB"/>
          </a:p>
        </p:txBody>
      </p:sp>
    </p:spTree>
    <p:extLst>
      <p:ext uri="{BB962C8B-B14F-4D97-AF65-F5344CB8AC3E}">
        <p14:creationId xmlns:p14="http://schemas.microsoft.com/office/powerpoint/2010/main" val="3566855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i="0" kern="1200" dirty="0">
                <a:solidFill>
                  <a:schemeClr val="tx1"/>
                </a:solidFill>
                <a:effectLst/>
                <a:latin typeface="+mn-lt"/>
                <a:ea typeface="+mn-ea"/>
                <a:cs typeface="+mn-cs"/>
              </a:rPr>
              <a:t>Key workers and inequalities - Financial insecurity</a:t>
            </a:r>
          </a:p>
          <a:p>
            <a:endParaRPr lang="en-GB"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many key workers have continued to work what hours they can while at greater risk of infection.</a:t>
            </a:r>
          </a:p>
          <a:p>
            <a:pPr marL="171450" indent="-171450">
              <a:buFont typeface="Arial" panose="020B0604020202020204" pitchFamily="34" charset="0"/>
              <a:buChar char="•"/>
            </a:pPr>
            <a:r>
              <a:rPr lang="en-GB" sz="1200" b="0" i="0" kern="1200" dirty="0" err="1">
                <a:solidFill>
                  <a:schemeClr val="tx1"/>
                </a:solidFill>
                <a:effectLst/>
                <a:latin typeface="+mn-lt"/>
                <a:ea typeface="+mn-ea"/>
                <a:cs typeface="+mn-cs"/>
                <a:hlinkClick r:id="rId3"/>
              </a:rPr>
              <a:t>YouGov</a:t>
            </a:r>
            <a:r>
              <a:rPr lang="en-GB" sz="1200" b="0" i="0" kern="1200" dirty="0">
                <a:solidFill>
                  <a:schemeClr val="tx1"/>
                </a:solidFill>
                <a:effectLst/>
                <a:latin typeface="+mn-lt"/>
                <a:ea typeface="+mn-ea"/>
                <a:cs typeface="+mn-cs"/>
              </a:rPr>
              <a:t> reported that in some sectors designated key workers were ​not on secure contracts​ and suffered from lost earnings from having to self-isolate. </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essential workers, in sectors such as delivery, transport and food, nearly half felt that they would take a financial hit if they had to self-isolate, including 8% who would not get paid at all.</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almost half of essential workers had experienced stress (49%) or anxiety (47%).</a:t>
            </a: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Workplace support</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Some key workers have felt unsupported by their employers to stay safe during the pandemic. </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hlinkClick r:id="rId4"/>
              </a:rPr>
              <a:t>Runnymede</a:t>
            </a:r>
            <a:r>
              <a:rPr lang="en-GB" sz="1200" b="0" i="0" kern="1200" dirty="0">
                <a:solidFill>
                  <a:schemeClr val="tx1"/>
                </a:solidFill>
                <a:effectLst/>
                <a:latin typeface="+mn-lt"/>
                <a:ea typeface="+mn-ea"/>
                <a:cs typeface="+mn-cs"/>
              </a:rPr>
              <a:t> highlighted disproportionate inequalities facing key workers from minority ethnic groups in the workplace. This included being assigned tasks that left some key workers  feeling more exposed to the virus and less able to access PPE (not just in health care or care roles).</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The </a:t>
            </a:r>
            <a:r>
              <a:rPr lang="en-GB" sz="1200" b="0" i="0" kern="1200" dirty="0">
                <a:solidFill>
                  <a:schemeClr val="tx1"/>
                </a:solidFill>
                <a:effectLst/>
                <a:latin typeface="+mn-lt"/>
                <a:ea typeface="+mn-ea"/>
                <a:cs typeface="+mn-cs"/>
                <a:hlinkClick r:id="rId5"/>
              </a:rPr>
              <a:t>BAME Communities Advisory Group</a:t>
            </a:r>
            <a:r>
              <a:rPr lang="en-GB" sz="1200" b="0" i="0" kern="1200" dirty="0">
                <a:solidFill>
                  <a:schemeClr val="tx1"/>
                </a:solidFill>
                <a:effectLst/>
                <a:latin typeface="+mn-lt"/>
                <a:ea typeface="+mn-ea"/>
                <a:cs typeface="+mn-cs"/>
              </a:rPr>
              <a:t> for the Department of Health and Social Care found that 35% of social workers from ethnic minority groups criticised the support offered by their employer, local authority or workforce support measures.</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The pandemic has magnified the workplace inequalities facing key workers who have stayed in work throughout the crisis. These inequalities have implications for everything from personal finances to mental health and wellbeing. </a:t>
            </a:r>
          </a:p>
          <a:p>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7F7A430-AB85-48C8-BB4D-201538450B5A}" type="slidenum">
              <a:rPr lang="en-GB" smtClean="0"/>
              <a:t>9</a:t>
            </a:fld>
            <a:endParaRPr lang="en-GB"/>
          </a:p>
        </p:txBody>
      </p:sp>
    </p:spTree>
    <p:extLst>
      <p:ext uri="{BB962C8B-B14F-4D97-AF65-F5344CB8AC3E}">
        <p14:creationId xmlns:p14="http://schemas.microsoft.com/office/powerpoint/2010/main" val="3521465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CE7B4A0-A579-4F4F-9612-3079DA796669}" type="datetimeFigureOut">
              <a:rPr lang="en-GB" smtClean="0"/>
              <a:t>25/10/2022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012152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CE7B4A0-A579-4F4F-9612-3079DA796669}" type="datetimeFigureOut">
              <a:rPr lang="en-GB" smtClean="0"/>
              <a:t>25/10/2022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1761833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CE7B4A0-A579-4F4F-9612-3079DA796669}" type="datetimeFigureOut">
              <a:rPr lang="en-GB" smtClean="0"/>
              <a:t>25/10/2022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1049792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CE7B4A0-A579-4F4F-9612-3079DA796669}" type="datetimeFigureOut">
              <a:rPr lang="en-GB" smtClean="0"/>
              <a:t>25/10/2022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808936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E7B4A0-A579-4F4F-9612-3079DA796669}" type="datetimeFigureOut">
              <a:rPr lang="en-GB" smtClean="0"/>
              <a:t>25/10/2022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875627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CE7B4A0-A579-4F4F-9612-3079DA796669}" type="datetimeFigureOut">
              <a:rPr lang="en-GB" smtClean="0"/>
              <a:t>25/10/2022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36961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CE7B4A0-A579-4F4F-9612-3079DA796669}" type="datetimeFigureOut">
              <a:rPr lang="en-GB" smtClean="0"/>
              <a:t>25/10/2022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254610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CE7B4A0-A579-4F4F-9612-3079DA796669}" type="datetimeFigureOut">
              <a:rPr lang="en-GB" smtClean="0"/>
              <a:t>25/10/2022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15479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E7B4A0-A579-4F4F-9612-3079DA796669}" type="datetimeFigureOut">
              <a:rPr lang="en-GB" smtClean="0"/>
              <a:t>25/10/2022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976470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E7B4A0-A579-4F4F-9612-3079DA796669}" type="datetimeFigureOut">
              <a:rPr lang="en-GB" smtClean="0"/>
              <a:t>25/10/2022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477111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E7B4A0-A579-4F4F-9612-3079DA796669}" type="datetimeFigureOut">
              <a:rPr lang="en-GB" smtClean="0"/>
              <a:t>25/10/2022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8D0BF3-0D6E-4128-9446-DEC03DFB2FB6}" type="slidenum">
              <a:rPr lang="en-GB" smtClean="0"/>
              <a:t>‹#›</a:t>
            </a:fld>
            <a:endParaRPr lang="en-GB"/>
          </a:p>
        </p:txBody>
      </p:sp>
    </p:spTree>
    <p:extLst>
      <p:ext uri="{BB962C8B-B14F-4D97-AF65-F5344CB8AC3E}">
        <p14:creationId xmlns:p14="http://schemas.microsoft.com/office/powerpoint/2010/main" val="3781633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E7B4A0-A579-4F4F-9612-3079DA796669}" type="datetimeFigureOut">
              <a:rPr lang="en-GB" smtClean="0"/>
              <a:t>25/10/2022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D0BF3-0D6E-4128-9446-DEC03DFB2FB6}" type="slidenum">
              <a:rPr lang="en-GB" smtClean="0"/>
              <a:t>‹#›</a:t>
            </a:fld>
            <a:endParaRPr lang="en-GB"/>
          </a:p>
        </p:txBody>
      </p:sp>
    </p:spTree>
    <p:extLst>
      <p:ext uri="{BB962C8B-B14F-4D97-AF65-F5344CB8AC3E}">
        <p14:creationId xmlns:p14="http://schemas.microsoft.com/office/powerpoint/2010/main" val="3064744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youtube.com/watch?v=Bnd2Uir_O3g&amp;t=2s"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makes us healthy…..</a:t>
            </a:r>
            <a:br>
              <a:rPr lang="en-GB" dirty="0"/>
            </a:br>
            <a:endParaRPr lang="en-GB" dirty="0"/>
          </a:p>
        </p:txBody>
      </p:sp>
      <p:sp>
        <p:nvSpPr>
          <p:cNvPr id="4" name="Rectangle 3"/>
          <p:cNvSpPr/>
          <p:nvPr/>
        </p:nvSpPr>
        <p:spPr>
          <a:xfrm>
            <a:off x="1439652" y="4581128"/>
            <a:ext cx="6264696" cy="584775"/>
          </a:xfrm>
          <a:prstGeom prst="rect">
            <a:avLst/>
          </a:prstGeom>
        </p:spPr>
        <p:txBody>
          <a:bodyPr wrap="square">
            <a:spAutoFit/>
          </a:bodyPr>
          <a:lstStyle/>
          <a:p>
            <a:r>
              <a:rPr lang="en-GB" sz="3200" dirty="0">
                <a:hlinkClick r:id="rId2"/>
              </a:rPr>
              <a:t>What makes us healthy? - YouTube</a:t>
            </a:r>
            <a:endParaRPr lang="en-GB" sz="3200" dirty="0"/>
          </a:p>
        </p:txBody>
      </p:sp>
      <p:pic>
        <p:nvPicPr>
          <p:cNvPr id="5" name="Picture 4" descr="Joined up Care"/>
          <p:cNvPicPr/>
          <p:nvPr/>
        </p:nvPicPr>
        <p:blipFill>
          <a:blip r:embed="rId3">
            <a:extLst>
              <a:ext uri="{28A0092B-C50C-407E-A947-70E740481C1C}">
                <a14:useLocalDpi xmlns:a14="http://schemas.microsoft.com/office/drawing/2010/main" val="0"/>
              </a:ext>
            </a:extLst>
          </a:blip>
          <a:srcRect/>
          <a:stretch>
            <a:fillRect/>
          </a:stretch>
        </p:blipFill>
        <p:spPr bwMode="auto">
          <a:xfrm>
            <a:off x="3668403" y="3190874"/>
            <a:ext cx="1807195" cy="1030213"/>
          </a:xfrm>
          <a:prstGeom prst="rect">
            <a:avLst/>
          </a:prstGeom>
          <a:noFill/>
          <a:ln>
            <a:noFill/>
          </a:ln>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7025" y="476672"/>
            <a:ext cx="3409950" cy="1343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5700" y="5661248"/>
            <a:ext cx="133260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51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355160" cy="1143000"/>
          </a:xfrm>
        </p:spPr>
        <p:txBody>
          <a:bodyPr>
            <a:normAutofit fontScale="90000"/>
          </a:bodyPr>
          <a:lstStyle/>
          <a:p>
            <a:r>
              <a:rPr lang="en-GB" b="1" dirty="0"/>
              <a:t>Our surroundings</a:t>
            </a:r>
            <a:br>
              <a:rPr lang="en-GB" dirty="0"/>
            </a:br>
            <a:r>
              <a:rPr lang="en-GB" sz="3100" dirty="0"/>
              <a:t>Health is influenced by surroundings, how they make us feel and the opportunities they provide.</a:t>
            </a:r>
            <a:endParaRPr lang="en-GB" dirty="0"/>
          </a:p>
        </p:txBody>
      </p:sp>
      <p:sp>
        <p:nvSpPr>
          <p:cNvPr id="4" name="Content Placeholder 3"/>
          <p:cNvSpPr>
            <a:spLocks noGrp="1"/>
          </p:cNvSpPr>
          <p:nvPr>
            <p:ph sz="half" idx="1"/>
          </p:nvPr>
        </p:nvSpPr>
        <p:spPr>
          <a:xfrm>
            <a:off x="467544" y="1844824"/>
            <a:ext cx="4038600" cy="4525963"/>
          </a:xfrm>
        </p:spPr>
        <p:txBody>
          <a:bodyPr>
            <a:normAutofit lnSpcReduction="10000"/>
          </a:bodyPr>
          <a:lstStyle/>
          <a:p>
            <a:pPr marL="0" indent="0">
              <a:buNone/>
            </a:pPr>
            <a:r>
              <a:rPr lang="en-GB" b="1" i="1" dirty="0"/>
              <a:t>Physical activity</a:t>
            </a:r>
          </a:p>
          <a:p>
            <a:r>
              <a:rPr lang="en-GB" sz="2400" dirty="0"/>
              <a:t>People more likely to use green space if it is easy to reach and maintained</a:t>
            </a:r>
          </a:p>
          <a:p>
            <a:endParaRPr lang="en-GB" dirty="0"/>
          </a:p>
          <a:p>
            <a:pPr marL="0" indent="0">
              <a:buNone/>
            </a:pPr>
            <a:r>
              <a:rPr lang="en-GB" b="1" i="1" dirty="0"/>
              <a:t>Safety</a:t>
            </a:r>
          </a:p>
          <a:p>
            <a:pPr marL="514350" indent="-457200"/>
            <a:r>
              <a:rPr lang="en-GB" sz="2400" dirty="0"/>
              <a:t>Pedestrians aged 5-9 are more likely to have fatal and serious injuries in the most deprived areas compared with the least</a:t>
            </a:r>
          </a:p>
        </p:txBody>
      </p:sp>
      <p:sp>
        <p:nvSpPr>
          <p:cNvPr id="5" name="Content Placeholder 4"/>
          <p:cNvSpPr>
            <a:spLocks noGrp="1"/>
          </p:cNvSpPr>
          <p:nvPr>
            <p:ph sz="half" idx="2"/>
          </p:nvPr>
        </p:nvSpPr>
        <p:spPr>
          <a:xfrm>
            <a:off x="4644008" y="1844824"/>
            <a:ext cx="4038600" cy="4525963"/>
          </a:xfrm>
        </p:spPr>
        <p:txBody>
          <a:bodyPr>
            <a:normAutofit lnSpcReduction="10000"/>
          </a:bodyPr>
          <a:lstStyle/>
          <a:p>
            <a:pPr marL="0" indent="0">
              <a:buNone/>
            </a:pPr>
            <a:r>
              <a:rPr lang="en-GB" b="1" i="1" dirty="0"/>
              <a:t>Facilities</a:t>
            </a:r>
          </a:p>
          <a:p>
            <a:r>
              <a:rPr lang="en-GB" sz="2400" dirty="0"/>
              <a:t>Making it easy to walk to shops and amenities can help reduce social isolation</a:t>
            </a:r>
          </a:p>
          <a:p>
            <a:endParaRPr lang="en-GB" dirty="0"/>
          </a:p>
          <a:p>
            <a:pPr marL="0" indent="0">
              <a:buNone/>
            </a:pPr>
            <a:r>
              <a:rPr lang="en-GB" b="1" i="1" dirty="0"/>
              <a:t>Socialise and play</a:t>
            </a:r>
          </a:p>
          <a:p>
            <a:r>
              <a:rPr lang="en-GB" sz="2400" dirty="0"/>
              <a:t>Children in deprived areas 9x less likely to have access to green spaces to play</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53" y="19705"/>
            <a:ext cx="10763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5980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3" y="530157"/>
            <a:ext cx="7427167" cy="1143000"/>
          </a:xfrm>
        </p:spPr>
        <p:txBody>
          <a:bodyPr>
            <a:normAutofit fontScale="90000"/>
          </a:bodyPr>
          <a:lstStyle/>
          <a:p>
            <a:r>
              <a:rPr lang="en-GB" b="1" dirty="0"/>
              <a:t>Education and Skills:</a:t>
            </a:r>
            <a:br>
              <a:rPr lang="en-GB" b="1" dirty="0"/>
            </a:br>
            <a:r>
              <a:rPr lang="en-GB" sz="3100" dirty="0"/>
              <a:t>by age 30 those with highest level of education are expected to live four years longer than those with lowest level</a:t>
            </a:r>
            <a:endParaRPr lang="en-GB" dirty="0"/>
          </a:p>
        </p:txBody>
      </p:sp>
      <p:sp>
        <p:nvSpPr>
          <p:cNvPr id="3" name="Content Placeholder 2"/>
          <p:cNvSpPr>
            <a:spLocks noGrp="1"/>
          </p:cNvSpPr>
          <p:nvPr>
            <p:ph sz="half" idx="1"/>
          </p:nvPr>
        </p:nvSpPr>
        <p:spPr>
          <a:xfrm>
            <a:off x="467544" y="1844824"/>
            <a:ext cx="4038600" cy="4525963"/>
          </a:xfrm>
        </p:spPr>
        <p:txBody>
          <a:bodyPr>
            <a:normAutofit lnSpcReduction="10000"/>
          </a:bodyPr>
          <a:lstStyle/>
          <a:p>
            <a:pPr marL="0" indent="0">
              <a:buNone/>
            </a:pPr>
            <a:endParaRPr lang="en-GB" i="1" dirty="0"/>
          </a:p>
          <a:p>
            <a:pPr marL="0" indent="0">
              <a:buNone/>
            </a:pPr>
            <a:r>
              <a:rPr lang="en-GB" b="1" i="1" dirty="0"/>
              <a:t>Good education builds…</a:t>
            </a:r>
          </a:p>
          <a:p>
            <a:r>
              <a:rPr lang="en-GB" dirty="0"/>
              <a:t>Supportive social connections	</a:t>
            </a:r>
          </a:p>
          <a:p>
            <a:r>
              <a:rPr lang="en-GB" dirty="0"/>
              <a:t>Access to good work</a:t>
            </a:r>
          </a:p>
          <a:p>
            <a:r>
              <a:rPr lang="en-GB" dirty="0"/>
              <a:t>Life-long learning &amp; problem solving</a:t>
            </a:r>
          </a:p>
          <a:p>
            <a:r>
              <a:rPr lang="en-GB" dirty="0"/>
              <a:t>Feeling empowered and valued</a:t>
            </a:r>
          </a:p>
          <a:p>
            <a:endParaRPr lang="en-GB" dirty="0"/>
          </a:p>
        </p:txBody>
      </p:sp>
      <p:sp>
        <p:nvSpPr>
          <p:cNvPr id="6" name="Content Placeholder 5"/>
          <p:cNvSpPr>
            <a:spLocks noGrp="1"/>
          </p:cNvSpPr>
          <p:nvPr>
            <p:ph sz="half" idx="2"/>
          </p:nvPr>
        </p:nvSpPr>
        <p:spPr>
          <a:xfrm>
            <a:off x="4644008" y="1844824"/>
            <a:ext cx="4176464" cy="4525963"/>
          </a:xfrm>
        </p:spPr>
        <p:txBody>
          <a:bodyPr>
            <a:normAutofit lnSpcReduction="10000"/>
          </a:bodyPr>
          <a:lstStyle/>
          <a:p>
            <a:pPr marL="0" indent="0">
              <a:buNone/>
            </a:pPr>
            <a:endParaRPr lang="en-GB" i="1" dirty="0"/>
          </a:p>
          <a:p>
            <a:pPr marL="0" indent="0">
              <a:buNone/>
            </a:pPr>
            <a:r>
              <a:rPr lang="en-GB" b="1" i="1" dirty="0"/>
              <a:t>This increases opportunity to…</a:t>
            </a:r>
          </a:p>
          <a:p>
            <a:r>
              <a:rPr lang="en-GB" dirty="0"/>
              <a:t>Develop life-long habits</a:t>
            </a:r>
          </a:p>
          <a:p>
            <a:r>
              <a:rPr lang="en-GB" dirty="0"/>
              <a:t>Manage &amp; limit exposure to life’s challenges</a:t>
            </a:r>
          </a:p>
          <a:p>
            <a:r>
              <a:rPr lang="en-GB" dirty="0"/>
              <a:t>Afford good quality of life</a:t>
            </a:r>
          </a:p>
          <a:p>
            <a:r>
              <a:rPr lang="en-GB" dirty="0"/>
              <a:t>Live and work in safe &amp; healthy environments</a:t>
            </a:r>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0429"/>
          <a:stretch/>
        </p:blipFill>
        <p:spPr bwMode="auto">
          <a:xfrm>
            <a:off x="179513" y="133451"/>
            <a:ext cx="1080120" cy="15397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82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643192" cy="1143000"/>
          </a:xfrm>
        </p:spPr>
        <p:txBody>
          <a:bodyPr>
            <a:normAutofit fontScale="90000"/>
          </a:bodyPr>
          <a:lstStyle/>
          <a:p>
            <a:r>
              <a:rPr lang="en-GB" b="1" dirty="0"/>
              <a:t>Housing:</a:t>
            </a:r>
            <a:br>
              <a:rPr lang="en-GB" dirty="0"/>
            </a:br>
            <a:r>
              <a:rPr lang="en-GB" sz="3100" dirty="0"/>
              <a:t>Where we live is more than a roof over our heads, it’s where we grow and flourish</a:t>
            </a:r>
            <a:endParaRPr lang="en-GB" dirty="0"/>
          </a:p>
        </p:txBody>
      </p:sp>
      <p:pic>
        <p:nvPicPr>
          <p:cNvPr id="409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9052" b="11928"/>
          <a:stretch/>
        </p:blipFill>
        <p:spPr bwMode="auto">
          <a:xfrm>
            <a:off x="179512" y="116633"/>
            <a:ext cx="1008112" cy="21461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5"/>
          <p:cNvSpPr>
            <a:spLocks noGrp="1"/>
          </p:cNvSpPr>
          <p:nvPr>
            <p:ph sz="half" idx="1"/>
          </p:nvPr>
        </p:nvSpPr>
        <p:spPr>
          <a:xfrm>
            <a:off x="467544" y="1556792"/>
            <a:ext cx="7344816" cy="4525963"/>
          </a:xfrm>
        </p:spPr>
        <p:txBody>
          <a:bodyPr/>
          <a:lstStyle/>
          <a:p>
            <a:endParaRPr lang="en-GB" dirty="0"/>
          </a:p>
          <a:p>
            <a:pPr marL="0" indent="0">
              <a:buNone/>
            </a:pPr>
            <a:endParaRPr lang="en-GB" dirty="0"/>
          </a:p>
          <a:p>
            <a:pPr marL="0" indent="0">
              <a:buNone/>
            </a:pPr>
            <a:r>
              <a:rPr lang="en-GB" b="1" i="1" dirty="0"/>
              <a:t>A healthy home is:</a:t>
            </a:r>
          </a:p>
          <a:p>
            <a:r>
              <a:rPr lang="en-GB" dirty="0"/>
              <a:t>Affordable and offers a stable and </a:t>
            </a:r>
            <a:r>
              <a:rPr lang="en-GB" dirty="0" err="1"/>
              <a:t>secire</a:t>
            </a:r>
            <a:r>
              <a:rPr lang="en-GB" dirty="0"/>
              <a:t> base</a:t>
            </a:r>
          </a:p>
          <a:p>
            <a:r>
              <a:rPr lang="en-GB" dirty="0"/>
              <a:t>Able to provide for all the households needs</a:t>
            </a:r>
          </a:p>
          <a:p>
            <a:r>
              <a:rPr lang="en-GB" dirty="0"/>
              <a:t>A place where we feel safe and comfortable</a:t>
            </a:r>
          </a:p>
          <a:p>
            <a:r>
              <a:rPr lang="en-GB" dirty="0"/>
              <a:t>Connected to community, work and services</a:t>
            </a:r>
          </a:p>
        </p:txBody>
      </p:sp>
    </p:spTree>
    <p:extLst>
      <p:ext uri="{BB962C8B-B14F-4D97-AF65-F5344CB8AC3E}">
        <p14:creationId xmlns:p14="http://schemas.microsoft.com/office/powerpoint/2010/main" val="387595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355160" cy="1143000"/>
          </a:xfrm>
        </p:spPr>
        <p:txBody>
          <a:bodyPr>
            <a:normAutofit fontScale="90000"/>
          </a:bodyPr>
          <a:lstStyle/>
          <a:p>
            <a:r>
              <a:rPr lang="en-GB" b="1" dirty="0"/>
              <a:t>The food we eat:</a:t>
            </a:r>
            <a:br>
              <a:rPr lang="en-GB" b="1" dirty="0"/>
            </a:br>
            <a:r>
              <a:rPr lang="en-GB" sz="3100" dirty="0"/>
              <a:t>Poor diet is the biggest risk factor for preventable ill health in England</a:t>
            </a:r>
            <a:br>
              <a:rPr lang="en-GB" sz="3100" dirty="0"/>
            </a:br>
            <a:r>
              <a:rPr lang="en-GB" sz="3100" dirty="0"/>
              <a:t>Healthy food needs to be…</a:t>
            </a:r>
            <a:endParaRPr lang="en-GB" dirty="0"/>
          </a:p>
        </p:txBody>
      </p:sp>
      <p:sp>
        <p:nvSpPr>
          <p:cNvPr id="3" name="Content Placeholder 2"/>
          <p:cNvSpPr>
            <a:spLocks noGrp="1"/>
          </p:cNvSpPr>
          <p:nvPr>
            <p:ph sz="half" idx="1"/>
          </p:nvPr>
        </p:nvSpPr>
        <p:spPr/>
        <p:txBody>
          <a:bodyPr>
            <a:normAutofit fontScale="85000" lnSpcReduction="10000"/>
          </a:bodyPr>
          <a:lstStyle/>
          <a:p>
            <a:endParaRPr lang="en-GB" dirty="0"/>
          </a:p>
          <a:p>
            <a:pPr marL="0" indent="0">
              <a:buNone/>
            </a:pPr>
            <a:r>
              <a:rPr lang="en-GB" b="1" i="1" dirty="0"/>
              <a:t>Affordable for everyone</a:t>
            </a:r>
          </a:p>
          <a:p>
            <a:r>
              <a:rPr lang="en-GB" dirty="0"/>
              <a:t>It’s 3x more expensive to get the energy we need from healthy foods</a:t>
            </a:r>
          </a:p>
          <a:p>
            <a:pPr marL="0" indent="0">
              <a:buNone/>
            </a:pPr>
            <a:endParaRPr lang="en-GB" b="1" i="1" dirty="0"/>
          </a:p>
          <a:p>
            <a:pPr marL="0" indent="0">
              <a:buNone/>
            </a:pPr>
            <a:r>
              <a:rPr lang="en-GB" b="1" i="1" dirty="0"/>
              <a:t>A bigger part of the food supply</a:t>
            </a:r>
          </a:p>
          <a:p>
            <a:r>
              <a:rPr lang="en-GB" dirty="0"/>
              <a:t>One can of cola contains 9 cubes of sugar (2 cubes more than adult max daily recommended intake)</a:t>
            </a:r>
          </a:p>
          <a:p>
            <a:endParaRPr lang="en-GB" dirty="0"/>
          </a:p>
        </p:txBody>
      </p:sp>
      <p:sp>
        <p:nvSpPr>
          <p:cNvPr id="4" name="Content Placeholder 3"/>
          <p:cNvSpPr>
            <a:spLocks noGrp="1"/>
          </p:cNvSpPr>
          <p:nvPr>
            <p:ph sz="half" idx="2"/>
          </p:nvPr>
        </p:nvSpPr>
        <p:spPr/>
        <p:txBody>
          <a:bodyPr>
            <a:normAutofit fontScale="85000" lnSpcReduction="10000"/>
          </a:bodyPr>
          <a:lstStyle/>
          <a:p>
            <a:endParaRPr lang="en-GB" dirty="0"/>
          </a:p>
          <a:p>
            <a:pPr marL="0" indent="0">
              <a:buNone/>
            </a:pPr>
            <a:r>
              <a:rPr lang="en-GB" b="1" i="1" dirty="0"/>
              <a:t>Available locally</a:t>
            </a:r>
          </a:p>
          <a:p>
            <a:r>
              <a:rPr lang="en-GB" dirty="0"/>
              <a:t>Its is harder to buy healthy foods in deprived parts of the UK</a:t>
            </a:r>
          </a:p>
          <a:p>
            <a:pPr marL="0" indent="0">
              <a:buNone/>
            </a:pPr>
            <a:endParaRPr lang="en-GB" b="1" i="1" dirty="0"/>
          </a:p>
          <a:p>
            <a:pPr marL="0" indent="0">
              <a:buNone/>
            </a:pPr>
            <a:r>
              <a:rPr lang="en-GB" b="1" i="1" dirty="0"/>
              <a:t>Promoted and valued</a:t>
            </a:r>
          </a:p>
          <a:p>
            <a:r>
              <a:rPr lang="en-GB" dirty="0"/>
              <a:t>1.2% food advertising goes on veg</a:t>
            </a:r>
          </a:p>
          <a:p>
            <a:r>
              <a:rPr lang="en-GB" dirty="0"/>
              <a:t>22% food advertising goes on cakes &amp; biscuits</a:t>
            </a:r>
          </a:p>
          <a:p>
            <a:endParaRPr lang="en-GB" dirty="0"/>
          </a:p>
        </p:txBody>
      </p:sp>
      <p:pic>
        <p:nvPicPr>
          <p:cNvPr id="512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4068" b="20337"/>
          <a:stretch/>
        </p:blipFill>
        <p:spPr bwMode="auto">
          <a:xfrm>
            <a:off x="107505" y="6413"/>
            <a:ext cx="1152127" cy="13308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96295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60648"/>
            <a:ext cx="7355159" cy="1589038"/>
          </a:xfrm>
        </p:spPr>
        <p:txBody>
          <a:bodyPr>
            <a:normAutofit fontScale="90000"/>
          </a:bodyPr>
          <a:lstStyle/>
          <a:p>
            <a:r>
              <a:rPr lang="en-GB" b="1" dirty="0"/>
              <a:t>Money and resources:</a:t>
            </a:r>
            <a:br>
              <a:rPr lang="en-GB" b="1" dirty="0"/>
            </a:br>
            <a:r>
              <a:rPr lang="en-GB" sz="3100" dirty="0"/>
              <a:t>1 in 5 live in some form of poverty, over half of these people live in working households</a:t>
            </a:r>
            <a:br>
              <a:rPr lang="en-GB" sz="3100" dirty="0"/>
            </a:br>
            <a:endParaRPr lang="en-GB" dirty="0"/>
          </a:p>
        </p:txBody>
      </p:sp>
      <p:sp>
        <p:nvSpPr>
          <p:cNvPr id="3" name="Content Placeholder 2"/>
          <p:cNvSpPr>
            <a:spLocks noGrp="1"/>
          </p:cNvSpPr>
          <p:nvPr>
            <p:ph sz="half" idx="1"/>
          </p:nvPr>
        </p:nvSpPr>
        <p:spPr>
          <a:xfrm>
            <a:off x="467544" y="2204864"/>
            <a:ext cx="4038600" cy="4525963"/>
          </a:xfrm>
        </p:spPr>
        <p:txBody>
          <a:bodyPr>
            <a:normAutofit fontScale="85000" lnSpcReduction="10000"/>
          </a:bodyPr>
          <a:lstStyle/>
          <a:p>
            <a:endParaRPr lang="en-GB" dirty="0"/>
          </a:p>
          <a:p>
            <a:pPr marL="0" indent="0">
              <a:buNone/>
            </a:pPr>
            <a:r>
              <a:rPr lang="en-GB" b="1" i="1" dirty="0"/>
              <a:t>Access experiences &amp; material resources</a:t>
            </a:r>
          </a:p>
          <a:p>
            <a:r>
              <a:rPr lang="en-GB" dirty="0"/>
              <a:t>48% of 21-24 year-olds earn less than the living wage</a:t>
            </a:r>
          </a:p>
          <a:p>
            <a:pPr lvl="1"/>
            <a:endParaRPr lang="en-GB" dirty="0"/>
          </a:p>
          <a:p>
            <a:pPr marL="0" indent="0">
              <a:buNone/>
            </a:pPr>
            <a:r>
              <a:rPr lang="en-GB" b="1" i="1" dirty="0"/>
              <a:t>Avoid stress and feel in control</a:t>
            </a:r>
          </a:p>
          <a:p>
            <a:r>
              <a:rPr lang="en-GB" dirty="0"/>
              <a:t>Poverty in early childhood can have damaging consequences for long-term health</a:t>
            </a:r>
          </a:p>
          <a:p>
            <a:pPr lvl="1"/>
            <a:endParaRPr lang="en-GB" dirty="0"/>
          </a:p>
        </p:txBody>
      </p:sp>
      <p:sp>
        <p:nvSpPr>
          <p:cNvPr id="4" name="Content Placeholder 3"/>
          <p:cNvSpPr>
            <a:spLocks noGrp="1"/>
          </p:cNvSpPr>
          <p:nvPr>
            <p:ph sz="half" idx="2"/>
          </p:nvPr>
        </p:nvSpPr>
        <p:spPr>
          <a:xfrm>
            <a:off x="4716016" y="2204864"/>
            <a:ext cx="4038600" cy="4525963"/>
          </a:xfrm>
        </p:spPr>
        <p:txBody>
          <a:bodyPr>
            <a:normAutofit fontScale="85000" lnSpcReduction="10000"/>
          </a:bodyPr>
          <a:lstStyle/>
          <a:p>
            <a:endParaRPr lang="en-GB" dirty="0"/>
          </a:p>
          <a:p>
            <a:pPr marL="0" indent="0">
              <a:buNone/>
            </a:pPr>
            <a:r>
              <a:rPr lang="en-GB" b="1" i="1" dirty="0"/>
              <a:t>Adopt and maintain healthy behaviours</a:t>
            </a:r>
          </a:p>
          <a:p>
            <a:r>
              <a:rPr lang="en-GB" dirty="0"/>
              <a:t>Healthy behaviours can feel unattainable</a:t>
            </a:r>
          </a:p>
          <a:p>
            <a:pPr marL="0" indent="0">
              <a:buNone/>
            </a:pPr>
            <a:endParaRPr lang="en-GB" b="1" i="1" dirty="0"/>
          </a:p>
          <a:p>
            <a:pPr marL="0" indent="0">
              <a:buNone/>
            </a:pPr>
            <a:r>
              <a:rPr lang="en-GB" b="1" i="1" dirty="0"/>
              <a:t>Feel supported by financial safety net</a:t>
            </a:r>
          </a:p>
          <a:p>
            <a:r>
              <a:rPr lang="en-GB" dirty="0"/>
              <a:t>40% of people with unmanageable debt said they less likely to study or retrain</a:t>
            </a:r>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195"/>
          <a:stretch/>
        </p:blipFill>
        <p:spPr bwMode="auto">
          <a:xfrm>
            <a:off x="107505" y="116633"/>
            <a:ext cx="1224136" cy="1656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403648" y="1541984"/>
            <a:ext cx="7632847" cy="954107"/>
          </a:xfrm>
          <a:prstGeom prst="rect">
            <a:avLst/>
          </a:prstGeom>
          <a:noFill/>
        </p:spPr>
        <p:txBody>
          <a:bodyPr wrap="square" rtlCol="0">
            <a:spAutoFit/>
          </a:bodyPr>
          <a:lstStyle/>
          <a:p>
            <a:pPr algn="ctr"/>
            <a:r>
              <a:rPr lang="en-GB" sz="2800" dirty="0"/>
              <a:t>Inadequate income can cause poor health because it is more difficult to…</a:t>
            </a:r>
          </a:p>
        </p:txBody>
      </p:sp>
    </p:spTree>
    <p:extLst>
      <p:ext uri="{BB962C8B-B14F-4D97-AF65-F5344CB8AC3E}">
        <p14:creationId xmlns:p14="http://schemas.microsoft.com/office/powerpoint/2010/main" val="240610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116632"/>
            <a:ext cx="7416823" cy="1301006"/>
          </a:xfrm>
        </p:spPr>
        <p:txBody>
          <a:bodyPr>
            <a:normAutofit fontScale="90000"/>
          </a:bodyPr>
          <a:lstStyle/>
          <a:p>
            <a:r>
              <a:rPr lang="en-GB" b="1" dirty="0"/>
              <a:t>Transport:</a:t>
            </a:r>
            <a:br>
              <a:rPr lang="en-GB" dirty="0"/>
            </a:br>
            <a:r>
              <a:rPr lang="en-GB" sz="3100" dirty="0"/>
              <a:t>A means of allowing access to what people need</a:t>
            </a:r>
            <a:endParaRPr lang="en-GB" dirty="0"/>
          </a:p>
        </p:txBody>
      </p:sp>
      <p:sp>
        <p:nvSpPr>
          <p:cNvPr id="3" name="Content Placeholder 2"/>
          <p:cNvSpPr>
            <a:spLocks noGrp="1"/>
          </p:cNvSpPr>
          <p:nvPr>
            <p:ph sz="half" idx="1"/>
          </p:nvPr>
        </p:nvSpPr>
        <p:spPr/>
        <p:txBody>
          <a:bodyPr>
            <a:normAutofit fontScale="92500" lnSpcReduction="20000"/>
          </a:bodyPr>
          <a:lstStyle/>
          <a:p>
            <a:pPr marL="0" indent="0">
              <a:buNone/>
            </a:pPr>
            <a:endParaRPr lang="en-GB" b="1" i="1" dirty="0"/>
          </a:p>
          <a:p>
            <a:pPr marL="0" indent="0">
              <a:buNone/>
            </a:pPr>
            <a:r>
              <a:rPr lang="en-GB" b="1" i="1" dirty="0"/>
              <a:t>Supports safe &amp; community friendly streets and spaces</a:t>
            </a:r>
          </a:p>
          <a:p>
            <a:r>
              <a:rPr lang="en-GB" sz="2600" dirty="0"/>
              <a:t>Well-designed public spaces can make environment safe by reducing vehicle speed</a:t>
            </a:r>
          </a:p>
          <a:p>
            <a:pPr marL="0" indent="0">
              <a:buNone/>
            </a:pPr>
            <a:endParaRPr lang="en-GB" b="1" i="1" dirty="0"/>
          </a:p>
          <a:p>
            <a:pPr marL="0" indent="0">
              <a:buNone/>
            </a:pPr>
            <a:r>
              <a:rPr lang="en-GB" b="1" i="1" dirty="0"/>
              <a:t>Is accessible &amp; efficient</a:t>
            </a:r>
          </a:p>
          <a:p>
            <a:r>
              <a:rPr lang="en-GB" sz="2600" dirty="0"/>
              <a:t>Reductions in bus transport subsidies has had a greater impact on people on lower income</a:t>
            </a:r>
          </a:p>
        </p:txBody>
      </p:sp>
      <p:sp>
        <p:nvSpPr>
          <p:cNvPr id="4" name="Content Placeholder 3"/>
          <p:cNvSpPr>
            <a:spLocks noGrp="1"/>
          </p:cNvSpPr>
          <p:nvPr>
            <p:ph sz="half" idx="2"/>
          </p:nvPr>
        </p:nvSpPr>
        <p:spPr/>
        <p:txBody>
          <a:bodyPr>
            <a:normAutofit fontScale="92500" lnSpcReduction="20000"/>
          </a:bodyPr>
          <a:lstStyle/>
          <a:p>
            <a:pPr marL="0" indent="0">
              <a:buNone/>
            </a:pPr>
            <a:endParaRPr lang="en-GB" b="1" i="1" dirty="0"/>
          </a:p>
          <a:p>
            <a:pPr marL="0" indent="0">
              <a:buNone/>
            </a:pPr>
            <a:r>
              <a:rPr lang="en-GB" b="1" i="1" dirty="0"/>
              <a:t>Minimises harmful impacts on environment</a:t>
            </a:r>
          </a:p>
          <a:p>
            <a:r>
              <a:rPr lang="en-GB" sz="2600" dirty="0"/>
              <a:t>Air &amp; noise pollution from transport are greatest environmental health risk in Europe</a:t>
            </a:r>
          </a:p>
          <a:p>
            <a:pPr marL="0" indent="0">
              <a:buNone/>
            </a:pPr>
            <a:endParaRPr lang="en-GB" b="1" i="1" dirty="0"/>
          </a:p>
          <a:p>
            <a:pPr marL="0" indent="0">
              <a:buNone/>
            </a:pPr>
            <a:r>
              <a:rPr lang="en-GB" b="1" i="1" dirty="0"/>
              <a:t>Enables walking cycling and public transport use</a:t>
            </a:r>
          </a:p>
          <a:p>
            <a:r>
              <a:rPr lang="en-GB" sz="2600" dirty="0"/>
              <a:t>Still perception that roads are dangerous</a:t>
            </a:r>
          </a:p>
          <a:p>
            <a:endParaRPr lang="en-GB"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163" r="5717"/>
          <a:stretch/>
        </p:blipFill>
        <p:spPr bwMode="auto">
          <a:xfrm>
            <a:off x="251520" y="188640"/>
            <a:ext cx="1143183"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600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260648"/>
            <a:ext cx="7139136" cy="1143000"/>
          </a:xfrm>
        </p:spPr>
        <p:txBody>
          <a:bodyPr>
            <a:normAutofit fontScale="90000"/>
          </a:bodyPr>
          <a:lstStyle/>
          <a:p>
            <a:r>
              <a:rPr lang="en-GB" dirty="0"/>
              <a:t>Family, friends &amp; communities</a:t>
            </a:r>
            <a:br>
              <a:rPr lang="en-GB" dirty="0"/>
            </a:br>
            <a:r>
              <a:rPr lang="en-GB" sz="3100" dirty="0"/>
              <a:t>1 in 10 people aged 18-24 often or always feel lonely</a:t>
            </a:r>
            <a:endParaRPr lang="en-GB" dirty="0"/>
          </a:p>
        </p:txBody>
      </p:sp>
      <p:sp>
        <p:nvSpPr>
          <p:cNvPr id="3" name="Content Placeholder 2"/>
          <p:cNvSpPr>
            <a:spLocks noGrp="1"/>
          </p:cNvSpPr>
          <p:nvPr>
            <p:ph sz="half" idx="1"/>
          </p:nvPr>
        </p:nvSpPr>
        <p:spPr>
          <a:xfrm>
            <a:off x="467544" y="2074495"/>
            <a:ext cx="4038600" cy="4525963"/>
          </a:xfrm>
        </p:spPr>
        <p:txBody>
          <a:bodyPr>
            <a:normAutofit fontScale="92500"/>
          </a:bodyPr>
          <a:lstStyle/>
          <a:p>
            <a:pPr marL="0" indent="0">
              <a:buNone/>
            </a:pPr>
            <a:r>
              <a:rPr lang="en-GB" b="1" i="1" dirty="0"/>
              <a:t>Positive relationships and networks</a:t>
            </a:r>
          </a:p>
          <a:p>
            <a:r>
              <a:rPr lang="en-GB" sz="2600" dirty="0"/>
              <a:t>Good relationships provide support, develop skills &amp; help people face new situations</a:t>
            </a:r>
          </a:p>
          <a:p>
            <a:pPr marL="0" indent="0">
              <a:buNone/>
            </a:pPr>
            <a:r>
              <a:rPr lang="en-GB" b="1" i="1" dirty="0"/>
              <a:t>Community cohesion &amp; connection</a:t>
            </a:r>
          </a:p>
          <a:p>
            <a:r>
              <a:rPr lang="en-GB" sz="2600" dirty="0"/>
              <a:t>Ties across communities enable people to feel valued and included</a:t>
            </a:r>
          </a:p>
        </p:txBody>
      </p:sp>
      <p:sp>
        <p:nvSpPr>
          <p:cNvPr id="4" name="Content Placeholder 3"/>
          <p:cNvSpPr>
            <a:spLocks noGrp="1"/>
          </p:cNvSpPr>
          <p:nvPr>
            <p:ph sz="half" idx="2"/>
          </p:nvPr>
        </p:nvSpPr>
        <p:spPr>
          <a:xfrm>
            <a:off x="4663941" y="2060848"/>
            <a:ext cx="4038600" cy="4525963"/>
          </a:xfrm>
        </p:spPr>
        <p:txBody>
          <a:bodyPr>
            <a:normAutofit fontScale="92500"/>
          </a:bodyPr>
          <a:lstStyle/>
          <a:p>
            <a:pPr marL="0" indent="0">
              <a:buNone/>
            </a:pPr>
            <a:r>
              <a:rPr lang="en-GB" b="1" i="1" dirty="0"/>
              <a:t>Shared ownership &amp; empowerment</a:t>
            </a:r>
          </a:p>
          <a:p>
            <a:r>
              <a:rPr lang="en-GB" sz="2600" dirty="0"/>
              <a:t>Sense of control &amp; collective voice can enable people to influence change</a:t>
            </a:r>
          </a:p>
          <a:p>
            <a:pPr lvl="1"/>
            <a:endParaRPr lang="en-GB" dirty="0"/>
          </a:p>
          <a:p>
            <a:pPr marL="0" indent="0">
              <a:buNone/>
            </a:pPr>
            <a:r>
              <a:rPr lang="en-GB" b="1" i="1" dirty="0"/>
              <a:t>Opportunities for social inclusion</a:t>
            </a:r>
          </a:p>
          <a:p>
            <a:r>
              <a:rPr lang="en-GB" sz="2600" dirty="0"/>
              <a:t>Engaging in activities offers a sense of purpose and shared identity</a:t>
            </a:r>
          </a:p>
          <a:p>
            <a:endParaRPr lang="en-GB" dirty="0"/>
          </a:p>
        </p:txBody>
      </p:sp>
      <p:pic>
        <p:nvPicPr>
          <p:cNvPr id="819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0439" t="6711"/>
          <a:stretch/>
        </p:blipFill>
        <p:spPr bwMode="auto">
          <a:xfrm>
            <a:off x="107504" y="44624"/>
            <a:ext cx="1552574" cy="128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5536" y="1484784"/>
            <a:ext cx="8496944" cy="461665"/>
          </a:xfrm>
          <a:prstGeom prst="rect">
            <a:avLst/>
          </a:prstGeom>
          <a:noFill/>
        </p:spPr>
        <p:txBody>
          <a:bodyPr wrap="square" rtlCol="0">
            <a:spAutoFit/>
          </a:bodyPr>
          <a:lstStyle/>
          <a:p>
            <a:r>
              <a:rPr lang="en-GB" sz="2400" dirty="0"/>
              <a:t>Family, friends &amp; communities build foundations for good health…</a:t>
            </a:r>
          </a:p>
        </p:txBody>
      </p:sp>
    </p:spTree>
    <p:extLst>
      <p:ext uri="{BB962C8B-B14F-4D97-AF65-F5344CB8AC3E}">
        <p14:creationId xmlns:p14="http://schemas.microsoft.com/office/powerpoint/2010/main" val="3599877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6180" y="274638"/>
            <a:ext cx="7710620" cy="1143000"/>
          </a:xfrm>
        </p:spPr>
        <p:txBody>
          <a:bodyPr>
            <a:normAutofit fontScale="90000"/>
          </a:bodyPr>
          <a:lstStyle/>
          <a:p>
            <a:r>
              <a:rPr lang="en-GB" dirty="0"/>
              <a:t>Good work</a:t>
            </a:r>
            <a:br>
              <a:rPr lang="en-GB" dirty="0"/>
            </a:br>
            <a:r>
              <a:rPr lang="en-GB" sz="3100" dirty="0"/>
              <a:t>A job is good for our health but the quality </a:t>
            </a:r>
            <a:r>
              <a:rPr lang="en-GB" sz="3100" dirty="0" err="1"/>
              <a:t>ofthe</a:t>
            </a:r>
            <a:r>
              <a:rPr lang="en-GB" sz="3100" dirty="0"/>
              <a:t> work makes the difference</a:t>
            </a:r>
          </a:p>
        </p:txBody>
      </p:sp>
      <p:sp>
        <p:nvSpPr>
          <p:cNvPr id="3" name="Content Placeholder 2"/>
          <p:cNvSpPr>
            <a:spLocks noGrp="1"/>
          </p:cNvSpPr>
          <p:nvPr>
            <p:ph sz="half" idx="1"/>
          </p:nvPr>
        </p:nvSpPr>
        <p:spPr>
          <a:xfrm>
            <a:off x="461392" y="2090465"/>
            <a:ext cx="4038600" cy="4525963"/>
          </a:xfrm>
        </p:spPr>
        <p:txBody>
          <a:bodyPr>
            <a:normAutofit lnSpcReduction="10000"/>
          </a:bodyPr>
          <a:lstStyle/>
          <a:p>
            <a:pPr marL="0" indent="0">
              <a:buNone/>
            </a:pPr>
            <a:r>
              <a:rPr lang="en-GB" b="1" i="1" dirty="0"/>
              <a:t>Pay fairly &amp; offer security</a:t>
            </a:r>
          </a:p>
          <a:p>
            <a:r>
              <a:rPr lang="en-GB" sz="2400" dirty="0"/>
              <a:t>6.2 million paid less than the real living wage (2017)</a:t>
            </a:r>
          </a:p>
          <a:p>
            <a:pPr marL="0" indent="0">
              <a:buNone/>
            </a:pPr>
            <a:endParaRPr lang="en-GB" b="1" i="1" dirty="0"/>
          </a:p>
          <a:p>
            <a:pPr marL="0" indent="0">
              <a:buNone/>
            </a:pPr>
            <a:r>
              <a:rPr lang="en-GB" b="1" i="1" dirty="0"/>
              <a:t>Ensure good working conditions</a:t>
            </a:r>
          </a:p>
          <a:p>
            <a:r>
              <a:rPr lang="en-GB" sz="2400" dirty="0"/>
              <a:t>61% workers in insecure employment have worked when unwell for fear of losing their job or pay</a:t>
            </a:r>
          </a:p>
        </p:txBody>
      </p:sp>
      <p:sp>
        <p:nvSpPr>
          <p:cNvPr id="4" name="Content Placeholder 3"/>
          <p:cNvSpPr>
            <a:spLocks noGrp="1"/>
          </p:cNvSpPr>
          <p:nvPr>
            <p:ph sz="half" idx="2"/>
          </p:nvPr>
        </p:nvSpPr>
        <p:spPr>
          <a:xfrm>
            <a:off x="4644008" y="2090465"/>
            <a:ext cx="4038600" cy="4525963"/>
          </a:xfrm>
        </p:spPr>
        <p:txBody>
          <a:bodyPr>
            <a:normAutofit lnSpcReduction="10000"/>
          </a:bodyPr>
          <a:lstStyle/>
          <a:p>
            <a:pPr marL="0" indent="0">
              <a:buNone/>
            </a:pPr>
            <a:r>
              <a:rPr lang="en-GB" b="1" i="1" dirty="0"/>
              <a:t>Enable a good work life balance</a:t>
            </a:r>
            <a:r>
              <a:rPr lang="en-GB" dirty="0"/>
              <a:t>	</a:t>
            </a:r>
          </a:p>
          <a:p>
            <a:r>
              <a:rPr lang="en-GB" sz="2400" dirty="0"/>
              <a:t>Employees working long hours 2.5 x more likely to experience depression</a:t>
            </a:r>
          </a:p>
          <a:p>
            <a:pPr marL="0" indent="0">
              <a:buNone/>
            </a:pPr>
            <a:r>
              <a:rPr lang="en-GB" b="1" i="1" dirty="0"/>
              <a:t>Provide training &amp; opportunities to progress</a:t>
            </a:r>
          </a:p>
          <a:p>
            <a:r>
              <a:rPr lang="en-GB" sz="2400" dirty="0"/>
              <a:t>In-work training can make people happier at work &amp; lead to higher levels of wellbeing</a:t>
            </a:r>
          </a:p>
        </p:txBody>
      </p:sp>
      <p:pic>
        <p:nvPicPr>
          <p:cNvPr id="9218"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5126"/>
          <a:stretch/>
        </p:blipFill>
        <p:spPr bwMode="auto">
          <a:xfrm>
            <a:off x="84868" y="44624"/>
            <a:ext cx="891312" cy="11453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907704" y="1628800"/>
            <a:ext cx="5184576" cy="461665"/>
          </a:xfrm>
          <a:prstGeom prst="rect">
            <a:avLst/>
          </a:prstGeom>
          <a:noFill/>
        </p:spPr>
        <p:txBody>
          <a:bodyPr wrap="square" rtlCol="0">
            <a:spAutoFit/>
          </a:bodyPr>
          <a:lstStyle/>
          <a:p>
            <a:r>
              <a:rPr lang="en-GB" sz="2400" dirty="0"/>
              <a:t>To support a healthy life work should…</a:t>
            </a:r>
          </a:p>
        </p:txBody>
      </p:sp>
    </p:spTree>
    <p:extLst>
      <p:ext uri="{BB962C8B-B14F-4D97-AF65-F5344CB8AC3E}">
        <p14:creationId xmlns:p14="http://schemas.microsoft.com/office/powerpoint/2010/main" val="4045680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1486</TotalTime>
  <Words>1129</Words>
  <Application>Microsoft Office PowerPoint</Application>
  <PresentationFormat>On-screen Show (4:3)</PresentationFormat>
  <Paragraphs>121</Paragraphs>
  <Slides>9</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What makes us healthy….. </vt:lpstr>
      <vt:lpstr>Our surroundings Health is influenced by surroundings, how they make us feel and the opportunities they provide.</vt:lpstr>
      <vt:lpstr>Education and Skills: by age 30 those with highest level of education are expected to live four years longer than those with lowest level</vt:lpstr>
      <vt:lpstr>Housing: Where we live is more than a roof over our heads, it’s where we grow and flourish</vt:lpstr>
      <vt:lpstr>The food we eat: Poor diet is the biggest risk factor for preventable ill health in England Healthy food needs to be…</vt:lpstr>
      <vt:lpstr>Money and resources: 1 in 5 live in some form of poverty, over half of these people live in working households </vt:lpstr>
      <vt:lpstr>Transport: A means of allowing access to what people need</vt:lpstr>
      <vt:lpstr>Family, friends &amp; communities 1 in 10 people aged 18-24 often or always feel lonely</vt:lpstr>
      <vt:lpstr>Good work A job is good for our health but the quality ofthe work makes the difference</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makes us healthy….. The</dc:title>
  <dc:creator>Sandra_Hicken</dc:creator>
  <cp:lastModifiedBy>CANNON, Chloe (NHS DERBY AND DERBYSHIRE ICB - 15M)</cp:lastModifiedBy>
  <cp:revision>17</cp:revision>
  <dcterms:created xsi:type="dcterms:W3CDTF">2021-06-01T11:47:22Z</dcterms:created>
  <dcterms:modified xsi:type="dcterms:W3CDTF">2022-10-25T14:02:51Z</dcterms:modified>
</cp:coreProperties>
</file>