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8" r:id="rId2"/>
    <p:sldId id="274" r:id="rId3"/>
    <p:sldId id="257" r:id="rId4"/>
    <p:sldId id="276" r:id="rId5"/>
    <p:sldId id="270" r:id="rId6"/>
    <p:sldId id="277" r:id="rId7"/>
    <p:sldId id="278" r:id="rId8"/>
    <p:sldId id="273" r:id="rId9"/>
    <p:sldId id="279" r:id="rId10"/>
    <p:sldId id="286" r:id="rId11"/>
    <p:sldId id="287" r:id="rId12"/>
    <p:sldId id="288" r:id="rId13"/>
    <p:sldId id="280" r:id="rId14"/>
    <p:sldId id="289" r:id="rId15"/>
    <p:sldId id="290" r:id="rId16"/>
    <p:sldId id="291" r:id="rId17"/>
    <p:sldId id="262" r:id="rId18"/>
    <p:sldId id="292" r:id="rId19"/>
    <p:sldId id="282" r:id="rId20"/>
    <p:sldId id="259" r:id="rId21"/>
    <p:sldId id="260" r:id="rId22"/>
    <p:sldId id="267" r:id="rId23"/>
    <p:sldId id="266" r:id="rId24"/>
    <p:sldId id="272" r:id="rId25"/>
    <p:sldId id="265" r:id="rId26"/>
    <p:sldId id="268" r:id="rId27"/>
    <p:sldId id="264" r:id="rId28"/>
    <p:sldId id="269" r:id="rId29"/>
    <p:sldId id="293" r:id="rId30"/>
    <p:sldId id="294" r:id="rId31"/>
    <p:sldId id="256" r:id="rId32"/>
    <p:sldId id="295" r:id="rId33"/>
    <p:sldId id="263" r:id="rId34"/>
    <p:sldId id="297" r:id="rId35"/>
    <p:sldId id="298" r:id="rId36"/>
    <p:sldId id="299" r:id="rId37"/>
    <p:sldId id="300" r:id="rId38"/>
    <p:sldId id="302" r:id="rId39"/>
    <p:sldId id="301" r:id="rId40"/>
    <p:sldId id="303" r:id="rId41"/>
    <p:sldId id="305" r:id="rId42"/>
    <p:sldId id="306" r:id="rId43"/>
    <p:sldId id="308" r:id="rId44"/>
    <p:sldId id="309" r:id="rId45"/>
    <p:sldId id="310" r:id="rId46"/>
    <p:sldId id="311" r:id="rId47"/>
    <p:sldId id="312" r:id="rId48"/>
    <p:sldId id="313" r:id="rId49"/>
    <p:sldId id="314" r:id="rId50"/>
    <p:sldId id="315"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varScale="1">
        <p:scale>
          <a:sx n="107" d="100"/>
          <a:sy n="107" d="100"/>
        </p:scale>
        <p:origin x="67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0B06E5-AB11-4E6D-BD9D-F9F0407E1C4A}" type="datetimeFigureOut">
              <a:rPr lang="en-GB" smtClean="0"/>
              <a:t>03/02/2025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D77AED-DF56-47FA-A121-F20AD2AAF674}" type="slidenum">
              <a:rPr lang="en-GB" smtClean="0"/>
              <a:t>‹#›</a:t>
            </a:fld>
            <a:endParaRPr lang="en-GB"/>
          </a:p>
        </p:txBody>
      </p:sp>
    </p:spTree>
    <p:extLst>
      <p:ext uri="{BB962C8B-B14F-4D97-AF65-F5344CB8AC3E}">
        <p14:creationId xmlns:p14="http://schemas.microsoft.com/office/powerpoint/2010/main" val="560480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1500 – IMD 1 </a:t>
            </a:r>
          </a:p>
          <a:p>
            <a:r>
              <a:rPr lang="en-GB" b="0" i="0" dirty="0">
                <a:solidFill>
                  <a:srgbClr val="444353"/>
                </a:solidFill>
                <a:effectLst/>
                <a:latin typeface="montserrat" panose="00000500000000000000" pitchFamily="2" charset="0"/>
              </a:rPr>
              <a:t>Barrow Hill is named after Richard Barrow who gained control of all the mines and beds of coal an ironstone in Staveley. He expanded the business and built the foundations of what would become the Staveley Coal and Iron Company.</a:t>
            </a:r>
          </a:p>
          <a:p>
            <a:endParaRPr lang="en-GB" b="0" i="0" dirty="0">
              <a:solidFill>
                <a:srgbClr val="444353"/>
              </a:solidFill>
              <a:effectLst/>
              <a:latin typeface="montserrat" panose="00000500000000000000" pitchFamily="2" charset="0"/>
            </a:endParaRPr>
          </a:p>
          <a:p>
            <a:r>
              <a:rPr lang="en-GB" b="0" i="0" dirty="0">
                <a:solidFill>
                  <a:srgbClr val="444353"/>
                </a:solidFill>
                <a:effectLst/>
                <a:latin typeface="montserrat" panose="00000500000000000000" pitchFamily="2" charset="0"/>
              </a:rPr>
              <a:t>What facts and figures will strike a cord ---- train station/school/ spirit/ young </a:t>
            </a:r>
            <a:r>
              <a:rPr lang="en-GB" b="0" i="0" dirty="0" err="1">
                <a:solidFill>
                  <a:srgbClr val="444353"/>
                </a:solidFill>
                <a:effectLst/>
                <a:latin typeface="montserrat" panose="00000500000000000000" pitchFamily="2" charset="0"/>
              </a:rPr>
              <a:t>unneccisary</a:t>
            </a:r>
            <a:r>
              <a:rPr lang="en-GB" b="0" i="0" dirty="0">
                <a:solidFill>
                  <a:srgbClr val="444353"/>
                </a:solidFill>
                <a:effectLst/>
                <a:latin typeface="montserrat" panose="00000500000000000000" pitchFamily="2" charset="0"/>
              </a:rPr>
              <a:t> deaths </a:t>
            </a:r>
            <a:endParaRPr lang="en-GB" dirty="0"/>
          </a:p>
        </p:txBody>
      </p:sp>
      <p:sp>
        <p:nvSpPr>
          <p:cNvPr id="4" name="Slide Number Placeholder 3"/>
          <p:cNvSpPr>
            <a:spLocks noGrp="1"/>
          </p:cNvSpPr>
          <p:nvPr>
            <p:ph type="sldNum" sz="quarter" idx="5"/>
          </p:nvPr>
        </p:nvSpPr>
        <p:spPr/>
        <p:txBody>
          <a:bodyPr/>
          <a:lstStyle/>
          <a:p>
            <a:fld id="{55902BB6-4D00-430E-A495-00BD8C8F0D94}" type="slidenum">
              <a:rPr lang="en-GB" smtClean="0"/>
              <a:t>21</a:t>
            </a:fld>
            <a:endParaRPr lang="en-GB"/>
          </a:p>
        </p:txBody>
      </p:sp>
    </p:spTree>
    <p:extLst>
      <p:ext uri="{BB962C8B-B14F-4D97-AF65-F5344CB8AC3E}">
        <p14:creationId xmlns:p14="http://schemas.microsoft.com/office/powerpoint/2010/main" val="3830209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Me all bright eyed </a:t>
            </a:r>
          </a:p>
          <a:p>
            <a:r>
              <a:rPr lang="en-GB" dirty="0"/>
              <a:t>Pie in face </a:t>
            </a:r>
          </a:p>
          <a:p>
            <a:r>
              <a:rPr lang="en-GB" dirty="0" err="1"/>
              <a:t>Aint</a:t>
            </a:r>
            <a:r>
              <a:rPr lang="en-GB" dirty="0"/>
              <a:t> fair – spent some time understanding the problem – what it is and how it affects my patients    </a:t>
            </a:r>
          </a:p>
          <a:p>
            <a:r>
              <a:rPr lang="en-GB" dirty="0"/>
              <a:t>So picked myself up after an </a:t>
            </a:r>
            <a:r>
              <a:rPr lang="en-GB" dirty="0" err="1"/>
              <a:t>ambarrinsg</a:t>
            </a:r>
            <a:r>
              <a:rPr lang="en-GB" dirty="0"/>
              <a:t> start to my new life as the person who wanted to solve health inequalities all by them self.</a:t>
            </a:r>
          </a:p>
          <a:p>
            <a:endParaRPr lang="en-GB" dirty="0"/>
          </a:p>
          <a:p>
            <a:r>
              <a:rPr lang="en-GB" dirty="0"/>
              <a:t>Might have been to medical school but you know nothing ---- hang on --- I am a decent person ------ nope still know nothing ---- Ok pill one for me to swallow </a:t>
            </a:r>
          </a:p>
        </p:txBody>
      </p:sp>
      <p:sp>
        <p:nvSpPr>
          <p:cNvPr id="4" name="Slide Number Placeholder 3"/>
          <p:cNvSpPr>
            <a:spLocks noGrp="1"/>
          </p:cNvSpPr>
          <p:nvPr>
            <p:ph type="sldNum" sz="quarter" idx="5"/>
          </p:nvPr>
        </p:nvSpPr>
        <p:spPr/>
        <p:txBody>
          <a:bodyPr/>
          <a:lstStyle/>
          <a:p>
            <a:fld id="{55902BB6-4D00-430E-A495-00BD8C8F0D94}" type="slidenum">
              <a:rPr lang="en-GB" smtClean="0"/>
              <a:t>22</a:t>
            </a:fld>
            <a:endParaRPr lang="en-GB"/>
          </a:p>
        </p:txBody>
      </p:sp>
    </p:spTree>
    <p:extLst>
      <p:ext uri="{BB962C8B-B14F-4D97-AF65-F5344CB8AC3E}">
        <p14:creationId xmlns:p14="http://schemas.microsoft.com/office/powerpoint/2010/main" val="3548038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Did some thing revolutionary…… I sat and thought what it must be like for patients……….  I put people I knew into </a:t>
            </a:r>
            <a:r>
              <a:rPr lang="en-GB" dirty="0" err="1"/>
              <a:t>theire</a:t>
            </a:r>
            <a:r>
              <a:rPr lang="en-GB" dirty="0"/>
              <a:t> shoes – parents my kids – myself my neighbour  </a:t>
            </a:r>
          </a:p>
          <a:p>
            <a:r>
              <a:rPr lang="en-GB" dirty="0"/>
              <a:t>Run the </a:t>
            </a:r>
            <a:r>
              <a:rPr lang="en-GB" dirty="0" err="1"/>
              <a:t>gaunlate</a:t>
            </a:r>
            <a:r>
              <a:rPr lang="en-GB" dirty="0"/>
              <a:t> – called 70times and got a golden ticket – I mean GP appointment ……… Now your turn to be a Dr </a:t>
            </a:r>
          </a:p>
          <a:p>
            <a:endParaRPr lang="en-GB" dirty="0"/>
          </a:p>
          <a:p>
            <a:r>
              <a:rPr lang="en-GB" dirty="0"/>
              <a:t>GP receptionists are known for being nosey but yet this vital and crucial information we don’t have – well sometimes we do – but not in the way you might think….</a:t>
            </a:r>
          </a:p>
        </p:txBody>
      </p:sp>
      <p:sp>
        <p:nvSpPr>
          <p:cNvPr id="4" name="Slide Number Placeholder 3"/>
          <p:cNvSpPr>
            <a:spLocks noGrp="1"/>
          </p:cNvSpPr>
          <p:nvPr>
            <p:ph type="sldNum" sz="quarter" idx="5"/>
          </p:nvPr>
        </p:nvSpPr>
        <p:spPr/>
        <p:txBody>
          <a:bodyPr/>
          <a:lstStyle/>
          <a:p>
            <a:fld id="{55902BB6-4D00-430E-A495-00BD8C8F0D94}" type="slidenum">
              <a:rPr lang="en-GB" smtClean="0"/>
              <a:t>23</a:t>
            </a:fld>
            <a:endParaRPr lang="en-GB"/>
          </a:p>
        </p:txBody>
      </p:sp>
    </p:spTree>
    <p:extLst>
      <p:ext uri="{BB962C8B-B14F-4D97-AF65-F5344CB8AC3E}">
        <p14:creationId xmlns:p14="http://schemas.microsoft.com/office/powerpoint/2010/main" val="2436344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latin typeface="Arial" panose="020B0604020202020204" pitchFamily="34" charset="0"/>
                <a:cs typeface="Arial" panose="020B0604020202020204" pitchFamily="34" charset="0"/>
              </a:rPr>
              <a:t>Get </a:t>
            </a:r>
            <a:r>
              <a:rPr lang="en-US" sz="1200" dirty="0" err="1">
                <a:latin typeface="Arial" panose="020B0604020202020204" pitchFamily="34" charset="0"/>
                <a:cs typeface="Arial" panose="020B0604020202020204" pitchFamily="34" charset="0"/>
              </a:rPr>
              <a:t>orgainised</a:t>
            </a:r>
            <a:r>
              <a:rPr lang="en-US" sz="1200" dirty="0">
                <a:latin typeface="Arial" panose="020B0604020202020204" pitchFamily="34" charset="0"/>
                <a:cs typeface="Arial" panose="020B0604020202020204" pitchFamily="34" charset="0"/>
              </a:rPr>
              <a:t> </a:t>
            </a:r>
          </a:p>
          <a:p>
            <a:pPr algn="l"/>
            <a:r>
              <a:rPr lang="en-US" sz="1200" dirty="0">
                <a:latin typeface="Arial" panose="020B0604020202020204" pitchFamily="34" charset="0"/>
                <a:cs typeface="Arial" panose="020B0604020202020204" pitchFamily="34" charset="0"/>
              </a:rPr>
              <a:t>	Realistic offers/ Choice/Ask what people want  </a:t>
            </a:r>
          </a:p>
          <a:p>
            <a:pPr algn="l"/>
            <a:r>
              <a:rPr lang="en-US" sz="1200" dirty="0">
                <a:latin typeface="Arial" panose="020B0604020202020204" pitchFamily="34" charset="0"/>
                <a:cs typeface="Arial" panose="020B0604020202020204" pitchFamily="34" charset="0"/>
              </a:rPr>
              <a:t>Value based not target based </a:t>
            </a:r>
          </a:p>
          <a:p>
            <a:pPr algn="l"/>
            <a:r>
              <a:rPr lang="en-US" sz="1200" dirty="0">
                <a:latin typeface="Arial" panose="020B0604020202020204" pitchFamily="34" charset="0"/>
                <a:cs typeface="Arial" panose="020B0604020202020204" pitchFamily="34" charset="0"/>
              </a:rPr>
              <a:t>	Kind – Listen – Support not tell </a:t>
            </a:r>
          </a:p>
          <a:p>
            <a:pPr algn="l"/>
            <a:r>
              <a:rPr lang="en-US" sz="1200" dirty="0">
                <a:latin typeface="Arial" panose="020B0604020202020204" pitchFamily="34" charset="0"/>
                <a:cs typeface="Arial" panose="020B0604020202020204" pitchFamily="34" charset="0"/>
              </a:rPr>
              <a:t>Equity not equality – Need is different </a:t>
            </a:r>
          </a:p>
          <a:p>
            <a:pPr algn="l"/>
            <a:r>
              <a:rPr lang="en-US" sz="1200" dirty="0">
                <a:latin typeface="Arial" panose="020B0604020202020204" pitchFamily="34" charset="0"/>
                <a:cs typeface="Arial" panose="020B0604020202020204" pitchFamily="34" charset="0"/>
              </a:rPr>
              <a:t>Target conditions – Core 20+5  </a:t>
            </a:r>
          </a:p>
          <a:p>
            <a:pPr algn="l"/>
            <a:r>
              <a:rPr lang="en-US" sz="1200" dirty="0">
                <a:latin typeface="Arial" panose="020B0604020202020204" pitchFamily="34" charset="0"/>
                <a:cs typeface="Arial" panose="020B0604020202020204" pitchFamily="34" charset="0"/>
              </a:rPr>
              <a:t>Priority is the people not the disease</a:t>
            </a:r>
          </a:p>
          <a:p>
            <a:pPr algn="l"/>
            <a:endParaRPr lang="en-US" sz="1200" dirty="0">
              <a:latin typeface="Arial" panose="020B0604020202020204" pitchFamily="34" charset="0"/>
              <a:cs typeface="Arial" panose="020B0604020202020204" pitchFamily="34" charset="0"/>
            </a:endParaRPr>
          </a:p>
          <a:p>
            <a:pPr algn="l">
              <a:buFont typeface="Arial" panose="020B0604020202020204" pitchFamily="34" charset="0"/>
              <a:buChar char="•"/>
            </a:pPr>
            <a:r>
              <a:rPr lang="en-GB" sz="1200" b="0" i="0" dirty="0">
                <a:solidFill>
                  <a:srgbClr val="242424"/>
                </a:solidFill>
                <a:effectLst/>
                <a:latin typeface="inherit"/>
              </a:rPr>
              <a:t>We are focusing one area of Chesterfield with the greatest health inequalities. By doing this we are giving ourselves the opportunity to really focus on the issues facing that community and how we can work with them to address these. By making the task smaller, we are making it more manageable and hopefully achievable.</a:t>
            </a:r>
            <a:endParaRPr lang="en-GB" sz="1200" b="0" i="0" dirty="0">
              <a:solidFill>
                <a:srgbClr val="242424"/>
              </a:solidFill>
              <a:effectLst/>
              <a:latin typeface="Aptos" panose="020B0004020202020204" pitchFamily="34" charset="0"/>
            </a:endParaRPr>
          </a:p>
          <a:p>
            <a:pPr algn="l">
              <a:buFont typeface="Arial" panose="020B0604020202020204" pitchFamily="34" charset="0"/>
              <a:buChar char="•"/>
            </a:pPr>
            <a:r>
              <a:rPr lang="en-GB" sz="1200" b="0" i="0" dirty="0">
                <a:solidFill>
                  <a:srgbClr val="242424"/>
                </a:solidFill>
                <a:effectLst/>
                <a:latin typeface="inherit"/>
              </a:rPr>
              <a:t>We are taking the time to build up relationships with each other in different organisations and roles, to build trust and collective ownership of a issue. To try and get out of the </a:t>
            </a:r>
            <a:r>
              <a:rPr lang="en-GB" sz="1200" b="0" i="0" dirty="0" err="1">
                <a:solidFill>
                  <a:srgbClr val="242424"/>
                </a:solidFill>
                <a:effectLst/>
                <a:latin typeface="inherit"/>
              </a:rPr>
              <a:t>silo'd</a:t>
            </a:r>
            <a:r>
              <a:rPr lang="en-GB" sz="1200" b="0" i="0" dirty="0">
                <a:solidFill>
                  <a:srgbClr val="242424"/>
                </a:solidFill>
                <a:effectLst/>
                <a:latin typeface="inherit"/>
              </a:rPr>
              <a:t> way of working we may have been used to in the past, to putting the people of Barrow Hill at the centre of our work, and always considering what is best for them.</a:t>
            </a:r>
            <a:endParaRPr lang="en-GB" sz="1200" b="0" i="0" dirty="0">
              <a:solidFill>
                <a:srgbClr val="242424"/>
              </a:solidFill>
              <a:effectLst/>
              <a:latin typeface="Aptos" panose="020B0004020202020204" pitchFamily="34" charset="0"/>
            </a:endParaRPr>
          </a:p>
          <a:p>
            <a:pPr algn="l">
              <a:buFont typeface="Arial" panose="020B0604020202020204" pitchFamily="34" charset="0"/>
              <a:buChar char="•"/>
            </a:pPr>
            <a:r>
              <a:rPr lang="en-GB" sz="1200" b="0" i="0" dirty="0">
                <a:solidFill>
                  <a:srgbClr val="242424"/>
                </a:solidFill>
                <a:effectLst/>
                <a:latin typeface="inherit"/>
              </a:rPr>
              <a:t>We have community leaders involved as equal partners in work, who are guiding the approach and keeping it grounded in the voice of people and communities.</a:t>
            </a:r>
            <a:endParaRPr lang="en-GB" sz="1200" b="0" i="0" dirty="0">
              <a:solidFill>
                <a:srgbClr val="242424"/>
              </a:solidFill>
              <a:effectLst/>
              <a:latin typeface="Aptos" panose="020B0004020202020204" pitchFamily="34" charset="0"/>
            </a:endParaRPr>
          </a:p>
          <a:p>
            <a:endParaRPr lang="en-GB" dirty="0"/>
          </a:p>
        </p:txBody>
      </p:sp>
      <p:sp>
        <p:nvSpPr>
          <p:cNvPr id="4" name="Slide Number Placeholder 3"/>
          <p:cNvSpPr>
            <a:spLocks noGrp="1"/>
          </p:cNvSpPr>
          <p:nvPr>
            <p:ph type="sldNum" sz="quarter" idx="5"/>
          </p:nvPr>
        </p:nvSpPr>
        <p:spPr/>
        <p:txBody>
          <a:bodyPr/>
          <a:lstStyle/>
          <a:p>
            <a:fld id="{55902BB6-4D00-430E-A495-00BD8C8F0D94}" type="slidenum">
              <a:rPr lang="en-GB" smtClean="0"/>
              <a:t>24</a:t>
            </a:fld>
            <a:endParaRPr lang="en-GB"/>
          </a:p>
        </p:txBody>
      </p:sp>
    </p:spTree>
    <p:extLst>
      <p:ext uri="{BB962C8B-B14F-4D97-AF65-F5344CB8AC3E}">
        <p14:creationId xmlns:p14="http://schemas.microsoft.com/office/powerpoint/2010/main" val="3271738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Because its not a about disease its about people </a:t>
            </a:r>
          </a:p>
        </p:txBody>
      </p:sp>
      <p:sp>
        <p:nvSpPr>
          <p:cNvPr id="4" name="Slide Number Placeholder 3"/>
          <p:cNvSpPr>
            <a:spLocks noGrp="1"/>
          </p:cNvSpPr>
          <p:nvPr>
            <p:ph type="sldNum" sz="quarter" idx="5"/>
          </p:nvPr>
        </p:nvSpPr>
        <p:spPr/>
        <p:txBody>
          <a:bodyPr/>
          <a:lstStyle/>
          <a:p>
            <a:fld id="{55902BB6-4D00-430E-A495-00BD8C8F0D94}" type="slidenum">
              <a:rPr lang="en-GB" smtClean="0"/>
              <a:t>26</a:t>
            </a:fld>
            <a:endParaRPr lang="en-GB"/>
          </a:p>
        </p:txBody>
      </p:sp>
    </p:spTree>
    <p:extLst>
      <p:ext uri="{BB962C8B-B14F-4D97-AF65-F5344CB8AC3E}">
        <p14:creationId xmlns:p14="http://schemas.microsoft.com/office/powerpoint/2010/main" val="2618178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Thanks to the help of others – with this presentation – not just my own thoughts </a:t>
            </a:r>
          </a:p>
          <a:p>
            <a:endParaRPr lang="en-GB" dirty="0"/>
          </a:p>
          <a:p>
            <a:pPr algn="l">
              <a:buFont typeface="Arial" panose="020B0604020202020204" pitchFamily="34" charset="0"/>
              <a:buChar char="•"/>
            </a:pPr>
            <a:r>
              <a:rPr lang="en-GB" sz="1200" b="0" i="0" dirty="0">
                <a:solidFill>
                  <a:srgbClr val="242424"/>
                </a:solidFill>
                <a:effectLst/>
                <a:latin typeface="inherit"/>
              </a:rPr>
              <a:t>That it's hard.</a:t>
            </a:r>
            <a:endParaRPr lang="en-GB" sz="1400" b="0" i="0" dirty="0">
              <a:solidFill>
                <a:srgbClr val="242424"/>
              </a:solidFill>
              <a:effectLst/>
              <a:latin typeface="Aptos" panose="020B0004020202020204" pitchFamily="34" charset="0"/>
            </a:endParaRPr>
          </a:p>
          <a:p>
            <a:pPr algn="l">
              <a:buFont typeface="Arial" panose="020B0604020202020204" pitchFamily="34" charset="0"/>
              <a:buChar char="•"/>
            </a:pPr>
            <a:r>
              <a:rPr lang="en-GB" sz="1200" b="0" i="0" dirty="0">
                <a:solidFill>
                  <a:srgbClr val="242424"/>
                </a:solidFill>
                <a:effectLst/>
                <a:latin typeface="inherit"/>
              </a:rPr>
              <a:t>That there is no resource, or support for this work currently centrally which makes it harder. Even resource allocated to reduce health inequalities, isn’t supporting the work to happen, as it's short term, and potentially focused around performance by results, which is at odds with addressing entrenched health inequalities, that require time to unravel.</a:t>
            </a:r>
            <a:endParaRPr lang="en-GB" sz="1400" b="0" i="0" dirty="0">
              <a:solidFill>
                <a:srgbClr val="242424"/>
              </a:solidFill>
              <a:effectLst/>
              <a:latin typeface="Aptos" panose="020B0004020202020204" pitchFamily="34" charset="0"/>
            </a:endParaRPr>
          </a:p>
          <a:p>
            <a:pPr algn="l">
              <a:buFont typeface="Arial" panose="020B0604020202020204" pitchFamily="34" charset="0"/>
              <a:buChar char="•"/>
            </a:pPr>
            <a:r>
              <a:rPr lang="en-GB" sz="1200" b="0" i="0" dirty="0">
                <a:solidFill>
                  <a:srgbClr val="242424"/>
                </a:solidFill>
                <a:effectLst/>
                <a:latin typeface="inherit"/>
              </a:rPr>
              <a:t>That despite this, is it possible to have an impact in small ways if you get the right, likeminded people in a room and use this as motivation and evidence to try to change the way the system thinks about and supports preventative working in Place.</a:t>
            </a:r>
            <a:endParaRPr lang="en-GB" sz="1400" b="0" i="0" dirty="0">
              <a:solidFill>
                <a:srgbClr val="242424"/>
              </a:solidFill>
              <a:effectLst/>
              <a:latin typeface="Aptos" panose="020B0004020202020204" pitchFamily="34" charset="0"/>
            </a:endParaRPr>
          </a:p>
          <a:p>
            <a:pPr algn="l">
              <a:buFont typeface="Arial" panose="020B0604020202020204" pitchFamily="34" charset="0"/>
              <a:buChar char="•"/>
            </a:pPr>
            <a:r>
              <a:rPr lang="en-GB" sz="1200" b="0" i="0" dirty="0">
                <a:solidFill>
                  <a:srgbClr val="242424"/>
                </a:solidFill>
                <a:effectLst/>
                <a:latin typeface="inherit"/>
              </a:rPr>
              <a:t>That this is the right thing to do, and because of that people are engaged in it, prioritising it, and are giving their time.</a:t>
            </a:r>
            <a:endParaRPr lang="en-GB" sz="1400" b="0" i="0" dirty="0">
              <a:solidFill>
                <a:srgbClr val="242424"/>
              </a:solidFill>
              <a:effectLst/>
              <a:latin typeface="Aptos" panose="020B0004020202020204" pitchFamily="34" charset="0"/>
            </a:endParaRPr>
          </a:p>
          <a:p>
            <a:pPr algn="l">
              <a:buFont typeface="Arial" panose="020B0604020202020204" pitchFamily="34" charset="0"/>
              <a:buChar char="•"/>
            </a:pPr>
            <a:r>
              <a:rPr lang="en-GB" sz="1200" b="0" i="0" dirty="0">
                <a:solidFill>
                  <a:srgbClr val="242424"/>
                </a:solidFill>
                <a:effectLst/>
                <a:latin typeface="inherit"/>
              </a:rPr>
              <a:t>That where there is a will there will always be a way, even if it takes more time.</a:t>
            </a:r>
            <a:endParaRPr lang="en-GB" sz="1400" b="0" i="0" dirty="0">
              <a:solidFill>
                <a:srgbClr val="242424"/>
              </a:solidFill>
              <a:effectLst/>
              <a:latin typeface="Aptos" panose="020B0004020202020204" pitchFamily="34" charset="0"/>
            </a:endParaRPr>
          </a:p>
          <a:p>
            <a:pPr algn="l">
              <a:buFont typeface="Arial" panose="020B0604020202020204" pitchFamily="34" charset="0"/>
              <a:buChar char="•"/>
            </a:pPr>
            <a:r>
              <a:rPr lang="en-GB" sz="1200" b="0" i="0" dirty="0">
                <a:solidFill>
                  <a:srgbClr val="242424"/>
                </a:solidFill>
                <a:effectLst/>
                <a:latin typeface="inherit"/>
              </a:rPr>
              <a:t>That this work is rewarding.</a:t>
            </a:r>
            <a:endParaRPr lang="en-GB" sz="1400" b="0" i="0" dirty="0">
              <a:solidFill>
                <a:srgbClr val="242424"/>
              </a:solidFill>
              <a:effectLst/>
              <a:latin typeface="Aptos" panose="020B0004020202020204" pitchFamily="34" charset="0"/>
            </a:endParaRPr>
          </a:p>
          <a:p>
            <a:endParaRPr lang="en-GB" dirty="0"/>
          </a:p>
          <a:p>
            <a:endParaRPr lang="en-GB" dirty="0"/>
          </a:p>
          <a:p>
            <a:pPr algn="l"/>
            <a:r>
              <a:rPr lang="en-GB" b="0" i="0" dirty="0">
                <a:solidFill>
                  <a:srgbClr val="000000"/>
                </a:solidFill>
                <a:effectLst/>
                <a:latin typeface="Times New Roman" panose="02020603050405020304" pitchFamily="18" charset="0"/>
              </a:rPr>
              <a:t>Improve health inequalities and deliver a new approach to CVD prevention in a deprived community in Chesterfield. We started by working in Barrow hill with an aim for a joined-up approach which we could then 'scale up' to the rest of Chesterfield. Aim try and sever all our community not just the ones who turn up to appointments. People communities suffer more and benefit less from resources and have lower life expectancy and less years in good health. We are trying to turn the tide on health in equalities</a:t>
            </a:r>
          </a:p>
          <a:p>
            <a:pPr algn="l"/>
            <a:r>
              <a:rPr lang="en-GB" b="0" i="0" dirty="0">
                <a:solidFill>
                  <a:srgbClr val="000000"/>
                </a:solidFill>
                <a:effectLst/>
                <a:latin typeface="Times New Roman" panose="02020603050405020304" pitchFamily="18" charset="0"/>
              </a:rPr>
              <a:t>Want to share real life examples of where and how a GP is setting foot out side of a consultation room can be meaningful.</a:t>
            </a:r>
          </a:p>
          <a:p>
            <a:pPr algn="l"/>
            <a:r>
              <a:rPr lang="en-GB" b="0" i="0" dirty="0">
                <a:solidFill>
                  <a:srgbClr val="000000"/>
                </a:solidFill>
                <a:effectLst/>
                <a:latin typeface="Times New Roman" panose="02020603050405020304" pitchFamily="18" charset="0"/>
              </a:rPr>
              <a:t>BH – suffered a spate of young deaths in the last 5 years and the community is still living with the tragedy of each of these loses.</a:t>
            </a:r>
          </a:p>
          <a:p>
            <a:pPr algn="l"/>
            <a:r>
              <a:rPr lang="en-GB" b="0" i="0" dirty="0">
                <a:solidFill>
                  <a:srgbClr val="000000"/>
                </a:solidFill>
                <a:effectLst/>
                <a:latin typeface="Times New Roman" panose="02020603050405020304" pitchFamily="18" charset="0"/>
              </a:rPr>
              <a:t>Content of presentation:</a:t>
            </a:r>
          </a:p>
          <a:p>
            <a:pPr algn="l"/>
            <a:r>
              <a:rPr lang="en-GB" b="0" i="0" dirty="0">
                <a:solidFill>
                  <a:srgbClr val="000000"/>
                </a:solidFill>
                <a:effectLst/>
                <a:latin typeface="Times New Roman" panose="02020603050405020304" pitchFamily="18" charset="0"/>
              </a:rPr>
              <a:t>● Describe the approach you have taken</a:t>
            </a:r>
          </a:p>
          <a:p>
            <a:pPr algn="l"/>
            <a:r>
              <a:rPr lang="en-GB" b="0" i="0" dirty="0">
                <a:solidFill>
                  <a:srgbClr val="000000"/>
                </a:solidFill>
                <a:effectLst/>
                <a:latin typeface="Times New Roman" panose="02020603050405020304" pitchFamily="18" charset="0"/>
              </a:rPr>
              <a:t>● Explain the methods used or proposed</a:t>
            </a:r>
          </a:p>
          <a:p>
            <a:pPr algn="l"/>
            <a:r>
              <a:rPr lang="en-GB" b="0" i="0" dirty="0">
                <a:solidFill>
                  <a:srgbClr val="000000"/>
                </a:solidFill>
                <a:effectLst/>
                <a:latin typeface="Times New Roman" panose="02020603050405020304" pitchFamily="18" charset="0"/>
              </a:rPr>
              <a:t>Met with local place alliance, barrow hill community trust, community workers, bereaved families, public health, royal primary care GP surgeries, PCN, Chesterfield hospital, Chesterfield city council – health and well being partnership. Asked to pilot CVD prevention in deprived population. We were invited to a memorial event to do CVD prevention but while engaging with the community the 'ask' from them changed. What was needed was CPR and Defib training to use new machines to prevent further unnecessary deaths.</a:t>
            </a:r>
          </a:p>
          <a:p>
            <a:pPr algn="l"/>
            <a:r>
              <a:rPr lang="en-GB" b="0" i="0" dirty="0">
                <a:solidFill>
                  <a:srgbClr val="000000"/>
                </a:solidFill>
                <a:effectLst/>
                <a:latin typeface="Times New Roman" panose="02020603050405020304" pitchFamily="18" charset="0"/>
              </a:rPr>
              <a:t>We listened to what people said and changed and flexed the plan of action. Surrendered power and resources and built meaningful relationships.</a:t>
            </a:r>
          </a:p>
          <a:p>
            <a:pPr algn="l"/>
            <a:r>
              <a:rPr lang="en-GB" b="0" i="0" dirty="0" err="1">
                <a:solidFill>
                  <a:srgbClr val="000000"/>
                </a:solidFill>
                <a:effectLst/>
                <a:latin typeface="Times New Roman" panose="02020603050405020304" pitchFamily="18" charset="0"/>
              </a:rPr>
              <a:t>i.e</a:t>
            </a:r>
            <a:r>
              <a:rPr lang="en-GB" b="0" i="0" dirty="0">
                <a:solidFill>
                  <a:srgbClr val="000000"/>
                </a:solidFill>
                <a:effectLst/>
                <a:latin typeface="Times New Roman" panose="02020603050405020304" pitchFamily="18" charset="0"/>
              </a:rPr>
              <a:t> – employing voluntary sector workers to contact patients for us. Council grants/charity funds and ARRS roles</a:t>
            </a:r>
          </a:p>
          <a:p>
            <a:pPr algn="l"/>
            <a:r>
              <a:rPr lang="en-GB" b="0" i="0" dirty="0">
                <a:solidFill>
                  <a:srgbClr val="000000"/>
                </a:solidFill>
                <a:effectLst/>
                <a:latin typeface="Times New Roman" panose="02020603050405020304" pitchFamily="18" charset="0"/>
              </a:rPr>
              <a:t>Linked the community and hospital – asked them to provide free training in Barrow hill</a:t>
            </a:r>
          </a:p>
          <a:p>
            <a:pPr algn="l"/>
            <a:r>
              <a:rPr lang="en-GB" b="0" i="0" dirty="0">
                <a:solidFill>
                  <a:srgbClr val="000000"/>
                </a:solidFill>
                <a:effectLst/>
                <a:latin typeface="Times New Roman" panose="02020603050405020304" pitchFamily="18" charset="0"/>
              </a:rPr>
              <a:t>Trying new approaches – Not following classical project model we are practicing a values based approach – Kindness, listening, flexibility and honesty</a:t>
            </a:r>
          </a:p>
          <a:p>
            <a:pPr algn="l"/>
            <a:r>
              <a:rPr lang="en-GB" b="0" i="0" dirty="0">
                <a:solidFill>
                  <a:srgbClr val="000000"/>
                </a:solidFill>
                <a:effectLst/>
                <a:latin typeface="Times New Roman" panose="02020603050405020304" pitchFamily="18" charset="0"/>
              </a:rPr>
              <a:t>Listening to the community and taking the agenda of the population to dictate the agenda</a:t>
            </a:r>
          </a:p>
          <a:p>
            <a:pPr algn="l"/>
            <a:r>
              <a:rPr lang="en-GB" b="0" i="0" dirty="0">
                <a:solidFill>
                  <a:srgbClr val="000000"/>
                </a:solidFill>
                <a:effectLst/>
                <a:latin typeface="Times New Roman" panose="02020603050405020304" pitchFamily="18" charset="0"/>
              </a:rPr>
              <a:t>Relevance/impact:</a:t>
            </a:r>
          </a:p>
          <a:p>
            <a:pPr algn="l"/>
            <a:r>
              <a:rPr lang="en-GB" b="0" i="0" dirty="0">
                <a:solidFill>
                  <a:srgbClr val="000000"/>
                </a:solidFill>
                <a:effectLst/>
                <a:latin typeface="Times New Roman" panose="02020603050405020304" pitchFamily="18" charset="0"/>
              </a:rPr>
              <a:t>● State how the results influence or impact on clinical practice/education/policy/methodology etc</a:t>
            </a:r>
          </a:p>
          <a:p>
            <a:pPr algn="l"/>
            <a:r>
              <a:rPr lang="en-GB" b="0" i="0" dirty="0">
                <a:solidFill>
                  <a:srgbClr val="000000"/>
                </a:solidFill>
                <a:effectLst/>
                <a:latin typeface="Times New Roman" panose="02020603050405020304" pitchFamily="18" charset="0"/>
              </a:rPr>
              <a:t>We ran 4 CPR training events had X number CPR training. These events were open to all irrespective of GP/PCN registration. We tried to do things where people live not where GPs are based. We consciously tried to remove red tape and barriers.</a:t>
            </a:r>
          </a:p>
          <a:p>
            <a:pPr algn="l"/>
            <a:r>
              <a:rPr lang="en-GB" b="0" i="0" dirty="0">
                <a:solidFill>
                  <a:srgbClr val="000000"/>
                </a:solidFill>
                <a:effectLst/>
                <a:latin typeface="Times New Roman" panose="02020603050405020304" pitchFamily="18" charset="0"/>
              </a:rPr>
              <a:t>Disease prevention should start with the community and not the disease.</a:t>
            </a:r>
          </a:p>
          <a:p>
            <a:pPr algn="l"/>
            <a:r>
              <a:rPr lang="en-GB" b="0" i="0" dirty="0">
                <a:solidFill>
                  <a:srgbClr val="000000"/>
                </a:solidFill>
                <a:effectLst/>
                <a:latin typeface="Times New Roman" panose="02020603050405020304" pitchFamily="18" charset="0"/>
              </a:rPr>
              <a:t>Direct conversations with the ICB over policy</a:t>
            </a:r>
          </a:p>
          <a:p>
            <a:pPr algn="l"/>
            <a:r>
              <a:rPr lang="en-GB" b="0" i="0" dirty="0">
                <a:solidFill>
                  <a:srgbClr val="000000"/>
                </a:solidFill>
                <a:effectLst/>
                <a:latin typeface="Times New Roman" panose="02020603050405020304" pitchFamily="18" charset="0"/>
              </a:rPr>
              <a:t>Positive community engagement – is open door to rebuilding relationships</a:t>
            </a:r>
          </a:p>
          <a:p>
            <a:pPr algn="l"/>
            <a:r>
              <a:rPr lang="en-GB" b="0" i="0" dirty="0">
                <a:solidFill>
                  <a:srgbClr val="000000"/>
                </a:solidFill>
                <a:effectLst/>
                <a:latin typeface="Times New Roman" panose="02020603050405020304" pitchFamily="18" charset="0"/>
              </a:rPr>
              <a:t>Trying to break down barriers to health care – to improve health care.</a:t>
            </a:r>
          </a:p>
          <a:p>
            <a:pPr algn="l"/>
            <a:r>
              <a:rPr lang="en-GB" b="0" i="0" dirty="0">
                <a:solidFill>
                  <a:srgbClr val="000000"/>
                </a:solidFill>
                <a:effectLst/>
                <a:latin typeface="Times New Roman" panose="02020603050405020304" pitchFamily="18" charset="0"/>
              </a:rPr>
              <a:t>Trying to connect peoples ….. and influence at an ICB level with commissioning.</a:t>
            </a:r>
          </a:p>
          <a:p>
            <a:pPr algn="l"/>
            <a:r>
              <a:rPr lang="en-GB" b="0" i="0" dirty="0">
                <a:solidFill>
                  <a:srgbClr val="000000"/>
                </a:solidFill>
                <a:effectLst/>
                <a:latin typeface="Times New Roman" panose="02020603050405020304" pitchFamily="18" charset="0"/>
              </a:rPr>
              <a:t>Outcomes/discussion:</a:t>
            </a:r>
          </a:p>
          <a:p>
            <a:pPr algn="l"/>
            <a:r>
              <a:rPr lang="en-GB" b="0" i="0" dirty="0">
                <a:solidFill>
                  <a:srgbClr val="000000"/>
                </a:solidFill>
                <a:effectLst/>
                <a:latin typeface="Times New Roman" panose="02020603050405020304" pitchFamily="18" charset="0"/>
              </a:rPr>
              <a:t>● How are they important?</a:t>
            </a:r>
          </a:p>
          <a:p>
            <a:pPr algn="l"/>
            <a:r>
              <a:rPr lang="en-GB" b="0" i="0" dirty="0">
                <a:solidFill>
                  <a:srgbClr val="000000"/>
                </a:solidFill>
                <a:effectLst/>
                <a:latin typeface="Times New Roman" panose="02020603050405020304" pitchFamily="18" charset="0"/>
              </a:rPr>
              <a:t>● State significant positive AND negative findings</a:t>
            </a:r>
          </a:p>
          <a:p>
            <a:pPr algn="l"/>
            <a:r>
              <a:rPr lang="en-GB" b="0" i="0" dirty="0">
                <a:solidFill>
                  <a:srgbClr val="000000"/>
                </a:solidFill>
                <a:effectLst/>
                <a:latin typeface="Times New Roman" panose="02020603050405020304" pitchFamily="18" charset="0"/>
              </a:rPr>
              <a:t>● What will this study/idea change</a:t>
            </a:r>
          </a:p>
          <a:p>
            <a:pPr algn="l"/>
            <a:r>
              <a:rPr lang="en-GB" b="0" i="0" dirty="0">
                <a:solidFill>
                  <a:srgbClr val="000000"/>
                </a:solidFill>
                <a:effectLst/>
                <a:latin typeface="Times New Roman" panose="02020603050405020304" pitchFamily="18" charset="0"/>
              </a:rPr>
              <a:t>CPR/ Defibs save lives but the more important out comes were the relationships, education and delivering of promises.</a:t>
            </a:r>
          </a:p>
          <a:p>
            <a:pPr algn="l"/>
            <a:r>
              <a:rPr lang="en-GB" b="0" i="0" dirty="0">
                <a:solidFill>
                  <a:srgbClr val="000000"/>
                </a:solidFill>
                <a:effectLst/>
                <a:latin typeface="Times New Roman" panose="02020603050405020304" pitchFamily="18" charset="0"/>
              </a:rPr>
              <a:t>Negatives – not found many blood pressures in the short term but engagement has improved.</a:t>
            </a:r>
          </a:p>
          <a:p>
            <a:pPr algn="l"/>
            <a:r>
              <a:rPr lang="en-GB" b="0" i="0" dirty="0">
                <a:solidFill>
                  <a:srgbClr val="000000"/>
                </a:solidFill>
                <a:effectLst/>
                <a:latin typeface="Times New Roman" panose="02020603050405020304" pitchFamily="18" charset="0"/>
              </a:rPr>
              <a:t>The journey to meet the community is important and a step that cant be skipped.</a:t>
            </a:r>
          </a:p>
          <a:p>
            <a:pPr algn="l"/>
            <a:r>
              <a:rPr lang="en-GB" b="0" i="0" dirty="0">
                <a:solidFill>
                  <a:srgbClr val="000000"/>
                </a:solidFill>
                <a:effectLst/>
                <a:latin typeface="Times New Roman" panose="02020603050405020304" pitchFamily="18" charset="0"/>
              </a:rPr>
              <a:t>As GP we have the benefit of being a central point and being able to take a holistic approach, reprioritise and balance risk.</a:t>
            </a:r>
          </a:p>
          <a:p>
            <a:pPr algn="l"/>
            <a:r>
              <a:rPr lang="en-GB" b="0" i="0" dirty="0">
                <a:solidFill>
                  <a:srgbClr val="000000"/>
                </a:solidFill>
                <a:effectLst/>
                <a:latin typeface="Times New Roman" panose="02020603050405020304" pitchFamily="18" charset="0"/>
              </a:rPr>
              <a:t>Funding doesn’t move quickly enough</a:t>
            </a:r>
          </a:p>
          <a:p>
            <a:pPr algn="l"/>
            <a:r>
              <a:rPr lang="en-GB" b="0" i="0" dirty="0">
                <a:solidFill>
                  <a:srgbClr val="000000"/>
                </a:solidFill>
                <a:effectLst/>
                <a:latin typeface="Times New Roman" panose="02020603050405020304" pitchFamily="18" charset="0"/>
              </a:rPr>
              <a:t>We need help to reach uncontactable people</a:t>
            </a:r>
          </a:p>
          <a:p>
            <a:pPr algn="l"/>
            <a:r>
              <a:rPr lang="en-GB" b="0" i="0" dirty="0">
                <a:solidFill>
                  <a:srgbClr val="000000"/>
                </a:solidFill>
                <a:effectLst/>
                <a:latin typeface="Times New Roman" panose="02020603050405020304" pitchFamily="18" charset="0"/>
              </a:rPr>
              <a:t>Change the approach and recognise our responsibility to drive change in a collaborative approach.</a:t>
            </a:r>
          </a:p>
          <a:p>
            <a:pPr algn="l"/>
            <a:r>
              <a:rPr lang="en-GB" b="0" i="0" dirty="0">
                <a:solidFill>
                  <a:srgbClr val="000000"/>
                </a:solidFill>
                <a:effectLst/>
                <a:latin typeface="Times New Roman" panose="02020603050405020304" pitchFamily="18" charset="0"/>
              </a:rPr>
              <a:t>Listening and working for the community.</a:t>
            </a:r>
          </a:p>
          <a:p>
            <a:endParaRPr lang="en-GB" dirty="0"/>
          </a:p>
        </p:txBody>
      </p:sp>
      <p:sp>
        <p:nvSpPr>
          <p:cNvPr id="4" name="Slide Number Placeholder 3"/>
          <p:cNvSpPr>
            <a:spLocks noGrp="1"/>
          </p:cNvSpPr>
          <p:nvPr>
            <p:ph type="sldNum" sz="quarter" idx="5"/>
          </p:nvPr>
        </p:nvSpPr>
        <p:spPr/>
        <p:txBody>
          <a:bodyPr/>
          <a:lstStyle/>
          <a:p>
            <a:fld id="{55902BB6-4D00-430E-A495-00BD8C8F0D94}" type="slidenum">
              <a:rPr lang="en-GB" smtClean="0"/>
              <a:t>27</a:t>
            </a:fld>
            <a:endParaRPr lang="en-GB"/>
          </a:p>
        </p:txBody>
      </p:sp>
    </p:spTree>
    <p:extLst>
      <p:ext uri="{BB962C8B-B14F-4D97-AF65-F5344CB8AC3E}">
        <p14:creationId xmlns:p14="http://schemas.microsoft.com/office/powerpoint/2010/main" val="659212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FD274B6-61ED-43D6-8BB8-0C0FBEEE3C85}" type="slidenum">
              <a:rPr lang="en-GB" smtClean="0"/>
              <a:t>31</a:t>
            </a:fld>
            <a:endParaRPr lang="en-GB"/>
          </a:p>
        </p:txBody>
      </p:sp>
    </p:spTree>
    <p:extLst>
      <p:ext uri="{BB962C8B-B14F-4D97-AF65-F5344CB8AC3E}">
        <p14:creationId xmlns:p14="http://schemas.microsoft.com/office/powerpoint/2010/main" val="4268352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E9C93-081C-B139-4F90-EF32B2E03ED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B421442-7694-6777-5A0D-86EEC635BA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D5AE282-D977-EE2E-8282-2DC422ACBB81}"/>
              </a:ext>
            </a:extLst>
          </p:cNvPr>
          <p:cNvSpPr>
            <a:spLocks noGrp="1"/>
          </p:cNvSpPr>
          <p:nvPr>
            <p:ph type="dt" sz="half" idx="10"/>
          </p:nvPr>
        </p:nvSpPr>
        <p:spPr/>
        <p:txBody>
          <a:bodyPr/>
          <a:lstStyle/>
          <a:p>
            <a:fld id="{3A4FFDA7-3467-4D7A-B8B3-1E16626834F7}" type="datetimeFigureOut">
              <a:rPr lang="en-GB" smtClean="0"/>
              <a:t>03/02/2025</a:t>
            </a:fld>
            <a:endParaRPr lang="en-GB"/>
          </a:p>
        </p:txBody>
      </p:sp>
      <p:sp>
        <p:nvSpPr>
          <p:cNvPr id="5" name="Footer Placeholder 4">
            <a:extLst>
              <a:ext uri="{FF2B5EF4-FFF2-40B4-BE49-F238E27FC236}">
                <a16:creationId xmlns:a16="http://schemas.microsoft.com/office/drawing/2014/main" id="{CBE70F3F-CD69-203B-F044-43BFAC7A8D4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437C8A-CA88-7BCF-4C77-CBA95A531903}"/>
              </a:ext>
            </a:extLst>
          </p:cNvPr>
          <p:cNvSpPr>
            <a:spLocks noGrp="1"/>
          </p:cNvSpPr>
          <p:nvPr>
            <p:ph type="sldNum" sz="quarter" idx="12"/>
          </p:nvPr>
        </p:nvSpPr>
        <p:spPr/>
        <p:txBody>
          <a:bodyPr/>
          <a:lstStyle/>
          <a:p>
            <a:fld id="{19F0FC7A-F76D-45EA-B835-1AEA06F9275A}" type="slidenum">
              <a:rPr lang="en-GB" smtClean="0"/>
              <a:t>‹#›</a:t>
            </a:fld>
            <a:endParaRPr lang="en-GB"/>
          </a:p>
        </p:txBody>
      </p:sp>
    </p:spTree>
    <p:extLst>
      <p:ext uri="{BB962C8B-B14F-4D97-AF65-F5344CB8AC3E}">
        <p14:creationId xmlns:p14="http://schemas.microsoft.com/office/powerpoint/2010/main" val="4272785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A8F4D-EBAE-826B-DBBD-06E5A22765E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2D98412-CE05-9F50-9383-F87EA3EECD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6EE2FA-69A1-FB25-1B1F-9AF773822808}"/>
              </a:ext>
            </a:extLst>
          </p:cNvPr>
          <p:cNvSpPr>
            <a:spLocks noGrp="1"/>
          </p:cNvSpPr>
          <p:nvPr>
            <p:ph type="dt" sz="half" idx="10"/>
          </p:nvPr>
        </p:nvSpPr>
        <p:spPr/>
        <p:txBody>
          <a:bodyPr/>
          <a:lstStyle/>
          <a:p>
            <a:fld id="{3A4FFDA7-3467-4D7A-B8B3-1E16626834F7}" type="datetimeFigureOut">
              <a:rPr lang="en-GB" smtClean="0"/>
              <a:t>03/02/2025</a:t>
            </a:fld>
            <a:endParaRPr lang="en-GB"/>
          </a:p>
        </p:txBody>
      </p:sp>
      <p:sp>
        <p:nvSpPr>
          <p:cNvPr id="5" name="Footer Placeholder 4">
            <a:extLst>
              <a:ext uri="{FF2B5EF4-FFF2-40B4-BE49-F238E27FC236}">
                <a16:creationId xmlns:a16="http://schemas.microsoft.com/office/drawing/2014/main" id="{873EE3D8-C577-77B5-4456-8B36CA1248F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E562D40-E076-1443-22BD-B811B219B8B6}"/>
              </a:ext>
            </a:extLst>
          </p:cNvPr>
          <p:cNvSpPr>
            <a:spLocks noGrp="1"/>
          </p:cNvSpPr>
          <p:nvPr>
            <p:ph type="sldNum" sz="quarter" idx="12"/>
          </p:nvPr>
        </p:nvSpPr>
        <p:spPr/>
        <p:txBody>
          <a:bodyPr/>
          <a:lstStyle/>
          <a:p>
            <a:fld id="{19F0FC7A-F76D-45EA-B835-1AEA06F9275A}" type="slidenum">
              <a:rPr lang="en-GB" smtClean="0"/>
              <a:t>‹#›</a:t>
            </a:fld>
            <a:endParaRPr lang="en-GB"/>
          </a:p>
        </p:txBody>
      </p:sp>
    </p:spTree>
    <p:extLst>
      <p:ext uri="{BB962C8B-B14F-4D97-AF65-F5344CB8AC3E}">
        <p14:creationId xmlns:p14="http://schemas.microsoft.com/office/powerpoint/2010/main" val="3653771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CB73CD-B962-2435-10AC-FC58A3B5EC7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0B7DF95-C687-5B73-1841-A570FD91A85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6BAAA7-865D-8272-614C-011E264FC984}"/>
              </a:ext>
            </a:extLst>
          </p:cNvPr>
          <p:cNvSpPr>
            <a:spLocks noGrp="1"/>
          </p:cNvSpPr>
          <p:nvPr>
            <p:ph type="dt" sz="half" idx="10"/>
          </p:nvPr>
        </p:nvSpPr>
        <p:spPr/>
        <p:txBody>
          <a:bodyPr/>
          <a:lstStyle/>
          <a:p>
            <a:fld id="{3A4FFDA7-3467-4D7A-B8B3-1E16626834F7}" type="datetimeFigureOut">
              <a:rPr lang="en-GB" smtClean="0"/>
              <a:t>03/02/2025</a:t>
            </a:fld>
            <a:endParaRPr lang="en-GB"/>
          </a:p>
        </p:txBody>
      </p:sp>
      <p:sp>
        <p:nvSpPr>
          <p:cNvPr id="5" name="Footer Placeholder 4">
            <a:extLst>
              <a:ext uri="{FF2B5EF4-FFF2-40B4-BE49-F238E27FC236}">
                <a16:creationId xmlns:a16="http://schemas.microsoft.com/office/drawing/2014/main" id="{C415313C-3D39-5F35-1C99-5ABBD4E3A44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EEB44D2-62D1-1FC2-111D-D602EDA7319A}"/>
              </a:ext>
            </a:extLst>
          </p:cNvPr>
          <p:cNvSpPr>
            <a:spLocks noGrp="1"/>
          </p:cNvSpPr>
          <p:nvPr>
            <p:ph type="sldNum" sz="quarter" idx="12"/>
          </p:nvPr>
        </p:nvSpPr>
        <p:spPr/>
        <p:txBody>
          <a:bodyPr/>
          <a:lstStyle/>
          <a:p>
            <a:fld id="{19F0FC7A-F76D-45EA-B835-1AEA06F9275A}" type="slidenum">
              <a:rPr lang="en-GB" smtClean="0"/>
              <a:t>‹#›</a:t>
            </a:fld>
            <a:endParaRPr lang="en-GB"/>
          </a:p>
        </p:txBody>
      </p:sp>
    </p:spTree>
    <p:extLst>
      <p:ext uri="{BB962C8B-B14F-4D97-AF65-F5344CB8AC3E}">
        <p14:creationId xmlns:p14="http://schemas.microsoft.com/office/powerpoint/2010/main" val="1444362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6C1D3-CEDF-BF61-E93E-A2F0DDA331D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9B4C740-518A-7759-E326-4BDDC7C4C75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159673-1E2A-AEB0-646C-BCA4F5FF267F}"/>
              </a:ext>
            </a:extLst>
          </p:cNvPr>
          <p:cNvSpPr>
            <a:spLocks noGrp="1"/>
          </p:cNvSpPr>
          <p:nvPr>
            <p:ph type="dt" sz="half" idx="10"/>
          </p:nvPr>
        </p:nvSpPr>
        <p:spPr/>
        <p:txBody>
          <a:bodyPr/>
          <a:lstStyle/>
          <a:p>
            <a:fld id="{3A4FFDA7-3467-4D7A-B8B3-1E16626834F7}" type="datetimeFigureOut">
              <a:rPr lang="en-GB" smtClean="0"/>
              <a:t>03/02/2025</a:t>
            </a:fld>
            <a:endParaRPr lang="en-GB"/>
          </a:p>
        </p:txBody>
      </p:sp>
      <p:sp>
        <p:nvSpPr>
          <p:cNvPr id="5" name="Footer Placeholder 4">
            <a:extLst>
              <a:ext uri="{FF2B5EF4-FFF2-40B4-BE49-F238E27FC236}">
                <a16:creationId xmlns:a16="http://schemas.microsoft.com/office/drawing/2014/main" id="{7DF294B6-F350-4024-708F-B181CCC953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547382-ACC3-1362-7900-A46CDEAF7FDE}"/>
              </a:ext>
            </a:extLst>
          </p:cNvPr>
          <p:cNvSpPr>
            <a:spLocks noGrp="1"/>
          </p:cNvSpPr>
          <p:nvPr>
            <p:ph type="sldNum" sz="quarter" idx="12"/>
          </p:nvPr>
        </p:nvSpPr>
        <p:spPr/>
        <p:txBody>
          <a:bodyPr/>
          <a:lstStyle/>
          <a:p>
            <a:fld id="{19F0FC7A-F76D-45EA-B835-1AEA06F9275A}" type="slidenum">
              <a:rPr lang="en-GB" smtClean="0"/>
              <a:t>‹#›</a:t>
            </a:fld>
            <a:endParaRPr lang="en-GB"/>
          </a:p>
        </p:txBody>
      </p:sp>
    </p:spTree>
    <p:extLst>
      <p:ext uri="{BB962C8B-B14F-4D97-AF65-F5344CB8AC3E}">
        <p14:creationId xmlns:p14="http://schemas.microsoft.com/office/powerpoint/2010/main" val="2827959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A927F-35E5-51B0-9C58-D92F0F5F073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E47B3FB-0CF2-190A-871C-FF52B096FA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2B3C164-3D63-36AE-CCC3-42996151DD4D}"/>
              </a:ext>
            </a:extLst>
          </p:cNvPr>
          <p:cNvSpPr>
            <a:spLocks noGrp="1"/>
          </p:cNvSpPr>
          <p:nvPr>
            <p:ph type="dt" sz="half" idx="10"/>
          </p:nvPr>
        </p:nvSpPr>
        <p:spPr/>
        <p:txBody>
          <a:bodyPr/>
          <a:lstStyle/>
          <a:p>
            <a:fld id="{3A4FFDA7-3467-4D7A-B8B3-1E16626834F7}" type="datetimeFigureOut">
              <a:rPr lang="en-GB" smtClean="0"/>
              <a:t>03/02/2025</a:t>
            </a:fld>
            <a:endParaRPr lang="en-GB"/>
          </a:p>
        </p:txBody>
      </p:sp>
      <p:sp>
        <p:nvSpPr>
          <p:cNvPr id="5" name="Footer Placeholder 4">
            <a:extLst>
              <a:ext uri="{FF2B5EF4-FFF2-40B4-BE49-F238E27FC236}">
                <a16:creationId xmlns:a16="http://schemas.microsoft.com/office/drawing/2014/main" id="{A9B60D7D-6BFA-45D5-E286-590D9BA76C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CCEBA9E-0987-F67B-FCF9-2A7767DFEDEF}"/>
              </a:ext>
            </a:extLst>
          </p:cNvPr>
          <p:cNvSpPr>
            <a:spLocks noGrp="1"/>
          </p:cNvSpPr>
          <p:nvPr>
            <p:ph type="sldNum" sz="quarter" idx="12"/>
          </p:nvPr>
        </p:nvSpPr>
        <p:spPr/>
        <p:txBody>
          <a:bodyPr/>
          <a:lstStyle/>
          <a:p>
            <a:fld id="{19F0FC7A-F76D-45EA-B835-1AEA06F9275A}" type="slidenum">
              <a:rPr lang="en-GB" smtClean="0"/>
              <a:t>‹#›</a:t>
            </a:fld>
            <a:endParaRPr lang="en-GB"/>
          </a:p>
        </p:txBody>
      </p:sp>
    </p:spTree>
    <p:extLst>
      <p:ext uri="{BB962C8B-B14F-4D97-AF65-F5344CB8AC3E}">
        <p14:creationId xmlns:p14="http://schemas.microsoft.com/office/powerpoint/2010/main" val="796328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B5CBB-B1EA-1406-45DD-8AB959799C9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F6D28F2-69A1-0A3F-B87D-3512F834B7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F6DEAA0-2E98-648F-EF49-E6A02E4DE9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D0FB564-64B5-9EF1-E765-0359725F9035}"/>
              </a:ext>
            </a:extLst>
          </p:cNvPr>
          <p:cNvSpPr>
            <a:spLocks noGrp="1"/>
          </p:cNvSpPr>
          <p:nvPr>
            <p:ph type="dt" sz="half" idx="10"/>
          </p:nvPr>
        </p:nvSpPr>
        <p:spPr/>
        <p:txBody>
          <a:bodyPr/>
          <a:lstStyle/>
          <a:p>
            <a:fld id="{3A4FFDA7-3467-4D7A-B8B3-1E16626834F7}" type="datetimeFigureOut">
              <a:rPr lang="en-GB" smtClean="0"/>
              <a:t>03/02/2025</a:t>
            </a:fld>
            <a:endParaRPr lang="en-GB"/>
          </a:p>
        </p:txBody>
      </p:sp>
      <p:sp>
        <p:nvSpPr>
          <p:cNvPr id="6" name="Footer Placeholder 5">
            <a:extLst>
              <a:ext uri="{FF2B5EF4-FFF2-40B4-BE49-F238E27FC236}">
                <a16:creationId xmlns:a16="http://schemas.microsoft.com/office/drawing/2014/main" id="{1C68EA4A-49F9-0E2E-A7CE-8D4FD1ACAD0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5FCB002-1881-B3A9-FC36-AAC6BC545883}"/>
              </a:ext>
            </a:extLst>
          </p:cNvPr>
          <p:cNvSpPr>
            <a:spLocks noGrp="1"/>
          </p:cNvSpPr>
          <p:nvPr>
            <p:ph type="sldNum" sz="quarter" idx="12"/>
          </p:nvPr>
        </p:nvSpPr>
        <p:spPr/>
        <p:txBody>
          <a:bodyPr/>
          <a:lstStyle/>
          <a:p>
            <a:fld id="{19F0FC7A-F76D-45EA-B835-1AEA06F9275A}" type="slidenum">
              <a:rPr lang="en-GB" smtClean="0"/>
              <a:t>‹#›</a:t>
            </a:fld>
            <a:endParaRPr lang="en-GB"/>
          </a:p>
        </p:txBody>
      </p:sp>
    </p:spTree>
    <p:extLst>
      <p:ext uri="{BB962C8B-B14F-4D97-AF65-F5344CB8AC3E}">
        <p14:creationId xmlns:p14="http://schemas.microsoft.com/office/powerpoint/2010/main" val="4218598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518C2-9C33-9315-E66C-66E88F96642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66C217C-5499-4400-907F-46AD82D9C6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7C950C-358E-D975-7270-21E3E023B5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13D2AE1-6EE6-9DB3-AC5C-296091BAA1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B857A3-8F9A-3484-477F-B4E9370D076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67EE828-E4C0-0633-1CA5-FD70DFFF483B}"/>
              </a:ext>
            </a:extLst>
          </p:cNvPr>
          <p:cNvSpPr>
            <a:spLocks noGrp="1"/>
          </p:cNvSpPr>
          <p:nvPr>
            <p:ph type="dt" sz="half" idx="10"/>
          </p:nvPr>
        </p:nvSpPr>
        <p:spPr/>
        <p:txBody>
          <a:bodyPr/>
          <a:lstStyle/>
          <a:p>
            <a:fld id="{3A4FFDA7-3467-4D7A-B8B3-1E16626834F7}" type="datetimeFigureOut">
              <a:rPr lang="en-GB" smtClean="0"/>
              <a:t>03/02/2025</a:t>
            </a:fld>
            <a:endParaRPr lang="en-GB"/>
          </a:p>
        </p:txBody>
      </p:sp>
      <p:sp>
        <p:nvSpPr>
          <p:cNvPr id="8" name="Footer Placeholder 7">
            <a:extLst>
              <a:ext uri="{FF2B5EF4-FFF2-40B4-BE49-F238E27FC236}">
                <a16:creationId xmlns:a16="http://schemas.microsoft.com/office/drawing/2014/main" id="{3FFBCECE-76C0-00C9-AB86-5252071AA3B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4ADB7D0-BFCB-106F-9B30-E530D25C96E6}"/>
              </a:ext>
            </a:extLst>
          </p:cNvPr>
          <p:cNvSpPr>
            <a:spLocks noGrp="1"/>
          </p:cNvSpPr>
          <p:nvPr>
            <p:ph type="sldNum" sz="quarter" idx="12"/>
          </p:nvPr>
        </p:nvSpPr>
        <p:spPr/>
        <p:txBody>
          <a:bodyPr/>
          <a:lstStyle/>
          <a:p>
            <a:fld id="{19F0FC7A-F76D-45EA-B835-1AEA06F9275A}" type="slidenum">
              <a:rPr lang="en-GB" smtClean="0"/>
              <a:t>‹#›</a:t>
            </a:fld>
            <a:endParaRPr lang="en-GB"/>
          </a:p>
        </p:txBody>
      </p:sp>
    </p:spTree>
    <p:extLst>
      <p:ext uri="{BB962C8B-B14F-4D97-AF65-F5344CB8AC3E}">
        <p14:creationId xmlns:p14="http://schemas.microsoft.com/office/powerpoint/2010/main" val="2960707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09E76-79B8-9335-F77A-86D050B4048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C7EAB7D-CD8D-88BC-CBD8-FEBA979FA20F}"/>
              </a:ext>
            </a:extLst>
          </p:cNvPr>
          <p:cNvSpPr>
            <a:spLocks noGrp="1"/>
          </p:cNvSpPr>
          <p:nvPr>
            <p:ph type="dt" sz="half" idx="10"/>
          </p:nvPr>
        </p:nvSpPr>
        <p:spPr/>
        <p:txBody>
          <a:bodyPr/>
          <a:lstStyle/>
          <a:p>
            <a:fld id="{3A4FFDA7-3467-4D7A-B8B3-1E16626834F7}" type="datetimeFigureOut">
              <a:rPr lang="en-GB" smtClean="0"/>
              <a:t>03/02/2025</a:t>
            </a:fld>
            <a:endParaRPr lang="en-GB"/>
          </a:p>
        </p:txBody>
      </p:sp>
      <p:sp>
        <p:nvSpPr>
          <p:cNvPr id="4" name="Footer Placeholder 3">
            <a:extLst>
              <a:ext uri="{FF2B5EF4-FFF2-40B4-BE49-F238E27FC236}">
                <a16:creationId xmlns:a16="http://schemas.microsoft.com/office/drawing/2014/main" id="{150F04C5-7609-FB94-88F7-873BF5D6D52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85C432A-3E03-BA68-0147-FA13F3D12205}"/>
              </a:ext>
            </a:extLst>
          </p:cNvPr>
          <p:cNvSpPr>
            <a:spLocks noGrp="1"/>
          </p:cNvSpPr>
          <p:nvPr>
            <p:ph type="sldNum" sz="quarter" idx="12"/>
          </p:nvPr>
        </p:nvSpPr>
        <p:spPr/>
        <p:txBody>
          <a:bodyPr/>
          <a:lstStyle/>
          <a:p>
            <a:fld id="{19F0FC7A-F76D-45EA-B835-1AEA06F9275A}" type="slidenum">
              <a:rPr lang="en-GB" smtClean="0"/>
              <a:t>‹#›</a:t>
            </a:fld>
            <a:endParaRPr lang="en-GB"/>
          </a:p>
        </p:txBody>
      </p:sp>
    </p:spTree>
    <p:extLst>
      <p:ext uri="{BB962C8B-B14F-4D97-AF65-F5344CB8AC3E}">
        <p14:creationId xmlns:p14="http://schemas.microsoft.com/office/powerpoint/2010/main" val="3606828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A6C345-2D2B-DBA8-E172-F0B3F8465238}"/>
              </a:ext>
            </a:extLst>
          </p:cNvPr>
          <p:cNvSpPr>
            <a:spLocks noGrp="1"/>
          </p:cNvSpPr>
          <p:nvPr>
            <p:ph type="dt" sz="half" idx="10"/>
          </p:nvPr>
        </p:nvSpPr>
        <p:spPr/>
        <p:txBody>
          <a:bodyPr/>
          <a:lstStyle/>
          <a:p>
            <a:fld id="{3A4FFDA7-3467-4D7A-B8B3-1E16626834F7}" type="datetimeFigureOut">
              <a:rPr lang="en-GB" smtClean="0"/>
              <a:t>03/02/2025</a:t>
            </a:fld>
            <a:endParaRPr lang="en-GB"/>
          </a:p>
        </p:txBody>
      </p:sp>
      <p:sp>
        <p:nvSpPr>
          <p:cNvPr id="3" name="Footer Placeholder 2">
            <a:extLst>
              <a:ext uri="{FF2B5EF4-FFF2-40B4-BE49-F238E27FC236}">
                <a16:creationId xmlns:a16="http://schemas.microsoft.com/office/drawing/2014/main" id="{F8B6CB69-AD90-2705-A892-E0872FA3EF2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5732CAB-FF5F-B08F-9C17-FBFD480B7260}"/>
              </a:ext>
            </a:extLst>
          </p:cNvPr>
          <p:cNvSpPr>
            <a:spLocks noGrp="1"/>
          </p:cNvSpPr>
          <p:nvPr>
            <p:ph type="sldNum" sz="quarter" idx="12"/>
          </p:nvPr>
        </p:nvSpPr>
        <p:spPr/>
        <p:txBody>
          <a:bodyPr/>
          <a:lstStyle/>
          <a:p>
            <a:fld id="{19F0FC7A-F76D-45EA-B835-1AEA06F9275A}" type="slidenum">
              <a:rPr lang="en-GB" smtClean="0"/>
              <a:t>‹#›</a:t>
            </a:fld>
            <a:endParaRPr lang="en-GB"/>
          </a:p>
        </p:txBody>
      </p:sp>
    </p:spTree>
    <p:extLst>
      <p:ext uri="{BB962C8B-B14F-4D97-AF65-F5344CB8AC3E}">
        <p14:creationId xmlns:p14="http://schemas.microsoft.com/office/powerpoint/2010/main" val="3407871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7572C-F6F1-AE1E-1C53-8F25CE1AC4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87274F5-6DF2-184B-5AF1-9A4986AFBB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BA47759-7588-67F9-F6DA-1D9AEE7094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28341F-8169-DD1F-9E9E-7CD96B0F2F38}"/>
              </a:ext>
            </a:extLst>
          </p:cNvPr>
          <p:cNvSpPr>
            <a:spLocks noGrp="1"/>
          </p:cNvSpPr>
          <p:nvPr>
            <p:ph type="dt" sz="half" idx="10"/>
          </p:nvPr>
        </p:nvSpPr>
        <p:spPr/>
        <p:txBody>
          <a:bodyPr/>
          <a:lstStyle/>
          <a:p>
            <a:fld id="{3A4FFDA7-3467-4D7A-B8B3-1E16626834F7}" type="datetimeFigureOut">
              <a:rPr lang="en-GB" smtClean="0"/>
              <a:t>03/02/2025</a:t>
            </a:fld>
            <a:endParaRPr lang="en-GB"/>
          </a:p>
        </p:txBody>
      </p:sp>
      <p:sp>
        <p:nvSpPr>
          <p:cNvPr id="6" name="Footer Placeholder 5">
            <a:extLst>
              <a:ext uri="{FF2B5EF4-FFF2-40B4-BE49-F238E27FC236}">
                <a16:creationId xmlns:a16="http://schemas.microsoft.com/office/drawing/2014/main" id="{3ADE696C-2D2C-46A0-E15A-821E354142A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4086A27-1DD8-936B-E6A9-69515C1C8347}"/>
              </a:ext>
            </a:extLst>
          </p:cNvPr>
          <p:cNvSpPr>
            <a:spLocks noGrp="1"/>
          </p:cNvSpPr>
          <p:nvPr>
            <p:ph type="sldNum" sz="quarter" idx="12"/>
          </p:nvPr>
        </p:nvSpPr>
        <p:spPr/>
        <p:txBody>
          <a:bodyPr/>
          <a:lstStyle/>
          <a:p>
            <a:fld id="{19F0FC7A-F76D-45EA-B835-1AEA06F9275A}" type="slidenum">
              <a:rPr lang="en-GB" smtClean="0"/>
              <a:t>‹#›</a:t>
            </a:fld>
            <a:endParaRPr lang="en-GB"/>
          </a:p>
        </p:txBody>
      </p:sp>
    </p:spTree>
    <p:extLst>
      <p:ext uri="{BB962C8B-B14F-4D97-AF65-F5344CB8AC3E}">
        <p14:creationId xmlns:p14="http://schemas.microsoft.com/office/powerpoint/2010/main" val="4102300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A880C-259A-31C2-8C80-92C988FE74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B2EC52C-7201-7A36-184A-F20F3B2FF7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4084CF1-1DD9-5531-8E09-74F256F062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25C64D-46A2-BDBA-42E9-533C7422B61B}"/>
              </a:ext>
            </a:extLst>
          </p:cNvPr>
          <p:cNvSpPr>
            <a:spLocks noGrp="1"/>
          </p:cNvSpPr>
          <p:nvPr>
            <p:ph type="dt" sz="half" idx="10"/>
          </p:nvPr>
        </p:nvSpPr>
        <p:spPr/>
        <p:txBody>
          <a:bodyPr/>
          <a:lstStyle/>
          <a:p>
            <a:fld id="{3A4FFDA7-3467-4D7A-B8B3-1E16626834F7}" type="datetimeFigureOut">
              <a:rPr lang="en-GB" smtClean="0"/>
              <a:t>03/02/2025</a:t>
            </a:fld>
            <a:endParaRPr lang="en-GB"/>
          </a:p>
        </p:txBody>
      </p:sp>
      <p:sp>
        <p:nvSpPr>
          <p:cNvPr id="6" name="Footer Placeholder 5">
            <a:extLst>
              <a:ext uri="{FF2B5EF4-FFF2-40B4-BE49-F238E27FC236}">
                <a16:creationId xmlns:a16="http://schemas.microsoft.com/office/drawing/2014/main" id="{3FFFA376-F5DD-31E0-05ED-3AC67552275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5850950-2DCD-5D7F-CF5C-0298E2AC7237}"/>
              </a:ext>
            </a:extLst>
          </p:cNvPr>
          <p:cNvSpPr>
            <a:spLocks noGrp="1"/>
          </p:cNvSpPr>
          <p:nvPr>
            <p:ph type="sldNum" sz="quarter" idx="12"/>
          </p:nvPr>
        </p:nvSpPr>
        <p:spPr/>
        <p:txBody>
          <a:bodyPr/>
          <a:lstStyle/>
          <a:p>
            <a:fld id="{19F0FC7A-F76D-45EA-B835-1AEA06F9275A}" type="slidenum">
              <a:rPr lang="en-GB" smtClean="0"/>
              <a:t>‹#›</a:t>
            </a:fld>
            <a:endParaRPr lang="en-GB"/>
          </a:p>
        </p:txBody>
      </p:sp>
    </p:spTree>
    <p:extLst>
      <p:ext uri="{BB962C8B-B14F-4D97-AF65-F5344CB8AC3E}">
        <p14:creationId xmlns:p14="http://schemas.microsoft.com/office/powerpoint/2010/main" val="3042617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249A66-FBE0-8BF0-E0C4-B8A3386CD7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60CEE75-92B7-314C-DC3E-99B06AC5B9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6B91001-9B87-532C-7B1E-E1023544C8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4FFDA7-3467-4D7A-B8B3-1E16626834F7}" type="datetimeFigureOut">
              <a:rPr lang="en-GB" smtClean="0"/>
              <a:t>03/02/2025</a:t>
            </a:fld>
            <a:endParaRPr lang="en-GB"/>
          </a:p>
        </p:txBody>
      </p:sp>
      <p:sp>
        <p:nvSpPr>
          <p:cNvPr id="5" name="Footer Placeholder 4">
            <a:extLst>
              <a:ext uri="{FF2B5EF4-FFF2-40B4-BE49-F238E27FC236}">
                <a16:creationId xmlns:a16="http://schemas.microsoft.com/office/drawing/2014/main" id="{EB3B8075-0AA7-8EF3-726D-092CF83CD3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0AE04A6-6DFA-D35F-6346-6C0C53E359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F0FC7A-F76D-45EA-B835-1AEA06F9275A}" type="slidenum">
              <a:rPr lang="en-GB" smtClean="0"/>
              <a:t>‹#›</a:t>
            </a:fld>
            <a:endParaRPr lang="en-GB"/>
          </a:p>
        </p:txBody>
      </p:sp>
    </p:spTree>
    <p:extLst>
      <p:ext uri="{BB962C8B-B14F-4D97-AF65-F5344CB8AC3E}">
        <p14:creationId xmlns:p14="http://schemas.microsoft.com/office/powerpoint/2010/main" val="7080848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hyperlink" Target="https://joinedupcarederbyshire.co.uk/" TargetMode="External"/><Relationship Id="rId4" Type="http://schemas.openxmlformats.org/officeDocument/2006/relationships/hyperlink" Target="mailto:tracey.elder@nhs.net"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doi.org/10.1111/jep.13118" TargetMode="External"/><Relationship Id="rId2" Type="http://schemas.openxmlformats.org/officeDocument/2006/relationships/hyperlink" Target="https://commonslibrary.parliament.uk/health-inequalities-income-deprivation-and-north-south-divides/" TargetMode="External"/><Relationship Id="rId1" Type="http://schemas.openxmlformats.org/officeDocument/2006/relationships/slideLayout" Target="../slideLayouts/slideLayout2.xml"/><Relationship Id="rId4" Type="http://schemas.openxmlformats.org/officeDocument/2006/relationships/hyperlink" Target="https://doi.org/10.1002/9781119315063.ch7"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drive.google.com/file/d/1kjnJhTADBVv7n1CqdhsRBAp885v93OxS/view" TargetMode="External"/><Relationship Id="rId2" Type="http://schemas.openxmlformats.org/officeDocument/2006/relationships/hyperlink" Target="https://drive.google.com/file/d/1xgZF1aCCTMCsymiFrPitr_SjS9y2Vrpu/view" TargetMode="External"/><Relationship Id="rId1" Type="http://schemas.openxmlformats.org/officeDocument/2006/relationships/slideLayout" Target="../slideLayouts/slideLayout2.xml"/><Relationship Id="rId5" Type="http://schemas.openxmlformats.org/officeDocument/2006/relationships/hyperlink" Target="https://www.england.nhs.uk/about/equality/equality-hub/national-healthcare-inequalities-improvement-programme/core20plus5/" TargetMode="External"/><Relationship Id="rId4" Type="http://schemas.openxmlformats.org/officeDocument/2006/relationships/hyperlink" Target="https://nhsproviders.org/media/698891/making-sense-of-health-inequalities.pdf"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0.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22.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10.png"/><Relationship Id="rId7"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1.png"/><Relationship Id="rId7" Type="http://schemas.openxmlformats.org/officeDocument/2006/relationships/image" Target="../media/image30.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26.svg"/><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pn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png"/><Relationship Id="rId2"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56.png"/><Relationship Id="rId11" Type="http://schemas.openxmlformats.org/officeDocument/2006/relationships/image" Target="../media/image61.png"/><Relationship Id="rId5" Type="http://schemas.openxmlformats.org/officeDocument/2006/relationships/image" Target="../media/image55.png"/><Relationship Id="rId15" Type="http://schemas.microsoft.com/office/2007/relationships/hdphoto" Target="../media/hdphoto1.wdp"/><Relationship Id="rId10" Type="http://schemas.openxmlformats.org/officeDocument/2006/relationships/image" Target="../media/image60.png"/><Relationship Id="rId4" Type="http://schemas.openxmlformats.org/officeDocument/2006/relationships/image" Target="../media/image54.png"/><Relationship Id="rId9" Type="http://schemas.openxmlformats.org/officeDocument/2006/relationships/image" Target="../media/image59.png"/><Relationship Id="rId14" Type="http://schemas.openxmlformats.org/officeDocument/2006/relationships/image" Target="../media/image51.png"/></Relationships>
</file>

<file path=ppt/slides/_rels/slide4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4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68.png"/><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5B3137E-4E0D-766F-4F40-858BAE755FB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F31511A0-B21F-1FEE-AF22-6919169C972F}"/>
              </a:ext>
            </a:extLst>
          </p:cNvPr>
          <p:cNvSpPr/>
          <p:nvPr/>
        </p:nvSpPr>
        <p:spPr>
          <a:xfrm>
            <a:off x="-872067" y="2065867"/>
            <a:ext cx="13652447" cy="2607733"/>
          </a:xfrm>
          <a:prstGeom prst="rect">
            <a:avLst/>
          </a:prstGeom>
          <a:solidFill>
            <a:schemeClr val="bg1">
              <a:alpha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2" name="Title 1">
            <a:extLst>
              <a:ext uri="{FF2B5EF4-FFF2-40B4-BE49-F238E27FC236}">
                <a16:creationId xmlns:a16="http://schemas.microsoft.com/office/drawing/2014/main" id="{07ABA355-5628-9565-404C-31490AD1ED98}"/>
              </a:ext>
            </a:extLst>
          </p:cNvPr>
          <p:cNvSpPr>
            <a:spLocks noGrp="1"/>
          </p:cNvSpPr>
          <p:nvPr>
            <p:ph type="title"/>
          </p:nvPr>
        </p:nvSpPr>
        <p:spPr>
          <a:xfrm>
            <a:off x="0" y="1964266"/>
            <a:ext cx="12192000" cy="2362200"/>
          </a:xfrm>
        </p:spPr>
        <p:txBody>
          <a:bodyPr>
            <a:normAutofit/>
          </a:bodyPr>
          <a:lstStyle/>
          <a:p>
            <a:pPr algn="ctr"/>
            <a:r>
              <a:rPr lang="en-GB" sz="5400" b="1" dirty="0">
                <a:latin typeface="+mn-lt"/>
              </a:rPr>
              <a:t>Working Together for Fairer </a:t>
            </a:r>
            <a:br>
              <a:rPr lang="en-GB" sz="5400" b="1" dirty="0">
                <a:latin typeface="+mn-lt"/>
              </a:rPr>
            </a:br>
            <a:r>
              <a:rPr lang="en-GB" sz="5400" b="1" dirty="0">
                <a:latin typeface="+mn-lt"/>
              </a:rPr>
              <a:t>Health For All</a:t>
            </a:r>
          </a:p>
        </p:txBody>
      </p:sp>
      <p:sp>
        <p:nvSpPr>
          <p:cNvPr id="9" name="Title 1">
            <a:extLst>
              <a:ext uri="{FF2B5EF4-FFF2-40B4-BE49-F238E27FC236}">
                <a16:creationId xmlns:a16="http://schemas.microsoft.com/office/drawing/2014/main" id="{799985D5-E54C-95B2-52EB-F4452CA83D0F}"/>
              </a:ext>
            </a:extLst>
          </p:cNvPr>
          <p:cNvSpPr txBox="1">
            <a:spLocks/>
          </p:cNvSpPr>
          <p:nvPr/>
        </p:nvSpPr>
        <p:spPr>
          <a:xfrm>
            <a:off x="0" y="3928534"/>
            <a:ext cx="12192000" cy="8466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dirty="0">
                <a:effectLst/>
                <a:latin typeface="-apple-system"/>
              </a:rPr>
              <a:t>Dr Alice Fenton, Tracey Elder, Tracy Walker, Dr Victor Jeganathan and Dr Jo Hall</a:t>
            </a:r>
          </a:p>
        </p:txBody>
      </p:sp>
      <p:pic>
        <p:nvPicPr>
          <p:cNvPr id="11" name="Picture 10">
            <a:extLst>
              <a:ext uri="{FF2B5EF4-FFF2-40B4-BE49-F238E27FC236}">
                <a16:creationId xmlns:a16="http://schemas.microsoft.com/office/drawing/2014/main" id="{E125111F-FD90-A8BA-8198-91B119B1A86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81841" y="5935868"/>
            <a:ext cx="2046492" cy="693533"/>
          </a:xfrm>
          <a:prstGeom prst="rect">
            <a:avLst/>
          </a:prstGeom>
        </p:spPr>
      </p:pic>
    </p:spTree>
    <p:extLst>
      <p:ext uri="{BB962C8B-B14F-4D97-AF65-F5344CB8AC3E}">
        <p14:creationId xmlns:p14="http://schemas.microsoft.com/office/powerpoint/2010/main" val="1355852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4000" b="1" dirty="0">
                <a:solidFill>
                  <a:srgbClr val="00AED9"/>
                </a:solidFill>
                <a:latin typeface="Arial" pitchFamily="34" charset="0"/>
                <a:cs typeface="Arial" pitchFamily="34" charset="0"/>
              </a:rPr>
              <a:t>Themes </a:t>
            </a:r>
          </a:p>
        </p:txBody>
      </p:sp>
      <p:sp>
        <p:nvSpPr>
          <p:cNvPr id="3" name="Content Placeholder 2"/>
          <p:cNvSpPr>
            <a:spLocks noGrp="1"/>
          </p:cNvSpPr>
          <p:nvPr>
            <p:ph idx="1"/>
          </p:nvPr>
        </p:nvSpPr>
        <p:spPr/>
        <p:txBody>
          <a:bodyPr>
            <a:normAutofit/>
          </a:bodyPr>
          <a:lstStyle/>
          <a:p>
            <a:r>
              <a:rPr lang="en-GB" sz="2800" b="1" dirty="0">
                <a:solidFill>
                  <a:srgbClr val="00AED9"/>
                </a:solidFill>
                <a:latin typeface="Arial" pitchFamily="34" charset="0"/>
                <a:cs typeface="Arial" pitchFamily="34" charset="0"/>
              </a:rPr>
              <a:t>Solutions </a:t>
            </a:r>
          </a:p>
          <a:p>
            <a:r>
              <a:rPr lang="en-GB" dirty="0">
                <a:solidFill>
                  <a:schemeClr val="tx1">
                    <a:lumMod val="95000"/>
                    <a:lumOff val="5000"/>
                  </a:schemeClr>
                </a:solidFill>
                <a:latin typeface="Arial" pitchFamily="34" charset="0"/>
                <a:cs typeface="Arial" pitchFamily="34" charset="0"/>
              </a:rPr>
              <a:t>No cost to me (57)</a:t>
            </a:r>
          </a:p>
          <a:p>
            <a:r>
              <a:rPr lang="en-GB" sz="2800" dirty="0">
                <a:solidFill>
                  <a:schemeClr val="tx1">
                    <a:lumMod val="95000"/>
                    <a:lumOff val="5000"/>
                  </a:schemeClr>
                </a:solidFill>
                <a:latin typeface="Arial" pitchFamily="34" charset="0"/>
                <a:cs typeface="Arial" pitchFamily="34" charset="0"/>
              </a:rPr>
              <a:t>Easily accessible options </a:t>
            </a:r>
            <a:r>
              <a:rPr lang="en-GB" dirty="0">
                <a:solidFill>
                  <a:schemeClr val="tx1">
                    <a:lumMod val="95000"/>
                    <a:lumOff val="5000"/>
                  </a:schemeClr>
                </a:solidFill>
                <a:latin typeface="Arial" pitchFamily="34" charset="0"/>
                <a:cs typeface="Arial" pitchFamily="34" charset="0"/>
              </a:rPr>
              <a:t>(55)</a:t>
            </a:r>
            <a:endParaRPr lang="en-GB" sz="2800" dirty="0">
              <a:solidFill>
                <a:schemeClr val="tx1">
                  <a:lumMod val="95000"/>
                  <a:lumOff val="5000"/>
                </a:schemeClr>
              </a:solidFill>
              <a:latin typeface="Arial" pitchFamily="34" charset="0"/>
              <a:cs typeface="Arial" pitchFamily="34" charset="0"/>
            </a:endParaRPr>
          </a:p>
          <a:p>
            <a:r>
              <a:rPr lang="en-GB" dirty="0">
                <a:solidFill>
                  <a:schemeClr val="tx1">
                    <a:lumMod val="95000"/>
                    <a:lumOff val="5000"/>
                  </a:schemeClr>
                </a:solidFill>
                <a:latin typeface="Arial" pitchFamily="34" charset="0"/>
                <a:cs typeface="Arial" pitchFamily="34" charset="0"/>
              </a:rPr>
              <a:t>Information and knowledge to be shared with me (24)</a:t>
            </a:r>
          </a:p>
          <a:p>
            <a:r>
              <a:rPr lang="en-GB" sz="2800" dirty="0">
                <a:solidFill>
                  <a:schemeClr val="tx1">
                    <a:lumMod val="95000"/>
                    <a:lumOff val="5000"/>
                  </a:schemeClr>
                </a:solidFill>
                <a:latin typeface="Arial" pitchFamily="34" charset="0"/>
                <a:cs typeface="Arial" pitchFamily="34" charset="0"/>
              </a:rPr>
              <a:t>A safe space to take part (16)</a:t>
            </a:r>
          </a:p>
          <a:p>
            <a:r>
              <a:rPr lang="en-GB" dirty="0">
                <a:solidFill>
                  <a:schemeClr val="tx1">
                    <a:lumMod val="95000"/>
                    <a:lumOff val="5000"/>
                  </a:schemeClr>
                </a:solidFill>
                <a:latin typeface="Arial" pitchFamily="34" charset="0"/>
                <a:cs typeface="Arial" pitchFamily="34" charset="0"/>
              </a:rPr>
              <a:t>Help with transport (10)</a:t>
            </a:r>
            <a:endParaRPr lang="en-GB" sz="2800" dirty="0">
              <a:solidFill>
                <a:schemeClr val="tx1">
                  <a:lumMod val="95000"/>
                  <a:lumOff val="5000"/>
                </a:schemeClr>
              </a:solidFill>
              <a:latin typeface="Arial" pitchFamily="34" charset="0"/>
              <a:cs typeface="Arial" pitchFamily="34" charset="0"/>
            </a:endParaRPr>
          </a:p>
        </p:txBody>
      </p:sp>
    </p:spTree>
    <p:extLst>
      <p:ext uri="{BB962C8B-B14F-4D97-AF65-F5344CB8AC3E}">
        <p14:creationId xmlns:p14="http://schemas.microsoft.com/office/powerpoint/2010/main" val="1696313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4000" b="1" dirty="0">
                <a:solidFill>
                  <a:srgbClr val="00AED9"/>
                </a:solidFill>
                <a:latin typeface="Arial" pitchFamily="34" charset="0"/>
                <a:cs typeface="Arial" pitchFamily="34" charset="0"/>
              </a:rPr>
              <a:t>No cost to me</a:t>
            </a:r>
          </a:p>
        </p:txBody>
      </p:sp>
      <p:sp>
        <p:nvSpPr>
          <p:cNvPr id="3" name="Content Placeholder 2"/>
          <p:cNvSpPr>
            <a:spLocks noGrp="1"/>
          </p:cNvSpPr>
          <p:nvPr>
            <p:ph idx="1"/>
          </p:nvPr>
        </p:nvSpPr>
        <p:spPr/>
        <p:txBody>
          <a:bodyPr>
            <a:normAutofit/>
          </a:bodyPr>
          <a:lstStyle/>
          <a:p>
            <a:pPr fontAlgn="base">
              <a:lnSpc>
                <a:spcPct val="107000"/>
              </a:lnSpc>
              <a:spcAft>
                <a:spcPts val="800"/>
              </a:spcAft>
            </a:pPr>
            <a:r>
              <a:rPr lang="en-GB" sz="1800" kern="0" dirty="0">
                <a:effectLst/>
                <a:latin typeface="Calibri" panose="020F0502020204030204" pitchFamily="34" charset="0"/>
                <a:ea typeface="Times New Roman" panose="02020603050405020304" pitchFamily="18" charset="0"/>
                <a:cs typeface="Calibri" panose="020F0502020204030204" pitchFamily="34" charset="0"/>
              </a:rPr>
              <a:t>All expenses are to be met upfront  (transport in particular)</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GB" sz="1800" kern="0" dirty="0">
                <a:latin typeface="Calibri" panose="020F0502020204030204" pitchFamily="34" charset="0"/>
                <a:ea typeface="Times New Roman" panose="02020603050405020304" pitchFamily="18" charset="0"/>
                <a:cs typeface="Calibri" panose="020F0502020204030204" pitchFamily="34" charset="0"/>
              </a:rPr>
              <a:t>It w</a:t>
            </a:r>
            <a:r>
              <a:rPr lang="en-GB" sz="1800" kern="0" dirty="0">
                <a:effectLst/>
                <a:latin typeface="Calibri" panose="020F0502020204030204" pitchFamily="34" charset="0"/>
                <a:ea typeface="Times New Roman" panose="02020603050405020304" pitchFamily="18" charset="0"/>
                <a:cs typeface="Calibri" panose="020F0502020204030204" pitchFamily="34" charset="0"/>
              </a:rPr>
              <a:t>ould be nice to be paid to participate with vouchers or money or gifts.  A financial incentive  </a:t>
            </a:r>
            <a:endParaRPr lang="en-GB" sz="1800" kern="0" dirty="0">
              <a:effectLst/>
              <a:latin typeface="Calibri" panose="020F0502020204030204" pitchFamily="34" charset="0"/>
              <a:ea typeface="Times New Roman" panose="02020603050405020304" pitchFamily="18" charset="0"/>
            </a:endParaRPr>
          </a:p>
          <a:p>
            <a:pPr fontAlgn="base">
              <a:lnSpc>
                <a:spcPct val="107000"/>
              </a:lnSpc>
              <a:spcAft>
                <a:spcPts val="800"/>
              </a:spcAft>
            </a:pPr>
            <a:r>
              <a:rPr lang="en-GB" sz="1800" kern="0" dirty="0">
                <a:latin typeface="Calibri" panose="020F0502020204030204" pitchFamily="34" charset="0"/>
                <a:ea typeface="Times New Roman" panose="02020603050405020304" pitchFamily="18" charset="0"/>
                <a:cs typeface="Calibri" panose="020F0502020204030204" pitchFamily="34" charset="0"/>
              </a:rPr>
              <a:t>D</a:t>
            </a:r>
            <a:r>
              <a:rPr lang="en-GB" sz="1800" kern="0" dirty="0">
                <a:effectLst/>
                <a:latin typeface="Calibri" panose="020F0502020204030204" pitchFamily="34" charset="0"/>
                <a:ea typeface="Times New Roman" panose="02020603050405020304" pitchFamily="18" charset="0"/>
                <a:cs typeface="Calibri" panose="020F0502020204030204" pitchFamily="34" charset="0"/>
              </a:rPr>
              <a:t>onation to the group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GB" sz="1800" kern="0" dirty="0">
                <a:effectLst/>
                <a:latin typeface="Calibri" panose="020F0502020204030204" pitchFamily="34" charset="0"/>
                <a:ea typeface="Times New Roman" panose="02020603050405020304" pitchFamily="18" charset="0"/>
                <a:cs typeface="Calibri" panose="020F0502020204030204" pitchFamily="34" charset="0"/>
              </a:rPr>
              <a:t>Provide a raffle with prizes for everyone (benefits concern)</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GB" sz="1800" kern="0" dirty="0">
                <a:effectLst/>
                <a:latin typeface="Calibri" panose="020F0502020204030204" pitchFamily="34" charset="0"/>
                <a:ea typeface="Times New Roman" panose="02020603050405020304" pitchFamily="18" charset="0"/>
                <a:cs typeface="Calibri" panose="020F0502020204030204" pitchFamily="34" charset="0"/>
              </a:rPr>
              <a:t>Giving people something back for their time</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GB" sz="1800" kern="0" dirty="0">
                <a:effectLst/>
                <a:latin typeface="Calibri" panose="020F0502020204030204" pitchFamily="34" charset="0"/>
                <a:ea typeface="Times New Roman" panose="02020603050405020304" pitchFamily="18" charset="0"/>
                <a:cs typeface="Calibri" panose="020F0502020204030204" pitchFamily="34" charset="0"/>
              </a:rPr>
              <a:t>A really good lunch</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buNone/>
            </a:pPr>
            <a:endParaRPr lang="en-GB" dirty="0">
              <a:latin typeface="Arial" pitchFamily="34" charset="0"/>
              <a:cs typeface="Arial" pitchFamily="34" charset="0"/>
            </a:endParaRPr>
          </a:p>
          <a:p>
            <a:endParaRPr lang="en-GB" dirty="0">
              <a:latin typeface="Arial" pitchFamily="34" charset="0"/>
              <a:cs typeface="Arial" pitchFamily="34" charset="0"/>
            </a:endParaRPr>
          </a:p>
          <a:p>
            <a:endParaRPr lang="en-GB" dirty="0">
              <a:latin typeface="Arial" pitchFamily="34" charset="0"/>
              <a:cs typeface="Arial" pitchFamily="34" charset="0"/>
            </a:endParaRPr>
          </a:p>
          <a:p>
            <a:pPr lvl="1"/>
            <a:endParaRPr lang="en-GB" dirty="0">
              <a:latin typeface="Arial" pitchFamily="34" charset="0"/>
              <a:cs typeface="Arial" pitchFamily="34" charset="0"/>
            </a:endParaRPr>
          </a:p>
        </p:txBody>
      </p:sp>
    </p:spTree>
    <p:extLst>
      <p:ext uri="{BB962C8B-B14F-4D97-AF65-F5344CB8AC3E}">
        <p14:creationId xmlns:p14="http://schemas.microsoft.com/office/powerpoint/2010/main" val="3515906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4000" b="1" dirty="0">
                <a:solidFill>
                  <a:srgbClr val="00AED9"/>
                </a:solidFill>
                <a:latin typeface="Arial" pitchFamily="34" charset="0"/>
                <a:cs typeface="Arial" pitchFamily="34" charset="0"/>
              </a:rPr>
              <a:t>Easily Accessible </a:t>
            </a:r>
          </a:p>
        </p:txBody>
      </p:sp>
      <p:sp>
        <p:nvSpPr>
          <p:cNvPr id="3" name="Content Placeholder 2"/>
          <p:cNvSpPr>
            <a:spLocks noGrp="1"/>
          </p:cNvSpPr>
          <p:nvPr>
            <p:ph idx="1"/>
          </p:nvPr>
        </p:nvSpPr>
        <p:spPr>
          <a:xfrm>
            <a:off x="838200" y="1388533"/>
            <a:ext cx="10515600" cy="4788430"/>
          </a:xfrm>
        </p:spPr>
        <p:txBody>
          <a:bodyPr>
            <a:normAutofit fontScale="85000" lnSpcReduction="20000"/>
          </a:bodyPr>
          <a:lstStyle/>
          <a:p>
            <a:pPr fontAlgn="base">
              <a:lnSpc>
                <a:spcPct val="107000"/>
              </a:lnSpc>
              <a:spcAft>
                <a:spcPts val="800"/>
              </a:spcAft>
            </a:pPr>
            <a:r>
              <a:rPr lang="en-GB" sz="1800" kern="0" dirty="0">
                <a:effectLst/>
                <a:latin typeface="Calibri" panose="020F0502020204030204" pitchFamily="34" charset="0"/>
                <a:ea typeface="Times New Roman" panose="02020603050405020304" pitchFamily="18" charset="0"/>
                <a:cs typeface="Calibri" panose="020F0502020204030204" pitchFamily="34" charset="0"/>
              </a:rPr>
              <a:t>Community Venue  Inclusivity of venues including pets trusted venue    Local appointments  Good accessibility of venues  Face to face at places like a library Use a local venue </a:t>
            </a:r>
            <a:r>
              <a:rPr lang="en-GB" sz="1800" kern="0" dirty="0" err="1">
                <a:effectLst/>
                <a:latin typeface="Calibri" panose="020F0502020204030204" pitchFamily="34" charset="0"/>
                <a:ea typeface="Times New Roman" panose="02020603050405020304" pitchFamily="18" charset="0"/>
                <a:cs typeface="Calibri" panose="020F0502020204030204" pitchFamily="34" charset="0"/>
              </a:rPr>
              <a:t>lik</a:t>
            </a:r>
            <a:r>
              <a:rPr lang="en-GB" sz="1800" kern="0" dirty="0">
                <a:effectLst/>
                <a:latin typeface="Calibri" panose="020F0502020204030204" pitchFamily="34" charset="0"/>
                <a:ea typeface="Times New Roman" panose="02020603050405020304" pitchFamily="18" charset="0"/>
                <a:cs typeface="Calibri" panose="020F0502020204030204" pitchFamily="34" charset="0"/>
              </a:rPr>
              <a:t> the hub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GB"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GB" sz="1800" kern="0" dirty="0">
                <a:latin typeface="Calibri" panose="020F0502020204030204" pitchFamily="34" charset="0"/>
                <a:ea typeface="Times New Roman" panose="02020603050405020304" pitchFamily="18" charset="0"/>
                <a:cs typeface="Calibri" panose="020F0502020204030204" pitchFamily="34" charset="0"/>
              </a:rPr>
              <a:t>A</a:t>
            </a:r>
            <a:r>
              <a:rPr lang="en-GB" sz="1800" kern="0" dirty="0">
                <a:effectLst/>
                <a:latin typeface="Calibri" panose="020F0502020204030204" pitchFamily="34" charset="0"/>
                <a:ea typeface="Times New Roman" panose="02020603050405020304" pitchFamily="18" charset="0"/>
                <a:cs typeface="Calibri" panose="020F0502020204030204" pitchFamily="34" charset="0"/>
              </a:rPr>
              <a:t>ble to do at home  Online  Surveys, Virtual interviews, email, not complicated websites Questionnaires, </a:t>
            </a:r>
            <a:r>
              <a:rPr lang="en-GB"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provide data and/or smartphones.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GB" sz="1800" kern="0" dirty="0">
                <a:effectLst/>
                <a:latin typeface="Calibri" panose="020F0502020204030204" pitchFamily="34" charset="0"/>
                <a:ea typeface="Times New Roman" panose="02020603050405020304" pitchFamily="18" charset="0"/>
                <a:cs typeface="Calibri" panose="020F0502020204030204" pitchFamily="34" charset="0"/>
              </a:rPr>
              <a:t>Flexibility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GB" sz="1800" kern="0" dirty="0">
                <a:effectLst/>
                <a:latin typeface="Calibri" panose="020F0502020204030204" pitchFamily="34" charset="0"/>
                <a:ea typeface="Times New Roman" panose="02020603050405020304" pitchFamily="18" charset="0"/>
                <a:cs typeface="Calibri" panose="020F0502020204030204" pitchFamily="34" charset="0"/>
              </a:rPr>
              <a:t>Home visits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GB" sz="1800" kern="0" dirty="0">
                <a:effectLst/>
                <a:latin typeface="Calibri" panose="020F0502020204030204" pitchFamily="34" charset="0"/>
                <a:ea typeface="Times New Roman" panose="02020603050405020304" pitchFamily="18" charset="0"/>
                <a:cs typeface="Calibri" panose="020F0502020204030204" pitchFamily="34" charset="0"/>
              </a:rPr>
              <a:t>Regular appointments   Good availability/choice of appointments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GB"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plain speaking easy read.  easy/simple to understand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GB" sz="1800" kern="0" dirty="0">
                <a:effectLst/>
                <a:latin typeface="Calibri" panose="020F0502020204030204" pitchFamily="34" charset="0"/>
                <a:ea typeface="Times New Roman" panose="02020603050405020304" pitchFamily="18" charset="0"/>
              </a:rPr>
              <a:t>I struggle to write so interviewing would mean I could join in, </a:t>
            </a:r>
            <a:r>
              <a:rPr lang="en-GB" sz="1800" kern="0" dirty="0">
                <a:effectLst/>
                <a:latin typeface="Calibri" panose="020F0502020204030204" pitchFamily="34" charset="0"/>
                <a:ea typeface="Times New Roman" panose="02020603050405020304" pitchFamily="18" charset="0"/>
                <a:cs typeface="Calibri" panose="020F0502020204030204" pitchFamily="34" charset="0"/>
              </a:rPr>
              <a:t>face-to-face on paper, not a computer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GB" sz="1800" kern="0" dirty="0">
                <a:latin typeface="Calibri" panose="020F0502020204030204" pitchFamily="34" charset="0"/>
                <a:ea typeface="Times New Roman" panose="02020603050405020304" pitchFamily="18" charset="0"/>
                <a:cs typeface="Calibri" panose="020F0502020204030204" pitchFamily="34" charset="0"/>
              </a:rPr>
              <a:t>E</a:t>
            </a:r>
            <a:r>
              <a:rPr lang="en-GB" sz="1800" kern="0" dirty="0">
                <a:effectLst/>
                <a:latin typeface="Calibri" panose="020F0502020204030204" pitchFamily="34" charset="0"/>
                <a:ea typeface="Times New Roman" panose="02020603050405020304" pitchFamily="18" charset="0"/>
                <a:cs typeface="Calibri" panose="020F0502020204030204" pitchFamily="34" charset="0"/>
              </a:rPr>
              <a:t>asy access to my Language  </a:t>
            </a:r>
          </a:p>
          <a:p>
            <a:pPr fontAlgn="base">
              <a:lnSpc>
                <a:spcPct val="107000"/>
              </a:lnSpc>
              <a:spcAft>
                <a:spcPts val="800"/>
              </a:spcAft>
            </a:pPr>
            <a:r>
              <a:rPr lang="en-GB" sz="1800" kern="0" dirty="0">
                <a:effectLst/>
                <a:latin typeface="Calibri" panose="020F0502020204030204" pitchFamily="34" charset="0"/>
                <a:ea typeface="Times New Roman" panose="02020603050405020304" pitchFamily="18" charset="0"/>
                <a:cs typeface="Calibri" panose="020F0502020204030204" pitchFamily="34" charset="0"/>
              </a:rPr>
              <a:t>Outside working hours</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GB" sz="1800" kern="0" dirty="0">
                <a:effectLst/>
                <a:latin typeface="Calibri" panose="020F0502020204030204" pitchFamily="34" charset="0"/>
                <a:ea typeface="Times New Roman" panose="02020603050405020304" pitchFamily="18" charset="0"/>
                <a:cs typeface="Calibri" panose="020F0502020204030204" pitchFamily="34" charset="0"/>
              </a:rPr>
              <a:t>Blended methods </a:t>
            </a:r>
            <a:r>
              <a:rPr lang="en-GB" sz="1800" kern="0" dirty="0" err="1">
                <a:effectLst/>
                <a:latin typeface="Calibri" panose="020F0502020204030204" pitchFamily="34" charset="0"/>
                <a:ea typeface="Times New Roman" panose="02020603050405020304" pitchFamily="18" charset="0"/>
                <a:cs typeface="Calibri" panose="020F0502020204030204" pitchFamily="34" charset="0"/>
              </a:rPr>
              <a:t>eg</a:t>
            </a:r>
            <a:r>
              <a:rPr lang="en-GB" sz="1800" kern="0" dirty="0">
                <a:effectLst/>
                <a:latin typeface="Calibri" panose="020F0502020204030204" pitchFamily="34" charset="0"/>
                <a:ea typeface="Times New Roman" panose="02020603050405020304" pitchFamily="18" charset="0"/>
                <a:cs typeface="Calibri" panose="020F0502020204030204" pitchFamily="34" charset="0"/>
              </a:rPr>
              <a:t> skype online face-to-face choices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lvl="1"/>
            <a:endParaRPr lang="en-GB" dirty="0">
              <a:latin typeface="Arial" pitchFamily="34" charset="0"/>
              <a:cs typeface="Arial" pitchFamily="34" charset="0"/>
            </a:endParaRPr>
          </a:p>
        </p:txBody>
      </p:sp>
    </p:spTree>
    <p:extLst>
      <p:ext uri="{BB962C8B-B14F-4D97-AF65-F5344CB8AC3E}">
        <p14:creationId xmlns:p14="http://schemas.microsoft.com/office/powerpoint/2010/main" val="1337159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4000" b="1" dirty="0">
                <a:solidFill>
                  <a:srgbClr val="00AED9"/>
                </a:solidFill>
                <a:latin typeface="Arial" pitchFamily="34" charset="0"/>
                <a:cs typeface="Arial" pitchFamily="34" charset="0"/>
              </a:rPr>
              <a:t>Information and Knowledge</a:t>
            </a:r>
          </a:p>
        </p:txBody>
      </p:sp>
      <p:sp>
        <p:nvSpPr>
          <p:cNvPr id="3" name="Content Placeholder 2"/>
          <p:cNvSpPr>
            <a:spLocks noGrp="1"/>
          </p:cNvSpPr>
          <p:nvPr>
            <p:ph idx="1"/>
          </p:nvPr>
        </p:nvSpPr>
        <p:spPr/>
        <p:txBody>
          <a:bodyPr>
            <a:normAutofit/>
          </a:bodyPr>
          <a:lstStyle/>
          <a:p>
            <a:pPr fontAlgn="base">
              <a:lnSpc>
                <a:spcPct val="107000"/>
              </a:lnSpc>
              <a:spcAft>
                <a:spcPts val="800"/>
              </a:spcAft>
            </a:pPr>
            <a:r>
              <a:rPr lang="en-GB" sz="1800" kern="0" dirty="0">
                <a:effectLst/>
                <a:latin typeface="Calibri" panose="020F0502020204030204" pitchFamily="34" charset="0"/>
                <a:ea typeface="Times New Roman" panose="02020603050405020304" pitchFamily="18" charset="0"/>
                <a:cs typeface="Calibri" panose="020F0502020204030204" pitchFamily="34" charset="0"/>
              </a:rPr>
              <a:t>Being made aware of opportunities  </a:t>
            </a:r>
            <a:r>
              <a:rPr lang="en-GB" sz="1800" kern="0" dirty="0">
                <a:effectLst/>
                <a:latin typeface="Calibri" panose="020F0502020204030204" pitchFamily="34" charset="0"/>
                <a:ea typeface="Times New Roman" panose="02020603050405020304" pitchFamily="18" charset="0"/>
              </a:rPr>
              <a:t>Help us find the latest research opportunities </a:t>
            </a:r>
            <a:r>
              <a:rPr lang="en-GB" sz="1800" kern="0" dirty="0">
                <a:effectLst/>
                <a:latin typeface="Calibri" panose="020F0502020204030204" pitchFamily="34" charset="0"/>
                <a:ea typeface="Times New Roman" panose="02020603050405020304" pitchFamily="18" charset="0"/>
                <a:cs typeface="Calibri" panose="020F0502020204030204" pitchFamily="34" charset="0"/>
              </a:rPr>
              <a:t>Let me know about opportunities </a:t>
            </a:r>
          </a:p>
          <a:p>
            <a:pPr fontAlgn="base">
              <a:lnSpc>
                <a:spcPct val="107000"/>
              </a:lnSpc>
              <a:spcAft>
                <a:spcPts val="800"/>
              </a:spcAft>
            </a:pPr>
            <a:r>
              <a:rPr lang="en-GB" sz="1800" kern="0" dirty="0">
                <a:effectLst/>
                <a:latin typeface="Calibri" panose="020F0502020204030204" pitchFamily="34" charset="0"/>
                <a:ea typeface="Times New Roman" panose="02020603050405020304" pitchFamily="18" charset="0"/>
                <a:cs typeface="Calibri" panose="020F0502020204030204" pitchFamily="34" charset="0"/>
              </a:rPr>
              <a:t>Researchers contacting me, give me the information, just invite me,  I would love to join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GB" sz="1800" kern="0" dirty="0">
                <a:effectLst/>
                <a:latin typeface="Calibri" panose="020F0502020204030204" pitchFamily="34" charset="0"/>
                <a:ea typeface="Times New Roman" panose="02020603050405020304" pitchFamily="18" charset="0"/>
                <a:cs typeface="Calibri" panose="020F0502020204030204" pitchFamily="34" charset="0"/>
              </a:rPr>
              <a:t>Better promotion by posters, social media, leaflets, notices, advertising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GB" sz="1800" kern="0" dirty="0">
                <a:latin typeface="Calibri" panose="020F0502020204030204" pitchFamily="34" charset="0"/>
                <a:ea typeface="Times New Roman" panose="02020603050405020304" pitchFamily="18" charset="0"/>
                <a:cs typeface="Calibri" panose="020F0502020204030204" pitchFamily="34" charset="0"/>
              </a:rPr>
              <a:t>I</a:t>
            </a:r>
            <a:r>
              <a:rPr lang="en-GB" sz="1800" kern="0" dirty="0">
                <a:effectLst/>
                <a:latin typeface="Calibri" panose="020F0502020204030204" pitchFamily="34" charset="0"/>
                <a:ea typeface="Times New Roman" panose="02020603050405020304" pitchFamily="18" charset="0"/>
                <a:cs typeface="Calibri" panose="020F0502020204030204" pitchFamily="34" charset="0"/>
              </a:rPr>
              <a:t>nvolve more NHS services and demonstrate the research taking place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GB" sz="1800" kern="0" dirty="0">
                <a:effectLst/>
                <a:latin typeface="Calibri" panose="020F0502020204030204" pitchFamily="34" charset="0"/>
                <a:ea typeface="Times New Roman" panose="02020603050405020304" pitchFamily="18" charset="0"/>
                <a:cs typeface="Calibri" panose="020F0502020204030204" pitchFamily="34" charset="0"/>
              </a:rPr>
              <a:t>We need engagement events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GB" sz="1800" kern="0" dirty="0">
                <a:effectLst/>
                <a:latin typeface="Calibri" panose="020F0502020204030204" pitchFamily="34" charset="0"/>
                <a:ea typeface="Times New Roman" panose="02020603050405020304" pitchFamily="18" charset="0"/>
                <a:cs typeface="Calibri" panose="020F0502020204030204" pitchFamily="34" charset="0"/>
              </a:rPr>
              <a:t>We need targeted campaigns ‘we want LGBT+ people to participate’  Use rainbows in posters and messaging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GB" sz="1800" kern="0" dirty="0">
                <a:effectLst/>
                <a:latin typeface="Calibri" panose="020F0502020204030204" pitchFamily="34" charset="0"/>
                <a:ea typeface="Times New Roman" panose="02020603050405020304" pitchFamily="18" charset="0"/>
                <a:cs typeface="Calibri" panose="020F0502020204030204" pitchFamily="34" charset="0"/>
              </a:rPr>
              <a:t>Regular updates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1071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4000" b="1" dirty="0">
                <a:solidFill>
                  <a:srgbClr val="00AED9"/>
                </a:solidFill>
                <a:latin typeface="Arial" pitchFamily="34" charset="0"/>
                <a:cs typeface="Arial" pitchFamily="34" charset="0"/>
              </a:rPr>
              <a:t>A safe space to take part </a:t>
            </a:r>
          </a:p>
        </p:txBody>
      </p:sp>
      <p:sp>
        <p:nvSpPr>
          <p:cNvPr id="3" name="Content Placeholder 2"/>
          <p:cNvSpPr>
            <a:spLocks noGrp="1"/>
          </p:cNvSpPr>
          <p:nvPr>
            <p:ph idx="1"/>
          </p:nvPr>
        </p:nvSpPr>
        <p:spPr/>
        <p:txBody>
          <a:bodyPr>
            <a:normAutofit/>
          </a:bodyPr>
          <a:lstStyle/>
          <a:p>
            <a:pPr fontAlgn="base">
              <a:lnSpc>
                <a:spcPct val="107000"/>
              </a:lnSpc>
              <a:spcAft>
                <a:spcPts val="800"/>
              </a:spcAft>
            </a:pPr>
            <a:r>
              <a:rPr lang="en-GB" sz="1800" kern="0" dirty="0">
                <a:effectLst/>
                <a:latin typeface="Calibri" panose="020F0502020204030204" pitchFamily="34" charset="0"/>
                <a:ea typeface="Times New Roman" panose="02020603050405020304" pitchFamily="18" charset="0"/>
                <a:cs typeface="Calibri" panose="020F0502020204030204" pitchFamily="34" charset="0"/>
              </a:rPr>
              <a:t>Welcoming  to all </a:t>
            </a:r>
          </a:p>
          <a:p>
            <a:pPr fontAlgn="base">
              <a:lnSpc>
                <a:spcPct val="107000"/>
              </a:lnSpc>
              <a:spcAft>
                <a:spcPts val="800"/>
              </a:spcAft>
            </a:pPr>
            <a:r>
              <a:rPr lang="en-GB" sz="1800" kern="0" dirty="0">
                <a:effectLst/>
                <a:latin typeface="Calibri" panose="020F0502020204030204" pitchFamily="34" charset="0"/>
                <a:ea typeface="Times New Roman" panose="02020603050405020304" pitchFamily="18" charset="0"/>
                <a:cs typeface="Calibri" panose="020F0502020204030204" pitchFamily="34" charset="0"/>
              </a:rPr>
              <a:t>Group events / Group activities are more appealing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GB" sz="1800" kern="0" dirty="0">
                <a:effectLst/>
                <a:latin typeface="Calibri" panose="020F0502020204030204" pitchFamily="34" charset="0"/>
                <a:ea typeface="Times New Roman" panose="02020603050405020304" pitchFamily="18" charset="0"/>
                <a:cs typeface="Calibri" panose="020F0502020204030204" pitchFamily="34" charset="0"/>
              </a:rPr>
              <a:t>Safe space for LGBT+</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GB" sz="1800" kern="0" dirty="0">
                <a:effectLst/>
                <a:latin typeface="Calibri" panose="020F0502020204030204" pitchFamily="34" charset="0"/>
                <a:ea typeface="Times New Roman" panose="02020603050405020304" pitchFamily="18" charset="0"/>
                <a:cs typeface="Calibri" panose="020F0502020204030204" pitchFamily="34" charset="0"/>
              </a:rPr>
              <a:t>Focus groups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GB" sz="1800" kern="0" dirty="0">
                <a:effectLst/>
                <a:latin typeface="Calibri" panose="020F0502020204030204" pitchFamily="34" charset="0"/>
                <a:ea typeface="Times New Roman" panose="02020603050405020304" pitchFamily="18" charset="0"/>
                <a:cs typeface="Calibri" panose="020F0502020204030204" pitchFamily="34" charset="0"/>
              </a:rPr>
              <a:t>Good parking for people with a disability and those without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kern="0" dirty="0">
                <a:effectLst/>
                <a:latin typeface="Calibri" panose="020F0502020204030204" pitchFamily="34" charset="0"/>
                <a:ea typeface="Times New Roman" panose="02020603050405020304" pitchFamily="18" charset="0"/>
              </a:rPr>
              <a:t>Groups and peer support </a:t>
            </a:r>
            <a:endParaRPr lang="en-GB" dirty="0">
              <a:latin typeface="Arial" pitchFamily="34" charset="0"/>
              <a:cs typeface="Arial" pitchFamily="34" charset="0"/>
            </a:endParaRPr>
          </a:p>
        </p:txBody>
      </p:sp>
    </p:spTree>
    <p:extLst>
      <p:ext uri="{BB962C8B-B14F-4D97-AF65-F5344CB8AC3E}">
        <p14:creationId xmlns:p14="http://schemas.microsoft.com/office/powerpoint/2010/main" val="1770190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4000" b="1" dirty="0">
                <a:solidFill>
                  <a:srgbClr val="00AED9"/>
                </a:solidFill>
                <a:latin typeface="Arial" pitchFamily="34" charset="0"/>
                <a:cs typeface="Arial" pitchFamily="34" charset="0"/>
              </a:rPr>
              <a:t>Help with transport </a:t>
            </a:r>
          </a:p>
        </p:txBody>
      </p:sp>
      <p:sp>
        <p:nvSpPr>
          <p:cNvPr id="3" name="Content Placeholder 2"/>
          <p:cNvSpPr>
            <a:spLocks noGrp="1"/>
          </p:cNvSpPr>
          <p:nvPr>
            <p:ph idx="1"/>
          </p:nvPr>
        </p:nvSpPr>
        <p:spPr/>
        <p:txBody>
          <a:bodyPr>
            <a:normAutofit/>
          </a:bodyPr>
          <a:lstStyle/>
          <a:p>
            <a:pPr fontAlgn="base">
              <a:lnSpc>
                <a:spcPct val="107000"/>
              </a:lnSpc>
              <a:spcAft>
                <a:spcPts val="800"/>
              </a:spcAft>
            </a:pPr>
            <a:r>
              <a:rPr lang="en-GB" sz="1800" kern="0" dirty="0">
                <a:effectLst/>
                <a:latin typeface="Calibri" panose="020F0502020204030204" pitchFamily="34" charset="0"/>
                <a:ea typeface="Times New Roman" panose="02020603050405020304" pitchFamily="18" charset="0"/>
                <a:cs typeface="Calibri" panose="020F0502020204030204" pitchFamily="34" charset="0"/>
              </a:rPr>
              <a:t>Central location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GB" sz="1800" kern="0" dirty="0">
                <a:effectLst/>
                <a:latin typeface="Calibri" panose="020F0502020204030204" pitchFamily="34" charset="0"/>
                <a:ea typeface="Times New Roman" panose="02020603050405020304" pitchFamily="18" charset="0"/>
                <a:cs typeface="Calibri" panose="020F0502020204030204" pitchFamily="34" charset="0"/>
              </a:rPr>
              <a:t>No traveling come to us</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GB" sz="1800" kern="0" dirty="0">
                <a:effectLst/>
                <a:latin typeface="Calibri" panose="020F0502020204030204" pitchFamily="34" charset="0"/>
                <a:ea typeface="Times New Roman" panose="02020603050405020304" pitchFamily="18" charset="0"/>
                <a:cs typeface="Calibri" panose="020F0502020204030204" pitchFamily="34" charset="0"/>
              </a:rPr>
              <a:t>Paid taxi upfront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GB" sz="1800" kern="0" dirty="0">
                <a:effectLst/>
                <a:latin typeface="Calibri" panose="020F0502020204030204" pitchFamily="34" charset="0"/>
                <a:ea typeface="Times New Roman" panose="02020603050405020304" pitchFamily="18" charset="0"/>
                <a:cs typeface="Calibri" panose="020F0502020204030204" pitchFamily="34" charset="0"/>
              </a:rPr>
              <a:t> Out-of-pocket expenses upfront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kern="0" dirty="0">
                <a:effectLst/>
                <a:latin typeface="Calibri" panose="020F0502020204030204" pitchFamily="34" charset="0"/>
                <a:ea typeface="Times New Roman" panose="02020603050405020304" pitchFamily="18" charset="0"/>
              </a:rPr>
              <a:t>Distance not too far   </a:t>
            </a:r>
          </a:p>
          <a:p>
            <a:r>
              <a:rPr lang="en-GB" sz="1800" kern="0" dirty="0">
                <a:latin typeface="Calibri" panose="020F0502020204030204" pitchFamily="34" charset="0"/>
                <a:cs typeface="Arial" pitchFamily="34" charset="0"/>
              </a:rPr>
              <a:t>Good parking </a:t>
            </a:r>
            <a:endParaRPr lang="en-GB" dirty="0">
              <a:latin typeface="Arial" pitchFamily="34" charset="0"/>
              <a:cs typeface="Arial" pitchFamily="34" charset="0"/>
            </a:endParaRPr>
          </a:p>
        </p:txBody>
      </p:sp>
    </p:spTree>
    <p:extLst>
      <p:ext uri="{BB962C8B-B14F-4D97-AF65-F5344CB8AC3E}">
        <p14:creationId xmlns:p14="http://schemas.microsoft.com/office/powerpoint/2010/main" val="1347041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lnSpc>
                <a:spcPct val="107000"/>
              </a:lnSpc>
              <a:spcAft>
                <a:spcPts val="800"/>
              </a:spcAft>
            </a:pPr>
            <a:r>
              <a:rPr lang="en-GB" sz="4000" b="1" kern="1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Making Research </a:t>
            </a:r>
            <a:r>
              <a:rPr lang="en-GB" sz="4000" b="1" kern="100" dirty="0">
                <a:solidFill>
                  <a:srgbClr val="00B0F0"/>
                </a:solidFill>
                <a:latin typeface="Calibri" panose="020F0502020204030204" pitchFamily="34" charset="0"/>
                <a:ea typeface="Calibri" panose="020F0502020204030204" pitchFamily="34" charset="0"/>
                <a:cs typeface="Times New Roman" panose="02020603050405020304" pitchFamily="18" charset="0"/>
              </a:rPr>
              <a:t>F</a:t>
            </a:r>
            <a:r>
              <a:rPr lang="en-GB" sz="4000" b="1" kern="1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airer.. to make Health </a:t>
            </a:r>
            <a:r>
              <a:rPr lang="en-GB" sz="4000" b="1" kern="100" dirty="0">
                <a:solidFill>
                  <a:srgbClr val="00B0F0"/>
                </a:solidFill>
                <a:latin typeface="Calibri" panose="020F0502020204030204" pitchFamily="34" charset="0"/>
                <a:ea typeface="Calibri" panose="020F0502020204030204" pitchFamily="34" charset="0"/>
                <a:cs typeface="Times New Roman" panose="02020603050405020304" pitchFamily="18" charset="0"/>
              </a:rPr>
              <a:t>F</a:t>
            </a:r>
            <a:r>
              <a:rPr lang="en-GB" sz="4000" b="1" kern="1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airer </a:t>
            </a:r>
          </a:p>
        </p:txBody>
      </p:sp>
      <p:sp>
        <p:nvSpPr>
          <p:cNvPr id="3" name="Content Placeholder 2"/>
          <p:cNvSpPr>
            <a:spLocks noGrp="1"/>
          </p:cNvSpPr>
          <p:nvPr>
            <p:ph idx="1"/>
          </p:nvPr>
        </p:nvSpPr>
        <p:spPr/>
        <p:txBody>
          <a:bodyPr>
            <a:normAutofit/>
          </a:bodyPr>
          <a:lstStyle/>
          <a:p>
            <a:pPr fontAlgn="base">
              <a:lnSpc>
                <a:spcPct val="107000"/>
              </a:lnSpc>
              <a:spcAft>
                <a:spcPts val="800"/>
              </a:spcAft>
            </a:pPr>
            <a:r>
              <a:rPr lang="en-GB" b="1" dirty="0"/>
              <a:t>Fairer access to research </a:t>
            </a:r>
            <a:r>
              <a:rPr lang="en-GB" dirty="0"/>
              <a:t>leads to </a:t>
            </a:r>
            <a:r>
              <a:rPr lang="en-GB" b="1" dirty="0"/>
              <a:t>fairer health outcomes </a:t>
            </a:r>
            <a:r>
              <a:rPr lang="en-GB" dirty="0"/>
              <a:t>- just as equitable access to healthcare encourages greater participation in research. </a:t>
            </a:r>
          </a:p>
          <a:p>
            <a:pPr fontAlgn="base">
              <a:lnSpc>
                <a:spcPct val="107000"/>
              </a:lnSpc>
              <a:spcAft>
                <a:spcPts val="800"/>
              </a:spcAft>
            </a:pPr>
            <a:r>
              <a:rPr lang="en-GB" dirty="0"/>
              <a:t>These two elements are deeply interconnected, working together to support underserved communities in achieving better health.</a:t>
            </a:r>
          </a:p>
          <a:p>
            <a:pPr fontAlgn="base">
              <a:lnSpc>
                <a:spcPct val="107000"/>
              </a:lnSpc>
              <a:spcAft>
                <a:spcPts val="800"/>
              </a:spcAft>
            </a:pPr>
            <a:r>
              <a:rPr lang="en-GB" dirty="0"/>
              <a:t>And in </a:t>
            </a:r>
            <a:r>
              <a:rPr lang="en-GB" b="1" dirty="0"/>
              <a:t>learning around how to increase access to research</a:t>
            </a:r>
            <a:r>
              <a:rPr lang="en-GB" dirty="0"/>
              <a:t>, we have learnt more about </a:t>
            </a:r>
            <a:r>
              <a:rPr lang="en-GB" b="1" dirty="0"/>
              <a:t>things we can do to make healthcare access fairer.</a:t>
            </a:r>
          </a:p>
        </p:txBody>
      </p:sp>
    </p:spTree>
    <p:extLst>
      <p:ext uri="{BB962C8B-B14F-4D97-AF65-F5344CB8AC3E}">
        <p14:creationId xmlns:p14="http://schemas.microsoft.com/office/powerpoint/2010/main" val="4048307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text&#10;&#10;Description automatically generated">
            <a:extLst>
              <a:ext uri="{FF2B5EF4-FFF2-40B4-BE49-F238E27FC236}">
                <a16:creationId xmlns:a16="http://schemas.microsoft.com/office/drawing/2014/main" id="{D5CFC8D7-37EB-43D5-861F-79D372FC0E5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4337486"/>
            <a:ext cx="12192000" cy="2564904"/>
          </a:xfrm>
          <a:prstGeom prst="rect">
            <a:avLst/>
          </a:prstGeom>
        </p:spPr>
      </p:pic>
      <p:pic>
        <p:nvPicPr>
          <p:cNvPr id="11" name="Picture 10" descr="A picture containing timeline&#10;&#10;Description automatically generated">
            <a:extLst>
              <a:ext uri="{FF2B5EF4-FFF2-40B4-BE49-F238E27FC236}">
                <a16:creationId xmlns:a16="http://schemas.microsoft.com/office/drawing/2014/main" id="{8116EB2D-2597-4A68-9C4B-C70B87C294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08368" y="301064"/>
            <a:ext cx="2430000" cy="972000"/>
          </a:xfrm>
          <a:prstGeom prst="rect">
            <a:avLst/>
          </a:prstGeom>
        </p:spPr>
      </p:pic>
      <p:sp>
        <p:nvSpPr>
          <p:cNvPr id="6" name="Content Placeholder 2">
            <a:extLst>
              <a:ext uri="{FF2B5EF4-FFF2-40B4-BE49-F238E27FC236}">
                <a16:creationId xmlns:a16="http://schemas.microsoft.com/office/drawing/2014/main" id="{DEA6A645-396E-41E8-B814-922FF6E8C902}"/>
              </a:ext>
            </a:extLst>
          </p:cNvPr>
          <p:cNvSpPr txBox="1">
            <a:spLocks/>
          </p:cNvSpPr>
          <p:nvPr/>
        </p:nvSpPr>
        <p:spPr>
          <a:xfrm>
            <a:off x="1842356" y="1049585"/>
            <a:ext cx="8507288"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GB" dirty="0">
              <a:latin typeface="Arial" pitchFamily="34" charset="0"/>
              <a:cs typeface="Arial" pitchFamily="34" charset="0"/>
            </a:endParaRPr>
          </a:p>
          <a:p>
            <a:pPr algn="l"/>
            <a:r>
              <a:rPr lang="en-GB" b="1" dirty="0">
                <a:solidFill>
                  <a:srgbClr val="00AED9"/>
                </a:solidFill>
                <a:latin typeface="Arial" pitchFamily="34" charset="0"/>
                <a:cs typeface="Arial" pitchFamily="34" charset="0"/>
              </a:rPr>
              <a:t>Name:</a:t>
            </a:r>
            <a:r>
              <a:rPr lang="en-GB" dirty="0">
                <a:latin typeface="Arial" pitchFamily="34" charset="0"/>
                <a:cs typeface="Arial" pitchFamily="34" charset="0"/>
              </a:rPr>
              <a:t>	</a:t>
            </a:r>
            <a:r>
              <a:rPr lang="en-GB" dirty="0">
                <a:solidFill>
                  <a:schemeClr val="tx1"/>
                </a:solidFill>
                <a:latin typeface="Arial" pitchFamily="34" charset="0"/>
                <a:cs typeface="Arial" pitchFamily="34" charset="0"/>
              </a:rPr>
              <a:t>Tracey Elder</a:t>
            </a:r>
          </a:p>
          <a:p>
            <a:pPr algn="l"/>
            <a:r>
              <a:rPr lang="en-GB" b="1" dirty="0">
                <a:solidFill>
                  <a:srgbClr val="00AED9"/>
                </a:solidFill>
                <a:latin typeface="Arial" pitchFamily="34" charset="0"/>
                <a:cs typeface="Arial" pitchFamily="34" charset="0"/>
              </a:rPr>
              <a:t>Title:</a:t>
            </a:r>
            <a:r>
              <a:rPr lang="en-GB" dirty="0">
                <a:latin typeface="Arial" pitchFamily="34" charset="0"/>
                <a:cs typeface="Arial" pitchFamily="34" charset="0"/>
              </a:rPr>
              <a:t>	</a:t>
            </a:r>
            <a:r>
              <a:rPr lang="en-GB" dirty="0">
                <a:solidFill>
                  <a:schemeClr val="tx1"/>
                </a:solidFill>
                <a:latin typeface="Arial" pitchFamily="34" charset="0"/>
                <a:cs typeface="Arial" pitchFamily="34" charset="0"/>
              </a:rPr>
              <a:t>Clinical Academic Occupational 			Therapist </a:t>
            </a:r>
          </a:p>
          <a:p>
            <a:pPr algn="l"/>
            <a:r>
              <a:rPr lang="en-GB" b="1" dirty="0">
                <a:solidFill>
                  <a:srgbClr val="00AED9"/>
                </a:solidFill>
                <a:latin typeface="Arial" pitchFamily="34" charset="0"/>
                <a:cs typeface="Arial" pitchFamily="34" charset="0"/>
              </a:rPr>
              <a:t>Tel:</a:t>
            </a:r>
            <a:r>
              <a:rPr lang="en-GB" dirty="0">
                <a:latin typeface="Arial" pitchFamily="34" charset="0"/>
                <a:cs typeface="Arial" pitchFamily="34" charset="0"/>
              </a:rPr>
              <a:t>		</a:t>
            </a:r>
            <a:r>
              <a:rPr lang="en-GB" dirty="0">
                <a:solidFill>
                  <a:schemeClr val="tx1"/>
                </a:solidFill>
                <a:effectLst/>
                <a:latin typeface="Calibri" panose="020F0502020204030204" pitchFamily="34" charset="0"/>
                <a:ea typeface="Calibri" panose="020F0502020204030204" pitchFamily="34" charset="0"/>
              </a:rPr>
              <a:t>01246 515670 </a:t>
            </a:r>
          </a:p>
          <a:p>
            <a:pPr algn="l"/>
            <a:r>
              <a:rPr lang="en-GB" b="1" dirty="0">
                <a:solidFill>
                  <a:srgbClr val="00AED9"/>
                </a:solidFill>
                <a:latin typeface="Arial" pitchFamily="34" charset="0"/>
                <a:cs typeface="Arial" pitchFamily="34" charset="0"/>
              </a:rPr>
              <a:t>Email:</a:t>
            </a:r>
            <a:r>
              <a:rPr lang="en-GB" dirty="0">
                <a:latin typeface="Arial" pitchFamily="34" charset="0"/>
                <a:cs typeface="Arial" pitchFamily="34" charset="0"/>
              </a:rPr>
              <a:t>	</a:t>
            </a:r>
            <a:r>
              <a:rPr lang="en-GB" dirty="0">
                <a:solidFill>
                  <a:schemeClr val="tx1"/>
                </a:solidFill>
                <a:latin typeface="Arial" pitchFamily="34" charset="0"/>
                <a:cs typeface="Arial" pitchFamily="34" charset="0"/>
                <a:hlinkClick r:id="rId4"/>
              </a:rPr>
              <a:t>tracey.elder@nhs.net</a:t>
            </a:r>
            <a:r>
              <a:rPr lang="en-GB" dirty="0">
                <a:solidFill>
                  <a:schemeClr val="tx1"/>
                </a:solidFill>
                <a:latin typeface="Arial" pitchFamily="34" charset="0"/>
                <a:cs typeface="Arial" pitchFamily="34" charset="0"/>
              </a:rPr>
              <a:t> </a:t>
            </a:r>
          </a:p>
          <a:p>
            <a:pPr algn="l"/>
            <a:r>
              <a:rPr lang="en-GB" b="1" dirty="0">
                <a:solidFill>
                  <a:srgbClr val="00AED9"/>
                </a:solidFill>
                <a:latin typeface="Arial" pitchFamily="34" charset="0"/>
                <a:cs typeface="Arial" pitchFamily="34" charset="0"/>
              </a:rPr>
              <a:t>Web: </a:t>
            </a:r>
            <a:r>
              <a:rPr lang="en-GB" b="1" dirty="0">
                <a:solidFill>
                  <a:srgbClr val="0072C6"/>
                </a:solidFill>
                <a:latin typeface="Arial" pitchFamily="34" charset="0"/>
                <a:cs typeface="Arial" pitchFamily="34" charset="0"/>
              </a:rPr>
              <a:t>	</a:t>
            </a:r>
            <a:r>
              <a:rPr lang="en-GB" sz="2800" dirty="0">
                <a:solidFill>
                  <a:srgbClr val="00AED9"/>
                </a:solidFill>
                <a:latin typeface="Arial" pitchFamily="34" charset="0"/>
                <a:cs typeface="Arial" pitchFamily="34" charset="0"/>
                <a:hlinkClick r:id="rId5">
                  <a:extLst>
                    <a:ext uri="{A12FA001-AC4F-418D-AE19-62706E023703}">
                      <ahyp:hlinkClr xmlns:ahyp="http://schemas.microsoft.com/office/drawing/2018/hyperlinkcolor" val="tx"/>
                    </a:ext>
                  </a:extLst>
                </a:hlinkClick>
              </a:rPr>
              <a:t>https://joinedupcarederbyshire.co.uk</a:t>
            </a:r>
            <a:r>
              <a:rPr lang="en-GB" sz="2800" dirty="0">
                <a:solidFill>
                  <a:srgbClr val="00AED9"/>
                </a:solidFill>
                <a:latin typeface="Arial" pitchFamily="34" charset="0"/>
                <a:cs typeface="Arial" pitchFamily="34" charset="0"/>
              </a:rPr>
              <a:t> </a:t>
            </a:r>
            <a:endParaRPr lang="en-GB" dirty="0">
              <a:solidFill>
                <a:srgbClr val="00AED9"/>
              </a:solidFill>
              <a:latin typeface="Arial" pitchFamily="34" charset="0"/>
              <a:cs typeface="Arial" pitchFamily="34" charset="0"/>
            </a:endParaRPr>
          </a:p>
        </p:txBody>
      </p:sp>
      <p:sp>
        <p:nvSpPr>
          <p:cNvPr id="7" name="Title 1">
            <a:extLst>
              <a:ext uri="{FF2B5EF4-FFF2-40B4-BE49-F238E27FC236}">
                <a16:creationId xmlns:a16="http://schemas.microsoft.com/office/drawing/2014/main" id="{54A1C7A9-2443-474D-B013-34A147DA397A}"/>
              </a:ext>
            </a:extLst>
          </p:cNvPr>
          <p:cNvSpPr txBox="1">
            <a:spLocks/>
          </p:cNvSpPr>
          <p:nvPr/>
        </p:nvSpPr>
        <p:spPr>
          <a:xfrm>
            <a:off x="609600" y="274638"/>
            <a:ext cx="109728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b="1">
                <a:solidFill>
                  <a:srgbClr val="00AED9"/>
                </a:solidFill>
                <a:latin typeface="Arial" pitchFamily="34" charset="0"/>
                <a:cs typeface="Arial" pitchFamily="34" charset="0"/>
              </a:rPr>
              <a:t>Contact Details</a:t>
            </a:r>
            <a:endParaRPr lang="en-GB" b="1" dirty="0">
              <a:solidFill>
                <a:srgbClr val="00AED9"/>
              </a:solidFill>
              <a:latin typeface="Arial" pitchFamily="34" charset="0"/>
              <a:cs typeface="Arial" pitchFamily="34" charset="0"/>
            </a:endParaRPr>
          </a:p>
        </p:txBody>
      </p:sp>
    </p:spTree>
    <p:extLst>
      <p:ext uri="{BB962C8B-B14F-4D97-AF65-F5344CB8AC3E}">
        <p14:creationId xmlns:p14="http://schemas.microsoft.com/office/powerpoint/2010/main" val="34703980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4000" b="1" dirty="0">
                <a:solidFill>
                  <a:srgbClr val="00AED9"/>
                </a:solidFill>
                <a:latin typeface="Arial" pitchFamily="34" charset="0"/>
                <a:cs typeface="Arial" pitchFamily="34" charset="0"/>
              </a:rPr>
              <a:t>References</a:t>
            </a:r>
          </a:p>
        </p:txBody>
      </p:sp>
      <p:sp>
        <p:nvSpPr>
          <p:cNvPr id="3" name="Content Placeholder 2"/>
          <p:cNvSpPr>
            <a:spLocks noGrp="1"/>
          </p:cNvSpPr>
          <p:nvPr>
            <p:ph idx="1"/>
          </p:nvPr>
        </p:nvSpPr>
        <p:spPr/>
        <p:txBody>
          <a:bodyPr>
            <a:normAutofit fontScale="70000" lnSpcReduction="20000"/>
          </a:bodyPr>
          <a:lstStyle/>
          <a:p>
            <a:pPr>
              <a:lnSpc>
                <a:spcPct val="107000"/>
              </a:lnSpc>
              <a:spcAft>
                <a:spcPts val="800"/>
              </a:spcAft>
            </a:pPr>
            <a:r>
              <a:rPr lang="en-GB" sz="1800" kern="100" dirty="0">
                <a:effectLst/>
                <a:latin typeface="Arial" panose="020B0604020202020204" pitchFamily="34" charset="0"/>
                <a:ea typeface="Calibri" panose="020F0502020204030204" pitchFamily="34" charset="0"/>
                <a:cs typeface="Times New Roman" panose="02020603050405020304" pitchFamily="18" charset="0"/>
              </a:rPr>
              <a:t>Baker, C. (2019) Health inequalities: deprivation and north/ south divides  Insight </a:t>
            </a:r>
            <a:r>
              <a:rPr lang="en-GB" sz="1800" u="sng" kern="100" dirty="0">
                <a:solidFill>
                  <a:srgbClr val="0563C1"/>
                </a:solidFill>
                <a:effectLst/>
                <a:latin typeface="Arial" panose="020B0604020202020204" pitchFamily="34" charset="0"/>
                <a:ea typeface="Calibri" panose="020F0502020204030204" pitchFamily="34" charset="0"/>
                <a:cs typeface="Segoe UI" panose="020B0502040204020203" pitchFamily="34" charset="0"/>
                <a:hlinkClick r:id="rId2"/>
              </a:rPr>
              <a:t>https://commonslibrary.parliament.uk/health-inequalities-income-deprivation-and-north-south-divides/</a:t>
            </a:r>
            <a:r>
              <a:rPr lang="en-GB" sz="1800" kern="100" dirty="0">
                <a:effectLst/>
                <a:latin typeface="Arial" panose="020B0604020202020204" pitchFamily="34" charset="0"/>
                <a:ea typeface="Calibri" panose="020F0502020204030204" pitchFamily="34" charset="0"/>
                <a:cs typeface="Segoe UI" panose="020B0502040204020203" pitchFamily="34"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err="1">
                <a:effectLst/>
                <a:latin typeface="Arial" panose="020B0604020202020204" pitchFamily="34" charset="0"/>
                <a:ea typeface="Calibri" panose="020F0502020204030204" pitchFamily="34" charset="0"/>
                <a:cs typeface="Times New Roman" panose="02020603050405020304" pitchFamily="18" charset="0"/>
              </a:rPr>
              <a:t>Bierer</a:t>
            </a:r>
            <a:r>
              <a:rPr lang="en-GB" sz="1800" kern="100" dirty="0">
                <a:effectLst/>
                <a:latin typeface="Arial" panose="020B0604020202020204" pitchFamily="34" charset="0"/>
                <a:ea typeface="Calibri" panose="020F0502020204030204" pitchFamily="34" charset="0"/>
                <a:cs typeface="Times New Roman" panose="02020603050405020304" pitchFamily="18" charset="0"/>
              </a:rPr>
              <a:t> BE, </a:t>
            </a:r>
            <a:r>
              <a:rPr lang="en-GB" sz="1800" kern="100" dirty="0" err="1">
                <a:effectLst/>
                <a:latin typeface="Arial" panose="020B0604020202020204" pitchFamily="34" charset="0"/>
                <a:ea typeface="Calibri" panose="020F0502020204030204" pitchFamily="34" charset="0"/>
                <a:cs typeface="Times New Roman" panose="02020603050405020304" pitchFamily="18" charset="0"/>
              </a:rPr>
              <a:t>Meloney</a:t>
            </a:r>
            <a:r>
              <a:rPr lang="en-GB" sz="1800" kern="100" dirty="0">
                <a:effectLst/>
                <a:latin typeface="Arial" panose="020B0604020202020204" pitchFamily="34" charset="0"/>
                <a:ea typeface="Calibri" panose="020F0502020204030204" pitchFamily="34" charset="0"/>
                <a:cs typeface="Times New Roman" panose="02020603050405020304" pitchFamily="18" charset="0"/>
              </a:rPr>
              <a:t> LG, Ahmed HR, White SA. Advancing the inclusion of underrepresented women in clinical research. Cell Rep Med 2022; 3(4): 100553.</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solidFill>
                  <a:srgbClr val="212121"/>
                </a:solidFill>
                <a:effectLst/>
                <a:latin typeface="Arial" panose="020B0604020202020204" pitchFamily="34" charset="0"/>
                <a:ea typeface="Calibri" panose="020F0502020204030204" pitchFamily="34" charset="0"/>
                <a:cs typeface="Times New Roman" panose="02020603050405020304" pitchFamily="18" charset="0"/>
              </a:rPr>
              <a:t>Boaz A, </a:t>
            </a:r>
            <a:r>
              <a:rPr lang="en-GB" sz="1800" kern="100" dirty="0" err="1">
                <a:solidFill>
                  <a:srgbClr val="212121"/>
                </a:solidFill>
                <a:effectLst/>
                <a:latin typeface="Arial" panose="020B0604020202020204" pitchFamily="34" charset="0"/>
                <a:ea typeface="Calibri" panose="020F0502020204030204" pitchFamily="34" charset="0"/>
                <a:cs typeface="Times New Roman" panose="02020603050405020304" pitchFamily="18" charset="0"/>
              </a:rPr>
              <a:t>Hanney</a:t>
            </a:r>
            <a:r>
              <a:rPr lang="en-GB" sz="1800" kern="100" dirty="0">
                <a:solidFill>
                  <a:srgbClr val="212121"/>
                </a:solidFill>
                <a:effectLst/>
                <a:latin typeface="Arial" panose="020B0604020202020204" pitchFamily="34" charset="0"/>
                <a:ea typeface="Calibri" panose="020F0502020204030204" pitchFamily="34" charset="0"/>
                <a:cs typeface="Times New Roman" panose="02020603050405020304" pitchFamily="18" charset="0"/>
              </a:rPr>
              <a:t> S, Jones T, Soper B. Does the engagement of clinicians and organisations in research improve healthcare performance: a three-stage review. BMJ Open. 2015 Dec 9;5(12):e009415. </a:t>
            </a:r>
            <a:r>
              <a:rPr lang="en-GB" sz="1800" kern="100" dirty="0" err="1">
                <a:solidFill>
                  <a:srgbClr val="212121"/>
                </a:solidFill>
                <a:effectLst/>
                <a:latin typeface="Arial" panose="020B0604020202020204" pitchFamily="34" charset="0"/>
                <a:ea typeface="Calibri" panose="020F0502020204030204" pitchFamily="34" charset="0"/>
                <a:cs typeface="Times New Roman" panose="02020603050405020304" pitchFamily="18" charset="0"/>
              </a:rPr>
              <a:t>doi</a:t>
            </a:r>
            <a:r>
              <a:rPr lang="en-GB" sz="1800" kern="100" dirty="0">
                <a:solidFill>
                  <a:srgbClr val="212121"/>
                </a:solidFill>
                <a:effectLst/>
                <a:latin typeface="Arial" panose="020B0604020202020204" pitchFamily="34" charset="0"/>
                <a:ea typeface="Calibri" panose="020F0502020204030204" pitchFamily="34" charset="0"/>
                <a:cs typeface="Times New Roman" panose="02020603050405020304" pitchFamily="18" charset="0"/>
              </a:rPr>
              <a:t>: 10.1136/bmjopen-2015-009415. PMID: 26656023; PMCID: PMC4680006.</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solidFill>
                  <a:srgbClr val="1C1D1E"/>
                </a:solidFill>
                <a:effectLst/>
                <a:latin typeface="Arial" panose="020B0604020202020204" pitchFamily="34" charset="0"/>
                <a:ea typeface="Calibri" panose="020F0502020204030204" pitchFamily="34" charset="0"/>
                <a:cs typeface="Times New Roman" panose="02020603050405020304" pitchFamily="18" charset="0"/>
              </a:rPr>
              <a:t>Jonker L, Fisher SJ, </a:t>
            </a:r>
            <a:r>
              <a:rPr lang="en-GB" sz="1800" kern="100" dirty="0" err="1">
                <a:solidFill>
                  <a:srgbClr val="1C1D1E"/>
                </a:solidFill>
                <a:effectLst/>
                <a:latin typeface="Arial" panose="020B0604020202020204" pitchFamily="34" charset="0"/>
                <a:ea typeface="Calibri" panose="020F0502020204030204" pitchFamily="34" charset="0"/>
                <a:cs typeface="Times New Roman" panose="02020603050405020304" pitchFamily="18" charset="0"/>
              </a:rPr>
              <a:t>Dagnan</a:t>
            </a:r>
            <a:r>
              <a:rPr lang="en-GB" sz="1800" kern="100" dirty="0">
                <a:solidFill>
                  <a:srgbClr val="1C1D1E"/>
                </a:solidFill>
                <a:effectLst/>
                <a:latin typeface="Arial" panose="020B0604020202020204" pitchFamily="34" charset="0"/>
                <a:ea typeface="Calibri" panose="020F0502020204030204" pitchFamily="34" charset="0"/>
                <a:cs typeface="Times New Roman" panose="02020603050405020304" pitchFamily="18" charset="0"/>
              </a:rPr>
              <a:t> D. Patients admitted to more research-active hospitals have more confidence in staff and are better informed about their condition and medication: Results from a retrospective cross-sectional study. </a:t>
            </a:r>
            <a:r>
              <a:rPr lang="en-GB" sz="1800" i="1" kern="100" dirty="0">
                <a:solidFill>
                  <a:srgbClr val="1C1D1E"/>
                </a:solidFill>
                <a:effectLst/>
                <a:latin typeface="Arial" panose="020B0604020202020204" pitchFamily="34" charset="0"/>
                <a:ea typeface="Calibri" panose="020F0502020204030204" pitchFamily="34" charset="0"/>
                <a:cs typeface="Times New Roman" panose="02020603050405020304" pitchFamily="18" charset="0"/>
              </a:rPr>
              <a:t>J Eval Clin </a:t>
            </a:r>
            <a:r>
              <a:rPr lang="en-GB" sz="1800" i="1" kern="100" dirty="0" err="1">
                <a:solidFill>
                  <a:srgbClr val="1C1D1E"/>
                </a:solidFill>
                <a:effectLst/>
                <a:latin typeface="Arial" panose="020B0604020202020204" pitchFamily="34" charset="0"/>
                <a:ea typeface="Calibri" panose="020F0502020204030204" pitchFamily="34" charset="0"/>
                <a:cs typeface="Times New Roman" panose="02020603050405020304" pitchFamily="18" charset="0"/>
              </a:rPr>
              <a:t>Pract</a:t>
            </a:r>
            <a:r>
              <a:rPr lang="en-GB" sz="1800" kern="100" dirty="0">
                <a:solidFill>
                  <a:srgbClr val="1C1D1E"/>
                </a:solidFill>
                <a:effectLst/>
                <a:latin typeface="Arial" panose="020B0604020202020204" pitchFamily="34" charset="0"/>
                <a:ea typeface="Calibri" panose="020F0502020204030204" pitchFamily="34" charset="0"/>
                <a:cs typeface="Times New Roman" panose="02020603050405020304" pitchFamily="18" charset="0"/>
              </a:rPr>
              <a:t>. 2020; 26: 203–208. </a:t>
            </a:r>
            <a:r>
              <a:rPr lang="en-GB" sz="1800" u="sng" kern="100"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rPr>
              <a:t>https://doi.org/10.1111/jep.13118</a:t>
            </a:r>
            <a:r>
              <a:rPr lang="en-GB" sz="1800" kern="1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800" kern="0" dirty="0">
                <a:solidFill>
                  <a:srgbClr val="333333"/>
                </a:solidFill>
                <a:effectLst/>
                <a:latin typeface="Arial" panose="020B0604020202020204" pitchFamily="34" charset="0"/>
                <a:ea typeface="Times New Roman" panose="02020603050405020304" pitchFamily="18" charset="0"/>
              </a:rPr>
              <a:t>Routen A, </a:t>
            </a:r>
            <a:r>
              <a:rPr lang="en-GB" sz="1800" kern="0" dirty="0" err="1">
                <a:solidFill>
                  <a:srgbClr val="333333"/>
                </a:solidFill>
                <a:effectLst/>
                <a:latin typeface="Arial" panose="020B0604020202020204" pitchFamily="34" charset="0"/>
                <a:ea typeface="Times New Roman" panose="02020603050405020304" pitchFamily="18" charset="0"/>
              </a:rPr>
              <a:t>Bodicoat</a:t>
            </a:r>
            <a:r>
              <a:rPr lang="en-GB" sz="1800" kern="0" dirty="0">
                <a:solidFill>
                  <a:srgbClr val="333333"/>
                </a:solidFill>
                <a:effectLst/>
                <a:latin typeface="Arial" panose="020B0604020202020204" pitchFamily="34" charset="0"/>
                <a:ea typeface="Times New Roman" panose="02020603050405020304" pitchFamily="18" charset="0"/>
              </a:rPr>
              <a:t> D, Willis A, </a:t>
            </a:r>
            <a:r>
              <a:rPr lang="en-GB" sz="1800" kern="0" dirty="0" err="1">
                <a:solidFill>
                  <a:srgbClr val="333333"/>
                </a:solidFill>
                <a:effectLst/>
                <a:latin typeface="Arial" panose="020B0604020202020204" pitchFamily="34" charset="0"/>
                <a:ea typeface="Times New Roman" panose="02020603050405020304" pitchFamily="18" charset="0"/>
              </a:rPr>
              <a:t>Treweek</a:t>
            </a:r>
            <a:r>
              <a:rPr lang="en-GB" sz="1800" kern="0" dirty="0">
                <a:solidFill>
                  <a:srgbClr val="333333"/>
                </a:solidFill>
                <a:effectLst/>
                <a:latin typeface="Arial" panose="020B0604020202020204" pitchFamily="34" charset="0"/>
                <a:ea typeface="Times New Roman" panose="02020603050405020304" pitchFamily="18" charset="0"/>
              </a:rPr>
              <a:t> S, Paget S. and </a:t>
            </a:r>
            <a:r>
              <a:rPr lang="en-GB" sz="1800" kern="0" dirty="0" err="1">
                <a:solidFill>
                  <a:srgbClr val="333333"/>
                </a:solidFill>
                <a:effectLst/>
                <a:latin typeface="Arial" panose="020B0604020202020204" pitchFamily="34" charset="0"/>
                <a:ea typeface="Times New Roman" panose="02020603050405020304" pitchFamily="18" charset="0"/>
              </a:rPr>
              <a:t>Khunti</a:t>
            </a:r>
            <a:r>
              <a:rPr lang="en-GB" sz="1800" kern="0" dirty="0">
                <a:solidFill>
                  <a:srgbClr val="333333"/>
                </a:solidFill>
                <a:effectLst/>
                <a:latin typeface="Arial" panose="020B0604020202020204" pitchFamily="34" charset="0"/>
                <a:ea typeface="Times New Roman" panose="02020603050405020304" pitchFamily="18" charset="0"/>
              </a:rPr>
              <a:t> K </a:t>
            </a:r>
            <a:r>
              <a:rPr lang="en-GB" sz="1800" kern="1800" spc="-35" dirty="0">
                <a:solidFill>
                  <a:srgbClr val="131313"/>
                </a:solidFill>
                <a:effectLst/>
                <a:latin typeface="Arial" panose="020B0604020202020204" pitchFamily="34" charset="0"/>
                <a:ea typeface="Times New Roman" panose="02020603050405020304" pitchFamily="18" charset="0"/>
              </a:rPr>
              <a:t>Tackling the lack of diversity in health research </a:t>
            </a:r>
            <a:r>
              <a:rPr lang="en-GB" sz="1800" kern="0" dirty="0">
                <a:solidFill>
                  <a:srgbClr val="333333"/>
                </a:solidFill>
                <a:effectLst/>
                <a:latin typeface="Arial" panose="020B0604020202020204" pitchFamily="34" charset="0"/>
                <a:ea typeface="Times New Roman" panose="02020603050405020304" pitchFamily="18" charset="0"/>
              </a:rPr>
              <a:t>British Journal of General Practice 2022; 72 (722): 444-447</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Arial" panose="020B0604020202020204" pitchFamily="34" charset="0"/>
                <a:ea typeface="Calibri" panose="020F0502020204030204" pitchFamily="34" charset="0"/>
                <a:cs typeface="Times New Roman" panose="02020603050405020304" pitchFamily="18" charset="0"/>
              </a:rPr>
              <a:t>Smart A, Harrison E. The under-representation of minority ethnic groups in UK medical research. </a:t>
            </a:r>
            <a:r>
              <a:rPr lang="en-GB" sz="1800" kern="100" dirty="0" err="1">
                <a:effectLst/>
                <a:latin typeface="Arial" panose="020B0604020202020204" pitchFamily="34" charset="0"/>
                <a:ea typeface="Calibri" panose="020F0502020204030204" pitchFamily="34" charset="0"/>
                <a:cs typeface="Times New Roman" panose="02020603050405020304" pitchFamily="18" charset="0"/>
              </a:rPr>
              <a:t>Ethn</a:t>
            </a:r>
            <a:r>
              <a:rPr lang="en-GB" sz="1800" kern="100" dirty="0">
                <a:effectLst/>
                <a:latin typeface="Arial" panose="020B0604020202020204" pitchFamily="34" charset="0"/>
                <a:ea typeface="Calibri" panose="020F0502020204030204" pitchFamily="34" charset="0"/>
                <a:cs typeface="Times New Roman" panose="02020603050405020304" pitchFamily="18" charset="0"/>
              </a:rPr>
              <a:t> Health 2017; 22(1): 65–82.</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solidFill>
                  <a:srgbClr val="1C1D1E"/>
                </a:solidFill>
                <a:effectLst/>
                <a:latin typeface="Arial" panose="020B0604020202020204" pitchFamily="34" charset="0"/>
                <a:ea typeface="Calibri" panose="020F0502020204030204" pitchFamily="34" charset="0"/>
                <a:cs typeface="Times New Roman" panose="02020603050405020304" pitchFamily="18" charset="0"/>
              </a:rPr>
              <a:t>Upchurch, M. (2020). Gender Bias in Research. In Companion to Women's and Gender Studies, N.A. Naples (Ed.). </a:t>
            </a:r>
            <a:r>
              <a:rPr lang="en-GB" sz="1800" u="sng" kern="100"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4"/>
              </a:rPr>
              <a:t>https://doi.org/10.1002/9781119315063.ch7</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312561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4000" b="1" dirty="0">
                <a:solidFill>
                  <a:srgbClr val="00AED9"/>
                </a:solidFill>
                <a:latin typeface="Arial" pitchFamily="34" charset="0"/>
                <a:cs typeface="Arial" pitchFamily="34" charset="0"/>
              </a:rPr>
              <a:t>Examples of good practice </a:t>
            </a:r>
          </a:p>
        </p:txBody>
      </p:sp>
      <p:sp>
        <p:nvSpPr>
          <p:cNvPr id="3" name="Content Placeholder 2"/>
          <p:cNvSpPr>
            <a:spLocks noGrp="1"/>
          </p:cNvSpPr>
          <p:nvPr>
            <p:ph idx="1"/>
          </p:nvPr>
        </p:nvSpPr>
        <p:spPr/>
        <p:txBody>
          <a:bodyPr>
            <a:normAutofit/>
          </a:bodyPr>
          <a:lstStyle/>
          <a:p>
            <a:pPr lvl="1"/>
            <a:r>
              <a:rPr lang="en-GB" dirty="0">
                <a:latin typeface="Arial" pitchFamily="34" charset="0"/>
                <a:cs typeface="Arial" pitchFamily="34" charset="0"/>
              </a:rPr>
              <a:t>Increasing Diversity in Research participation a good practice guide for engaging with underrepresented groups </a:t>
            </a:r>
            <a:r>
              <a:rPr lang="en-GB" dirty="0">
                <a:hlinkClick r:id="rId2"/>
              </a:rPr>
              <a:t>B1905-increasing-diversity-in-research-participation.pdf - Google Drive</a:t>
            </a:r>
            <a:endParaRPr lang="en-GB" dirty="0"/>
          </a:p>
          <a:p>
            <a:pPr lvl="1"/>
            <a:r>
              <a:rPr lang="en-GB" dirty="0">
                <a:latin typeface="Arial" pitchFamily="34" charset="0"/>
                <a:cs typeface="Arial" pitchFamily="34" charset="0"/>
              </a:rPr>
              <a:t>Improving inclusion of underserved groups in clinical research: Guidance from the NIHR INCLUDE Project </a:t>
            </a:r>
            <a:r>
              <a:rPr lang="en-GB" dirty="0">
                <a:hlinkClick r:id="rId3"/>
              </a:rPr>
              <a:t>NIHR INCLUDE Guidance July 2020.pdf - Google Drive</a:t>
            </a:r>
            <a:endParaRPr lang="en-GB" dirty="0"/>
          </a:p>
          <a:p>
            <a:pPr lvl="1"/>
            <a:r>
              <a:rPr lang="en-GB" dirty="0">
                <a:latin typeface="Arial" pitchFamily="34" charset="0"/>
                <a:cs typeface="Arial" pitchFamily="34" charset="0"/>
              </a:rPr>
              <a:t>Making sense of health inequalities </a:t>
            </a:r>
            <a:r>
              <a:rPr lang="en-GB" dirty="0">
                <a:hlinkClick r:id="rId4"/>
              </a:rPr>
              <a:t>making-sense-of-health-inequalities.pdf</a:t>
            </a:r>
            <a:endParaRPr lang="en-GB" dirty="0"/>
          </a:p>
          <a:p>
            <a:pPr lvl="1"/>
            <a:r>
              <a:rPr lang="en-GB" b="1" i="0">
                <a:solidFill>
                  <a:srgbClr val="202A30"/>
                </a:solidFill>
                <a:effectLst/>
                <a:latin typeface="-apple-system"/>
              </a:rPr>
              <a:t>Core20PLUS5 (adults) – an approach to reducing healthcare inequalities </a:t>
            </a:r>
            <a:r>
              <a:rPr lang="en-GB">
                <a:hlinkClick r:id="rId5"/>
              </a:rPr>
              <a:t>NHS England » Core20PLUS5 (adults) – an approach to reducing healthcare inequalities</a:t>
            </a:r>
            <a:endParaRPr lang="en-GB" b="1" i="0">
              <a:solidFill>
                <a:srgbClr val="202A30"/>
              </a:solidFill>
              <a:effectLst/>
              <a:latin typeface="-apple-system"/>
            </a:endParaRPr>
          </a:p>
          <a:p>
            <a:pPr lvl="1"/>
            <a:endParaRPr lang="en-GB" dirty="0">
              <a:latin typeface="Arial" pitchFamily="34" charset="0"/>
              <a:cs typeface="Arial" pitchFamily="34" charset="0"/>
            </a:endParaRPr>
          </a:p>
        </p:txBody>
      </p:sp>
    </p:spTree>
    <p:extLst>
      <p:ext uri="{BB962C8B-B14F-4D97-AF65-F5344CB8AC3E}">
        <p14:creationId xmlns:p14="http://schemas.microsoft.com/office/powerpoint/2010/main" val="1899990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74987E-2E59-23D9-33EF-702B50ACCD3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950468" y="1285894"/>
            <a:ext cx="3787970" cy="5441106"/>
          </a:xfrm>
          <a:prstGeom prst="rect">
            <a:avLst/>
          </a:prstGeom>
        </p:spPr>
      </p:pic>
      <p:sp>
        <p:nvSpPr>
          <p:cNvPr id="6" name="TextBox 5">
            <a:extLst>
              <a:ext uri="{FF2B5EF4-FFF2-40B4-BE49-F238E27FC236}">
                <a16:creationId xmlns:a16="http://schemas.microsoft.com/office/drawing/2014/main" id="{CF0A157F-972B-E0F7-F3CD-086DD1B14BDB}"/>
              </a:ext>
            </a:extLst>
          </p:cNvPr>
          <p:cNvSpPr txBox="1"/>
          <p:nvPr/>
        </p:nvSpPr>
        <p:spPr>
          <a:xfrm>
            <a:off x="356136" y="1290132"/>
            <a:ext cx="7016816" cy="6432530"/>
          </a:xfrm>
          <a:prstGeom prst="rect">
            <a:avLst/>
          </a:prstGeom>
          <a:noFill/>
        </p:spPr>
        <p:txBody>
          <a:bodyPr wrap="square" rtlCol="0">
            <a:spAutoFit/>
          </a:bodyPr>
          <a:lstStyle/>
          <a:p>
            <a:r>
              <a:rPr lang="en-GB" sz="2000" dirty="0"/>
              <a:t>Health outcomes are not the same across Derby and Derbyshire. </a:t>
            </a:r>
            <a:r>
              <a:rPr lang="en-GB" sz="2000" b="1" dirty="0"/>
              <a:t>This is not fair.</a:t>
            </a:r>
            <a:br>
              <a:rPr lang="en-GB" sz="2000" dirty="0"/>
            </a:br>
            <a:endParaRPr lang="en-GB" sz="2000" dirty="0"/>
          </a:p>
          <a:p>
            <a:r>
              <a:rPr lang="en-GB" sz="2000" b="1" dirty="0"/>
              <a:t>IMD (Index of Multiple Deprivation)</a:t>
            </a:r>
          </a:p>
          <a:p>
            <a:pPr lvl="1">
              <a:buFont typeface="Arial" panose="020B0604020202020204" pitchFamily="34" charset="0"/>
              <a:buChar char="•"/>
            </a:pPr>
            <a:r>
              <a:rPr lang="en-GB" sz="1600" i="0" dirty="0">
                <a:solidFill>
                  <a:srgbClr val="1A1A1A"/>
                </a:solidFill>
                <a:effectLst/>
              </a:rPr>
              <a:t>Income</a:t>
            </a:r>
          </a:p>
          <a:p>
            <a:pPr lvl="1">
              <a:buFont typeface="Arial" panose="020B0604020202020204" pitchFamily="34" charset="0"/>
              <a:buChar char="•"/>
            </a:pPr>
            <a:r>
              <a:rPr lang="en-GB" sz="1600" i="0" dirty="0">
                <a:solidFill>
                  <a:srgbClr val="1A1A1A"/>
                </a:solidFill>
                <a:effectLst/>
              </a:rPr>
              <a:t>Employment </a:t>
            </a:r>
          </a:p>
          <a:p>
            <a:pPr lvl="1">
              <a:buFont typeface="Arial" panose="020B0604020202020204" pitchFamily="34" charset="0"/>
              <a:buChar char="•"/>
            </a:pPr>
            <a:r>
              <a:rPr lang="en-GB" sz="1600" i="0" dirty="0">
                <a:solidFill>
                  <a:srgbClr val="1A1A1A"/>
                </a:solidFill>
                <a:effectLst/>
              </a:rPr>
              <a:t>Health Deprivation and Disability</a:t>
            </a:r>
          </a:p>
          <a:p>
            <a:pPr lvl="1">
              <a:buFont typeface="Arial" panose="020B0604020202020204" pitchFamily="34" charset="0"/>
              <a:buChar char="•"/>
            </a:pPr>
            <a:r>
              <a:rPr lang="en-GB" sz="1600" i="0" dirty="0">
                <a:solidFill>
                  <a:srgbClr val="1A1A1A"/>
                </a:solidFill>
                <a:effectLst/>
              </a:rPr>
              <a:t>Education, Skills, and Training </a:t>
            </a:r>
          </a:p>
          <a:p>
            <a:pPr lvl="1">
              <a:buFont typeface="Arial" panose="020B0604020202020204" pitchFamily="34" charset="0"/>
              <a:buChar char="•"/>
            </a:pPr>
            <a:r>
              <a:rPr lang="en-GB" sz="1600" i="0" dirty="0">
                <a:solidFill>
                  <a:srgbClr val="1A1A1A"/>
                </a:solidFill>
                <a:effectLst/>
              </a:rPr>
              <a:t>Crime </a:t>
            </a:r>
          </a:p>
          <a:p>
            <a:pPr lvl="1">
              <a:buFont typeface="Arial" panose="020B0604020202020204" pitchFamily="34" charset="0"/>
              <a:buChar char="•"/>
            </a:pPr>
            <a:r>
              <a:rPr lang="en-GB" sz="1600" i="0" dirty="0">
                <a:solidFill>
                  <a:srgbClr val="1A1A1A"/>
                </a:solidFill>
                <a:effectLst/>
              </a:rPr>
              <a:t>Barriers to Housing and Services </a:t>
            </a:r>
          </a:p>
          <a:p>
            <a:pPr lvl="1">
              <a:buFont typeface="Arial" panose="020B0604020202020204" pitchFamily="34" charset="0"/>
              <a:buChar char="•"/>
            </a:pPr>
            <a:r>
              <a:rPr lang="en-GB" sz="1600" i="0" dirty="0">
                <a:solidFill>
                  <a:srgbClr val="1A1A1A"/>
                </a:solidFill>
                <a:effectLst/>
              </a:rPr>
              <a:t>Living Environments</a:t>
            </a:r>
          </a:p>
          <a:p>
            <a:pPr lvl="1"/>
            <a:endParaRPr lang="en-GB" sz="1600" i="0" dirty="0">
              <a:solidFill>
                <a:srgbClr val="1A1A1A"/>
              </a:solidFill>
              <a:effectLst/>
            </a:endParaRPr>
          </a:p>
          <a:p>
            <a:pPr marL="285750" indent="-285750">
              <a:buFont typeface="Arial" panose="020B0604020202020204" pitchFamily="34" charset="0"/>
              <a:buChar char="•"/>
            </a:pPr>
            <a:r>
              <a:rPr lang="en-GB" sz="2000" dirty="0"/>
              <a:t>IMD 1 areas face the most challenges. </a:t>
            </a:r>
          </a:p>
          <a:p>
            <a:pPr marL="285750" indent="-285750">
              <a:buFont typeface="Arial" panose="020B0604020202020204" pitchFamily="34" charset="0"/>
              <a:buChar char="•"/>
            </a:pPr>
            <a:r>
              <a:rPr lang="en-GB" sz="2000" dirty="0"/>
              <a:t>IMD 10 areas face the least challenges. </a:t>
            </a:r>
          </a:p>
          <a:p>
            <a:pPr marL="285750" indent="-285750">
              <a:buFont typeface="Arial" panose="020B0604020202020204" pitchFamily="34" charset="0"/>
              <a:buChar char="•"/>
            </a:pPr>
            <a:endParaRPr lang="en-GB" sz="2000" dirty="0"/>
          </a:p>
          <a:p>
            <a:r>
              <a:rPr lang="en-GB" sz="2000" dirty="0"/>
              <a:t>In Derbyshire there is a difference in how many years of good health people can expect of over </a:t>
            </a:r>
            <a:r>
              <a:rPr lang="en-GB" sz="2000" b="1" dirty="0"/>
              <a:t>18 years</a:t>
            </a:r>
            <a:r>
              <a:rPr lang="en-GB" sz="2000" dirty="0"/>
              <a:t> between the most deprived and least deprived areas. </a:t>
            </a:r>
            <a:r>
              <a:rPr lang="en-GB" sz="2000" b="1" dirty="0"/>
              <a:t>This is not ok. </a:t>
            </a:r>
          </a:p>
          <a:p>
            <a:endParaRPr lang="en-GB" sz="2000" dirty="0"/>
          </a:p>
          <a:p>
            <a:r>
              <a:rPr lang="en-GB" sz="2800" dirty="0"/>
              <a:t>. </a:t>
            </a:r>
          </a:p>
          <a:p>
            <a:endParaRPr lang="en-GB" dirty="0"/>
          </a:p>
          <a:p>
            <a:endParaRPr lang="en-GB" dirty="0"/>
          </a:p>
        </p:txBody>
      </p:sp>
      <p:sp>
        <p:nvSpPr>
          <p:cNvPr id="2" name="Rectangle 1">
            <a:extLst>
              <a:ext uri="{FF2B5EF4-FFF2-40B4-BE49-F238E27FC236}">
                <a16:creationId xmlns:a16="http://schemas.microsoft.com/office/drawing/2014/main" id="{8F8DDCAE-645B-0EBC-C072-009A2DCFAE05}"/>
              </a:ext>
            </a:extLst>
          </p:cNvPr>
          <p:cNvSpPr/>
          <p:nvPr/>
        </p:nvSpPr>
        <p:spPr>
          <a:xfrm>
            <a:off x="0" y="0"/>
            <a:ext cx="12192000" cy="1058334"/>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113FF055-03E2-A4FF-4B48-A7A9D954E319}"/>
              </a:ext>
            </a:extLst>
          </p:cNvPr>
          <p:cNvSpPr txBox="1"/>
          <p:nvPr/>
        </p:nvSpPr>
        <p:spPr>
          <a:xfrm>
            <a:off x="356136" y="131000"/>
            <a:ext cx="9575801" cy="769441"/>
          </a:xfrm>
          <a:prstGeom prst="rect">
            <a:avLst/>
          </a:prstGeom>
          <a:noFill/>
        </p:spPr>
        <p:txBody>
          <a:bodyPr wrap="square">
            <a:spAutoFit/>
          </a:bodyPr>
          <a:lstStyle/>
          <a:p>
            <a:r>
              <a:rPr lang="en-GB" sz="4400" b="1" dirty="0"/>
              <a:t>It’s not fair </a:t>
            </a:r>
          </a:p>
        </p:txBody>
      </p:sp>
      <p:sp>
        <p:nvSpPr>
          <p:cNvPr id="3" name="Arrow: Right 2">
            <a:extLst>
              <a:ext uri="{FF2B5EF4-FFF2-40B4-BE49-F238E27FC236}">
                <a16:creationId xmlns:a16="http://schemas.microsoft.com/office/drawing/2014/main" id="{437736EE-9FA0-D5C4-196A-A03108DD1A36}"/>
              </a:ext>
            </a:extLst>
          </p:cNvPr>
          <p:cNvSpPr/>
          <p:nvPr/>
        </p:nvSpPr>
        <p:spPr>
          <a:xfrm>
            <a:off x="4884392" y="4552750"/>
            <a:ext cx="3667225" cy="510139"/>
          </a:xfrm>
          <a:prstGeom prst="rightArrow">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677164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3B8B0-E244-8570-7268-610D65393611}"/>
              </a:ext>
            </a:extLst>
          </p:cNvPr>
          <p:cNvSpPr>
            <a:spLocks noGrp="1"/>
          </p:cNvSpPr>
          <p:nvPr>
            <p:ph type="ctrTitle"/>
          </p:nvPr>
        </p:nvSpPr>
        <p:spPr>
          <a:xfrm>
            <a:off x="533401" y="1034143"/>
            <a:ext cx="11422568" cy="3439886"/>
          </a:xfrm>
        </p:spPr>
        <p:txBody>
          <a:bodyPr>
            <a:normAutofit/>
          </a:bodyPr>
          <a:lstStyle/>
          <a:p>
            <a:br>
              <a:rPr lang="en-US"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Why When </a:t>
            </a:r>
            <a:r>
              <a:rPr lang="en-US" sz="5400" dirty="0">
                <a:solidFill>
                  <a:schemeClr val="accent6">
                    <a:lumMod val="75000"/>
                  </a:schemeClr>
                </a:solidFill>
                <a:latin typeface="Algerian" panose="04020705040A02060702" pitchFamily="82" charset="0"/>
                <a:cs typeface="Aldhabi" panose="020F0502020204030204" pitchFamily="2" charset="-78"/>
              </a:rPr>
              <a:t>I</a:t>
            </a:r>
            <a:r>
              <a:rPr lang="en-US" sz="3200" dirty="0">
                <a:solidFill>
                  <a:schemeClr val="accent6">
                    <a:lumMod val="75000"/>
                  </a:schemeClr>
                </a:solidFill>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did someone's blood pressure in Barrow hill did </a:t>
            </a:r>
            <a:r>
              <a:rPr lang="en-US" sz="4800" dirty="0">
                <a:solidFill>
                  <a:srgbClr val="FFC000"/>
                </a:solidFill>
                <a:latin typeface="Arial Rounded MT Bold" panose="020F0704030504030204" pitchFamily="34" charset="0"/>
                <a:cs typeface="Arial" panose="020B0604020202020204" pitchFamily="34" charset="0"/>
              </a:rPr>
              <a:t>WE</a:t>
            </a:r>
            <a:r>
              <a:rPr lang="en-US" sz="3200" dirty="0">
                <a:latin typeface="Arial Rounded MT Bold" panose="020F070403050403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end up doing </a:t>
            </a:r>
            <a:r>
              <a:rPr lang="en-US" sz="3200" dirty="0">
                <a:solidFill>
                  <a:srgbClr val="7030A0"/>
                </a:solidFill>
                <a:latin typeface="Arial" panose="020B0604020202020204" pitchFamily="34" charset="0"/>
                <a:cs typeface="Arial" panose="020B0604020202020204" pitchFamily="34" charset="0"/>
              </a:rPr>
              <a:t>CPR</a:t>
            </a:r>
            <a:r>
              <a:rPr lang="en-US" sz="3200" dirty="0">
                <a:latin typeface="Arial" panose="020B0604020202020204" pitchFamily="34" charset="0"/>
                <a:cs typeface="Arial" panose="020B0604020202020204" pitchFamily="34" charset="0"/>
              </a:rPr>
              <a:t>? </a:t>
            </a:r>
          </a:p>
        </p:txBody>
      </p:sp>
      <p:sp>
        <p:nvSpPr>
          <p:cNvPr id="3" name="Subtitle 2">
            <a:extLst>
              <a:ext uri="{FF2B5EF4-FFF2-40B4-BE49-F238E27FC236}">
                <a16:creationId xmlns:a16="http://schemas.microsoft.com/office/drawing/2014/main" id="{99207726-DF02-04B6-4665-9E9846B8EB78}"/>
              </a:ext>
            </a:extLst>
          </p:cNvPr>
          <p:cNvSpPr>
            <a:spLocks noGrp="1"/>
          </p:cNvSpPr>
          <p:nvPr>
            <p:ph type="subTitle" idx="1"/>
          </p:nvPr>
        </p:nvSpPr>
        <p:spPr>
          <a:xfrm>
            <a:off x="1126638" y="4320619"/>
            <a:ext cx="9938726" cy="2410151"/>
          </a:xfrm>
        </p:spPr>
        <p:txBody>
          <a:bodyPr>
            <a:normAutofit/>
          </a:bodyPr>
          <a:lstStyle/>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Alice Fenton GP Health inequalities +  Clinical Lead Chesterfield place   </a:t>
            </a:r>
          </a:p>
        </p:txBody>
      </p:sp>
      <p:pic>
        <p:nvPicPr>
          <p:cNvPr id="5" name="Picture 4">
            <a:extLst>
              <a:ext uri="{FF2B5EF4-FFF2-40B4-BE49-F238E27FC236}">
                <a16:creationId xmlns:a16="http://schemas.microsoft.com/office/drawing/2014/main" id="{E3AB14EF-0D16-89C8-73EB-DF4E566AA22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80031" y="209870"/>
            <a:ext cx="2575938" cy="912493"/>
          </a:xfrm>
          <a:prstGeom prst="rect">
            <a:avLst/>
          </a:prstGeom>
        </p:spPr>
      </p:pic>
      <p:pic>
        <p:nvPicPr>
          <p:cNvPr id="6" name="Picture 5">
            <a:extLst>
              <a:ext uri="{FF2B5EF4-FFF2-40B4-BE49-F238E27FC236}">
                <a16:creationId xmlns:a16="http://schemas.microsoft.com/office/drawing/2014/main" id="{C9307526-40C6-5B3C-BE6D-4A544677FEB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3145" y="6017556"/>
            <a:ext cx="3800678" cy="713214"/>
          </a:xfrm>
          <a:prstGeom prst="rect">
            <a:avLst/>
          </a:prstGeom>
        </p:spPr>
      </p:pic>
      <p:pic>
        <p:nvPicPr>
          <p:cNvPr id="8" name="Picture 7">
            <a:extLst>
              <a:ext uri="{FF2B5EF4-FFF2-40B4-BE49-F238E27FC236}">
                <a16:creationId xmlns:a16="http://schemas.microsoft.com/office/drawing/2014/main" id="{0039B45C-C5AF-3947-FA99-2574A4D7E4B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18178" y="5890326"/>
            <a:ext cx="4173821" cy="967674"/>
          </a:xfrm>
          <a:prstGeom prst="rect">
            <a:avLst/>
          </a:prstGeom>
        </p:spPr>
      </p:pic>
    </p:spTree>
    <p:extLst>
      <p:ext uri="{BB962C8B-B14F-4D97-AF65-F5344CB8AC3E}">
        <p14:creationId xmlns:p14="http://schemas.microsoft.com/office/powerpoint/2010/main" val="11091132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9207726-DF02-04B6-4665-9E9846B8EB78}"/>
              </a:ext>
            </a:extLst>
          </p:cNvPr>
          <p:cNvSpPr>
            <a:spLocks noGrp="1"/>
          </p:cNvSpPr>
          <p:nvPr>
            <p:ph type="subTitle" idx="1"/>
          </p:nvPr>
        </p:nvSpPr>
        <p:spPr>
          <a:xfrm>
            <a:off x="337226" y="2328693"/>
            <a:ext cx="9144000" cy="599130"/>
          </a:xfrm>
        </p:spPr>
        <p:txBody>
          <a:bodyPr/>
          <a:lstStyle/>
          <a:p>
            <a:pPr algn="l"/>
            <a:r>
              <a:rPr lang="en-US">
                <a:latin typeface="Arial" panose="020B0604020202020204" pitchFamily="34" charset="0"/>
                <a:cs typeface="Arial" panose="020B0604020202020204" pitchFamily="34" charset="0"/>
              </a:rPr>
              <a:t>Text set let</a:t>
            </a:r>
            <a:endParaRPr lang="en-US"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E3AB14EF-0D16-89C8-73EB-DF4E566AA2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80031" y="209870"/>
            <a:ext cx="2575938" cy="912493"/>
          </a:xfrm>
          <a:prstGeom prst="rect">
            <a:avLst/>
          </a:prstGeom>
        </p:spPr>
      </p:pic>
      <p:pic>
        <p:nvPicPr>
          <p:cNvPr id="9" name="Picture 8">
            <a:extLst>
              <a:ext uri="{FF2B5EF4-FFF2-40B4-BE49-F238E27FC236}">
                <a16:creationId xmlns:a16="http://schemas.microsoft.com/office/drawing/2014/main" id="{478209DF-D63D-23C0-C7C7-240EE0DAB1AB}"/>
              </a:ext>
            </a:extLst>
          </p:cNvPr>
          <p:cNvPicPr>
            <a:picLocks noChangeAspect="1"/>
          </p:cNvPicPr>
          <p:nvPr/>
        </p:nvPicPr>
        <p:blipFill>
          <a:blip r:embed="rId4"/>
          <a:stretch>
            <a:fillRect/>
          </a:stretch>
        </p:blipFill>
        <p:spPr>
          <a:xfrm>
            <a:off x="7236110" y="1224329"/>
            <a:ext cx="4410424" cy="2374905"/>
          </a:xfrm>
          <a:prstGeom prst="rect">
            <a:avLst/>
          </a:prstGeom>
        </p:spPr>
      </p:pic>
      <p:pic>
        <p:nvPicPr>
          <p:cNvPr id="15" name="Picture 14">
            <a:extLst>
              <a:ext uri="{FF2B5EF4-FFF2-40B4-BE49-F238E27FC236}">
                <a16:creationId xmlns:a16="http://schemas.microsoft.com/office/drawing/2014/main" id="{2C4C0C91-E094-AF35-A243-0C428C0E788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5066" y="5171727"/>
            <a:ext cx="2170691" cy="1551201"/>
          </a:xfrm>
          <a:prstGeom prst="rect">
            <a:avLst/>
          </a:prstGeom>
        </p:spPr>
      </p:pic>
      <p:pic>
        <p:nvPicPr>
          <p:cNvPr id="11" name="Picture 10">
            <a:extLst>
              <a:ext uri="{FF2B5EF4-FFF2-40B4-BE49-F238E27FC236}">
                <a16:creationId xmlns:a16="http://schemas.microsoft.com/office/drawing/2014/main" id="{808587F4-EB19-41BB-3753-CEF18E936D3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563090" y="4835753"/>
            <a:ext cx="1975228" cy="1887175"/>
          </a:xfrm>
          <a:prstGeom prst="rect">
            <a:avLst/>
          </a:prstGeom>
        </p:spPr>
      </p:pic>
      <p:pic>
        <p:nvPicPr>
          <p:cNvPr id="17" name="Picture 16">
            <a:extLst>
              <a:ext uri="{FF2B5EF4-FFF2-40B4-BE49-F238E27FC236}">
                <a16:creationId xmlns:a16="http://schemas.microsoft.com/office/drawing/2014/main" id="{4681E7E8-257A-F0A5-B62D-F309305F76C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062409" y="4059286"/>
            <a:ext cx="2047889" cy="2224881"/>
          </a:xfrm>
          <a:prstGeom prst="rect">
            <a:avLst/>
          </a:prstGeom>
        </p:spPr>
      </p:pic>
      <p:pic>
        <p:nvPicPr>
          <p:cNvPr id="19" name="Picture 18">
            <a:extLst>
              <a:ext uri="{FF2B5EF4-FFF2-40B4-BE49-F238E27FC236}">
                <a16:creationId xmlns:a16="http://schemas.microsoft.com/office/drawing/2014/main" id="{9A5E24CB-93D6-E6B2-6C2F-B1EB2F817425}"/>
              </a:ext>
            </a:extLst>
          </p:cNvPr>
          <p:cNvPicPr>
            <a:picLocks noChangeAspect="1"/>
          </p:cNvPicPr>
          <p:nvPr/>
        </p:nvPicPr>
        <p:blipFill>
          <a:blip r:embed="rId8"/>
          <a:stretch>
            <a:fillRect/>
          </a:stretch>
        </p:blipFill>
        <p:spPr>
          <a:xfrm>
            <a:off x="303163" y="187579"/>
            <a:ext cx="7287642" cy="1152686"/>
          </a:xfrm>
          <a:prstGeom prst="rect">
            <a:avLst/>
          </a:prstGeom>
        </p:spPr>
      </p:pic>
      <p:sp>
        <p:nvSpPr>
          <p:cNvPr id="2" name="Title 1">
            <a:extLst>
              <a:ext uri="{FF2B5EF4-FFF2-40B4-BE49-F238E27FC236}">
                <a16:creationId xmlns:a16="http://schemas.microsoft.com/office/drawing/2014/main" id="{3363B8B0-E244-8570-7268-610D65393611}"/>
              </a:ext>
            </a:extLst>
          </p:cNvPr>
          <p:cNvSpPr>
            <a:spLocks noGrp="1"/>
          </p:cNvSpPr>
          <p:nvPr>
            <p:ph type="ctrTitle"/>
          </p:nvPr>
        </p:nvSpPr>
        <p:spPr>
          <a:xfrm>
            <a:off x="337226" y="946311"/>
            <a:ext cx="9144000" cy="1056633"/>
          </a:xfrm>
        </p:spPr>
        <p:txBody>
          <a:bodyPr>
            <a:normAutofit/>
          </a:bodyPr>
          <a:lstStyle/>
          <a:p>
            <a:pPr algn="l"/>
            <a:r>
              <a:rPr lang="en-US" sz="4800" dirty="0">
                <a:solidFill>
                  <a:srgbClr val="002060"/>
                </a:solidFill>
                <a:latin typeface="Arial" panose="020B0604020202020204" pitchFamily="34" charset="0"/>
                <a:cs typeface="Arial" panose="020B0604020202020204" pitchFamily="34" charset="0"/>
              </a:rPr>
              <a:t>#ProudtobeBarrowhill</a:t>
            </a:r>
          </a:p>
        </p:txBody>
      </p:sp>
      <p:pic>
        <p:nvPicPr>
          <p:cNvPr id="13" name="Picture 12">
            <a:extLst>
              <a:ext uri="{FF2B5EF4-FFF2-40B4-BE49-F238E27FC236}">
                <a16:creationId xmlns:a16="http://schemas.microsoft.com/office/drawing/2014/main" id="{8B9D5751-3465-2E13-A049-D88C15AF7561}"/>
              </a:ext>
            </a:extLst>
          </p:cNvPr>
          <p:cNvPicPr>
            <a:picLocks noChangeAspect="1"/>
          </p:cNvPicPr>
          <p:nvPr/>
        </p:nvPicPr>
        <p:blipFill>
          <a:blip r:embed="rId9"/>
          <a:stretch>
            <a:fillRect/>
          </a:stretch>
        </p:blipFill>
        <p:spPr>
          <a:xfrm>
            <a:off x="2905829" y="4247126"/>
            <a:ext cx="3868853" cy="2475802"/>
          </a:xfrm>
          <a:prstGeom prst="rect">
            <a:avLst/>
          </a:prstGeom>
        </p:spPr>
      </p:pic>
      <p:pic>
        <p:nvPicPr>
          <p:cNvPr id="21" name="Picture 20">
            <a:extLst>
              <a:ext uri="{FF2B5EF4-FFF2-40B4-BE49-F238E27FC236}">
                <a16:creationId xmlns:a16="http://schemas.microsoft.com/office/drawing/2014/main" id="{2A56A57F-DE77-161D-5EFE-0E77D4211A30}"/>
              </a:ext>
            </a:extLst>
          </p:cNvPr>
          <p:cNvPicPr>
            <a:picLocks noChangeAspect="1"/>
          </p:cNvPicPr>
          <p:nvPr/>
        </p:nvPicPr>
        <p:blipFill>
          <a:blip r:embed="rId10"/>
          <a:stretch>
            <a:fillRect/>
          </a:stretch>
        </p:blipFill>
        <p:spPr>
          <a:xfrm>
            <a:off x="7590805" y="262075"/>
            <a:ext cx="1047896" cy="1114581"/>
          </a:xfrm>
          <a:prstGeom prst="rect">
            <a:avLst/>
          </a:prstGeom>
        </p:spPr>
      </p:pic>
      <p:pic>
        <p:nvPicPr>
          <p:cNvPr id="25" name="Picture 24">
            <a:extLst>
              <a:ext uri="{FF2B5EF4-FFF2-40B4-BE49-F238E27FC236}">
                <a16:creationId xmlns:a16="http://schemas.microsoft.com/office/drawing/2014/main" id="{D9FBED3C-9826-683D-46C6-1C96A61F37F1}"/>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481226" y="3453136"/>
            <a:ext cx="2334073" cy="1587980"/>
          </a:xfrm>
          <a:prstGeom prst="rect">
            <a:avLst/>
          </a:prstGeom>
        </p:spPr>
      </p:pic>
      <p:pic>
        <p:nvPicPr>
          <p:cNvPr id="23" name="Picture 22">
            <a:extLst>
              <a:ext uri="{FF2B5EF4-FFF2-40B4-BE49-F238E27FC236}">
                <a16:creationId xmlns:a16="http://schemas.microsoft.com/office/drawing/2014/main" id="{CC668D08-3F35-E4DB-978D-B9FDD6BAA03D}"/>
              </a:ext>
            </a:extLst>
          </p:cNvPr>
          <p:cNvPicPr>
            <a:picLocks noChangeAspect="1"/>
          </p:cNvPicPr>
          <p:nvPr/>
        </p:nvPicPr>
        <p:blipFill>
          <a:blip r:embed="rId12"/>
          <a:stretch>
            <a:fillRect/>
          </a:stretch>
        </p:blipFill>
        <p:spPr>
          <a:xfrm>
            <a:off x="149022" y="2024501"/>
            <a:ext cx="2992946" cy="3315263"/>
          </a:xfrm>
          <a:prstGeom prst="rect">
            <a:avLst/>
          </a:prstGeom>
        </p:spPr>
      </p:pic>
      <p:pic>
        <p:nvPicPr>
          <p:cNvPr id="27" name="Picture 26">
            <a:extLst>
              <a:ext uri="{FF2B5EF4-FFF2-40B4-BE49-F238E27FC236}">
                <a16:creationId xmlns:a16="http://schemas.microsoft.com/office/drawing/2014/main" id="{CC14F9D7-0CB8-A805-FEDC-76F958899BB9}"/>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3829252" y="2098997"/>
            <a:ext cx="2923465" cy="2736756"/>
          </a:xfrm>
          <a:prstGeom prst="rect">
            <a:avLst/>
          </a:prstGeom>
        </p:spPr>
      </p:pic>
    </p:spTree>
    <p:extLst>
      <p:ext uri="{BB962C8B-B14F-4D97-AF65-F5344CB8AC3E}">
        <p14:creationId xmlns:p14="http://schemas.microsoft.com/office/powerpoint/2010/main" val="36055417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3AB14EF-0D16-89C8-73EB-DF4E566AA2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80031" y="209870"/>
            <a:ext cx="2575938" cy="912493"/>
          </a:xfrm>
          <a:prstGeom prst="rect">
            <a:avLst/>
          </a:prstGeom>
        </p:spPr>
      </p:pic>
      <p:sp>
        <p:nvSpPr>
          <p:cNvPr id="12" name="Multiplication Sign 11">
            <a:extLst>
              <a:ext uri="{FF2B5EF4-FFF2-40B4-BE49-F238E27FC236}">
                <a16:creationId xmlns:a16="http://schemas.microsoft.com/office/drawing/2014/main" id="{F97D1081-9B3D-4C27-D7E1-E7AD9D0CBA00}"/>
              </a:ext>
            </a:extLst>
          </p:cNvPr>
          <p:cNvSpPr/>
          <p:nvPr/>
        </p:nvSpPr>
        <p:spPr>
          <a:xfrm>
            <a:off x="4298794" y="254939"/>
            <a:ext cx="3800678" cy="2494721"/>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363B8B0-E244-8570-7268-610D65393611}"/>
              </a:ext>
            </a:extLst>
          </p:cNvPr>
          <p:cNvSpPr>
            <a:spLocks noGrp="1"/>
          </p:cNvSpPr>
          <p:nvPr>
            <p:ph type="ctrTitle"/>
          </p:nvPr>
        </p:nvSpPr>
        <p:spPr>
          <a:xfrm>
            <a:off x="337226" y="946311"/>
            <a:ext cx="9144000" cy="1056633"/>
          </a:xfrm>
        </p:spPr>
        <p:txBody>
          <a:bodyPr>
            <a:normAutofit/>
          </a:bodyPr>
          <a:lstStyle/>
          <a:p>
            <a:pPr algn="l"/>
            <a:r>
              <a:rPr lang="en-US" sz="4800" dirty="0">
                <a:latin typeface="Arial" panose="020B0604020202020204" pitchFamily="34" charset="0"/>
                <a:cs typeface="Arial" panose="020B0604020202020204" pitchFamily="34" charset="0"/>
              </a:rPr>
              <a:t>Making Health Care Fairer</a:t>
            </a:r>
          </a:p>
        </p:txBody>
      </p:sp>
      <p:pic>
        <p:nvPicPr>
          <p:cNvPr id="6" name="Picture 5">
            <a:extLst>
              <a:ext uri="{FF2B5EF4-FFF2-40B4-BE49-F238E27FC236}">
                <a16:creationId xmlns:a16="http://schemas.microsoft.com/office/drawing/2014/main" id="{C9307526-40C6-5B3C-BE6D-4A544677FEB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17501" y="5958917"/>
            <a:ext cx="3800678" cy="713214"/>
          </a:xfrm>
          <a:prstGeom prst="rect">
            <a:avLst/>
          </a:prstGeom>
        </p:spPr>
      </p:pic>
      <p:pic>
        <p:nvPicPr>
          <p:cNvPr id="4" name="Picture 3">
            <a:extLst>
              <a:ext uri="{FF2B5EF4-FFF2-40B4-BE49-F238E27FC236}">
                <a16:creationId xmlns:a16="http://schemas.microsoft.com/office/drawing/2014/main" id="{2901CBD1-CB41-205D-7EF3-CBE893E565D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04998" y="2757722"/>
            <a:ext cx="2497115" cy="3113687"/>
          </a:xfrm>
          <a:prstGeom prst="rect">
            <a:avLst/>
          </a:prstGeom>
        </p:spPr>
      </p:pic>
      <p:sp>
        <p:nvSpPr>
          <p:cNvPr id="7" name="TextBox 6">
            <a:extLst>
              <a:ext uri="{FF2B5EF4-FFF2-40B4-BE49-F238E27FC236}">
                <a16:creationId xmlns:a16="http://schemas.microsoft.com/office/drawing/2014/main" id="{EBA7C1D4-918A-D4D8-B1D1-C3C8EEC93C67}"/>
              </a:ext>
            </a:extLst>
          </p:cNvPr>
          <p:cNvSpPr txBox="1"/>
          <p:nvPr/>
        </p:nvSpPr>
        <p:spPr>
          <a:xfrm>
            <a:off x="4504334" y="2469070"/>
            <a:ext cx="6779751" cy="1138773"/>
          </a:xfrm>
          <a:prstGeom prst="rect">
            <a:avLst/>
          </a:prstGeom>
          <a:noFill/>
        </p:spPr>
        <p:txBody>
          <a:bodyPr wrap="square" rtlCol="0">
            <a:spAutoFit/>
          </a:bodyPr>
          <a:lstStyle/>
          <a:p>
            <a:r>
              <a:rPr lang="en-GB" sz="4800" dirty="0"/>
              <a:t>Health Care </a:t>
            </a:r>
            <a:r>
              <a:rPr lang="en-GB" sz="4800" dirty="0" err="1"/>
              <a:t>Aint</a:t>
            </a:r>
            <a:r>
              <a:rPr lang="en-GB" sz="4800" dirty="0"/>
              <a:t> Fair</a:t>
            </a:r>
          </a:p>
          <a:p>
            <a:r>
              <a:rPr lang="en-GB" sz="2000" dirty="0"/>
              <a:t>Or for the faint hearted!</a:t>
            </a:r>
          </a:p>
        </p:txBody>
      </p:sp>
      <p:pic>
        <p:nvPicPr>
          <p:cNvPr id="11" name="Picture 10">
            <a:extLst>
              <a:ext uri="{FF2B5EF4-FFF2-40B4-BE49-F238E27FC236}">
                <a16:creationId xmlns:a16="http://schemas.microsoft.com/office/drawing/2014/main" id="{F1CC4E19-4C33-5744-D2A0-D0889B5CFFA3}"/>
              </a:ext>
            </a:extLst>
          </p:cNvPr>
          <p:cNvPicPr>
            <a:picLocks noChangeAspect="1"/>
          </p:cNvPicPr>
          <p:nvPr/>
        </p:nvPicPr>
        <p:blipFill>
          <a:blip r:embed="rId6"/>
          <a:stretch>
            <a:fillRect/>
          </a:stretch>
        </p:blipFill>
        <p:spPr>
          <a:xfrm>
            <a:off x="7974501" y="3929110"/>
            <a:ext cx="3573327" cy="2530775"/>
          </a:xfrm>
          <a:prstGeom prst="rect">
            <a:avLst/>
          </a:prstGeom>
        </p:spPr>
      </p:pic>
      <p:pic>
        <p:nvPicPr>
          <p:cNvPr id="14" name="Graphic 13" descr="Adhesive Bandage outline">
            <a:extLst>
              <a:ext uri="{FF2B5EF4-FFF2-40B4-BE49-F238E27FC236}">
                <a16:creationId xmlns:a16="http://schemas.microsoft.com/office/drawing/2014/main" id="{C5C34CC4-D7C1-BEFC-A4CA-847F8575BE9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103914" y="2003988"/>
            <a:ext cx="1698171" cy="1491343"/>
          </a:xfrm>
          <a:prstGeom prst="rect">
            <a:avLst/>
          </a:prstGeom>
        </p:spPr>
      </p:pic>
    </p:spTree>
    <p:extLst>
      <p:ext uri="{BB962C8B-B14F-4D97-AF65-F5344CB8AC3E}">
        <p14:creationId xmlns:p14="http://schemas.microsoft.com/office/powerpoint/2010/main" val="193552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50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3AB14EF-0D16-89C8-73EB-DF4E566AA2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80031" y="209870"/>
            <a:ext cx="2575938" cy="912493"/>
          </a:xfrm>
          <a:prstGeom prst="rect">
            <a:avLst/>
          </a:prstGeom>
        </p:spPr>
      </p:pic>
      <p:pic>
        <p:nvPicPr>
          <p:cNvPr id="6" name="Picture 5">
            <a:extLst>
              <a:ext uri="{FF2B5EF4-FFF2-40B4-BE49-F238E27FC236}">
                <a16:creationId xmlns:a16="http://schemas.microsoft.com/office/drawing/2014/main" id="{C9307526-40C6-5B3C-BE6D-4A544677FEB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17501" y="5958917"/>
            <a:ext cx="3800678" cy="713214"/>
          </a:xfrm>
          <a:prstGeom prst="rect">
            <a:avLst/>
          </a:prstGeom>
        </p:spPr>
      </p:pic>
      <p:sp>
        <p:nvSpPr>
          <p:cNvPr id="9" name="Subtitle 8">
            <a:extLst>
              <a:ext uri="{FF2B5EF4-FFF2-40B4-BE49-F238E27FC236}">
                <a16:creationId xmlns:a16="http://schemas.microsoft.com/office/drawing/2014/main" id="{13468044-DD52-78DF-2448-A29E2E02110F}"/>
              </a:ext>
            </a:extLst>
          </p:cNvPr>
          <p:cNvSpPr>
            <a:spLocks noGrp="1"/>
          </p:cNvSpPr>
          <p:nvPr>
            <p:ph type="subTitle" idx="1"/>
          </p:nvPr>
        </p:nvSpPr>
        <p:spPr>
          <a:xfrm>
            <a:off x="-518615" y="209871"/>
            <a:ext cx="11186615" cy="5110274"/>
          </a:xfrm>
        </p:spPr>
        <p:txBody>
          <a:bodyPr/>
          <a:lstStyle/>
          <a:p>
            <a:r>
              <a:rPr lang="en-US" dirty="0">
                <a:latin typeface="Arial" panose="020B0604020202020204" pitchFamily="34" charset="0"/>
                <a:cs typeface="Arial" panose="020B0604020202020204" pitchFamily="34" charset="0"/>
              </a:rPr>
              <a:t>In order to make it fairer we need to know why its not…</a:t>
            </a:r>
            <a:endParaRPr lang="en-GB" dirty="0"/>
          </a:p>
        </p:txBody>
      </p:sp>
      <p:sp>
        <p:nvSpPr>
          <p:cNvPr id="10" name="TextBox 9">
            <a:extLst>
              <a:ext uri="{FF2B5EF4-FFF2-40B4-BE49-F238E27FC236}">
                <a16:creationId xmlns:a16="http://schemas.microsoft.com/office/drawing/2014/main" id="{29F1FDA9-36DA-B4F5-4D7E-9B7E432C4D75}"/>
              </a:ext>
            </a:extLst>
          </p:cNvPr>
          <p:cNvSpPr txBox="1"/>
          <p:nvPr/>
        </p:nvSpPr>
        <p:spPr>
          <a:xfrm>
            <a:off x="2013625" y="1016540"/>
            <a:ext cx="1643975" cy="369332"/>
          </a:xfrm>
          <a:prstGeom prst="rect">
            <a:avLst/>
          </a:prstGeom>
          <a:noFill/>
        </p:spPr>
        <p:txBody>
          <a:bodyPr wrap="square" rtlCol="0">
            <a:spAutoFit/>
          </a:bodyPr>
          <a:lstStyle/>
          <a:p>
            <a:r>
              <a:rPr lang="en-GB" dirty="0">
                <a:highlight>
                  <a:srgbClr val="FFFF00"/>
                </a:highlight>
              </a:rPr>
              <a:t>Golden Ticket </a:t>
            </a:r>
          </a:p>
        </p:txBody>
      </p:sp>
      <p:sp>
        <p:nvSpPr>
          <p:cNvPr id="11" name="Arrow: Right 10">
            <a:extLst>
              <a:ext uri="{FF2B5EF4-FFF2-40B4-BE49-F238E27FC236}">
                <a16:creationId xmlns:a16="http://schemas.microsoft.com/office/drawing/2014/main" id="{99C790EB-B836-35B4-E603-663320A41016}"/>
              </a:ext>
            </a:extLst>
          </p:cNvPr>
          <p:cNvSpPr/>
          <p:nvPr/>
        </p:nvSpPr>
        <p:spPr>
          <a:xfrm>
            <a:off x="3764603" y="1108873"/>
            <a:ext cx="1877439" cy="18466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A4A3D0BB-79B4-F812-87BE-BCFF133055FE}"/>
              </a:ext>
            </a:extLst>
          </p:cNvPr>
          <p:cNvSpPr txBox="1"/>
          <p:nvPr/>
        </p:nvSpPr>
        <p:spPr>
          <a:xfrm>
            <a:off x="5827678" y="1016540"/>
            <a:ext cx="4707377" cy="646331"/>
          </a:xfrm>
          <a:prstGeom prst="rect">
            <a:avLst/>
          </a:prstGeom>
          <a:noFill/>
        </p:spPr>
        <p:txBody>
          <a:bodyPr wrap="square" rtlCol="0">
            <a:spAutoFit/>
          </a:bodyPr>
          <a:lstStyle/>
          <a:p>
            <a:r>
              <a:rPr lang="en-GB" dirty="0"/>
              <a:t>School/Education/Job/House/Internet access/Support</a:t>
            </a:r>
          </a:p>
        </p:txBody>
      </p:sp>
      <p:sp>
        <p:nvSpPr>
          <p:cNvPr id="14" name="TextBox 13">
            <a:extLst>
              <a:ext uri="{FF2B5EF4-FFF2-40B4-BE49-F238E27FC236}">
                <a16:creationId xmlns:a16="http://schemas.microsoft.com/office/drawing/2014/main" id="{9EED9AE2-66BC-8624-A475-B9066CC63297}"/>
              </a:ext>
            </a:extLst>
          </p:cNvPr>
          <p:cNvSpPr txBox="1"/>
          <p:nvPr/>
        </p:nvSpPr>
        <p:spPr>
          <a:xfrm>
            <a:off x="5827678" y="1761136"/>
            <a:ext cx="4781145" cy="3693319"/>
          </a:xfrm>
          <a:prstGeom prst="rect">
            <a:avLst/>
          </a:prstGeom>
          <a:noFill/>
        </p:spPr>
        <p:txBody>
          <a:bodyPr wrap="square" rtlCol="0">
            <a:spAutoFit/>
          </a:bodyPr>
          <a:lstStyle/>
          <a:p>
            <a:r>
              <a:rPr lang="en-GB" dirty="0"/>
              <a:t>Do you have the bus fair? Is there even a direct bus?</a:t>
            </a:r>
          </a:p>
          <a:p>
            <a:endParaRPr lang="en-GB" dirty="0"/>
          </a:p>
          <a:p>
            <a:r>
              <a:rPr lang="en-GB" dirty="0"/>
              <a:t>Do you suffer with Stress/Mental health issues/Disability/Kids/Carer/Income loss/barriers to treatment </a:t>
            </a:r>
          </a:p>
          <a:p>
            <a:endParaRPr lang="en-GB" dirty="0"/>
          </a:p>
          <a:p>
            <a:r>
              <a:rPr lang="en-GB" dirty="0"/>
              <a:t>Running Late/Well-presented/obese/literacy level/can you afford a prescription?/ Can you afford self-help?</a:t>
            </a:r>
          </a:p>
          <a:p>
            <a:endParaRPr lang="en-GB" dirty="0"/>
          </a:p>
          <a:p>
            <a:r>
              <a:rPr lang="en-GB" dirty="0"/>
              <a:t>Are you in the right place to be told to stop smoking?  </a:t>
            </a:r>
          </a:p>
        </p:txBody>
      </p:sp>
      <p:sp>
        <p:nvSpPr>
          <p:cNvPr id="16" name="Arrow: Down 15">
            <a:extLst>
              <a:ext uri="{FF2B5EF4-FFF2-40B4-BE49-F238E27FC236}">
                <a16:creationId xmlns:a16="http://schemas.microsoft.com/office/drawing/2014/main" id="{0CC37248-E089-A087-9529-C7E0378FCBC8}"/>
              </a:ext>
            </a:extLst>
          </p:cNvPr>
          <p:cNvSpPr/>
          <p:nvPr/>
        </p:nvSpPr>
        <p:spPr>
          <a:xfrm>
            <a:off x="1118681" y="1566153"/>
            <a:ext cx="521376" cy="201362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Arrow: Down 16">
            <a:extLst>
              <a:ext uri="{FF2B5EF4-FFF2-40B4-BE49-F238E27FC236}">
                <a16:creationId xmlns:a16="http://schemas.microsoft.com/office/drawing/2014/main" id="{7CBE8FA8-A14A-56D0-63CA-824E04643EDD}"/>
              </a:ext>
            </a:extLst>
          </p:cNvPr>
          <p:cNvSpPr/>
          <p:nvPr/>
        </p:nvSpPr>
        <p:spPr>
          <a:xfrm>
            <a:off x="2928026" y="1566153"/>
            <a:ext cx="476655" cy="201362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FA03B32E-EB90-9979-3B51-5D0426DEB55D}"/>
              </a:ext>
            </a:extLst>
          </p:cNvPr>
          <p:cNvSpPr txBox="1"/>
          <p:nvPr/>
        </p:nvSpPr>
        <p:spPr>
          <a:xfrm>
            <a:off x="729574" y="4095345"/>
            <a:ext cx="1284051" cy="2308324"/>
          </a:xfrm>
          <a:prstGeom prst="rect">
            <a:avLst/>
          </a:prstGeom>
          <a:noFill/>
        </p:spPr>
        <p:txBody>
          <a:bodyPr wrap="square" rtlCol="0">
            <a:spAutoFit/>
          </a:bodyPr>
          <a:lstStyle/>
          <a:p>
            <a:r>
              <a:rPr lang="en-GB" dirty="0"/>
              <a:t>Patient A</a:t>
            </a:r>
          </a:p>
          <a:p>
            <a:endParaRPr lang="en-GB" dirty="0"/>
          </a:p>
          <a:p>
            <a:r>
              <a:rPr lang="en-GB" dirty="0"/>
              <a:t>Knee Pain Needs an operation</a:t>
            </a:r>
          </a:p>
          <a:p>
            <a:endParaRPr lang="en-GB" dirty="0"/>
          </a:p>
          <a:p>
            <a:r>
              <a:rPr lang="en-GB" dirty="0"/>
              <a:t>Refer Yes or No? </a:t>
            </a:r>
          </a:p>
        </p:txBody>
      </p:sp>
      <p:sp>
        <p:nvSpPr>
          <p:cNvPr id="20" name="TextBox 19">
            <a:extLst>
              <a:ext uri="{FF2B5EF4-FFF2-40B4-BE49-F238E27FC236}">
                <a16:creationId xmlns:a16="http://schemas.microsoft.com/office/drawing/2014/main" id="{C06B0D3A-F1E4-9208-11C6-5F46DF6CFB95}"/>
              </a:ext>
            </a:extLst>
          </p:cNvPr>
          <p:cNvSpPr txBox="1"/>
          <p:nvPr/>
        </p:nvSpPr>
        <p:spPr>
          <a:xfrm>
            <a:off x="2858340" y="4166692"/>
            <a:ext cx="1714750" cy="1754326"/>
          </a:xfrm>
          <a:prstGeom prst="rect">
            <a:avLst/>
          </a:prstGeom>
          <a:noFill/>
        </p:spPr>
        <p:txBody>
          <a:bodyPr wrap="square" rtlCol="0">
            <a:spAutoFit/>
          </a:bodyPr>
          <a:lstStyle/>
          <a:p>
            <a:r>
              <a:rPr lang="en-GB" dirty="0"/>
              <a:t> Patient B </a:t>
            </a:r>
          </a:p>
          <a:p>
            <a:r>
              <a:rPr lang="en-GB" dirty="0"/>
              <a:t>Child with constipation </a:t>
            </a:r>
          </a:p>
          <a:p>
            <a:endParaRPr lang="en-GB" dirty="0"/>
          </a:p>
          <a:p>
            <a:r>
              <a:rPr lang="en-GB" dirty="0"/>
              <a:t>Give medication Yes or No?</a:t>
            </a:r>
          </a:p>
        </p:txBody>
      </p:sp>
      <p:sp>
        <p:nvSpPr>
          <p:cNvPr id="24" name="Arrow: Bent-Up 23">
            <a:extLst>
              <a:ext uri="{FF2B5EF4-FFF2-40B4-BE49-F238E27FC236}">
                <a16:creationId xmlns:a16="http://schemas.microsoft.com/office/drawing/2014/main" id="{4E3A78A6-F47D-E2FB-AC21-50207FD71640}"/>
              </a:ext>
            </a:extLst>
          </p:cNvPr>
          <p:cNvSpPr/>
          <p:nvPr/>
        </p:nvSpPr>
        <p:spPr>
          <a:xfrm>
            <a:off x="4573090" y="2794498"/>
            <a:ext cx="5498958" cy="3046962"/>
          </a:xfrm>
          <a:prstGeom prst="ben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160516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p:bldP spid="11" grpId="0" animBg="1"/>
      <p:bldP spid="13" grpId="0"/>
      <p:bldP spid="14" grpId="0"/>
      <p:bldP spid="16" grpId="0" animBg="1"/>
      <p:bldP spid="17" grpId="0" animBg="1"/>
      <p:bldP spid="19" grpId="0"/>
      <p:bldP spid="20" grpId="0"/>
      <p:bldP spid="2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3B8B0-E244-8570-7268-610D65393611}"/>
              </a:ext>
            </a:extLst>
          </p:cNvPr>
          <p:cNvSpPr>
            <a:spLocks noGrp="1"/>
          </p:cNvSpPr>
          <p:nvPr>
            <p:ph type="ctrTitle"/>
          </p:nvPr>
        </p:nvSpPr>
        <p:spPr>
          <a:xfrm rot="10800000">
            <a:off x="337226" y="736977"/>
            <a:ext cx="5758774" cy="1265965"/>
          </a:xfrm>
        </p:spPr>
        <p:txBody>
          <a:bodyPr>
            <a:normAutofit/>
          </a:bodyPr>
          <a:lstStyle/>
          <a:p>
            <a:pPr algn="l"/>
            <a:r>
              <a:rPr lang="en-US" sz="4800" dirty="0">
                <a:latin typeface="Arial" panose="020B0604020202020204" pitchFamily="34" charset="0"/>
                <a:cs typeface="Arial" panose="020B0604020202020204" pitchFamily="34" charset="0"/>
              </a:rPr>
              <a:t>Doing it differently</a:t>
            </a:r>
          </a:p>
        </p:txBody>
      </p:sp>
      <p:sp>
        <p:nvSpPr>
          <p:cNvPr id="3" name="Subtitle 2">
            <a:extLst>
              <a:ext uri="{FF2B5EF4-FFF2-40B4-BE49-F238E27FC236}">
                <a16:creationId xmlns:a16="http://schemas.microsoft.com/office/drawing/2014/main" id="{99207726-DF02-04B6-4665-9E9846B8EB78}"/>
              </a:ext>
            </a:extLst>
          </p:cNvPr>
          <p:cNvSpPr>
            <a:spLocks noGrp="1"/>
          </p:cNvSpPr>
          <p:nvPr>
            <p:ph type="subTitle" idx="1"/>
          </p:nvPr>
        </p:nvSpPr>
        <p:spPr>
          <a:xfrm>
            <a:off x="337226" y="2328693"/>
            <a:ext cx="9144000" cy="599130"/>
          </a:xfrm>
        </p:spPr>
        <p:txBody>
          <a:bodyPr/>
          <a:lstStyle/>
          <a:p>
            <a:pPr algn="l"/>
            <a:r>
              <a:rPr lang="en-US" sz="2400" dirty="0">
                <a:latin typeface="Arial" panose="020B0604020202020204" pitchFamily="34" charset="0"/>
                <a:cs typeface="Arial" panose="020B0604020202020204" pitchFamily="34" charset="0"/>
              </a:rPr>
              <a:t>When there is so much to do does it matter where we start?</a:t>
            </a:r>
          </a:p>
        </p:txBody>
      </p:sp>
      <p:pic>
        <p:nvPicPr>
          <p:cNvPr id="5" name="Picture 4">
            <a:extLst>
              <a:ext uri="{FF2B5EF4-FFF2-40B4-BE49-F238E27FC236}">
                <a16:creationId xmlns:a16="http://schemas.microsoft.com/office/drawing/2014/main" id="{E3AB14EF-0D16-89C8-73EB-DF4E566AA2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80031" y="209870"/>
            <a:ext cx="2575938" cy="912493"/>
          </a:xfrm>
          <a:prstGeom prst="rect">
            <a:avLst/>
          </a:prstGeom>
        </p:spPr>
      </p:pic>
      <p:pic>
        <p:nvPicPr>
          <p:cNvPr id="6" name="Picture 5">
            <a:extLst>
              <a:ext uri="{FF2B5EF4-FFF2-40B4-BE49-F238E27FC236}">
                <a16:creationId xmlns:a16="http://schemas.microsoft.com/office/drawing/2014/main" id="{C9307526-40C6-5B3C-BE6D-4A544677FEB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17501" y="5958917"/>
            <a:ext cx="3800678" cy="713214"/>
          </a:xfrm>
          <a:prstGeom prst="rect">
            <a:avLst/>
          </a:prstGeom>
        </p:spPr>
      </p:pic>
      <p:sp>
        <p:nvSpPr>
          <p:cNvPr id="4" name="TextBox 3">
            <a:extLst>
              <a:ext uri="{FF2B5EF4-FFF2-40B4-BE49-F238E27FC236}">
                <a16:creationId xmlns:a16="http://schemas.microsoft.com/office/drawing/2014/main" id="{68EBC6BB-8D21-ACBB-FEC4-D7601B623FF5}"/>
              </a:ext>
            </a:extLst>
          </p:cNvPr>
          <p:cNvSpPr txBox="1"/>
          <p:nvPr/>
        </p:nvSpPr>
        <p:spPr>
          <a:xfrm>
            <a:off x="232012" y="5500048"/>
            <a:ext cx="2088107" cy="369332"/>
          </a:xfrm>
          <a:prstGeom prst="rect">
            <a:avLst/>
          </a:prstGeom>
          <a:noFill/>
        </p:spPr>
        <p:txBody>
          <a:bodyPr wrap="square" rtlCol="0">
            <a:spAutoFit/>
          </a:bodyPr>
          <a:lstStyle/>
          <a:p>
            <a:r>
              <a:rPr lang="en-GB" dirty="0"/>
              <a:t>Get Organised</a:t>
            </a:r>
          </a:p>
        </p:txBody>
      </p:sp>
      <p:sp>
        <p:nvSpPr>
          <p:cNvPr id="8" name="TextBox 7">
            <a:extLst>
              <a:ext uri="{FF2B5EF4-FFF2-40B4-BE49-F238E27FC236}">
                <a16:creationId xmlns:a16="http://schemas.microsoft.com/office/drawing/2014/main" id="{7EF08AA1-AE51-0774-E62D-3C858CFFFA76}"/>
              </a:ext>
            </a:extLst>
          </p:cNvPr>
          <p:cNvSpPr txBox="1"/>
          <p:nvPr/>
        </p:nvSpPr>
        <p:spPr>
          <a:xfrm>
            <a:off x="232012" y="4439559"/>
            <a:ext cx="6223378" cy="830997"/>
          </a:xfrm>
          <a:prstGeom prst="rect">
            <a:avLst/>
          </a:prstGeom>
          <a:noFill/>
        </p:spPr>
        <p:txBody>
          <a:bodyPr wrap="square">
            <a:spAutoFit/>
          </a:bodyPr>
          <a:lstStyle/>
          <a:p>
            <a:pPr algn="l"/>
            <a:r>
              <a:rPr lang="en-US" sz="2400" dirty="0">
                <a:latin typeface="Arial" panose="020B0604020202020204" pitchFamily="34" charset="0"/>
                <a:cs typeface="Arial" panose="020B0604020202020204" pitchFamily="34" charset="0"/>
              </a:rPr>
              <a:t>Value based not target based </a:t>
            </a:r>
          </a:p>
          <a:p>
            <a:pPr algn="l"/>
            <a:r>
              <a:rPr lang="en-US" sz="2400" dirty="0">
                <a:latin typeface="Arial" panose="020B0604020202020204" pitchFamily="34" charset="0"/>
                <a:cs typeface="Arial" panose="020B0604020202020204" pitchFamily="34" charset="0"/>
              </a:rPr>
              <a:t>Kind – Listen – Support not tell </a:t>
            </a:r>
          </a:p>
        </p:txBody>
      </p:sp>
      <p:sp>
        <p:nvSpPr>
          <p:cNvPr id="10" name="TextBox 9">
            <a:extLst>
              <a:ext uri="{FF2B5EF4-FFF2-40B4-BE49-F238E27FC236}">
                <a16:creationId xmlns:a16="http://schemas.microsoft.com/office/drawing/2014/main" id="{66D81A5E-C01F-6AF3-1F90-866056F47C31}"/>
              </a:ext>
            </a:extLst>
          </p:cNvPr>
          <p:cNvSpPr txBox="1"/>
          <p:nvPr/>
        </p:nvSpPr>
        <p:spPr>
          <a:xfrm>
            <a:off x="232012" y="3859789"/>
            <a:ext cx="6223378" cy="369332"/>
          </a:xfrm>
          <a:prstGeom prst="rect">
            <a:avLst/>
          </a:prstGeom>
          <a:noFill/>
        </p:spPr>
        <p:txBody>
          <a:bodyPr wrap="square">
            <a:spAutoFit/>
          </a:bodyPr>
          <a:lstStyle/>
          <a:p>
            <a:pPr algn="l"/>
            <a:r>
              <a:rPr lang="en-US" sz="1800" dirty="0">
                <a:latin typeface="Arial" panose="020B0604020202020204" pitchFamily="34" charset="0"/>
                <a:cs typeface="Arial" panose="020B0604020202020204" pitchFamily="34" charset="0"/>
              </a:rPr>
              <a:t>Priority is the people not the disease</a:t>
            </a:r>
          </a:p>
        </p:txBody>
      </p:sp>
      <p:sp>
        <p:nvSpPr>
          <p:cNvPr id="11" name="TextBox 10">
            <a:extLst>
              <a:ext uri="{FF2B5EF4-FFF2-40B4-BE49-F238E27FC236}">
                <a16:creationId xmlns:a16="http://schemas.microsoft.com/office/drawing/2014/main" id="{E7337086-6E07-A501-EF1D-518E37C7A490}"/>
              </a:ext>
            </a:extLst>
          </p:cNvPr>
          <p:cNvSpPr txBox="1"/>
          <p:nvPr/>
        </p:nvSpPr>
        <p:spPr>
          <a:xfrm>
            <a:off x="232012" y="3207224"/>
            <a:ext cx="3493827" cy="369332"/>
          </a:xfrm>
          <a:prstGeom prst="rect">
            <a:avLst/>
          </a:prstGeom>
          <a:noFill/>
        </p:spPr>
        <p:txBody>
          <a:bodyPr wrap="square" rtlCol="0">
            <a:spAutoFit/>
          </a:bodyPr>
          <a:lstStyle/>
          <a:p>
            <a:r>
              <a:rPr lang="en-GB" dirty="0"/>
              <a:t>Start SMALL</a:t>
            </a:r>
          </a:p>
        </p:txBody>
      </p:sp>
      <p:sp>
        <p:nvSpPr>
          <p:cNvPr id="12" name="TextBox 11">
            <a:extLst>
              <a:ext uri="{FF2B5EF4-FFF2-40B4-BE49-F238E27FC236}">
                <a16:creationId xmlns:a16="http://schemas.microsoft.com/office/drawing/2014/main" id="{1E2A5E45-BDE2-0CA7-43CE-056F636DEE21}"/>
              </a:ext>
            </a:extLst>
          </p:cNvPr>
          <p:cNvSpPr txBox="1"/>
          <p:nvPr/>
        </p:nvSpPr>
        <p:spPr>
          <a:xfrm>
            <a:off x="7039439" y="4134934"/>
            <a:ext cx="4681183" cy="369332"/>
          </a:xfrm>
          <a:prstGeom prst="rect">
            <a:avLst/>
          </a:prstGeom>
          <a:noFill/>
        </p:spPr>
        <p:txBody>
          <a:bodyPr wrap="square" rtlCol="0">
            <a:spAutoFit/>
          </a:bodyPr>
          <a:lstStyle/>
          <a:p>
            <a:r>
              <a:rPr lang="en-GB" dirty="0"/>
              <a:t>Relationships</a:t>
            </a:r>
          </a:p>
        </p:txBody>
      </p:sp>
      <p:sp>
        <p:nvSpPr>
          <p:cNvPr id="13" name="TextBox 12">
            <a:extLst>
              <a:ext uri="{FF2B5EF4-FFF2-40B4-BE49-F238E27FC236}">
                <a16:creationId xmlns:a16="http://schemas.microsoft.com/office/drawing/2014/main" id="{A75759F2-5575-FAA8-1E26-7BB0492B21A5}"/>
              </a:ext>
            </a:extLst>
          </p:cNvPr>
          <p:cNvSpPr txBox="1"/>
          <p:nvPr/>
        </p:nvSpPr>
        <p:spPr>
          <a:xfrm>
            <a:off x="7510817" y="4398404"/>
            <a:ext cx="4681183" cy="369332"/>
          </a:xfrm>
          <a:prstGeom prst="rect">
            <a:avLst/>
          </a:prstGeom>
          <a:noFill/>
        </p:spPr>
        <p:txBody>
          <a:bodyPr wrap="square" rtlCol="0">
            <a:spAutoFit/>
          </a:bodyPr>
          <a:lstStyle/>
          <a:p>
            <a:r>
              <a:rPr lang="en-GB" dirty="0"/>
              <a:t>Relationships</a:t>
            </a:r>
          </a:p>
        </p:txBody>
      </p:sp>
      <p:sp>
        <p:nvSpPr>
          <p:cNvPr id="14" name="TextBox 13">
            <a:extLst>
              <a:ext uri="{FF2B5EF4-FFF2-40B4-BE49-F238E27FC236}">
                <a16:creationId xmlns:a16="http://schemas.microsoft.com/office/drawing/2014/main" id="{BE09F995-E6B6-BE9F-6620-EE713B9207A2}"/>
              </a:ext>
            </a:extLst>
          </p:cNvPr>
          <p:cNvSpPr txBox="1"/>
          <p:nvPr/>
        </p:nvSpPr>
        <p:spPr>
          <a:xfrm>
            <a:off x="7856557" y="4644157"/>
            <a:ext cx="4681183" cy="369332"/>
          </a:xfrm>
          <a:prstGeom prst="rect">
            <a:avLst/>
          </a:prstGeom>
          <a:noFill/>
        </p:spPr>
        <p:txBody>
          <a:bodyPr wrap="square" rtlCol="0">
            <a:spAutoFit/>
          </a:bodyPr>
          <a:lstStyle/>
          <a:p>
            <a:r>
              <a:rPr lang="en-GB" dirty="0"/>
              <a:t>Relationships</a:t>
            </a:r>
          </a:p>
        </p:txBody>
      </p:sp>
      <p:sp>
        <p:nvSpPr>
          <p:cNvPr id="15" name="TextBox 14">
            <a:extLst>
              <a:ext uri="{FF2B5EF4-FFF2-40B4-BE49-F238E27FC236}">
                <a16:creationId xmlns:a16="http://schemas.microsoft.com/office/drawing/2014/main" id="{C00C7758-98B9-F5E9-6BD7-20141394348C}"/>
              </a:ext>
            </a:extLst>
          </p:cNvPr>
          <p:cNvSpPr txBox="1"/>
          <p:nvPr/>
        </p:nvSpPr>
        <p:spPr>
          <a:xfrm>
            <a:off x="8402469" y="4891536"/>
            <a:ext cx="4681183" cy="369332"/>
          </a:xfrm>
          <a:prstGeom prst="rect">
            <a:avLst/>
          </a:prstGeom>
          <a:noFill/>
        </p:spPr>
        <p:txBody>
          <a:bodyPr wrap="square" rtlCol="0">
            <a:spAutoFit/>
          </a:bodyPr>
          <a:lstStyle/>
          <a:p>
            <a:r>
              <a:rPr lang="en-GB" dirty="0"/>
              <a:t>Relationships</a:t>
            </a:r>
          </a:p>
        </p:txBody>
      </p:sp>
      <p:sp>
        <p:nvSpPr>
          <p:cNvPr id="16" name="TextBox 15">
            <a:extLst>
              <a:ext uri="{FF2B5EF4-FFF2-40B4-BE49-F238E27FC236}">
                <a16:creationId xmlns:a16="http://schemas.microsoft.com/office/drawing/2014/main" id="{97279A68-ABCC-F714-D2E3-8DC830EF9CC3}"/>
              </a:ext>
            </a:extLst>
          </p:cNvPr>
          <p:cNvSpPr txBox="1"/>
          <p:nvPr/>
        </p:nvSpPr>
        <p:spPr>
          <a:xfrm>
            <a:off x="8948381" y="5171318"/>
            <a:ext cx="4681183" cy="369332"/>
          </a:xfrm>
          <a:prstGeom prst="rect">
            <a:avLst/>
          </a:prstGeom>
          <a:noFill/>
        </p:spPr>
        <p:txBody>
          <a:bodyPr wrap="square" rtlCol="0">
            <a:spAutoFit/>
          </a:bodyPr>
          <a:lstStyle/>
          <a:p>
            <a:r>
              <a:rPr lang="en-GB" dirty="0"/>
              <a:t>Relationships</a:t>
            </a:r>
          </a:p>
        </p:txBody>
      </p:sp>
    </p:spTree>
    <p:extLst>
      <p:ext uri="{BB962C8B-B14F-4D97-AF65-F5344CB8AC3E}">
        <p14:creationId xmlns:p14="http://schemas.microsoft.com/office/powerpoint/2010/main" val="1670953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8" grpId="0"/>
      <p:bldP spid="11" grpId="0"/>
      <p:bldP spid="12" grpId="0"/>
      <p:bldP spid="13" grpId="0"/>
      <p:bldP spid="14" grpId="0"/>
      <p:bldP spid="15" grpId="0"/>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3B8B0-E244-8570-7268-610D65393611}"/>
              </a:ext>
            </a:extLst>
          </p:cNvPr>
          <p:cNvSpPr>
            <a:spLocks noGrp="1"/>
          </p:cNvSpPr>
          <p:nvPr>
            <p:ph type="ctrTitle"/>
          </p:nvPr>
        </p:nvSpPr>
        <p:spPr>
          <a:xfrm>
            <a:off x="337226" y="946311"/>
            <a:ext cx="9144000" cy="1056633"/>
          </a:xfrm>
        </p:spPr>
        <p:txBody>
          <a:bodyPr>
            <a:normAutofit/>
          </a:bodyPr>
          <a:lstStyle/>
          <a:p>
            <a:pPr algn="l"/>
            <a:r>
              <a:rPr lang="en-US" sz="4800" dirty="0">
                <a:latin typeface="Arial" panose="020B0604020202020204" pitchFamily="34" charset="0"/>
                <a:cs typeface="Arial" panose="020B0604020202020204" pitchFamily="34" charset="0"/>
              </a:rPr>
              <a:t>. </a:t>
            </a:r>
          </a:p>
        </p:txBody>
      </p:sp>
      <p:sp>
        <p:nvSpPr>
          <p:cNvPr id="3" name="Subtitle 2">
            <a:extLst>
              <a:ext uri="{FF2B5EF4-FFF2-40B4-BE49-F238E27FC236}">
                <a16:creationId xmlns:a16="http://schemas.microsoft.com/office/drawing/2014/main" id="{99207726-DF02-04B6-4665-9E9846B8EB78}"/>
              </a:ext>
            </a:extLst>
          </p:cNvPr>
          <p:cNvSpPr>
            <a:spLocks noGrp="1"/>
          </p:cNvSpPr>
          <p:nvPr>
            <p:ph type="subTitle" idx="1"/>
          </p:nvPr>
        </p:nvSpPr>
        <p:spPr>
          <a:xfrm>
            <a:off x="337226" y="2328692"/>
            <a:ext cx="9144000" cy="3712185"/>
          </a:xfrm>
        </p:spPr>
        <p:txBody>
          <a:bodyPr>
            <a:normAutofit/>
          </a:bodyPr>
          <a:lstStyle/>
          <a:p>
            <a:pPr algn="l"/>
            <a:r>
              <a:rPr lang="en-US" dirty="0">
                <a:latin typeface="Arial" panose="020B0604020202020204" pitchFamily="34" charset="0"/>
                <a:cs typeface="Arial" panose="020B0604020202020204" pitchFamily="34" charset="0"/>
              </a:rPr>
              <a:t>Spend time getting to know the community and who operates in that space….. </a:t>
            </a:r>
          </a:p>
          <a:p>
            <a:pPr algn="l"/>
            <a:r>
              <a:rPr lang="en-US" dirty="0">
                <a:latin typeface="Arial" panose="020B0604020202020204" pitchFamily="34" charset="0"/>
                <a:cs typeface="Arial" panose="020B0604020202020204" pitchFamily="34" charset="0"/>
              </a:rPr>
              <a:t> </a:t>
            </a:r>
          </a:p>
          <a:p>
            <a:pPr algn="l"/>
            <a:endParaRPr lang="en-US" dirty="0">
              <a:latin typeface="Arial" panose="020B0604020202020204" pitchFamily="34" charset="0"/>
              <a:cs typeface="Arial" panose="020B0604020202020204" pitchFamily="34" charset="0"/>
            </a:endParaRPr>
          </a:p>
          <a:p>
            <a:pPr algn="l"/>
            <a:endParaRPr lang="en-US" dirty="0">
              <a:latin typeface="Arial" panose="020B0604020202020204" pitchFamily="34" charset="0"/>
              <a:cs typeface="Arial" panose="020B0604020202020204" pitchFamily="34" charset="0"/>
            </a:endParaRPr>
          </a:p>
          <a:p>
            <a:pPr algn="l"/>
            <a:endParaRPr lang="en-US"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E3AB14EF-0D16-89C8-73EB-DF4E566AA22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80031" y="209870"/>
            <a:ext cx="2575938" cy="912493"/>
          </a:xfrm>
          <a:prstGeom prst="rect">
            <a:avLst/>
          </a:prstGeom>
        </p:spPr>
      </p:pic>
      <p:pic>
        <p:nvPicPr>
          <p:cNvPr id="6" name="Picture 5">
            <a:extLst>
              <a:ext uri="{FF2B5EF4-FFF2-40B4-BE49-F238E27FC236}">
                <a16:creationId xmlns:a16="http://schemas.microsoft.com/office/drawing/2014/main" id="{C9307526-40C6-5B3C-BE6D-4A544677FEB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17501" y="5958917"/>
            <a:ext cx="3800678" cy="713214"/>
          </a:xfrm>
          <a:prstGeom prst="rect">
            <a:avLst/>
          </a:prstGeom>
        </p:spPr>
      </p:pic>
      <p:pic>
        <p:nvPicPr>
          <p:cNvPr id="9" name="Picture 8">
            <a:extLst>
              <a:ext uri="{FF2B5EF4-FFF2-40B4-BE49-F238E27FC236}">
                <a16:creationId xmlns:a16="http://schemas.microsoft.com/office/drawing/2014/main" id="{1071074C-1B0F-AAE8-082D-C99B35716FAE}"/>
              </a:ext>
            </a:extLst>
          </p:cNvPr>
          <p:cNvPicPr>
            <a:picLocks noChangeAspect="1"/>
          </p:cNvPicPr>
          <p:nvPr/>
        </p:nvPicPr>
        <p:blipFill>
          <a:blip r:embed="rId4"/>
          <a:stretch>
            <a:fillRect/>
          </a:stretch>
        </p:blipFill>
        <p:spPr>
          <a:xfrm>
            <a:off x="493752" y="469809"/>
            <a:ext cx="3305636" cy="1305107"/>
          </a:xfrm>
          <a:prstGeom prst="rect">
            <a:avLst/>
          </a:prstGeom>
        </p:spPr>
      </p:pic>
      <p:pic>
        <p:nvPicPr>
          <p:cNvPr id="11" name="Picture 10">
            <a:extLst>
              <a:ext uri="{FF2B5EF4-FFF2-40B4-BE49-F238E27FC236}">
                <a16:creationId xmlns:a16="http://schemas.microsoft.com/office/drawing/2014/main" id="{72314791-F216-BED7-6462-78EAEA99AD7A}"/>
              </a:ext>
            </a:extLst>
          </p:cNvPr>
          <p:cNvPicPr>
            <a:picLocks noChangeAspect="1"/>
          </p:cNvPicPr>
          <p:nvPr/>
        </p:nvPicPr>
        <p:blipFill>
          <a:blip r:embed="rId5"/>
          <a:stretch>
            <a:fillRect/>
          </a:stretch>
        </p:blipFill>
        <p:spPr>
          <a:xfrm>
            <a:off x="5655649" y="383073"/>
            <a:ext cx="2362530" cy="1581371"/>
          </a:xfrm>
          <a:prstGeom prst="rect">
            <a:avLst/>
          </a:prstGeom>
        </p:spPr>
      </p:pic>
      <p:pic>
        <p:nvPicPr>
          <p:cNvPr id="13" name="Picture 12">
            <a:extLst>
              <a:ext uri="{FF2B5EF4-FFF2-40B4-BE49-F238E27FC236}">
                <a16:creationId xmlns:a16="http://schemas.microsoft.com/office/drawing/2014/main" id="{BC790BA8-1B5B-284D-0A43-7C6CA4232495}"/>
              </a:ext>
            </a:extLst>
          </p:cNvPr>
          <p:cNvPicPr>
            <a:picLocks noChangeAspect="1"/>
          </p:cNvPicPr>
          <p:nvPr/>
        </p:nvPicPr>
        <p:blipFill>
          <a:blip r:embed="rId6"/>
          <a:stretch>
            <a:fillRect/>
          </a:stretch>
        </p:blipFill>
        <p:spPr>
          <a:xfrm>
            <a:off x="8018179" y="3014985"/>
            <a:ext cx="3353268" cy="1305107"/>
          </a:xfrm>
          <a:prstGeom prst="rect">
            <a:avLst/>
          </a:prstGeom>
        </p:spPr>
      </p:pic>
      <p:pic>
        <p:nvPicPr>
          <p:cNvPr id="15" name="Picture 14">
            <a:extLst>
              <a:ext uri="{FF2B5EF4-FFF2-40B4-BE49-F238E27FC236}">
                <a16:creationId xmlns:a16="http://schemas.microsoft.com/office/drawing/2014/main" id="{F89D7D67-C173-4040-3C80-85B2446F680A}"/>
              </a:ext>
            </a:extLst>
          </p:cNvPr>
          <p:cNvPicPr>
            <a:picLocks noChangeAspect="1"/>
          </p:cNvPicPr>
          <p:nvPr/>
        </p:nvPicPr>
        <p:blipFill>
          <a:blip r:embed="rId7"/>
          <a:stretch>
            <a:fillRect/>
          </a:stretch>
        </p:blipFill>
        <p:spPr>
          <a:xfrm>
            <a:off x="4158637" y="3222410"/>
            <a:ext cx="3859542" cy="2425253"/>
          </a:xfrm>
          <a:prstGeom prst="rect">
            <a:avLst/>
          </a:prstGeom>
        </p:spPr>
      </p:pic>
      <p:pic>
        <p:nvPicPr>
          <p:cNvPr id="17" name="Picture 16">
            <a:extLst>
              <a:ext uri="{FF2B5EF4-FFF2-40B4-BE49-F238E27FC236}">
                <a16:creationId xmlns:a16="http://schemas.microsoft.com/office/drawing/2014/main" id="{40A43A36-A2DF-DB13-5167-3D611D24E968}"/>
              </a:ext>
            </a:extLst>
          </p:cNvPr>
          <p:cNvPicPr>
            <a:picLocks noChangeAspect="1"/>
          </p:cNvPicPr>
          <p:nvPr/>
        </p:nvPicPr>
        <p:blipFill>
          <a:blip r:embed="rId8"/>
          <a:stretch>
            <a:fillRect/>
          </a:stretch>
        </p:blipFill>
        <p:spPr>
          <a:xfrm>
            <a:off x="236032" y="5141619"/>
            <a:ext cx="2211749" cy="1209348"/>
          </a:xfrm>
          <a:prstGeom prst="rect">
            <a:avLst/>
          </a:prstGeom>
        </p:spPr>
      </p:pic>
      <p:pic>
        <p:nvPicPr>
          <p:cNvPr id="19" name="Picture 18">
            <a:extLst>
              <a:ext uri="{FF2B5EF4-FFF2-40B4-BE49-F238E27FC236}">
                <a16:creationId xmlns:a16="http://schemas.microsoft.com/office/drawing/2014/main" id="{F6645C29-451E-9B69-49CB-7F2D101016AF}"/>
              </a:ext>
            </a:extLst>
          </p:cNvPr>
          <p:cNvPicPr>
            <a:picLocks noChangeAspect="1"/>
          </p:cNvPicPr>
          <p:nvPr/>
        </p:nvPicPr>
        <p:blipFill>
          <a:blip r:embed="rId9"/>
          <a:stretch>
            <a:fillRect/>
          </a:stretch>
        </p:blipFill>
        <p:spPr>
          <a:xfrm>
            <a:off x="9622911" y="1516147"/>
            <a:ext cx="1991003" cy="1105054"/>
          </a:xfrm>
          <a:prstGeom prst="rect">
            <a:avLst/>
          </a:prstGeom>
        </p:spPr>
      </p:pic>
      <p:pic>
        <p:nvPicPr>
          <p:cNvPr id="21" name="Picture 20">
            <a:extLst>
              <a:ext uri="{FF2B5EF4-FFF2-40B4-BE49-F238E27FC236}">
                <a16:creationId xmlns:a16="http://schemas.microsoft.com/office/drawing/2014/main" id="{866CC5A7-3B90-7ED8-7E9F-013E49782662}"/>
              </a:ext>
            </a:extLst>
          </p:cNvPr>
          <p:cNvPicPr>
            <a:picLocks noChangeAspect="1"/>
          </p:cNvPicPr>
          <p:nvPr/>
        </p:nvPicPr>
        <p:blipFill>
          <a:blip r:embed="rId10"/>
          <a:stretch>
            <a:fillRect/>
          </a:stretch>
        </p:blipFill>
        <p:spPr>
          <a:xfrm>
            <a:off x="8891794" y="4901797"/>
            <a:ext cx="2915803" cy="1525319"/>
          </a:xfrm>
          <a:prstGeom prst="rect">
            <a:avLst/>
          </a:prstGeom>
        </p:spPr>
      </p:pic>
      <p:pic>
        <p:nvPicPr>
          <p:cNvPr id="23" name="Picture 22">
            <a:extLst>
              <a:ext uri="{FF2B5EF4-FFF2-40B4-BE49-F238E27FC236}">
                <a16:creationId xmlns:a16="http://schemas.microsoft.com/office/drawing/2014/main" id="{647DFF7A-41E5-4B79-639E-6F23C88A66C4}"/>
              </a:ext>
            </a:extLst>
          </p:cNvPr>
          <p:cNvPicPr>
            <a:picLocks noChangeAspect="1"/>
          </p:cNvPicPr>
          <p:nvPr/>
        </p:nvPicPr>
        <p:blipFill>
          <a:blip r:embed="rId11"/>
          <a:stretch>
            <a:fillRect/>
          </a:stretch>
        </p:blipFill>
        <p:spPr>
          <a:xfrm>
            <a:off x="498472" y="3231832"/>
            <a:ext cx="3455463" cy="1567870"/>
          </a:xfrm>
          <a:prstGeom prst="rect">
            <a:avLst/>
          </a:prstGeom>
        </p:spPr>
      </p:pic>
    </p:spTree>
    <p:extLst>
      <p:ext uri="{BB962C8B-B14F-4D97-AF65-F5344CB8AC3E}">
        <p14:creationId xmlns:p14="http://schemas.microsoft.com/office/powerpoint/2010/main" val="14164533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3B8B0-E244-8570-7268-610D65393611}"/>
              </a:ext>
            </a:extLst>
          </p:cNvPr>
          <p:cNvSpPr>
            <a:spLocks noGrp="1"/>
          </p:cNvSpPr>
          <p:nvPr>
            <p:ph type="ctrTitle"/>
          </p:nvPr>
        </p:nvSpPr>
        <p:spPr>
          <a:xfrm>
            <a:off x="5661891" y="957114"/>
            <a:ext cx="5661891" cy="4540861"/>
          </a:xfrm>
        </p:spPr>
        <p:txBody>
          <a:bodyPr>
            <a:normAutofit/>
          </a:bodyPr>
          <a:lstStyle/>
          <a:p>
            <a:pPr algn="l"/>
            <a:r>
              <a:rPr lang="en-US" sz="1800" dirty="0">
                <a:latin typeface="Arial" panose="020B0604020202020204" pitchFamily="34" charset="0"/>
                <a:cs typeface="Arial" panose="020B0604020202020204" pitchFamily="34" charset="0"/>
              </a:rPr>
              <a:t>https://www.instagram.com/reel/DDe9djMMKLy/?igsh=MWVjNnc4YWdoenZ4bA%3D%3D</a:t>
            </a:r>
          </a:p>
        </p:txBody>
      </p:sp>
      <p:pic>
        <p:nvPicPr>
          <p:cNvPr id="5" name="Picture 4">
            <a:extLst>
              <a:ext uri="{FF2B5EF4-FFF2-40B4-BE49-F238E27FC236}">
                <a16:creationId xmlns:a16="http://schemas.microsoft.com/office/drawing/2014/main" id="{E3AB14EF-0D16-89C8-73EB-DF4E566AA2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80031" y="209870"/>
            <a:ext cx="2575938" cy="912493"/>
          </a:xfrm>
          <a:prstGeom prst="rect">
            <a:avLst/>
          </a:prstGeom>
        </p:spPr>
      </p:pic>
      <p:pic>
        <p:nvPicPr>
          <p:cNvPr id="6" name="Picture 5">
            <a:extLst>
              <a:ext uri="{FF2B5EF4-FFF2-40B4-BE49-F238E27FC236}">
                <a16:creationId xmlns:a16="http://schemas.microsoft.com/office/drawing/2014/main" id="{C9307526-40C6-5B3C-BE6D-4A544677FEB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17501" y="5958917"/>
            <a:ext cx="3800678" cy="713214"/>
          </a:xfrm>
          <a:prstGeom prst="rect">
            <a:avLst/>
          </a:prstGeom>
        </p:spPr>
      </p:pic>
      <p:pic>
        <p:nvPicPr>
          <p:cNvPr id="9" name="Picture 8">
            <a:extLst>
              <a:ext uri="{FF2B5EF4-FFF2-40B4-BE49-F238E27FC236}">
                <a16:creationId xmlns:a16="http://schemas.microsoft.com/office/drawing/2014/main" id="{27C0B05A-165B-139B-FD10-6D73B67D0802}"/>
              </a:ext>
            </a:extLst>
          </p:cNvPr>
          <p:cNvPicPr>
            <a:picLocks noChangeAspect="1"/>
          </p:cNvPicPr>
          <p:nvPr/>
        </p:nvPicPr>
        <p:blipFill>
          <a:blip r:embed="rId5"/>
          <a:stretch>
            <a:fillRect/>
          </a:stretch>
        </p:blipFill>
        <p:spPr>
          <a:xfrm>
            <a:off x="456898" y="1078074"/>
            <a:ext cx="4324954" cy="5239481"/>
          </a:xfrm>
          <a:prstGeom prst="rect">
            <a:avLst/>
          </a:prstGeom>
        </p:spPr>
      </p:pic>
      <p:pic>
        <p:nvPicPr>
          <p:cNvPr id="4" name="Picture 3">
            <a:extLst>
              <a:ext uri="{FF2B5EF4-FFF2-40B4-BE49-F238E27FC236}">
                <a16:creationId xmlns:a16="http://schemas.microsoft.com/office/drawing/2014/main" id="{68BA2726-BE0F-B850-47F4-1972483AD09F}"/>
              </a:ext>
            </a:extLst>
          </p:cNvPr>
          <p:cNvPicPr>
            <a:picLocks noChangeAspect="1"/>
          </p:cNvPicPr>
          <p:nvPr/>
        </p:nvPicPr>
        <p:blipFill>
          <a:blip r:embed="rId6"/>
          <a:stretch>
            <a:fillRect/>
          </a:stretch>
        </p:blipFill>
        <p:spPr>
          <a:xfrm>
            <a:off x="6002812" y="923330"/>
            <a:ext cx="4288823" cy="3891737"/>
          </a:xfrm>
          <a:prstGeom prst="rect">
            <a:avLst/>
          </a:prstGeom>
        </p:spPr>
      </p:pic>
      <p:sp>
        <p:nvSpPr>
          <p:cNvPr id="7" name="TextBox 6">
            <a:extLst>
              <a:ext uri="{FF2B5EF4-FFF2-40B4-BE49-F238E27FC236}">
                <a16:creationId xmlns:a16="http://schemas.microsoft.com/office/drawing/2014/main" id="{792A0BBC-1769-F8CD-70BA-98CA538DE12C}"/>
              </a:ext>
            </a:extLst>
          </p:cNvPr>
          <p:cNvSpPr txBox="1"/>
          <p:nvPr/>
        </p:nvSpPr>
        <p:spPr>
          <a:xfrm>
            <a:off x="456898" y="0"/>
            <a:ext cx="8395272" cy="923330"/>
          </a:xfrm>
          <a:prstGeom prst="rect">
            <a:avLst/>
          </a:prstGeom>
          <a:noFill/>
        </p:spPr>
        <p:txBody>
          <a:bodyPr wrap="square">
            <a:spAutoFit/>
          </a:bodyPr>
          <a:lstStyle/>
          <a:p>
            <a:r>
              <a:rPr lang="en-US" sz="1800" dirty="0">
                <a:latin typeface="Arial" panose="020B0604020202020204" pitchFamily="34" charset="0"/>
                <a:cs typeface="Arial" panose="020B0604020202020204" pitchFamily="34" charset="0"/>
              </a:rPr>
              <a:t>Why When </a:t>
            </a:r>
            <a:r>
              <a:rPr lang="en-US" sz="3600" dirty="0">
                <a:solidFill>
                  <a:schemeClr val="accent6">
                    <a:lumMod val="75000"/>
                  </a:schemeClr>
                </a:solidFill>
                <a:latin typeface="Algerian" panose="04020705040A02060702" pitchFamily="82" charset="0"/>
                <a:cs typeface="Aldhabi" panose="020F0502020204030204" pitchFamily="2" charset="-78"/>
              </a:rPr>
              <a:t>I</a:t>
            </a:r>
            <a:r>
              <a:rPr lang="en-US" sz="1800" dirty="0">
                <a:solidFill>
                  <a:schemeClr val="accent6">
                    <a:lumMod val="75000"/>
                  </a:schemeClr>
                </a:solidFill>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did someone's blood pressure in Barrow hill did </a:t>
            </a:r>
            <a:r>
              <a:rPr lang="en-US" sz="3200" dirty="0">
                <a:solidFill>
                  <a:srgbClr val="FFC000"/>
                </a:solidFill>
                <a:latin typeface="Arial Rounded MT Bold" panose="020F0704030504030204" pitchFamily="34" charset="0"/>
                <a:cs typeface="Arial" panose="020B0604020202020204" pitchFamily="34" charset="0"/>
              </a:rPr>
              <a:t>WE</a:t>
            </a:r>
            <a:r>
              <a:rPr lang="en-US" sz="1800" dirty="0">
                <a:latin typeface="Arial Rounded MT Bold" panose="020F070403050403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end up doing </a:t>
            </a:r>
            <a:r>
              <a:rPr lang="en-US" sz="1800" dirty="0">
                <a:solidFill>
                  <a:srgbClr val="7030A0"/>
                </a:solidFill>
                <a:latin typeface="Arial" panose="020B0604020202020204" pitchFamily="34" charset="0"/>
                <a:cs typeface="Arial" panose="020B0604020202020204" pitchFamily="34" charset="0"/>
              </a:rPr>
              <a:t>CPR</a:t>
            </a:r>
            <a:r>
              <a:rPr lang="en-US" sz="1800" dirty="0">
                <a:latin typeface="Arial" panose="020B0604020202020204" pitchFamily="34" charset="0"/>
                <a:cs typeface="Arial" panose="020B0604020202020204" pitchFamily="34" charset="0"/>
              </a:rPr>
              <a:t>?</a:t>
            </a:r>
            <a:endParaRPr lang="en-GB" dirty="0"/>
          </a:p>
        </p:txBody>
      </p:sp>
    </p:spTree>
    <p:extLst>
      <p:ext uri="{BB962C8B-B14F-4D97-AF65-F5344CB8AC3E}">
        <p14:creationId xmlns:p14="http://schemas.microsoft.com/office/powerpoint/2010/main" val="16672514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3B8B0-E244-8570-7268-610D65393611}"/>
              </a:ext>
            </a:extLst>
          </p:cNvPr>
          <p:cNvSpPr>
            <a:spLocks noGrp="1"/>
          </p:cNvSpPr>
          <p:nvPr>
            <p:ph type="ctrTitle"/>
          </p:nvPr>
        </p:nvSpPr>
        <p:spPr>
          <a:xfrm>
            <a:off x="279253" y="506020"/>
            <a:ext cx="9144000" cy="1056633"/>
          </a:xfrm>
        </p:spPr>
        <p:txBody>
          <a:bodyPr>
            <a:normAutofit/>
          </a:bodyPr>
          <a:lstStyle/>
          <a:p>
            <a:pPr algn="l"/>
            <a:r>
              <a:rPr lang="en-US" sz="4800" dirty="0">
                <a:latin typeface="Arial" panose="020B0604020202020204" pitchFamily="34" charset="0"/>
                <a:cs typeface="Arial" panose="020B0604020202020204" pitchFamily="34" charset="0"/>
              </a:rPr>
              <a:t>What Have We Learned? </a:t>
            </a:r>
          </a:p>
        </p:txBody>
      </p:sp>
      <p:sp>
        <p:nvSpPr>
          <p:cNvPr id="3" name="Subtitle 2">
            <a:extLst>
              <a:ext uri="{FF2B5EF4-FFF2-40B4-BE49-F238E27FC236}">
                <a16:creationId xmlns:a16="http://schemas.microsoft.com/office/drawing/2014/main" id="{99207726-DF02-04B6-4665-9E9846B8EB78}"/>
              </a:ext>
            </a:extLst>
          </p:cNvPr>
          <p:cNvSpPr>
            <a:spLocks noGrp="1"/>
          </p:cNvSpPr>
          <p:nvPr>
            <p:ph type="subTitle" idx="1"/>
          </p:nvPr>
        </p:nvSpPr>
        <p:spPr>
          <a:xfrm>
            <a:off x="393538" y="1678330"/>
            <a:ext cx="11404924" cy="4861366"/>
          </a:xfrm>
        </p:spPr>
        <p:txBody>
          <a:bodyPr>
            <a:normAutofit fontScale="62500" lnSpcReduction="20000"/>
          </a:bodyPr>
          <a:lstStyle/>
          <a:p>
            <a:pPr marL="571500" indent="-571500" algn="l">
              <a:buFont typeface="Arial" panose="020B0604020202020204" pitchFamily="34" charset="0"/>
              <a:buChar char="•"/>
            </a:pPr>
            <a:r>
              <a:rPr lang="en-US" sz="4200" dirty="0">
                <a:latin typeface="Arial" panose="020B0604020202020204" pitchFamily="34" charset="0"/>
                <a:cs typeface="Arial" panose="020B0604020202020204" pitchFamily="34" charset="0"/>
              </a:rPr>
              <a:t>Messy </a:t>
            </a:r>
          </a:p>
          <a:p>
            <a:pPr marL="571500" indent="-571500" algn="l">
              <a:buFont typeface="Arial" panose="020B0604020202020204" pitchFamily="34" charset="0"/>
              <a:buChar char="•"/>
            </a:pPr>
            <a:r>
              <a:rPr lang="en-US" sz="4200" dirty="0">
                <a:latin typeface="Arial" panose="020B0604020202020204" pitchFamily="34" charset="0"/>
                <a:cs typeface="Arial" panose="020B0604020202020204" pitchFamily="34" charset="0"/>
              </a:rPr>
              <a:t>Not I but we </a:t>
            </a:r>
          </a:p>
          <a:p>
            <a:pPr marL="571500" indent="-571500" algn="l">
              <a:buFont typeface="Arial" panose="020B0604020202020204" pitchFamily="34" charset="0"/>
              <a:buChar char="•"/>
            </a:pPr>
            <a:r>
              <a:rPr lang="en-US" sz="4200" dirty="0">
                <a:latin typeface="Arial" panose="020B0604020202020204" pitchFamily="34" charset="0"/>
                <a:cs typeface="Arial" panose="020B0604020202020204" pitchFamily="34" charset="0"/>
              </a:rPr>
              <a:t>Need to listen</a:t>
            </a:r>
          </a:p>
          <a:p>
            <a:pPr marL="571500" indent="-571500" algn="l">
              <a:buFont typeface="Arial" panose="020B0604020202020204" pitchFamily="34" charset="0"/>
              <a:buChar char="•"/>
            </a:pPr>
            <a:r>
              <a:rPr lang="en-US" sz="4200" dirty="0">
                <a:latin typeface="Arial" panose="020B0604020202020204" pitchFamily="34" charset="0"/>
                <a:cs typeface="Arial" panose="020B0604020202020204" pitchFamily="34" charset="0"/>
              </a:rPr>
              <a:t>No short cuts </a:t>
            </a:r>
          </a:p>
          <a:p>
            <a:pPr marL="571500" indent="-571500" algn="l">
              <a:buFont typeface="Arial" panose="020B0604020202020204" pitchFamily="34" charset="0"/>
              <a:buChar char="•"/>
            </a:pPr>
            <a:r>
              <a:rPr lang="en-US" sz="4200" dirty="0">
                <a:latin typeface="Arial" panose="020B0604020202020204" pitchFamily="34" charset="0"/>
                <a:cs typeface="Arial" panose="020B0604020202020204" pitchFamily="34" charset="0"/>
              </a:rPr>
              <a:t>Rewarding </a:t>
            </a:r>
          </a:p>
          <a:p>
            <a:pPr marL="571500" indent="-571500" algn="l">
              <a:buFont typeface="Arial" panose="020B0604020202020204" pitchFamily="34" charset="0"/>
              <a:buChar char="•"/>
            </a:pPr>
            <a:r>
              <a:rPr lang="en-US" sz="4200" dirty="0">
                <a:latin typeface="Arial" panose="020B0604020202020204" pitchFamily="34" charset="0"/>
                <a:cs typeface="Arial" panose="020B0604020202020204" pitchFamily="34" charset="0"/>
              </a:rPr>
              <a:t>Flexible + Embrace change </a:t>
            </a:r>
          </a:p>
          <a:p>
            <a:pPr marL="571500" indent="-571500" algn="l">
              <a:buFont typeface="Arial" panose="020B0604020202020204" pitchFamily="34" charset="0"/>
              <a:buChar char="•"/>
            </a:pPr>
            <a:r>
              <a:rPr lang="en-US" sz="4200" dirty="0">
                <a:latin typeface="Arial" panose="020B0604020202020204" pitchFamily="34" charset="0"/>
                <a:cs typeface="Arial" panose="020B0604020202020204" pitchFamily="34" charset="0"/>
              </a:rPr>
              <a:t>Not afraid to fail </a:t>
            </a:r>
          </a:p>
          <a:p>
            <a:pPr marL="571500" indent="-571500" algn="l">
              <a:buFont typeface="Arial" panose="020B0604020202020204" pitchFamily="34" charset="0"/>
              <a:buChar char="•"/>
            </a:pPr>
            <a:r>
              <a:rPr lang="en-US" sz="4200" dirty="0">
                <a:latin typeface="Arial" panose="020B0604020202020204" pitchFamily="34" charset="0"/>
                <a:cs typeface="Arial" panose="020B0604020202020204" pitchFamily="34" charset="0"/>
              </a:rPr>
              <a:t>Small changes cause ripple effects and can be achieved with like minded peopled</a:t>
            </a:r>
          </a:p>
          <a:p>
            <a:pPr marL="571500" indent="-571500" algn="l">
              <a:buFont typeface="Arial" panose="020B0604020202020204" pitchFamily="34" charset="0"/>
              <a:buChar char="•"/>
            </a:pPr>
            <a:r>
              <a:rPr lang="en-US" sz="4200" dirty="0">
                <a:latin typeface="Arial" panose="020B0604020202020204" pitchFamily="34" charset="0"/>
                <a:cs typeface="Arial" panose="020B0604020202020204" pitchFamily="34" charset="0"/>
              </a:rPr>
              <a:t>Ask questions </a:t>
            </a:r>
          </a:p>
          <a:p>
            <a:pPr marL="571500" indent="-571500" algn="l">
              <a:buFont typeface="Arial" panose="020B0604020202020204" pitchFamily="34" charset="0"/>
              <a:buChar char="•"/>
            </a:pPr>
            <a:r>
              <a:rPr lang="en-US" sz="4200" dirty="0">
                <a:latin typeface="Arial" panose="020B0604020202020204" pitchFamily="34" charset="0"/>
                <a:cs typeface="Arial" panose="020B0604020202020204" pitchFamily="34" charset="0"/>
              </a:rPr>
              <a:t>No money</a:t>
            </a:r>
          </a:p>
          <a:p>
            <a:pPr marL="571500" indent="-571500" algn="l">
              <a:buFont typeface="Arial" panose="020B0604020202020204" pitchFamily="34" charset="0"/>
              <a:buChar char="•"/>
            </a:pPr>
            <a:r>
              <a:rPr lang="en-US" sz="4200" dirty="0">
                <a:latin typeface="Arial" panose="020B0604020202020204" pitchFamily="34" charset="0"/>
                <a:cs typeface="Arial" panose="020B0604020202020204" pitchFamily="34" charset="0"/>
              </a:rPr>
              <a:t>That it is the right thing to do………</a:t>
            </a:r>
          </a:p>
          <a:p>
            <a:pPr marL="342900" indent="-342900" algn="l">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algn="l"/>
            <a:endParaRPr lang="en-US"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E3AB14EF-0D16-89C8-73EB-DF4E566AA2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80031" y="209870"/>
            <a:ext cx="2575938" cy="912493"/>
          </a:xfrm>
          <a:prstGeom prst="rect">
            <a:avLst/>
          </a:prstGeom>
        </p:spPr>
      </p:pic>
      <p:pic>
        <p:nvPicPr>
          <p:cNvPr id="9" name="Picture 8">
            <a:extLst>
              <a:ext uri="{FF2B5EF4-FFF2-40B4-BE49-F238E27FC236}">
                <a16:creationId xmlns:a16="http://schemas.microsoft.com/office/drawing/2014/main" id="{7A8EB875-5BED-25B9-404C-354043407A64}"/>
              </a:ext>
            </a:extLst>
          </p:cNvPr>
          <p:cNvPicPr>
            <a:picLocks noChangeAspect="1"/>
          </p:cNvPicPr>
          <p:nvPr/>
        </p:nvPicPr>
        <p:blipFill>
          <a:blip r:embed="rId4"/>
          <a:stretch>
            <a:fillRect/>
          </a:stretch>
        </p:blipFill>
        <p:spPr>
          <a:xfrm>
            <a:off x="6854297" y="1562653"/>
            <a:ext cx="4944165" cy="2181529"/>
          </a:xfrm>
          <a:prstGeom prst="rect">
            <a:avLst/>
          </a:prstGeom>
        </p:spPr>
      </p:pic>
    </p:spTree>
    <p:extLst>
      <p:ext uri="{BB962C8B-B14F-4D97-AF65-F5344CB8AC3E}">
        <p14:creationId xmlns:p14="http://schemas.microsoft.com/office/powerpoint/2010/main" val="2437296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3B8B0-E244-8570-7268-610D65393611}"/>
              </a:ext>
            </a:extLst>
          </p:cNvPr>
          <p:cNvSpPr>
            <a:spLocks noGrp="1"/>
          </p:cNvSpPr>
          <p:nvPr>
            <p:ph type="ctrTitle"/>
          </p:nvPr>
        </p:nvSpPr>
        <p:spPr>
          <a:xfrm>
            <a:off x="337226" y="946311"/>
            <a:ext cx="11277600" cy="2049808"/>
          </a:xfrm>
        </p:spPr>
        <p:txBody>
          <a:bodyPr>
            <a:normAutofit/>
          </a:bodyPr>
          <a:lstStyle/>
          <a:p>
            <a:pPr algn="l"/>
            <a:r>
              <a:rPr lang="en-US" sz="4800" dirty="0">
                <a:latin typeface="Arial" panose="020B0604020202020204" pitchFamily="34" charset="0"/>
                <a:cs typeface="Arial" panose="020B0604020202020204" pitchFamily="34" charset="0"/>
              </a:rPr>
              <a:t>Thank you </a:t>
            </a:r>
          </a:p>
        </p:txBody>
      </p:sp>
      <p:pic>
        <p:nvPicPr>
          <p:cNvPr id="5" name="Picture 4">
            <a:extLst>
              <a:ext uri="{FF2B5EF4-FFF2-40B4-BE49-F238E27FC236}">
                <a16:creationId xmlns:a16="http://schemas.microsoft.com/office/drawing/2014/main" id="{E3AB14EF-0D16-89C8-73EB-DF4E566AA22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80031" y="209870"/>
            <a:ext cx="2575938" cy="912493"/>
          </a:xfrm>
          <a:prstGeom prst="rect">
            <a:avLst/>
          </a:prstGeom>
        </p:spPr>
      </p:pic>
      <p:pic>
        <p:nvPicPr>
          <p:cNvPr id="6" name="Picture 5">
            <a:extLst>
              <a:ext uri="{FF2B5EF4-FFF2-40B4-BE49-F238E27FC236}">
                <a16:creationId xmlns:a16="http://schemas.microsoft.com/office/drawing/2014/main" id="{C9307526-40C6-5B3C-BE6D-4A544677FEB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17501" y="5958917"/>
            <a:ext cx="3800678" cy="713214"/>
          </a:xfrm>
          <a:prstGeom prst="rect">
            <a:avLst/>
          </a:prstGeom>
        </p:spPr>
      </p:pic>
      <p:pic>
        <p:nvPicPr>
          <p:cNvPr id="9" name="Graphic 8" descr="Adhesive Bandage outline">
            <a:extLst>
              <a:ext uri="{FF2B5EF4-FFF2-40B4-BE49-F238E27FC236}">
                <a16:creationId xmlns:a16="http://schemas.microsoft.com/office/drawing/2014/main" id="{45F8C02F-8372-2DF1-E694-86CD702B976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68415" y="2438263"/>
            <a:ext cx="1698171" cy="1491343"/>
          </a:xfrm>
          <a:prstGeom prst="rect">
            <a:avLst/>
          </a:prstGeom>
        </p:spPr>
      </p:pic>
      <p:pic>
        <p:nvPicPr>
          <p:cNvPr id="10" name="Graphic 9" descr="Adhesive Bandage outline">
            <a:extLst>
              <a:ext uri="{FF2B5EF4-FFF2-40B4-BE49-F238E27FC236}">
                <a16:creationId xmlns:a16="http://schemas.microsoft.com/office/drawing/2014/main" id="{C6B42113-3BF9-BC91-D8A5-0C9A6437F20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469203">
            <a:off x="3308777" y="2438262"/>
            <a:ext cx="1698171" cy="1491343"/>
          </a:xfrm>
          <a:prstGeom prst="rect">
            <a:avLst/>
          </a:prstGeom>
        </p:spPr>
      </p:pic>
    </p:spTree>
    <p:extLst>
      <p:ext uri="{BB962C8B-B14F-4D97-AF65-F5344CB8AC3E}">
        <p14:creationId xmlns:p14="http://schemas.microsoft.com/office/powerpoint/2010/main" val="3486461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C0CB95C-DE74-B50B-1865-B4E2B8F99588}"/>
              </a:ext>
            </a:extLst>
          </p:cNvPr>
          <p:cNvPicPr>
            <a:picLocks noChangeAspect="1"/>
          </p:cNvPicPr>
          <p:nvPr/>
        </p:nvPicPr>
        <p:blipFill>
          <a:blip r:embed="rId2"/>
          <a:stretch>
            <a:fillRect/>
          </a:stretch>
        </p:blipFill>
        <p:spPr>
          <a:xfrm>
            <a:off x="4081112" y="-12904"/>
            <a:ext cx="6565911" cy="5618991"/>
          </a:xfrm>
          <a:prstGeom prst="rect">
            <a:avLst/>
          </a:prstGeom>
        </p:spPr>
      </p:pic>
      <p:sp>
        <p:nvSpPr>
          <p:cNvPr id="2" name="Title 1">
            <a:extLst>
              <a:ext uri="{FF2B5EF4-FFF2-40B4-BE49-F238E27FC236}">
                <a16:creationId xmlns:a16="http://schemas.microsoft.com/office/drawing/2014/main" id="{CEDCD860-A7C9-9E8C-3756-6DCFF0EBE768}"/>
              </a:ext>
            </a:extLst>
          </p:cNvPr>
          <p:cNvSpPr>
            <a:spLocks noGrp="1"/>
          </p:cNvSpPr>
          <p:nvPr>
            <p:ph type="title"/>
          </p:nvPr>
        </p:nvSpPr>
        <p:spPr>
          <a:xfrm>
            <a:off x="838200" y="365125"/>
            <a:ext cx="5909109" cy="3773738"/>
          </a:xfrm>
        </p:spPr>
        <p:txBody>
          <a:bodyPr/>
          <a:lstStyle/>
          <a:p>
            <a:r>
              <a:rPr lang="en-GB" sz="1800" b="1" i="0" u="none" strike="noStrike" baseline="0" dirty="0">
                <a:solidFill>
                  <a:srgbClr val="FFFFFF"/>
                </a:solidFill>
                <a:latin typeface="Arial" panose="020B0604020202020204" pitchFamily="34" charset="0"/>
              </a:rPr>
              <a:t>Taking service-level action</a:t>
            </a:r>
            <a:br>
              <a:rPr lang="en-GB" sz="1800" b="1" i="0" u="none" strike="noStrike" baseline="0" dirty="0">
                <a:solidFill>
                  <a:srgbClr val="FFFFFF"/>
                </a:solidFill>
                <a:latin typeface="Arial" panose="020B0604020202020204" pitchFamily="34" charset="0"/>
              </a:rPr>
            </a:br>
            <a:r>
              <a:rPr lang="en-GB" sz="1800" b="1" i="0" u="none" strike="noStrike" baseline="0" dirty="0">
                <a:solidFill>
                  <a:srgbClr val="FFFFFF"/>
                </a:solidFill>
                <a:latin typeface="Arial" panose="020B0604020202020204" pitchFamily="34" charset="0"/>
              </a:rPr>
              <a:t>on health inequalities</a:t>
            </a:r>
            <a:endParaRPr lang="en-GB" dirty="0"/>
          </a:p>
        </p:txBody>
      </p:sp>
      <p:sp>
        <p:nvSpPr>
          <p:cNvPr id="7" name="TextBox 6">
            <a:extLst>
              <a:ext uri="{FF2B5EF4-FFF2-40B4-BE49-F238E27FC236}">
                <a16:creationId xmlns:a16="http://schemas.microsoft.com/office/drawing/2014/main" id="{39BDDFF9-B5E1-188F-3A6D-4AC1103AB356}"/>
              </a:ext>
            </a:extLst>
          </p:cNvPr>
          <p:cNvSpPr txBox="1"/>
          <p:nvPr/>
        </p:nvSpPr>
        <p:spPr>
          <a:xfrm>
            <a:off x="276726" y="365125"/>
            <a:ext cx="7288731" cy="1323439"/>
          </a:xfrm>
          <a:prstGeom prst="rect">
            <a:avLst/>
          </a:prstGeom>
          <a:noFill/>
        </p:spPr>
        <p:txBody>
          <a:bodyPr wrap="square">
            <a:spAutoFit/>
          </a:bodyPr>
          <a:lstStyle/>
          <a:p>
            <a:pPr algn="l"/>
            <a:r>
              <a:rPr lang="en-GB" sz="4000" b="1" i="0" u="none" strike="noStrike" baseline="0" dirty="0">
                <a:latin typeface="Arial" panose="020B0604020202020204" pitchFamily="34" charset="0"/>
              </a:rPr>
              <a:t>Taking service-level action</a:t>
            </a:r>
          </a:p>
          <a:p>
            <a:pPr algn="l"/>
            <a:r>
              <a:rPr lang="en-GB" sz="4000" b="1" i="0" u="none" strike="noStrike" baseline="0" dirty="0">
                <a:latin typeface="Arial" panose="020B0604020202020204" pitchFamily="34" charset="0"/>
              </a:rPr>
              <a:t>on health inequalities</a:t>
            </a:r>
            <a:endParaRPr lang="en-GB" sz="4000" dirty="0"/>
          </a:p>
        </p:txBody>
      </p:sp>
      <p:pic>
        <p:nvPicPr>
          <p:cNvPr id="12" name="Picture 11">
            <a:extLst>
              <a:ext uri="{FF2B5EF4-FFF2-40B4-BE49-F238E27FC236}">
                <a16:creationId xmlns:a16="http://schemas.microsoft.com/office/drawing/2014/main" id="{57DCBD07-5BA9-B75E-DBC5-F8DB6F8052CC}"/>
              </a:ext>
            </a:extLst>
          </p:cNvPr>
          <p:cNvPicPr>
            <a:picLocks noChangeAspect="1"/>
          </p:cNvPicPr>
          <p:nvPr/>
        </p:nvPicPr>
        <p:blipFill>
          <a:blip r:embed="rId3"/>
          <a:stretch>
            <a:fillRect/>
          </a:stretch>
        </p:blipFill>
        <p:spPr>
          <a:xfrm>
            <a:off x="9527256" y="5491118"/>
            <a:ext cx="2664744" cy="1304860"/>
          </a:xfrm>
          <a:prstGeom prst="rect">
            <a:avLst/>
          </a:prstGeom>
        </p:spPr>
      </p:pic>
      <p:pic>
        <p:nvPicPr>
          <p:cNvPr id="14" name="Picture 13">
            <a:extLst>
              <a:ext uri="{FF2B5EF4-FFF2-40B4-BE49-F238E27FC236}">
                <a16:creationId xmlns:a16="http://schemas.microsoft.com/office/drawing/2014/main" id="{D8B39546-311C-AB2A-C370-343D0B834F7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7108" y="5810336"/>
            <a:ext cx="2579090" cy="874024"/>
          </a:xfrm>
          <a:prstGeom prst="rect">
            <a:avLst/>
          </a:prstGeom>
        </p:spPr>
      </p:pic>
    </p:spTree>
    <p:extLst>
      <p:ext uri="{BB962C8B-B14F-4D97-AF65-F5344CB8AC3E}">
        <p14:creationId xmlns:p14="http://schemas.microsoft.com/office/powerpoint/2010/main" val="177785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03D7C24-71EB-07A3-E49E-884EEDBADFA4}"/>
              </a:ext>
            </a:extLst>
          </p:cNvPr>
          <p:cNvSpPr/>
          <p:nvPr/>
        </p:nvSpPr>
        <p:spPr>
          <a:xfrm>
            <a:off x="0" y="0"/>
            <a:ext cx="12192000" cy="1058334"/>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ED604A09-3B6A-E52E-400E-4280C962C10F}"/>
              </a:ext>
            </a:extLst>
          </p:cNvPr>
          <p:cNvSpPr>
            <a:spLocks noGrp="1"/>
          </p:cNvSpPr>
          <p:nvPr>
            <p:ph type="title"/>
          </p:nvPr>
        </p:nvSpPr>
        <p:spPr>
          <a:xfrm>
            <a:off x="328061" y="0"/>
            <a:ext cx="10515600" cy="1325563"/>
          </a:xfrm>
        </p:spPr>
        <p:txBody>
          <a:bodyPr/>
          <a:lstStyle/>
          <a:p>
            <a:r>
              <a:rPr lang="en-GB" b="1" dirty="0">
                <a:latin typeface="+mn-lt"/>
              </a:rPr>
              <a:t>Let’s </a:t>
            </a:r>
            <a:r>
              <a:rPr lang="en-GB" b="1" i="1" dirty="0">
                <a:latin typeface="+mn-lt"/>
              </a:rPr>
              <a:t>not</a:t>
            </a:r>
            <a:r>
              <a:rPr lang="en-GB" b="1" dirty="0">
                <a:latin typeface="+mn-lt"/>
              </a:rPr>
              <a:t> treat everyone the same</a:t>
            </a:r>
          </a:p>
        </p:txBody>
      </p:sp>
      <p:pic>
        <p:nvPicPr>
          <p:cNvPr id="1026" name="Picture 2">
            <a:extLst>
              <a:ext uri="{FF2B5EF4-FFF2-40B4-BE49-F238E27FC236}">
                <a16:creationId xmlns:a16="http://schemas.microsoft.com/office/drawing/2014/main" id="{D4AAE709-3607-722D-559F-3A95575744E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444817" y="1421393"/>
            <a:ext cx="9376611" cy="5278468"/>
          </a:xfrm>
          <a:prstGeom prst="rect">
            <a:avLst/>
          </a:prstGeom>
          <a:noFill/>
          <a:extLst>
            <a:ext uri="{909E8E84-426E-40DD-AFC4-6F175D3DCCD1}">
              <a14:hiddenFill xmlns:a14="http://schemas.microsoft.com/office/drawing/2010/main">
                <a:solidFill>
                  <a:srgbClr val="FFFFFF"/>
                </a:solidFill>
              </a14:hiddenFill>
            </a:ext>
          </a:extLst>
        </p:spPr>
      </p:pic>
      <p:sp>
        <p:nvSpPr>
          <p:cNvPr id="4" name="Arrow: Right 3">
            <a:extLst>
              <a:ext uri="{FF2B5EF4-FFF2-40B4-BE49-F238E27FC236}">
                <a16:creationId xmlns:a16="http://schemas.microsoft.com/office/drawing/2014/main" id="{46592A09-34C4-3317-58AE-8C25DF69F0A6}"/>
              </a:ext>
            </a:extLst>
          </p:cNvPr>
          <p:cNvSpPr/>
          <p:nvPr/>
        </p:nvSpPr>
        <p:spPr>
          <a:xfrm>
            <a:off x="182880" y="3679257"/>
            <a:ext cx="2733575" cy="2779295"/>
          </a:xfrm>
          <a:prstGeom prst="rightArrow">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t>Different bikes for different people  makes things fairer</a:t>
            </a:r>
          </a:p>
        </p:txBody>
      </p:sp>
    </p:spTree>
    <p:extLst>
      <p:ext uri="{BB962C8B-B14F-4D97-AF65-F5344CB8AC3E}">
        <p14:creationId xmlns:p14="http://schemas.microsoft.com/office/powerpoint/2010/main" val="31704765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405588A-6973-E782-5155-8CA323AF8511}"/>
              </a:ext>
            </a:extLst>
          </p:cNvPr>
          <p:cNvPicPr>
            <a:picLocks noChangeAspect="1"/>
          </p:cNvPicPr>
          <p:nvPr/>
        </p:nvPicPr>
        <p:blipFill>
          <a:blip r:embed="rId2"/>
          <a:stretch>
            <a:fillRect/>
          </a:stretch>
        </p:blipFill>
        <p:spPr>
          <a:xfrm>
            <a:off x="4104997" y="1423707"/>
            <a:ext cx="3982006" cy="4010585"/>
          </a:xfrm>
          <a:prstGeom prst="rect">
            <a:avLst/>
          </a:prstGeom>
        </p:spPr>
      </p:pic>
    </p:spTree>
    <p:extLst>
      <p:ext uri="{BB962C8B-B14F-4D97-AF65-F5344CB8AC3E}">
        <p14:creationId xmlns:p14="http://schemas.microsoft.com/office/powerpoint/2010/main" val="30371362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CEAA9-E60D-F296-249F-66122543ADD6}"/>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67055C35-4D26-2BC2-D9D7-FE80D11A8955}"/>
              </a:ext>
            </a:extLst>
          </p:cNvPr>
          <p:cNvSpPr>
            <a:spLocks noGrp="1"/>
          </p:cNvSpPr>
          <p:nvPr>
            <p:ph type="subTitle" idx="1"/>
          </p:nvPr>
        </p:nvSpPr>
        <p:spPr/>
        <p:txBody>
          <a:bodyPr/>
          <a:lstStyle/>
          <a:p>
            <a:endParaRPr lang="en-GB"/>
          </a:p>
        </p:txBody>
      </p:sp>
      <p:pic>
        <p:nvPicPr>
          <p:cNvPr id="5" name="Picture 4">
            <a:extLst>
              <a:ext uri="{FF2B5EF4-FFF2-40B4-BE49-F238E27FC236}">
                <a16:creationId xmlns:a16="http://schemas.microsoft.com/office/drawing/2014/main" id="{79646252-61AA-EE36-9D25-E7816F877A1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43846" y="564036"/>
            <a:ext cx="8222868" cy="5729928"/>
          </a:xfrm>
          <a:prstGeom prst="rect">
            <a:avLst/>
          </a:prstGeom>
        </p:spPr>
      </p:pic>
    </p:spTree>
    <p:extLst>
      <p:ext uri="{BB962C8B-B14F-4D97-AF65-F5344CB8AC3E}">
        <p14:creationId xmlns:p14="http://schemas.microsoft.com/office/powerpoint/2010/main" val="29769235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D692DEB-3E8C-DEBF-AF51-96F62CF8628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59350" y="0"/>
            <a:ext cx="9673299" cy="6858000"/>
          </a:xfrm>
          <a:prstGeom prst="rect">
            <a:avLst/>
          </a:prstGeom>
        </p:spPr>
      </p:pic>
    </p:spTree>
    <p:extLst>
      <p:ext uri="{BB962C8B-B14F-4D97-AF65-F5344CB8AC3E}">
        <p14:creationId xmlns:p14="http://schemas.microsoft.com/office/powerpoint/2010/main" val="10611235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21034-2F1F-84C5-5FD4-F370BAF37AF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99FE862D-948F-72A4-1144-FD4C37D04440}"/>
              </a:ext>
            </a:extLst>
          </p:cNvPr>
          <p:cNvSpPr>
            <a:spLocks noGrp="1"/>
          </p:cNvSpPr>
          <p:nvPr>
            <p:ph idx="1"/>
          </p:nvPr>
        </p:nvSpPr>
        <p:spPr/>
        <p:txBody>
          <a:bodyPr/>
          <a:lstStyle/>
          <a:p>
            <a:endParaRPr lang="en-GB" dirty="0"/>
          </a:p>
        </p:txBody>
      </p:sp>
      <p:pic>
        <p:nvPicPr>
          <p:cNvPr id="6" name="Picture 5">
            <a:extLst>
              <a:ext uri="{FF2B5EF4-FFF2-40B4-BE49-F238E27FC236}">
                <a16:creationId xmlns:a16="http://schemas.microsoft.com/office/drawing/2014/main" id="{C3A1E82C-1AA1-C52A-B9BD-9FF9FEEB749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956560" y="-382662"/>
            <a:ext cx="8605520" cy="7064788"/>
          </a:xfrm>
          <a:prstGeom prst="rect">
            <a:avLst/>
          </a:prstGeom>
        </p:spPr>
      </p:pic>
      <p:pic>
        <p:nvPicPr>
          <p:cNvPr id="5" name="Picture 4">
            <a:extLst>
              <a:ext uri="{FF2B5EF4-FFF2-40B4-BE49-F238E27FC236}">
                <a16:creationId xmlns:a16="http://schemas.microsoft.com/office/drawing/2014/main" id="{0302085F-AD6E-4A51-B17B-52F8CC72B8F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0043" y="4769251"/>
            <a:ext cx="1131436" cy="1757767"/>
          </a:xfrm>
          <a:prstGeom prst="rect">
            <a:avLst/>
          </a:prstGeom>
        </p:spPr>
      </p:pic>
    </p:spTree>
    <p:extLst>
      <p:ext uri="{BB962C8B-B14F-4D97-AF65-F5344CB8AC3E}">
        <p14:creationId xmlns:p14="http://schemas.microsoft.com/office/powerpoint/2010/main" val="31618830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3A1E82C-1AA1-C52A-B9BD-9FF9FEEB749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956560" y="-382662"/>
            <a:ext cx="8605520" cy="7064788"/>
          </a:xfrm>
          <a:prstGeom prst="rect">
            <a:avLst/>
          </a:prstGeom>
        </p:spPr>
      </p:pic>
      <p:pic>
        <p:nvPicPr>
          <p:cNvPr id="7" name="Picture 6">
            <a:extLst>
              <a:ext uri="{FF2B5EF4-FFF2-40B4-BE49-F238E27FC236}">
                <a16:creationId xmlns:a16="http://schemas.microsoft.com/office/drawing/2014/main" id="{6F2BABFC-3B07-F817-8E63-E277954E3E0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280161" y="4643442"/>
            <a:ext cx="1087119" cy="2079324"/>
          </a:xfrm>
          <a:prstGeom prst="rect">
            <a:avLst/>
          </a:prstGeom>
        </p:spPr>
      </p:pic>
    </p:spTree>
    <p:extLst>
      <p:ext uri="{BB962C8B-B14F-4D97-AF65-F5344CB8AC3E}">
        <p14:creationId xmlns:p14="http://schemas.microsoft.com/office/powerpoint/2010/main" val="4658404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8801E43-0122-BFE1-C806-484064C413E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54434" y="784042"/>
            <a:ext cx="8144625" cy="5675406"/>
          </a:xfrm>
          <a:prstGeom prst="rect">
            <a:avLst/>
          </a:prstGeom>
        </p:spPr>
      </p:pic>
    </p:spTree>
    <p:extLst>
      <p:ext uri="{BB962C8B-B14F-4D97-AF65-F5344CB8AC3E}">
        <p14:creationId xmlns:p14="http://schemas.microsoft.com/office/powerpoint/2010/main" val="32039993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FC6C9D-5A38-9CA4-373A-339A2AD850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52283" y="645459"/>
            <a:ext cx="8310282" cy="5891674"/>
          </a:xfrm>
          <a:prstGeom prst="rect">
            <a:avLst/>
          </a:prstGeom>
        </p:spPr>
      </p:pic>
    </p:spTree>
    <p:extLst>
      <p:ext uri="{BB962C8B-B14F-4D97-AF65-F5344CB8AC3E}">
        <p14:creationId xmlns:p14="http://schemas.microsoft.com/office/powerpoint/2010/main" val="38858336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13A8A7-2D21-C6C1-2017-E6BD27F31E69}"/>
              </a:ext>
            </a:extLst>
          </p:cNvPr>
          <p:cNvSpPr>
            <a:spLocks noGrp="1"/>
          </p:cNvSpPr>
          <p:nvPr>
            <p:ph idx="1"/>
          </p:nvPr>
        </p:nvSpPr>
        <p:spPr>
          <a:xfrm>
            <a:off x="8676640" y="5506721"/>
            <a:ext cx="3293426" cy="1648936"/>
          </a:xfrm>
        </p:spPr>
        <p:txBody>
          <a:bodyPr/>
          <a:lstStyle/>
          <a:p>
            <a:pPr marL="0" indent="0">
              <a:buNone/>
            </a:pPr>
            <a:r>
              <a:rPr lang="en-GB" dirty="0"/>
              <a:t>Me delivering a pilot talk about Long Covid!</a:t>
            </a:r>
          </a:p>
        </p:txBody>
      </p:sp>
      <p:pic>
        <p:nvPicPr>
          <p:cNvPr id="1026" name="Picture 2" descr="No photo description available.">
            <a:extLst>
              <a:ext uri="{FF2B5EF4-FFF2-40B4-BE49-F238E27FC236}">
                <a16:creationId xmlns:a16="http://schemas.microsoft.com/office/drawing/2014/main" id="{D96D5315-D717-0044-A4F0-6850111D31C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88653" y="-90448"/>
            <a:ext cx="5335587" cy="8000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22405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448BF-C94D-B686-EB78-4D2889D0753D}"/>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EC5FC83-2FF9-7BB0-40C6-5E9E0AD671AE}"/>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0397B73A-5B24-F58F-1076-A481F823F7B9}"/>
              </a:ext>
            </a:extLst>
          </p:cNvPr>
          <p:cNvPicPr>
            <a:picLocks noChangeAspect="1"/>
          </p:cNvPicPr>
          <p:nvPr/>
        </p:nvPicPr>
        <p:blipFill>
          <a:blip r:embed="rId2"/>
          <a:stretch>
            <a:fillRect/>
          </a:stretch>
        </p:blipFill>
        <p:spPr>
          <a:xfrm>
            <a:off x="3195232" y="990259"/>
            <a:ext cx="5801535" cy="4877481"/>
          </a:xfrm>
          <a:prstGeom prst="rect">
            <a:avLst/>
          </a:prstGeom>
        </p:spPr>
      </p:pic>
    </p:spTree>
    <p:extLst>
      <p:ext uri="{BB962C8B-B14F-4D97-AF65-F5344CB8AC3E}">
        <p14:creationId xmlns:p14="http://schemas.microsoft.com/office/powerpoint/2010/main" val="34966638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C90CDC3-B8F6-D676-2BB2-99E46DCF7A22}"/>
              </a:ext>
            </a:extLst>
          </p:cNvPr>
          <p:cNvPicPr>
            <a:picLocks noChangeAspect="1"/>
          </p:cNvPicPr>
          <p:nvPr/>
        </p:nvPicPr>
        <p:blipFill>
          <a:blip r:embed="rId2"/>
          <a:stretch>
            <a:fillRect/>
          </a:stretch>
        </p:blipFill>
        <p:spPr>
          <a:xfrm>
            <a:off x="3342891" y="351995"/>
            <a:ext cx="5506218" cy="6154009"/>
          </a:xfrm>
          <a:prstGeom prst="rect">
            <a:avLst/>
          </a:prstGeom>
        </p:spPr>
      </p:pic>
    </p:spTree>
    <p:extLst>
      <p:ext uri="{BB962C8B-B14F-4D97-AF65-F5344CB8AC3E}">
        <p14:creationId xmlns:p14="http://schemas.microsoft.com/office/powerpoint/2010/main" val="3921619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C894F10-CE7A-45D9-B152-B3812A5067C8}"/>
              </a:ext>
            </a:extLst>
          </p:cNvPr>
          <p:cNvSpPr>
            <a:spLocks noGrp="1"/>
          </p:cNvSpPr>
          <p:nvPr>
            <p:ph type="subTitle" idx="1"/>
          </p:nvPr>
        </p:nvSpPr>
        <p:spPr/>
        <p:txBody>
          <a:bodyPr/>
          <a:lstStyle/>
          <a:p>
            <a:endParaRPr lang="en-GB"/>
          </a:p>
        </p:txBody>
      </p:sp>
      <p:sp>
        <p:nvSpPr>
          <p:cNvPr id="4" name="TextBox 3">
            <a:extLst>
              <a:ext uri="{FF2B5EF4-FFF2-40B4-BE49-F238E27FC236}">
                <a16:creationId xmlns:a16="http://schemas.microsoft.com/office/drawing/2014/main" id="{8B604A04-BA98-411F-8384-50EB88C07E5A}"/>
              </a:ext>
            </a:extLst>
          </p:cNvPr>
          <p:cNvSpPr txBox="1"/>
          <p:nvPr/>
        </p:nvSpPr>
        <p:spPr>
          <a:xfrm>
            <a:off x="1313797" y="1200761"/>
            <a:ext cx="10191499" cy="1923668"/>
          </a:xfrm>
          <a:prstGeom prst="rect">
            <a:avLst/>
          </a:prstGeom>
          <a:noFill/>
        </p:spPr>
        <p:txBody>
          <a:bodyPr wrap="square" rtlCol="0">
            <a:spAutoFit/>
          </a:bodyPr>
          <a:lstStyle/>
          <a:p>
            <a:pPr algn="ctr">
              <a:lnSpc>
                <a:spcPct val="107000"/>
              </a:lnSpc>
              <a:spcAft>
                <a:spcPts val="800"/>
              </a:spcAft>
            </a:pPr>
            <a:r>
              <a:rPr lang="en-GB" sz="3600" b="1" kern="1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Making Research </a:t>
            </a:r>
            <a:r>
              <a:rPr lang="en-GB" sz="3600" b="1" kern="100" dirty="0">
                <a:solidFill>
                  <a:srgbClr val="00B0F0"/>
                </a:solidFill>
                <a:latin typeface="Calibri" panose="020F0502020204030204" pitchFamily="34" charset="0"/>
                <a:ea typeface="Calibri" panose="020F0502020204030204" pitchFamily="34" charset="0"/>
                <a:cs typeface="Times New Roman" panose="02020603050405020304" pitchFamily="18" charset="0"/>
              </a:rPr>
              <a:t>F</a:t>
            </a:r>
            <a:r>
              <a:rPr lang="en-GB" sz="3600" b="1" kern="1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airer… </a:t>
            </a:r>
          </a:p>
          <a:p>
            <a:pPr algn="ctr">
              <a:lnSpc>
                <a:spcPct val="107000"/>
              </a:lnSpc>
              <a:spcAft>
                <a:spcPts val="800"/>
              </a:spcAft>
            </a:pPr>
            <a:r>
              <a:rPr lang="en-GB" sz="3600" b="1" kern="100" dirty="0">
                <a:solidFill>
                  <a:srgbClr val="00B0F0"/>
                </a:solidFill>
                <a:latin typeface="Calibri" panose="020F0502020204030204" pitchFamily="34" charset="0"/>
                <a:ea typeface="Calibri" panose="020F0502020204030204" pitchFamily="34" charset="0"/>
                <a:cs typeface="Times New Roman" panose="02020603050405020304" pitchFamily="18" charset="0"/>
              </a:rPr>
              <a:t>T</a:t>
            </a:r>
            <a:r>
              <a:rPr lang="en-GB" sz="3600" b="1" kern="1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o make Health </a:t>
            </a:r>
            <a:r>
              <a:rPr lang="en-GB" sz="3600" b="1" kern="100" dirty="0">
                <a:solidFill>
                  <a:srgbClr val="00B0F0"/>
                </a:solidFill>
                <a:latin typeface="Calibri" panose="020F0502020204030204" pitchFamily="34" charset="0"/>
                <a:ea typeface="Calibri" panose="020F0502020204030204" pitchFamily="34" charset="0"/>
                <a:cs typeface="Times New Roman" panose="02020603050405020304" pitchFamily="18" charset="0"/>
              </a:rPr>
              <a:t>F</a:t>
            </a:r>
            <a:r>
              <a:rPr lang="en-GB" sz="3600" b="1" kern="1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airer </a:t>
            </a:r>
          </a:p>
          <a:p>
            <a:pPr algn="ctr">
              <a:lnSpc>
                <a:spcPct val="107000"/>
              </a:lnSpc>
              <a:spcAft>
                <a:spcPts val="800"/>
              </a:spcAft>
            </a:pPr>
            <a:endParaRPr lang="en-GB" sz="2800" kern="1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A picture containing text&#10;&#10;Description automatically generated">
            <a:extLst>
              <a:ext uri="{FF2B5EF4-FFF2-40B4-BE49-F238E27FC236}">
                <a16:creationId xmlns:a16="http://schemas.microsoft.com/office/drawing/2014/main" id="{5CDA8D7A-A9CA-4588-AEFD-043BE10019D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3501008"/>
            <a:ext cx="12192000" cy="2394892"/>
          </a:xfrm>
          <a:prstGeom prst="rect">
            <a:avLst/>
          </a:prstGeom>
        </p:spPr>
      </p:pic>
      <p:sp>
        <p:nvSpPr>
          <p:cNvPr id="6" name="TextBox 5">
            <a:extLst>
              <a:ext uri="{FF2B5EF4-FFF2-40B4-BE49-F238E27FC236}">
                <a16:creationId xmlns:a16="http://schemas.microsoft.com/office/drawing/2014/main" id="{DAD582AB-0C24-40C0-ADFD-C8C8D764D9DA}"/>
              </a:ext>
            </a:extLst>
          </p:cNvPr>
          <p:cNvSpPr txBox="1"/>
          <p:nvPr/>
        </p:nvSpPr>
        <p:spPr>
          <a:xfrm>
            <a:off x="28140" y="3231596"/>
            <a:ext cx="12385375" cy="707886"/>
          </a:xfrm>
          <a:prstGeom prst="rect">
            <a:avLst/>
          </a:prstGeom>
          <a:noFill/>
        </p:spPr>
        <p:txBody>
          <a:bodyPr wrap="square" rtlCol="0">
            <a:spAutoFit/>
          </a:bodyPr>
          <a:lstStyle/>
          <a:p>
            <a:pPr algn="ctr"/>
            <a:r>
              <a:rPr lang="en-GB" sz="2000" dirty="0">
                <a:latin typeface="Arial" pitchFamily="34" charset="0"/>
                <a:cs typeface="Arial" pitchFamily="34" charset="0"/>
              </a:rPr>
              <a:t>Tracey Elder  Lead Project Researcher / Occupational Therapist </a:t>
            </a:r>
          </a:p>
          <a:p>
            <a:pPr algn="ctr"/>
            <a:r>
              <a:rPr lang="en-GB" sz="2000" dirty="0">
                <a:latin typeface="Arial" pitchFamily="34" charset="0"/>
                <a:cs typeface="Arial" pitchFamily="34" charset="0"/>
              </a:rPr>
              <a:t>Victoria Davison Project Researcher / Nurse </a:t>
            </a:r>
          </a:p>
        </p:txBody>
      </p:sp>
      <p:pic>
        <p:nvPicPr>
          <p:cNvPr id="7" name="Picture 6" descr="A picture containing timeline&#10;&#10;Description automatically generated">
            <a:extLst>
              <a:ext uri="{FF2B5EF4-FFF2-40B4-BE49-F238E27FC236}">
                <a16:creationId xmlns:a16="http://schemas.microsoft.com/office/drawing/2014/main" id="{685F1AB9-2347-4F25-A6DC-495E7F7EBEB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08368" y="301064"/>
            <a:ext cx="2430000" cy="972000"/>
          </a:xfrm>
          <a:prstGeom prst="rect">
            <a:avLst/>
          </a:prstGeom>
        </p:spPr>
      </p:pic>
      <p:grpSp>
        <p:nvGrpSpPr>
          <p:cNvPr id="10" name="Group 9">
            <a:extLst>
              <a:ext uri="{FF2B5EF4-FFF2-40B4-BE49-F238E27FC236}">
                <a16:creationId xmlns:a16="http://schemas.microsoft.com/office/drawing/2014/main" id="{DC2C1E0C-DCB8-4E1C-867B-04EA3B9C32FC}"/>
              </a:ext>
            </a:extLst>
          </p:cNvPr>
          <p:cNvGrpSpPr/>
          <p:nvPr/>
        </p:nvGrpSpPr>
        <p:grpSpPr>
          <a:xfrm>
            <a:off x="0" y="5835851"/>
            <a:ext cx="12192000" cy="1145974"/>
            <a:chOff x="0" y="5835851"/>
            <a:chExt cx="12192000" cy="1145974"/>
          </a:xfrm>
        </p:grpSpPr>
        <p:sp>
          <p:nvSpPr>
            <p:cNvPr id="9" name="Rectangle 8">
              <a:extLst>
                <a:ext uri="{FF2B5EF4-FFF2-40B4-BE49-F238E27FC236}">
                  <a16:creationId xmlns:a16="http://schemas.microsoft.com/office/drawing/2014/main" id="{3878AA03-D1D2-4BCD-A36E-C8CDC783EC2F}"/>
                </a:ext>
              </a:extLst>
            </p:cNvPr>
            <p:cNvSpPr/>
            <p:nvPr/>
          </p:nvSpPr>
          <p:spPr>
            <a:xfrm>
              <a:off x="0" y="5895900"/>
              <a:ext cx="12192000" cy="10859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Graphical user interface, application&#10;&#10;Description automatically generated">
              <a:extLst>
                <a:ext uri="{FF2B5EF4-FFF2-40B4-BE49-F238E27FC236}">
                  <a16:creationId xmlns:a16="http://schemas.microsoft.com/office/drawing/2014/main" id="{EFE1A21B-C924-4AA2-A4DB-A872850D324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42829" y="5835851"/>
              <a:ext cx="6155999" cy="972000"/>
            </a:xfrm>
            <a:prstGeom prst="rect">
              <a:avLst/>
            </a:prstGeom>
          </p:spPr>
        </p:pic>
      </p:grpSp>
    </p:spTree>
    <p:extLst>
      <p:ext uri="{BB962C8B-B14F-4D97-AF65-F5344CB8AC3E}">
        <p14:creationId xmlns:p14="http://schemas.microsoft.com/office/powerpoint/2010/main" val="25247339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C942F-2B24-B456-405B-5C87466A2291}"/>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C44793E8-9410-F853-8CF6-4F9DE897B7B3}"/>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C14E81F1-1ED3-6110-10FC-37C74031BA90}"/>
              </a:ext>
            </a:extLst>
          </p:cNvPr>
          <p:cNvPicPr>
            <a:picLocks noChangeAspect="1"/>
          </p:cNvPicPr>
          <p:nvPr/>
        </p:nvPicPr>
        <p:blipFill>
          <a:blip r:embed="rId2"/>
          <a:stretch>
            <a:fillRect/>
          </a:stretch>
        </p:blipFill>
        <p:spPr>
          <a:xfrm>
            <a:off x="713624" y="242443"/>
            <a:ext cx="10764752" cy="6373114"/>
          </a:xfrm>
          <a:prstGeom prst="rect">
            <a:avLst/>
          </a:prstGeom>
        </p:spPr>
      </p:pic>
    </p:spTree>
    <p:extLst>
      <p:ext uri="{BB962C8B-B14F-4D97-AF65-F5344CB8AC3E}">
        <p14:creationId xmlns:p14="http://schemas.microsoft.com/office/powerpoint/2010/main" val="930799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16DC17-D82E-9793-AEBB-8B9B72C436E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984689" y="271145"/>
            <a:ext cx="4222621" cy="6048375"/>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413A9DB3-8272-C39A-94BD-A3AC9AF8EA0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66869" y1="66185" x2="75684" y2="80347"/>
                        <a14:foregroundMark x1="75684" y1="80347" x2="74772" y2="79769"/>
                        <a14:foregroundMark x1="44073" y1="65318" x2="37690" y2="51445"/>
                        <a14:foregroundMark x1="37690" y1="51445" x2="22796" y2="45665"/>
                        <a14:foregroundMark x1="22796" y1="45665" x2="20061" y2="49422"/>
                        <a14:foregroundMark x1="21581" y1="39595" x2="21581" y2="39595"/>
                        <a14:foregroundMark x1="40729" y1="23699" x2="40729" y2="23699"/>
                        <a14:foregroundMark x1="40729" y1="25723" x2="40729" y2="25723"/>
                        <a14:foregroundMark x1="76292" y1="20231" x2="76292" y2="20231"/>
                        <a14:foregroundMark x1="77204" y1="34104" x2="77204" y2="34104"/>
                        <a14:foregroundMark x1="89666" y1="68208" x2="89666" y2="68208"/>
                        <a14:foregroundMark x1="89058" y1="76879" x2="89058" y2="76879"/>
                        <a14:foregroundMark x1="50456" y1="79769" x2="50456" y2="79769"/>
                        <a14:foregroundMark x1="28571" y1="65029" x2="28571" y2="65029"/>
                        <a14:foregroundMark x1="12462" y1="53757" x2="12462" y2="53757"/>
                        <a14:foregroundMark x1="65653" y1="54624" x2="65653" y2="54624"/>
                      </a14:backgroundRemoval>
                    </a14:imgEffect>
                  </a14:imgLayer>
                </a14:imgProps>
              </a:ext>
            </a:extLst>
          </a:blip>
          <a:stretch>
            <a:fillRect/>
          </a:stretch>
        </p:blipFill>
        <p:spPr>
          <a:xfrm>
            <a:off x="-341465" y="3918025"/>
            <a:ext cx="3134162" cy="3296110"/>
          </a:xfrm>
          <a:prstGeom prst="rect">
            <a:avLst/>
          </a:prstGeom>
        </p:spPr>
      </p:pic>
    </p:spTree>
    <p:extLst>
      <p:ext uri="{BB962C8B-B14F-4D97-AF65-F5344CB8AC3E}">
        <p14:creationId xmlns:p14="http://schemas.microsoft.com/office/powerpoint/2010/main" val="36902057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CD2F9-9D28-E357-F1DE-FFD82BEC614B}"/>
              </a:ext>
            </a:extLst>
          </p:cNvPr>
          <p:cNvSpPr>
            <a:spLocks noGrp="1"/>
          </p:cNvSpPr>
          <p:nvPr>
            <p:ph type="title"/>
          </p:nvPr>
        </p:nvSpPr>
        <p:spPr/>
        <p:txBody>
          <a:bodyPr/>
          <a:lstStyle/>
          <a:p>
            <a:endParaRPr lang="en-GB"/>
          </a:p>
        </p:txBody>
      </p:sp>
      <p:pic>
        <p:nvPicPr>
          <p:cNvPr id="7" name="Picture 6">
            <a:extLst>
              <a:ext uri="{FF2B5EF4-FFF2-40B4-BE49-F238E27FC236}">
                <a16:creationId xmlns:a16="http://schemas.microsoft.com/office/drawing/2014/main" id="{2BD8B9A3-6336-3E36-73B4-4D97B6966A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08975" y="1504398"/>
            <a:ext cx="4453554" cy="3143067"/>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11A3C656-8BFA-4775-909E-984C088F47D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0447079">
            <a:off x="-469436" y="-633242"/>
            <a:ext cx="5188189" cy="3637416"/>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79EC6C3B-54AF-887A-8C16-1BC6B5BE614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1005122">
            <a:off x="1152998" y="2797997"/>
            <a:ext cx="4323266" cy="3043552"/>
          </a:xfrm>
          <a:prstGeom prst="rect">
            <a:avLst/>
          </a:prstGeom>
          <a:ln>
            <a:noFill/>
          </a:ln>
          <a:effectLst>
            <a:outerShdw blurRad="292100" dist="139700" dir="2700000" algn="tl" rotWithShape="0">
              <a:srgbClr val="333333">
                <a:alpha val="65000"/>
              </a:srgbClr>
            </a:outerShdw>
          </a:effectLst>
        </p:spPr>
      </p:pic>
      <p:pic>
        <p:nvPicPr>
          <p:cNvPr id="15" name="Picture 14">
            <a:extLst>
              <a:ext uri="{FF2B5EF4-FFF2-40B4-BE49-F238E27FC236}">
                <a16:creationId xmlns:a16="http://schemas.microsoft.com/office/drawing/2014/main" id="{4CD6189D-E6C9-857A-D34F-3D6195E1100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1184723">
            <a:off x="6417298" y="542106"/>
            <a:ext cx="4038342" cy="2863552"/>
          </a:xfrm>
          <a:prstGeom prst="rect">
            <a:avLst/>
          </a:prstGeom>
          <a:ln>
            <a:noFill/>
          </a:ln>
          <a:effectLst>
            <a:outerShdw blurRad="292100" dist="139700" dir="2700000" algn="tl" rotWithShape="0">
              <a:srgbClr val="333333">
                <a:alpha val="65000"/>
              </a:srgbClr>
            </a:outerShdw>
          </a:effectLst>
        </p:spPr>
      </p:pic>
      <p:pic>
        <p:nvPicPr>
          <p:cNvPr id="17" name="Picture 16">
            <a:extLst>
              <a:ext uri="{FF2B5EF4-FFF2-40B4-BE49-F238E27FC236}">
                <a16:creationId xmlns:a16="http://schemas.microsoft.com/office/drawing/2014/main" id="{A9CBFAD3-79A1-353D-E682-B0A19DC893C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1289028">
            <a:off x="5010670" y="4602444"/>
            <a:ext cx="3444087" cy="2422513"/>
          </a:xfrm>
          <a:prstGeom prst="rect">
            <a:avLst/>
          </a:prstGeom>
          <a:ln>
            <a:noFill/>
          </a:ln>
          <a:effectLst>
            <a:outerShdw blurRad="292100" dist="139700" dir="2700000" algn="tl" rotWithShape="0">
              <a:srgbClr val="333333">
                <a:alpha val="65000"/>
              </a:srgbClr>
            </a:outerShdw>
          </a:effectLst>
        </p:spPr>
      </p:pic>
      <p:pic>
        <p:nvPicPr>
          <p:cNvPr id="19" name="Picture 18">
            <a:extLst>
              <a:ext uri="{FF2B5EF4-FFF2-40B4-BE49-F238E27FC236}">
                <a16:creationId xmlns:a16="http://schemas.microsoft.com/office/drawing/2014/main" id="{04361BD1-D432-7509-FBDA-7868CD8CE84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20353811">
            <a:off x="4993469" y="4008004"/>
            <a:ext cx="4213414" cy="2977302"/>
          </a:xfrm>
          <a:prstGeom prst="rect">
            <a:avLst/>
          </a:prstGeom>
          <a:ln>
            <a:noFill/>
          </a:ln>
          <a:effectLst>
            <a:outerShdw blurRad="292100" dist="139700" dir="2700000" algn="tl" rotWithShape="0">
              <a:srgbClr val="333333">
                <a:alpha val="65000"/>
              </a:srgbClr>
            </a:outerShdw>
          </a:effectLst>
        </p:spPr>
      </p:pic>
      <p:pic>
        <p:nvPicPr>
          <p:cNvPr id="21" name="Picture 20">
            <a:extLst>
              <a:ext uri="{FF2B5EF4-FFF2-40B4-BE49-F238E27FC236}">
                <a16:creationId xmlns:a16="http://schemas.microsoft.com/office/drawing/2014/main" id="{2F6FBA30-F6AB-D3AF-A2A6-7A4039B66D0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783358">
            <a:off x="9097818" y="2082005"/>
            <a:ext cx="3771627" cy="2684231"/>
          </a:xfrm>
          <a:prstGeom prst="rect">
            <a:avLst/>
          </a:prstGeom>
          <a:ln>
            <a:noFill/>
          </a:ln>
          <a:effectLst>
            <a:outerShdw blurRad="292100" dist="139700" dir="2700000" algn="tl" rotWithShape="0">
              <a:srgbClr val="333333">
                <a:alpha val="65000"/>
              </a:srgbClr>
            </a:outerShdw>
          </a:effectLst>
        </p:spPr>
      </p:pic>
      <p:pic>
        <p:nvPicPr>
          <p:cNvPr id="23" name="Picture 22">
            <a:extLst>
              <a:ext uri="{FF2B5EF4-FFF2-40B4-BE49-F238E27FC236}">
                <a16:creationId xmlns:a16="http://schemas.microsoft.com/office/drawing/2014/main" id="{D6463239-FAE0-33BD-9BD2-AD400E18EAC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116018" y="4593188"/>
            <a:ext cx="3156299" cy="2243093"/>
          </a:xfrm>
          <a:prstGeom prst="rect">
            <a:avLst/>
          </a:prstGeom>
          <a:ln>
            <a:noFill/>
          </a:ln>
          <a:effectLst>
            <a:outerShdw blurRad="292100" dist="139700" dir="2700000" algn="tl" rotWithShape="0">
              <a:srgbClr val="333333">
                <a:alpha val="65000"/>
              </a:srgbClr>
            </a:outerShdw>
          </a:effectLst>
        </p:spPr>
      </p:pic>
      <p:pic>
        <p:nvPicPr>
          <p:cNvPr id="25" name="Picture 24">
            <a:extLst>
              <a:ext uri="{FF2B5EF4-FFF2-40B4-BE49-F238E27FC236}">
                <a16:creationId xmlns:a16="http://schemas.microsoft.com/office/drawing/2014/main" id="{E6A445B7-D28D-AC0A-5008-03D5DC9EC9A5}"/>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347162" y="4736672"/>
            <a:ext cx="3481625" cy="2462280"/>
          </a:xfrm>
          <a:prstGeom prst="rect">
            <a:avLst/>
          </a:prstGeom>
          <a:ln>
            <a:noFill/>
          </a:ln>
          <a:effectLst>
            <a:outerShdw blurRad="292100" dist="139700" dir="2700000" algn="tl" rotWithShape="0">
              <a:srgbClr val="333333">
                <a:alpha val="65000"/>
              </a:srgbClr>
            </a:outerShdw>
          </a:effectLst>
        </p:spPr>
      </p:pic>
      <p:pic>
        <p:nvPicPr>
          <p:cNvPr id="27" name="Picture 26">
            <a:extLst>
              <a:ext uri="{FF2B5EF4-FFF2-40B4-BE49-F238E27FC236}">
                <a16:creationId xmlns:a16="http://schemas.microsoft.com/office/drawing/2014/main" id="{F954398C-D44D-ECF0-2E71-8B973204A7D6}"/>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1451440">
            <a:off x="8836251" y="-67804"/>
            <a:ext cx="3554423" cy="2507188"/>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F2C57D81-561D-8714-5511-EBB8863CB2F5}"/>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rot="342989">
            <a:off x="3938160" y="-266314"/>
            <a:ext cx="4396372" cy="3112659"/>
          </a:xfrm>
          <a:prstGeom prst="rect">
            <a:avLst/>
          </a:prstGeom>
          <a:ln>
            <a:noFill/>
          </a:ln>
          <a:effectLst>
            <a:outerShdw blurRad="292100" dist="139700" dir="2700000" algn="tl" rotWithShape="0">
              <a:srgbClr val="333333">
                <a:alpha val="65000"/>
              </a:srgbClr>
            </a:outerShdw>
          </a:effectLst>
        </p:spPr>
      </p:pic>
      <p:pic>
        <p:nvPicPr>
          <p:cNvPr id="13" name="Picture 12">
            <a:extLst>
              <a:ext uri="{FF2B5EF4-FFF2-40B4-BE49-F238E27FC236}">
                <a16:creationId xmlns:a16="http://schemas.microsoft.com/office/drawing/2014/main" id="{BD6F819D-7C0E-9A8A-A11B-93183317DB2F}"/>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rot="983387">
            <a:off x="-177746" y="4487484"/>
            <a:ext cx="4038342" cy="2852657"/>
          </a:xfrm>
          <a:prstGeom prst="rect">
            <a:avLst/>
          </a:prstGeom>
          <a:ln>
            <a:noFill/>
          </a:ln>
          <a:effectLst>
            <a:outerShdw blurRad="292100" dist="139700" dir="2700000" algn="tl" rotWithShape="0">
              <a:srgbClr val="333333">
                <a:alpha val="65000"/>
              </a:srgbClr>
            </a:outerShdw>
          </a:effectLst>
        </p:spPr>
      </p:pic>
      <p:pic>
        <p:nvPicPr>
          <p:cNvPr id="28" name="Picture 27">
            <a:extLst>
              <a:ext uri="{FF2B5EF4-FFF2-40B4-BE49-F238E27FC236}">
                <a16:creationId xmlns:a16="http://schemas.microsoft.com/office/drawing/2014/main" id="{8D3CBA81-18AA-09B0-11CE-6FC57FCFD0C8}"/>
              </a:ext>
            </a:extLst>
          </p:cNvPr>
          <p:cNvPicPr>
            <a:picLocks noChangeAspect="1"/>
          </p:cNvPicPr>
          <p:nvPr/>
        </p:nvPicPr>
        <p:blipFill>
          <a:blip r:embed="rId14">
            <a:extLst>
              <a:ext uri="{BEBA8EAE-BF5A-486C-A8C5-ECC9F3942E4B}">
                <a14:imgProps xmlns:a14="http://schemas.microsoft.com/office/drawing/2010/main">
                  <a14:imgLayer r:embed="rId15">
                    <a14:imgEffect>
                      <a14:backgroundRemoval t="10000" b="90000" l="10000" r="90000">
                        <a14:foregroundMark x1="66869" y1="66185" x2="75684" y2="80347"/>
                        <a14:foregroundMark x1="75684" y1="80347" x2="74772" y2="79769"/>
                        <a14:foregroundMark x1="44073" y1="65318" x2="37690" y2="51445"/>
                        <a14:foregroundMark x1="37690" y1="51445" x2="22796" y2="45665"/>
                        <a14:foregroundMark x1="22796" y1="45665" x2="20061" y2="49422"/>
                        <a14:foregroundMark x1="21581" y1="39595" x2="21581" y2="39595"/>
                        <a14:foregroundMark x1="40729" y1="23699" x2="40729" y2="23699"/>
                        <a14:foregroundMark x1="40729" y1="25723" x2="40729" y2="25723"/>
                        <a14:foregroundMark x1="76292" y1="20231" x2="76292" y2="20231"/>
                        <a14:foregroundMark x1="77204" y1="34104" x2="77204" y2="34104"/>
                        <a14:foregroundMark x1="89666" y1="68208" x2="89666" y2="68208"/>
                        <a14:foregroundMark x1="89058" y1="76879" x2="89058" y2="76879"/>
                        <a14:foregroundMark x1="50456" y1="79769" x2="50456" y2="79769"/>
                        <a14:foregroundMark x1="28571" y1="65029" x2="28571" y2="65029"/>
                        <a14:foregroundMark x1="12462" y1="53757" x2="12462" y2="53757"/>
                        <a14:foregroundMark x1="65653" y1="54624" x2="65653" y2="54624"/>
                      </a14:backgroundRemoval>
                    </a14:imgEffect>
                  </a14:imgLayer>
                </a14:imgProps>
              </a:ext>
            </a:extLst>
          </a:blip>
          <a:stretch>
            <a:fillRect/>
          </a:stretch>
        </p:blipFill>
        <p:spPr>
          <a:xfrm>
            <a:off x="-562822" y="3975693"/>
            <a:ext cx="3134162" cy="3296110"/>
          </a:xfrm>
          <a:prstGeom prst="rect">
            <a:avLst/>
          </a:prstGeom>
        </p:spPr>
      </p:pic>
    </p:spTree>
    <p:extLst>
      <p:ext uri="{BB962C8B-B14F-4D97-AF65-F5344CB8AC3E}">
        <p14:creationId xmlns:p14="http://schemas.microsoft.com/office/powerpoint/2010/main" val="35018095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DF8DF-454E-5409-F203-B293E0764060}"/>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8147110-B5B5-23D0-87E3-6AFE7B323873}"/>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168755BC-876A-3229-3FCE-7515CBD9B2D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89837" y="1219859"/>
            <a:ext cx="10968445" cy="423406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00943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529CCA5-AE9B-90A2-6AA1-C810BE91C1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0650" y="4427251"/>
            <a:ext cx="1657190" cy="2286503"/>
          </a:xfrm>
          <a:prstGeom prst="rect">
            <a:avLst/>
          </a:prstGeom>
        </p:spPr>
      </p:pic>
      <p:pic>
        <p:nvPicPr>
          <p:cNvPr id="7" name="Picture 6">
            <a:extLst>
              <a:ext uri="{FF2B5EF4-FFF2-40B4-BE49-F238E27FC236}">
                <a16:creationId xmlns:a16="http://schemas.microsoft.com/office/drawing/2014/main" id="{F752051D-5076-3025-93F5-80587B93F016}"/>
              </a:ext>
            </a:extLst>
          </p:cNvPr>
          <p:cNvPicPr>
            <a:picLocks noChangeAspect="1"/>
          </p:cNvPicPr>
          <p:nvPr/>
        </p:nvPicPr>
        <p:blipFill>
          <a:blip r:embed="rId3"/>
          <a:stretch>
            <a:fillRect/>
          </a:stretch>
        </p:blipFill>
        <p:spPr>
          <a:xfrm>
            <a:off x="2011680" y="0"/>
            <a:ext cx="8534400" cy="6893169"/>
          </a:xfrm>
          <a:prstGeom prst="rect">
            <a:avLst/>
          </a:prstGeom>
        </p:spPr>
      </p:pic>
    </p:spTree>
    <p:extLst>
      <p:ext uri="{BB962C8B-B14F-4D97-AF65-F5344CB8AC3E}">
        <p14:creationId xmlns:p14="http://schemas.microsoft.com/office/powerpoint/2010/main" val="10699095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AA62CD9-75B1-6851-2F91-D0E33ADCF226}"/>
              </a:ext>
            </a:extLst>
          </p:cNvPr>
          <p:cNvPicPr>
            <a:picLocks noChangeAspect="1"/>
          </p:cNvPicPr>
          <p:nvPr/>
        </p:nvPicPr>
        <p:blipFill>
          <a:blip r:embed="rId2"/>
          <a:stretch>
            <a:fillRect/>
          </a:stretch>
        </p:blipFill>
        <p:spPr>
          <a:xfrm>
            <a:off x="1447151" y="413916"/>
            <a:ext cx="9297698" cy="6030167"/>
          </a:xfrm>
          <a:prstGeom prst="rect">
            <a:avLst/>
          </a:prstGeom>
        </p:spPr>
      </p:pic>
    </p:spTree>
    <p:extLst>
      <p:ext uri="{BB962C8B-B14F-4D97-AF65-F5344CB8AC3E}">
        <p14:creationId xmlns:p14="http://schemas.microsoft.com/office/powerpoint/2010/main" val="15308047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7E6F200-8926-FF6D-46C0-24887A6C60A3}"/>
              </a:ext>
            </a:extLst>
          </p:cNvPr>
          <p:cNvSpPr txBox="1">
            <a:spLocks/>
          </p:cNvSpPr>
          <p:nvPr/>
        </p:nvSpPr>
        <p:spPr>
          <a:xfrm>
            <a:off x="441962" y="351698"/>
            <a:ext cx="6684980" cy="141434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latin typeface="+mn-lt"/>
              </a:rPr>
              <a:t>Bitesize information</a:t>
            </a:r>
          </a:p>
          <a:p>
            <a:endParaRPr lang="en-GB" b="1" dirty="0">
              <a:latin typeface="+mn-lt"/>
            </a:endParaRPr>
          </a:p>
        </p:txBody>
      </p:sp>
      <p:pic>
        <p:nvPicPr>
          <p:cNvPr id="11" name="Picture 10">
            <a:extLst>
              <a:ext uri="{FF2B5EF4-FFF2-40B4-BE49-F238E27FC236}">
                <a16:creationId xmlns:a16="http://schemas.microsoft.com/office/drawing/2014/main" id="{398E6B41-F514-C48C-8482-8A7AFF0AA98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156479" y="2358112"/>
            <a:ext cx="4035521" cy="2617300"/>
          </a:xfrm>
          <a:prstGeom prst="rect">
            <a:avLst/>
          </a:prstGeom>
        </p:spPr>
      </p:pic>
      <p:pic>
        <p:nvPicPr>
          <p:cNvPr id="13" name="Picture 12">
            <a:extLst>
              <a:ext uri="{FF2B5EF4-FFF2-40B4-BE49-F238E27FC236}">
                <a16:creationId xmlns:a16="http://schemas.microsoft.com/office/drawing/2014/main" id="{E335D2A6-A9BF-B42C-8431-CA28188E1D1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7002" y="1326776"/>
            <a:ext cx="7217040" cy="50560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510004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7E6F200-8926-FF6D-46C0-24887A6C60A3}"/>
              </a:ext>
            </a:extLst>
          </p:cNvPr>
          <p:cNvSpPr txBox="1">
            <a:spLocks/>
          </p:cNvSpPr>
          <p:nvPr/>
        </p:nvSpPr>
        <p:spPr>
          <a:xfrm>
            <a:off x="441961" y="-311690"/>
            <a:ext cx="11212157" cy="24457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latin typeface="+mn-lt"/>
              </a:rPr>
              <a:t>Key national and local resources and links</a:t>
            </a:r>
          </a:p>
        </p:txBody>
      </p:sp>
      <p:pic>
        <p:nvPicPr>
          <p:cNvPr id="9" name="Picture 8">
            <a:extLst>
              <a:ext uri="{FF2B5EF4-FFF2-40B4-BE49-F238E27FC236}">
                <a16:creationId xmlns:a16="http://schemas.microsoft.com/office/drawing/2014/main" id="{C10B7DD7-49C6-9524-CC4B-BBB323C468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156479" y="2358112"/>
            <a:ext cx="4035521" cy="2617300"/>
          </a:xfrm>
          <a:prstGeom prst="rect">
            <a:avLst/>
          </a:prstGeom>
        </p:spPr>
      </p:pic>
      <p:pic>
        <p:nvPicPr>
          <p:cNvPr id="3" name="Picture 2">
            <a:extLst>
              <a:ext uri="{FF2B5EF4-FFF2-40B4-BE49-F238E27FC236}">
                <a16:creationId xmlns:a16="http://schemas.microsoft.com/office/drawing/2014/main" id="{CE12265E-22F6-0A6D-FAF4-5FF16443EF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4951" y="1522785"/>
            <a:ext cx="7201141" cy="49426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067485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01149-512D-0A2B-E235-75377D891C14}"/>
              </a:ext>
            </a:extLst>
          </p:cNvPr>
          <p:cNvSpPr>
            <a:spLocks noGrp="1"/>
          </p:cNvSpPr>
          <p:nvPr>
            <p:ph type="title"/>
          </p:nvPr>
        </p:nvSpPr>
        <p:spPr>
          <a:xfrm>
            <a:off x="723900" y="287507"/>
            <a:ext cx="10515600" cy="1325563"/>
          </a:xfrm>
        </p:spPr>
        <p:txBody>
          <a:bodyPr/>
          <a:lstStyle/>
          <a:p>
            <a:r>
              <a:rPr lang="en-GB" b="1" dirty="0">
                <a:latin typeface="+mn-lt"/>
              </a:rPr>
              <a:t>Tips on the ‘what’ and the ‘how’</a:t>
            </a:r>
          </a:p>
        </p:txBody>
      </p:sp>
      <p:pic>
        <p:nvPicPr>
          <p:cNvPr id="5" name="Picture 4">
            <a:extLst>
              <a:ext uri="{FF2B5EF4-FFF2-40B4-BE49-F238E27FC236}">
                <a16:creationId xmlns:a16="http://schemas.microsoft.com/office/drawing/2014/main" id="{B74E071A-AE24-CA72-6D54-885C7388B61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6949" y="2372480"/>
            <a:ext cx="4656721" cy="2602932"/>
          </a:xfrm>
          <a:prstGeom prst="rect">
            <a:avLst/>
          </a:prstGeom>
        </p:spPr>
      </p:pic>
      <p:pic>
        <p:nvPicPr>
          <p:cNvPr id="9" name="Picture 8">
            <a:extLst>
              <a:ext uri="{FF2B5EF4-FFF2-40B4-BE49-F238E27FC236}">
                <a16:creationId xmlns:a16="http://schemas.microsoft.com/office/drawing/2014/main" id="{26734C16-7270-B055-536F-DDF68B6B8D38}"/>
              </a:ext>
            </a:extLst>
          </p:cNvPr>
          <p:cNvPicPr>
            <a:picLocks noChangeAspect="1"/>
          </p:cNvPicPr>
          <p:nvPr/>
        </p:nvPicPr>
        <p:blipFill>
          <a:blip r:embed="rId3"/>
          <a:stretch>
            <a:fillRect/>
          </a:stretch>
        </p:blipFill>
        <p:spPr>
          <a:xfrm>
            <a:off x="5585011" y="1969635"/>
            <a:ext cx="2456330" cy="3449779"/>
          </a:xfrm>
          <a:prstGeom prst="rect">
            <a:avLst/>
          </a:prstGeom>
        </p:spPr>
      </p:pic>
      <p:pic>
        <p:nvPicPr>
          <p:cNvPr id="3" name="Picture 2">
            <a:extLst>
              <a:ext uri="{FF2B5EF4-FFF2-40B4-BE49-F238E27FC236}">
                <a16:creationId xmlns:a16="http://schemas.microsoft.com/office/drawing/2014/main" id="{06D1149F-A9D2-75F3-C7C2-95F44D7374C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56479" y="2358112"/>
            <a:ext cx="4035521" cy="2617300"/>
          </a:xfrm>
          <a:prstGeom prst="rect">
            <a:avLst/>
          </a:prstGeom>
        </p:spPr>
      </p:pic>
    </p:spTree>
    <p:extLst>
      <p:ext uri="{BB962C8B-B14F-4D97-AF65-F5344CB8AC3E}">
        <p14:creationId xmlns:p14="http://schemas.microsoft.com/office/powerpoint/2010/main" val="5473380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01149-512D-0A2B-E235-75377D891C14}"/>
              </a:ext>
            </a:extLst>
          </p:cNvPr>
          <p:cNvSpPr>
            <a:spLocks noGrp="1"/>
          </p:cNvSpPr>
          <p:nvPr>
            <p:ph type="title"/>
          </p:nvPr>
        </p:nvSpPr>
        <p:spPr>
          <a:xfrm>
            <a:off x="723899" y="287507"/>
            <a:ext cx="11199159" cy="1325563"/>
          </a:xfrm>
        </p:spPr>
        <p:txBody>
          <a:bodyPr/>
          <a:lstStyle/>
          <a:p>
            <a:r>
              <a:rPr lang="en-GB" b="1" dirty="0">
                <a:latin typeface="+mn-lt"/>
              </a:rPr>
              <a:t>Key questions to build in reflection and quality </a:t>
            </a:r>
          </a:p>
        </p:txBody>
      </p:sp>
      <p:pic>
        <p:nvPicPr>
          <p:cNvPr id="3" name="Picture 2">
            <a:extLst>
              <a:ext uri="{FF2B5EF4-FFF2-40B4-BE49-F238E27FC236}">
                <a16:creationId xmlns:a16="http://schemas.microsoft.com/office/drawing/2014/main" id="{06D1149F-A9D2-75F3-C7C2-95F44D7374C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156479" y="2358112"/>
            <a:ext cx="4035521" cy="2617300"/>
          </a:xfrm>
          <a:prstGeom prst="rect">
            <a:avLst/>
          </a:prstGeom>
        </p:spPr>
      </p:pic>
      <p:pic>
        <p:nvPicPr>
          <p:cNvPr id="4" name="Picture 3">
            <a:extLst>
              <a:ext uri="{FF2B5EF4-FFF2-40B4-BE49-F238E27FC236}">
                <a16:creationId xmlns:a16="http://schemas.microsoft.com/office/drawing/2014/main" id="{D9E4C821-BB3D-7A50-0D10-B383B7572EA2}"/>
              </a:ext>
            </a:extLst>
          </p:cNvPr>
          <p:cNvPicPr>
            <a:picLocks noChangeAspect="1"/>
          </p:cNvPicPr>
          <p:nvPr/>
        </p:nvPicPr>
        <p:blipFill>
          <a:blip r:embed="rId3"/>
          <a:stretch>
            <a:fillRect/>
          </a:stretch>
        </p:blipFill>
        <p:spPr>
          <a:xfrm>
            <a:off x="538381" y="1664324"/>
            <a:ext cx="6514105" cy="1889706"/>
          </a:xfrm>
          <a:prstGeom prst="rect">
            <a:avLst/>
          </a:prstGeom>
        </p:spPr>
      </p:pic>
      <p:pic>
        <p:nvPicPr>
          <p:cNvPr id="6" name="Picture 5">
            <a:extLst>
              <a:ext uri="{FF2B5EF4-FFF2-40B4-BE49-F238E27FC236}">
                <a16:creationId xmlns:a16="http://schemas.microsoft.com/office/drawing/2014/main" id="{61457F3F-0A80-F1D6-1780-6CBD50E2E873}"/>
              </a:ext>
            </a:extLst>
          </p:cNvPr>
          <p:cNvPicPr>
            <a:picLocks noChangeAspect="1"/>
          </p:cNvPicPr>
          <p:nvPr/>
        </p:nvPicPr>
        <p:blipFill>
          <a:blip r:embed="rId4"/>
          <a:stretch>
            <a:fillRect/>
          </a:stretch>
        </p:blipFill>
        <p:spPr>
          <a:xfrm>
            <a:off x="538381" y="3554030"/>
            <a:ext cx="5905331" cy="1889706"/>
          </a:xfrm>
          <a:prstGeom prst="rect">
            <a:avLst/>
          </a:prstGeom>
        </p:spPr>
      </p:pic>
    </p:spTree>
    <p:extLst>
      <p:ext uri="{BB962C8B-B14F-4D97-AF65-F5344CB8AC3E}">
        <p14:creationId xmlns:p14="http://schemas.microsoft.com/office/powerpoint/2010/main" val="287741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dirty="0">
                <a:solidFill>
                  <a:srgbClr val="00AED9"/>
                </a:solidFill>
                <a:latin typeface="Arial" pitchFamily="34" charset="0"/>
                <a:cs typeface="Arial" pitchFamily="34" charset="0"/>
              </a:rPr>
              <a:t>Health Research</a:t>
            </a:r>
          </a:p>
        </p:txBody>
      </p:sp>
      <p:sp>
        <p:nvSpPr>
          <p:cNvPr id="3" name="Content Placeholder 2"/>
          <p:cNvSpPr>
            <a:spLocks noGrp="1"/>
          </p:cNvSpPr>
          <p:nvPr>
            <p:ph idx="1"/>
          </p:nvPr>
        </p:nvSpPr>
        <p:spPr/>
        <p:txBody>
          <a:bodyPr>
            <a:normAutofit/>
          </a:bodyPr>
          <a:lstStyle/>
          <a:p>
            <a:r>
              <a:rPr lang="en-GB" dirty="0">
                <a:effectLst/>
                <a:latin typeface="Arial" panose="020B0604020202020204" pitchFamily="34" charset="0"/>
                <a:ea typeface="Calibri" panose="020F0502020204030204" pitchFamily="34" charset="0"/>
                <a:cs typeface="Arial" panose="020B0604020202020204" pitchFamily="34" charset="0"/>
              </a:rPr>
              <a:t>Health Research is inherently biased because the research participants routinely are white and male</a:t>
            </a:r>
            <a:r>
              <a:rPr lang="en-GB" dirty="0">
                <a:latin typeface="Arial" panose="020B0604020202020204" pitchFamily="34" charset="0"/>
                <a:ea typeface="Calibri" panose="020F0502020204030204" pitchFamily="34" charset="0"/>
                <a:cs typeface="Arial" panose="020B0604020202020204" pitchFamily="34" charset="0"/>
              </a:rPr>
              <a:t> </a:t>
            </a:r>
            <a:r>
              <a:rPr lang="en-GB" sz="1600" dirty="0">
                <a:latin typeface="Arial" panose="020B0604020202020204" pitchFamily="34" charset="0"/>
                <a:ea typeface="Calibri" panose="020F0502020204030204" pitchFamily="34" charset="0"/>
                <a:cs typeface="Arial" panose="020B0604020202020204" pitchFamily="34" charset="0"/>
              </a:rPr>
              <a:t>(Upchurch, 2020)</a:t>
            </a:r>
            <a:endParaRPr lang="en-GB" sz="1600" dirty="0">
              <a:effectLst/>
              <a:latin typeface="Arial" panose="020B0604020202020204" pitchFamily="34" charset="0"/>
              <a:ea typeface="Calibri" panose="020F0502020204030204" pitchFamily="34" charset="0"/>
              <a:cs typeface="Arial" panose="020B0604020202020204" pitchFamily="34" charset="0"/>
            </a:endParaRPr>
          </a:p>
          <a:p>
            <a:r>
              <a:rPr lang="en-GB" dirty="0">
                <a:latin typeface="Arial" panose="020B0604020202020204" pitchFamily="34" charset="0"/>
                <a:ea typeface="Calibri" panose="020F0502020204030204" pitchFamily="34" charset="0"/>
                <a:cs typeface="Arial" panose="020B0604020202020204" pitchFamily="34" charset="0"/>
              </a:rPr>
              <a:t>W</a:t>
            </a:r>
            <a:r>
              <a:rPr lang="en-GB" dirty="0">
                <a:effectLst/>
                <a:latin typeface="Arial" panose="020B0604020202020204" pitchFamily="34" charset="0"/>
                <a:ea typeface="Calibri" panose="020F0502020204030204" pitchFamily="34" charset="0"/>
                <a:cs typeface="Arial" panose="020B0604020202020204" pitchFamily="34" charset="0"/>
              </a:rPr>
              <a:t>hite British people are 64% more likely to have participated in research than ethnic minority groups </a:t>
            </a:r>
            <a:r>
              <a:rPr lang="en-GB" sz="1600" dirty="0">
                <a:latin typeface="Arial" panose="020B0604020202020204" pitchFamily="34" charset="0"/>
                <a:ea typeface="Calibri" panose="020F0502020204030204" pitchFamily="34" charset="0"/>
                <a:cs typeface="Arial" panose="020B0604020202020204" pitchFamily="34" charset="0"/>
              </a:rPr>
              <a:t>(</a:t>
            </a:r>
            <a:r>
              <a:rPr lang="en-GB" sz="1600" kern="0" dirty="0">
                <a:solidFill>
                  <a:srgbClr val="333333"/>
                </a:solidFill>
                <a:effectLst/>
                <a:latin typeface="Arial" panose="020B0604020202020204" pitchFamily="34" charset="0"/>
                <a:ea typeface="Times New Roman" panose="02020603050405020304" pitchFamily="18" charset="0"/>
              </a:rPr>
              <a:t>Routen et al 2022</a:t>
            </a:r>
            <a:r>
              <a:rPr lang="en-GB" sz="1600" dirty="0">
                <a:latin typeface="Arial" panose="020B0604020202020204" pitchFamily="34" charset="0"/>
                <a:ea typeface="Calibri" panose="020F0502020204030204" pitchFamily="34" charset="0"/>
                <a:cs typeface="Arial" panose="020B0604020202020204" pitchFamily="34" charset="0"/>
              </a:rPr>
              <a:t>)</a:t>
            </a:r>
            <a:endParaRPr lang="en-GB" sz="1600" dirty="0">
              <a:effectLst/>
              <a:latin typeface="Arial" panose="020B0604020202020204" pitchFamily="34" charset="0"/>
              <a:ea typeface="Calibri" panose="020F0502020204030204" pitchFamily="34" charset="0"/>
              <a:cs typeface="Arial" panose="020B0604020202020204" pitchFamily="34" charset="0"/>
            </a:endParaRPr>
          </a:p>
          <a:p>
            <a:r>
              <a:rPr lang="en-GB" dirty="0">
                <a:latin typeface="Arial" panose="020B0604020202020204" pitchFamily="34" charset="0"/>
                <a:ea typeface="Calibri" panose="020F0502020204030204" pitchFamily="34" charset="0"/>
                <a:cs typeface="Arial" panose="020B0604020202020204" pitchFamily="34" charset="0"/>
              </a:rPr>
              <a:t>W</a:t>
            </a:r>
            <a:r>
              <a:rPr lang="en-GB" dirty="0">
                <a:effectLst/>
                <a:latin typeface="Arial" panose="020B0604020202020204" pitchFamily="34" charset="0"/>
                <a:ea typeface="Calibri" panose="020F0502020204030204" pitchFamily="34" charset="0"/>
                <a:cs typeface="Arial" panose="020B0604020202020204" pitchFamily="34" charset="0"/>
              </a:rPr>
              <a:t>omen and particularly women from ethnic minorities are less likely to participate in research than men </a:t>
            </a:r>
            <a:r>
              <a:rPr lang="en-GB" sz="1600" dirty="0">
                <a:latin typeface="Arial" panose="020B0604020202020204" pitchFamily="34" charset="0"/>
                <a:ea typeface="Calibri" panose="020F0502020204030204" pitchFamily="34" charset="0"/>
                <a:cs typeface="Arial" panose="020B0604020202020204" pitchFamily="34" charset="0"/>
              </a:rPr>
              <a:t>(</a:t>
            </a:r>
            <a:r>
              <a:rPr lang="en-GB" sz="1600" kern="100" dirty="0" err="1">
                <a:effectLst/>
                <a:latin typeface="Arial" panose="020B0604020202020204" pitchFamily="34" charset="0"/>
                <a:ea typeface="Calibri" panose="020F0502020204030204" pitchFamily="34" charset="0"/>
                <a:cs typeface="Times New Roman" panose="02020603050405020304" pitchFamily="18" charset="0"/>
              </a:rPr>
              <a:t>Bierer</a:t>
            </a:r>
            <a:r>
              <a:rPr lang="en-GB" sz="1600" kern="100" dirty="0">
                <a:effectLst/>
                <a:latin typeface="Arial" panose="020B0604020202020204" pitchFamily="34" charset="0"/>
                <a:ea typeface="Calibri" panose="020F0502020204030204" pitchFamily="34" charset="0"/>
                <a:cs typeface="Times New Roman" panose="02020603050405020304" pitchFamily="18" charset="0"/>
              </a:rPr>
              <a:t> et al,2022</a:t>
            </a:r>
            <a:r>
              <a:rPr lang="en-GB" sz="1600" dirty="0">
                <a:latin typeface="Arial" panose="020B0604020202020204" pitchFamily="34" charset="0"/>
                <a:ea typeface="Calibri" panose="020F0502020204030204" pitchFamily="34" charset="0"/>
                <a:cs typeface="Arial" panose="020B0604020202020204" pitchFamily="34" charset="0"/>
              </a:rPr>
              <a:t>)</a:t>
            </a:r>
          </a:p>
          <a:p>
            <a:r>
              <a:rPr lang="en-GB" dirty="0">
                <a:latin typeface="Arial" panose="020B0604020202020204" pitchFamily="34" charset="0"/>
                <a:ea typeface="Calibri" panose="020F0502020204030204" pitchFamily="34" charset="0"/>
                <a:cs typeface="Arial" panose="020B0604020202020204" pitchFamily="34" charset="0"/>
              </a:rPr>
              <a:t>It is recognised that for research to be robust and applicable to all, we need to include people from all walks of life </a:t>
            </a:r>
            <a:r>
              <a:rPr lang="en-GB" sz="1600" dirty="0">
                <a:latin typeface="Arial" panose="020B0604020202020204" pitchFamily="34" charset="0"/>
                <a:ea typeface="Calibri" panose="020F0502020204030204" pitchFamily="34" charset="0"/>
                <a:cs typeface="Arial" panose="020B0604020202020204" pitchFamily="34" charset="0"/>
              </a:rPr>
              <a:t>(NIHR INCLUDE framework, 2017)</a:t>
            </a:r>
            <a:endParaRPr lang="en-GB" sz="1600" dirty="0">
              <a:latin typeface="Arial" panose="020B0604020202020204" pitchFamily="34" charset="0"/>
              <a:cs typeface="Arial" pitchFamily="34" charset="0"/>
            </a:endParaRPr>
          </a:p>
          <a:p>
            <a:endParaRPr lang="en-GB" dirty="0">
              <a:latin typeface="Arial" panose="020B0604020202020204" pitchFamily="34" charset="0"/>
              <a:cs typeface="Arial" pitchFamily="34" charset="0"/>
            </a:endParaRPr>
          </a:p>
        </p:txBody>
      </p:sp>
    </p:spTree>
    <p:extLst>
      <p:ext uri="{BB962C8B-B14F-4D97-AF65-F5344CB8AC3E}">
        <p14:creationId xmlns:p14="http://schemas.microsoft.com/office/powerpoint/2010/main" val="6887178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24C6B3A-A160-E562-D2A8-B81F78F50A66}"/>
              </a:ext>
            </a:extLst>
          </p:cNvPr>
          <p:cNvPicPr>
            <a:picLocks noChangeAspect="1"/>
          </p:cNvPicPr>
          <p:nvPr/>
        </p:nvPicPr>
        <p:blipFill>
          <a:blip r:embed="rId2"/>
          <a:stretch>
            <a:fillRect/>
          </a:stretch>
        </p:blipFill>
        <p:spPr>
          <a:xfrm>
            <a:off x="2826080" y="983355"/>
            <a:ext cx="7151637" cy="5301317"/>
          </a:xfrm>
          <a:prstGeom prst="rect">
            <a:avLst/>
          </a:prstGeom>
        </p:spPr>
      </p:pic>
    </p:spTree>
    <p:extLst>
      <p:ext uri="{BB962C8B-B14F-4D97-AF65-F5344CB8AC3E}">
        <p14:creationId xmlns:p14="http://schemas.microsoft.com/office/powerpoint/2010/main" val="2151974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dirty="0">
                <a:solidFill>
                  <a:srgbClr val="00AED9"/>
                </a:solidFill>
                <a:latin typeface="Arial" pitchFamily="34" charset="0"/>
                <a:cs typeface="Arial" pitchFamily="34" charset="0"/>
              </a:rPr>
              <a:t>How can we make research in Derbyshire representative?</a:t>
            </a:r>
          </a:p>
        </p:txBody>
      </p:sp>
      <p:sp>
        <p:nvSpPr>
          <p:cNvPr id="3" name="Content Placeholder 2"/>
          <p:cNvSpPr>
            <a:spLocks noGrp="1"/>
          </p:cNvSpPr>
          <p:nvPr>
            <p:ph idx="1"/>
          </p:nvPr>
        </p:nvSpPr>
        <p:spPr>
          <a:xfrm>
            <a:off x="838200" y="2778771"/>
            <a:ext cx="10515600" cy="4351338"/>
          </a:xfrm>
        </p:spPr>
        <p:txBody>
          <a:bodyPr>
            <a:noAutofit/>
          </a:bodyPr>
          <a:lstStyle/>
          <a:p>
            <a:pPr marL="0" indent="0">
              <a:lnSpc>
                <a:spcPct val="107000"/>
              </a:lnSpc>
              <a:spcAft>
                <a:spcPts val="800"/>
              </a:spcAft>
              <a:buNone/>
            </a:pPr>
            <a:r>
              <a:rPr lang="en-GB" kern="100" dirty="0">
                <a:effectLst/>
                <a:latin typeface="Arial" panose="020B0604020202020204" pitchFamily="34" charset="0"/>
                <a:ea typeface="Calibri" panose="020F0502020204030204" pitchFamily="34" charset="0"/>
                <a:cs typeface="Arial" panose="020B0604020202020204" pitchFamily="34" charset="0"/>
              </a:rPr>
              <a:t>We wanted to find out how we could make our research more accessible, appealing and representative of our Derbyshire populations by asking under-served communities what solutions would help them to take part / participate in research.</a:t>
            </a:r>
          </a:p>
        </p:txBody>
      </p:sp>
    </p:spTree>
    <p:extLst>
      <p:ext uri="{BB962C8B-B14F-4D97-AF65-F5344CB8AC3E}">
        <p14:creationId xmlns:p14="http://schemas.microsoft.com/office/powerpoint/2010/main" val="3722525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dirty="0">
                <a:solidFill>
                  <a:srgbClr val="00AED9"/>
                </a:solidFill>
                <a:latin typeface="Arial" pitchFamily="34" charset="0"/>
                <a:cs typeface="Arial" pitchFamily="34" charset="0"/>
              </a:rPr>
              <a:t>What did we do?</a:t>
            </a:r>
          </a:p>
        </p:txBody>
      </p:sp>
      <p:sp>
        <p:nvSpPr>
          <p:cNvPr id="3" name="Content Placeholder 2"/>
          <p:cNvSpPr>
            <a:spLocks noGrp="1"/>
          </p:cNvSpPr>
          <p:nvPr>
            <p:ph idx="1"/>
          </p:nvPr>
        </p:nvSpPr>
        <p:spPr>
          <a:xfrm>
            <a:off x="838200" y="1350495"/>
            <a:ext cx="10515600" cy="4862045"/>
          </a:xfrm>
        </p:spPr>
        <p:txBody>
          <a:bodyPr>
            <a:normAutofit/>
          </a:bodyPr>
          <a:lstStyle/>
          <a:p>
            <a:pPr marL="0" indent="0">
              <a:buNone/>
            </a:pPr>
            <a:r>
              <a:rPr lang="en-GB" dirty="0">
                <a:effectLst/>
                <a:latin typeface="Arial" panose="020B0604020202020204" pitchFamily="34" charset="0"/>
                <a:ea typeface="Calibri" panose="020F0502020204030204" pitchFamily="34" charset="0"/>
                <a:cs typeface="Arial" panose="020B0604020202020204" pitchFamily="34" charset="0"/>
              </a:rPr>
              <a:t>We spoke to 108 </a:t>
            </a:r>
            <a:r>
              <a:rPr lang="en-GB" dirty="0">
                <a:latin typeface="Arial" panose="020B0604020202020204" pitchFamily="34" charset="0"/>
                <a:ea typeface="Calibri" panose="020F0502020204030204" pitchFamily="34" charset="0"/>
                <a:cs typeface="Arial" panose="020B0604020202020204" pitchFamily="34" charset="0"/>
              </a:rPr>
              <a:t>p</a:t>
            </a:r>
            <a:r>
              <a:rPr lang="en-GB" dirty="0">
                <a:effectLst/>
                <a:latin typeface="Arial" panose="020B0604020202020204" pitchFamily="34" charset="0"/>
                <a:ea typeface="Calibri" panose="020F0502020204030204" pitchFamily="34" charset="0"/>
                <a:cs typeface="Arial" panose="020B0604020202020204" pitchFamily="34" charset="0"/>
              </a:rPr>
              <a:t>eople in 8 different community groups</a:t>
            </a:r>
          </a:p>
          <a:p>
            <a:pPr marL="342900" lvl="0" indent="-342900" fontAlgn="base">
              <a:lnSpc>
                <a:spcPct val="107000"/>
              </a:lnSpc>
              <a:spcAft>
                <a:spcPts val="800"/>
              </a:spcAft>
              <a:buSzPts val="1000"/>
              <a:buFont typeface="Symbol" panose="05050102010706020507" pitchFamily="18" charset="2"/>
              <a:buChar char=""/>
              <a:tabLst>
                <a:tab pos="457200" algn="l"/>
              </a:tabLst>
            </a:pPr>
            <a:r>
              <a:rPr lang="en-GB" sz="1800" kern="0" dirty="0">
                <a:solidFill>
                  <a:srgbClr val="1F1F1F"/>
                </a:solidFill>
                <a:effectLst/>
                <a:latin typeface="Calibri" panose="020F0502020204030204" pitchFamily="34" charset="0"/>
                <a:ea typeface="Times New Roman" panose="02020603050405020304" pitchFamily="18" charset="0"/>
                <a:cs typeface="Calibri" panose="020F0502020204030204" pitchFamily="34" charset="0"/>
              </a:rPr>
              <a:t>A Carer Group supporting people with enduring mental health concerns.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en-GB" sz="1800" kern="0" dirty="0">
                <a:solidFill>
                  <a:srgbClr val="1F1F1F"/>
                </a:solidFill>
                <a:effectLst/>
                <a:latin typeface="Calibri" panose="020F0502020204030204" pitchFamily="34" charset="0"/>
                <a:ea typeface="Times New Roman" panose="02020603050405020304" pitchFamily="18" charset="0"/>
                <a:cs typeface="Calibri" panose="020F0502020204030204" pitchFamily="34" charset="0"/>
              </a:rPr>
              <a:t>A Carer group supporting people with physical and frailty conditions.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en-GB" sz="1800" kern="0" dirty="0">
                <a:solidFill>
                  <a:srgbClr val="1F1F1F"/>
                </a:solidFill>
                <a:effectLst/>
                <a:latin typeface="Calibri" panose="020F0502020204030204" pitchFamily="34" charset="0"/>
                <a:ea typeface="Times New Roman" panose="02020603050405020304" pitchFamily="18" charset="0"/>
                <a:cs typeface="Calibri" panose="020F0502020204030204" pitchFamily="34" charset="0"/>
              </a:rPr>
              <a:t>A LGBTQ+ group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en-GB" sz="1800" kern="0" dirty="0">
                <a:solidFill>
                  <a:srgbClr val="1F1F1F"/>
                </a:solidFill>
                <a:effectLst/>
                <a:latin typeface="Calibri" panose="020F0502020204030204" pitchFamily="34" charset="0"/>
                <a:ea typeface="Times New Roman" panose="02020603050405020304" pitchFamily="18" charset="0"/>
                <a:cs typeface="Calibri" panose="020F0502020204030204" pitchFamily="34" charset="0"/>
              </a:rPr>
              <a:t>The Asian Association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en-GB" sz="1800" kern="0" dirty="0">
                <a:solidFill>
                  <a:srgbClr val="1F1F1F"/>
                </a:solidFill>
                <a:effectLst/>
                <a:latin typeface="Calibri" panose="020F0502020204030204" pitchFamily="34" charset="0"/>
                <a:ea typeface="Times New Roman" panose="02020603050405020304" pitchFamily="18" charset="0"/>
                <a:cs typeface="Calibri" panose="020F0502020204030204" pitchFamily="34" charset="0"/>
              </a:rPr>
              <a:t>The Ukrainian Refugee Social group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en-GB" sz="1800" kern="0" dirty="0">
                <a:solidFill>
                  <a:srgbClr val="1F1F1F"/>
                </a:solidFill>
                <a:effectLst/>
                <a:latin typeface="Calibri" panose="020F0502020204030204" pitchFamily="34" charset="0"/>
                <a:ea typeface="Times New Roman" panose="02020603050405020304" pitchFamily="18" charset="0"/>
                <a:cs typeface="Calibri" panose="020F0502020204030204" pitchFamily="34" charset="0"/>
              </a:rPr>
              <a:t>The Hub warm space in </a:t>
            </a:r>
            <a:r>
              <a:rPr lang="en-GB"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central Chesterfield</a:t>
            </a:r>
            <a:r>
              <a:rPr lang="en-GB" sz="1800" kern="0" dirty="0">
                <a:solidFill>
                  <a:srgbClr val="1F1F1F"/>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kern="0" dirty="0">
                <a:effectLst/>
                <a:latin typeface="Calibri" panose="020F0502020204030204" pitchFamily="34" charset="0"/>
                <a:ea typeface="Times New Roman" panose="02020603050405020304" pitchFamily="18" charset="0"/>
                <a:cs typeface="Calibri" panose="020F0502020204030204" pitchFamily="34"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en-GB" sz="1800" kern="0" dirty="0">
                <a:solidFill>
                  <a:srgbClr val="1F1F1F"/>
                </a:solidFill>
                <a:effectLst/>
                <a:latin typeface="Calibri" panose="020F0502020204030204" pitchFamily="34" charset="0"/>
                <a:ea typeface="Times New Roman" panose="02020603050405020304" pitchFamily="18" charset="0"/>
                <a:cs typeface="Calibri" panose="020F0502020204030204" pitchFamily="34" charset="0"/>
              </a:rPr>
              <a:t>Work Pays (organisation that supports people with functional skills for work)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en-GB" sz="1800" kern="0" dirty="0">
                <a:solidFill>
                  <a:srgbClr val="1F1F1F"/>
                </a:solidFill>
                <a:effectLst/>
                <a:latin typeface="Calibri" panose="020F0502020204030204" pitchFamily="34" charset="0"/>
                <a:ea typeface="Times New Roman" panose="02020603050405020304" pitchFamily="18" charset="0"/>
                <a:cs typeface="Calibri" panose="020F0502020204030204" pitchFamily="34" charset="0"/>
              </a:rPr>
              <a:t>Barrow Hill Residents Group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dirty="0">
              <a:latin typeface="Arial" pitchFamily="34" charset="0"/>
              <a:cs typeface="Arial" pitchFamily="34" charset="0"/>
            </a:endParaRPr>
          </a:p>
        </p:txBody>
      </p:sp>
    </p:spTree>
    <p:extLst>
      <p:ext uri="{BB962C8B-B14F-4D97-AF65-F5344CB8AC3E}">
        <p14:creationId xmlns:p14="http://schemas.microsoft.com/office/powerpoint/2010/main" val="550774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dirty="0">
                <a:solidFill>
                  <a:srgbClr val="00AED9"/>
                </a:solidFill>
                <a:latin typeface="Arial" pitchFamily="34" charset="0"/>
                <a:cs typeface="Arial" pitchFamily="34" charset="0"/>
              </a:rPr>
              <a:t>What did people say?</a:t>
            </a:r>
          </a:p>
        </p:txBody>
      </p:sp>
      <p:sp>
        <p:nvSpPr>
          <p:cNvPr id="3" name="Content Placeholder 2"/>
          <p:cNvSpPr>
            <a:spLocks noGrp="1"/>
          </p:cNvSpPr>
          <p:nvPr>
            <p:ph idx="1"/>
          </p:nvPr>
        </p:nvSpPr>
        <p:spPr>
          <a:xfrm>
            <a:off x="838200" y="1350495"/>
            <a:ext cx="10515600" cy="4862045"/>
          </a:xfrm>
        </p:spPr>
        <p:txBody>
          <a:bodyPr>
            <a:normAutofit/>
          </a:bodyPr>
          <a:lstStyle/>
          <a:p>
            <a:endParaRPr lang="en-GB" dirty="0">
              <a:effectLst/>
              <a:latin typeface="Arial" panose="020B0604020202020204" pitchFamily="34" charset="0"/>
              <a:ea typeface="Calibri" panose="020F0502020204030204" pitchFamily="34" charset="0"/>
              <a:cs typeface="Arial" panose="020B0604020202020204" pitchFamily="34" charset="0"/>
            </a:endParaRPr>
          </a:p>
          <a:p>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dirty="0">
              <a:latin typeface="Arial" pitchFamily="34" charset="0"/>
              <a:cs typeface="Arial" pitchFamily="34" charset="0"/>
            </a:endParaRPr>
          </a:p>
        </p:txBody>
      </p:sp>
      <p:pic>
        <p:nvPicPr>
          <p:cNvPr id="4" name="Picture 3">
            <a:extLst>
              <a:ext uri="{FF2B5EF4-FFF2-40B4-BE49-F238E27FC236}">
                <a16:creationId xmlns:a16="http://schemas.microsoft.com/office/drawing/2014/main" id="{B45F98D8-51A5-F953-FFA8-5F54686AF8D3}"/>
              </a:ext>
            </a:extLst>
          </p:cNvPr>
          <p:cNvPicPr>
            <a:picLocks noChangeAspect="1"/>
          </p:cNvPicPr>
          <p:nvPr/>
        </p:nvPicPr>
        <p:blipFill>
          <a:blip r:embed="rId2"/>
          <a:stretch>
            <a:fillRect/>
          </a:stretch>
        </p:blipFill>
        <p:spPr>
          <a:xfrm>
            <a:off x="1864659" y="1312261"/>
            <a:ext cx="8426823" cy="4604445"/>
          </a:xfrm>
          <a:prstGeom prst="rect">
            <a:avLst/>
          </a:prstGeom>
        </p:spPr>
      </p:pic>
    </p:spTree>
    <p:extLst>
      <p:ext uri="{BB962C8B-B14F-4D97-AF65-F5344CB8AC3E}">
        <p14:creationId xmlns:p14="http://schemas.microsoft.com/office/powerpoint/2010/main" val="2298246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4000" b="1" dirty="0">
                <a:solidFill>
                  <a:srgbClr val="00AED9"/>
                </a:solidFill>
                <a:latin typeface="Arial" pitchFamily="34" charset="0"/>
                <a:cs typeface="Arial" pitchFamily="34" charset="0"/>
              </a:rPr>
              <a:t>Themes </a:t>
            </a:r>
          </a:p>
        </p:txBody>
      </p:sp>
      <p:sp>
        <p:nvSpPr>
          <p:cNvPr id="3" name="Content Placeholder 2"/>
          <p:cNvSpPr>
            <a:spLocks noGrp="1"/>
          </p:cNvSpPr>
          <p:nvPr>
            <p:ph idx="1"/>
          </p:nvPr>
        </p:nvSpPr>
        <p:spPr/>
        <p:txBody>
          <a:bodyPr>
            <a:normAutofit/>
          </a:bodyPr>
          <a:lstStyle/>
          <a:p>
            <a:r>
              <a:rPr lang="en-GB" sz="2800" b="1" dirty="0">
                <a:solidFill>
                  <a:srgbClr val="00AED9"/>
                </a:solidFill>
                <a:latin typeface="Arial" pitchFamily="34" charset="0"/>
                <a:cs typeface="Arial" pitchFamily="34" charset="0"/>
              </a:rPr>
              <a:t>Barriers and Challenges </a:t>
            </a:r>
          </a:p>
          <a:p>
            <a:r>
              <a:rPr lang="en-GB" dirty="0">
                <a:latin typeface="Arial" pitchFamily="34" charset="0"/>
                <a:cs typeface="Arial" pitchFamily="34" charset="0"/>
              </a:rPr>
              <a:t>My disability or health needs (30)</a:t>
            </a:r>
          </a:p>
          <a:p>
            <a:r>
              <a:rPr lang="en-GB" dirty="0">
                <a:latin typeface="Arial" pitchFamily="34" charset="0"/>
                <a:cs typeface="Arial" pitchFamily="34" charset="0"/>
              </a:rPr>
              <a:t>My caring responsibilities (20)</a:t>
            </a:r>
          </a:p>
          <a:p>
            <a:r>
              <a:rPr lang="en-GB" dirty="0">
                <a:latin typeface="Arial" pitchFamily="34" charset="0"/>
                <a:cs typeface="Arial" pitchFamily="34" charset="0"/>
              </a:rPr>
              <a:t>Poor transport and parking options (14)</a:t>
            </a:r>
          </a:p>
          <a:p>
            <a:r>
              <a:rPr lang="en-GB" dirty="0">
                <a:latin typeface="Arial" pitchFamily="34" charset="0"/>
                <a:cs typeface="Arial" pitchFamily="34" charset="0"/>
              </a:rPr>
              <a:t>Access to research (9)</a:t>
            </a:r>
          </a:p>
          <a:p>
            <a:r>
              <a:rPr lang="en-GB" dirty="0">
                <a:latin typeface="Arial" pitchFamily="34" charset="0"/>
                <a:cs typeface="Arial" pitchFamily="34" charset="0"/>
              </a:rPr>
              <a:t>A busy life (6)</a:t>
            </a:r>
          </a:p>
          <a:p>
            <a:r>
              <a:rPr lang="en-GB" kern="0" dirty="0">
                <a:effectLst/>
                <a:latin typeface="Calibri" panose="020F0502020204030204" pitchFamily="34" charset="0"/>
                <a:ea typeface="Times New Roman" panose="02020603050405020304" pitchFamily="18" charset="0"/>
              </a:rPr>
              <a:t>Cost of participating, Language barrier, lack of trust &amp; stress</a:t>
            </a:r>
            <a:endParaRPr lang="en-GB" dirty="0">
              <a:latin typeface="Arial" pitchFamily="34" charset="0"/>
              <a:cs typeface="Arial" pitchFamily="34" charset="0"/>
            </a:endParaRPr>
          </a:p>
        </p:txBody>
      </p:sp>
    </p:spTree>
    <p:extLst>
      <p:ext uri="{BB962C8B-B14F-4D97-AF65-F5344CB8AC3E}">
        <p14:creationId xmlns:p14="http://schemas.microsoft.com/office/powerpoint/2010/main" val="525693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TotalTime>
  <Words>2896</Words>
  <Application>Microsoft Office PowerPoint</Application>
  <PresentationFormat>Widescreen</PresentationFormat>
  <Paragraphs>267</Paragraphs>
  <Slides>50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50</vt:i4>
      </vt:variant>
    </vt:vector>
  </HeadingPairs>
  <TitlesOfParts>
    <vt:vector size="62" baseType="lpstr">
      <vt:lpstr>Algerian</vt:lpstr>
      <vt:lpstr>-apple-system</vt:lpstr>
      <vt:lpstr>Aptos</vt:lpstr>
      <vt:lpstr>Arial</vt:lpstr>
      <vt:lpstr>Arial Rounded MT Bold</vt:lpstr>
      <vt:lpstr>Calibri</vt:lpstr>
      <vt:lpstr>Calibri Light</vt:lpstr>
      <vt:lpstr>inherit</vt:lpstr>
      <vt:lpstr>montserrat</vt:lpstr>
      <vt:lpstr>Symbol</vt:lpstr>
      <vt:lpstr>Times New Roman</vt:lpstr>
      <vt:lpstr>Office Theme</vt:lpstr>
      <vt:lpstr>Working Together for Fairer  Health For All</vt:lpstr>
      <vt:lpstr>PowerPoint Presentation</vt:lpstr>
      <vt:lpstr>Let’s not treat everyone the same</vt:lpstr>
      <vt:lpstr>PowerPoint Presentation</vt:lpstr>
      <vt:lpstr>Health Research</vt:lpstr>
      <vt:lpstr>How can we make research in Derbyshire representative?</vt:lpstr>
      <vt:lpstr>What did we do?</vt:lpstr>
      <vt:lpstr>What did people say?</vt:lpstr>
      <vt:lpstr>Themes </vt:lpstr>
      <vt:lpstr>Themes </vt:lpstr>
      <vt:lpstr>No cost to me</vt:lpstr>
      <vt:lpstr>Easily Accessible </vt:lpstr>
      <vt:lpstr>Information and Knowledge</vt:lpstr>
      <vt:lpstr>A safe space to take part </vt:lpstr>
      <vt:lpstr>Help with transport </vt:lpstr>
      <vt:lpstr>Making Research Fairer.. to make Health Fairer </vt:lpstr>
      <vt:lpstr>PowerPoint Presentation</vt:lpstr>
      <vt:lpstr>References</vt:lpstr>
      <vt:lpstr>Examples of good practice </vt:lpstr>
      <vt:lpstr> Why When I did someone's blood pressure in Barrow hill did WE end up doing CPR? </vt:lpstr>
      <vt:lpstr>#ProudtobeBarrowhill</vt:lpstr>
      <vt:lpstr>Making Health Care Fairer</vt:lpstr>
      <vt:lpstr>PowerPoint Presentation</vt:lpstr>
      <vt:lpstr>Doing it differently</vt:lpstr>
      <vt:lpstr>. </vt:lpstr>
      <vt:lpstr>https://www.instagram.com/reel/DDe9djMMKLy/?igsh=MWVjNnc4YWdoenZ4bA%3D%3D</vt:lpstr>
      <vt:lpstr>What Have We Learned? </vt:lpstr>
      <vt:lpstr>Thank you </vt:lpstr>
      <vt:lpstr>Taking service-level action on health inequalities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Tips on the ‘what’ and the ‘how’</vt:lpstr>
      <vt:lpstr>Key questions to build in reflection and quality </vt:lpstr>
      <vt:lpstr>PowerPoint Presentation</vt:lpstr>
    </vt:vector>
  </TitlesOfParts>
  <Company>NHS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Together for Fairer  Health For All</dc:title>
  <dc:creator>victor jeganathan</dc:creator>
  <cp:lastModifiedBy>STUART, Mark (NHS DERBY AND DERBYSHIRE ICB - 15M)</cp:lastModifiedBy>
  <cp:revision>2</cp:revision>
  <dcterms:created xsi:type="dcterms:W3CDTF">2025-01-31T13:47:28Z</dcterms:created>
  <dcterms:modified xsi:type="dcterms:W3CDTF">2025-02-03T09:53:34Z</dcterms:modified>
</cp:coreProperties>
</file>