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0"/>
  </p:notesMasterIdLst>
  <p:sldIdLst>
    <p:sldId id="265" r:id="rId2"/>
    <p:sldId id="256" r:id="rId3"/>
    <p:sldId id="260" r:id="rId4"/>
    <p:sldId id="257" r:id="rId5"/>
    <p:sldId id="258" r:id="rId6"/>
    <p:sldId id="259" r:id="rId7"/>
    <p:sldId id="261" r:id="rId8"/>
    <p:sldId id="263" r:id="rId9"/>
    <p:sldId id="274" r:id="rId10"/>
    <p:sldId id="264" r:id="rId11"/>
    <p:sldId id="266" r:id="rId12"/>
    <p:sldId id="267" r:id="rId13"/>
    <p:sldId id="268" r:id="rId14"/>
    <p:sldId id="269" r:id="rId15"/>
    <p:sldId id="270" r:id="rId16"/>
    <p:sldId id="271" r:id="rId17"/>
    <p:sldId id="272" r:id="rId18"/>
    <p:sldId id="273"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FE97197-D847-4BD4-AF3D-C4FB3423914B}" v="5" dt="2025-08-14T10:48:55.07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6" autoAdjust="0"/>
    <p:restoredTop sz="94660"/>
  </p:normalViewPr>
  <p:slideViewPr>
    <p:cSldViewPr snapToGrid="0">
      <p:cViewPr varScale="1">
        <p:scale>
          <a:sx n="59" d="100"/>
          <a:sy n="59" d="100"/>
        </p:scale>
        <p:origin x="964" y="2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C768918-AC4E-4A71-939C-CC2CD21FD23B}" type="datetimeFigureOut">
              <a:rPr lang="en-GB" smtClean="0"/>
              <a:t>20/08/2025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E34CF02-37F9-4B5A-ADB1-BE1C192CEB0E}" type="slidenum">
              <a:rPr lang="en-GB" smtClean="0"/>
              <a:t>‹#›</a:t>
            </a:fld>
            <a:endParaRPr lang="en-GB"/>
          </a:p>
        </p:txBody>
      </p:sp>
    </p:spTree>
    <p:extLst>
      <p:ext uri="{BB962C8B-B14F-4D97-AF65-F5344CB8AC3E}">
        <p14:creationId xmlns:p14="http://schemas.microsoft.com/office/powerpoint/2010/main" val="18882782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Examples which can be shared with training attendees. The two facilitators taking turns to play the person in distress and responding team member, demonstrating active listening skills and an empathic approach whilst sticking to the Suicide Conversation Tool Template provided. </a:t>
            </a:r>
          </a:p>
          <a:p>
            <a:endParaRPr lang="en-GB" dirty="0"/>
          </a:p>
          <a:p>
            <a:r>
              <a:rPr lang="en-GB" dirty="0"/>
              <a:t>Example one </a:t>
            </a:r>
          </a:p>
          <a:p>
            <a:pPr marL="342900" indent="-342900" algn="l">
              <a:buFont typeface="Arial" panose="020B0604020202020204" pitchFamily="34" charset="0"/>
              <a:buChar char="•"/>
            </a:pPr>
            <a:r>
              <a:rPr lang="en-GB" sz="1200" b="1" dirty="0">
                <a:latin typeface="Arial"/>
                <a:ea typeface="Calibri" panose="020F0502020204030204" pitchFamily="34" charset="0"/>
                <a:cs typeface="Arial"/>
              </a:rPr>
              <a:t>Are you currently having thoughts about ending your life? “</a:t>
            </a:r>
            <a:r>
              <a:rPr lang="en-GB" sz="1200" b="0" i="1" dirty="0">
                <a:latin typeface="Arial"/>
                <a:ea typeface="Calibri" panose="020F0502020204030204" pitchFamily="34" charset="0"/>
                <a:cs typeface="Arial"/>
              </a:rPr>
              <a:t>Yes, just every now and then I think, what is the point, everyone would be better off without me”.</a:t>
            </a:r>
            <a:endParaRPr lang="en-GB" sz="1200" b="1" i="1" dirty="0">
              <a:latin typeface="Arial"/>
              <a:ea typeface="Calibri" panose="020F0502020204030204" pitchFamily="34" charset="0"/>
              <a:cs typeface="Arial"/>
            </a:endParaRPr>
          </a:p>
          <a:p>
            <a:pPr marL="342900" indent="-342900" algn="l">
              <a:buFont typeface="Arial" panose="020B0604020202020204" pitchFamily="34" charset="0"/>
              <a:buChar char="•"/>
            </a:pPr>
            <a:r>
              <a:rPr lang="en-GB" sz="1200" b="1" dirty="0">
                <a:effectLst/>
                <a:latin typeface="Arial"/>
                <a:ea typeface="Calibri" panose="020F0502020204030204" pitchFamily="34" charset="0"/>
                <a:cs typeface="Arial"/>
              </a:rPr>
              <a:t>Have you made a plan of how to end your life? “</a:t>
            </a:r>
            <a:r>
              <a:rPr lang="en-GB" sz="1200" b="0" i="1" dirty="0">
                <a:effectLst/>
                <a:latin typeface="Arial"/>
                <a:ea typeface="Calibri" panose="020F0502020204030204" pitchFamily="34" charset="0"/>
                <a:cs typeface="Arial"/>
              </a:rPr>
              <a:t>No, I wouldn’t know how. I’m just fed up of being here”.</a:t>
            </a:r>
          </a:p>
          <a:p>
            <a:pPr marL="342900" indent="-342900" algn="l">
              <a:buFont typeface="Arial" panose="020B0604020202020204" pitchFamily="34" charset="0"/>
              <a:buChar char="•"/>
            </a:pPr>
            <a:r>
              <a:rPr lang="en-GB" sz="1200" b="1" dirty="0">
                <a:effectLst/>
                <a:latin typeface="Arial"/>
                <a:ea typeface="Calibri" panose="020F0502020204030204" pitchFamily="34" charset="0"/>
                <a:cs typeface="Arial"/>
              </a:rPr>
              <a:t>Have you made any preparations or taken any action towards ending your life?</a:t>
            </a:r>
            <a:r>
              <a:rPr lang="en-GB" sz="1200" b="1" dirty="0">
                <a:latin typeface="Arial"/>
                <a:ea typeface="Calibri" panose="020F0502020204030204" pitchFamily="34" charset="0"/>
                <a:cs typeface="Arial"/>
              </a:rPr>
              <a:t> ”</a:t>
            </a:r>
            <a:r>
              <a:rPr lang="en-GB" sz="1200" b="0" i="1" dirty="0">
                <a:latin typeface="Arial"/>
                <a:ea typeface="Calibri" panose="020F0502020204030204" pitchFamily="34" charset="0"/>
                <a:cs typeface="Arial"/>
              </a:rPr>
              <a:t>No”.</a:t>
            </a:r>
          </a:p>
          <a:p>
            <a:pPr marL="342900" indent="-342900" algn="l">
              <a:buFont typeface="Arial" panose="020B0604020202020204" pitchFamily="34" charset="0"/>
              <a:buChar char="•"/>
            </a:pPr>
            <a:r>
              <a:rPr lang="en-GB" sz="1200" b="1" dirty="0">
                <a:effectLst/>
                <a:latin typeface="Arial"/>
                <a:ea typeface="Calibri" panose="020F0502020204030204" pitchFamily="34" charset="0"/>
                <a:cs typeface="Arial"/>
              </a:rPr>
              <a:t>Do you have access to the means to end your life? “</a:t>
            </a:r>
            <a:r>
              <a:rPr lang="en-GB" sz="1200" b="0" i="1" dirty="0">
                <a:effectLst/>
                <a:latin typeface="Arial"/>
                <a:ea typeface="Calibri" panose="020F0502020204030204" pitchFamily="34" charset="0"/>
                <a:cs typeface="Arial"/>
              </a:rPr>
              <a:t>No, well I suppose I could hurt myself if I wanted with paracetamol or something, but I haven’t got enough I don’t think”.</a:t>
            </a:r>
          </a:p>
          <a:p>
            <a:pPr marL="342900" indent="-342900" algn="l">
              <a:buFont typeface="Arial" panose="020B0604020202020204" pitchFamily="34" charset="0"/>
              <a:buChar char="•"/>
            </a:pPr>
            <a:r>
              <a:rPr lang="en-GB" sz="1200" dirty="0">
                <a:latin typeface="Arial"/>
                <a:ea typeface="Calibri" panose="020F0502020204030204" pitchFamily="34" charset="0"/>
                <a:cs typeface="Arial"/>
              </a:rPr>
              <a:t> </a:t>
            </a:r>
            <a:r>
              <a:rPr lang="en-GB" sz="1200" b="1" dirty="0">
                <a:effectLst/>
                <a:latin typeface="Arial"/>
                <a:ea typeface="Calibri" panose="020F0502020204030204" pitchFamily="34" charset="0"/>
                <a:cs typeface="Arial"/>
              </a:rPr>
              <a:t>Have you made any previous attempts to end your life? “</a:t>
            </a:r>
            <a:r>
              <a:rPr lang="en-GB" sz="1200" b="0" i="1" dirty="0">
                <a:effectLst/>
                <a:latin typeface="Arial"/>
                <a:ea typeface="Calibri" panose="020F0502020204030204" pitchFamily="34" charset="0"/>
                <a:cs typeface="Arial"/>
              </a:rPr>
              <a:t>No, never felt like this before ever”.</a:t>
            </a:r>
          </a:p>
          <a:p>
            <a:pPr marL="342900" indent="-342900" algn="l">
              <a:buFont typeface="Arial" panose="020B0604020202020204" pitchFamily="34" charset="0"/>
              <a:buChar char="•"/>
            </a:pPr>
            <a:r>
              <a:rPr lang="en-GB" sz="1200" b="1" dirty="0">
                <a:effectLst/>
                <a:latin typeface="Arial"/>
                <a:ea typeface="Calibri" panose="020F0502020204030204" pitchFamily="34" charset="0"/>
                <a:cs typeface="Arial"/>
              </a:rPr>
              <a:t>Do you have any contact with mental health services at the moment? “</a:t>
            </a:r>
            <a:r>
              <a:rPr lang="en-GB" sz="1200" b="0" i="1" dirty="0">
                <a:effectLst/>
                <a:latin typeface="Arial"/>
                <a:ea typeface="Calibri" panose="020F0502020204030204" pitchFamily="34" charset="0"/>
                <a:cs typeface="Arial"/>
              </a:rPr>
              <a:t>No, but the doctor did prescribe me some antidepressants a while ago, sometimes I forget to take them”.</a:t>
            </a:r>
          </a:p>
          <a:p>
            <a:pPr marL="342900" indent="-342900" algn="l">
              <a:buFont typeface="Arial" panose="020B0604020202020204" pitchFamily="34" charset="0"/>
              <a:buChar char="•"/>
            </a:pPr>
            <a:r>
              <a:rPr lang="en-GB" sz="1200" b="1" dirty="0">
                <a:effectLst/>
                <a:latin typeface="Arial"/>
                <a:ea typeface="Calibri" panose="020F0502020204030204" pitchFamily="34" charset="0"/>
                <a:cs typeface="Arial"/>
              </a:rPr>
              <a:t>Is anyone else aware that you have been thinking about suicide?</a:t>
            </a:r>
            <a:r>
              <a:rPr lang="en-GB" sz="1200" b="1" dirty="0">
                <a:latin typeface="Arial"/>
                <a:ea typeface="Calibri" panose="020F0502020204030204" pitchFamily="34" charset="0"/>
                <a:cs typeface="Arial"/>
              </a:rPr>
              <a:t> </a:t>
            </a:r>
            <a:r>
              <a:rPr lang="en-GB" sz="1200" b="0" i="1" dirty="0">
                <a:latin typeface="Arial"/>
                <a:ea typeface="Calibri" panose="020F0502020204030204" pitchFamily="34" charset="0"/>
                <a:cs typeface="Arial"/>
              </a:rPr>
              <a:t> ”No, I wouldn’t want my family knowing, they would only worry even more”.</a:t>
            </a:r>
          </a:p>
          <a:p>
            <a:pPr marL="342900" indent="-342900" algn="l">
              <a:buFont typeface="Arial" panose="020B0604020202020204" pitchFamily="34" charset="0"/>
              <a:buChar char="•"/>
            </a:pPr>
            <a:r>
              <a:rPr lang="en-GB" sz="1200" b="1" dirty="0">
                <a:effectLst/>
                <a:latin typeface="Arial"/>
                <a:ea typeface="Calibri" panose="020F0502020204030204" pitchFamily="34" charset="0"/>
                <a:cs typeface="Arial"/>
              </a:rPr>
              <a:t>What, if anything, is stopping you from acting on the thoughts of ending your life at the moment?</a:t>
            </a:r>
            <a:r>
              <a:rPr lang="en-GB" sz="1200" b="1" dirty="0">
                <a:latin typeface="Arial"/>
                <a:ea typeface="Calibri" panose="020F0502020204030204" pitchFamily="34" charset="0"/>
                <a:cs typeface="Arial"/>
              </a:rPr>
              <a:t> ”</a:t>
            </a:r>
            <a:r>
              <a:rPr lang="en-GB" sz="1200" b="0" i="1" dirty="0">
                <a:latin typeface="Arial"/>
                <a:ea typeface="Calibri" panose="020F0502020204030204" pitchFamily="34" charset="0"/>
                <a:cs typeface="Arial"/>
              </a:rPr>
              <a:t>I suppose my family, I’d hate to hurt them, but I just feel like I am a burden on them. I do want to see my son grow up”.</a:t>
            </a:r>
            <a:endParaRPr lang="en-GB" sz="1200" b="0" i="1" dirty="0">
              <a:effectLst/>
              <a:latin typeface="Arial" panose="020B0604020202020204" pitchFamily="34" charset="0"/>
              <a:ea typeface="Calibri" panose="020F0502020204030204" pitchFamily="34" charset="0"/>
              <a:cs typeface="Arial" panose="020B0604020202020204" pitchFamily="34" charset="0"/>
            </a:endParaRPr>
          </a:p>
          <a:p>
            <a:pPr marL="285750" indent="-285750" algn="l">
              <a:lnSpc>
                <a:spcPct val="107000"/>
              </a:lnSpc>
              <a:spcAft>
                <a:spcPts val="800"/>
              </a:spcAft>
              <a:buFont typeface="Arial" panose="020B0604020202020204" pitchFamily="34" charset="0"/>
              <a:buChar char="•"/>
            </a:pPr>
            <a:r>
              <a:rPr lang="en-GB" sz="1200" b="1" dirty="0">
                <a:effectLst/>
                <a:latin typeface="Arial"/>
                <a:ea typeface="Calibri" panose="020F0502020204030204" pitchFamily="34" charset="0"/>
                <a:cs typeface="Arial"/>
              </a:rPr>
              <a:t>Do you have a safety plan to follow?</a:t>
            </a:r>
            <a:r>
              <a:rPr lang="en-GB" sz="1200" b="1" dirty="0">
                <a:latin typeface="Arial"/>
                <a:ea typeface="Calibri" panose="020F0502020204030204" pitchFamily="34" charset="0"/>
                <a:cs typeface="Arial"/>
              </a:rPr>
              <a:t> ”</a:t>
            </a:r>
            <a:r>
              <a:rPr lang="en-GB" sz="1200" b="0" i="1" dirty="0">
                <a:latin typeface="Arial"/>
                <a:ea typeface="Calibri" panose="020F0502020204030204" pitchFamily="34" charset="0"/>
                <a:cs typeface="Arial"/>
              </a:rPr>
              <a:t>No, sorry, I don’t know what that is”. </a:t>
            </a:r>
          </a:p>
          <a:p>
            <a:pPr marL="285750" indent="-285750" algn="l">
              <a:lnSpc>
                <a:spcPct val="107000"/>
              </a:lnSpc>
              <a:spcAft>
                <a:spcPts val="800"/>
              </a:spcAft>
              <a:buFont typeface="Arial" panose="020B0604020202020204" pitchFamily="34" charset="0"/>
              <a:buChar char="•"/>
            </a:pPr>
            <a:endParaRPr lang="en-GB" sz="1200" b="0" i="1" dirty="0">
              <a:latin typeface="Arial"/>
              <a:ea typeface="Calibri" panose="020F0502020204030204" pitchFamily="34" charset="0"/>
              <a:cs typeface="Arial"/>
            </a:endParaRPr>
          </a:p>
          <a:p>
            <a:pPr marL="0" marR="0" lvl="0" indent="0" algn="l" defTabSz="914400" rtl="0" eaLnBrk="1" fontAlgn="auto" latinLnBrk="0" hangingPunct="1">
              <a:lnSpc>
                <a:spcPct val="107000"/>
              </a:lnSpc>
              <a:spcBef>
                <a:spcPts val="0"/>
              </a:spcBef>
              <a:spcAft>
                <a:spcPts val="800"/>
              </a:spcAft>
              <a:buClrTx/>
              <a:buSzTx/>
              <a:buFont typeface="Arial" panose="020B0604020202020204" pitchFamily="34" charset="0"/>
              <a:buNone/>
              <a:tabLst/>
              <a:defRPr/>
            </a:pPr>
            <a:r>
              <a:rPr lang="en-GB" b="1" dirty="0">
                <a:latin typeface="Arial"/>
                <a:ea typeface="Calibri" panose="020F0502020204030204" pitchFamily="34" charset="0"/>
                <a:cs typeface="Arial"/>
              </a:rPr>
              <a:t>A safety plan is a tool to help to keep you safe. It can help you to manage thoughts of suicide. It is personal to you. Someone can help you to create the plan, but you’re the one who decides what goes into it, and what might work for you. </a:t>
            </a:r>
            <a:r>
              <a:rPr lang="en-GB" sz="1800" b="1" dirty="0">
                <a:solidFill>
                  <a:srgbClr val="4472C4"/>
                </a:solidFill>
                <a:effectLst/>
                <a:latin typeface="Arial" panose="020B0604020202020204" pitchFamily="34" charset="0"/>
                <a:ea typeface="Calibri" panose="020F0502020204030204" pitchFamily="34" charset="0"/>
                <a:cs typeface="Arial" panose="020B0604020202020204" pitchFamily="34" charset="0"/>
              </a:rPr>
              <a:t>I can send you some information about making a safety plan, if you would like me to? </a:t>
            </a:r>
            <a:endParaRPr lang="en-GB" sz="1800" dirty="0">
              <a:effectLst/>
              <a:latin typeface="Arial" panose="020B0604020202020204" pitchFamily="34" charset="0"/>
              <a:ea typeface="Calibri" panose="020F0502020204030204" pitchFamily="34" charset="0"/>
              <a:cs typeface="Raavi" panose="020B0502040204020203" pitchFamily="34" charset="0"/>
            </a:endParaRPr>
          </a:p>
          <a:p>
            <a:pPr marL="0" marR="0" lvl="0" indent="0" algn="l" defTabSz="914400" rtl="0" eaLnBrk="1" fontAlgn="auto" latinLnBrk="0" hangingPunct="1">
              <a:lnSpc>
                <a:spcPct val="107000"/>
              </a:lnSpc>
              <a:spcBef>
                <a:spcPts val="0"/>
              </a:spcBef>
              <a:spcAft>
                <a:spcPts val="800"/>
              </a:spcAft>
              <a:buClrTx/>
              <a:buSzTx/>
              <a:buFont typeface="Arial" panose="020B0604020202020204" pitchFamily="34" charset="0"/>
              <a:buNone/>
              <a:tabLst/>
              <a:defRPr/>
            </a:pPr>
            <a:r>
              <a:rPr lang="en-GB" b="1" dirty="0">
                <a:latin typeface="Arial"/>
                <a:ea typeface="Calibri" panose="020F0502020204030204" pitchFamily="34" charset="0"/>
                <a:cs typeface="Arial"/>
              </a:rPr>
              <a:t>To get started, how would you feel about thinking about things that might help to keep you safe whilst you wait for a professional to get in touch? This could be things like talking to someone, listening to music, or getting some fresh air. </a:t>
            </a:r>
            <a:r>
              <a:rPr lang="en-GB" b="1" i="1" dirty="0">
                <a:latin typeface="Arial"/>
                <a:ea typeface="Calibri" panose="020F0502020204030204" pitchFamily="34" charset="0"/>
                <a:cs typeface="Arial"/>
              </a:rPr>
              <a:t>“</a:t>
            </a:r>
            <a:r>
              <a:rPr lang="en-GB" sz="1200" i="1" dirty="0">
                <a:latin typeface="Arial"/>
                <a:cs typeface="Arial"/>
              </a:rPr>
              <a:t>Well, I always feel a bit better when I’ve been on a walk but I’m struggling to find the motivation to do that. I could call my mate John and ask him if he fancied meeting up, he is a good friend”.</a:t>
            </a:r>
            <a:endParaRPr lang="en-GB" i="1" dirty="0"/>
          </a:p>
          <a:p>
            <a:endParaRPr lang="en-GB" i="1" dirty="0"/>
          </a:p>
          <a:p>
            <a:endParaRPr lang="en-GB" dirty="0"/>
          </a:p>
          <a:p>
            <a:endParaRPr lang="en-GB" dirty="0"/>
          </a:p>
          <a:p>
            <a:r>
              <a:rPr lang="en-GB" dirty="0"/>
              <a:t>Example two</a:t>
            </a:r>
          </a:p>
          <a:p>
            <a:pPr marL="342900" indent="-342900" algn="l">
              <a:buFont typeface="Arial" panose="020B0604020202020204" pitchFamily="34" charset="0"/>
              <a:buChar char="•"/>
            </a:pPr>
            <a:r>
              <a:rPr lang="en-GB" sz="1200" b="1" dirty="0">
                <a:latin typeface="Arial"/>
                <a:ea typeface="Calibri" panose="020F0502020204030204" pitchFamily="34" charset="0"/>
                <a:cs typeface="Arial"/>
              </a:rPr>
              <a:t>Are you currently having thoughts about ending your life? “</a:t>
            </a:r>
            <a:r>
              <a:rPr lang="en-GB" sz="1200" b="0" i="1" dirty="0">
                <a:latin typeface="Arial"/>
                <a:ea typeface="Calibri" panose="020F0502020204030204" pitchFamily="34" charset="0"/>
                <a:cs typeface="Arial"/>
              </a:rPr>
              <a:t>Yes, daily”.</a:t>
            </a:r>
          </a:p>
          <a:p>
            <a:pPr marL="342900" indent="-342900" algn="l">
              <a:buFont typeface="Arial" panose="020B0604020202020204" pitchFamily="34" charset="0"/>
              <a:buChar char="•"/>
            </a:pPr>
            <a:r>
              <a:rPr lang="en-GB" sz="1200" b="1" dirty="0">
                <a:effectLst/>
                <a:latin typeface="Arial"/>
                <a:ea typeface="Calibri" panose="020F0502020204030204" pitchFamily="34" charset="0"/>
                <a:cs typeface="Arial"/>
              </a:rPr>
              <a:t>Have you made a plan of how to end your life? “</a:t>
            </a:r>
            <a:r>
              <a:rPr lang="en-GB" sz="1200" b="0" i="1" dirty="0">
                <a:effectLst/>
                <a:latin typeface="Arial"/>
                <a:ea typeface="Calibri" panose="020F0502020204030204" pitchFamily="34" charset="0"/>
                <a:cs typeface="Arial"/>
              </a:rPr>
              <a:t>Yes, I know exactly how I would do it, I just haven’t decided when”.</a:t>
            </a:r>
          </a:p>
          <a:p>
            <a:pPr marL="342900" indent="-342900" algn="l">
              <a:buFont typeface="Arial" panose="020B0604020202020204" pitchFamily="34" charset="0"/>
              <a:buChar char="•"/>
            </a:pPr>
            <a:r>
              <a:rPr lang="en-GB" sz="1200" b="1" dirty="0">
                <a:effectLst/>
                <a:latin typeface="Arial"/>
                <a:ea typeface="Calibri" panose="020F0502020204030204" pitchFamily="34" charset="0"/>
                <a:cs typeface="Arial"/>
              </a:rPr>
              <a:t>Have you made any preparations or taken any action towards ending your life?</a:t>
            </a:r>
            <a:r>
              <a:rPr lang="en-GB" sz="1200" b="1" dirty="0">
                <a:latin typeface="Arial"/>
                <a:ea typeface="Calibri" panose="020F0502020204030204" pitchFamily="34" charset="0"/>
                <a:cs typeface="Arial"/>
              </a:rPr>
              <a:t>  “</a:t>
            </a:r>
            <a:r>
              <a:rPr lang="en-GB" sz="1200" b="0" i="1" dirty="0">
                <a:latin typeface="Arial"/>
                <a:ea typeface="Calibri" panose="020F0502020204030204" pitchFamily="34" charset="0"/>
                <a:cs typeface="Arial"/>
              </a:rPr>
              <a:t>Yes, I’ve started writing a note to my dad”.</a:t>
            </a:r>
          </a:p>
          <a:p>
            <a:pPr marL="342900" indent="-342900" algn="l">
              <a:buFont typeface="Arial" panose="020B0604020202020204" pitchFamily="34" charset="0"/>
              <a:buChar char="•"/>
            </a:pPr>
            <a:r>
              <a:rPr lang="en-GB" sz="1200" b="1" dirty="0">
                <a:effectLst/>
                <a:latin typeface="Arial"/>
                <a:ea typeface="Calibri" panose="020F0502020204030204" pitchFamily="34" charset="0"/>
                <a:cs typeface="Arial"/>
              </a:rPr>
              <a:t>Do you have access to the means to end your life? “</a:t>
            </a:r>
            <a:r>
              <a:rPr lang="en-GB" sz="1200" b="0" i="1" dirty="0">
                <a:effectLst/>
                <a:latin typeface="Arial"/>
                <a:ea typeface="Calibri" panose="020F0502020204030204" pitchFamily="34" charset="0"/>
                <a:cs typeface="Arial"/>
              </a:rPr>
              <a:t>Yes, I’ve got loads of medication in the bathroom, some of it is my mental health medication and I have medication for pain relief too”.</a:t>
            </a:r>
          </a:p>
          <a:p>
            <a:pPr marL="342900" indent="-342900" algn="l">
              <a:buFont typeface="Arial" panose="020B0604020202020204" pitchFamily="34" charset="0"/>
              <a:buChar char="•"/>
            </a:pPr>
            <a:r>
              <a:rPr lang="en-GB" sz="1200" dirty="0">
                <a:latin typeface="Arial"/>
                <a:ea typeface="Calibri" panose="020F0502020204030204" pitchFamily="34" charset="0"/>
                <a:cs typeface="Arial"/>
              </a:rPr>
              <a:t> </a:t>
            </a:r>
            <a:r>
              <a:rPr lang="en-GB" sz="1200" b="1" dirty="0">
                <a:effectLst/>
                <a:latin typeface="Arial"/>
                <a:ea typeface="Calibri" panose="020F0502020204030204" pitchFamily="34" charset="0"/>
                <a:cs typeface="Arial"/>
              </a:rPr>
              <a:t>Have you made any previous attempts to end your life?</a:t>
            </a:r>
            <a:r>
              <a:rPr lang="en-GB" sz="1200" b="0" i="1" dirty="0">
                <a:effectLst/>
                <a:latin typeface="Arial"/>
                <a:ea typeface="Calibri" panose="020F0502020204030204" pitchFamily="34" charset="0"/>
                <a:cs typeface="Arial"/>
              </a:rPr>
              <a:t> “Yes, I think it was about this time last year. Obviously, it didn’t work. I was in hospital for a while afterwards.”</a:t>
            </a:r>
          </a:p>
          <a:p>
            <a:pPr marL="342900" indent="-342900" algn="l">
              <a:buFont typeface="Arial" panose="020B0604020202020204" pitchFamily="34" charset="0"/>
              <a:buChar char="•"/>
            </a:pPr>
            <a:r>
              <a:rPr lang="en-GB" sz="1200" b="1" dirty="0">
                <a:effectLst/>
                <a:latin typeface="Arial"/>
                <a:ea typeface="Calibri" panose="020F0502020204030204" pitchFamily="34" charset="0"/>
                <a:cs typeface="Arial"/>
              </a:rPr>
              <a:t>Do you have any contact with mental health services at the moment? “</a:t>
            </a:r>
            <a:r>
              <a:rPr lang="en-GB" sz="1200" b="0" i="1" dirty="0">
                <a:effectLst/>
                <a:latin typeface="Arial"/>
                <a:ea typeface="Calibri" panose="020F0502020204030204" pitchFamily="34" charset="0"/>
                <a:cs typeface="Arial"/>
              </a:rPr>
              <a:t>I’m supposed to have a CPN (community psychiatric nurse), but I’ve not spoken to her in a while, she visits every now and then. I can’t remember her name, but I think she is with Chesterfield Mental Health team”. </a:t>
            </a:r>
          </a:p>
          <a:p>
            <a:pPr marL="342900" indent="-342900" algn="l">
              <a:buFont typeface="Arial" panose="020B0604020202020204" pitchFamily="34" charset="0"/>
              <a:buChar char="•"/>
            </a:pPr>
            <a:r>
              <a:rPr lang="en-GB" sz="1200" b="1" dirty="0">
                <a:effectLst/>
                <a:latin typeface="Arial"/>
                <a:ea typeface="Calibri" panose="020F0502020204030204" pitchFamily="34" charset="0"/>
                <a:cs typeface="Arial"/>
              </a:rPr>
              <a:t>Is anyone else aware that you have been thinking about suicide?</a:t>
            </a:r>
            <a:r>
              <a:rPr lang="en-GB" sz="1200" b="1" dirty="0">
                <a:latin typeface="Arial"/>
                <a:ea typeface="Calibri" panose="020F0502020204030204" pitchFamily="34" charset="0"/>
                <a:cs typeface="Arial"/>
              </a:rPr>
              <a:t>  ”</a:t>
            </a:r>
            <a:r>
              <a:rPr lang="en-GB" sz="1200" b="0" i="1" dirty="0">
                <a:latin typeface="Arial"/>
                <a:ea typeface="Calibri" panose="020F0502020204030204" pitchFamily="34" charset="0"/>
                <a:cs typeface="Arial"/>
              </a:rPr>
              <a:t>Yes, my CPN knows and my brother”.</a:t>
            </a:r>
            <a:endParaRPr lang="en-GB" sz="1200" b="0" i="1" dirty="0">
              <a:effectLst/>
              <a:latin typeface="Arial" panose="020B0604020202020204" pitchFamily="34" charset="0"/>
              <a:ea typeface="Calibri" panose="020F0502020204030204" pitchFamily="34" charset="0"/>
              <a:cs typeface="Arial" panose="020B0604020202020204" pitchFamily="34" charset="0"/>
            </a:endParaRPr>
          </a:p>
          <a:p>
            <a:pPr marL="342900" indent="-342900" algn="l">
              <a:buFont typeface="Arial" panose="020B0604020202020204" pitchFamily="34" charset="0"/>
              <a:buChar char="•"/>
            </a:pPr>
            <a:r>
              <a:rPr lang="en-GB" sz="1200" b="1" dirty="0">
                <a:effectLst/>
                <a:latin typeface="Arial"/>
                <a:ea typeface="Calibri" panose="020F0502020204030204" pitchFamily="34" charset="0"/>
                <a:cs typeface="Arial"/>
              </a:rPr>
              <a:t>What, if anything, is stopping you from acting on the thoughts of ending your life at the moment?</a:t>
            </a:r>
            <a:r>
              <a:rPr lang="en-GB" sz="1200" b="1" dirty="0">
                <a:latin typeface="Arial"/>
                <a:ea typeface="Calibri" panose="020F0502020204030204" pitchFamily="34" charset="0"/>
                <a:cs typeface="Arial"/>
              </a:rPr>
              <a:t> ”</a:t>
            </a:r>
            <a:r>
              <a:rPr lang="en-GB" sz="1200" b="0" i="1" dirty="0">
                <a:latin typeface="Arial"/>
                <a:ea typeface="Calibri" panose="020F0502020204030204" pitchFamily="34" charset="0"/>
                <a:cs typeface="Arial"/>
              </a:rPr>
              <a:t>Not much really, my dad I suppose. He isn’t very well at the moment”. </a:t>
            </a:r>
            <a:endParaRPr lang="en-GB" sz="1200" b="0" i="1" dirty="0">
              <a:effectLst/>
              <a:latin typeface="Arial" panose="020B0604020202020204" pitchFamily="34" charset="0"/>
              <a:ea typeface="Calibri" panose="020F0502020204030204" pitchFamily="34" charset="0"/>
              <a:cs typeface="Arial" panose="020B0604020202020204" pitchFamily="34" charset="0"/>
            </a:endParaRPr>
          </a:p>
          <a:p>
            <a:pPr marL="285750" indent="-285750" algn="l">
              <a:lnSpc>
                <a:spcPct val="107000"/>
              </a:lnSpc>
              <a:spcAft>
                <a:spcPts val="800"/>
              </a:spcAft>
              <a:buFont typeface="Arial" panose="020B0604020202020204" pitchFamily="34" charset="0"/>
              <a:buChar char="•"/>
            </a:pPr>
            <a:r>
              <a:rPr lang="en-GB" sz="1200" b="1" dirty="0">
                <a:effectLst/>
                <a:latin typeface="Arial"/>
                <a:ea typeface="Calibri" panose="020F0502020204030204" pitchFamily="34" charset="0"/>
                <a:cs typeface="Arial"/>
              </a:rPr>
              <a:t>Do you have a safety plan to follow?</a:t>
            </a:r>
            <a:r>
              <a:rPr lang="en-GB" sz="1200" b="1" dirty="0">
                <a:latin typeface="Arial"/>
                <a:ea typeface="Calibri" panose="020F0502020204030204" pitchFamily="34" charset="0"/>
                <a:cs typeface="Arial"/>
              </a:rPr>
              <a:t>  “</a:t>
            </a:r>
            <a:r>
              <a:rPr lang="en-GB" sz="1200" b="0" i="1" dirty="0">
                <a:latin typeface="Arial"/>
                <a:ea typeface="Calibri" panose="020F0502020204030204" pitchFamily="34" charset="0"/>
                <a:cs typeface="Arial"/>
              </a:rPr>
              <a:t>Yes”.</a:t>
            </a:r>
          </a:p>
          <a:p>
            <a:pPr marL="285750" marR="0" lvl="0" indent="-285750" algn="l" defTabSz="914400" rtl="0" eaLnBrk="1" fontAlgn="auto" latinLnBrk="0" hangingPunct="1">
              <a:lnSpc>
                <a:spcPct val="107000"/>
              </a:lnSpc>
              <a:spcBef>
                <a:spcPts val="0"/>
              </a:spcBef>
              <a:spcAft>
                <a:spcPts val="800"/>
              </a:spcAft>
              <a:buClrTx/>
              <a:buSzTx/>
              <a:buFont typeface="Arial" panose="020B0604020202020204" pitchFamily="34" charset="0"/>
              <a:buChar char="•"/>
              <a:tabLst/>
              <a:defRPr/>
            </a:pPr>
            <a:r>
              <a:rPr lang="en-GB" sz="1200" b="1" dirty="0">
                <a:latin typeface="Arial"/>
                <a:ea typeface="Calibri" panose="020F0502020204030204" pitchFamily="34" charset="0"/>
                <a:cs typeface="Arial"/>
              </a:rPr>
              <a:t>Can you remember where it is? </a:t>
            </a:r>
            <a:r>
              <a:rPr lang="en-GB" sz="1800" b="1" dirty="0">
                <a:solidFill>
                  <a:srgbClr val="4472C4"/>
                </a:solidFill>
                <a:effectLst/>
                <a:latin typeface="Arial" panose="020B0604020202020204" pitchFamily="34" charset="0"/>
                <a:ea typeface="Calibri" panose="020F0502020204030204" pitchFamily="34" charset="0"/>
                <a:cs typeface="Arial" panose="020B0604020202020204" pitchFamily="34" charset="0"/>
              </a:rPr>
              <a:t>How would you feel about taking a look at it, and following some of the steps on it? “</a:t>
            </a:r>
            <a:r>
              <a:rPr lang="en-GB" sz="1200" b="0" i="1" dirty="0">
                <a:latin typeface="Arial"/>
                <a:ea typeface="Calibri" panose="020F0502020204030204" pitchFamily="34" charset="0"/>
                <a:cs typeface="Arial"/>
              </a:rPr>
              <a:t>Yes, there are some contact numbers on there, but I don’t want to call them. I feel a bit better after talking to you. I’ve got my mate coming over later and the company helps me calm down sometimes”.</a:t>
            </a:r>
          </a:p>
          <a:p>
            <a:pPr marL="285750" indent="-285750" algn="l">
              <a:lnSpc>
                <a:spcPct val="107000"/>
              </a:lnSpc>
              <a:spcAft>
                <a:spcPts val="800"/>
              </a:spcAft>
              <a:buFont typeface="Arial" panose="020B0604020202020204" pitchFamily="34" charset="0"/>
              <a:buChar char="•"/>
            </a:pPr>
            <a:endParaRPr lang="en-GB" sz="1200" b="1" dirty="0">
              <a:latin typeface="Arial"/>
              <a:ea typeface="Calibri" panose="020F0502020204030204" pitchFamily="34" charset="0"/>
              <a:cs typeface="Arial"/>
            </a:endParaRPr>
          </a:p>
          <a:p>
            <a:endParaRPr lang="en-GB" dirty="0"/>
          </a:p>
          <a:p>
            <a:endParaRPr lang="en-GB" dirty="0"/>
          </a:p>
          <a:p>
            <a:endParaRPr lang="en-GB" dirty="0"/>
          </a:p>
        </p:txBody>
      </p:sp>
      <p:sp>
        <p:nvSpPr>
          <p:cNvPr id="4" name="Slide Number Placeholder 3"/>
          <p:cNvSpPr>
            <a:spLocks noGrp="1"/>
          </p:cNvSpPr>
          <p:nvPr>
            <p:ph type="sldNum" sz="quarter" idx="5"/>
          </p:nvPr>
        </p:nvSpPr>
        <p:spPr/>
        <p:txBody>
          <a:bodyPr/>
          <a:lstStyle/>
          <a:p>
            <a:fld id="{0E34CF02-37F9-4B5A-ADB1-BE1C192CEB0E}" type="slidenum">
              <a:rPr lang="en-GB" smtClean="0"/>
              <a:t>12</a:t>
            </a:fld>
            <a:endParaRPr lang="en-GB"/>
          </a:p>
        </p:txBody>
      </p:sp>
    </p:spTree>
    <p:extLst>
      <p:ext uri="{BB962C8B-B14F-4D97-AF65-F5344CB8AC3E}">
        <p14:creationId xmlns:p14="http://schemas.microsoft.com/office/powerpoint/2010/main" val="94785478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C0CDEE-6614-7283-AAEE-50308257C41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3E18E39-6335-6E9C-2C92-CAC456E5AB8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CB74B7F-3C37-3928-E195-AF79149C4EBC}"/>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1678085E-F1F8-271F-92FD-D6BCC586089E}"/>
              </a:ext>
            </a:extLst>
          </p:cNvPr>
          <p:cNvSpPr>
            <a:spLocks noGrp="1"/>
          </p:cNvSpPr>
          <p:nvPr>
            <p:ph type="sldNum" sz="quarter" idx="5"/>
          </p:nvPr>
        </p:nvSpPr>
        <p:spPr/>
        <p:txBody>
          <a:bodyPr/>
          <a:lstStyle/>
          <a:p>
            <a:fld id="{0E34CF02-37F9-4B5A-ADB1-BE1C192CEB0E}" type="slidenum">
              <a:rPr lang="en-GB" smtClean="0"/>
              <a:t>13</a:t>
            </a:fld>
            <a:endParaRPr lang="en-GB"/>
          </a:p>
        </p:txBody>
      </p:sp>
    </p:spTree>
    <p:extLst>
      <p:ext uri="{BB962C8B-B14F-4D97-AF65-F5344CB8AC3E}">
        <p14:creationId xmlns:p14="http://schemas.microsoft.com/office/powerpoint/2010/main" val="3219993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6D6F54-EB0F-5393-D436-58344FA1A97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EEB83D0-B775-A0D1-7D73-938DC785BF2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B2A632C-27F2-FA19-1D29-C4E3C0F65099}"/>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7401461D-C767-1D29-1364-3EE6A0BA9507}"/>
              </a:ext>
            </a:extLst>
          </p:cNvPr>
          <p:cNvSpPr>
            <a:spLocks noGrp="1"/>
          </p:cNvSpPr>
          <p:nvPr>
            <p:ph type="sldNum" sz="quarter" idx="5"/>
          </p:nvPr>
        </p:nvSpPr>
        <p:spPr/>
        <p:txBody>
          <a:bodyPr/>
          <a:lstStyle/>
          <a:p>
            <a:fld id="{0E34CF02-37F9-4B5A-ADB1-BE1C192CEB0E}" type="slidenum">
              <a:rPr lang="en-GB" smtClean="0"/>
              <a:t>14</a:t>
            </a:fld>
            <a:endParaRPr lang="en-GB"/>
          </a:p>
        </p:txBody>
      </p:sp>
    </p:spTree>
    <p:extLst>
      <p:ext uri="{BB962C8B-B14F-4D97-AF65-F5344CB8AC3E}">
        <p14:creationId xmlns:p14="http://schemas.microsoft.com/office/powerpoint/2010/main" val="334084359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B645F2-6471-74DB-F6E8-2F0FD3057B8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5EA194F-22F7-774C-5E8C-5AA45AE8693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C91DC38-5D71-B63B-1B3B-D19BC50AE981}"/>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4CE25B27-B684-8CC7-DF74-FE0515B340D2}"/>
              </a:ext>
            </a:extLst>
          </p:cNvPr>
          <p:cNvSpPr>
            <a:spLocks noGrp="1"/>
          </p:cNvSpPr>
          <p:nvPr>
            <p:ph type="sldNum" sz="quarter" idx="5"/>
          </p:nvPr>
        </p:nvSpPr>
        <p:spPr/>
        <p:txBody>
          <a:bodyPr/>
          <a:lstStyle/>
          <a:p>
            <a:fld id="{0E34CF02-37F9-4B5A-ADB1-BE1C192CEB0E}" type="slidenum">
              <a:rPr lang="en-GB" smtClean="0"/>
              <a:t>15</a:t>
            </a:fld>
            <a:endParaRPr lang="en-GB"/>
          </a:p>
        </p:txBody>
      </p:sp>
    </p:spTree>
    <p:extLst>
      <p:ext uri="{BB962C8B-B14F-4D97-AF65-F5344CB8AC3E}">
        <p14:creationId xmlns:p14="http://schemas.microsoft.com/office/powerpoint/2010/main" val="219859746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5A310B9-E326-9097-426B-28A4D752C6E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2165F7E-9781-A5E5-8BEF-DDC31AB703F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48073D2-F29E-E89E-9FC5-0A64521257B2}"/>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A21108C6-F2B1-0B3C-BB47-BEA96B53669F}"/>
              </a:ext>
            </a:extLst>
          </p:cNvPr>
          <p:cNvSpPr>
            <a:spLocks noGrp="1"/>
          </p:cNvSpPr>
          <p:nvPr>
            <p:ph type="sldNum" sz="quarter" idx="5"/>
          </p:nvPr>
        </p:nvSpPr>
        <p:spPr/>
        <p:txBody>
          <a:bodyPr/>
          <a:lstStyle/>
          <a:p>
            <a:fld id="{0E34CF02-37F9-4B5A-ADB1-BE1C192CEB0E}" type="slidenum">
              <a:rPr lang="en-GB" smtClean="0"/>
              <a:t>16</a:t>
            </a:fld>
            <a:endParaRPr lang="en-GB"/>
          </a:p>
        </p:txBody>
      </p:sp>
    </p:spTree>
    <p:extLst>
      <p:ext uri="{BB962C8B-B14F-4D97-AF65-F5344CB8AC3E}">
        <p14:creationId xmlns:p14="http://schemas.microsoft.com/office/powerpoint/2010/main" val="299234327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987BB7-39F8-A635-8995-8A47BD01CA1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99B5427-8104-5C88-73DC-7FBB189929D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115A087-3828-12E8-A148-4BD6DF6064DA}"/>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55EF3DAD-AA1E-6304-8FFA-7308E8726A85}"/>
              </a:ext>
            </a:extLst>
          </p:cNvPr>
          <p:cNvSpPr>
            <a:spLocks noGrp="1"/>
          </p:cNvSpPr>
          <p:nvPr>
            <p:ph type="sldNum" sz="quarter" idx="5"/>
          </p:nvPr>
        </p:nvSpPr>
        <p:spPr/>
        <p:txBody>
          <a:bodyPr/>
          <a:lstStyle/>
          <a:p>
            <a:fld id="{0E34CF02-37F9-4B5A-ADB1-BE1C192CEB0E}" type="slidenum">
              <a:rPr lang="en-GB" smtClean="0"/>
              <a:t>17</a:t>
            </a:fld>
            <a:endParaRPr lang="en-GB"/>
          </a:p>
        </p:txBody>
      </p:sp>
    </p:spTree>
    <p:extLst>
      <p:ext uri="{BB962C8B-B14F-4D97-AF65-F5344CB8AC3E}">
        <p14:creationId xmlns:p14="http://schemas.microsoft.com/office/powerpoint/2010/main" val="272739534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E0A353-94C0-377A-1E31-4E2EB025CF0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C48F502-634D-B359-FAD4-0A0BA1A54CD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736F1EC-DE8A-BB0D-F16C-DCADF92693BE}"/>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8401552F-D602-FF30-03AF-840A381E1BED}"/>
              </a:ext>
            </a:extLst>
          </p:cNvPr>
          <p:cNvSpPr>
            <a:spLocks noGrp="1"/>
          </p:cNvSpPr>
          <p:nvPr>
            <p:ph type="sldNum" sz="quarter" idx="5"/>
          </p:nvPr>
        </p:nvSpPr>
        <p:spPr/>
        <p:txBody>
          <a:bodyPr/>
          <a:lstStyle/>
          <a:p>
            <a:fld id="{0E34CF02-37F9-4B5A-ADB1-BE1C192CEB0E}" type="slidenum">
              <a:rPr lang="en-GB" smtClean="0"/>
              <a:t>18</a:t>
            </a:fld>
            <a:endParaRPr lang="en-GB"/>
          </a:p>
        </p:txBody>
      </p:sp>
    </p:spTree>
    <p:extLst>
      <p:ext uri="{BB962C8B-B14F-4D97-AF65-F5344CB8AC3E}">
        <p14:creationId xmlns:p14="http://schemas.microsoft.com/office/powerpoint/2010/main" val="35394668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F6A05B-9A8A-958B-A983-220C3AF0223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16A1C721-B946-C139-3B54-E60E8AE27EC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97255FAB-AA74-E589-F506-26D9311B741D}"/>
              </a:ext>
            </a:extLst>
          </p:cNvPr>
          <p:cNvSpPr>
            <a:spLocks noGrp="1"/>
          </p:cNvSpPr>
          <p:nvPr>
            <p:ph type="dt" sz="half" idx="10"/>
          </p:nvPr>
        </p:nvSpPr>
        <p:spPr/>
        <p:txBody>
          <a:bodyPr/>
          <a:lstStyle/>
          <a:p>
            <a:fld id="{83EE26FE-FE53-4AD6-B620-3480DBB7C13B}" type="datetimeFigureOut">
              <a:rPr lang="en-GB" smtClean="0"/>
              <a:t>20/08/2025</a:t>
            </a:fld>
            <a:endParaRPr lang="en-GB"/>
          </a:p>
        </p:txBody>
      </p:sp>
      <p:sp>
        <p:nvSpPr>
          <p:cNvPr id="5" name="Footer Placeholder 4">
            <a:extLst>
              <a:ext uri="{FF2B5EF4-FFF2-40B4-BE49-F238E27FC236}">
                <a16:creationId xmlns:a16="http://schemas.microsoft.com/office/drawing/2014/main" id="{71478912-6ECA-8B46-C3D3-8E1801705FF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5120A91-F840-1301-4471-5D52E803566C}"/>
              </a:ext>
            </a:extLst>
          </p:cNvPr>
          <p:cNvSpPr>
            <a:spLocks noGrp="1"/>
          </p:cNvSpPr>
          <p:nvPr>
            <p:ph type="sldNum" sz="quarter" idx="12"/>
          </p:nvPr>
        </p:nvSpPr>
        <p:spPr/>
        <p:txBody>
          <a:bodyPr/>
          <a:lstStyle/>
          <a:p>
            <a:fld id="{EAF10C58-FF38-4FE9-9280-2771CDB35A42}" type="slidenum">
              <a:rPr lang="en-GB" smtClean="0"/>
              <a:t>‹#›</a:t>
            </a:fld>
            <a:endParaRPr lang="en-GB"/>
          </a:p>
        </p:txBody>
      </p:sp>
    </p:spTree>
    <p:extLst>
      <p:ext uri="{BB962C8B-B14F-4D97-AF65-F5344CB8AC3E}">
        <p14:creationId xmlns:p14="http://schemas.microsoft.com/office/powerpoint/2010/main" val="41876334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4C2609-EC9E-5133-059C-932757FD39D1}"/>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A0C22151-7136-8C8C-831D-B1A9108051E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2389DB3-7A82-5230-9950-5D60AFB430D5}"/>
              </a:ext>
            </a:extLst>
          </p:cNvPr>
          <p:cNvSpPr>
            <a:spLocks noGrp="1"/>
          </p:cNvSpPr>
          <p:nvPr>
            <p:ph type="dt" sz="half" idx="10"/>
          </p:nvPr>
        </p:nvSpPr>
        <p:spPr/>
        <p:txBody>
          <a:bodyPr/>
          <a:lstStyle/>
          <a:p>
            <a:fld id="{83EE26FE-FE53-4AD6-B620-3480DBB7C13B}" type="datetimeFigureOut">
              <a:rPr lang="en-GB" smtClean="0"/>
              <a:t>20/08/2025</a:t>
            </a:fld>
            <a:endParaRPr lang="en-GB"/>
          </a:p>
        </p:txBody>
      </p:sp>
      <p:sp>
        <p:nvSpPr>
          <p:cNvPr id="5" name="Footer Placeholder 4">
            <a:extLst>
              <a:ext uri="{FF2B5EF4-FFF2-40B4-BE49-F238E27FC236}">
                <a16:creationId xmlns:a16="http://schemas.microsoft.com/office/drawing/2014/main" id="{F998709C-383B-CCB4-5248-692D49EEFF4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2F57C29-4042-4EF7-4023-D1FCD3253568}"/>
              </a:ext>
            </a:extLst>
          </p:cNvPr>
          <p:cNvSpPr>
            <a:spLocks noGrp="1"/>
          </p:cNvSpPr>
          <p:nvPr>
            <p:ph type="sldNum" sz="quarter" idx="12"/>
          </p:nvPr>
        </p:nvSpPr>
        <p:spPr/>
        <p:txBody>
          <a:bodyPr/>
          <a:lstStyle/>
          <a:p>
            <a:fld id="{EAF10C58-FF38-4FE9-9280-2771CDB35A42}" type="slidenum">
              <a:rPr lang="en-GB" smtClean="0"/>
              <a:t>‹#›</a:t>
            </a:fld>
            <a:endParaRPr lang="en-GB"/>
          </a:p>
        </p:txBody>
      </p:sp>
    </p:spTree>
    <p:extLst>
      <p:ext uri="{BB962C8B-B14F-4D97-AF65-F5344CB8AC3E}">
        <p14:creationId xmlns:p14="http://schemas.microsoft.com/office/powerpoint/2010/main" val="22402664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672225F-0C11-B546-6D60-FF320C9098C1}"/>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18838A6E-753C-822E-2EDB-1BE95693C10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CA7AFAB-C13C-4E28-DBDC-FE21651078AF}"/>
              </a:ext>
            </a:extLst>
          </p:cNvPr>
          <p:cNvSpPr>
            <a:spLocks noGrp="1"/>
          </p:cNvSpPr>
          <p:nvPr>
            <p:ph type="dt" sz="half" idx="10"/>
          </p:nvPr>
        </p:nvSpPr>
        <p:spPr/>
        <p:txBody>
          <a:bodyPr/>
          <a:lstStyle/>
          <a:p>
            <a:fld id="{83EE26FE-FE53-4AD6-B620-3480DBB7C13B}" type="datetimeFigureOut">
              <a:rPr lang="en-GB" smtClean="0"/>
              <a:t>20/08/2025</a:t>
            </a:fld>
            <a:endParaRPr lang="en-GB"/>
          </a:p>
        </p:txBody>
      </p:sp>
      <p:sp>
        <p:nvSpPr>
          <p:cNvPr id="5" name="Footer Placeholder 4">
            <a:extLst>
              <a:ext uri="{FF2B5EF4-FFF2-40B4-BE49-F238E27FC236}">
                <a16:creationId xmlns:a16="http://schemas.microsoft.com/office/drawing/2014/main" id="{CECB07CD-63EA-4D92-6357-2B4ADEF8544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AED9416-7BB0-9A4A-583B-6E918BB235B7}"/>
              </a:ext>
            </a:extLst>
          </p:cNvPr>
          <p:cNvSpPr>
            <a:spLocks noGrp="1"/>
          </p:cNvSpPr>
          <p:nvPr>
            <p:ph type="sldNum" sz="quarter" idx="12"/>
          </p:nvPr>
        </p:nvSpPr>
        <p:spPr/>
        <p:txBody>
          <a:bodyPr/>
          <a:lstStyle/>
          <a:p>
            <a:fld id="{EAF10C58-FF38-4FE9-9280-2771CDB35A42}" type="slidenum">
              <a:rPr lang="en-GB" smtClean="0"/>
              <a:t>‹#›</a:t>
            </a:fld>
            <a:endParaRPr lang="en-GB"/>
          </a:p>
        </p:txBody>
      </p:sp>
    </p:spTree>
    <p:extLst>
      <p:ext uri="{BB962C8B-B14F-4D97-AF65-F5344CB8AC3E}">
        <p14:creationId xmlns:p14="http://schemas.microsoft.com/office/powerpoint/2010/main" val="23753477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1224A8-7A0F-2090-58EB-04DA14BB9627}"/>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77B69BDB-F7C7-17E2-A57B-79CDDF4D073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994C59D-D58C-2985-4DA4-075ADD2842CE}"/>
              </a:ext>
            </a:extLst>
          </p:cNvPr>
          <p:cNvSpPr>
            <a:spLocks noGrp="1"/>
          </p:cNvSpPr>
          <p:nvPr>
            <p:ph type="dt" sz="half" idx="10"/>
          </p:nvPr>
        </p:nvSpPr>
        <p:spPr/>
        <p:txBody>
          <a:bodyPr/>
          <a:lstStyle/>
          <a:p>
            <a:fld id="{83EE26FE-FE53-4AD6-B620-3480DBB7C13B}" type="datetimeFigureOut">
              <a:rPr lang="en-GB" smtClean="0"/>
              <a:t>20/08/2025</a:t>
            </a:fld>
            <a:endParaRPr lang="en-GB"/>
          </a:p>
        </p:txBody>
      </p:sp>
      <p:sp>
        <p:nvSpPr>
          <p:cNvPr id="5" name="Footer Placeholder 4">
            <a:extLst>
              <a:ext uri="{FF2B5EF4-FFF2-40B4-BE49-F238E27FC236}">
                <a16:creationId xmlns:a16="http://schemas.microsoft.com/office/drawing/2014/main" id="{733EAF8F-882B-41DD-D8F5-6F6CBB09957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861F451-764F-732D-FA79-63BD5EC74723}"/>
              </a:ext>
            </a:extLst>
          </p:cNvPr>
          <p:cNvSpPr>
            <a:spLocks noGrp="1"/>
          </p:cNvSpPr>
          <p:nvPr>
            <p:ph type="sldNum" sz="quarter" idx="12"/>
          </p:nvPr>
        </p:nvSpPr>
        <p:spPr/>
        <p:txBody>
          <a:bodyPr/>
          <a:lstStyle/>
          <a:p>
            <a:fld id="{EAF10C58-FF38-4FE9-9280-2771CDB35A42}" type="slidenum">
              <a:rPr lang="en-GB" smtClean="0"/>
              <a:t>‹#›</a:t>
            </a:fld>
            <a:endParaRPr lang="en-GB"/>
          </a:p>
        </p:txBody>
      </p:sp>
    </p:spTree>
    <p:extLst>
      <p:ext uri="{BB962C8B-B14F-4D97-AF65-F5344CB8AC3E}">
        <p14:creationId xmlns:p14="http://schemas.microsoft.com/office/powerpoint/2010/main" val="13190153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2FAFAF-35F5-D9F7-462F-D3B17DF6D30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F479FC20-F87E-8467-BA44-91AF71D6449B}"/>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BFCD086-EF48-D7AE-87C7-CB72C6B8B177}"/>
              </a:ext>
            </a:extLst>
          </p:cNvPr>
          <p:cNvSpPr>
            <a:spLocks noGrp="1"/>
          </p:cNvSpPr>
          <p:nvPr>
            <p:ph type="dt" sz="half" idx="10"/>
          </p:nvPr>
        </p:nvSpPr>
        <p:spPr/>
        <p:txBody>
          <a:bodyPr/>
          <a:lstStyle/>
          <a:p>
            <a:fld id="{83EE26FE-FE53-4AD6-B620-3480DBB7C13B}" type="datetimeFigureOut">
              <a:rPr lang="en-GB" smtClean="0"/>
              <a:t>20/08/2025</a:t>
            </a:fld>
            <a:endParaRPr lang="en-GB"/>
          </a:p>
        </p:txBody>
      </p:sp>
      <p:sp>
        <p:nvSpPr>
          <p:cNvPr id="5" name="Footer Placeholder 4">
            <a:extLst>
              <a:ext uri="{FF2B5EF4-FFF2-40B4-BE49-F238E27FC236}">
                <a16:creationId xmlns:a16="http://schemas.microsoft.com/office/drawing/2014/main" id="{6F684B1C-30D3-035C-B10A-43F99D6DF8A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7FD16C3-2981-354C-E9E5-6D8AD1D37A92}"/>
              </a:ext>
            </a:extLst>
          </p:cNvPr>
          <p:cNvSpPr>
            <a:spLocks noGrp="1"/>
          </p:cNvSpPr>
          <p:nvPr>
            <p:ph type="sldNum" sz="quarter" idx="12"/>
          </p:nvPr>
        </p:nvSpPr>
        <p:spPr/>
        <p:txBody>
          <a:bodyPr/>
          <a:lstStyle/>
          <a:p>
            <a:fld id="{EAF10C58-FF38-4FE9-9280-2771CDB35A42}" type="slidenum">
              <a:rPr lang="en-GB" smtClean="0"/>
              <a:t>‹#›</a:t>
            </a:fld>
            <a:endParaRPr lang="en-GB"/>
          </a:p>
        </p:txBody>
      </p:sp>
    </p:spTree>
    <p:extLst>
      <p:ext uri="{BB962C8B-B14F-4D97-AF65-F5344CB8AC3E}">
        <p14:creationId xmlns:p14="http://schemas.microsoft.com/office/powerpoint/2010/main" val="28434784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46874D-5465-61EB-B1A1-8674CEC1B43B}"/>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1545B47F-70F0-7E8D-1093-EFF16BDC025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4BCB79B0-B176-21C4-78FE-BC4723D20445}"/>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E7977B91-081B-1D1C-6FDD-3E25DACE9A18}"/>
              </a:ext>
            </a:extLst>
          </p:cNvPr>
          <p:cNvSpPr>
            <a:spLocks noGrp="1"/>
          </p:cNvSpPr>
          <p:nvPr>
            <p:ph type="dt" sz="half" idx="10"/>
          </p:nvPr>
        </p:nvSpPr>
        <p:spPr/>
        <p:txBody>
          <a:bodyPr/>
          <a:lstStyle/>
          <a:p>
            <a:fld id="{83EE26FE-FE53-4AD6-B620-3480DBB7C13B}" type="datetimeFigureOut">
              <a:rPr lang="en-GB" smtClean="0"/>
              <a:t>20/08/2025</a:t>
            </a:fld>
            <a:endParaRPr lang="en-GB"/>
          </a:p>
        </p:txBody>
      </p:sp>
      <p:sp>
        <p:nvSpPr>
          <p:cNvPr id="6" name="Footer Placeholder 5">
            <a:extLst>
              <a:ext uri="{FF2B5EF4-FFF2-40B4-BE49-F238E27FC236}">
                <a16:creationId xmlns:a16="http://schemas.microsoft.com/office/drawing/2014/main" id="{846D4160-D889-6B11-2878-3A3E1A6FD251}"/>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CED32A40-CC0B-CA51-A838-898DF750D498}"/>
              </a:ext>
            </a:extLst>
          </p:cNvPr>
          <p:cNvSpPr>
            <a:spLocks noGrp="1"/>
          </p:cNvSpPr>
          <p:nvPr>
            <p:ph type="sldNum" sz="quarter" idx="12"/>
          </p:nvPr>
        </p:nvSpPr>
        <p:spPr/>
        <p:txBody>
          <a:bodyPr/>
          <a:lstStyle/>
          <a:p>
            <a:fld id="{EAF10C58-FF38-4FE9-9280-2771CDB35A42}" type="slidenum">
              <a:rPr lang="en-GB" smtClean="0"/>
              <a:t>‹#›</a:t>
            </a:fld>
            <a:endParaRPr lang="en-GB"/>
          </a:p>
        </p:txBody>
      </p:sp>
    </p:spTree>
    <p:extLst>
      <p:ext uri="{BB962C8B-B14F-4D97-AF65-F5344CB8AC3E}">
        <p14:creationId xmlns:p14="http://schemas.microsoft.com/office/powerpoint/2010/main" val="26237349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C2CA32-6991-8A5A-EFEC-BAF79753BDAC}"/>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6101C3F3-DA4B-9F36-38E0-AE7B8497884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C4F4E94-7012-F806-2C7C-B08AE97F8A7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DB387AFB-601E-F938-F81C-B0C24582453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E93348F-C605-430D-654F-E2334BF691F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4E676063-8714-0B89-A4A3-32BD5B309AC1}"/>
              </a:ext>
            </a:extLst>
          </p:cNvPr>
          <p:cNvSpPr>
            <a:spLocks noGrp="1"/>
          </p:cNvSpPr>
          <p:nvPr>
            <p:ph type="dt" sz="half" idx="10"/>
          </p:nvPr>
        </p:nvSpPr>
        <p:spPr/>
        <p:txBody>
          <a:bodyPr/>
          <a:lstStyle/>
          <a:p>
            <a:fld id="{83EE26FE-FE53-4AD6-B620-3480DBB7C13B}" type="datetimeFigureOut">
              <a:rPr lang="en-GB" smtClean="0"/>
              <a:t>20/08/2025</a:t>
            </a:fld>
            <a:endParaRPr lang="en-GB"/>
          </a:p>
        </p:txBody>
      </p:sp>
      <p:sp>
        <p:nvSpPr>
          <p:cNvPr id="8" name="Footer Placeholder 7">
            <a:extLst>
              <a:ext uri="{FF2B5EF4-FFF2-40B4-BE49-F238E27FC236}">
                <a16:creationId xmlns:a16="http://schemas.microsoft.com/office/drawing/2014/main" id="{83D464E3-A5DC-C3B6-F90B-861012D713A3}"/>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7C45A063-E6FD-32B7-44B8-21532A65A07F}"/>
              </a:ext>
            </a:extLst>
          </p:cNvPr>
          <p:cNvSpPr>
            <a:spLocks noGrp="1"/>
          </p:cNvSpPr>
          <p:nvPr>
            <p:ph type="sldNum" sz="quarter" idx="12"/>
          </p:nvPr>
        </p:nvSpPr>
        <p:spPr/>
        <p:txBody>
          <a:bodyPr/>
          <a:lstStyle/>
          <a:p>
            <a:fld id="{EAF10C58-FF38-4FE9-9280-2771CDB35A42}" type="slidenum">
              <a:rPr lang="en-GB" smtClean="0"/>
              <a:t>‹#›</a:t>
            </a:fld>
            <a:endParaRPr lang="en-GB"/>
          </a:p>
        </p:txBody>
      </p:sp>
    </p:spTree>
    <p:extLst>
      <p:ext uri="{BB962C8B-B14F-4D97-AF65-F5344CB8AC3E}">
        <p14:creationId xmlns:p14="http://schemas.microsoft.com/office/powerpoint/2010/main" val="35235806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717EFA-3884-3F93-076F-FF82CA5186D6}"/>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7AF14D9E-9D03-1AB8-E881-4AF5A7F064BB}"/>
              </a:ext>
            </a:extLst>
          </p:cNvPr>
          <p:cNvSpPr>
            <a:spLocks noGrp="1"/>
          </p:cNvSpPr>
          <p:nvPr>
            <p:ph type="dt" sz="half" idx="10"/>
          </p:nvPr>
        </p:nvSpPr>
        <p:spPr/>
        <p:txBody>
          <a:bodyPr/>
          <a:lstStyle/>
          <a:p>
            <a:fld id="{83EE26FE-FE53-4AD6-B620-3480DBB7C13B}" type="datetimeFigureOut">
              <a:rPr lang="en-GB" smtClean="0"/>
              <a:t>20/08/2025</a:t>
            </a:fld>
            <a:endParaRPr lang="en-GB"/>
          </a:p>
        </p:txBody>
      </p:sp>
      <p:sp>
        <p:nvSpPr>
          <p:cNvPr id="4" name="Footer Placeholder 3">
            <a:extLst>
              <a:ext uri="{FF2B5EF4-FFF2-40B4-BE49-F238E27FC236}">
                <a16:creationId xmlns:a16="http://schemas.microsoft.com/office/drawing/2014/main" id="{F048AFA6-4E78-DEF5-81C2-D10B006CA0B7}"/>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CD0484F5-194E-B314-BD33-9992B4905923}"/>
              </a:ext>
            </a:extLst>
          </p:cNvPr>
          <p:cNvSpPr>
            <a:spLocks noGrp="1"/>
          </p:cNvSpPr>
          <p:nvPr>
            <p:ph type="sldNum" sz="quarter" idx="12"/>
          </p:nvPr>
        </p:nvSpPr>
        <p:spPr/>
        <p:txBody>
          <a:bodyPr/>
          <a:lstStyle/>
          <a:p>
            <a:fld id="{EAF10C58-FF38-4FE9-9280-2771CDB35A42}" type="slidenum">
              <a:rPr lang="en-GB" smtClean="0"/>
              <a:t>‹#›</a:t>
            </a:fld>
            <a:endParaRPr lang="en-GB"/>
          </a:p>
        </p:txBody>
      </p:sp>
    </p:spTree>
    <p:extLst>
      <p:ext uri="{BB962C8B-B14F-4D97-AF65-F5344CB8AC3E}">
        <p14:creationId xmlns:p14="http://schemas.microsoft.com/office/powerpoint/2010/main" val="30625828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2311E33-CF6B-A48D-4443-6A55C82C5A02}"/>
              </a:ext>
            </a:extLst>
          </p:cNvPr>
          <p:cNvSpPr>
            <a:spLocks noGrp="1"/>
          </p:cNvSpPr>
          <p:nvPr>
            <p:ph type="dt" sz="half" idx="10"/>
          </p:nvPr>
        </p:nvSpPr>
        <p:spPr/>
        <p:txBody>
          <a:bodyPr/>
          <a:lstStyle/>
          <a:p>
            <a:fld id="{83EE26FE-FE53-4AD6-B620-3480DBB7C13B}" type="datetimeFigureOut">
              <a:rPr lang="en-GB" smtClean="0"/>
              <a:t>20/08/2025</a:t>
            </a:fld>
            <a:endParaRPr lang="en-GB"/>
          </a:p>
        </p:txBody>
      </p:sp>
      <p:sp>
        <p:nvSpPr>
          <p:cNvPr id="3" name="Footer Placeholder 2">
            <a:extLst>
              <a:ext uri="{FF2B5EF4-FFF2-40B4-BE49-F238E27FC236}">
                <a16:creationId xmlns:a16="http://schemas.microsoft.com/office/drawing/2014/main" id="{DA09D35D-A094-EE3A-948D-036846A9FD98}"/>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9228019E-0774-06F1-E74B-D0F87A0DE409}"/>
              </a:ext>
            </a:extLst>
          </p:cNvPr>
          <p:cNvSpPr>
            <a:spLocks noGrp="1"/>
          </p:cNvSpPr>
          <p:nvPr>
            <p:ph type="sldNum" sz="quarter" idx="12"/>
          </p:nvPr>
        </p:nvSpPr>
        <p:spPr/>
        <p:txBody>
          <a:bodyPr/>
          <a:lstStyle/>
          <a:p>
            <a:fld id="{EAF10C58-FF38-4FE9-9280-2771CDB35A42}" type="slidenum">
              <a:rPr lang="en-GB" smtClean="0"/>
              <a:t>‹#›</a:t>
            </a:fld>
            <a:endParaRPr lang="en-GB"/>
          </a:p>
        </p:txBody>
      </p:sp>
    </p:spTree>
    <p:extLst>
      <p:ext uri="{BB962C8B-B14F-4D97-AF65-F5344CB8AC3E}">
        <p14:creationId xmlns:p14="http://schemas.microsoft.com/office/powerpoint/2010/main" val="10370316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C7D4C6-0CEC-BEA5-F4E2-11310628911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F48ED3F2-4216-5F7E-58B9-AF52D133FC2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11BEE203-9EC6-07B5-8BDB-1E9737C832A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90D6722-EAC1-251D-AAAC-BC57216AF2CB}"/>
              </a:ext>
            </a:extLst>
          </p:cNvPr>
          <p:cNvSpPr>
            <a:spLocks noGrp="1"/>
          </p:cNvSpPr>
          <p:nvPr>
            <p:ph type="dt" sz="half" idx="10"/>
          </p:nvPr>
        </p:nvSpPr>
        <p:spPr/>
        <p:txBody>
          <a:bodyPr/>
          <a:lstStyle/>
          <a:p>
            <a:fld id="{83EE26FE-FE53-4AD6-B620-3480DBB7C13B}" type="datetimeFigureOut">
              <a:rPr lang="en-GB" smtClean="0"/>
              <a:t>20/08/2025</a:t>
            </a:fld>
            <a:endParaRPr lang="en-GB"/>
          </a:p>
        </p:txBody>
      </p:sp>
      <p:sp>
        <p:nvSpPr>
          <p:cNvPr id="6" name="Footer Placeholder 5">
            <a:extLst>
              <a:ext uri="{FF2B5EF4-FFF2-40B4-BE49-F238E27FC236}">
                <a16:creationId xmlns:a16="http://schemas.microsoft.com/office/drawing/2014/main" id="{2161937A-D1D8-774E-6257-B199F062B694}"/>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C2DD7143-BA46-ACBE-AD22-F50194E8B41D}"/>
              </a:ext>
            </a:extLst>
          </p:cNvPr>
          <p:cNvSpPr>
            <a:spLocks noGrp="1"/>
          </p:cNvSpPr>
          <p:nvPr>
            <p:ph type="sldNum" sz="quarter" idx="12"/>
          </p:nvPr>
        </p:nvSpPr>
        <p:spPr/>
        <p:txBody>
          <a:bodyPr/>
          <a:lstStyle/>
          <a:p>
            <a:fld id="{EAF10C58-FF38-4FE9-9280-2771CDB35A42}" type="slidenum">
              <a:rPr lang="en-GB" smtClean="0"/>
              <a:t>‹#›</a:t>
            </a:fld>
            <a:endParaRPr lang="en-GB"/>
          </a:p>
        </p:txBody>
      </p:sp>
    </p:spTree>
    <p:extLst>
      <p:ext uri="{BB962C8B-B14F-4D97-AF65-F5344CB8AC3E}">
        <p14:creationId xmlns:p14="http://schemas.microsoft.com/office/powerpoint/2010/main" val="1794315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BD22C1-0E6C-F2B0-8B51-DAC7885AA5F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EF1B9E09-AFC8-FA0A-E148-03BE4D7950D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0D27535F-A450-BA6A-09AF-620B5E4745C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42D4A11-CF20-5FD1-4C70-9ED1E3FD87A0}"/>
              </a:ext>
            </a:extLst>
          </p:cNvPr>
          <p:cNvSpPr>
            <a:spLocks noGrp="1"/>
          </p:cNvSpPr>
          <p:nvPr>
            <p:ph type="dt" sz="half" idx="10"/>
          </p:nvPr>
        </p:nvSpPr>
        <p:spPr/>
        <p:txBody>
          <a:bodyPr/>
          <a:lstStyle/>
          <a:p>
            <a:fld id="{83EE26FE-FE53-4AD6-B620-3480DBB7C13B}" type="datetimeFigureOut">
              <a:rPr lang="en-GB" smtClean="0"/>
              <a:t>20/08/2025</a:t>
            </a:fld>
            <a:endParaRPr lang="en-GB"/>
          </a:p>
        </p:txBody>
      </p:sp>
      <p:sp>
        <p:nvSpPr>
          <p:cNvPr id="6" name="Footer Placeholder 5">
            <a:extLst>
              <a:ext uri="{FF2B5EF4-FFF2-40B4-BE49-F238E27FC236}">
                <a16:creationId xmlns:a16="http://schemas.microsoft.com/office/drawing/2014/main" id="{1E118FB1-F52E-D40D-4E28-6EEEC85AAAFD}"/>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BE5DAE8C-CBCF-2C30-55EE-6017A951EC1D}"/>
              </a:ext>
            </a:extLst>
          </p:cNvPr>
          <p:cNvSpPr>
            <a:spLocks noGrp="1"/>
          </p:cNvSpPr>
          <p:nvPr>
            <p:ph type="sldNum" sz="quarter" idx="12"/>
          </p:nvPr>
        </p:nvSpPr>
        <p:spPr/>
        <p:txBody>
          <a:bodyPr/>
          <a:lstStyle/>
          <a:p>
            <a:fld id="{EAF10C58-FF38-4FE9-9280-2771CDB35A42}" type="slidenum">
              <a:rPr lang="en-GB" smtClean="0"/>
              <a:t>‹#›</a:t>
            </a:fld>
            <a:endParaRPr lang="en-GB"/>
          </a:p>
        </p:txBody>
      </p:sp>
    </p:spTree>
    <p:extLst>
      <p:ext uri="{BB962C8B-B14F-4D97-AF65-F5344CB8AC3E}">
        <p14:creationId xmlns:p14="http://schemas.microsoft.com/office/powerpoint/2010/main" val="37394852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1B989A7-29C7-1D6F-3BDF-374A6CF6D19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F2DBBE08-E40F-5DB8-26B9-DE1A8B6C750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B30FFF2-A725-5955-571C-8CE1F57C7A4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83EE26FE-FE53-4AD6-B620-3480DBB7C13B}" type="datetimeFigureOut">
              <a:rPr lang="en-GB" smtClean="0"/>
              <a:t>20/08/2025</a:t>
            </a:fld>
            <a:endParaRPr lang="en-GB"/>
          </a:p>
        </p:txBody>
      </p:sp>
      <p:sp>
        <p:nvSpPr>
          <p:cNvPr id="5" name="Footer Placeholder 4">
            <a:extLst>
              <a:ext uri="{FF2B5EF4-FFF2-40B4-BE49-F238E27FC236}">
                <a16:creationId xmlns:a16="http://schemas.microsoft.com/office/drawing/2014/main" id="{0A3CC270-62B0-D0BB-87D6-52F894F82B7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24C37E9E-5CD8-9053-7A30-C27FB810333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EAF10C58-FF38-4FE9-9280-2771CDB35A42}" type="slidenum">
              <a:rPr lang="en-GB" smtClean="0"/>
              <a:t>‹#›</a:t>
            </a:fld>
            <a:endParaRPr lang="en-GB"/>
          </a:p>
        </p:txBody>
      </p:sp>
    </p:spTree>
    <p:extLst>
      <p:ext uri="{BB962C8B-B14F-4D97-AF65-F5344CB8AC3E}">
        <p14:creationId xmlns:p14="http://schemas.microsoft.com/office/powerpoint/2010/main" val="174799759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1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1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1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1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1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3.svg"/></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2.xml"/><Relationship Id="rId5" Type="http://schemas.openxmlformats.org/officeDocument/2006/relationships/image" Target="../media/image3.svg"/><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2.xml"/><Relationship Id="rId5" Type="http://schemas.openxmlformats.org/officeDocument/2006/relationships/image" Target="../media/image3.svg"/><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2.xml"/><Relationship Id="rId5" Type="http://schemas.openxmlformats.org/officeDocument/2006/relationships/image" Target="../media/image3.svg"/><Relationship Id="rId4" Type="http://schemas.openxmlformats.org/officeDocument/2006/relationships/image" Target="../media/image2.png"/></Relationships>
</file>

<file path=ppt/slides/_rels/slide8.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CD8EB66F-58F6-23C0-63CE-CAA15FC49F94}"/>
              </a:ext>
            </a:extLst>
          </p:cNvPr>
          <p:cNvSpPr/>
          <p:nvPr/>
        </p:nvSpPr>
        <p:spPr>
          <a:xfrm>
            <a:off x="-113522" y="0"/>
            <a:ext cx="12521832" cy="6978103"/>
          </a:xfrm>
          <a:prstGeom prst="rect">
            <a:avLst/>
          </a:prstGeom>
          <a:solidFill>
            <a:srgbClr val="28B8C4">
              <a:alpha val="13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Rectangle 5">
            <a:extLst>
              <a:ext uri="{FF2B5EF4-FFF2-40B4-BE49-F238E27FC236}">
                <a16:creationId xmlns:a16="http://schemas.microsoft.com/office/drawing/2014/main" id="{78C17F0B-73CF-1918-56C3-3E4DD269A519}"/>
              </a:ext>
            </a:extLst>
          </p:cNvPr>
          <p:cNvSpPr/>
          <p:nvPr/>
        </p:nvSpPr>
        <p:spPr>
          <a:xfrm>
            <a:off x="1" y="1082351"/>
            <a:ext cx="12192000" cy="4333078"/>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3200"/>
          </a:p>
        </p:txBody>
      </p:sp>
      <p:sp>
        <p:nvSpPr>
          <p:cNvPr id="2" name="Title 1">
            <a:extLst>
              <a:ext uri="{FF2B5EF4-FFF2-40B4-BE49-F238E27FC236}">
                <a16:creationId xmlns:a16="http://schemas.microsoft.com/office/drawing/2014/main" id="{69B60F35-8F66-4B8D-AD5A-2041707AB2DD}"/>
              </a:ext>
            </a:extLst>
          </p:cNvPr>
          <p:cNvSpPr>
            <a:spLocks noGrp="1"/>
          </p:cNvSpPr>
          <p:nvPr>
            <p:ph type="title"/>
          </p:nvPr>
        </p:nvSpPr>
        <p:spPr>
          <a:xfrm>
            <a:off x="838200" y="1298186"/>
            <a:ext cx="10515600" cy="1325563"/>
          </a:xfrm>
        </p:spPr>
        <p:txBody>
          <a:bodyPr>
            <a:normAutofit/>
          </a:bodyPr>
          <a:lstStyle/>
          <a:p>
            <a:r>
              <a:rPr lang="en-GB" sz="4000" dirty="0">
                <a:latin typeface="Arial" panose="020B0604020202020204" pitchFamily="34" charset="0"/>
                <a:cs typeface="Arial" panose="020B0604020202020204" pitchFamily="34" charset="0"/>
              </a:rPr>
              <a:t>These slides are for you to edit </a:t>
            </a:r>
          </a:p>
        </p:txBody>
      </p:sp>
      <p:sp>
        <p:nvSpPr>
          <p:cNvPr id="3" name="Content Placeholder 2">
            <a:extLst>
              <a:ext uri="{FF2B5EF4-FFF2-40B4-BE49-F238E27FC236}">
                <a16:creationId xmlns:a16="http://schemas.microsoft.com/office/drawing/2014/main" id="{85D64EB1-04A0-6EA1-441C-8C08F7AAFC84}"/>
              </a:ext>
            </a:extLst>
          </p:cNvPr>
          <p:cNvSpPr>
            <a:spLocks noGrp="1"/>
          </p:cNvSpPr>
          <p:nvPr>
            <p:ph idx="1"/>
          </p:nvPr>
        </p:nvSpPr>
        <p:spPr>
          <a:xfrm>
            <a:off x="838200" y="2407914"/>
            <a:ext cx="10515600" cy="4351338"/>
          </a:xfrm>
        </p:spPr>
        <p:txBody>
          <a:bodyPr/>
          <a:lstStyle/>
          <a:p>
            <a:r>
              <a:rPr lang="en-GB" dirty="0">
                <a:latin typeface="Arial" panose="020B0604020202020204" pitchFamily="34" charset="0"/>
                <a:cs typeface="Arial" panose="020B0604020202020204" pitchFamily="34" charset="0"/>
              </a:rPr>
              <a:t>Feel free to change any aspect to match your brand. </a:t>
            </a:r>
          </a:p>
          <a:p>
            <a:r>
              <a:rPr lang="en-GB" dirty="0">
                <a:latin typeface="Arial" panose="020B0604020202020204" pitchFamily="34" charset="0"/>
                <a:cs typeface="Arial" panose="020B0604020202020204" pitchFamily="34" charset="0"/>
              </a:rPr>
              <a:t>You will need to amend certain slides to match what you have done to make the Suicide Conversation Tool work for your team. We have highlighted these in </a:t>
            </a:r>
            <a:r>
              <a:rPr lang="en-GB" dirty="0">
                <a:highlight>
                  <a:srgbClr val="FFFF00"/>
                </a:highlight>
                <a:latin typeface="Arial" panose="020B0604020202020204" pitchFamily="34" charset="0"/>
                <a:cs typeface="Arial" panose="020B0604020202020204" pitchFamily="34" charset="0"/>
              </a:rPr>
              <a:t>yellow.</a:t>
            </a:r>
          </a:p>
          <a:p>
            <a:r>
              <a:rPr lang="en-GB" dirty="0">
                <a:latin typeface="Arial" panose="020B0604020202020204" pitchFamily="34" charset="0"/>
                <a:cs typeface="Arial" panose="020B0604020202020204" pitchFamily="34" charset="0"/>
              </a:rPr>
              <a:t>For the slide ‘Two examples’, look in the notes to see the scripts you can use.</a:t>
            </a:r>
          </a:p>
        </p:txBody>
      </p:sp>
      <p:pic>
        <p:nvPicPr>
          <p:cNvPr id="4" name="Picture 3" descr="A purple and blue ribbon&#10;&#10;AI-generated content may be incorrect.">
            <a:extLst>
              <a:ext uri="{FF2B5EF4-FFF2-40B4-BE49-F238E27FC236}">
                <a16:creationId xmlns:a16="http://schemas.microsoft.com/office/drawing/2014/main" id="{6A04CF44-2E0A-0701-256A-1C31E0FBB7D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460333" y="4571665"/>
            <a:ext cx="1249375" cy="1921210"/>
          </a:xfrm>
          <a:prstGeom prst="rect">
            <a:avLst/>
          </a:prstGeom>
        </p:spPr>
      </p:pic>
    </p:spTree>
    <p:extLst>
      <p:ext uri="{BB962C8B-B14F-4D97-AF65-F5344CB8AC3E}">
        <p14:creationId xmlns:p14="http://schemas.microsoft.com/office/powerpoint/2010/main" val="413267964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8E6481-BD7D-5293-1D21-8C6EB979CEEA}"/>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5118BDF2-E420-8342-3483-09B2F0D87F08}"/>
              </a:ext>
            </a:extLst>
          </p:cNvPr>
          <p:cNvSpPr/>
          <p:nvPr/>
        </p:nvSpPr>
        <p:spPr>
          <a:xfrm>
            <a:off x="-113522" y="0"/>
            <a:ext cx="12521832" cy="6978103"/>
          </a:xfrm>
          <a:prstGeom prst="rect">
            <a:avLst/>
          </a:prstGeom>
          <a:solidFill>
            <a:srgbClr val="28B8C4">
              <a:alpha val="13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Rectangle 4">
            <a:extLst>
              <a:ext uri="{FF2B5EF4-FFF2-40B4-BE49-F238E27FC236}">
                <a16:creationId xmlns:a16="http://schemas.microsoft.com/office/drawing/2014/main" id="{BCA4C575-4A61-13B9-CB21-36E892A4ABDC}"/>
              </a:ext>
            </a:extLst>
          </p:cNvPr>
          <p:cNvSpPr/>
          <p:nvPr/>
        </p:nvSpPr>
        <p:spPr>
          <a:xfrm>
            <a:off x="237171" y="1569125"/>
            <a:ext cx="7661733" cy="4916095"/>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Rectangle 1">
            <a:extLst>
              <a:ext uri="{FF2B5EF4-FFF2-40B4-BE49-F238E27FC236}">
                <a16:creationId xmlns:a16="http://schemas.microsoft.com/office/drawing/2014/main" id="{09533CBC-BBA5-F307-819A-F995F52930F0}"/>
              </a:ext>
            </a:extLst>
          </p:cNvPr>
          <p:cNvSpPr>
            <a:spLocks noChangeArrowheads="1"/>
          </p:cNvSpPr>
          <p:nvPr/>
        </p:nvSpPr>
        <p:spPr bwMode="auto">
          <a:xfrm>
            <a:off x="940327" y="1193421"/>
            <a:ext cx="10283933" cy="5514575"/>
          </a:xfrm>
          <a:prstGeom prst="rect">
            <a:avLst/>
          </a:prstGeom>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lIns="91440" tIns="45720" rIns="91440" bIns="45720" numCol="1" rtlCol="0" anchorCtr="0" compatLnSpc="1">
            <a:prstTxWarp prst="textNoShape">
              <a:avLst/>
            </a:prstTxWarp>
            <a:normAutofit/>
          </a:bodyPr>
          <a:lstStyle/>
          <a:p>
            <a:pPr marL="0" marR="0" lvl="0" indent="0" fontAlgn="base">
              <a:lnSpc>
                <a:spcPct val="90000"/>
              </a:lnSpc>
              <a:spcBef>
                <a:spcPts val="1000"/>
              </a:spcBef>
              <a:buClr>
                <a:schemeClr val="bg2">
                  <a:lumMod val="40000"/>
                  <a:lumOff val="60000"/>
                </a:schemeClr>
              </a:buClr>
              <a:buSzPct val="80000"/>
              <a:buFont typeface="Wingdings 3" charset="2"/>
              <a:buChar char=""/>
              <a:tabLst/>
            </a:pPr>
            <a:endParaRPr kumimoji="0" lang="en-US" altLang="en-US" sz="2000" u="none" strike="noStrike" cap="none" normalizeH="0" baseline="0" dirty="0">
              <a:ln>
                <a:noFill/>
              </a:ln>
              <a:effectLst/>
              <a:latin typeface="+mj-lt"/>
              <a:ea typeface="+mj-ea"/>
              <a:cs typeface="+mj-cs"/>
            </a:endParaRPr>
          </a:p>
          <a:p>
            <a:pPr marL="0" marR="0" lvl="0" indent="0" fontAlgn="base">
              <a:lnSpc>
                <a:spcPct val="90000"/>
              </a:lnSpc>
              <a:spcBef>
                <a:spcPts val="1000"/>
              </a:spcBef>
              <a:buClr>
                <a:schemeClr val="bg2">
                  <a:lumMod val="40000"/>
                  <a:lumOff val="60000"/>
                </a:schemeClr>
              </a:buClr>
              <a:buSzPct val="80000"/>
              <a:buFont typeface="Wingdings 3" charset="2"/>
              <a:buChar char=""/>
              <a:tabLst/>
            </a:pPr>
            <a:endParaRPr kumimoji="0" lang="en-US" altLang="en-US" sz="1500" u="none" strike="noStrike" cap="none" normalizeH="0" baseline="0" dirty="0">
              <a:ln>
                <a:noFill/>
              </a:ln>
              <a:effectLst/>
              <a:latin typeface="+mj-lt"/>
              <a:ea typeface="+mj-ea"/>
              <a:cs typeface="+mj-cs"/>
            </a:endParaRPr>
          </a:p>
        </p:txBody>
      </p:sp>
      <p:sp>
        <p:nvSpPr>
          <p:cNvPr id="8" name="TextBox 7">
            <a:extLst>
              <a:ext uri="{FF2B5EF4-FFF2-40B4-BE49-F238E27FC236}">
                <a16:creationId xmlns:a16="http://schemas.microsoft.com/office/drawing/2014/main" id="{8E3B9EBA-3AD8-F7BA-AFCB-28C1FDD65DDC}"/>
              </a:ext>
            </a:extLst>
          </p:cNvPr>
          <p:cNvSpPr txBox="1"/>
          <p:nvPr/>
        </p:nvSpPr>
        <p:spPr>
          <a:xfrm>
            <a:off x="221053" y="151686"/>
            <a:ext cx="11368088" cy="707886"/>
          </a:xfrm>
          <a:prstGeom prst="rect">
            <a:avLst/>
          </a:prstGeom>
          <a:noFill/>
        </p:spPr>
        <p:txBody>
          <a:bodyPr wrap="square">
            <a:spAutoFit/>
          </a:bodyPr>
          <a:lstStyle/>
          <a:p>
            <a:r>
              <a:rPr lang="en-GB" sz="4000" b="1" dirty="0">
                <a:solidFill>
                  <a:srgbClr val="00AED9"/>
                </a:solidFill>
                <a:latin typeface="Arial" pitchFamily="34" charset="0"/>
                <a:cs typeface="Arial" pitchFamily="34" charset="0"/>
              </a:rPr>
              <a:t>Spotting the signs</a:t>
            </a:r>
            <a:endParaRPr lang="en-GB" sz="4000" dirty="0"/>
          </a:p>
        </p:txBody>
      </p:sp>
      <p:sp>
        <p:nvSpPr>
          <p:cNvPr id="12" name="TextBox 11">
            <a:extLst>
              <a:ext uri="{FF2B5EF4-FFF2-40B4-BE49-F238E27FC236}">
                <a16:creationId xmlns:a16="http://schemas.microsoft.com/office/drawing/2014/main" id="{9C707191-96CD-8A40-FF17-ABB6E8D0787C}"/>
              </a:ext>
            </a:extLst>
          </p:cNvPr>
          <p:cNvSpPr txBox="1"/>
          <p:nvPr/>
        </p:nvSpPr>
        <p:spPr>
          <a:xfrm>
            <a:off x="314631" y="1578842"/>
            <a:ext cx="7316997" cy="4942571"/>
          </a:xfrm>
          <a:prstGeom prst="rect">
            <a:avLst/>
          </a:prstGeom>
          <a:noFill/>
        </p:spPr>
        <p:txBody>
          <a:bodyPr wrap="square">
            <a:spAutoFit/>
          </a:bodyPr>
          <a:lstStyle/>
          <a:p>
            <a:pPr algn="l"/>
            <a:r>
              <a:rPr lang="en-GB" sz="2400" dirty="0">
                <a:latin typeface="Arial"/>
                <a:cs typeface="Arial"/>
              </a:rPr>
              <a:t>If someone discloses thoughts of suicide with you, take some time in your conversation to go through the Suicide Conversation Tool with them. </a:t>
            </a:r>
          </a:p>
          <a:p>
            <a:pPr algn="l"/>
            <a:endParaRPr lang="en-GB" sz="2400" dirty="0">
              <a:latin typeface="Arial"/>
              <a:cs typeface="Arial"/>
            </a:endParaRPr>
          </a:p>
          <a:p>
            <a:pPr algn="ctr">
              <a:lnSpc>
                <a:spcPct val="107000"/>
              </a:lnSpc>
              <a:spcAft>
                <a:spcPts val="800"/>
              </a:spcAft>
            </a:pPr>
            <a:r>
              <a:rPr lang="en-GB" sz="1600" dirty="0">
                <a:solidFill>
                  <a:schemeClr val="accent5">
                    <a:lumMod val="75000"/>
                  </a:schemeClr>
                </a:solidFill>
                <a:latin typeface="Arial"/>
                <a:cs typeface="Arial"/>
              </a:rPr>
              <a:t>‘</a:t>
            </a:r>
            <a:r>
              <a:rPr lang="en-GB" sz="1600" i="1" dirty="0">
                <a:solidFill>
                  <a:schemeClr val="accent5">
                    <a:lumMod val="75000"/>
                  </a:schemeClr>
                </a:solidFill>
                <a:effectLst/>
                <a:latin typeface="Arial"/>
                <a:ea typeface="Calibri" panose="020F0502020204030204" pitchFamily="34" charset="0"/>
                <a:cs typeface="Arial"/>
              </a:rPr>
              <a:t>I’m glad you felt able to share these thoughts with me/Thank you for sharing those thoughts with me. It sounds like things are really hard at the moment/you are experiencing some difficult thoughts at the moment. Would it be ok if I ask you some more questions about these thoughts? It will help me to get the right support in place for you, if needed.</a:t>
            </a:r>
            <a:endParaRPr lang="en-GB" sz="1600" dirty="0">
              <a:solidFill>
                <a:schemeClr val="accent5">
                  <a:lumMod val="75000"/>
                </a:schemeClr>
              </a:solidFill>
              <a:effectLst/>
              <a:latin typeface="Arial"/>
              <a:ea typeface="Calibri" panose="020F0502020204030204" pitchFamily="34" charset="0"/>
              <a:cs typeface="Arial"/>
            </a:endParaRPr>
          </a:p>
          <a:p>
            <a:pPr algn="ctr">
              <a:lnSpc>
                <a:spcPct val="107000"/>
              </a:lnSpc>
              <a:spcAft>
                <a:spcPts val="800"/>
              </a:spcAft>
            </a:pPr>
            <a:r>
              <a:rPr lang="en-GB" sz="1600" i="1" dirty="0">
                <a:solidFill>
                  <a:schemeClr val="accent5">
                    <a:lumMod val="75000"/>
                  </a:schemeClr>
                </a:solidFill>
                <a:effectLst/>
                <a:latin typeface="Arial"/>
                <a:ea typeface="Calibri" panose="020F0502020204030204" pitchFamily="34" charset="0"/>
                <a:cs typeface="Arial"/>
              </a:rPr>
              <a:t>Some of these questions might not feel relevant for you, but please answer as honestly as you can’.</a:t>
            </a:r>
            <a:endParaRPr lang="en-GB" sz="1600" dirty="0">
              <a:solidFill>
                <a:schemeClr val="accent5">
                  <a:lumMod val="75000"/>
                </a:schemeClr>
              </a:solidFill>
              <a:effectLst/>
              <a:latin typeface="Arial"/>
              <a:ea typeface="Calibri" panose="020F0502020204030204" pitchFamily="34" charset="0"/>
              <a:cs typeface="Arial"/>
            </a:endParaRPr>
          </a:p>
          <a:p>
            <a:pPr algn="ctr"/>
            <a:r>
              <a:rPr lang="en-GB" dirty="0">
                <a:solidFill>
                  <a:srgbClr val="C00000"/>
                </a:solidFill>
                <a:latin typeface="Arial" panose="020B0604020202020204" pitchFamily="34" charset="0"/>
                <a:cs typeface="Arial" panose="020B0604020202020204" pitchFamily="34" charset="0"/>
              </a:rPr>
              <a:t>Confidentiality reminder – if you have not already spoken about confidentiality during the conversation, discuss this before completing the Suicide Conversation Tool.</a:t>
            </a:r>
          </a:p>
          <a:p>
            <a:pPr algn="l"/>
            <a:endParaRPr lang="en-US" sz="3200" dirty="0"/>
          </a:p>
        </p:txBody>
      </p:sp>
      <p:sp>
        <p:nvSpPr>
          <p:cNvPr id="2" name="Rectangle 1">
            <a:extLst>
              <a:ext uri="{FF2B5EF4-FFF2-40B4-BE49-F238E27FC236}">
                <a16:creationId xmlns:a16="http://schemas.microsoft.com/office/drawing/2014/main" id="{2883EF5A-D762-23AD-EB4D-0E1F0BF52E83}"/>
              </a:ext>
            </a:extLst>
          </p:cNvPr>
          <p:cNvSpPr/>
          <p:nvPr/>
        </p:nvSpPr>
        <p:spPr>
          <a:xfrm>
            <a:off x="0" y="1"/>
            <a:ext cx="12192000" cy="1364814"/>
          </a:xfrm>
          <a:prstGeom prst="rect">
            <a:avLst/>
          </a:prstGeom>
          <a:solidFill>
            <a:srgbClr val="28B8C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TextBox 2">
            <a:extLst>
              <a:ext uri="{FF2B5EF4-FFF2-40B4-BE49-F238E27FC236}">
                <a16:creationId xmlns:a16="http://schemas.microsoft.com/office/drawing/2014/main" id="{796E72A8-48CC-4EDB-449F-C8397271289C}"/>
              </a:ext>
            </a:extLst>
          </p:cNvPr>
          <p:cNvSpPr txBox="1"/>
          <p:nvPr/>
        </p:nvSpPr>
        <p:spPr>
          <a:xfrm>
            <a:off x="186814" y="204311"/>
            <a:ext cx="6607276" cy="707886"/>
          </a:xfrm>
          <a:prstGeom prst="rect">
            <a:avLst/>
          </a:prstGeom>
          <a:noFill/>
        </p:spPr>
        <p:txBody>
          <a:bodyPr wrap="square">
            <a:spAutoFit/>
          </a:bodyPr>
          <a:lstStyle/>
          <a:p>
            <a:r>
              <a:rPr lang="en-GB" sz="4000" b="1" dirty="0">
                <a:solidFill>
                  <a:schemeClr val="bg1"/>
                </a:solidFill>
                <a:latin typeface="Arial" pitchFamily="34" charset="0"/>
                <a:cs typeface="Arial" pitchFamily="34" charset="0"/>
              </a:rPr>
              <a:t>How?</a:t>
            </a:r>
            <a:endParaRPr lang="en-GB" sz="4000" dirty="0">
              <a:solidFill>
                <a:schemeClr val="bg1"/>
              </a:solidFill>
            </a:endParaRPr>
          </a:p>
        </p:txBody>
      </p:sp>
      <p:sp>
        <p:nvSpPr>
          <p:cNvPr id="9" name="Rectangle 8">
            <a:extLst>
              <a:ext uri="{FF2B5EF4-FFF2-40B4-BE49-F238E27FC236}">
                <a16:creationId xmlns:a16="http://schemas.microsoft.com/office/drawing/2014/main" id="{521E948D-F850-59B0-0A9A-60B54F736E45}"/>
              </a:ext>
            </a:extLst>
          </p:cNvPr>
          <p:cNvSpPr/>
          <p:nvPr/>
        </p:nvSpPr>
        <p:spPr>
          <a:xfrm>
            <a:off x="8145624" y="1670180"/>
            <a:ext cx="3731745" cy="4618653"/>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dirty="0">
                <a:latin typeface="Arial" panose="020B0604020202020204" pitchFamily="34" charset="0"/>
                <a:cs typeface="Arial" panose="020B0604020202020204" pitchFamily="34" charset="0"/>
              </a:rPr>
              <a:t>Replace this with a print screen of your own version of the document here </a:t>
            </a:r>
          </a:p>
        </p:txBody>
      </p:sp>
      <p:pic>
        <p:nvPicPr>
          <p:cNvPr id="6" name="Graphic 5">
            <a:extLst>
              <a:ext uri="{FF2B5EF4-FFF2-40B4-BE49-F238E27FC236}">
                <a16:creationId xmlns:a16="http://schemas.microsoft.com/office/drawing/2014/main" id="{94164B74-515C-F669-6981-ABB37F8877E3}"/>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0910679" y="4856035"/>
            <a:ext cx="1253908" cy="1917741"/>
          </a:xfrm>
          <a:prstGeom prst="rect">
            <a:avLst/>
          </a:prstGeom>
        </p:spPr>
      </p:pic>
    </p:spTree>
    <p:extLst>
      <p:ext uri="{BB962C8B-B14F-4D97-AF65-F5344CB8AC3E}">
        <p14:creationId xmlns:p14="http://schemas.microsoft.com/office/powerpoint/2010/main" val="337381968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40C181-8519-B315-3757-E6F325B8A50E}"/>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4754E0F7-EBB9-1518-7072-CCD978425612}"/>
              </a:ext>
            </a:extLst>
          </p:cNvPr>
          <p:cNvSpPr/>
          <p:nvPr/>
        </p:nvSpPr>
        <p:spPr>
          <a:xfrm>
            <a:off x="-113522" y="0"/>
            <a:ext cx="12521832" cy="6978103"/>
          </a:xfrm>
          <a:prstGeom prst="rect">
            <a:avLst/>
          </a:prstGeom>
          <a:solidFill>
            <a:srgbClr val="28B8C4">
              <a:alpha val="13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Rectangle 4">
            <a:extLst>
              <a:ext uri="{FF2B5EF4-FFF2-40B4-BE49-F238E27FC236}">
                <a16:creationId xmlns:a16="http://schemas.microsoft.com/office/drawing/2014/main" id="{3D71D5B3-72E3-3DFD-52BA-DA3F14B34371}"/>
              </a:ext>
            </a:extLst>
          </p:cNvPr>
          <p:cNvSpPr/>
          <p:nvPr/>
        </p:nvSpPr>
        <p:spPr>
          <a:xfrm>
            <a:off x="237171" y="1569125"/>
            <a:ext cx="11715343" cy="4916095"/>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Rectangle 1">
            <a:extLst>
              <a:ext uri="{FF2B5EF4-FFF2-40B4-BE49-F238E27FC236}">
                <a16:creationId xmlns:a16="http://schemas.microsoft.com/office/drawing/2014/main" id="{C4EFFA0D-A517-0C71-F55D-6F76574E8A71}"/>
              </a:ext>
            </a:extLst>
          </p:cNvPr>
          <p:cNvSpPr>
            <a:spLocks noChangeArrowheads="1"/>
          </p:cNvSpPr>
          <p:nvPr/>
        </p:nvSpPr>
        <p:spPr bwMode="auto">
          <a:xfrm>
            <a:off x="940327" y="1193421"/>
            <a:ext cx="10283933" cy="5514575"/>
          </a:xfrm>
          <a:prstGeom prst="rect">
            <a:avLst/>
          </a:prstGeom>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lIns="91440" tIns="45720" rIns="91440" bIns="45720" numCol="1" rtlCol="0" anchorCtr="0" compatLnSpc="1">
            <a:prstTxWarp prst="textNoShape">
              <a:avLst/>
            </a:prstTxWarp>
            <a:normAutofit/>
          </a:bodyPr>
          <a:lstStyle/>
          <a:p>
            <a:pPr marL="0" marR="0" lvl="0" indent="0" fontAlgn="base">
              <a:lnSpc>
                <a:spcPct val="90000"/>
              </a:lnSpc>
              <a:spcBef>
                <a:spcPts val="1000"/>
              </a:spcBef>
              <a:buClr>
                <a:schemeClr val="bg2">
                  <a:lumMod val="40000"/>
                  <a:lumOff val="60000"/>
                </a:schemeClr>
              </a:buClr>
              <a:buSzPct val="80000"/>
              <a:buFont typeface="Wingdings 3" charset="2"/>
              <a:buChar char=""/>
              <a:tabLst/>
            </a:pPr>
            <a:endParaRPr kumimoji="0" lang="en-US" altLang="en-US" sz="2000" u="none" strike="noStrike" cap="none" normalizeH="0" baseline="0" dirty="0">
              <a:ln>
                <a:noFill/>
              </a:ln>
              <a:effectLst/>
              <a:latin typeface="+mj-lt"/>
              <a:ea typeface="+mj-ea"/>
              <a:cs typeface="+mj-cs"/>
            </a:endParaRPr>
          </a:p>
          <a:p>
            <a:pPr marL="0" marR="0" lvl="0" indent="0" fontAlgn="base">
              <a:lnSpc>
                <a:spcPct val="90000"/>
              </a:lnSpc>
              <a:spcBef>
                <a:spcPts val="1000"/>
              </a:spcBef>
              <a:buClr>
                <a:schemeClr val="bg2">
                  <a:lumMod val="40000"/>
                  <a:lumOff val="60000"/>
                </a:schemeClr>
              </a:buClr>
              <a:buSzPct val="80000"/>
              <a:buFont typeface="Wingdings 3" charset="2"/>
              <a:buChar char=""/>
              <a:tabLst/>
            </a:pPr>
            <a:endParaRPr kumimoji="0" lang="en-US" altLang="en-US" sz="1500" u="none" strike="noStrike" cap="none" normalizeH="0" baseline="0" dirty="0">
              <a:ln>
                <a:noFill/>
              </a:ln>
              <a:effectLst/>
              <a:latin typeface="+mj-lt"/>
              <a:ea typeface="+mj-ea"/>
              <a:cs typeface="+mj-cs"/>
            </a:endParaRPr>
          </a:p>
        </p:txBody>
      </p:sp>
      <p:sp>
        <p:nvSpPr>
          <p:cNvPr id="12" name="TextBox 11">
            <a:extLst>
              <a:ext uri="{FF2B5EF4-FFF2-40B4-BE49-F238E27FC236}">
                <a16:creationId xmlns:a16="http://schemas.microsoft.com/office/drawing/2014/main" id="{A3F0F702-A564-0E09-7AA7-A7BA11A8D5AB}"/>
              </a:ext>
            </a:extLst>
          </p:cNvPr>
          <p:cNvSpPr txBox="1"/>
          <p:nvPr/>
        </p:nvSpPr>
        <p:spPr>
          <a:xfrm>
            <a:off x="314631" y="1578842"/>
            <a:ext cx="11274510" cy="4685000"/>
          </a:xfrm>
          <a:prstGeom prst="rect">
            <a:avLst/>
          </a:prstGeom>
          <a:noFill/>
        </p:spPr>
        <p:txBody>
          <a:bodyPr wrap="square">
            <a:spAutoFit/>
          </a:bodyPr>
          <a:lstStyle/>
          <a:p>
            <a:pPr algn="l"/>
            <a:r>
              <a:rPr lang="en-GB" b="1" dirty="0">
                <a:latin typeface="Arial"/>
                <a:ea typeface="Calibri" panose="020F0502020204030204" pitchFamily="34" charset="0"/>
                <a:cs typeface="Arial"/>
              </a:rPr>
              <a:t>The questions are written in a way that they can be read out loud</a:t>
            </a:r>
          </a:p>
          <a:p>
            <a:pPr algn="l"/>
            <a:endParaRPr lang="en-GB" b="1" dirty="0">
              <a:latin typeface="Arial"/>
              <a:ea typeface="Calibri" panose="020F0502020204030204" pitchFamily="34" charset="0"/>
              <a:cs typeface="Arial"/>
            </a:endParaRPr>
          </a:p>
          <a:p>
            <a:pPr marL="342900" indent="-342900" algn="l">
              <a:buFont typeface="Arial" panose="020B0604020202020204" pitchFamily="34" charset="0"/>
              <a:buChar char="•"/>
            </a:pPr>
            <a:r>
              <a:rPr lang="en-GB" b="1" dirty="0">
                <a:latin typeface="Arial"/>
                <a:ea typeface="Calibri"/>
                <a:cs typeface="Arial"/>
              </a:rPr>
              <a:t>Are you currently having (or recently had) thoughts about ending your life?</a:t>
            </a:r>
          </a:p>
          <a:p>
            <a:pPr marL="342900" indent="-342900" algn="l">
              <a:buFont typeface="Arial" panose="020B0604020202020204" pitchFamily="34" charset="0"/>
              <a:buChar char="•"/>
            </a:pPr>
            <a:r>
              <a:rPr lang="en-GB" b="1" dirty="0">
                <a:effectLst/>
                <a:latin typeface="Arial"/>
                <a:ea typeface="Calibri" panose="020F0502020204030204" pitchFamily="34" charset="0"/>
                <a:cs typeface="Arial"/>
              </a:rPr>
              <a:t>Have you made a plan of how to end your life?</a:t>
            </a:r>
            <a:endParaRPr lang="en-GB" dirty="0">
              <a:effectLst/>
              <a:latin typeface="Arial"/>
              <a:ea typeface="Calibri" panose="020F0502020204030204" pitchFamily="34" charset="0"/>
              <a:cs typeface="Arial"/>
            </a:endParaRPr>
          </a:p>
          <a:p>
            <a:pPr marL="342900" indent="-342900" algn="l">
              <a:buFont typeface="Arial" panose="020B0604020202020204" pitchFamily="34" charset="0"/>
              <a:buChar char="•"/>
            </a:pPr>
            <a:r>
              <a:rPr lang="en-GB" b="1" dirty="0">
                <a:effectLst/>
                <a:latin typeface="Arial"/>
                <a:ea typeface="Calibri" panose="020F0502020204030204" pitchFamily="34" charset="0"/>
                <a:cs typeface="Arial"/>
              </a:rPr>
              <a:t>Have you made any preparations or taken any action towards ending your life?</a:t>
            </a:r>
            <a:r>
              <a:rPr lang="en-GB" b="1" dirty="0">
                <a:latin typeface="Arial"/>
                <a:ea typeface="Calibri" panose="020F0502020204030204" pitchFamily="34" charset="0"/>
                <a:cs typeface="Arial"/>
              </a:rPr>
              <a:t> </a:t>
            </a:r>
          </a:p>
          <a:p>
            <a:pPr marL="342900" indent="-342900" algn="l">
              <a:buFont typeface="Arial" panose="020B0604020202020204" pitchFamily="34" charset="0"/>
              <a:buChar char="•"/>
            </a:pPr>
            <a:r>
              <a:rPr lang="en-GB" b="1" dirty="0">
                <a:effectLst/>
                <a:latin typeface="Arial"/>
                <a:ea typeface="Calibri" panose="020F0502020204030204" pitchFamily="34" charset="0"/>
                <a:cs typeface="Arial"/>
              </a:rPr>
              <a:t>Do you have access to the means to end your life?</a:t>
            </a:r>
          </a:p>
          <a:p>
            <a:pPr marL="342900" indent="-342900" algn="l">
              <a:buFont typeface="Arial" panose="020B0604020202020204" pitchFamily="34" charset="0"/>
              <a:buChar char="•"/>
            </a:pPr>
            <a:r>
              <a:rPr lang="en-GB" b="1" dirty="0">
                <a:effectLst/>
                <a:latin typeface="Arial"/>
                <a:ea typeface="Calibri"/>
                <a:cs typeface="Arial"/>
              </a:rPr>
              <a:t>Have you made any previous attempts to end your life?</a:t>
            </a:r>
          </a:p>
          <a:p>
            <a:pPr marL="342900" indent="-342900" algn="l">
              <a:buFont typeface="Arial" panose="020B0604020202020204" pitchFamily="34" charset="0"/>
              <a:buChar char="•"/>
            </a:pPr>
            <a:r>
              <a:rPr lang="en-GB" b="1" dirty="0">
                <a:effectLst/>
                <a:latin typeface="Arial"/>
                <a:ea typeface="Calibri"/>
                <a:cs typeface="Arial"/>
              </a:rPr>
              <a:t>Do you have any contact with mental health services at the moment?</a:t>
            </a:r>
            <a:endParaRPr lang="en-GB" dirty="0">
              <a:effectLst/>
              <a:latin typeface="Arial"/>
              <a:ea typeface="Calibri"/>
              <a:cs typeface="Arial"/>
            </a:endParaRPr>
          </a:p>
          <a:p>
            <a:pPr marL="342900" indent="-342900" algn="l">
              <a:buFont typeface="Arial" panose="020B0604020202020204" pitchFamily="34" charset="0"/>
              <a:buChar char="•"/>
            </a:pPr>
            <a:r>
              <a:rPr lang="en-GB" b="1" dirty="0">
                <a:effectLst/>
                <a:latin typeface="Arial"/>
                <a:ea typeface="Calibri" panose="020F0502020204030204" pitchFamily="34" charset="0"/>
                <a:cs typeface="Arial"/>
              </a:rPr>
              <a:t>Is anyone else aware that you have been thinking about suicide?</a:t>
            </a:r>
            <a:r>
              <a:rPr lang="en-GB" b="1" dirty="0">
                <a:latin typeface="Arial"/>
                <a:ea typeface="Calibri" panose="020F0502020204030204" pitchFamily="34" charset="0"/>
                <a:cs typeface="Arial"/>
              </a:rPr>
              <a:t>  </a:t>
            </a:r>
            <a:endParaRPr lang="en-GB" b="1" dirty="0">
              <a:effectLst/>
              <a:latin typeface="Arial" panose="020B0604020202020204" pitchFamily="34" charset="0"/>
              <a:ea typeface="Calibri" panose="020F0502020204030204" pitchFamily="34" charset="0"/>
              <a:cs typeface="Arial" panose="020B0604020202020204" pitchFamily="34" charset="0"/>
            </a:endParaRPr>
          </a:p>
          <a:p>
            <a:pPr marL="342900" indent="-342900" algn="l">
              <a:buFont typeface="Arial" panose="020B0604020202020204" pitchFamily="34" charset="0"/>
              <a:buChar char="•"/>
            </a:pPr>
            <a:r>
              <a:rPr lang="en-GB" b="1" dirty="0">
                <a:effectLst/>
                <a:latin typeface="Arial"/>
                <a:ea typeface="Calibri"/>
                <a:cs typeface="Arial"/>
              </a:rPr>
              <a:t>What, if anything, is stopping you from acting on the thoughts of ending your life at the moment?</a:t>
            </a:r>
            <a:r>
              <a:rPr lang="en-GB" b="1" dirty="0">
                <a:latin typeface="Arial"/>
                <a:ea typeface="Calibri"/>
                <a:cs typeface="Arial"/>
              </a:rPr>
              <a:t> </a:t>
            </a:r>
            <a:endParaRPr lang="en-GB" b="1" dirty="0">
              <a:effectLst/>
              <a:latin typeface="Arial" panose="020B0604020202020204" pitchFamily="34" charset="0"/>
              <a:ea typeface="Calibri"/>
              <a:cs typeface="Arial" panose="020B0604020202020204" pitchFamily="34" charset="0"/>
            </a:endParaRPr>
          </a:p>
          <a:p>
            <a:pPr marL="285750" indent="-285750" algn="l">
              <a:lnSpc>
                <a:spcPct val="107000"/>
              </a:lnSpc>
              <a:spcAft>
                <a:spcPts val="800"/>
              </a:spcAft>
              <a:buFont typeface="Arial" panose="020B0604020202020204" pitchFamily="34" charset="0"/>
              <a:buChar char="•"/>
            </a:pPr>
            <a:r>
              <a:rPr lang="en-GB" b="1" dirty="0">
                <a:effectLst/>
                <a:latin typeface="Arial"/>
                <a:ea typeface="Calibri" panose="020F0502020204030204" pitchFamily="34" charset="0"/>
                <a:cs typeface="Arial"/>
              </a:rPr>
              <a:t> Do you have a safety plan to follow?</a:t>
            </a:r>
            <a:r>
              <a:rPr lang="en-GB" b="1" dirty="0">
                <a:latin typeface="Arial"/>
                <a:ea typeface="Calibri" panose="020F0502020204030204" pitchFamily="34" charset="0"/>
                <a:cs typeface="Arial"/>
              </a:rPr>
              <a:t> </a:t>
            </a:r>
            <a:r>
              <a:rPr lang="en-GB" dirty="0">
                <a:latin typeface="Arial"/>
                <a:ea typeface="Calibri" panose="020F0502020204030204" pitchFamily="34" charset="0"/>
                <a:cs typeface="Arial"/>
              </a:rPr>
              <a:t>A safety plan is a tool to help to keep you safe. It can help you to    manage thoughts of suicide. It is personal to you. Someone can help you to create the plan, but you’re the one who decides what goes into it, and what might work for you. To get started, how would you feel about thinking about things that might help to keep you safe whilst you wait for a professional to get in touch? This could be things like talking to someone, listening to music, or getting some fresh air.</a:t>
            </a:r>
            <a:endParaRPr lang="en-GB" dirty="0"/>
          </a:p>
          <a:p>
            <a:pPr algn="l"/>
            <a:endParaRPr lang="en-GB" dirty="0">
              <a:cs typeface="Calibri" panose="020F0502020204030204"/>
            </a:endParaRPr>
          </a:p>
        </p:txBody>
      </p:sp>
      <p:sp>
        <p:nvSpPr>
          <p:cNvPr id="2" name="Rectangle 1">
            <a:extLst>
              <a:ext uri="{FF2B5EF4-FFF2-40B4-BE49-F238E27FC236}">
                <a16:creationId xmlns:a16="http://schemas.microsoft.com/office/drawing/2014/main" id="{733B14B3-175A-5CBA-9F6E-B8C7769FF1E5}"/>
              </a:ext>
            </a:extLst>
          </p:cNvPr>
          <p:cNvSpPr/>
          <p:nvPr/>
        </p:nvSpPr>
        <p:spPr>
          <a:xfrm>
            <a:off x="-13707" y="0"/>
            <a:ext cx="12192000" cy="1026265"/>
          </a:xfrm>
          <a:prstGeom prst="rect">
            <a:avLst/>
          </a:prstGeom>
          <a:solidFill>
            <a:srgbClr val="28B8C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 name="TextBox 5">
            <a:extLst>
              <a:ext uri="{FF2B5EF4-FFF2-40B4-BE49-F238E27FC236}">
                <a16:creationId xmlns:a16="http://schemas.microsoft.com/office/drawing/2014/main" id="{E5442161-CF36-1459-5505-1072BB4C7384}"/>
              </a:ext>
            </a:extLst>
          </p:cNvPr>
          <p:cNvSpPr txBox="1"/>
          <p:nvPr/>
        </p:nvSpPr>
        <p:spPr>
          <a:xfrm>
            <a:off x="186814" y="112652"/>
            <a:ext cx="6607276" cy="707886"/>
          </a:xfrm>
          <a:prstGeom prst="rect">
            <a:avLst/>
          </a:prstGeom>
          <a:noFill/>
        </p:spPr>
        <p:txBody>
          <a:bodyPr wrap="square">
            <a:spAutoFit/>
          </a:bodyPr>
          <a:lstStyle/>
          <a:p>
            <a:r>
              <a:rPr lang="en-GB" sz="4000" b="1" dirty="0">
                <a:solidFill>
                  <a:schemeClr val="bg1"/>
                </a:solidFill>
                <a:latin typeface="Arial" pitchFamily="34" charset="0"/>
                <a:cs typeface="Arial" pitchFamily="34" charset="0"/>
              </a:rPr>
              <a:t>How?</a:t>
            </a:r>
            <a:endParaRPr lang="en-GB" sz="4000" dirty="0">
              <a:solidFill>
                <a:schemeClr val="bg1"/>
              </a:solidFill>
            </a:endParaRPr>
          </a:p>
        </p:txBody>
      </p:sp>
    </p:spTree>
    <p:extLst>
      <p:ext uri="{BB962C8B-B14F-4D97-AF65-F5344CB8AC3E}">
        <p14:creationId xmlns:p14="http://schemas.microsoft.com/office/powerpoint/2010/main" val="57792271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BA39A5-5A59-4E33-8E16-CEF995698CFD}"/>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D6EA09E6-0257-6C04-DE01-4660EDBBD7E1}"/>
              </a:ext>
            </a:extLst>
          </p:cNvPr>
          <p:cNvSpPr/>
          <p:nvPr/>
        </p:nvSpPr>
        <p:spPr>
          <a:xfrm>
            <a:off x="-113522" y="0"/>
            <a:ext cx="12521832" cy="6978103"/>
          </a:xfrm>
          <a:prstGeom prst="rect">
            <a:avLst/>
          </a:prstGeom>
          <a:solidFill>
            <a:srgbClr val="28B8C4">
              <a:alpha val="13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Rectangle 4">
            <a:extLst>
              <a:ext uri="{FF2B5EF4-FFF2-40B4-BE49-F238E27FC236}">
                <a16:creationId xmlns:a16="http://schemas.microsoft.com/office/drawing/2014/main" id="{8CEEDEA1-7EA1-42B7-373F-D72C697F99B8}"/>
              </a:ext>
            </a:extLst>
          </p:cNvPr>
          <p:cNvSpPr/>
          <p:nvPr/>
        </p:nvSpPr>
        <p:spPr>
          <a:xfrm>
            <a:off x="237171" y="1569125"/>
            <a:ext cx="11715343" cy="4916095"/>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Rectangle 1">
            <a:extLst>
              <a:ext uri="{FF2B5EF4-FFF2-40B4-BE49-F238E27FC236}">
                <a16:creationId xmlns:a16="http://schemas.microsoft.com/office/drawing/2014/main" id="{6494F956-FAE3-F181-F874-2D1217402579}"/>
              </a:ext>
            </a:extLst>
          </p:cNvPr>
          <p:cNvSpPr>
            <a:spLocks noChangeArrowheads="1"/>
          </p:cNvSpPr>
          <p:nvPr/>
        </p:nvSpPr>
        <p:spPr bwMode="auto">
          <a:xfrm>
            <a:off x="940327" y="1193421"/>
            <a:ext cx="10283933" cy="5514575"/>
          </a:xfrm>
          <a:prstGeom prst="rect">
            <a:avLst/>
          </a:prstGeom>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lIns="91440" tIns="45720" rIns="91440" bIns="45720" numCol="1" rtlCol="0" anchorCtr="0" compatLnSpc="1">
            <a:prstTxWarp prst="textNoShape">
              <a:avLst/>
            </a:prstTxWarp>
            <a:normAutofit/>
          </a:bodyPr>
          <a:lstStyle/>
          <a:p>
            <a:pPr marL="0" marR="0" lvl="0" indent="0" fontAlgn="base">
              <a:lnSpc>
                <a:spcPct val="90000"/>
              </a:lnSpc>
              <a:spcBef>
                <a:spcPts val="1000"/>
              </a:spcBef>
              <a:buClr>
                <a:schemeClr val="bg2">
                  <a:lumMod val="40000"/>
                  <a:lumOff val="60000"/>
                </a:schemeClr>
              </a:buClr>
              <a:buSzPct val="80000"/>
              <a:buFont typeface="Wingdings 3" charset="2"/>
              <a:buChar char=""/>
              <a:tabLst/>
            </a:pPr>
            <a:endParaRPr kumimoji="0" lang="en-US" altLang="en-US" sz="2000" u="none" strike="noStrike" cap="none" normalizeH="0" baseline="0" dirty="0">
              <a:ln>
                <a:noFill/>
              </a:ln>
              <a:effectLst/>
              <a:latin typeface="+mj-lt"/>
              <a:ea typeface="+mj-ea"/>
              <a:cs typeface="+mj-cs"/>
            </a:endParaRPr>
          </a:p>
          <a:p>
            <a:pPr marL="0" marR="0" lvl="0" indent="0" fontAlgn="base">
              <a:lnSpc>
                <a:spcPct val="90000"/>
              </a:lnSpc>
              <a:spcBef>
                <a:spcPts val="1000"/>
              </a:spcBef>
              <a:buClr>
                <a:schemeClr val="bg2">
                  <a:lumMod val="40000"/>
                  <a:lumOff val="60000"/>
                </a:schemeClr>
              </a:buClr>
              <a:buSzPct val="80000"/>
              <a:buFont typeface="Wingdings 3" charset="2"/>
              <a:buChar char=""/>
              <a:tabLst/>
            </a:pPr>
            <a:endParaRPr kumimoji="0" lang="en-US" altLang="en-US" sz="1500" u="none" strike="noStrike" cap="none" normalizeH="0" baseline="0" dirty="0">
              <a:ln>
                <a:noFill/>
              </a:ln>
              <a:effectLst/>
              <a:latin typeface="+mj-lt"/>
              <a:ea typeface="+mj-ea"/>
              <a:cs typeface="+mj-cs"/>
            </a:endParaRPr>
          </a:p>
        </p:txBody>
      </p:sp>
      <p:sp>
        <p:nvSpPr>
          <p:cNvPr id="2" name="Rectangle 1">
            <a:extLst>
              <a:ext uri="{FF2B5EF4-FFF2-40B4-BE49-F238E27FC236}">
                <a16:creationId xmlns:a16="http://schemas.microsoft.com/office/drawing/2014/main" id="{5409333D-9CE1-6BA5-EAE1-C3EBC63F0951}"/>
              </a:ext>
            </a:extLst>
          </p:cNvPr>
          <p:cNvSpPr/>
          <p:nvPr/>
        </p:nvSpPr>
        <p:spPr>
          <a:xfrm>
            <a:off x="-13707" y="0"/>
            <a:ext cx="12192000" cy="1026265"/>
          </a:xfrm>
          <a:prstGeom prst="rect">
            <a:avLst/>
          </a:prstGeom>
          <a:solidFill>
            <a:srgbClr val="28B8C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3" name="TextBox 2">
            <a:extLst>
              <a:ext uri="{FF2B5EF4-FFF2-40B4-BE49-F238E27FC236}">
                <a16:creationId xmlns:a16="http://schemas.microsoft.com/office/drawing/2014/main" id="{07CF390F-98E2-5553-D2B9-D25798A31E3D}"/>
              </a:ext>
            </a:extLst>
          </p:cNvPr>
          <p:cNvSpPr txBox="1"/>
          <p:nvPr/>
        </p:nvSpPr>
        <p:spPr>
          <a:xfrm>
            <a:off x="212073" y="131780"/>
            <a:ext cx="6607276" cy="707886"/>
          </a:xfrm>
          <a:prstGeom prst="rect">
            <a:avLst/>
          </a:prstGeom>
          <a:noFill/>
        </p:spPr>
        <p:txBody>
          <a:bodyPr wrap="square">
            <a:spAutoFit/>
          </a:bodyPr>
          <a:lstStyle/>
          <a:p>
            <a:r>
              <a:rPr lang="en-GB" sz="4000" b="1" dirty="0">
                <a:solidFill>
                  <a:schemeClr val="bg1"/>
                </a:solidFill>
                <a:latin typeface="Arial" pitchFamily="34" charset="0"/>
                <a:cs typeface="Arial" pitchFamily="34" charset="0"/>
              </a:rPr>
              <a:t>Two examples</a:t>
            </a:r>
            <a:endParaRPr lang="en-GB" sz="4000" dirty="0">
              <a:solidFill>
                <a:schemeClr val="bg1"/>
              </a:solidFill>
            </a:endParaRPr>
          </a:p>
        </p:txBody>
      </p:sp>
      <p:pic>
        <p:nvPicPr>
          <p:cNvPr id="10" name="Picture 9" descr="A person wearing a headset and using a computer&#10;&#10;AI-generated content may be incorrect.">
            <a:extLst>
              <a:ext uri="{FF2B5EF4-FFF2-40B4-BE49-F238E27FC236}">
                <a16:creationId xmlns:a16="http://schemas.microsoft.com/office/drawing/2014/main" id="{9D75755C-6351-2C90-4B06-AEBB9CA2A11B}"/>
              </a:ext>
            </a:extLst>
          </p:cNvPr>
          <p:cNvPicPr>
            <a:picLocks noChangeAspect="1"/>
          </p:cNvPicPr>
          <p:nvPr/>
        </p:nvPicPr>
        <p:blipFill>
          <a:blip r:embed="rId3">
            <a:extLst>
              <a:ext uri="{28A0092B-C50C-407E-A947-70E740481C1C}">
                <a14:useLocalDpi xmlns:a14="http://schemas.microsoft.com/office/drawing/2010/main" val="0"/>
              </a:ext>
            </a:extLst>
          </a:blip>
          <a:srcRect l="8955" t="25318" r="10397"/>
          <a:stretch/>
        </p:blipFill>
        <p:spPr>
          <a:xfrm>
            <a:off x="-640334" y="2453951"/>
            <a:ext cx="5678865" cy="7432730"/>
          </a:xfrm>
          <a:prstGeom prst="rect">
            <a:avLst/>
          </a:prstGeom>
        </p:spPr>
      </p:pic>
      <p:pic>
        <p:nvPicPr>
          <p:cNvPr id="13" name="Picture 12" descr="A person holding a phone to his ear&#10;&#10;AI-generated content may be incorrect.">
            <a:extLst>
              <a:ext uri="{FF2B5EF4-FFF2-40B4-BE49-F238E27FC236}">
                <a16:creationId xmlns:a16="http://schemas.microsoft.com/office/drawing/2014/main" id="{16E8B8EF-00F2-98DE-867C-4E02EBE7F6D4}"/>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856377" y="686340"/>
            <a:ext cx="5429438" cy="7673839"/>
          </a:xfrm>
          <a:prstGeom prst="rect">
            <a:avLst/>
          </a:prstGeom>
        </p:spPr>
      </p:pic>
    </p:spTree>
    <p:extLst>
      <p:ext uri="{BB962C8B-B14F-4D97-AF65-F5344CB8AC3E}">
        <p14:creationId xmlns:p14="http://schemas.microsoft.com/office/powerpoint/2010/main" val="317647043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AAD231-CAF0-A6CA-BD59-1F9A3435635D}"/>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3191CC3F-636E-5017-62D7-223DDD15CAFD}"/>
              </a:ext>
            </a:extLst>
          </p:cNvPr>
          <p:cNvSpPr/>
          <p:nvPr/>
        </p:nvSpPr>
        <p:spPr>
          <a:xfrm>
            <a:off x="-13708" y="1"/>
            <a:ext cx="12422018" cy="6858000"/>
          </a:xfrm>
          <a:prstGeom prst="rect">
            <a:avLst/>
          </a:prstGeom>
          <a:solidFill>
            <a:srgbClr val="28B8C4">
              <a:alpha val="13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Rectangle 1">
            <a:extLst>
              <a:ext uri="{FF2B5EF4-FFF2-40B4-BE49-F238E27FC236}">
                <a16:creationId xmlns:a16="http://schemas.microsoft.com/office/drawing/2014/main" id="{96F0BADB-3E6B-3ED4-2DF8-8F416028DBE6}"/>
              </a:ext>
            </a:extLst>
          </p:cNvPr>
          <p:cNvSpPr>
            <a:spLocks noChangeArrowheads="1"/>
          </p:cNvSpPr>
          <p:nvPr/>
        </p:nvSpPr>
        <p:spPr bwMode="auto">
          <a:xfrm>
            <a:off x="940327" y="1193421"/>
            <a:ext cx="10283933" cy="5514575"/>
          </a:xfrm>
          <a:prstGeom prst="rect">
            <a:avLst/>
          </a:prstGeom>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lIns="91440" tIns="45720" rIns="91440" bIns="45720" numCol="1" rtlCol="0" anchorCtr="0" compatLnSpc="1">
            <a:prstTxWarp prst="textNoShape">
              <a:avLst/>
            </a:prstTxWarp>
            <a:normAutofit/>
          </a:bodyPr>
          <a:lstStyle/>
          <a:p>
            <a:pPr marL="0" marR="0" lvl="0" indent="0" fontAlgn="base">
              <a:lnSpc>
                <a:spcPct val="90000"/>
              </a:lnSpc>
              <a:spcBef>
                <a:spcPts val="1000"/>
              </a:spcBef>
              <a:buClr>
                <a:schemeClr val="bg2">
                  <a:lumMod val="40000"/>
                  <a:lumOff val="60000"/>
                </a:schemeClr>
              </a:buClr>
              <a:buSzPct val="80000"/>
              <a:buFont typeface="Wingdings 3" charset="2"/>
              <a:buChar char=""/>
              <a:tabLst/>
            </a:pPr>
            <a:endParaRPr kumimoji="0" lang="en-US" altLang="en-US" sz="2000" u="none" strike="noStrike" cap="none" normalizeH="0" baseline="0" dirty="0">
              <a:ln>
                <a:noFill/>
              </a:ln>
              <a:effectLst/>
              <a:latin typeface="+mj-lt"/>
              <a:ea typeface="+mj-ea"/>
              <a:cs typeface="+mj-cs"/>
            </a:endParaRPr>
          </a:p>
          <a:p>
            <a:pPr marL="0" marR="0" lvl="0" indent="0" fontAlgn="base">
              <a:lnSpc>
                <a:spcPct val="90000"/>
              </a:lnSpc>
              <a:spcBef>
                <a:spcPts val="1000"/>
              </a:spcBef>
              <a:buClr>
                <a:schemeClr val="bg2">
                  <a:lumMod val="40000"/>
                  <a:lumOff val="60000"/>
                </a:schemeClr>
              </a:buClr>
              <a:buSzPct val="80000"/>
              <a:buFont typeface="Wingdings 3" charset="2"/>
              <a:buChar char=""/>
              <a:tabLst/>
            </a:pPr>
            <a:endParaRPr kumimoji="0" lang="en-US" altLang="en-US" sz="1500" u="none" strike="noStrike" cap="none" normalizeH="0" baseline="0" dirty="0">
              <a:ln>
                <a:noFill/>
              </a:ln>
              <a:effectLst/>
              <a:latin typeface="+mj-lt"/>
              <a:ea typeface="+mj-ea"/>
              <a:cs typeface="+mj-cs"/>
            </a:endParaRPr>
          </a:p>
        </p:txBody>
      </p:sp>
      <p:sp>
        <p:nvSpPr>
          <p:cNvPr id="2" name="Rectangle 1">
            <a:extLst>
              <a:ext uri="{FF2B5EF4-FFF2-40B4-BE49-F238E27FC236}">
                <a16:creationId xmlns:a16="http://schemas.microsoft.com/office/drawing/2014/main" id="{948C911A-62BB-72BB-57F8-06C73EB101F3}"/>
              </a:ext>
            </a:extLst>
          </p:cNvPr>
          <p:cNvSpPr/>
          <p:nvPr/>
        </p:nvSpPr>
        <p:spPr>
          <a:xfrm>
            <a:off x="-13708" y="0"/>
            <a:ext cx="12292793" cy="1026265"/>
          </a:xfrm>
          <a:prstGeom prst="rect">
            <a:avLst/>
          </a:prstGeom>
          <a:solidFill>
            <a:srgbClr val="28B8C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0" name="Rectangle 9">
            <a:extLst>
              <a:ext uri="{FF2B5EF4-FFF2-40B4-BE49-F238E27FC236}">
                <a16:creationId xmlns:a16="http://schemas.microsoft.com/office/drawing/2014/main" id="{AF7859A4-504F-6EBC-B578-105244F8BA21}"/>
              </a:ext>
            </a:extLst>
          </p:cNvPr>
          <p:cNvSpPr/>
          <p:nvPr/>
        </p:nvSpPr>
        <p:spPr>
          <a:xfrm>
            <a:off x="212074" y="1315616"/>
            <a:ext cx="11693788" cy="539238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TextBox 2">
            <a:extLst>
              <a:ext uri="{FF2B5EF4-FFF2-40B4-BE49-F238E27FC236}">
                <a16:creationId xmlns:a16="http://schemas.microsoft.com/office/drawing/2014/main" id="{FDF26DDB-B340-6398-4471-8F3E1D827F39}"/>
              </a:ext>
            </a:extLst>
          </p:cNvPr>
          <p:cNvSpPr txBox="1"/>
          <p:nvPr/>
        </p:nvSpPr>
        <p:spPr>
          <a:xfrm>
            <a:off x="212073" y="131780"/>
            <a:ext cx="8857282" cy="707886"/>
          </a:xfrm>
          <a:prstGeom prst="rect">
            <a:avLst/>
          </a:prstGeom>
          <a:noFill/>
        </p:spPr>
        <p:txBody>
          <a:bodyPr wrap="square">
            <a:spAutoFit/>
          </a:bodyPr>
          <a:lstStyle/>
          <a:p>
            <a:r>
              <a:rPr lang="en-GB" sz="4000" b="1" dirty="0">
                <a:solidFill>
                  <a:schemeClr val="bg1"/>
                </a:solidFill>
                <a:latin typeface="Arial" pitchFamily="34" charset="0"/>
                <a:cs typeface="Arial" pitchFamily="34" charset="0"/>
              </a:rPr>
              <a:t>What next when it's not urgent?</a:t>
            </a:r>
            <a:endParaRPr lang="en-GB" sz="4000" dirty="0">
              <a:solidFill>
                <a:schemeClr val="bg1"/>
              </a:solidFill>
            </a:endParaRPr>
          </a:p>
        </p:txBody>
      </p:sp>
      <p:sp>
        <p:nvSpPr>
          <p:cNvPr id="8" name="TextBox 7">
            <a:extLst>
              <a:ext uri="{FF2B5EF4-FFF2-40B4-BE49-F238E27FC236}">
                <a16:creationId xmlns:a16="http://schemas.microsoft.com/office/drawing/2014/main" id="{9AFE7DF7-D8EA-E81D-F487-E14FAB2A1D70}"/>
              </a:ext>
            </a:extLst>
          </p:cNvPr>
          <p:cNvSpPr txBox="1"/>
          <p:nvPr/>
        </p:nvSpPr>
        <p:spPr>
          <a:xfrm>
            <a:off x="1418253" y="1694904"/>
            <a:ext cx="10156699" cy="3970318"/>
          </a:xfrm>
          <a:prstGeom prst="rect">
            <a:avLst/>
          </a:prstGeom>
          <a:noFill/>
        </p:spPr>
        <p:txBody>
          <a:bodyPr wrap="square">
            <a:spAutoFit/>
          </a:bodyPr>
          <a:lstStyle/>
          <a:p>
            <a:pPr marL="342900" indent="-342900" algn="l">
              <a:buFont typeface="Arial" panose="020B0604020202020204" pitchFamily="34" charset="0"/>
              <a:buChar char="•"/>
            </a:pPr>
            <a:r>
              <a:rPr lang="en-GB" sz="2800" dirty="0">
                <a:latin typeface="Arial" panose="020B0604020202020204" pitchFamily="34" charset="0"/>
                <a:cs typeface="Arial" panose="020B0604020202020204" pitchFamily="34" charset="0"/>
              </a:rPr>
              <a:t>Send the person the ‘Mental Health Support Signposting email’</a:t>
            </a:r>
          </a:p>
          <a:p>
            <a:pPr marL="342900" indent="-342900" algn="l">
              <a:buFont typeface="Arial" panose="020B0604020202020204" pitchFamily="34" charset="0"/>
              <a:buChar char="•"/>
            </a:pPr>
            <a:endParaRPr lang="en-GB" sz="2800" dirty="0">
              <a:latin typeface="Arial" panose="020B0604020202020204" pitchFamily="34" charset="0"/>
              <a:cs typeface="Arial" panose="020B0604020202020204" pitchFamily="34" charset="0"/>
            </a:endParaRPr>
          </a:p>
          <a:p>
            <a:pPr marL="342900" indent="-342900" algn="l">
              <a:buFont typeface="Arial" panose="020B0604020202020204" pitchFamily="34" charset="0"/>
              <a:buChar char="•"/>
            </a:pPr>
            <a:r>
              <a:rPr lang="en-GB" sz="2800" dirty="0">
                <a:latin typeface="Arial" panose="020B0604020202020204" pitchFamily="34" charset="0"/>
                <a:cs typeface="Arial" panose="020B0604020202020204" pitchFamily="34" charset="0"/>
              </a:rPr>
              <a:t>Send the person the ‘Urgent Mental Health Support’ text message</a:t>
            </a:r>
          </a:p>
          <a:p>
            <a:pPr marL="342900" indent="-342900" algn="l">
              <a:buFont typeface="Arial" panose="020B0604020202020204" pitchFamily="34" charset="0"/>
              <a:buChar char="•"/>
            </a:pPr>
            <a:endParaRPr lang="en-GB" sz="2800" dirty="0">
              <a:latin typeface="Arial" panose="020B0604020202020204" pitchFamily="34" charset="0"/>
              <a:cs typeface="Arial" panose="020B0604020202020204" pitchFamily="34" charset="0"/>
            </a:endParaRPr>
          </a:p>
          <a:p>
            <a:pPr marL="342900" indent="-342900" algn="l">
              <a:buFont typeface="Arial" panose="020B0604020202020204" pitchFamily="34" charset="0"/>
              <a:buChar char="•"/>
            </a:pPr>
            <a:r>
              <a:rPr lang="en-GB" sz="2800" dirty="0">
                <a:latin typeface="Arial" panose="020B0604020202020204" pitchFamily="34" charset="0"/>
                <a:cs typeface="Arial" panose="020B0604020202020204" pitchFamily="34" charset="0"/>
              </a:rPr>
              <a:t>Let a member of the management team know that you have completed the Suicide Conversation Tool with someone and ask them to review it</a:t>
            </a:r>
          </a:p>
        </p:txBody>
      </p:sp>
      <p:pic>
        <p:nvPicPr>
          <p:cNvPr id="9" name="Picture 8" descr="A person holding a phone to his ear&#10;&#10;AI-generated content may be incorrect.">
            <a:extLst>
              <a:ext uri="{FF2B5EF4-FFF2-40B4-BE49-F238E27FC236}">
                <a16:creationId xmlns:a16="http://schemas.microsoft.com/office/drawing/2014/main" id="{B846404B-4BA4-DFFA-7EB2-4ACE56FD776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031634" y="3908862"/>
            <a:ext cx="2911291" cy="4114750"/>
          </a:xfrm>
          <a:prstGeom prst="rect">
            <a:avLst/>
          </a:prstGeom>
        </p:spPr>
      </p:pic>
      <p:pic>
        <p:nvPicPr>
          <p:cNvPr id="11" name="Picture 10" descr="A person wearing a headset and using a computer&#10;&#10;AI-generated content may be incorrect.">
            <a:extLst>
              <a:ext uri="{FF2B5EF4-FFF2-40B4-BE49-F238E27FC236}">
                <a16:creationId xmlns:a16="http://schemas.microsoft.com/office/drawing/2014/main" id="{A7088559-C52A-EBAC-89CF-6F770E460877}"/>
              </a:ext>
            </a:extLst>
          </p:cNvPr>
          <p:cNvPicPr>
            <a:picLocks noChangeAspect="1"/>
          </p:cNvPicPr>
          <p:nvPr/>
        </p:nvPicPr>
        <p:blipFill>
          <a:blip r:embed="rId4">
            <a:extLst>
              <a:ext uri="{28A0092B-C50C-407E-A947-70E740481C1C}">
                <a14:useLocalDpi xmlns:a14="http://schemas.microsoft.com/office/drawing/2010/main" val="0"/>
              </a:ext>
            </a:extLst>
          </a:blip>
          <a:srcRect l="8955" t="25318" r="10397"/>
          <a:stretch/>
        </p:blipFill>
        <p:spPr>
          <a:xfrm>
            <a:off x="-648137" y="4678395"/>
            <a:ext cx="2831407" cy="3705860"/>
          </a:xfrm>
          <a:prstGeom prst="rect">
            <a:avLst/>
          </a:prstGeom>
        </p:spPr>
      </p:pic>
    </p:spTree>
    <p:extLst>
      <p:ext uri="{BB962C8B-B14F-4D97-AF65-F5344CB8AC3E}">
        <p14:creationId xmlns:p14="http://schemas.microsoft.com/office/powerpoint/2010/main" val="20124936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96C482-452A-E409-1ADD-56CEEE856835}"/>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43238E77-41C5-FD6B-958A-54ED67E4B807}"/>
              </a:ext>
            </a:extLst>
          </p:cNvPr>
          <p:cNvSpPr/>
          <p:nvPr/>
        </p:nvSpPr>
        <p:spPr>
          <a:xfrm>
            <a:off x="-113522" y="0"/>
            <a:ext cx="12521832" cy="6978103"/>
          </a:xfrm>
          <a:prstGeom prst="rect">
            <a:avLst/>
          </a:prstGeom>
          <a:solidFill>
            <a:srgbClr val="28B8C4">
              <a:alpha val="13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Rectangle 1">
            <a:extLst>
              <a:ext uri="{FF2B5EF4-FFF2-40B4-BE49-F238E27FC236}">
                <a16:creationId xmlns:a16="http://schemas.microsoft.com/office/drawing/2014/main" id="{22F5C392-F9AC-61C2-8027-0FFEB715EDF5}"/>
              </a:ext>
            </a:extLst>
          </p:cNvPr>
          <p:cNvSpPr>
            <a:spLocks noChangeArrowheads="1"/>
          </p:cNvSpPr>
          <p:nvPr/>
        </p:nvSpPr>
        <p:spPr bwMode="auto">
          <a:xfrm>
            <a:off x="940327" y="1193421"/>
            <a:ext cx="10283933" cy="5514575"/>
          </a:xfrm>
          <a:prstGeom prst="rect">
            <a:avLst/>
          </a:prstGeom>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lIns="91440" tIns="45720" rIns="91440" bIns="45720" numCol="1" rtlCol="0" anchorCtr="0" compatLnSpc="1">
            <a:prstTxWarp prst="textNoShape">
              <a:avLst/>
            </a:prstTxWarp>
            <a:normAutofit/>
          </a:bodyPr>
          <a:lstStyle/>
          <a:p>
            <a:pPr marL="0" marR="0" lvl="0" indent="0" fontAlgn="base">
              <a:lnSpc>
                <a:spcPct val="90000"/>
              </a:lnSpc>
              <a:spcBef>
                <a:spcPts val="1000"/>
              </a:spcBef>
              <a:buClr>
                <a:schemeClr val="bg2">
                  <a:lumMod val="40000"/>
                  <a:lumOff val="60000"/>
                </a:schemeClr>
              </a:buClr>
              <a:buSzPct val="80000"/>
              <a:buFont typeface="Wingdings 3" charset="2"/>
              <a:buChar char=""/>
              <a:tabLst/>
            </a:pPr>
            <a:endParaRPr kumimoji="0" lang="en-US" altLang="en-US" sz="2000" u="none" strike="noStrike" cap="none" normalizeH="0" baseline="0" dirty="0">
              <a:ln>
                <a:noFill/>
              </a:ln>
              <a:effectLst/>
              <a:latin typeface="+mj-lt"/>
              <a:ea typeface="+mj-ea"/>
              <a:cs typeface="+mj-cs"/>
            </a:endParaRPr>
          </a:p>
          <a:p>
            <a:pPr marL="0" marR="0" lvl="0" indent="0" fontAlgn="base">
              <a:lnSpc>
                <a:spcPct val="90000"/>
              </a:lnSpc>
              <a:spcBef>
                <a:spcPts val="1000"/>
              </a:spcBef>
              <a:buClr>
                <a:schemeClr val="bg2">
                  <a:lumMod val="40000"/>
                  <a:lumOff val="60000"/>
                </a:schemeClr>
              </a:buClr>
              <a:buSzPct val="80000"/>
              <a:buFont typeface="Wingdings 3" charset="2"/>
              <a:buChar char=""/>
              <a:tabLst/>
            </a:pPr>
            <a:endParaRPr kumimoji="0" lang="en-US" altLang="en-US" sz="1500" u="none" strike="noStrike" cap="none" normalizeH="0" baseline="0" dirty="0">
              <a:ln>
                <a:noFill/>
              </a:ln>
              <a:effectLst/>
              <a:latin typeface="+mj-lt"/>
              <a:ea typeface="+mj-ea"/>
              <a:cs typeface="+mj-cs"/>
            </a:endParaRPr>
          </a:p>
        </p:txBody>
      </p:sp>
      <p:sp>
        <p:nvSpPr>
          <p:cNvPr id="2" name="Rectangle 1">
            <a:extLst>
              <a:ext uri="{FF2B5EF4-FFF2-40B4-BE49-F238E27FC236}">
                <a16:creationId xmlns:a16="http://schemas.microsoft.com/office/drawing/2014/main" id="{9F832AC5-2E8B-5DF2-474C-0EAD2838662C}"/>
              </a:ext>
            </a:extLst>
          </p:cNvPr>
          <p:cNvSpPr/>
          <p:nvPr/>
        </p:nvSpPr>
        <p:spPr>
          <a:xfrm>
            <a:off x="-13707" y="0"/>
            <a:ext cx="12192000" cy="1026265"/>
          </a:xfrm>
          <a:prstGeom prst="rect">
            <a:avLst/>
          </a:prstGeom>
          <a:solidFill>
            <a:srgbClr val="28B8C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3" name="TextBox 2">
            <a:extLst>
              <a:ext uri="{FF2B5EF4-FFF2-40B4-BE49-F238E27FC236}">
                <a16:creationId xmlns:a16="http://schemas.microsoft.com/office/drawing/2014/main" id="{F34EEBCF-65E7-12EE-50D4-A6ED85FD1B6B}"/>
              </a:ext>
            </a:extLst>
          </p:cNvPr>
          <p:cNvSpPr txBox="1"/>
          <p:nvPr/>
        </p:nvSpPr>
        <p:spPr>
          <a:xfrm>
            <a:off x="212073" y="131780"/>
            <a:ext cx="8857282" cy="707886"/>
          </a:xfrm>
          <a:prstGeom prst="rect">
            <a:avLst/>
          </a:prstGeom>
          <a:noFill/>
        </p:spPr>
        <p:txBody>
          <a:bodyPr wrap="square">
            <a:spAutoFit/>
          </a:bodyPr>
          <a:lstStyle/>
          <a:p>
            <a:r>
              <a:rPr lang="en-GB" sz="4000" b="1" dirty="0">
                <a:solidFill>
                  <a:schemeClr val="bg1"/>
                </a:solidFill>
                <a:latin typeface="Arial" pitchFamily="34" charset="0"/>
                <a:cs typeface="Arial" pitchFamily="34" charset="0"/>
              </a:rPr>
              <a:t>What if it is urgent?</a:t>
            </a:r>
            <a:endParaRPr lang="en-GB" sz="4000" dirty="0">
              <a:solidFill>
                <a:schemeClr val="bg1"/>
              </a:solidFill>
            </a:endParaRPr>
          </a:p>
        </p:txBody>
      </p:sp>
      <p:sp>
        <p:nvSpPr>
          <p:cNvPr id="10" name="Rectangle 9">
            <a:extLst>
              <a:ext uri="{FF2B5EF4-FFF2-40B4-BE49-F238E27FC236}">
                <a16:creationId xmlns:a16="http://schemas.microsoft.com/office/drawing/2014/main" id="{31501174-467D-96F5-ADD7-FCD9391EC12B}"/>
              </a:ext>
            </a:extLst>
          </p:cNvPr>
          <p:cNvSpPr/>
          <p:nvPr/>
        </p:nvSpPr>
        <p:spPr>
          <a:xfrm>
            <a:off x="212074" y="1315616"/>
            <a:ext cx="11693788" cy="539238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TextBox 7">
            <a:extLst>
              <a:ext uri="{FF2B5EF4-FFF2-40B4-BE49-F238E27FC236}">
                <a16:creationId xmlns:a16="http://schemas.microsoft.com/office/drawing/2014/main" id="{60D4D823-543A-9CBE-39F9-598BCADDFF5C}"/>
              </a:ext>
            </a:extLst>
          </p:cNvPr>
          <p:cNvSpPr txBox="1"/>
          <p:nvPr/>
        </p:nvSpPr>
        <p:spPr>
          <a:xfrm>
            <a:off x="1586205" y="1331920"/>
            <a:ext cx="9988748" cy="4832092"/>
          </a:xfrm>
          <a:prstGeom prst="rect">
            <a:avLst/>
          </a:prstGeom>
          <a:noFill/>
        </p:spPr>
        <p:txBody>
          <a:bodyPr wrap="square">
            <a:spAutoFit/>
          </a:bodyPr>
          <a:lstStyle/>
          <a:p>
            <a:pPr algn="l"/>
            <a:r>
              <a:rPr lang="en-GB" sz="2800" dirty="0">
                <a:latin typeface="Arial" panose="020B0604020202020204" pitchFamily="34" charset="0"/>
                <a:cs typeface="Arial" panose="020B0604020202020204" pitchFamily="34" charset="0"/>
              </a:rPr>
              <a:t>If there is an immediate threat to life, we need to contact emergency services.</a:t>
            </a:r>
            <a:endParaRPr lang="en-US" sz="2800" dirty="0">
              <a:latin typeface="Arial" panose="020B0604020202020204" pitchFamily="34" charset="0"/>
              <a:cs typeface="Arial" panose="020B0604020202020204" pitchFamily="34" charset="0"/>
            </a:endParaRPr>
          </a:p>
          <a:p>
            <a:pPr algn="l"/>
            <a:endParaRPr lang="en-GB" sz="2800" dirty="0">
              <a:latin typeface="Arial" panose="020B0604020202020204" pitchFamily="34" charset="0"/>
              <a:cs typeface="Arial" panose="020B0604020202020204" pitchFamily="34" charset="0"/>
            </a:endParaRPr>
          </a:p>
          <a:p>
            <a:pPr algn="l"/>
            <a:r>
              <a:rPr lang="en-GB" sz="2800" dirty="0">
                <a:latin typeface="Arial" panose="020B0604020202020204" pitchFamily="34" charset="0"/>
                <a:cs typeface="Arial" panose="020B0604020202020204" pitchFamily="34" charset="0"/>
              </a:rPr>
              <a:t>For example, they have just taken an overdose, or there is an immediate intention to end their life (e.g. they say when the call is over, they have a plan to).</a:t>
            </a:r>
          </a:p>
          <a:p>
            <a:pPr marL="342900" indent="-342900" algn="l">
              <a:buFont typeface="Arial" panose="020B0604020202020204" pitchFamily="34" charset="0"/>
              <a:buChar char="•"/>
            </a:pPr>
            <a:r>
              <a:rPr lang="en-GB" sz="2800" dirty="0">
                <a:latin typeface="Arial" panose="020B0604020202020204" pitchFamily="34" charset="0"/>
                <a:cs typeface="Arial" panose="020B0604020202020204" pitchFamily="34" charset="0"/>
              </a:rPr>
              <a:t>Stay on the phone with the person</a:t>
            </a:r>
          </a:p>
          <a:p>
            <a:pPr marL="342900" indent="-342900" algn="l">
              <a:buFont typeface="Arial" panose="020B0604020202020204" pitchFamily="34" charset="0"/>
              <a:buChar char="•"/>
            </a:pPr>
            <a:r>
              <a:rPr lang="en-GB" sz="2800" dirty="0">
                <a:latin typeface="Arial" panose="020B0604020202020204" pitchFamily="34" charset="0"/>
                <a:cs typeface="Arial" panose="020B0604020202020204" pitchFamily="34" charset="0"/>
              </a:rPr>
              <a:t>Request urgent support from a manager by</a:t>
            </a:r>
            <a:r>
              <a:rPr lang="en-GB" sz="2800" dirty="0">
                <a:solidFill>
                  <a:schemeClr val="accent6"/>
                </a:solidFill>
                <a:latin typeface="Arial" panose="020B0604020202020204" pitchFamily="34" charset="0"/>
                <a:cs typeface="Arial" panose="020B0604020202020204" pitchFamily="34" charset="0"/>
              </a:rPr>
              <a:t> </a:t>
            </a:r>
            <a:r>
              <a:rPr lang="en-GB" sz="2800" dirty="0">
                <a:solidFill>
                  <a:schemeClr val="accent6"/>
                </a:solidFill>
                <a:highlight>
                  <a:srgbClr val="FFFF00"/>
                </a:highlight>
                <a:latin typeface="Arial" panose="020B0604020202020204" pitchFamily="34" charset="0"/>
                <a:cs typeface="Arial" panose="020B0604020202020204" pitchFamily="34" charset="0"/>
              </a:rPr>
              <a:t>(internal process for seeking immediate support)</a:t>
            </a:r>
          </a:p>
          <a:p>
            <a:pPr marL="342900" indent="-342900" algn="l">
              <a:buFont typeface="Arial" panose="020B0604020202020204" pitchFamily="34" charset="0"/>
              <a:buChar char="•"/>
            </a:pPr>
            <a:r>
              <a:rPr lang="en-GB" sz="2800" dirty="0">
                <a:latin typeface="Arial" panose="020B0604020202020204" pitchFamily="34" charset="0"/>
                <a:cs typeface="Arial" panose="020B0604020202020204" pitchFamily="34" charset="0"/>
              </a:rPr>
              <a:t>A manager will contact you ASAP to support you</a:t>
            </a:r>
            <a:br>
              <a:rPr lang="en-GB" sz="2800" dirty="0">
                <a:latin typeface="Arial" panose="020B0604020202020204" pitchFamily="34" charset="0"/>
                <a:cs typeface="Arial" panose="020B0604020202020204" pitchFamily="34" charset="0"/>
              </a:rPr>
            </a:br>
            <a:r>
              <a:rPr lang="en-GB" sz="2800" dirty="0">
                <a:latin typeface="Arial" panose="020B0604020202020204" pitchFamily="34" charset="0"/>
                <a:cs typeface="Arial" panose="020B0604020202020204" pitchFamily="34" charset="0"/>
              </a:rPr>
              <a:t> &amp; contact 999</a:t>
            </a:r>
          </a:p>
        </p:txBody>
      </p:sp>
      <p:pic>
        <p:nvPicPr>
          <p:cNvPr id="9" name="Picture 8" descr="A person holding a phone to his ear&#10;&#10;AI-generated content may be incorrect.">
            <a:extLst>
              <a:ext uri="{FF2B5EF4-FFF2-40B4-BE49-F238E27FC236}">
                <a16:creationId xmlns:a16="http://schemas.microsoft.com/office/drawing/2014/main" id="{84128CED-9FAC-A2C0-3483-F50A709F340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031634" y="3908862"/>
            <a:ext cx="2911291" cy="4114750"/>
          </a:xfrm>
          <a:prstGeom prst="rect">
            <a:avLst/>
          </a:prstGeom>
        </p:spPr>
      </p:pic>
      <p:pic>
        <p:nvPicPr>
          <p:cNvPr id="11" name="Picture 10" descr="A person wearing a headset and using a computer&#10;&#10;AI-generated content may be incorrect.">
            <a:extLst>
              <a:ext uri="{FF2B5EF4-FFF2-40B4-BE49-F238E27FC236}">
                <a16:creationId xmlns:a16="http://schemas.microsoft.com/office/drawing/2014/main" id="{F8DBCE3F-5F28-DA56-2C45-F380F792BCA9}"/>
              </a:ext>
            </a:extLst>
          </p:cNvPr>
          <p:cNvPicPr>
            <a:picLocks noChangeAspect="1"/>
          </p:cNvPicPr>
          <p:nvPr/>
        </p:nvPicPr>
        <p:blipFill>
          <a:blip r:embed="rId4">
            <a:extLst>
              <a:ext uri="{28A0092B-C50C-407E-A947-70E740481C1C}">
                <a14:useLocalDpi xmlns:a14="http://schemas.microsoft.com/office/drawing/2010/main" val="0"/>
              </a:ext>
            </a:extLst>
          </a:blip>
          <a:srcRect l="8955" t="25318" r="10397"/>
          <a:stretch/>
        </p:blipFill>
        <p:spPr>
          <a:xfrm>
            <a:off x="-648137" y="4715719"/>
            <a:ext cx="2831407" cy="3705860"/>
          </a:xfrm>
          <a:prstGeom prst="rect">
            <a:avLst/>
          </a:prstGeom>
        </p:spPr>
      </p:pic>
    </p:spTree>
    <p:extLst>
      <p:ext uri="{BB962C8B-B14F-4D97-AF65-F5344CB8AC3E}">
        <p14:creationId xmlns:p14="http://schemas.microsoft.com/office/powerpoint/2010/main" val="382749704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15F211-AF00-9E25-26C7-5F629D9447AB}"/>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913360E2-539F-4DE7-214E-17521AED4A13}"/>
              </a:ext>
            </a:extLst>
          </p:cNvPr>
          <p:cNvSpPr/>
          <p:nvPr/>
        </p:nvSpPr>
        <p:spPr>
          <a:xfrm>
            <a:off x="-113522" y="0"/>
            <a:ext cx="12521832" cy="6978103"/>
          </a:xfrm>
          <a:prstGeom prst="rect">
            <a:avLst/>
          </a:prstGeom>
          <a:solidFill>
            <a:srgbClr val="28B8C4">
              <a:alpha val="13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Rectangle 1">
            <a:extLst>
              <a:ext uri="{FF2B5EF4-FFF2-40B4-BE49-F238E27FC236}">
                <a16:creationId xmlns:a16="http://schemas.microsoft.com/office/drawing/2014/main" id="{C3A21764-A115-95E1-F4EF-3C2A7E799D40}"/>
              </a:ext>
            </a:extLst>
          </p:cNvPr>
          <p:cNvSpPr>
            <a:spLocks noChangeArrowheads="1"/>
          </p:cNvSpPr>
          <p:nvPr/>
        </p:nvSpPr>
        <p:spPr bwMode="auto">
          <a:xfrm>
            <a:off x="940327" y="1193421"/>
            <a:ext cx="10283933" cy="5514575"/>
          </a:xfrm>
          <a:prstGeom prst="rect">
            <a:avLst/>
          </a:prstGeom>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lIns="91440" tIns="45720" rIns="91440" bIns="45720" numCol="1" rtlCol="0" anchorCtr="0" compatLnSpc="1">
            <a:prstTxWarp prst="textNoShape">
              <a:avLst/>
            </a:prstTxWarp>
            <a:normAutofit/>
          </a:bodyPr>
          <a:lstStyle/>
          <a:p>
            <a:pPr marL="0" marR="0" lvl="0" indent="0" fontAlgn="base">
              <a:lnSpc>
                <a:spcPct val="90000"/>
              </a:lnSpc>
              <a:spcBef>
                <a:spcPts val="1000"/>
              </a:spcBef>
              <a:buClr>
                <a:schemeClr val="bg2">
                  <a:lumMod val="40000"/>
                  <a:lumOff val="60000"/>
                </a:schemeClr>
              </a:buClr>
              <a:buSzPct val="80000"/>
              <a:buFont typeface="Wingdings 3" charset="2"/>
              <a:buChar char=""/>
              <a:tabLst/>
            </a:pPr>
            <a:endParaRPr kumimoji="0" lang="en-US" altLang="en-US" sz="2000" u="none" strike="noStrike" cap="none" normalizeH="0" baseline="0" dirty="0">
              <a:ln>
                <a:noFill/>
              </a:ln>
              <a:effectLst/>
              <a:latin typeface="+mj-lt"/>
              <a:ea typeface="+mj-ea"/>
              <a:cs typeface="+mj-cs"/>
            </a:endParaRPr>
          </a:p>
          <a:p>
            <a:pPr marL="0" marR="0" lvl="0" indent="0" fontAlgn="base">
              <a:lnSpc>
                <a:spcPct val="90000"/>
              </a:lnSpc>
              <a:spcBef>
                <a:spcPts val="1000"/>
              </a:spcBef>
              <a:buClr>
                <a:schemeClr val="bg2">
                  <a:lumMod val="40000"/>
                  <a:lumOff val="60000"/>
                </a:schemeClr>
              </a:buClr>
              <a:buSzPct val="80000"/>
              <a:buFont typeface="Wingdings 3" charset="2"/>
              <a:buChar char=""/>
              <a:tabLst/>
            </a:pPr>
            <a:endParaRPr kumimoji="0" lang="en-US" altLang="en-US" sz="1500" u="none" strike="noStrike" cap="none" normalizeH="0" baseline="0" dirty="0">
              <a:ln>
                <a:noFill/>
              </a:ln>
              <a:effectLst/>
              <a:latin typeface="+mj-lt"/>
              <a:ea typeface="+mj-ea"/>
              <a:cs typeface="+mj-cs"/>
            </a:endParaRPr>
          </a:p>
        </p:txBody>
      </p:sp>
      <p:sp>
        <p:nvSpPr>
          <p:cNvPr id="2" name="Rectangle 1">
            <a:extLst>
              <a:ext uri="{FF2B5EF4-FFF2-40B4-BE49-F238E27FC236}">
                <a16:creationId xmlns:a16="http://schemas.microsoft.com/office/drawing/2014/main" id="{AB201538-3C9A-2821-147D-408C7844CC66}"/>
              </a:ext>
            </a:extLst>
          </p:cNvPr>
          <p:cNvSpPr/>
          <p:nvPr/>
        </p:nvSpPr>
        <p:spPr>
          <a:xfrm>
            <a:off x="-13707" y="0"/>
            <a:ext cx="12192000" cy="1026265"/>
          </a:xfrm>
          <a:prstGeom prst="rect">
            <a:avLst/>
          </a:prstGeom>
          <a:solidFill>
            <a:srgbClr val="28B8C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3" name="TextBox 2">
            <a:extLst>
              <a:ext uri="{FF2B5EF4-FFF2-40B4-BE49-F238E27FC236}">
                <a16:creationId xmlns:a16="http://schemas.microsoft.com/office/drawing/2014/main" id="{4B1C8790-1C0A-2003-6771-3AA9A09F6232}"/>
              </a:ext>
            </a:extLst>
          </p:cNvPr>
          <p:cNvSpPr txBox="1"/>
          <p:nvPr/>
        </p:nvSpPr>
        <p:spPr>
          <a:xfrm>
            <a:off x="212073" y="131780"/>
            <a:ext cx="8857282" cy="707886"/>
          </a:xfrm>
          <a:prstGeom prst="rect">
            <a:avLst/>
          </a:prstGeom>
          <a:noFill/>
        </p:spPr>
        <p:txBody>
          <a:bodyPr wrap="square">
            <a:spAutoFit/>
          </a:bodyPr>
          <a:lstStyle/>
          <a:p>
            <a:r>
              <a:rPr lang="en-GB" sz="4000" b="1" dirty="0">
                <a:solidFill>
                  <a:schemeClr val="bg1"/>
                </a:solidFill>
                <a:latin typeface="Arial" pitchFamily="34" charset="0"/>
                <a:cs typeface="Arial" pitchFamily="34" charset="0"/>
              </a:rPr>
              <a:t>What happens next?</a:t>
            </a:r>
            <a:endParaRPr lang="en-GB" sz="4000" dirty="0">
              <a:solidFill>
                <a:schemeClr val="bg1"/>
              </a:solidFill>
            </a:endParaRPr>
          </a:p>
        </p:txBody>
      </p:sp>
      <p:sp>
        <p:nvSpPr>
          <p:cNvPr id="11" name="Rectangle 10">
            <a:extLst>
              <a:ext uri="{FF2B5EF4-FFF2-40B4-BE49-F238E27FC236}">
                <a16:creationId xmlns:a16="http://schemas.microsoft.com/office/drawing/2014/main" id="{C1B70304-38DA-6DC9-8C59-EC4F6B33188A}"/>
              </a:ext>
            </a:extLst>
          </p:cNvPr>
          <p:cNvSpPr/>
          <p:nvPr/>
        </p:nvSpPr>
        <p:spPr>
          <a:xfrm>
            <a:off x="212074" y="1315616"/>
            <a:ext cx="11693788" cy="539238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TextBox 7">
            <a:extLst>
              <a:ext uri="{FF2B5EF4-FFF2-40B4-BE49-F238E27FC236}">
                <a16:creationId xmlns:a16="http://schemas.microsoft.com/office/drawing/2014/main" id="{01801284-674C-B8E5-AA9C-E3CF754AC119}"/>
              </a:ext>
            </a:extLst>
          </p:cNvPr>
          <p:cNvSpPr txBox="1"/>
          <p:nvPr/>
        </p:nvSpPr>
        <p:spPr>
          <a:xfrm>
            <a:off x="354563" y="1571151"/>
            <a:ext cx="11395735" cy="4401205"/>
          </a:xfrm>
          <a:prstGeom prst="rect">
            <a:avLst/>
          </a:prstGeom>
          <a:noFill/>
        </p:spPr>
        <p:txBody>
          <a:bodyPr wrap="square">
            <a:spAutoFit/>
          </a:bodyPr>
          <a:lstStyle/>
          <a:p>
            <a:pPr marL="457200" indent="-457200">
              <a:buFont typeface="Arial" panose="020B0604020202020204" pitchFamily="34" charset="0"/>
              <a:buChar char="•"/>
            </a:pPr>
            <a:r>
              <a:rPr lang="en-GB" sz="2800" dirty="0">
                <a:latin typeface="Arial" panose="020B0604020202020204" pitchFamily="34" charset="0"/>
                <a:cs typeface="Arial" panose="020B0604020202020204" pitchFamily="34" charset="0"/>
              </a:rPr>
              <a:t>A manager will review the Suicide Conversation Tool within the hour and decide the most appropriate actions.</a:t>
            </a:r>
          </a:p>
          <a:p>
            <a:pPr marL="457200" indent="-457200">
              <a:buFont typeface="Arial" panose="020B0604020202020204" pitchFamily="34" charset="0"/>
              <a:buChar char="•"/>
            </a:pPr>
            <a:endParaRPr lang="en-GB" sz="2800" dirty="0">
              <a:latin typeface="Arial" panose="020B0604020202020204" pitchFamily="34" charset="0"/>
              <a:cs typeface="Arial" panose="020B0604020202020204" pitchFamily="34" charset="0"/>
            </a:endParaRPr>
          </a:p>
          <a:p>
            <a:pPr marL="457200" indent="-457200">
              <a:buFont typeface="Arial" panose="020B0604020202020204" pitchFamily="34" charset="0"/>
              <a:buChar char="•"/>
            </a:pPr>
            <a:r>
              <a:rPr lang="en-GB" sz="2800" dirty="0">
                <a:latin typeface="Arial" panose="020B0604020202020204" pitchFamily="34" charset="0"/>
                <a:cs typeface="Arial" panose="020B0604020202020204" pitchFamily="34" charset="0"/>
              </a:rPr>
              <a:t>In all cases, we will update the GP &amp; provide signposting support &amp; advice. In some cases, we may need to contact the person’s GP more urgently or contact the person's allocated mental health professional.  </a:t>
            </a:r>
          </a:p>
          <a:p>
            <a:pPr marL="457200" indent="-457200">
              <a:buFont typeface="Arial" panose="020B0604020202020204" pitchFamily="34" charset="0"/>
              <a:buChar char="•"/>
            </a:pPr>
            <a:endParaRPr lang="en-GB" sz="2800" dirty="0">
              <a:latin typeface="Arial" panose="020B0604020202020204" pitchFamily="34" charset="0"/>
              <a:cs typeface="Arial" panose="020B0604020202020204" pitchFamily="34" charset="0"/>
            </a:endParaRPr>
          </a:p>
          <a:p>
            <a:pPr marL="457200" indent="-457200">
              <a:buFont typeface="Arial" panose="020B0604020202020204" pitchFamily="34" charset="0"/>
              <a:buChar char="•"/>
            </a:pPr>
            <a:r>
              <a:rPr lang="en-GB" sz="2800" dirty="0">
                <a:latin typeface="Arial" panose="020B0604020202020204" pitchFamily="34" charset="0"/>
                <a:cs typeface="Arial" panose="020B0604020202020204" pitchFamily="34" charset="0"/>
              </a:rPr>
              <a:t>The supporting manager will contact you to confirm any</a:t>
            </a:r>
            <a:br>
              <a:rPr lang="en-GB" sz="2800" dirty="0">
                <a:latin typeface="Arial" panose="020B0604020202020204" pitchFamily="34" charset="0"/>
                <a:cs typeface="Arial" panose="020B0604020202020204" pitchFamily="34" charset="0"/>
              </a:rPr>
            </a:br>
            <a:r>
              <a:rPr lang="en-GB" sz="2800" dirty="0">
                <a:latin typeface="Arial" panose="020B0604020202020204" pitchFamily="34" charset="0"/>
                <a:cs typeface="Arial" panose="020B0604020202020204" pitchFamily="34" charset="0"/>
              </a:rPr>
              <a:t> further actions required.</a:t>
            </a:r>
          </a:p>
        </p:txBody>
      </p:sp>
      <p:pic>
        <p:nvPicPr>
          <p:cNvPr id="9" name="Picture 8" descr="A person holding a phone to his ear&#10;&#10;AI-generated content may be incorrect.">
            <a:extLst>
              <a:ext uri="{FF2B5EF4-FFF2-40B4-BE49-F238E27FC236}">
                <a16:creationId xmlns:a16="http://schemas.microsoft.com/office/drawing/2014/main" id="{17838E1D-685E-0ED7-71B4-26455CA079D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031634" y="3908862"/>
            <a:ext cx="2911291" cy="4114750"/>
          </a:xfrm>
          <a:prstGeom prst="rect">
            <a:avLst/>
          </a:prstGeom>
        </p:spPr>
      </p:pic>
      <p:pic>
        <p:nvPicPr>
          <p:cNvPr id="12" name="Picture 11" descr="A person wearing a headset and using a computer&#10;&#10;AI-generated content may be incorrect.">
            <a:extLst>
              <a:ext uri="{FF2B5EF4-FFF2-40B4-BE49-F238E27FC236}">
                <a16:creationId xmlns:a16="http://schemas.microsoft.com/office/drawing/2014/main" id="{8121BF0A-C119-9764-66ED-0BBA8DA448E2}"/>
              </a:ext>
            </a:extLst>
          </p:cNvPr>
          <p:cNvPicPr>
            <a:picLocks noChangeAspect="1"/>
          </p:cNvPicPr>
          <p:nvPr/>
        </p:nvPicPr>
        <p:blipFill>
          <a:blip r:embed="rId4">
            <a:extLst>
              <a:ext uri="{28A0092B-C50C-407E-A947-70E740481C1C}">
                <a14:useLocalDpi xmlns:a14="http://schemas.microsoft.com/office/drawing/2010/main" val="0"/>
              </a:ext>
            </a:extLst>
          </a:blip>
          <a:srcRect l="8955" t="25318" r="10397"/>
          <a:stretch/>
        </p:blipFill>
        <p:spPr>
          <a:xfrm>
            <a:off x="-648137" y="4678395"/>
            <a:ext cx="2831407" cy="3705860"/>
          </a:xfrm>
          <a:prstGeom prst="rect">
            <a:avLst/>
          </a:prstGeom>
        </p:spPr>
      </p:pic>
    </p:spTree>
    <p:extLst>
      <p:ext uri="{BB962C8B-B14F-4D97-AF65-F5344CB8AC3E}">
        <p14:creationId xmlns:p14="http://schemas.microsoft.com/office/powerpoint/2010/main" val="1331517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16FAC8-FE48-712F-2204-CC574DE04426}"/>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F78E221B-8C93-D6DA-6CE4-DBB30A739FC0}"/>
              </a:ext>
            </a:extLst>
          </p:cNvPr>
          <p:cNvSpPr/>
          <p:nvPr/>
        </p:nvSpPr>
        <p:spPr>
          <a:xfrm>
            <a:off x="-113522" y="0"/>
            <a:ext cx="12521832" cy="6978103"/>
          </a:xfrm>
          <a:prstGeom prst="rect">
            <a:avLst/>
          </a:prstGeom>
          <a:solidFill>
            <a:srgbClr val="28B8C4">
              <a:alpha val="13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Rectangle 1">
            <a:extLst>
              <a:ext uri="{FF2B5EF4-FFF2-40B4-BE49-F238E27FC236}">
                <a16:creationId xmlns:a16="http://schemas.microsoft.com/office/drawing/2014/main" id="{6BFCA715-98B6-F953-FB4F-C02A5AB977E4}"/>
              </a:ext>
            </a:extLst>
          </p:cNvPr>
          <p:cNvSpPr>
            <a:spLocks noChangeArrowheads="1"/>
          </p:cNvSpPr>
          <p:nvPr/>
        </p:nvSpPr>
        <p:spPr bwMode="auto">
          <a:xfrm>
            <a:off x="940327" y="1193421"/>
            <a:ext cx="10283933" cy="5514575"/>
          </a:xfrm>
          <a:prstGeom prst="rect">
            <a:avLst/>
          </a:prstGeom>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lIns="91440" tIns="45720" rIns="91440" bIns="45720" numCol="1" rtlCol="0" anchorCtr="0" compatLnSpc="1">
            <a:prstTxWarp prst="textNoShape">
              <a:avLst/>
            </a:prstTxWarp>
            <a:normAutofit/>
          </a:bodyPr>
          <a:lstStyle/>
          <a:p>
            <a:pPr marL="0" marR="0" lvl="0" indent="0" fontAlgn="base">
              <a:lnSpc>
                <a:spcPct val="90000"/>
              </a:lnSpc>
              <a:spcBef>
                <a:spcPts val="1000"/>
              </a:spcBef>
              <a:buClr>
                <a:schemeClr val="bg2">
                  <a:lumMod val="40000"/>
                  <a:lumOff val="60000"/>
                </a:schemeClr>
              </a:buClr>
              <a:buSzPct val="80000"/>
              <a:buFont typeface="Wingdings 3" charset="2"/>
              <a:buChar char=""/>
              <a:tabLst/>
            </a:pPr>
            <a:endParaRPr kumimoji="0" lang="en-US" altLang="en-US" sz="2000" u="none" strike="noStrike" cap="none" normalizeH="0" baseline="0" dirty="0">
              <a:ln>
                <a:noFill/>
              </a:ln>
              <a:effectLst/>
              <a:latin typeface="+mj-lt"/>
              <a:ea typeface="+mj-ea"/>
              <a:cs typeface="+mj-cs"/>
            </a:endParaRPr>
          </a:p>
          <a:p>
            <a:pPr marL="0" marR="0" lvl="0" indent="0" fontAlgn="base">
              <a:lnSpc>
                <a:spcPct val="90000"/>
              </a:lnSpc>
              <a:spcBef>
                <a:spcPts val="1000"/>
              </a:spcBef>
              <a:buClr>
                <a:schemeClr val="bg2">
                  <a:lumMod val="40000"/>
                  <a:lumOff val="60000"/>
                </a:schemeClr>
              </a:buClr>
              <a:buSzPct val="80000"/>
              <a:buFont typeface="Wingdings 3" charset="2"/>
              <a:buChar char=""/>
              <a:tabLst/>
            </a:pPr>
            <a:endParaRPr kumimoji="0" lang="en-US" altLang="en-US" sz="1500" u="none" strike="noStrike" cap="none" normalizeH="0" baseline="0" dirty="0">
              <a:ln>
                <a:noFill/>
              </a:ln>
              <a:effectLst/>
              <a:latin typeface="+mj-lt"/>
              <a:ea typeface="+mj-ea"/>
              <a:cs typeface="+mj-cs"/>
            </a:endParaRPr>
          </a:p>
        </p:txBody>
      </p:sp>
      <p:sp>
        <p:nvSpPr>
          <p:cNvPr id="2" name="Rectangle 1">
            <a:extLst>
              <a:ext uri="{FF2B5EF4-FFF2-40B4-BE49-F238E27FC236}">
                <a16:creationId xmlns:a16="http://schemas.microsoft.com/office/drawing/2014/main" id="{6D0647C4-FE2D-1B8C-61CD-885B786BA3AB}"/>
              </a:ext>
            </a:extLst>
          </p:cNvPr>
          <p:cNvSpPr/>
          <p:nvPr/>
        </p:nvSpPr>
        <p:spPr>
          <a:xfrm>
            <a:off x="-13707" y="0"/>
            <a:ext cx="12192000" cy="1026265"/>
          </a:xfrm>
          <a:prstGeom prst="rect">
            <a:avLst/>
          </a:prstGeom>
          <a:solidFill>
            <a:srgbClr val="28B8C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3" name="TextBox 2">
            <a:extLst>
              <a:ext uri="{FF2B5EF4-FFF2-40B4-BE49-F238E27FC236}">
                <a16:creationId xmlns:a16="http://schemas.microsoft.com/office/drawing/2014/main" id="{B6C17488-FA43-0C05-5220-735E18EBEC18}"/>
              </a:ext>
            </a:extLst>
          </p:cNvPr>
          <p:cNvSpPr txBox="1"/>
          <p:nvPr/>
        </p:nvSpPr>
        <p:spPr>
          <a:xfrm>
            <a:off x="212073" y="131780"/>
            <a:ext cx="8857282" cy="707886"/>
          </a:xfrm>
          <a:prstGeom prst="rect">
            <a:avLst/>
          </a:prstGeom>
          <a:noFill/>
        </p:spPr>
        <p:txBody>
          <a:bodyPr wrap="square">
            <a:spAutoFit/>
          </a:bodyPr>
          <a:lstStyle/>
          <a:p>
            <a:r>
              <a:rPr lang="en-GB" sz="4000" b="1" dirty="0">
                <a:solidFill>
                  <a:schemeClr val="bg1"/>
                </a:solidFill>
                <a:latin typeface="Arial" pitchFamily="34" charset="0"/>
                <a:cs typeface="Arial" pitchFamily="34" charset="0"/>
              </a:rPr>
              <a:t>Important points to remember</a:t>
            </a:r>
            <a:endParaRPr lang="en-GB" sz="4000" dirty="0">
              <a:solidFill>
                <a:schemeClr val="bg1"/>
              </a:solidFill>
            </a:endParaRPr>
          </a:p>
        </p:txBody>
      </p:sp>
      <p:sp>
        <p:nvSpPr>
          <p:cNvPr id="12" name="Rectangle 11">
            <a:extLst>
              <a:ext uri="{FF2B5EF4-FFF2-40B4-BE49-F238E27FC236}">
                <a16:creationId xmlns:a16="http://schemas.microsoft.com/office/drawing/2014/main" id="{24B3EA77-A8A5-87AA-4F1B-0C330D26A545}"/>
              </a:ext>
            </a:extLst>
          </p:cNvPr>
          <p:cNvSpPr/>
          <p:nvPr/>
        </p:nvSpPr>
        <p:spPr>
          <a:xfrm>
            <a:off x="212074" y="1315616"/>
            <a:ext cx="11693788" cy="539238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1100"/>
          </a:p>
        </p:txBody>
      </p:sp>
      <p:sp>
        <p:nvSpPr>
          <p:cNvPr id="8" name="TextBox 7">
            <a:extLst>
              <a:ext uri="{FF2B5EF4-FFF2-40B4-BE49-F238E27FC236}">
                <a16:creationId xmlns:a16="http://schemas.microsoft.com/office/drawing/2014/main" id="{9911AE12-3957-DCCD-BC0E-68DACDC5EEA4}"/>
              </a:ext>
            </a:extLst>
          </p:cNvPr>
          <p:cNvSpPr txBox="1"/>
          <p:nvPr/>
        </p:nvSpPr>
        <p:spPr>
          <a:xfrm>
            <a:off x="849086" y="1498984"/>
            <a:ext cx="10702212" cy="4401205"/>
          </a:xfrm>
          <a:prstGeom prst="rect">
            <a:avLst/>
          </a:prstGeom>
          <a:noFill/>
        </p:spPr>
        <p:txBody>
          <a:bodyPr wrap="square">
            <a:spAutoFit/>
          </a:bodyPr>
          <a:lstStyle/>
          <a:p>
            <a:pPr marL="342900" indent="-342900" algn="l">
              <a:buFont typeface="Arial" panose="020B0604020202020204" pitchFamily="34" charset="0"/>
              <a:buChar char="•"/>
            </a:pPr>
            <a:r>
              <a:rPr lang="en-GB" sz="2000" b="1" i="0" dirty="0">
                <a:solidFill>
                  <a:srgbClr val="004455"/>
                </a:solidFill>
                <a:effectLst/>
                <a:latin typeface="Arial"/>
                <a:cs typeface="Arial"/>
              </a:rPr>
              <a:t>The majority of people who feel suicidal do not actually want to die - they just want the situation they are in or the way they’re feeling to stop.</a:t>
            </a:r>
            <a:endParaRPr lang="en-US" sz="2000" dirty="0">
              <a:latin typeface="Arial"/>
              <a:cs typeface="Arial"/>
            </a:endParaRPr>
          </a:p>
          <a:p>
            <a:pPr marL="342900" indent="-342900" algn="l">
              <a:buFont typeface="Arial" panose="020B0604020202020204" pitchFamily="34" charset="0"/>
              <a:buChar char="•"/>
            </a:pPr>
            <a:endParaRPr lang="en-GB" sz="2000" b="1" i="0" dirty="0">
              <a:solidFill>
                <a:srgbClr val="004455"/>
              </a:solidFill>
              <a:effectLst/>
              <a:latin typeface="Arial" panose="020B0604020202020204" pitchFamily="34" charset="0"/>
              <a:cs typeface="Arial" panose="020B0604020202020204" pitchFamily="34" charset="0"/>
            </a:endParaRPr>
          </a:p>
          <a:p>
            <a:pPr marL="342900" indent="-342900" algn="l">
              <a:buFont typeface="Arial" panose="020B0604020202020204" pitchFamily="34" charset="0"/>
              <a:buChar char="•"/>
            </a:pPr>
            <a:r>
              <a:rPr lang="en-GB" sz="2000" dirty="0">
                <a:latin typeface="Arial"/>
                <a:cs typeface="Arial"/>
              </a:rPr>
              <a:t>We must take thoughts of suicide seriously, every time.</a:t>
            </a:r>
          </a:p>
          <a:p>
            <a:pPr marL="342900" indent="-342900" algn="l">
              <a:buFont typeface="Arial" panose="020B0604020202020204" pitchFamily="34" charset="0"/>
              <a:buChar char="•"/>
            </a:pPr>
            <a:endParaRPr lang="en-GB" sz="2000" dirty="0">
              <a:latin typeface="Arial" panose="020B0604020202020204" pitchFamily="34" charset="0"/>
              <a:cs typeface="Arial" panose="020B0604020202020204" pitchFamily="34" charset="0"/>
            </a:endParaRPr>
          </a:p>
          <a:p>
            <a:pPr marL="342900" indent="-342900" algn="l">
              <a:buFont typeface="Arial" panose="020B0604020202020204" pitchFamily="34" charset="0"/>
              <a:buChar char="•"/>
            </a:pPr>
            <a:r>
              <a:rPr lang="en-GB" sz="2000" dirty="0">
                <a:latin typeface="Arial"/>
                <a:cs typeface="Arial"/>
              </a:rPr>
              <a:t>It isn’t your job to change these thoughts, but we can help people to see that there is hope. </a:t>
            </a:r>
            <a:endParaRPr lang="en-GB" sz="2000" dirty="0">
              <a:latin typeface="Arial" panose="020B0604020202020204" pitchFamily="34" charset="0"/>
              <a:cs typeface="Arial" panose="020B0604020202020204" pitchFamily="34" charset="0"/>
            </a:endParaRPr>
          </a:p>
          <a:p>
            <a:pPr algn="ctr"/>
            <a:r>
              <a:rPr lang="en-GB" sz="2000" dirty="0">
                <a:solidFill>
                  <a:srgbClr val="92D050"/>
                </a:solidFill>
                <a:latin typeface="Arial"/>
                <a:cs typeface="Arial"/>
              </a:rPr>
              <a:t>‘‘</a:t>
            </a:r>
            <a:r>
              <a:rPr lang="en-GB" sz="2000" dirty="0">
                <a:solidFill>
                  <a:srgbClr val="92D050"/>
                </a:solidFill>
                <a:latin typeface="Arial"/>
                <a:ea typeface="Tahoma"/>
                <a:cs typeface="Arial"/>
              </a:rPr>
              <a:t>There is hope that we can find some ways to help you feel safe’’</a:t>
            </a:r>
          </a:p>
          <a:p>
            <a:pPr algn="l"/>
            <a:endParaRPr lang="en-GB" sz="2000" dirty="0">
              <a:latin typeface="Arial" panose="020B0604020202020204" pitchFamily="34" charset="0"/>
              <a:cs typeface="Arial" panose="020B0604020202020204" pitchFamily="34" charset="0"/>
            </a:endParaRPr>
          </a:p>
          <a:p>
            <a:pPr marL="342900" indent="-342900" algn="l">
              <a:buFont typeface="Arial" panose="020B0604020202020204" pitchFamily="34" charset="0"/>
              <a:buChar char="•"/>
            </a:pPr>
            <a:r>
              <a:rPr lang="en-GB" sz="2000" dirty="0">
                <a:latin typeface="Arial"/>
                <a:cs typeface="Arial"/>
              </a:rPr>
              <a:t>Listening to someone and validating their feelings does not mean that you are agreeing with them. </a:t>
            </a:r>
            <a:endParaRPr lang="en-GB" sz="2000" dirty="0">
              <a:latin typeface="Arial" panose="020B0604020202020204" pitchFamily="34" charset="0"/>
              <a:cs typeface="Arial" panose="020B0604020202020204" pitchFamily="34" charset="0"/>
            </a:endParaRPr>
          </a:p>
          <a:p>
            <a:pPr algn="ctr"/>
            <a:r>
              <a:rPr lang="en-GB" sz="2000" dirty="0">
                <a:solidFill>
                  <a:srgbClr val="92D050"/>
                </a:solidFill>
                <a:latin typeface="Arial"/>
                <a:cs typeface="Arial"/>
              </a:rPr>
              <a:t>‘‘I get it, you feel trapped, and this feels like a way out’’</a:t>
            </a:r>
          </a:p>
          <a:p>
            <a:pPr algn="l"/>
            <a:endParaRPr lang="en-GB" sz="2000" dirty="0">
              <a:solidFill>
                <a:srgbClr val="92D050"/>
              </a:solidFill>
              <a:latin typeface="Arial"/>
              <a:cs typeface="Arial"/>
            </a:endParaRPr>
          </a:p>
          <a:p>
            <a:pPr marL="342900" indent="-342900" algn="l">
              <a:buFont typeface="Arial,Sans-Serif"/>
              <a:buChar char="•"/>
            </a:pPr>
            <a:r>
              <a:rPr lang="en-GB" sz="2000" dirty="0">
                <a:latin typeface="Arial"/>
                <a:cs typeface="Arial"/>
              </a:rPr>
              <a:t>You don’t need to be perfect. Be your usual, caring, empathic self.</a:t>
            </a:r>
            <a:endParaRPr lang="en-GB" sz="2000" dirty="0">
              <a:cs typeface="Calibri" panose="020F0502020204030204"/>
            </a:endParaRPr>
          </a:p>
        </p:txBody>
      </p:sp>
      <p:pic>
        <p:nvPicPr>
          <p:cNvPr id="9" name="Picture 8" descr="A person holding a phone to his ear&#10;&#10;AI-generated content may be incorrect.">
            <a:extLst>
              <a:ext uri="{FF2B5EF4-FFF2-40B4-BE49-F238E27FC236}">
                <a16:creationId xmlns:a16="http://schemas.microsoft.com/office/drawing/2014/main" id="{36E317C6-DD43-F6D4-0E47-7F510B283E1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031634" y="3908862"/>
            <a:ext cx="2911291" cy="4114750"/>
          </a:xfrm>
          <a:prstGeom prst="rect">
            <a:avLst/>
          </a:prstGeom>
        </p:spPr>
      </p:pic>
      <p:pic>
        <p:nvPicPr>
          <p:cNvPr id="13" name="Picture 12" descr="A person wearing a headset and using a computer&#10;&#10;AI-generated content may be incorrect.">
            <a:extLst>
              <a:ext uri="{FF2B5EF4-FFF2-40B4-BE49-F238E27FC236}">
                <a16:creationId xmlns:a16="http://schemas.microsoft.com/office/drawing/2014/main" id="{D28ADCE5-E5B3-E16B-B22F-5C4FF1BE351F}"/>
              </a:ext>
            </a:extLst>
          </p:cNvPr>
          <p:cNvPicPr>
            <a:picLocks noChangeAspect="1"/>
          </p:cNvPicPr>
          <p:nvPr/>
        </p:nvPicPr>
        <p:blipFill>
          <a:blip r:embed="rId4">
            <a:extLst>
              <a:ext uri="{28A0092B-C50C-407E-A947-70E740481C1C}">
                <a14:useLocalDpi xmlns:a14="http://schemas.microsoft.com/office/drawing/2010/main" val="0"/>
              </a:ext>
            </a:extLst>
          </a:blip>
          <a:srcRect l="8955" t="25318" r="10397"/>
          <a:stretch/>
        </p:blipFill>
        <p:spPr>
          <a:xfrm>
            <a:off x="-648137" y="4678395"/>
            <a:ext cx="2831407" cy="3705860"/>
          </a:xfrm>
          <a:prstGeom prst="rect">
            <a:avLst/>
          </a:prstGeom>
        </p:spPr>
      </p:pic>
    </p:spTree>
    <p:extLst>
      <p:ext uri="{BB962C8B-B14F-4D97-AF65-F5344CB8AC3E}">
        <p14:creationId xmlns:p14="http://schemas.microsoft.com/office/powerpoint/2010/main" val="203786296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82DEA8-04A6-820F-F821-A139DF7AA406}"/>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6365DADE-E108-51B1-591C-FEE713D759BA}"/>
              </a:ext>
            </a:extLst>
          </p:cNvPr>
          <p:cNvSpPr/>
          <p:nvPr/>
        </p:nvSpPr>
        <p:spPr>
          <a:xfrm>
            <a:off x="-113522" y="0"/>
            <a:ext cx="12521832" cy="6978103"/>
          </a:xfrm>
          <a:prstGeom prst="rect">
            <a:avLst/>
          </a:prstGeom>
          <a:solidFill>
            <a:srgbClr val="28B8C4">
              <a:alpha val="13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Rectangle 4">
            <a:extLst>
              <a:ext uri="{FF2B5EF4-FFF2-40B4-BE49-F238E27FC236}">
                <a16:creationId xmlns:a16="http://schemas.microsoft.com/office/drawing/2014/main" id="{C7E3098C-679E-1B41-4BFB-1851AB3EB809}"/>
              </a:ext>
            </a:extLst>
          </p:cNvPr>
          <p:cNvSpPr/>
          <p:nvPr/>
        </p:nvSpPr>
        <p:spPr>
          <a:xfrm>
            <a:off x="212074" y="1315616"/>
            <a:ext cx="11693788" cy="539238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Rectangle 1">
            <a:extLst>
              <a:ext uri="{FF2B5EF4-FFF2-40B4-BE49-F238E27FC236}">
                <a16:creationId xmlns:a16="http://schemas.microsoft.com/office/drawing/2014/main" id="{EC3D6D56-85D7-376F-B285-D0FAC05E531B}"/>
              </a:ext>
            </a:extLst>
          </p:cNvPr>
          <p:cNvSpPr>
            <a:spLocks noChangeArrowheads="1"/>
          </p:cNvSpPr>
          <p:nvPr/>
        </p:nvSpPr>
        <p:spPr bwMode="auto">
          <a:xfrm>
            <a:off x="940327" y="1193421"/>
            <a:ext cx="10283933" cy="5514575"/>
          </a:xfrm>
          <a:prstGeom prst="rect">
            <a:avLst/>
          </a:prstGeom>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lIns="91440" tIns="45720" rIns="91440" bIns="45720" numCol="1" rtlCol="0" anchorCtr="0" compatLnSpc="1">
            <a:prstTxWarp prst="textNoShape">
              <a:avLst/>
            </a:prstTxWarp>
            <a:normAutofit/>
          </a:bodyPr>
          <a:lstStyle/>
          <a:p>
            <a:pPr marL="0" marR="0" lvl="0" indent="0" fontAlgn="base">
              <a:lnSpc>
                <a:spcPct val="90000"/>
              </a:lnSpc>
              <a:spcBef>
                <a:spcPts val="1000"/>
              </a:spcBef>
              <a:buClr>
                <a:schemeClr val="bg2">
                  <a:lumMod val="40000"/>
                  <a:lumOff val="60000"/>
                </a:schemeClr>
              </a:buClr>
              <a:buSzPct val="80000"/>
              <a:buFont typeface="Wingdings 3" charset="2"/>
              <a:buChar char=""/>
              <a:tabLst/>
            </a:pPr>
            <a:endParaRPr kumimoji="0" lang="en-US" altLang="en-US" sz="2000" u="none" strike="noStrike" cap="none" normalizeH="0" baseline="0" dirty="0">
              <a:ln>
                <a:noFill/>
              </a:ln>
              <a:effectLst/>
              <a:latin typeface="+mj-lt"/>
              <a:ea typeface="+mj-ea"/>
              <a:cs typeface="+mj-cs"/>
            </a:endParaRPr>
          </a:p>
          <a:p>
            <a:pPr marL="0" marR="0" lvl="0" indent="0" fontAlgn="base">
              <a:lnSpc>
                <a:spcPct val="90000"/>
              </a:lnSpc>
              <a:spcBef>
                <a:spcPts val="1000"/>
              </a:spcBef>
              <a:buClr>
                <a:schemeClr val="bg2">
                  <a:lumMod val="40000"/>
                  <a:lumOff val="60000"/>
                </a:schemeClr>
              </a:buClr>
              <a:buSzPct val="80000"/>
              <a:buFont typeface="Wingdings 3" charset="2"/>
              <a:buChar char=""/>
              <a:tabLst/>
            </a:pPr>
            <a:endParaRPr kumimoji="0" lang="en-US" altLang="en-US" sz="1500" u="none" strike="noStrike" cap="none" normalizeH="0" baseline="0" dirty="0">
              <a:ln>
                <a:noFill/>
              </a:ln>
              <a:effectLst/>
              <a:latin typeface="+mj-lt"/>
              <a:ea typeface="+mj-ea"/>
              <a:cs typeface="+mj-cs"/>
            </a:endParaRPr>
          </a:p>
        </p:txBody>
      </p:sp>
      <p:sp>
        <p:nvSpPr>
          <p:cNvPr id="2" name="Rectangle 1">
            <a:extLst>
              <a:ext uri="{FF2B5EF4-FFF2-40B4-BE49-F238E27FC236}">
                <a16:creationId xmlns:a16="http://schemas.microsoft.com/office/drawing/2014/main" id="{709DB7C9-01C6-CD8D-0D8C-E15E21174617}"/>
              </a:ext>
            </a:extLst>
          </p:cNvPr>
          <p:cNvSpPr/>
          <p:nvPr/>
        </p:nvSpPr>
        <p:spPr>
          <a:xfrm>
            <a:off x="-13707" y="0"/>
            <a:ext cx="12192000" cy="1026265"/>
          </a:xfrm>
          <a:prstGeom prst="rect">
            <a:avLst/>
          </a:prstGeom>
          <a:solidFill>
            <a:srgbClr val="28B8C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3" name="TextBox 2">
            <a:extLst>
              <a:ext uri="{FF2B5EF4-FFF2-40B4-BE49-F238E27FC236}">
                <a16:creationId xmlns:a16="http://schemas.microsoft.com/office/drawing/2014/main" id="{45883C7E-F1BE-300F-5B49-7A00F999ED83}"/>
              </a:ext>
            </a:extLst>
          </p:cNvPr>
          <p:cNvSpPr txBox="1"/>
          <p:nvPr/>
        </p:nvSpPr>
        <p:spPr>
          <a:xfrm>
            <a:off x="212073" y="131780"/>
            <a:ext cx="8857282" cy="707886"/>
          </a:xfrm>
          <a:prstGeom prst="rect">
            <a:avLst/>
          </a:prstGeom>
          <a:noFill/>
        </p:spPr>
        <p:txBody>
          <a:bodyPr wrap="square">
            <a:spAutoFit/>
          </a:bodyPr>
          <a:lstStyle/>
          <a:p>
            <a:r>
              <a:rPr lang="en-GB" sz="4000" b="1" dirty="0">
                <a:solidFill>
                  <a:schemeClr val="bg1"/>
                </a:solidFill>
                <a:latin typeface="Arial" pitchFamily="34" charset="0"/>
                <a:cs typeface="Arial" pitchFamily="34" charset="0"/>
              </a:rPr>
              <a:t>Support for you</a:t>
            </a:r>
            <a:endParaRPr lang="en-GB" sz="4000" dirty="0">
              <a:solidFill>
                <a:schemeClr val="bg1"/>
              </a:solidFill>
            </a:endParaRPr>
          </a:p>
        </p:txBody>
      </p:sp>
      <p:sp>
        <p:nvSpPr>
          <p:cNvPr id="8" name="TextBox 7">
            <a:extLst>
              <a:ext uri="{FF2B5EF4-FFF2-40B4-BE49-F238E27FC236}">
                <a16:creationId xmlns:a16="http://schemas.microsoft.com/office/drawing/2014/main" id="{69BB947A-0CCD-BD3C-1A17-8D3F1ECA5F1A}"/>
              </a:ext>
            </a:extLst>
          </p:cNvPr>
          <p:cNvSpPr txBox="1"/>
          <p:nvPr/>
        </p:nvSpPr>
        <p:spPr>
          <a:xfrm>
            <a:off x="2332653" y="1480322"/>
            <a:ext cx="9293290" cy="4555093"/>
          </a:xfrm>
          <a:prstGeom prst="rect">
            <a:avLst/>
          </a:prstGeom>
          <a:noFill/>
        </p:spPr>
        <p:txBody>
          <a:bodyPr wrap="square">
            <a:spAutoFit/>
          </a:bodyPr>
          <a:lstStyle/>
          <a:p>
            <a:r>
              <a:rPr lang="en-GB" sz="2800" b="1" dirty="0">
                <a:latin typeface="Arial"/>
                <a:cs typeface="Arial"/>
              </a:rPr>
              <a:t>You aren’t on your own </a:t>
            </a:r>
          </a:p>
          <a:p>
            <a:endParaRPr lang="en-GB" sz="2400" dirty="0">
              <a:latin typeface="Arial"/>
              <a:cs typeface="Arial"/>
            </a:endParaRPr>
          </a:p>
          <a:p>
            <a:pPr marL="342900" indent="-342900" algn="l">
              <a:buFont typeface="Arial" panose="020B0604020202020204" pitchFamily="34" charset="0"/>
              <a:buChar char="•"/>
            </a:pPr>
            <a:r>
              <a:rPr lang="en-GB" sz="2400" dirty="0">
                <a:latin typeface="Arial"/>
                <a:cs typeface="Arial"/>
              </a:rPr>
              <a:t>If you have had a difficult conversation, y</a:t>
            </a:r>
            <a:r>
              <a:rPr lang="en-GB" sz="2400" b="0" i="0" u="none" strike="noStrike" baseline="0" dirty="0">
                <a:latin typeface="Arial"/>
                <a:cs typeface="Arial"/>
              </a:rPr>
              <a:t>ou might find it helpful to </a:t>
            </a:r>
            <a:r>
              <a:rPr lang="en-GB" sz="2400" b="1" i="0" u="none" strike="noStrike" baseline="0" dirty="0">
                <a:latin typeface="Arial"/>
                <a:cs typeface="Arial"/>
              </a:rPr>
              <a:t>talk </a:t>
            </a:r>
            <a:r>
              <a:rPr lang="en-GB" sz="2400" b="0" i="0" u="none" strike="noStrike" baseline="0" dirty="0">
                <a:latin typeface="Arial"/>
                <a:cs typeface="Arial"/>
              </a:rPr>
              <a:t>to someone else about how you are feeling afterwards, e.g. a colleague or line manager.</a:t>
            </a:r>
          </a:p>
          <a:p>
            <a:pPr algn="l"/>
            <a:endParaRPr lang="en-GB" sz="2400" b="0" i="0" u="none" strike="noStrike" baseline="0" dirty="0">
              <a:latin typeface="Arial" panose="020B0604020202020204" pitchFamily="34" charset="0"/>
              <a:cs typeface="Arial" panose="020B0604020202020204" pitchFamily="34" charset="0"/>
            </a:endParaRPr>
          </a:p>
          <a:p>
            <a:pPr marL="342900" indent="-342900" algn="l">
              <a:buFont typeface="Arial" panose="020B0604020202020204" pitchFamily="34" charset="0"/>
              <a:buChar char="•"/>
            </a:pPr>
            <a:r>
              <a:rPr lang="en-GB" sz="2400" b="0" i="0" u="none" strike="noStrike" baseline="0" dirty="0">
                <a:latin typeface="Arial"/>
                <a:cs typeface="Arial"/>
              </a:rPr>
              <a:t>You might find some of the wellbeing support services available in (organisation) to be helpful.</a:t>
            </a:r>
          </a:p>
          <a:p>
            <a:pPr algn="l"/>
            <a:endParaRPr lang="en-GB" sz="2400" dirty="0">
              <a:latin typeface="Arial" panose="020B0604020202020204" pitchFamily="34" charset="0"/>
              <a:cs typeface="Arial" panose="020B0604020202020204" pitchFamily="34" charset="0"/>
            </a:endParaRPr>
          </a:p>
          <a:p>
            <a:pPr marL="342900" indent="-342900" algn="l">
              <a:buFont typeface="Arial" panose="020B0604020202020204" pitchFamily="34" charset="0"/>
              <a:buChar char="•"/>
            </a:pPr>
            <a:r>
              <a:rPr lang="en-GB" sz="2400" b="0" i="0" u="none" strike="noStrike" baseline="0" dirty="0">
                <a:latin typeface="Arial"/>
                <a:cs typeface="Arial"/>
              </a:rPr>
              <a:t>Consider completing the </a:t>
            </a:r>
            <a:r>
              <a:rPr lang="en-GB" sz="2400" b="1" i="0" u="none" strike="noStrike" baseline="0" dirty="0">
                <a:latin typeface="Arial"/>
                <a:cs typeface="Arial"/>
              </a:rPr>
              <a:t>Zero Suicide Alliance </a:t>
            </a:r>
            <a:r>
              <a:rPr lang="en-GB" sz="2400" b="0" i="0" u="none" strike="noStrike" baseline="0" dirty="0">
                <a:latin typeface="Arial"/>
                <a:cs typeface="Arial"/>
              </a:rPr>
              <a:t>training to help you build your knowledge and confidence: https://www.zerosuicidealliance.com/suicide-awareness-training. </a:t>
            </a:r>
            <a:endParaRPr lang="en-GB" dirty="0">
              <a:latin typeface="Arial" panose="020B0604020202020204" pitchFamily="34" charset="0"/>
              <a:cs typeface="Arial" panose="020B0604020202020204" pitchFamily="34" charset="0"/>
            </a:endParaRPr>
          </a:p>
        </p:txBody>
      </p:sp>
      <p:pic>
        <p:nvPicPr>
          <p:cNvPr id="11" name="Picture 10" descr="A person wearing a headset and using a computer&#10;&#10;AI-generated content may be incorrect.">
            <a:extLst>
              <a:ext uri="{FF2B5EF4-FFF2-40B4-BE49-F238E27FC236}">
                <a16:creationId xmlns:a16="http://schemas.microsoft.com/office/drawing/2014/main" id="{1BB0BC84-7CFE-539B-7000-03A62516B1F1}"/>
              </a:ext>
            </a:extLst>
          </p:cNvPr>
          <p:cNvPicPr>
            <a:picLocks noChangeAspect="1"/>
          </p:cNvPicPr>
          <p:nvPr/>
        </p:nvPicPr>
        <p:blipFill>
          <a:blip r:embed="rId3">
            <a:extLst>
              <a:ext uri="{28A0092B-C50C-407E-A947-70E740481C1C}">
                <a14:useLocalDpi xmlns:a14="http://schemas.microsoft.com/office/drawing/2010/main" val="0"/>
              </a:ext>
            </a:extLst>
          </a:blip>
          <a:srcRect l="8955" t="25318" r="10397"/>
          <a:stretch/>
        </p:blipFill>
        <p:spPr>
          <a:xfrm>
            <a:off x="-1054359" y="3672641"/>
            <a:ext cx="4077477" cy="5336767"/>
          </a:xfrm>
          <a:prstGeom prst="rect">
            <a:avLst/>
          </a:prstGeom>
        </p:spPr>
      </p:pic>
      <p:pic>
        <p:nvPicPr>
          <p:cNvPr id="1026" name="Picture 2" descr="QR Code Image">
            <a:extLst>
              <a:ext uri="{FF2B5EF4-FFF2-40B4-BE49-F238E27FC236}">
                <a16:creationId xmlns:a16="http://schemas.microsoft.com/office/drawing/2014/main" id="{9A4B6B1E-7CC7-AFCA-1353-2ABFE20C694C}"/>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65061" y="1501811"/>
            <a:ext cx="1900723" cy="1900723"/>
          </a:xfrm>
          <a:prstGeom prst="rect">
            <a:avLst/>
          </a:prstGeom>
          <a:noFill/>
          <a:extLst>
            <a:ext uri="{909E8E84-426E-40DD-AFC4-6F175D3DCCD1}">
              <a14:hiddenFill xmlns:a14="http://schemas.microsoft.com/office/drawing/2010/main">
                <a:solidFill>
                  <a:srgbClr val="FFFFFF"/>
                </a:solidFill>
              </a14:hiddenFill>
            </a:ext>
          </a:extLst>
        </p:spPr>
      </p:pic>
      <p:sp>
        <p:nvSpPr>
          <p:cNvPr id="10" name="TextBox 9">
            <a:extLst>
              <a:ext uri="{FF2B5EF4-FFF2-40B4-BE49-F238E27FC236}">
                <a16:creationId xmlns:a16="http://schemas.microsoft.com/office/drawing/2014/main" id="{250A5416-7C29-8C93-E69F-9BA26933E92B}"/>
              </a:ext>
            </a:extLst>
          </p:cNvPr>
          <p:cNvSpPr txBox="1"/>
          <p:nvPr/>
        </p:nvSpPr>
        <p:spPr>
          <a:xfrm>
            <a:off x="437879" y="3327119"/>
            <a:ext cx="1745484" cy="523220"/>
          </a:xfrm>
          <a:prstGeom prst="rect">
            <a:avLst/>
          </a:prstGeom>
          <a:noFill/>
        </p:spPr>
        <p:txBody>
          <a:bodyPr wrap="square">
            <a:spAutoFit/>
          </a:bodyPr>
          <a:lstStyle/>
          <a:p>
            <a:pPr algn="ctr"/>
            <a:r>
              <a:rPr lang="en-GB" sz="1400" b="1" i="0" u="none" strike="noStrike" baseline="0" dirty="0">
                <a:latin typeface="Arial"/>
                <a:cs typeface="Arial"/>
              </a:rPr>
              <a:t>Zero Suicide Alliance training </a:t>
            </a:r>
            <a:endParaRPr lang="en-GB" sz="1400" b="1" dirty="0"/>
          </a:p>
        </p:txBody>
      </p:sp>
    </p:spTree>
    <p:extLst>
      <p:ext uri="{BB962C8B-B14F-4D97-AF65-F5344CB8AC3E}">
        <p14:creationId xmlns:p14="http://schemas.microsoft.com/office/powerpoint/2010/main" val="373546641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52FE3E-55E7-EA71-0CC8-C0D5DEBD2B3B}"/>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C4229FAB-A78A-B132-E766-5DE0A124C828}"/>
              </a:ext>
            </a:extLst>
          </p:cNvPr>
          <p:cNvSpPr/>
          <p:nvPr/>
        </p:nvSpPr>
        <p:spPr>
          <a:xfrm>
            <a:off x="-113522" y="0"/>
            <a:ext cx="12521832" cy="6978103"/>
          </a:xfrm>
          <a:prstGeom prst="rect">
            <a:avLst/>
          </a:prstGeom>
          <a:solidFill>
            <a:srgbClr val="28B8C4">
              <a:alpha val="13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Rectangle 1">
            <a:extLst>
              <a:ext uri="{FF2B5EF4-FFF2-40B4-BE49-F238E27FC236}">
                <a16:creationId xmlns:a16="http://schemas.microsoft.com/office/drawing/2014/main" id="{90CB37BC-C05B-20DA-19BA-75E0FC0A5CB0}"/>
              </a:ext>
            </a:extLst>
          </p:cNvPr>
          <p:cNvSpPr>
            <a:spLocks noChangeArrowheads="1"/>
          </p:cNvSpPr>
          <p:nvPr/>
        </p:nvSpPr>
        <p:spPr bwMode="auto">
          <a:xfrm>
            <a:off x="940327" y="1193421"/>
            <a:ext cx="10283933" cy="5514575"/>
          </a:xfrm>
          <a:prstGeom prst="rect">
            <a:avLst/>
          </a:prstGeom>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lIns="91440" tIns="45720" rIns="91440" bIns="45720" numCol="1" rtlCol="0" anchorCtr="0" compatLnSpc="1">
            <a:prstTxWarp prst="textNoShape">
              <a:avLst/>
            </a:prstTxWarp>
            <a:normAutofit/>
          </a:bodyPr>
          <a:lstStyle/>
          <a:p>
            <a:pPr marL="0" marR="0" lvl="0" indent="0" fontAlgn="base">
              <a:lnSpc>
                <a:spcPct val="90000"/>
              </a:lnSpc>
              <a:spcBef>
                <a:spcPts val="1000"/>
              </a:spcBef>
              <a:buClr>
                <a:schemeClr val="bg2">
                  <a:lumMod val="40000"/>
                  <a:lumOff val="60000"/>
                </a:schemeClr>
              </a:buClr>
              <a:buSzPct val="80000"/>
              <a:buFont typeface="Wingdings 3" charset="2"/>
              <a:buChar char=""/>
              <a:tabLst/>
            </a:pPr>
            <a:endParaRPr kumimoji="0" lang="en-US" altLang="en-US" sz="2000" u="none" strike="noStrike" cap="none" normalizeH="0" baseline="0" dirty="0">
              <a:ln>
                <a:noFill/>
              </a:ln>
              <a:effectLst/>
              <a:latin typeface="+mj-lt"/>
              <a:ea typeface="+mj-ea"/>
              <a:cs typeface="+mj-cs"/>
            </a:endParaRPr>
          </a:p>
          <a:p>
            <a:pPr marL="0" marR="0" lvl="0" indent="0" fontAlgn="base">
              <a:lnSpc>
                <a:spcPct val="90000"/>
              </a:lnSpc>
              <a:spcBef>
                <a:spcPts val="1000"/>
              </a:spcBef>
              <a:buClr>
                <a:schemeClr val="bg2">
                  <a:lumMod val="40000"/>
                  <a:lumOff val="60000"/>
                </a:schemeClr>
              </a:buClr>
              <a:buSzPct val="80000"/>
              <a:buFont typeface="Wingdings 3" charset="2"/>
              <a:buChar char=""/>
              <a:tabLst/>
            </a:pPr>
            <a:endParaRPr kumimoji="0" lang="en-US" altLang="en-US" sz="1500" u="none" strike="noStrike" cap="none" normalizeH="0" baseline="0" dirty="0">
              <a:ln>
                <a:noFill/>
              </a:ln>
              <a:effectLst/>
              <a:latin typeface="+mj-lt"/>
              <a:ea typeface="+mj-ea"/>
              <a:cs typeface="+mj-cs"/>
            </a:endParaRPr>
          </a:p>
        </p:txBody>
      </p:sp>
      <p:sp>
        <p:nvSpPr>
          <p:cNvPr id="2" name="Rectangle 1">
            <a:extLst>
              <a:ext uri="{FF2B5EF4-FFF2-40B4-BE49-F238E27FC236}">
                <a16:creationId xmlns:a16="http://schemas.microsoft.com/office/drawing/2014/main" id="{FE430067-CD10-9DE4-0A4A-91D000142F6D}"/>
              </a:ext>
            </a:extLst>
          </p:cNvPr>
          <p:cNvSpPr/>
          <p:nvPr/>
        </p:nvSpPr>
        <p:spPr>
          <a:xfrm>
            <a:off x="-13707" y="0"/>
            <a:ext cx="12192000" cy="1026265"/>
          </a:xfrm>
          <a:prstGeom prst="rect">
            <a:avLst/>
          </a:prstGeom>
          <a:solidFill>
            <a:srgbClr val="28B8C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3" name="Rectangle 12">
            <a:extLst>
              <a:ext uri="{FF2B5EF4-FFF2-40B4-BE49-F238E27FC236}">
                <a16:creationId xmlns:a16="http://schemas.microsoft.com/office/drawing/2014/main" id="{0E8F3247-646D-02F7-D2EF-9F3DDAC6EFB6}"/>
              </a:ext>
            </a:extLst>
          </p:cNvPr>
          <p:cNvSpPr/>
          <p:nvPr/>
        </p:nvSpPr>
        <p:spPr>
          <a:xfrm>
            <a:off x="0" y="2286000"/>
            <a:ext cx="11905862" cy="2565918"/>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TextBox 2">
            <a:extLst>
              <a:ext uri="{FF2B5EF4-FFF2-40B4-BE49-F238E27FC236}">
                <a16:creationId xmlns:a16="http://schemas.microsoft.com/office/drawing/2014/main" id="{C0696CB5-AA98-56AF-3D4B-44D3D3876BB1}"/>
              </a:ext>
            </a:extLst>
          </p:cNvPr>
          <p:cNvSpPr txBox="1"/>
          <p:nvPr/>
        </p:nvSpPr>
        <p:spPr>
          <a:xfrm>
            <a:off x="212073" y="131780"/>
            <a:ext cx="8857282" cy="707886"/>
          </a:xfrm>
          <a:prstGeom prst="rect">
            <a:avLst/>
          </a:prstGeom>
          <a:noFill/>
        </p:spPr>
        <p:txBody>
          <a:bodyPr wrap="square">
            <a:spAutoFit/>
          </a:bodyPr>
          <a:lstStyle/>
          <a:p>
            <a:r>
              <a:rPr lang="en-GB" sz="4000" b="1" dirty="0">
                <a:solidFill>
                  <a:schemeClr val="bg1"/>
                </a:solidFill>
                <a:latin typeface="Arial" pitchFamily="34" charset="0"/>
                <a:cs typeface="Arial" pitchFamily="34" charset="0"/>
              </a:rPr>
              <a:t>Thank you for listening</a:t>
            </a:r>
            <a:endParaRPr lang="en-GB" sz="4000" dirty="0">
              <a:solidFill>
                <a:schemeClr val="bg1"/>
              </a:solidFill>
            </a:endParaRPr>
          </a:p>
        </p:txBody>
      </p:sp>
      <p:pic>
        <p:nvPicPr>
          <p:cNvPr id="6" name="Graphic 5">
            <a:extLst>
              <a:ext uri="{FF2B5EF4-FFF2-40B4-BE49-F238E27FC236}">
                <a16:creationId xmlns:a16="http://schemas.microsoft.com/office/drawing/2014/main" id="{CCE441B0-6184-CB46-138A-9E52B826CBEC}"/>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286138" y="1364216"/>
            <a:ext cx="3226042" cy="4933947"/>
          </a:xfrm>
          <a:prstGeom prst="rect">
            <a:avLst/>
          </a:prstGeom>
        </p:spPr>
      </p:pic>
      <p:sp>
        <p:nvSpPr>
          <p:cNvPr id="9" name="TextBox 8">
            <a:extLst>
              <a:ext uri="{FF2B5EF4-FFF2-40B4-BE49-F238E27FC236}">
                <a16:creationId xmlns:a16="http://schemas.microsoft.com/office/drawing/2014/main" id="{C7FD947F-D866-6F20-DDB2-528960145001}"/>
              </a:ext>
            </a:extLst>
          </p:cNvPr>
          <p:cNvSpPr txBox="1"/>
          <p:nvPr/>
        </p:nvSpPr>
        <p:spPr>
          <a:xfrm>
            <a:off x="4385387" y="2950442"/>
            <a:ext cx="5029200" cy="1077218"/>
          </a:xfrm>
          <a:prstGeom prst="rect">
            <a:avLst/>
          </a:prstGeom>
          <a:noFill/>
        </p:spPr>
        <p:txBody>
          <a:bodyPr wrap="square">
            <a:spAutoFit/>
          </a:bodyPr>
          <a:lstStyle/>
          <a:p>
            <a:r>
              <a:rPr lang="en-GB" sz="3200" dirty="0">
                <a:latin typeface="Arial" panose="020B0604020202020204" pitchFamily="34" charset="0"/>
                <a:cs typeface="Arial" panose="020B0604020202020204" pitchFamily="34" charset="0"/>
              </a:rPr>
              <a:t>If you have any further questions, please email us</a:t>
            </a: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5146677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6DA85F98-11D5-F67D-9B81-8CD608C802BA}"/>
              </a:ext>
            </a:extLst>
          </p:cNvPr>
          <p:cNvSpPr/>
          <p:nvPr/>
        </p:nvSpPr>
        <p:spPr>
          <a:xfrm>
            <a:off x="-113522" y="0"/>
            <a:ext cx="12521832" cy="6978103"/>
          </a:xfrm>
          <a:prstGeom prst="rect">
            <a:avLst/>
          </a:prstGeom>
          <a:solidFill>
            <a:srgbClr val="28B8C4">
              <a:alpha val="13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Rectangle 6">
            <a:extLst>
              <a:ext uri="{FF2B5EF4-FFF2-40B4-BE49-F238E27FC236}">
                <a16:creationId xmlns:a16="http://schemas.microsoft.com/office/drawing/2014/main" id="{F51A9859-D142-10C5-B0DF-2D0312BDBD64}"/>
              </a:ext>
            </a:extLst>
          </p:cNvPr>
          <p:cNvSpPr/>
          <p:nvPr/>
        </p:nvSpPr>
        <p:spPr>
          <a:xfrm>
            <a:off x="1" y="1082351"/>
            <a:ext cx="12192000" cy="4333078"/>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1400"/>
          </a:p>
        </p:txBody>
      </p:sp>
      <p:sp>
        <p:nvSpPr>
          <p:cNvPr id="2" name="Title 1">
            <a:extLst>
              <a:ext uri="{FF2B5EF4-FFF2-40B4-BE49-F238E27FC236}">
                <a16:creationId xmlns:a16="http://schemas.microsoft.com/office/drawing/2014/main" id="{97A3CFAF-DE23-469A-A918-A90D7DADDA96}"/>
              </a:ext>
            </a:extLst>
          </p:cNvPr>
          <p:cNvSpPr>
            <a:spLocks noGrp="1"/>
          </p:cNvSpPr>
          <p:nvPr>
            <p:ph type="ctrTitle"/>
          </p:nvPr>
        </p:nvSpPr>
        <p:spPr>
          <a:xfrm>
            <a:off x="2846556" y="1278909"/>
            <a:ext cx="9144000" cy="2387600"/>
          </a:xfrm>
        </p:spPr>
        <p:txBody>
          <a:bodyPr/>
          <a:lstStyle/>
          <a:p>
            <a:r>
              <a:rPr lang="en-GB" b="1" dirty="0">
                <a:latin typeface="Arial" panose="020B0604020202020204" pitchFamily="34" charset="0"/>
                <a:ea typeface="Calibri" panose="020F0502020204030204" pitchFamily="34" charset="0"/>
                <a:cs typeface="Arial" panose="020B0604020202020204" pitchFamily="34" charset="0"/>
              </a:rPr>
              <a:t>Suicide Conversation Tool Training</a:t>
            </a:r>
          </a:p>
        </p:txBody>
      </p:sp>
      <p:sp>
        <p:nvSpPr>
          <p:cNvPr id="3" name="Subtitle 2">
            <a:extLst>
              <a:ext uri="{FF2B5EF4-FFF2-40B4-BE49-F238E27FC236}">
                <a16:creationId xmlns:a16="http://schemas.microsoft.com/office/drawing/2014/main" id="{B9E15C71-9AB2-A887-5D5A-FC69480C3D8A}"/>
              </a:ext>
            </a:extLst>
          </p:cNvPr>
          <p:cNvSpPr>
            <a:spLocks noGrp="1"/>
          </p:cNvSpPr>
          <p:nvPr>
            <p:ph type="subTitle" idx="1"/>
          </p:nvPr>
        </p:nvSpPr>
        <p:spPr>
          <a:xfrm>
            <a:off x="2645110" y="3423315"/>
            <a:ext cx="9144000" cy="1655762"/>
          </a:xfrm>
        </p:spPr>
        <p:txBody>
          <a:bodyPr/>
          <a:lstStyle/>
          <a:p>
            <a:endParaRPr lang="en-GB" i="1" dirty="0">
              <a:solidFill>
                <a:srgbClr val="41BEB1"/>
              </a:solidFill>
              <a:latin typeface="Arial" panose="020B0604020202020204" pitchFamily="34" charset="0"/>
              <a:cs typeface="Arial" panose="020B0604020202020204" pitchFamily="34" charset="0"/>
            </a:endParaRPr>
          </a:p>
          <a:p>
            <a:r>
              <a:rPr lang="en-GB" i="1" dirty="0">
                <a:solidFill>
                  <a:srgbClr val="41BEB1"/>
                </a:solidFill>
                <a:latin typeface="Arial" panose="020B0604020202020204" pitchFamily="34" charset="0"/>
                <a:cs typeface="Arial" panose="020B0604020202020204" pitchFamily="34" charset="0"/>
              </a:rPr>
              <a:t>(Names of individuals delivering training)</a:t>
            </a:r>
          </a:p>
          <a:p>
            <a:endParaRPr lang="en-GB" dirty="0"/>
          </a:p>
        </p:txBody>
      </p:sp>
      <p:pic>
        <p:nvPicPr>
          <p:cNvPr id="5" name="Picture 4" descr="A purple and blue ribbon&#10;&#10;AI-generated content may be incorrect.">
            <a:extLst>
              <a:ext uri="{FF2B5EF4-FFF2-40B4-BE49-F238E27FC236}">
                <a16:creationId xmlns:a16="http://schemas.microsoft.com/office/drawing/2014/main" id="{6332AF89-250D-AE3C-EA70-34E784844AD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4421305" cy="6798802"/>
          </a:xfrm>
          <a:prstGeom prst="rect">
            <a:avLst/>
          </a:prstGeom>
        </p:spPr>
      </p:pic>
    </p:spTree>
    <p:extLst>
      <p:ext uri="{BB962C8B-B14F-4D97-AF65-F5344CB8AC3E}">
        <p14:creationId xmlns:p14="http://schemas.microsoft.com/office/powerpoint/2010/main" val="6053449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329A78-1AD8-1B38-E5B2-36AC21BA42D9}"/>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82AD08D6-43B4-5EE3-9119-6A02C38868DF}"/>
              </a:ext>
            </a:extLst>
          </p:cNvPr>
          <p:cNvSpPr/>
          <p:nvPr/>
        </p:nvSpPr>
        <p:spPr>
          <a:xfrm>
            <a:off x="-113522" y="0"/>
            <a:ext cx="12521832" cy="6978103"/>
          </a:xfrm>
          <a:prstGeom prst="rect">
            <a:avLst/>
          </a:prstGeom>
          <a:solidFill>
            <a:srgbClr val="28B8C4">
              <a:alpha val="13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Rectangle 4">
            <a:extLst>
              <a:ext uri="{FF2B5EF4-FFF2-40B4-BE49-F238E27FC236}">
                <a16:creationId xmlns:a16="http://schemas.microsoft.com/office/drawing/2014/main" id="{EA2121B6-6ADF-5A2B-2E25-4975DB8D1856}"/>
              </a:ext>
            </a:extLst>
          </p:cNvPr>
          <p:cNvSpPr/>
          <p:nvPr/>
        </p:nvSpPr>
        <p:spPr>
          <a:xfrm>
            <a:off x="237171" y="1567543"/>
            <a:ext cx="6340609" cy="4917677"/>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Rectangle 1">
            <a:extLst>
              <a:ext uri="{FF2B5EF4-FFF2-40B4-BE49-F238E27FC236}">
                <a16:creationId xmlns:a16="http://schemas.microsoft.com/office/drawing/2014/main" id="{6E0886A7-4141-78C3-170F-F64D3B99DE70}"/>
              </a:ext>
            </a:extLst>
          </p:cNvPr>
          <p:cNvSpPr>
            <a:spLocks noChangeArrowheads="1"/>
          </p:cNvSpPr>
          <p:nvPr/>
        </p:nvSpPr>
        <p:spPr bwMode="auto">
          <a:xfrm>
            <a:off x="940327" y="1193421"/>
            <a:ext cx="10283933" cy="5514575"/>
          </a:xfrm>
          <a:prstGeom prst="rect">
            <a:avLst/>
          </a:prstGeom>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lIns="91440" tIns="45720" rIns="91440" bIns="45720" numCol="1" rtlCol="0" anchorCtr="0" compatLnSpc="1">
            <a:prstTxWarp prst="textNoShape">
              <a:avLst/>
            </a:prstTxWarp>
            <a:normAutofit/>
          </a:bodyPr>
          <a:lstStyle/>
          <a:p>
            <a:pPr marL="0" marR="0" lvl="0" indent="0" fontAlgn="base">
              <a:lnSpc>
                <a:spcPct val="90000"/>
              </a:lnSpc>
              <a:spcBef>
                <a:spcPts val="1000"/>
              </a:spcBef>
              <a:buClr>
                <a:schemeClr val="bg2">
                  <a:lumMod val="40000"/>
                  <a:lumOff val="60000"/>
                </a:schemeClr>
              </a:buClr>
              <a:buSzPct val="80000"/>
              <a:buFont typeface="Wingdings 3" charset="2"/>
              <a:buChar char=""/>
              <a:tabLst/>
            </a:pPr>
            <a:endParaRPr kumimoji="0" lang="en-US" altLang="en-US" sz="2000" u="none" strike="noStrike" cap="none" normalizeH="0" baseline="0" dirty="0">
              <a:ln>
                <a:noFill/>
              </a:ln>
              <a:effectLst/>
              <a:latin typeface="+mj-lt"/>
              <a:ea typeface="+mj-ea"/>
              <a:cs typeface="+mj-cs"/>
            </a:endParaRPr>
          </a:p>
          <a:p>
            <a:pPr marL="0" marR="0" lvl="0" indent="0" fontAlgn="base">
              <a:lnSpc>
                <a:spcPct val="90000"/>
              </a:lnSpc>
              <a:spcBef>
                <a:spcPts val="1000"/>
              </a:spcBef>
              <a:buClr>
                <a:schemeClr val="bg2">
                  <a:lumMod val="40000"/>
                  <a:lumOff val="60000"/>
                </a:schemeClr>
              </a:buClr>
              <a:buSzPct val="80000"/>
              <a:buFont typeface="Wingdings 3" charset="2"/>
              <a:buChar char=""/>
              <a:tabLst/>
            </a:pPr>
            <a:endParaRPr kumimoji="0" lang="en-US" altLang="en-US" sz="1500" u="none" strike="noStrike" cap="none" normalizeH="0" baseline="0" dirty="0">
              <a:ln>
                <a:noFill/>
              </a:ln>
              <a:effectLst/>
              <a:latin typeface="+mj-lt"/>
              <a:ea typeface="+mj-ea"/>
              <a:cs typeface="+mj-cs"/>
            </a:endParaRPr>
          </a:p>
        </p:txBody>
      </p:sp>
      <p:sp>
        <p:nvSpPr>
          <p:cNvPr id="2" name="Rectangle 1">
            <a:extLst>
              <a:ext uri="{FF2B5EF4-FFF2-40B4-BE49-F238E27FC236}">
                <a16:creationId xmlns:a16="http://schemas.microsoft.com/office/drawing/2014/main" id="{D28925E3-5013-B05B-3120-FF1E84C988D9}"/>
              </a:ext>
            </a:extLst>
          </p:cNvPr>
          <p:cNvSpPr/>
          <p:nvPr/>
        </p:nvSpPr>
        <p:spPr>
          <a:xfrm>
            <a:off x="-13708" y="0"/>
            <a:ext cx="12292793" cy="1026265"/>
          </a:xfrm>
          <a:prstGeom prst="rect">
            <a:avLst/>
          </a:prstGeom>
          <a:solidFill>
            <a:srgbClr val="28B8C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8" name="TextBox 7">
            <a:extLst>
              <a:ext uri="{FF2B5EF4-FFF2-40B4-BE49-F238E27FC236}">
                <a16:creationId xmlns:a16="http://schemas.microsoft.com/office/drawing/2014/main" id="{43B06C11-8A59-2C03-5CC6-9C29CCCBA04F}"/>
              </a:ext>
            </a:extLst>
          </p:cNvPr>
          <p:cNvSpPr txBox="1"/>
          <p:nvPr/>
        </p:nvSpPr>
        <p:spPr>
          <a:xfrm>
            <a:off x="221053" y="151686"/>
            <a:ext cx="11368088" cy="707886"/>
          </a:xfrm>
          <a:prstGeom prst="rect">
            <a:avLst/>
          </a:prstGeom>
          <a:noFill/>
        </p:spPr>
        <p:txBody>
          <a:bodyPr wrap="square">
            <a:spAutoFit/>
          </a:bodyPr>
          <a:lstStyle/>
          <a:p>
            <a:r>
              <a:rPr lang="en-GB" sz="4000" b="1" dirty="0">
                <a:solidFill>
                  <a:schemeClr val="bg1"/>
                </a:solidFill>
                <a:latin typeface="Arial" pitchFamily="34" charset="0"/>
                <a:cs typeface="Arial" pitchFamily="34" charset="0"/>
              </a:rPr>
              <a:t>Look after yourself</a:t>
            </a:r>
            <a:endParaRPr lang="en-GB" sz="4000" dirty="0">
              <a:solidFill>
                <a:schemeClr val="bg1"/>
              </a:solidFill>
            </a:endParaRPr>
          </a:p>
        </p:txBody>
      </p:sp>
      <p:sp>
        <p:nvSpPr>
          <p:cNvPr id="12" name="TextBox 11">
            <a:extLst>
              <a:ext uri="{FF2B5EF4-FFF2-40B4-BE49-F238E27FC236}">
                <a16:creationId xmlns:a16="http://schemas.microsoft.com/office/drawing/2014/main" id="{75948CBB-26D5-A4E1-0FBB-2F3B89F06EF7}"/>
              </a:ext>
            </a:extLst>
          </p:cNvPr>
          <p:cNvSpPr txBox="1"/>
          <p:nvPr/>
        </p:nvSpPr>
        <p:spPr>
          <a:xfrm>
            <a:off x="314631" y="1933678"/>
            <a:ext cx="6340609" cy="3970318"/>
          </a:xfrm>
          <a:prstGeom prst="rect">
            <a:avLst/>
          </a:prstGeom>
          <a:noFill/>
        </p:spPr>
        <p:txBody>
          <a:bodyPr wrap="square">
            <a:spAutoFit/>
          </a:bodyPr>
          <a:lstStyle/>
          <a:p>
            <a:pPr marL="342900" indent="-342900" algn="l">
              <a:buFont typeface="Arial" panose="020B0604020202020204" pitchFamily="34" charset="0"/>
              <a:buChar char="•"/>
            </a:pPr>
            <a:r>
              <a:rPr lang="en-GB" sz="2800" dirty="0">
                <a:latin typeface="Arial" panose="020B0604020202020204" pitchFamily="34" charset="0"/>
                <a:cs typeface="Arial" panose="020B0604020202020204" pitchFamily="34" charset="0"/>
              </a:rPr>
              <a:t>Take a break if you need one, no need to ask.</a:t>
            </a:r>
          </a:p>
          <a:p>
            <a:pPr marL="342900" indent="-342900" algn="l">
              <a:buFont typeface="Arial" panose="020B0604020202020204" pitchFamily="34" charset="0"/>
              <a:buChar char="•"/>
            </a:pPr>
            <a:endParaRPr lang="en-GB" sz="2800" dirty="0">
              <a:latin typeface="Arial" panose="020B0604020202020204" pitchFamily="34" charset="0"/>
              <a:cs typeface="Arial" panose="020B0604020202020204" pitchFamily="34" charset="0"/>
            </a:endParaRPr>
          </a:p>
          <a:p>
            <a:pPr marL="342900" indent="-342900" algn="l">
              <a:buFont typeface="Arial" panose="020B0604020202020204" pitchFamily="34" charset="0"/>
              <a:buChar char="•"/>
            </a:pPr>
            <a:r>
              <a:rPr lang="en-GB" sz="2800" dirty="0">
                <a:latin typeface="Arial" panose="020B0604020202020204" pitchFamily="34" charset="0"/>
                <a:cs typeface="Arial" panose="020B0604020202020204" pitchFamily="34" charset="0"/>
              </a:rPr>
              <a:t>Confidential, supportive &amp; respectful.</a:t>
            </a:r>
          </a:p>
          <a:p>
            <a:pPr marL="342900" indent="-342900" algn="l">
              <a:buFont typeface="Arial" panose="020B0604020202020204" pitchFamily="34" charset="0"/>
              <a:buChar char="•"/>
            </a:pPr>
            <a:endParaRPr lang="en-GB" sz="2800" dirty="0">
              <a:latin typeface="Arial" panose="020B0604020202020204" pitchFamily="34" charset="0"/>
              <a:cs typeface="Arial" panose="020B0604020202020204" pitchFamily="34" charset="0"/>
            </a:endParaRPr>
          </a:p>
          <a:p>
            <a:pPr marL="342900" indent="-342900" algn="l">
              <a:buFont typeface="Arial" panose="020B0604020202020204" pitchFamily="34" charset="0"/>
              <a:buChar char="•"/>
            </a:pPr>
            <a:r>
              <a:rPr lang="en-GB" sz="2800" dirty="0">
                <a:latin typeface="Arial" panose="020B0604020202020204" pitchFamily="34" charset="0"/>
                <a:cs typeface="Arial" panose="020B0604020202020204" pitchFamily="34" charset="0"/>
              </a:rPr>
              <a:t>Only share if you feel comfortable.</a:t>
            </a:r>
          </a:p>
          <a:p>
            <a:pPr marL="342900" indent="-342900" algn="l">
              <a:buFont typeface="Arial" panose="020B0604020202020204" pitchFamily="34" charset="0"/>
              <a:buChar char="•"/>
            </a:pPr>
            <a:endParaRPr lang="en-GB" sz="2800" dirty="0">
              <a:latin typeface="Arial" panose="020B0604020202020204" pitchFamily="34" charset="0"/>
              <a:cs typeface="Arial" panose="020B0604020202020204" pitchFamily="34" charset="0"/>
            </a:endParaRPr>
          </a:p>
          <a:p>
            <a:pPr marL="342900" indent="-342900" algn="l">
              <a:buFont typeface="Arial" panose="020B0604020202020204" pitchFamily="34" charset="0"/>
              <a:buChar char="•"/>
            </a:pPr>
            <a:r>
              <a:rPr lang="en-GB" sz="2800" dirty="0">
                <a:latin typeface="Arial" panose="020B0604020202020204" pitchFamily="34" charset="0"/>
                <a:cs typeface="Arial" panose="020B0604020202020204" pitchFamily="34" charset="0"/>
              </a:rPr>
              <a:t>If you need to chat afterwards, just let one of us know.</a:t>
            </a:r>
          </a:p>
        </p:txBody>
      </p:sp>
      <p:pic>
        <p:nvPicPr>
          <p:cNvPr id="13" name="Graphic 12">
            <a:extLst>
              <a:ext uri="{FF2B5EF4-FFF2-40B4-BE49-F238E27FC236}">
                <a16:creationId xmlns:a16="http://schemas.microsoft.com/office/drawing/2014/main" id="{59BD03E9-7231-B4E5-DB05-A8180887BF8F}"/>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7199969" y="1177950"/>
            <a:ext cx="3344977" cy="5115847"/>
          </a:xfrm>
          <a:prstGeom prst="rect">
            <a:avLst/>
          </a:prstGeom>
        </p:spPr>
      </p:pic>
    </p:spTree>
    <p:extLst>
      <p:ext uri="{BB962C8B-B14F-4D97-AF65-F5344CB8AC3E}">
        <p14:creationId xmlns:p14="http://schemas.microsoft.com/office/powerpoint/2010/main" val="6132091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C59896FA-191E-9CFE-F81E-B8334A3B0241}"/>
              </a:ext>
            </a:extLst>
          </p:cNvPr>
          <p:cNvSpPr/>
          <p:nvPr/>
        </p:nvSpPr>
        <p:spPr>
          <a:xfrm>
            <a:off x="-113522" y="0"/>
            <a:ext cx="12521832" cy="6978103"/>
          </a:xfrm>
          <a:prstGeom prst="rect">
            <a:avLst/>
          </a:prstGeom>
          <a:solidFill>
            <a:srgbClr val="28B8C4">
              <a:alpha val="13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Rectangle 4">
            <a:extLst>
              <a:ext uri="{FF2B5EF4-FFF2-40B4-BE49-F238E27FC236}">
                <a16:creationId xmlns:a16="http://schemas.microsoft.com/office/drawing/2014/main" id="{E0C7A2A3-C6C8-6B56-E731-53E25D306774}"/>
              </a:ext>
            </a:extLst>
          </p:cNvPr>
          <p:cNvSpPr/>
          <p:nvPr/>
        </p:nvSpPr>
        <p:spPr>
          <a:xfrm>
            <a:off x="237171" y="1259633"/>
            <a:ext cx="6340609" cy="5225587"/>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Rectangle 1">
            <a:extLst>
              <a:ext uri="{FF2B5EF4-FFF2-40B4-BE49-F238E27FC236}">
                <a16:creationId xmlns:a16="http://schemas.microsoft.com/office/drawing/2014/main" id="{3549FE35-8562-C2DC-FD7A-FE5A36581D65}"/>
              </a:ext>
            </a:extLst>
          </p:cNvPr>
          <p:cNvSpPr>
            <a:spLocks noChangeArrowheads="1"/>
          </p:cNvSpPr>
          <p:nvPr/>
        </p:nvSpPr>
        <p:spPr bwMode="auto">
          <a:xfrm>
            <a:off x="940327" y="1193421"/>
            <a:ext cx="10283933" cy="5514575"/>
          </a:xfrm>
          <a:prstGeom prst="rect">
            <a:avLst/>
          </a:prstGeom>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lIns="91440" tIns="45720" rIns="91440" bIns="45720" numCol="1" rtlCol="0" anchorCtr="0" compatLnSpc="1">
            <a:prstTxWarp prst="textNoShape">
              <a:avLst/>
            </a:prstTxWarp>
            <a:normAutofit/>
          </a:bodyPr>
          <a:lstStyle/>
          <a:p>
            <a:pPr marL="0" marR="0" lvl="0" indent="0" fontAlgn="base">
              <a:lnSpc>
                <a:spcPct val="90000"/>
              </a:lnSpc>
              <a:spcBef>
                <a:spcPts val="1000"/>
              </a:spcBef>
              <a:buClr>
                <a:schemeClr val="bg2">
                  <a:lumMod val="40000"/>
                  <a:lumOff val="60000"/>
                </a:schemeClr>
              </a:buClr>
              <a:buSzPct val="80000"/>
              <a:buFont typeface="Wingdings 3" charset="2"/>
              <a:buChar char=""/>
              <a:tabLst/>
            </a:pPr>
            <a:endParaRPr kumimoji="0" lang="en-US" altLang="en-US" sz="2000" u="none" strike="noStrike" cap="none" normalizeH="0" baseline="0" dirty="0">
              <a:ln>
                <a:noFill/>
              </a:ln>
              <a:effectLst/>
              <a:latin typeface="+mj-lt"/>
              <a:ea typeface="+mj-ea"/>
              <a:cs typeface="+mj-cs"/>
            </a:endParaRPr>
          </a:p>
          <a:p>
            <a:pPr marL="0" marR="0" lvl="0" indent="0" fontAlgn="base">
              <a:lnSpc>
                <a:spcPct val="90000"/>
              </a:lnSpc>
              <a:spcBef>
                <a:spcPts val="1000"/>
              </a:spcBef>
              <a:buClr>
                <a:schemeClr val="bg2">
                  <a:lumMod val="40000"/>
                  <a:lumOff val="60000"/>
                </a:schemeClr>
              </a:buClr>
              <a:buSzPct val="80000"/>
              <a:buFont typeface="Wingdings 3" charset="2"/>
              <a:buChar char=""/>
              <a:tabLst/>
            </a:pPr>
            <a:endParaRPr kumimoji="0" lang="en-US" altLang="en-US" sz="1500" u="none" strike="noStrike" cap="none" normalizeH="0" baseline="0" dirty="0">
              <a:ln>
                <a:noFill/>
              </a:ln>
              <a:effectLst/>
              <a:latin typeface="+mj-lt"/>
              <a:ea typeface="+mj-ea"/>
              <a:cs typeface="+mj-cs"/>
            </a:endParaRPr>
          </a:p>
        </p:txBody>
      </p:sp>
      <p:sp>
        <p:nvSpPr>
          <p:cNvPr id="2" name="Rectangle 1">
            <a:extLst>
              <a:ext uri="{FF2B5EF4-FFF2-40B4-BE49-F238E27FC236}">
                <a16:creationId xmlns:a16="http://schemas.microsoft.com/office/drawing/2014/main" id="{96251084-34D2-81FB-502C-4C3BA56D35DF}"/>
              </a:ext>
            </a:extLst>
          </p:cNvPr>
          <p:cNvSpPr/>
          <p:nvPr/>
        </p:nvSpPr>
        <p:spPr>
          <a:xfrm>
            <a:off x="-13708" y="0"/>
            <a:ext cx="12292793" cy="1026265"/>
          </a:xfrm>
          <a:prstGeom prst="rect">
            <a:avLst/>
          </a:prstGeom>
          <a:solidFill>
            <a:srgbClr val="28B8C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8" name="TextBox 7">
            <a:extLst>
              <a:ext uri="{FF2B5EF4-FFF2-40B4-BE49-F238E27FC236}">
                <a16:creationId xmlns:a16="http://schemas.microsoft.com/office/drawing/2014/main" id="{C50574EB-69B0-0461-118C-4BC1FC6CB9E3}"/>
              </a:ext>
            </a:extLst>
          </p:cNvPr>
          <p:cNvSpPr txBox="1"/>
          <p:nvPr/>
        </p:nvSpPr>
        <p:spPr>
          <a:xfrm>
            <a:off x="221053" y="151686"/>
            <a:ext cx="11368088" cy="707886"/>
          </a:xfrm>
          <a:prstGeom prst="rect">
            <a:avLst/>
          </a:prstGeom>
          <a:noFill/>
        </p:spPr>
        <p:txBody>
          <a:bodyPr wrap="square">
            <a:spAutoFit/>
          </a:bodyPr>
          <a:lstStyle/>
          <a:p>
            <a:r>
              <a:rPr lang="en-GB" sz="4000" b="1" dirty="0">
                <a:solidFill>
                  <a:schemeClr val="bg1"/>
                </a:solidFill>
                <a:latin typeface="Arial" pitchFamily="34" charset="0"/>
                <a:cs typeface="Arial" pitchFamily="34" charset="0"/>
              </a:rPr>
              <a:t>Welcome</a:t>
            </a:r>
            <a:endParaRPr lang="en-GB" sz="4000" dirty="0">
              <a:solidFill>
                <a:schemeClr val="bg1"/>
              </a:solidFill>
            </a:endParaRPr>
          </a:p>
        </p:txBody>
      </p:sp>
      <p:sp>
        <p:nvSpPr>
          <p:cNvPr id="9" name="TextBox 8">
            <a:extLst>
              <a:ext uri="{FF2B5EF4-FFF2-40B4-BE49-F238E27FC236}">
                <a16:creationId xmlns:a16="http://schemas.microsoft.com/office/drawing/2014/main" id="{F0FEB932-4545-15EE-B844-AE0B0B0BB5E8}"/>
              </a:ext>
            </a:extLst>
          </p:cNvPr>
          <p:cNvSpPr txBox="1"/>
          <p:nvPr/>
        </p:nvSpPr>
        <p:spPr>
          <a:xfrm>
            <a:off x="433541" y="1259633"/>
            <a:ext cx="6340609" cy="2246769"/>
          </a:xfrm>
          <a:prstGeom prst="rect">
            <a:avLst/>
          </a:prstGeom>
          <a:noFill/>
        </p:spPr>
        <p:txBody>
          <a:bodyPr wrap="square">
            <a:spAutoFit/>
          </a:bodyPr>
          <a:lstStyle/>
          <a:p>
            <a:r>
              <a:rPr lang="en-GB" sz="2800" b="1" dirty="0">
                <a:effectLst/>
                <a:latin typeface="Arial" panose="020B0604020202020204" pitchFamily="34" charset="0"/>
                <a:cs typeface="Arial" panose="020B0604020202020204" pitchFamily="34" charset="0"/>
              </a:rPr>
              <a:t>Aim of today </a:t>
            </a:r>
          </a:p>
          <a:p>
            <a:r>
              <a:rPr lang="en-GB" sz="2800" dirty="0">
                <a:effectLst/>
                <a:latin typeface="Arial" panose="020B0604020202020204" pitchFamily="34" charset="0"/>
                <a:cs typeface="Arial" panose="020B0604020202020204" pitchFamily="34" charset="0"/>
              </a:rPr>
              <a:t>Introduce a new Tool to support you with any conversations you may have around suicidal thoughts/feelings. We will explore the:</a:t>
            </a:r>
          </a:p>
        </p:txBody>
      </p:sp>
      <p:sp>
        <p:nvSpPr>
          <p:cNvPr id="12" name="TextBox 11">
            <a:extLst>
              <a:ext uri="{FF2B5EF4-FFF2-40B4-BE49-F238E27FC236}">
                <a16:creationId xmlns:a16="http://schemas.microsoft.com/office/drawing/2014/main" id="{7D5BEDCA-1BA9-DB96-8A75-752D9B4595B3}"/>
              </a:ext>
            </a:extLst>
          </p:cNvPr>
          <p:cNvSpPr txBox="1"/>
          <p:nvPr/>
        </p:nvSpPr>
        <p:spPr>
          <a:xfrm>
            <a:off x="718456" y="3474340"/>
            <a:ext cx="5859323" cy="2246769"/>
          </a:xfrm>
          <a:prstGeom prst="rect">
            <a:avLst/>
          </a:prstGeom>
          <a:noFill/>
        </p:spPr>
        <p:txBody>
          <a:bodyPr wrap="square">
            <a:spAutoFit/>
          </a:bodyPr>
          <a:lstStyle/>
          <a:p>
            <a:pPr marL="457200" indent="-457200">
              <a:buFont typeface="Arial" panose="020B0604020202020204" pitchFamily="34" charset="0"/>
              <a:buChar char="•"/>
            </a:pPr>
            <a:r>
              <a:rPr lang="en-GB" sz="2800" dirty="0">
                <a:latin typeface="Arial"/>
                <a:cs typeface="Arial"/>
              </a:rPr>
              <a:t>Why </a:t>
            </a:r>
          </a:p>
          <a:p>
            <a:pPr marL="457200" indent="-457200">
              <a:buFont typeface="Arial" panose="020B0604020202020204" pitchFamily="34" charset="0"/>
              <a:buChar char="•"/>
            </a:pPr>
            <a:r>
              <a:rPr lang="en-GB" sz="2800" dirty="0">
                <a:latin typeface="Arial"/>
                <a:cs typeface="Arial"/>
              </a:rPr>
              <a:t>What</a:t>
            </a:r>
          </a:p>
          <a:p>
            <a:pPr marL="457200" indent="-457200">
              <a:buFont typeface="Arial" panose="020B0604020202020204" pitchFamily="34" charset="0"/>
              <a:buChar char="•"/>
            </a:pPr>
            <a:r>
              <a:rPr lang="en-GB" sz="2800" dirty="0">
                <a:latin typeface="Arial"/>
                <a:cs typeface="Arial"/>
              </a:rPr>
              <a:t>Where</a:t>
            </a:r>
          </a:p>
          <a:p>
            <a:pPr marL="457200" indent="-457200">
              <a:buFont typeface="Arial" panose="020B0604020202020204" pitchFamily="34" charset="0"/>
              <a:buChar char="•"/>
            </a:pPr>
            <a:r>
              <a:rPr lang="en-GB" sz="2800" dirty="0">
                <a:latin typeface="Arial"/>
                <a:cs typeface="Arial"/>
              </a:rPr>
              <a:t>When</a:t>
            </a:r>
          </a:p>
          <a:p>
            <a:pPr marL="457200" indent="-457200">
              <a:buFont typeface="Arial" panose="020B0604020202020204" pitchFamily="34" charset="0"/>
              <a:buChar char="•"/>
            </a:pPr>
            <a:r>
              <a:rPr lang="en-GB" sz="2800" dirty="0">
                <a:latin typeface="Arial"/>
                <a:cs typeface="Arial"/>
              </a:rPr>
              <a:t>How</a:t>
            </a:r>
          </a:p>
        </p:txBody>
      </p:sp>
      <p:pic>
        <p:nvPicPr>
          <p:cNvPr id="3" name="Graphic 2">
            <a:extLst>
              <a:ext uri="{FF2B5EF4-FFF2-40B4-BE49-F238E27FC236}">
                <a16:creationId xmlns:a16="http://schemas.microsoft.com/office/drawing/2014/main" id="{CC2A82E3-51D0-501B-87F3-0AD9CDC75476}"/>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7199969" y="1177950"/>
            <a:ext cx="3344977" cy="5115847"/>
          </a:xfrm>
          <a:prstGeom prst="rect">
            <a:avLst/>
          </a:prstGeom>
        </p:spPr>
      </p:pic>
    </p:spTree>
    <p:extLst>
      <p:ext uri="{BB962C8B-B14F-4D97-AF65-F5344CB8AC3E}">
        <p14:creationId xmlns:p14="http://schemas.microsoft.com/office/powerpoint/2010/main" val="40641950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368033-6596-C287-8B01-0705F070B3C6}"/>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64063C09-7FA0-FBF4-A0C6-45AEA6929505}"/>
              </a:ext>
            </a:extLst>
          </p:cNvPr>
          <p:cNvSpPr/>
          <p:nvPr/>
        </p:nvSpPr>
        <p:spPr>
          <a:xfrm>
            <a:off x="-113522" y="0"/>
            <a:ext cx="12521832" cy="6978103"/>
          </a:xfrm>
          <a:prstGeom prst="rect">
            <a:avLst/>
          </a:prstGeom>
          <a:solidFill>
            <a:srgbClr val="28B8C4">
              <a:alpha val="13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Rectangle 4">
            <a:extLst>
              <a:ext uri="{FF2B5EF4-FFF2-40B4-BE49-F238E27FC236}">
                <a16:creationId xmlns:a16="http://schemas.microsoft.com/office/drawing/2014/main" id="{571F4924-E21A-960C-6EB1-0A0311A0E3FA}"/>
              </a:ext>
            </a:extLst>
          </p:cNvPr>
          <p:cNvSpPr/>
          <p:nvPr/>
        </p:nvSpPr>
        <p:spPr>
          <a:xfrm>
            <a:off x="237171" y="1569125"/>
            <a:ext cx="7661733" cy="4916095"/>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Rectangle 1">
            <a:extLst>
              <a:ext uri="{FF2B5EF4-FFF2-40B4-BE49-F238E27FC236}">
                <a16:creationId xmlns:a16="http://schemas.microsoft.com/office/drawing/2014/main" id="{B313CC0D-C21D-5567-6438-E434EBAC2517}"/>
              </a:ext>
            </a:extLst>
          </p:cNvPr>
          <p:cNvSpPr>
            <a:spLocks noChangeArrowheads="1"/>
          </p:cNvSpPr>
          <p:nvPr/>
        </p:nvSpPr>
        <p:spPr bwMode="auto">
          <a:xfrm>
            <a:off x="940327" y="1193421"/>
            <a:ext cx="10283933" cy="5514575"/>
          </a:xfrm>
          <a:prstGeom prst="rect">
            <a:avLst/>
          </a:prstGeom>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lIns="91440" tIns="45720" rIns="91440" bIns="45720" numCol="1" rtlCol="0" anchorCtr="0" compatLnSpc="1">
            <a:prstTxWarp prst="textNoShape">
              <a:avLst/>
            </a:prstTxWarp>
            <a:normAutofit/>
          </a:bodyPr>
          <a:lstStyle/>
          <a:p>
            <a:pPr marL="0" marR="0" lvl="0" indent="0" fontAlgn="base">
              <a:lnSpc>
                <a:spcPct val="90000"/>
              </a:lnSpc>
              <a:spcBef>
                <a:spcPts val="1000"/>
              </a:spcBef>
              <a:buClr>
                <a:schemeClr val="bg2">
                  <a:lumMod val="40000"/>
                  <a:lumOff val="60000"/>
                </a:schemeClr>
              </a:buClr>
              <a:buSzPct val="80000"/>
              <a:buFont typeface="Wingdings 3" charset="2"/>
              <a:buChar char=""/>
              <a:tabLst/>
            </a:pPr>
            <a:endParaRPr kumimoji="0" lang="en-US" altLang="en-US" sz="2000" u="none" strike="noStrike" cap="none" normalizeH="0" baseline="0" dirty="0">
              <a:ln>
                <a:noFill/>
              </a:ln>
              <a:effectLst/>
              <a:latin typeface="+mj-lt"/>
              <a:ea typeface="+mj-ea"/>
              <a:cs typeface="+mj-cs"/>
            </a:endParaRPr>
          </a:p>
          <a:p>
            <a:pPr marL="0" marR="0" lvl="0" indent="0" fontAlgn="base">
              <a:lnSpc>
                <a:spcPct val="90000"/>
              </a:lnSpc>
              <a:spcBef>
                <a:spcPts val="1000"/>
              </a:spcBef>
              <a:buClr>
                <a:schemeClr val="bg2">
                  <a:lumMod val="40000"/>
                  <a:lumOff val="60000"/>
                </a:schemeClr>
              </a:buClr>
              <a:buSzPct val="80000"/>
              <a:buFont typeface="Wingdings 3" charset="2"/>
              <a:buChar char=""/>
              <a:tabLst/>
            </a:pPr>
            <a:endParaRPr kumimoji="0" lang="en-US" altLang="en-US" sz="1500" u="none" strike="noStrike" cap="none" normalizeH="0" baseline="0" dirty="0">
              <a:ln>
                <a:noFill/>
              </a:ln>
              <a:effectLst/>
              <a:latin typeface="+mj-lt"/>
              <a:ea typeface="+mj-ea"/>
              <a:cs typeface="+mj-cs"/>
            </a:endParaRPr>
          </a:p>
        </p:txBody>
      </p:sp>
      <p:sp>
        <p:nvSpPr>
          <p:cNvPr id="8" name="TextBox 7">
            <a:extLst>
              <a:ext uri="{FF2B5EF4-FFF2-40B4-BE49-F238E27FC236}">
                <a16:creationId xmlns:a16="http://schemas.microsoft.com/office/drawing/2014/main" id="{9BF87C62-7837-ED9E-E0DC-0CF825B19948}"/>
              </a:ext>
            </a:extLst>
          </p:cNvPr>
          <p:cNvSpPr txBox="1"/>
          <p:nvPr/>
        </p:nvSpPr>
        <p:spPr>
          <a:xfrm>
            <a:off x="221053" y="151686"/>
            <a:ext cx="11368088" cy="707886"/>
          </a:xfrm>
          <a:prstGeom prst="rect">
            <a:avLst/>
          </a:prstGeom>
          <a:noFill/>
        </p:spPr>
        <p:txBody>
          <a:bodyPr wrap="square">
            <a:spAutoFit/>
          </a:bodyPr>
          <a:lstStyle/>
          <a:p>
            <a:r>
              <a:rPr lang="en-GB" sz="4000" b="1" dirty="0">
                <a:solidFill>
                  <a:srgbClr val="00AED9"/>
                </a:solidFill>
                <a:latin typeface="Arial" pitchFamily="34" charset="0"/>
                <a:cs typeface="Arial" pitchFamily="34" charset="0"/>
              </a:rPr>
              <a:t>Spotting the signs</a:t>
            </a:r>
            <a:endParaRPr lang="en-GB" sz="4000" dirty="0"/>
          </a:p>
        </p:txBody>
      </p:sp>
      <p:pic>
        <p:nvPicPr>
          <p:cNvPr id="10" name="Graphic 9">
            <a:extLst>
              <a:ext uri="{FF2B5EF4-FFF2-40B4-BE49-F238E27FC236}">
                <a16:creationId xmlns:a16="http://schemas.microsoft.com/office/drawing/2014/main" id="{09D16FE2-402A-DF26-E8A9-45531E636741}"/>
              </a:ext>
            </a:extLst>
          </p:cNvPr>
          <p:cNvPicPr>
            <a:picLocks noChangeAspect="1"/>
          </p:cNvPicPr>
          <p:nvPr/>
        </p:nvPicPr>
        <p:blipFill rotWithShape="1">
          <a:blip r:embed="rId2">
            <a:extLst>
              <a:ext uri="{96DAC541-7B7A-43D3-8B79-37D633B846F1}">
                <asvg:svgBlip xmlns:asvg="http://schemas.microsoft.com/office/drawing/2016/SVG/main" r:embed="rId3"/>
              </a:ext>
            </a:extLst>
          </a:blip>
          <a:srcRect l="16652" t="12863" r="37946" b="11149"/>
          <a:stretch/>
        </p:blipFill>
        <p:spPr>
          <a:xfrm>
            <a:off x="7551277" y="1235125"/>
            <a:ext cx="4754245" cy="5622875"/>
          </a:xfrm>
          <a:prstGeom prst="rect">
            <a:avLst/>
          </a:prstGeom>
        </p:spPr>
      </p:pic>
      <p:pic>
        <p:nvPicPr>
          <p:cNvPr id="11" name="Graphic 10">
            <a:extLst>
              <a:ext uri="{FF2B5EF4-FFF2-40B4-BE49-F238E27FC236}">
                <a16:creationId xmlns:a16="http://schemas.microsoft.com/office/drawing/2014/main" id="{B993E01F-E367-C3B3-9939-9D2DC1812BAC}"/>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rot="19527404">
            <a:off x="9156126" y="2229459"/>
            <a:ext cx="553479" cy="1193136"/>
          </a:xfrm>
          <a:prstGeom prst="rect">
            <a:avLst/>
          </a:prstGeom>
        </p:spPr>
      </p:pic>
      <p:pic>
        <p:nvPicPr>
          <p:cNvPr id="13" name="Graphic 12">
            <a:extLst>
              <a:ext uri="{FF2B5EF4-FFF2-40B4-BE49-F238E27FC236}">
                <a16:creationId xmlns:a16="http://schemas.microsoft.com/office/drawing/2014/main" id="{64CAA753-69AD-53B3-943D-4AD904148EE3}"/>
              </a:ext>
            </a:extLst>
          </p:cNvPr>
          <p:cNvPicPr>
            <a:picLocks noChangeAspect="1"/>
          </p:cNvPicPr>
          <p:nvPr/>
        </p:nvPicPr>
        <p:blipFill rotWithShape="1">
          <a:blip r:embed="rId2">
            <a:extLst>
              <a:ext uri="{96DAC541-7B7A-43D3-8B79-37D633B846F1}">
                <asvg:svgBlip xmlns:asvg="http://schemas.microsoft.com/office/drawing/2016/SVG/main" r:embed="rId3"/>
              </a:ext>
            </a:extLst>
          </a:blip>
          <a:srcRect l="16652" t="12863" r="37946" b="11149"/>
          <a:stretch/>
        </p:blipFill>
        <p:spPr>
          <a:xfrm>
            <a:off x="7518107" y="1168051"/>
            <a:ext cx="4939815" cy="5842350"/>
          </a:xfrm>
          <a:prstGeom prst="rect">
            <a:avLst/>
          </a:prstGeom>
        </p:spPr>
      </p:pic>
      <p:sp>
        <p:nvSpPr>
          <p:cNvPr id="12" name="TextBox 11">
            <a:extLst>
              <a:ext uri="{FF2B5EF4-FFF2-40B4-BE49-F238E27FC236}">
                <a16:creationId xmlns:a16="http://schemas.microsoft.com/office/drawing/2014/main" id="{EB84CF0B-54E0-50A4-2AFD-3463461BC7EF}"/>
              </a:ext>
            </a:extLst>
          </p:cNvPr>
          <p:cNvSpPr txBox="1"/>
          <p:nvPr/>
        </p:nvSpPr>
        <p:spPr>
          <a:xfrm>
            <a:off x="314631" y="1578842"/>
            <a:ext cx="7316997" cy="4819781"/>
          </a:xfrm>
          <a:prstGeom prst="rect">
            <a:avLst/>
          </a:prstGeom>
          <a:noFill/>
        </p:spPr>
        <p:txBody>
          <a:bodyPr wrap="square">
            <a:spAutoFit/>
          </a:bodyPr>
          <a:lstStyle/>
          <a:p>
            <a:pPr marL="342900" indent="-342900" algn="l">
              <a:buFont typeface="Arial" panose="020B0604020202020204" pitchFamily="34" charset="0"/>
              <a:buChar char="•"/>
            </a:pPr>
            <a:r>
              <a:rPr lang="en-GB" sz="2400" dirty="0">
                <a:latin typeface="Arial"/>
                <a:cs typeface="Arial"/>
              </a:rPr>
              <a:t>We know some people share thoughts of suicide with us.</a:t>
            </a:r>
            <a:endParaRPr lang="en-US" sz="3200" dirty="0"/>
          </a:p>
          <a:p>
            <a:pPr marL="342900" indent="-342900" algn="l">
              <a:lnSpc>
                <a:spcPct val="80000"/>
              </a:lnSpc>
              <a:buFont typeface="Arial" panose="020B0604020202020204" pitchFamily="34" charset="0"/>
              <a:buChar char="•"/>
            </a:pPr>
            <a:endParaRPr lang="en-GB" sz="2400" dirty="0">
              <a:latin typeface="Arial" panose="020B0604020202020204" pitchFamily="34" charset="0"/>
              <a:cs typeface="Arial" panose="020B0604020202020204" pitchFamily="34" charset="0"/>
            </a:endParaRPr>
          </a:p>
          <a:p>
            <a:pPr marL="342900" indent="-342900" algn="l">
              <a:buFont typeface="Arial" panose="020B0604020202020204" pitchFamily="34" charset="0"/>
              <a:buChar char="•"/>
            </a:pPr>
            <a:r>
              <a:rPr lang="en-GB" sz="2400" dirty="0">
                <a:latin typeface="Arial"/>
                <a:cs typeface="Arial"/>
              </a:rPr>
              <a:t>We want you to feel comfortable to navigate this conversation </a:t>
            </a:r>
            <a:r>
              <a:rPr lang="en-GB" sz="2400" i="1" dirty="0">
                <a:latin typeface="Arial"/>
                <a:cs typeface="Arial"/>
              </a:rPr>
              <a:t>if </a:t>
            </a:r>
            <a:r>
              <a:rPr lang="en-GB" sz="2400" dirty="0">
                <a:latin typeface="Arial"/>
                <a:cs typeface="Arial"/>
              </a:rPr>
              <a:t>needed and ensure that you &amp; the person you're speaking with feel supported.</a:t>
            </a:r>
            <a:endParaRPr lang="en-GB" sz="3200" dirty="0">
              <a:latin typeface="Arial"/>
              <a:cs typeface="Arial"/>
            </a:endParaRPr>
          </a:p>
          <a:p>
            <a:pPr marL="342900" indent="-342900" algn="l">
              <a:buFont typeface="Arial" panose="020B0604020202020204" pitchFamily="34" charset="0"/>
              <a:buChar char="•"/>
            </a:pPr>
            <a:endParaRPr lang="en-GB" sz="2400" dirty="0">
              <a:latin typeface="Arial" panose="020B0604020202020204" pitchFamily="34" charset="0"/>
              <a:cs typeface="Arial" panose="020B0604020202020204" pitchFamily="34" charset="0"/>
            </a:endParaRPr>
          </a:p>
          <a:p>
            <a:pPr marL="342900" indent="-342900" algn="l">
              <a:buFont typeface="Arial" panose="020B0604020202020204" pitchFamily="34" charset="0"/>
              <a:buChar char="•"/>
            </a:pPr>
            <a:r>
              <a:rPr lang="en-GB" sz="2400" dirty="0">
                <a:latin typeface="Arial"/>
                <a:cs typeface="Arial"/>
              </a:rPr>
              <a:t>We have a duty of care to ensure people are safe and receiving appropriate support.</a:t>
            </a:r>
            <a:endParaRPr lang="en-GB" sz="2400" dirty="0">
              <a:latin typeface="Arial" panose="020B0604020202020204" pitchFamily="34" charset="0"/>
              <a:cs typeface="Arial" panose="020B0604020202020204" pitchFamily="34" charset="0"/>
            </a:endParaRPr>
          </a:p>
          <a:p>
            <a:pPr marL="342900" indent="-342900" algn="l">
              <a:buFont typeface="Arial" panose="020B0604020202020204" pitchFamily="34" charset="0"/>
              <a:buChar char="•"/>
            </a:pPr>
            <a:endParaRPr lang="en-GB" sz="2400" dirty="0">
              <a:latin typeface="Arial" panose="020B0604020202020204" pitchFamily="34" charset="0"/>
              <a:cs typeface="Arial" panose="020B0604020202020204" pitchFamily="34" charset="0"/>
            </a:endParaRPr>
          </a:p>
          <a:p>
            <a:pPr marL="342900" indent="-342900" algn="l">
              <a:buChar char="•"/>
            </a:pPr>
            <a:r>
              <a:rPr lang="en-GB" sz="2400" dirty="0">
                <a:latin typeface="Arial"/>
                <a:cs typeface="Arial"/>
              </a:rPr>
              <a:t>This is not about you being a mental health professional, this is supporting you in your role as a non-mental health professional.</a:t>
            </a:r>
            <a:endParaRPr lang="en-GB" sz="2400" dirty="0">
              <a:latin typeface="Arial" panose="020B0604020202020204" pitchFamily="34" charset="0"/>
              <a:cs typeface="Arial" panose="020B0604020202020204" pitchFamily="34" charset="0"/>
            </a:endParaRPr>
          </a:p>
        </p:txBody>
      </p:sp>
      <p:sp>
        <p:nvSpPr>
          <p:cNvPr id="2" name="Rectangle 1">
            <a:extLst>
              <a:ext uri="{FF2B5EF4-FFF2-40B4-BE49-F238E27FC236}">
                <a16:creationId xmlns:a16="http://schemas.microsoft.com/office/drawing/2014/main" id="{88AB5EDA-0E0E-FBBC-0DBA-3EE2839AEA05}"/>
              </a:ext>
            </a:extLst>
          </p:cNvPr>
          <p:cNvSpPr/>
          <p:nvPr/>
        </p:nvSpPr>
        <p:spPr>
          <a:xfrm>
            <a:off x="0" y="1"/>
            <a:ext cx="12192000" cy="1364814"/>
          </a:xfrm>
          <a:prstGeom prst="rect">
            <a:avLst/>
          </a:prstGeom>
          <a:solidFill>
            <a:srgbClr val="28B8C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TextBox 2">
            <a:extLst>
              <a:ext uri="{FF2B5EF4-FFF2-40B4-BE49-F238E27FC236}">
                <a16:creationId xmlns:a16="http://schemas.microsoft.com/office/drawing/2014/main" id="{900A54D4-1B80-DD93-D8EC-0F223C32F392}"/>
              </a:ext>
            </a:extLst>
          </p:cNvPr>
          <p:cNvSpPr txBox="1"/>
          <p:nvPr/>
        </p:nvSpPr>
        <p:spPr>
          <a:xfrm>
            <a:off x="186814" y="204311"/>
            <a:ext cx="6607276" cy="707886"/>
          </a:xfrm>
          <a:prstGeom prst="rect">
            <a:avLst/>
          </a:prstGeom>
          <a:noFill/>
        </p:spPr>
        <p:txBody>
          <a:bodyPr wrap="square">
            <a:spAutoFit/>
          </a:bodyPr>
          <a:lstStyle/>
          <a:p>
            <a:r>
              <a:rPr lang="en-GB" sz="4000" b="1" dirty="0">
                <a:solidFill>
                  <a:schemeClr val="bg1"/>
                </a:solidFill>
                <a:latin typeface="Arial" pitchFamily="34" charset="0"/>
                <a:cs typeface="Arial" pitchFamily="34" charset="0"/>
              </a:rPr>
              <a:t>Why?</a:t>
            </a:r>
            <a:endParaRPr lang="en-GB" sz="4000" dirty="0">
              <a:solidFill>
                <a:schemeClr val="bg1"/>
              </a:solidFill>
            </a:endParaRPr>
          </a:p>
        </p:txBody>
      </p:sp>
      <p:pic>
        <p:nvPicPr>
          <p:cNvPr id="14" name="Graphic 13">
            <a:extLst>
              <a:ext uri="{FF2B5EF4-FFF2-40B4-BE49-F238E27FC236}">
                <a16:creationId xmlns:a16="http://schemas.microsoft.com/office/drawing/2014/main" id="{C4318776-B8D4-AA4A-F0B8-75A9BAA15EDE}"/>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rot="19527404">
            <a:off x="8408737" y="1641200"/>
            <a:ext cx="553479" cy="1193136"/>
          </a:xfrm>
          <a:prstGeom prst="rect">
            <a:avLst/>
          </a:prstGeom>
        </p:spPr>
      </p:pic>
    </p:spTree>
    <p:extLst>
      <p:ext uri="{BB962C8B-B14F-4D97-AF65-F5344CB8AC3E}">
        <p14:creationId xmlns:p14="http://schemas.microsoft.com/office/powerpoint/2010/main" val="42248673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CD6901-4788-58C0-5120-E99E54194452}"/>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B5A5AB89-AD49-ED9D-DBCE-32FB75D553F2}"/>
              </a:ext>
            </a:extLst>
          </p:cNvPr>
          <p:cNvSpPr/>
          <p:nvPr/>
        </p:nvSpPr>
        <p:spPr>
          <a:xfrm>
            <a:off x="-113522" y="0"/>
            <a:ext cx="12521832" cy="6978103"/>
          </a:xfrm>
          <a:prstGeom prst="rect">
            <a:avLst/>
          </a:prstGeom>
          <a:solidFill>
            <a:srgbClr val="28B8C4">
              <a:alpha val="13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Rectangle 4">
            <a:extLst>
              <a:ext uri="{FF2B5EF4-FFF2-40B4-BE49-F238E27FC236}">
                <a16:creationId xmlns:a16="http://schemas.microsoft.com/office/drawing/2014/main" id="{BE50C59B-DCD5-B0CB-58C1-60CAEA118C54}"/>
              </a:ext>
            </a:extLst>
          </p:cNvPr>
          <p:cNvSpPr/>
          <p:nvPr/>
        </p:nvSpPr>
        <p:spPr>
          <a:xfrm>
            <a:off x="237171" y="1569125"/>
            <a:ext cx="7661733" cy="4916095"/>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Rectangle 1">
            <a:extLst>
              <a:ext uri="{FF2B5EF4-FFF2-40B4-BE49-F238E27FC236}">
                <a16:creationId xmlns:a16="http://schemas.microsoft.com/office/drawing/2014/main" id="{D404CCDA-B864-48D6-47B6-BC8599D90B00}"/>
              </a:ext>
            </a:extLst>
          </p:cNvPr>
          <p:cNvSpPr>
            <a:spLocks noChangeArrowheads="1"/>
          </p:cNvSpPr>
          <p:nvPr/>
        </p:nvSpPr>
        <p:spPr bwMode="auto">
          <a:xfrm>
            <a:off x="940327" y="1193421"/>
            <a:ext cx="10283933" cy="5514575"/>
          </a:xfrm>
          <a:prstGeom prst="rect">
            <a:avLst/>
          </a:prstGeom>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lIns="91440" tIns="45720" rIns="91440" bIns="45720" numCol="1" rtlCol="0" anchorCtr="0" compatLnSpc="1">
            <a:prstTxWarp prst="textNoShape">
              <a:avLst/>
            </a:prstTxWarp>
            <a:normAutofit/>
          </a:bodyPr>
          <a:lstStyle/>
          <a:p>
            <a:pPr marL="0" marR="0" lvl="0" indent="0" fontAlgn="base">
              <a:lnSpc>
                <a:spcPct val="90000"/>
              </a:lnSpc>
              <a:spcBef>
                <a:spcPts val="1000"/>
              </a:spcBef>
              <a:buClr>
                <a:schemeClr val="bg2">
                  <a:lumMod val="40000"/>
                  <a:lumOff val="60000"/>
                </a:schemeClr>
              </a:buClr>
              <a:buSzPct val="80000"/>
              <a:buFont typeface="Wingdings 3" charset="2"/>
              <a:buChar char=""/>
              <a:tabLst/>
            </a:pPr>
            <a:endParaRPr kumimoji="0" lang="en-US" altLang="en-US" sz="2000" u="none" strike="noStrike" cap="none" normalizeH="0" baseline="0" dirty="0">
              <a:ln>
                <a:noFill/>
              </a:ln>
              <a:effectLst/>
              <a:latin typeface="+mj-lt"/>
              <a:ea typeface="+mj-ea"/>
              <a:cs typeface="+mj-cs"/>
            </a:endParaRPr>
          </a:p>
          <a:p>
            <a:pPr marL="0" marR="0" lvl="0" indent="0" fontAlgn="base">
              <a:lnSpc>
                <a:spcPct val="90000"/>
              </a:lnSpc>
              <a:spcBef>
                <a:spcPts val="1000"/>
              </a:spcBef>
              <a:buClr>
                <a:schemeClr val="bg2">
                  <a:lumMod val="40000"/>
                  <a:lumOff val="60000"/>
                </a:schemeClr>
              </a:buClr>
              <a:buSzPct val="80000"/>
              <a:buFont typeface="Wingdings 3" charset="2"/>
              <a:buChar char=""/>
              <a:tabLst/>
            </a:pPr>
            <a:endParaRPr kumimoji="0" lang="en-US" altLang="en-US" sz="1500" u="none" strike="noStrike" cap="none" normalizeH="0" baseline="0" dirty="0">
              <a:ln>
                <a:noFill/>
              </a:ln>
              <a:effectLst/>
              <a:latin typeface="+mj-lt"/>
              <a:ea typeface="+mj-ea"/>
              <a:cs typeface="+mj-cs"/>
            </a:endParaRPr>
          </a:p>
        </p:txBody>
      </p:sp>
      <p:sp>
        <p:nvSpPr>
          <p:cNvPr id="8" name="TextBox 7">
            <a:extLst>
              <a:ext uri="{FF2B5EF4-FFF2-40B4-BE49-F238E27FC236}">
                <a16:creationId xmlns:a16="http://schemas.microsoft.com/office/drawing/2014/main" id="{0FCC3B7C-C02C-5058-5762-6E379184EC4C}"/>
              </a:ext>
            </a:extLst>
          </p:cNvPr>
          <p:cNvSpPr txBox="1"/>
          <p:nvPr/>
        </p:nvSpPr>
        <p:spPr>
          <a:xfrm>
            <a:off x="221053" y="151686"/>
            <a:ext cx="11368088" cy="707886"/>
          </a:xfrm>
          <a:prstGeom prst="rect">
            <a:avLst/>
          </a:prstGeom>
          <a:noFill/>
        </p:spPr>
        <p:txBody>
          <a:bodyPr wrap="square">
            <a:spAutoFit/>
          </a:bodyPr>
          <a:lstStyle/>
          <a:p>
            <a:r>
              <a:rPr lang="en-GB" sz="4000" b="1" dirty="0">
                <a:solidFill>
                  <a:srgbClr val="00AED9"/>
                </a:solidFill>
                <a:latin typeface="Arial" pitchFamily="34" charset="0"/>
                <a:cs typeface="Arial" pitchFamily="34" charset="0"/>
              </a:rPr>
              <a:t>Spotting the signs</a:t>
            </a:r>
            <a:endParaRPr lang="en-GB" sz="4000" dirty="0"/>
          </a:p>
        </p:txBody>
      </p:sp>
      <p:pic>
        <p:nvPicPr>
          <p:cNvPr id="10" name="Graphic 9">
            <a:extLst>
              <a:ext uri="{FF2B5EF4-FFF2-40B4-BE49-F238E27FC236}">
                <a16:creationId xmlns:a16="http://schemas.microsoft.com/office/drawing/2014/main" id="{2D320C66-7DDF-B218-AA74-B53678BF2CBD}"/>
              </a:ext>
            </a:extLst>
          </p:cNvPr>
          <p:cNvPicPr>
            <a:picLocks noChangeAspect="1"/>
          </p:cNvPicPr>
          <p:nvPr/>
        </p:nvPicPr>
        <p:blipFill rotWithShape="1">
          <a:blip r:embed="rId2">
            <a:extLst>
              <a:ext uri="{96DAC541-7B7A-43D3-8B79-37D633B846F1}">
                <asvg:svgBlip xmlns:asvg="http://schemas.microsoft.com/office/drawing/2016/SVG/main" r:embed="rId3"/>
              </a:ext>
            </a:extLst>
          </a:blip>
          <a:srcRect l="16652" t="12863" r="37946" b="11149"/>
          <a:stretch/>
        </p:blipFill>
        <p:spPr>
          <a:xfrm>
            <a:off x="7551277" y="1235125"/>
            <a:ext cx="4754245" cy="5622875"/>
          </a:xfrm>
          <a:prstGeom prst="rect">
            <a:avLst/>
          </a:prstGeom>
        </p:spPr>
      </p:pic>
      <p:pic>
        <p:nvPicPr>
          <p:cNvPr id="11" name="Graphic 10">
            <a:extLst>
              <a:ext uri="{FF2B5EF4-FFF2-40B4-BE49-F238E27FC236}">
                <a16:creationId xmlns:a16="http://schemas.microsoft.com/office/drawing/2014/main" id="{D23273A9-1944-4C29-D491-2D0DB381AC9E}"/>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rot="19527404">
            <a:off x="9156126" y="2229459"/>
            <a:ext cx="553479" cy="1193136"/>
          </a:xfrm>
          <a:prstGeom prst="rect">
            <a:avLst/>
          </a:prstGeom>
        </p:spPr>
      </p:pic>
      <p:pic>
        <p:nvPicPr>
          <p:cNvPr id="13" name="Graphic 12">
            <a:extLst>
              <a:ext uri="{FF2B5EF4-FFF2-40B4-BE49-F238E27FC236}">
                <a16:creationId xmlns:a16="http://schemas.microsoft.com/office/drawing/2014/main" id="{C4BD7913-2AAE-8858-B141-3595CE1F9F54}"/>
              </a:ext>
            </a:extLst>
          </p:cNvPr>
          <p:cNvPicPr>
            <a:picLocks noChangeAspect="1"/>
          </p:cNvPicPr>
          <p:nvPr/>
        </p:nvPicPr>
        <p:blipFill rotWithShape="1">
          <a:blip r:embed="rId2">
            <a:extLst>
              <a:ext uri="{96DAC541-7B7A-43D3-8B79-37D633B846F1}">
                <asvg:svgBlip xmlns:asvg="http://schemas.microsoft.com/office/drawing/2016/SVG/main" r:embed="rId3"/>
              </a:ext>
            </a:extLst>
          </a:blip>
          <a:srcRect l="16652" t="12863" r="37946" b="11149"/>
          <a:stretch/>
        </p:blipFill>
        <p:spPr>
          <a:xfrm>
            <a:off x="7518107" y="1168051"/>
            <a:ext cx="4939815" cy="5842350"/>
          </a:xfrm>
          <a:prstGeom prst="rect">
            <a:avLst/>
          </a:prstGeom>
        </p:spPr>
      </p:pic>
      <p:sp>
        <p:nvSpPr>
          <p:cNvPr id="12" name="TextBox 11">
            <a:extLst>
              <a:ext uri="{FF2B5EF4-FFF2-40B4-BE49-F238E27FC236}">
                <a16:creationId xmlns:a16="http://schemas.microsoft.com/office/drawing/2014/main" id="{7B5D493F-DC91-A852-AE95-473B8902522A}"/>
              </a:ext>
            </a:extLst>
          </p:cNvPr>
          <p:cNvSpPr txBox="1"/>
          <p:nvPr/>
        </p:nvSpPr>
        <p:spPr>
          <a:xfrm>
            <a:off x="314631" y="1578842"/>
            <a:ext cx="7316997" cy="4893647"/>
          </a:xfrm>
          <a:prstGeom prst="rect">
            <a:avLst/>
          </a:prstGeom>
          <a:noFill/>
        </p:spPr>
        <p:txBody>
          <a:bodyPr wrap="square">
            <a:spAutoFit/>
          </a:bodyPr>
          <a:lstStyle/>
          <a:p>
            <a:pPr marL="342900" indent="-342900" algn="l">
              <a:buFont typeface="Arial" panose="020B0604020202020204" pitchFamily="34" charset="0"/>
              <a:buChar char="•"/>
            </a:pPr>
            <a:r>
              <a:rPr lang="en-GB" sz="2400" dirty="0">
                <a:latin typeface="Arial" panose="020B0604020202020204" pitchFamily="34" charset="0"/>
                <a:cs typeface="Arial" panose="020B0604020202020204" pitchFamily="34" charset="0"/>
              </a:rPr>
              <a:t>A Tool developed to support a validating and compassionate conversation about someone's safety</a:t>
            </a:r>
            <a:r>
              <a:rPr lang="en-GB" sz="2400" dirty="0">
                <a:effectLst/>
                <a:latin typeface="Arial" panose="020B0604020202020204" pitchFamily="34" charset="0"/>
                <a:ea typeface="Calibri" panose="020F0502020204030204" pitchFamily="34" charset="0"/>
                <a:cs typeface="Arial" panose="020B0604020202020204" pitchFamily="34" charset="0"/>
              </a:rPr>
              <a:t> where there is an identified risk of suicide.</a:t>
            </a:r>
            <a:r>
              <a:rPr lang="en-GB" sz="2400" dirty="0">
                <a:latin typeface="Arial" panose="020B0604020202020204" pitchFamily="34" charset="0"/>
                <a:ea typeface="Calibri" panose="020F0502020204030204" pitchFamily="34" charset="0"/>
                <a:cs typeface="Arial" panose="020B0604020202020204" pitchFamily="34" charset="0"/>
              </a:rPr>
              <a:t> </a:t>
            </a:r>
            <a:endParaRPr lang="en-US" sz="2400" dirty="0">
              <a:latin typeface="Arial" panose="020B0604020202020204" pitchFamily="34" charset="0"/>
              <a:cs typeface="Arial" panose="020B0604020202020204" pitchFamily="34" charset="0"/>
            </a:endParaRPr>
          </a:p>
          <a:p>
            <a:pPr marL="342900" indent="-342900" algn="l">
              <a:buFont typeface="Arial" panose="020B0604020202020204" pitchFamily="34" charset="0"/>
              <a:buChar char="•"/>
            </a:pPr>
            <a:endParaRPr lang="en-GB" sz="2400" dirty="0">
              <a:effectLst/>
              <a:latin typeface="Arial" panose="020B0604020202020204" pitchFamily="34" charset="0"/>
              <a:ea typeface="Calibri" panose="020F0502020204030204" pitchFamily="34" charset="0"/>
              <a:cs typeface="Arial" panose="020B0604020202020204" pitchFamily="34" charset="0"/>
            </a:endParaRPr>
          </a:p>
          <a:p>
            <a:pPr marL="342900" indent="-342900" algn="l">
              <a:buFont typeface="Arial" panose="020B0604020202020204" pitchFamily="34" charset="0"/>
              <a:buChar char="•"/>
            </a:pPr>
            <a:r>
              <a:rPr lang="en-GB" sz="2400" dirty="0">
                <a:latin typeface="Arial" panose="020B0604020202020204" pitchFamily="34" charset="0"/>
                <a:cs typeface="Arial" panose="020B0604020202020204" pitchFamily="34" charset="0"/>
              </a:rPr>
              <a:t>It is aimed at non-mental health professionals. </a:t>
            </a:r>
          </a:p>
          <a:p>
            <a:pPr marL="342900" indent="-342900" algn="l">
              <a:buFont typeface="Arial" panose="020B0604020202020204" pitchFamily="34" charset="0"/>
              <a:buChar char="•"/>
            </a:pPr>
            <a:endParaRPr lang="en-GB" sz="2400" dirty="0">
              <a:latin typeface="Arial" panose="020B0604020202020204" pitchFamily="34" charset="0"/>
              <a:cs typeface="Arial" panose="020B0604020202020204" pitchFamily="34" charset="0"/>
            </a:endParaRPr>
          </a:p>
          <a:p>
            <a:pPr marL="342900" indent="-342900" algn="l">
              <a:buFont typeface="Arial" panose="020B0604020202020204" pitchFamily="34" charset="0"/>
              <a:buChar char="•"/>
            </a:pPr>
            <a:r>
              <a:rPr lang="en-GB" sz="2400" dirty="0">
                <a:latin typeface="Arial" panose="020B0604020202020204" pitchFamily="34" charset="0"/>
                <a:cs typeface="Arial" panose="020B0604020202020204" pitchFamily="34" charset="0"/>
              </a:rPr>
              <a:t>It might feel like something new but provides structure and aids conversations already happening.    </a:t>
            </a:r>
          </a:p>
          <a:p>
            <a:pPr marL="342900" indent="-342900" algn="l">
              <a:buFont typeface="Arial" panose="020B0604020202020204" pitchFamily="34" charset="0"/>
              <a:buChar char="•"/>
            </a:pPr>
            <a:endParaRPr lang="en-GB" sz="2400" dirty="0">
              <a:latin typeface="Arial" panose="020B0604020202020204" pitchFamily="34" charset="0"/>
              <a:cs typeface="Arial" panose="020B0604020202020204" pitchFamily="34" charset="0"/>
            </a:endParaRPr>
          </a:p>
          <a:p>
            <a:pPr marL="342900" indent="-342900" algn="l">
              <a:buFont typeface="Arial" panose="020B0604020202020204" pitchFamily="34" charset="0"/>
              <a:buChar char="•"/>
            </a:pPr>
            <a:r>
              <a:rPr lang="en-GB" sz="2400" dirty="0">
                <a:latin typeface="Arial" panose="020B0604020202020204" pitchFamily="34" charset="0"/>
                <a:cs typeface="Arial" panose="020B0604020202020204" pitchFamily="34" charset="0"/>
              </a:rPr>
              <a:t>It will help you know the things that are helpful to say and do if people tell you they are feeling suicidal.</a:t>
            </a:r>
          </a:p>
        </p:txBody>
      </p:sp>
      <p:sp>
        <p:nvSpPr>
          <p:cNvPr id="2" name="Rectangle 1">
            <a:extLst>
              <a:ext uri="{FF2B5EF4-FFF2-40B4-BE49-F238E27FC236}">
                <a16:creationId xmlns:a16="http://schemas.microsoft.com/office/drawing/2014/main" id="{B2B78430-2F68-4C9E-34A7-F138617F1607}"/>
              </a:ext>
            </a:extLst>
          </p:cNvPr>
          <p:cNvSpPr/>
          <p:nvPr/>
        </p:nvSpPr>
        <p:spPr>
          <a:xfrm>
            <a:off x="0" y="1"/>
            <a:ext cx="12192000" cy="1364814"/>
          </a:xfrm>
          <a:prstGeom prst="rect">
            <a:avLst/>
          </a:prstGeom>
          <a:solidFill>
            <a:srgbClr val="28B8C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TextBox 2">
            <a:extLst>
              <a:ext uri="{FF2B5EF4-FFF2-40B4-BE49-F238E27FC236}">
                <a16:creationId xmlns:a16="http://schemas.microsoft.com/office/drawing/2014/main" id="{48662F88-F991-B8EB-0DEB-D6995C2D81DA}"/>
              </a:ext>
            </a:extLst>
          </p:cNvPr>
          <p:cNvSpPr txBox="1"/>
          <p:nvPr/>
        </p:nvSpPr>
        <p:spPr>
          <a:xfrm>
            <a:off x="186814" y="204311"/>
            <a:ext cx="6607276" cy="707886"/>
          </a:xfrm>
          <a:prstGeom prst="rect">
            <a:avLst/>
          </a:prstGeom>
          <a:noFill/>
        </p:spPr>
        <p:txBody>
          <a:bodyPr wrap="square">
            <a:spAutoFit/>
          </a:bodyPr>
          <a:lstStyle/>
          <a:p>
            <a:r>
              <a:rPr lang="en-GB" sz="4000" b="1" dirty="0">
                <a:solidFill>
                  <a:schemeClr val="bg1"/>
                </a:solidFill>
                <a:latin typeface="Arial" pitchFamily="34" charset="0"/>
                <a:cs typeface="Arial" pitchFamily="34" charset="0"/>
              </a:rPr>
              <a:t>What?</a:t>
            </a:r>
            <a:endParaRPr lang="en-GB" sz="4000" dirty="0">
              <a:solidFill>
                <a:schemeClr val="bg1"/>
              </a:solidFill>
            </a:endParaRPr>
          </a:p>
        </p:txBody>
      </p:sp>
      <p:pic>
        <p:nvPicPr>
          <p:cNvPr id="14" name="Graphic 13">
            <a:extLst>
              <a:ext uri="{FF2B5EF4-FFF2-40B4-BE49-F238E27FC236}">
                <a16:creationId xmlns:a16="http://schemas.microsoft.com/office/drawing/2014/main" id="{3335700F-F586-5E7F-77B9-8318D93480D3}"/>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rot="19527404">
            <a:off x="8408737" y="1641200"/>
            <a:ext cx="553479" cy="1193136"/>
          </a:xfrm>
          <a:prstGeom prst="rect">
            <a:avLst/>
          </a:prstGeom>
        </p:spPr>
      </p:pic>
    </p:spTree>
    <p:extLst>
      <p:ext uri="{BB962C8B-B14F-4D97-AF65-F5344CB8AC3E}">
        <p14:creationId xmlns:p14="http://schemas.microsoft.com/office/powerpoint/2010/main" val="5157735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B7AE5B-0698-7F79-90DF-FFFD9979DED9}"/>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D455C2A8-D719-48CD-072C-2B2E4CF46D87}"/>
              </a:ext>
            </a:extLst>
          </p:cNvPr>
          <p:cNvSpPr/>
          <p:nvPr/>
        </p:nvSpPr>
        <p:spPr>
          <a:xfrm>
            <a:off x="-113522" y="0"/>
            <a:ext cx="12521832" cy="6978103"/>
          </a:xfrm>
          <a:prstGeom prst="rect">
            <a:avLst/>
          </a:prstGeom>
          <a:solidFill>
            <a:srgbClr val="28B8C4">
              <a:alpha val="13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Rectangle 4">
            <a:extLst>
              <a:ext uri="{FF2B5EF4-FFF2-40B4-BE49-F238E27FC236}">
                <a16:creationId xmlns:a16="http://schemas.microsoft.com/office/drawing/2014/main" id="{B0D62CD9-738C-10BB-F2F0-F08EB9F2E36E}"/>
              </a:ext>
            </a:extLst>
          </p:cNvPr>
          <p:cNvSpPr/>
          <p:nvPr/>
        </p:nvSpPr>
        <p:spPr>
          <a:xfrm>
            <a:off x="237171" y="1569125"/>
            <a:ext cx="7661733" cy="4916095"/>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Rectangle 1">
            <a:extLst>
              <a:ext uri="{FF2B5EF4-FFF2-40B4-BE49-F238E27FC236}">
                <a16:creationId xmlns:a16="http://schemas.microsoft.com/office/drawing/2014/main" id="{2CF91CF5-FD2B-0A4D-205B-4543B9D9E832}"/>
              </a:ext>
            </a:extLst>
          </p:cNvPr>
          <p:cNvSpPr>
            <a:spLocks noChangeArrowheads="1"/>
          </p:cNvSpPr>
          <p:nvPr/>
        </p:nvSpPr>
        <p:spPr bwMode="auto">
          <a:xfrm>
            <a:off x="940327" y="1193421"/>
            <a:ext cx="10283933" cy="5514575"/>
          </a:xfrm>
          <a:prstGeom prst="rect">
            <a:avLst/>
          </a:prstGeom>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lIns="91440" tIns="45720" rIns="91440" bIns="45720" numCol="1" rtlCol="0" anchorCtr="0" compatLnSpc="1">
            <a:prstTxWarp prst="textNoShape">
              <a:avLst/>
            </a:prstTxWarp>
            <a:normAutofit/>
          </a:bodyPr>
          <a:lstStyle/>
          <a:p>
            <a:pPr marL="0" marR="0" lvl="0" indent="0" fontAlgn="base">
              <a:lnSpc>
                <a:spcPct val="90000"/>
              </a:lnSpc>
              <a:spcBef>
                <a:spcPts val="1000"/>
              </a:spcBef>
              <a:buClr>
                <a:schemeClr val="bg2">
                  <a:lumMod val="40000"/>
                  <a:lumOff val="60000"/>
                </a:schemeClr>
              </a:buClr>
              <a:buSzPct val="80000"/>
              <a:buFont typeface="Wingdings 3" charset="2"/>
              <a:buChar char=""/>
              <a:tabLst/>
            </a:pPr>
            <a:endParaRPr kumimoji="0" lang="en-US" altLang="en-US" sz="2000" u="none" strike="noStrike" cap="none" normalizeH="0" baseline="0" dirty="0">
              <a:ln>
                <a:noFill/>
              </a:ln>
              <a:effectLst/>
              <a:latin typeface="+mj-lt"/>
              <a:ea typeface="+mj-ea"/>
              <a:cs typeface="+mj-cs"/>
            </a:endParaRPr>
          </a:p>
          <a:p>
            <a:pPr marL="0" marR="0" lvl="0" indent="0" fontAlgn="base">
              <a:lnSpc>
                <a:spcPct val="90000"/>
              </a:lnSpc>
              <a:spcBef>
                <a:spcPts val="1000"/>
              </a:spcBef>
              <a:buClr>
                <a:schemeClr val="bg2">
                  <a:lumMod val="40000"/>
                  <a:lumOff val="60000"/>
                </a:schemeClr>
              </a:buClr>
              <a:buSzPct val="80000"/>
              <a:buFont typeface="Wingdings 3" charset="2"/>
              <a:buChar char=""/>
              <a:tabLst/>
            </a:pPr>
            <a:endParaRPr kumimoji="0" lang="en-US" altLang="en-US" sz="1500" u="none" strike="noStrike" cap="none" normalizeH="0" baseline="0" dirty="0">
              <a:ln>
                <a:noFill/>
              </a:ln>
              <a:effectLst/>
              <a:latin typeface="+mj-lt"/>
              <a:ea typeface="+mj-ea"/>
              <a:cs typeface="+mj-cs"/>
            </a:endParaRPr>
          </a:p>
        </p:txBody>
      </p:sp>
      <p:sp>
        <p:nvSpPr>
          <p:cNvPr id="8" name="TextBox 7">
            <a:extLst>
              <a:ext uri="{FF2B5EF4-FFF2-40B4-BE49-F238E27FC236}">
                <a16:creationId xmlns:a16="http://schemas.microsoft.com/office/drawing/2014/main" id="{638BB408-4DCC-F085-B51F-15E23938A56B}"/>
              </a:ext>
            </a:extLst>
          </p:cNvPr>
          <p:cNvSpPr txBox="1"/>
          <p:nvPr/>
        </p:nvSpPr>
        <p:spPr>
          <a:xfrm>
            <a:off x="221053" y="151686"/>
            <a:ext cx="11368088" cy="707886"/>
          </a:xfrm>
          <a:prstGeom prst="rect">
            <a:avLst/>
          </a:prstGeom>
          <a:noFill/>
        </p:spPr>
        <p:txBody>
          <a:bodyPr wrap="square">
            <a:spAutoFit/>
          </a:bodyPr>
          <a:lstStyle/>
          <a:p>
            <a:r>
              <a:rPr lang="en-GB" sz="4000" b="1" dirty="0">
                <a:solidFill>
                  <a:srgbClr val="00AED9"/>
                </a:solidFill>
                <a:latin typeface="Arial" pitchFamily="34" charset="0"/>
                <a:cs typeface="Arial" pitchFamily="34" charset="0"/>
              </a:rPr>
              <a:t>Spotting the signs</a:t>
            </a:r>
            <a:endParaRPr lang="en-GB" sz="4000" dirty="0"/>
          </a:p>
        </p:txBody>
      </p:sp>
      <p:pic>
        <p:nvPicPr>
          <p:cNvPr id="10" name="Graphic 9">
            <a:extLst>
              <a:ext uri="{FF2B5EF4-FFF2-40B4-BE49-F238E27FC236}">
                <a16:creationId xmlns:a16="http://schemas.microsoft.com/office/drawing/2014/main" id="{14CD3A32-26BF-F92D-4212-68AA2BBE148D}"/>
              </a:ext>
            </a:extLst>
          </p:cNvPr>
          <p:cNvPicPr>
            <a:picLocks noChangeAspect="1"/>
          </p:cNvPicPr>
          <p:nvPr/>
        </p:nvPicPr>
        <p:blipFill rotWithShape="1">
          <a:blip r:embed="rId2">
            <a:extLst>
              <a:ext uri="{96DAC541-7B7A-43D3-8B79-37D633B846F1}">
                <asvg:svgBlip xmlns:asvg="http://schemas.microsoft.com/office/drawing/2016/SVG/main" r:embed="rId3"/>
              </a:ext>
            </a:extLst>
          </a:blip>
          <a:srcRect l="16652" t="12863" r="37946" b="11149"/>
          <a:stretch/>
        </p:blipFill>
        <p:spPr>
          <a:xfrm>
            <a:off x="7551277" y="1235125"/>
            <a:ext cx="4754245" cy="5622875"/>
          </a:xfrm>
          <a:prstGeom prst="rect">
            <a:avLst/>
          </a:prstGeom>
        </p:spPr>
      </p:pic>
      <p:pic>
        <p:nvPicPr>
          <p:cNvPr id="11" name="Graphic 10">
            <a:extLst>
              <a:ext uri="{FF2B5EF4-FFF2-40B4-BE49-F238E27FC236}">
                <a16:creationId xmlns:a16="http://schemas.microsoft.com/office/drawing/2014/main" id="{371FC436-6E42-5C03-DD2B-E8D21AF5DAA7}"/>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rot="19527404">
            <a:off x="9156126" y="2229459"/>
            <a:ext cx="553479" cy="1193136"/>
          </a:xfrm>
          <a:prstGeom prst="rect">
            <a:avLst/>
          </a:prstGeom>
        </p:spPr>
      </p:pic>
      <p:pic>
        <p:nvPicPr>
          <p:cNvPr id="13" name="Graphic 12">
            <a:extLst>
              <a:ext uri="{FF2B5EF4-FFF2-40B4-BE49-F238E27FC236}">
                <a16:creationId xmlns:a16="http://schemas.microsoft.com/office/drawing/2014/main" id="{D503F3EA-A5F2-BF0F-8389-D7926CAA4F66}"/>
              </a:ext>
            </a:extLst>
          </p:cNvPr>
          <p:cNvPicPr>
            <a:picLocks noChangeAspect="1"/>
          </p:cNvPicPr>
          <p:nvPr/>
        </p:nvPicPr>
        <p:blipFill rotWithShape="1">
          <a:blip r:embed="rId2">
            <a:extLst>
              <a:ext uri="{96DAC541-7B7A-43D3-8B79-37D633B846F1}">
                <asvg:svgBlip xmlns:asvg="http://schemas.microsoft.com/office/drawing/2016/SVG/main" r:embed="rId3"/>
              </a:ext>
            </a:extLst>
          </a:blip>
          <a:srcRect l="16652" t="12863" r="37946" b="11149"/>
          <a:stretch/>
        </p:blipFill>
        <p:spPr>
          <a:xfrm>
            <a:off x="7518107" y="1168051"/>
            <a:ext cx="4939815" cy="5842350"/>
          </a:xfrm>
          <a:prstGeom prst="rect">
            <a:avLst/>
          </a:prstGeom>
        </p:spPr>
      </p:pic>
      <p:sp>
        <p:nvSpPr>
          <p:cNvPr id="12" name="TextBox 11">
            <a:extLst>
              <a:ext uri="{FF2B5EF4-FFF2-40B4-BE49-F238E27FC236}">
                <a16:creationId xmlns:a16="http://schemas.microsoft.com/office/drawing/2014/main" id="{7229B172-7FE7-EFB1-B9AB-157224003697}"/>
              </a:ext>
            </a:extLst>
          </p:cNvPr>
          <p:cNvSpPr txBox="1"/>
          <p:nvPr/>
        </p:nvSpPr>
        <p:spPr>
          <a:xfrm>
            <a:off x="314631" y="1578842"/>
            <a:ext cx="7316997" cy="830997"/>
          </a:xfrm>
          <a:prstGeom prst="rect">
            <a:avLst/>
          </a:prstGeom>
          <a:noFill/>
        </p:spPr>
        <p:txBody>
          <a:bodyPr wrap="square">
            <a:spAutoFit/>
          </a:bodyPr>
          <a:lstStyle/>
          <a:p>
            <a:pPr algn="l"/>
            <a:r>
              <a:rPr lang="en-GB" sz="2400" dirty="0">
                <a:highlight>
                  <a:srgbClr val="FFFF00"/>
                </a:highlight>
                <a:latin typeface="Arial"/>
                <a:cs typeface="Arial"/>
              </a:rPr>
              <a:t>Provide guidance to team members on where they can locate the Suicide Conversation Tool template</a:t>
            </a:r>
          </a:p>
        </p:txBody>
      </p:sp>
      <p:sp>
        <p:nvSpPr>
          <p:cNvPr id="2" name="Rectangle 1">
            <a:extLst>
              <a:ext uri="{FF2B5EF4-FFF2-40B4-BE49-F238E27FC236}">
                <a16:creationId xmlns:a16="http://schemas.microsoft.com/office/drawing/2014/main" id="{D67B1922-AF3D-EC0B-A41D-7E340CF05DE3}"/>
              </a:ext>
            </a:extLst>
          </p:cNvPr>
          <p:cNvSpPr/>
          <p:nvPr/>
        </p:nvSpPr>
        <p:spPr>
          <a:xfrm>
            <a:off x="0" y="1"/>
            <a:ext cx="12192000" cy="1364814"/>
          </a:xfrm>
          <a:prstGeom prst="rect">
            <a:avLst/>
          </a:prstGeom>
          <a:solidFill>
            <a:srgbClr val="28B8C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TextBox 2">
            <a:extLst>
              <a:ext uri="{FF2B5EF4-FFF2-40B4-BE49-F238E27FC236}">
                <a16:creationId xmlns:a16="http://schemas.microsoft.com/office/drawing/2014/main" id="{0881626B-4FE0-558B-7CB6-94486DE23037}"/>
              </a:ext>
            </a:extLst>
          </p:cNvPr>
          <p:cNvSpPr txBox="1"/>
          <p:nvPr/>
        </p:nvSpPr>
        <p:spPr>
          <a:xfrm>
            <a:off x="186814" y="204311"/>
            <a:ext cx="6607276" cy="707886"/>
          </a:xfrm>
          <a:prstGeom prst="rect">
            <a:avLst/>
          </a:prstGeom>
          <a:noFill/>
        </p:spPr>
        <p:txBody>
          <a:bodyPr wrap="square">
            <a:spAutoFit/>
          </a:bodyPr>
          <a:lstStyle/>
          <a:p>
            <a:r>
              <a:rPr lang="en-GB" sz="4000" b="1" dirty="0">
                <a:solidFill>
                  <a:schemeClr val="bg1"/>
                </a:solidFill>
                <a:latin typeface="Arial" pitchFamily="34" charset="0"/>
                <a:cs typeface="Arial" pitchFamily="34" charset="0"/>
              </a:rPr>
              <a:t>Where?</a:t>
            </a:r>
            <a:endParaRPr lang="en-GB" sz="4000" dirty="0">
              <a:solidFill>
                <a:schemeClr val="bg1"/>
              </a:solidFill>
            </a:endParaRPr>
          </a:p>
        </p:txBody>
      </p:sp>
      <p:pic>
        <p:nvPicPr>
          <p:cNvPr id="14" name="Graphic 13">
            <a:extLst>
              <a:ext uri="{FF2B5EF4-FFF2-40B4-BE49-F238E27FC236}">
                <a16:creationId xmlns:a16="http://schemas.microsoft.com/office/drawing/2014/main" id="{A17FEA01-808F-1CFC-6E72-07DA6A12D2F3}"/>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rot="19527404">
            <a:off x="8408737" y="1641200"/>
            <a:ext cx="553479" cy="1193136"/>
          </a:xfrm>
          <a:prstGeom prst="rect">
            <a:avLst/>
          </a:prstGeom>
        </p:spPr>
      </p:pic>
    </p:spTree>
    <p:extLst>
      <p:ext uri="{BB962C8B-B14F-4D97-AF65-F5344CB8AC3E}">
        <p14:creationId xmlns:p14="http://schemas.microsoft.com/office/powerpoint/2010/main" val="411892369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5BDA7C-5D9D-988F-060E-F0849B1F4A7C}"/>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1EA5AB04-3994-FD62-E7A4-0153217E6337}"/>
              </a:ext>
            </a:extLst>
          </p:cNvPr>
          <p:cNvSpPr/>
          <p:nvPr/>
        </p:nvSpPr>
        <p:spPr>
          <a:xfrm>
            <a:off x="-113522" y="0"/>
            <a:ext cx="12521832" cy="6978103"/>
          </a:xfrm>
          <a:prstGeom prst="rect">
            <a:avLst/>
          </a:prstGeom>
          <a:solidFill>
            <a:srgbClr val="28B8C4">
              <a:alpha val="13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Rectangle 4">
            <a:extLst>
              <a:ext uri="{FF2B5EF4-FFF2-40B4-BE49-F238E27FC236}">
                <a16:creationId xmlns:a16="http://schemas.microsoft.com/office/drawing/2014/main" id="{B74264C3-C66E-5255-C807-3256C4AE3B43}"/>
              </a:ext>
            </a:extLst>
          </p:cNvPr>
          <p:cNvSpPr/>
          <p:nvPr/>
        </p:nvSpPr>
        <p:spPr>
          <a:xfrm>
            <a:off x="237171" y="1569125"/>
            <a:ext cx="11873964" cy="4916095"/>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Rectangle 1">
            <a:extLst>
              <a:ext uri="{FF2B5EF4-FFF2-40B4-BE49-F238E27FC236}">
                <a16:creationId xmlns:a16="http://schemas.microsoft.com/office/drawing/2014/main" id="{B8B29526-6201-A613-BCBD-1F9351C9497F}"/>
              </a:ext>
            </a:extLst>
          </p:cNvPr>
          <p:cNvSpPr>
            <a:spLocks noChangeArrowheads="1"/>
          </p:cNvSpPr>
          <p:nvPr/>
        </p:nvSpPr>
        <p:spPr bwMode="auto">
          <a:xfrm>
            <a:off x="940327" y="1193421"/>
            <a:ext cx="10283933" cy="5514575"/>
          </a:xfrm>
          <a:prstGeom prst="rect">
            <a:avLst/>
          </a:prstGeom>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lIns="91440" tIns="45720" rIns="91440" bIns="45720" numCol="1" rtlCol="0" anchorCtr="0" compatLnSpc="1">
            <a:prstTxWarp prst="textNoShape">
              <a:avLst/>
            </a:prstTxWarp>
            <a:normAutofit/>
          </a:bodyPr>
          <a:lstStyle/>
          <a:p>
            <a:pPr marL="0" marR="0" lvl="0" indent="0" fontAlgn="base">
              <a:lnSpc>
                <a:spcPct val="90000"/>
              </a:lnSpc>
              <a:spcBef>
                <a:spcPts val="1000"/>
              </a:spcBef>
              <a:buClr>
                <a:schemeClr val="bg2">
                  <a:lumMod val="40000"/>
                  <a:lumOff val="60000"/>
                </a:schemeClr>
              </a:buClr>
              <a:buSzPct val="80000"/>
              <a:buFont typeface="Wingdings 3" charset="2"/>
              <a:buChar char=""/>
              <a:tabLst/>
            </a:pPr>
            <a:endParaRPr kumimoji="0" lang="en-US" altLang="en-US" sz="2000" u="none" strike="noStrike" cap="none" normalizeH="0" baseline="0" dirty="0">
              <a:ln>
                <a:noFill/>
              </a:ln>
              <a:effectLst/>
              <a:latin typeface="+mj-lt"/>
              <a:ea typeface="+mj-ea"/>
              <a:cs typeface="+mj-cs"/>
            </a:endParaRPr>
          </a:p>
          <a:p>
            <a:pPr marL="0" marR="0" lvl="0" indent="0" fontAlgn="base">
              <a:lnSpc>
                <a:spcPct val="90000"/>
              </a:lnSpc>
              <a:spcBef>
                <a:spcPts val="1000"/>
              </a:spcBef>
              <a:buClr>
                <a:schemeClr val="bg2">
                  <a:lumMod val="40000"/>
                  <a:lumOff val="60000"/>
                </a:schemeClr>
              </a:buClr>
              <a:buSzPct val="80000"/>
              <a:buFont typeface="Wingdings 3" charset="2"/>
              <a:buChar char=""/>
              <a:tabLst/>
            </a:pPr>
            <a:endParaRPr kumimoji="0" lang="en-US" altLang="en-US" sz="1500" u="none" strike="noStrike" cap="none" normalizeH="0" baseline="0" dirty="0">
              <a:ln>
                <a:noFill/>
              </a:ln>
              <a:effectLst/>
              <a:latin typeface="+mj-lt"/>
              <a:ea typeface="+mj-ea"/>
              <a:cs typeface="+mj-cs"/>
            </a:endParaRPr>
          </a:p>
        </p:txBody>
      </p:sp>
      <p:sp>
        <p:nvSpPr>
          <p:cNvPr id="8" name="TextBox 7">
            <a:extLst>
              <a:ext uri="{FF2B5EF4-FFF2-40B4-BE49-F238E27FC236}">
                <a16:creationId xmlns:a16="http://schemas.microsoft.com/office/drawing/2014/main" id="{EA8A2002-C766-524C-23C0-4C0DA01CDA75}"/>
              </a:ext>
            </a:extLst>
          </p:cNvPr>
          <p:cNvSpPr txBox="1"/>
          <p:nvPr/>
        </p:nvSpPr>
        <p:spPr>
          <a:xfrm>
            <a:off x="221053" y="151686"/>
            <a:ext cx="11368088" cy="707886"/>
          </a:xfrm>
          <a:prstGeom prst="rect">
            <a:avLst/>
          </a:prstGeom>
          <a:noFill/>
        </p:spPr>
        <p:txBody>
          <a:bodyPr wrap="square">
            <a:spAutoFit/>
          </a:bodyPr>
          <a:lstStyle/>
          <a:p>
            <a:r>
              <a:rPr lang="en-GB" sz="4000" b="1" dirty="0">
                <a:solidFill>
                  <a:srgbClr val="00AED9"/>
                </a:solidFill>
                <a:latin typeface="Arial" pitchFamily="34" charset="0"/>
                <a:cs typeface="Arial" pitchFamily="34" charset="0"/>
              </a:rPr>
              <a:t>Spotting the signs</a:t>
            </a:r>
            <a:endParaRPr lang="en-GB" sz="4000" dirty="0"/>
          </a:p>
        </p:txBody>
      </p:sp>
      <p:sp>
        <p:nvSpPr>
          <p:cNvPr id="12" name="TextBox 11">
            <a:extLst>
              <a:ext uri="{FF2B5EF4-FFF2-40B4-BE49-F238E27FC236}">
                <a16:creationId xmlns:a16="http://schemas.microsoft.com/office/drawing/2014/main" id="{55F8AFE6-C838-65F4-1A81-56516491B8F0}"/>
              </a:ext>
            </a:extLst>
          </p:cNvPr>
          <p:cNvSpPr txBox="1"/>
          <p:nvPr/>
        </p:nvSpPr>
        <p:spPr>
          <a:xfrm>
            <a:off x="314631" y="1578842"/>
            <a:ext cx="11274510" cy="4154984"/>
          </a:xfrm>
          <a:prstGeom prst="rect">
            <a:avLst/>
          </a:prstGeom>
          <a:noFill/>
        </p:spPr>
        <p:txBody>
          <a:bodyPr wrap="square">
            <a:spAutoFit/>
          </a:bodyPr>
          <a:lstStyle/>
          <a:p>
            <a:pPr marL="342900" indent="-342900" algn="l">
              <a:buFont typeface="Arial" panose="020B0604020202020204" pitchFamily="34" charset="0"/>
              <a:buChar char="•"/>
            </a:pPr>
            <a:r>
              <a:rPr lang="en-GB" sz="2400" dirty="0">
                <a:latin typeface="Arial"/>
                <a:cs typeface="Arial"/>
              </a:rPr>
              <a:t>If someone shares thoughts of suicide with you whilst you are supporting them. </a:t>
            </a:r>
          </a:p>
          <a:p>
            <a:pPr marL="342900" indent="-342900" algn="l">
              <a:buFont typeface="Arial" panose="020B0604020202020204" pitchFamily="34" charset="0"/>
              <a:buChar char="•"/>
            </a:pPr>
            <a:endParaRPr lang="en-GB" sz="2400" dirty="0">
              <a:latin typeface="Arial"/>
              <a:cs typeface="Arial"/>
            </a:endParaRPr>
          </a:p>
          <a:p>
            <a:pPr marL="342900" indent="-342900" algn="l">
              <a:buFont typeface="Arial" panose="020B0604020202020204" pitchFamily="34" charset="0"/>
              <a:buChar char="•"/>
            </a:pPr>
            <a:r>
              <a:rPr lang="en-GB" sz="2400" dirty="0">
                <a:latin typeface="Arial"/>
                <a:cs typeface="Arial"/>
              </a:rPr>
              <a:t>If someone shares these thoughts via email/text. </a:t>
            </a:r>
          </a:p>
          <a:p>
            <a:pPr marL="342900" indent="-342900" algn="l">
              <a:buFont typeface="Arial" panose="020B0604020202020204" pitchFamily="34" charset="0"/>
              <a:buChar char="•"/>
            </a:pPr>
            <a:endParaRPr lang="en-GB" sz="2400" dirty="0">
              <a:latin typeface="Arial"/>
              <a:cs typeface="Arial"/>
            </a:endParaRPr>
          </a:p>
          <a:p>
            <a:pPr marL="342900" indent="-342900" algn="l">
              <a:buFont typeface="Arial" panose="020B0604020202020204" pitchFamily="34" charset="0"/>
              <a:buChar char="•"/>
            </a:pPr>
            <a:r>
              <a:rPr lang="en-GB" sz="2400" dirty="0">
                <a:latin typeface="Arial"/>
                <a:cs typeface="Arial"/>
              </a:rPr>
              <a:t>This includes people who may suggest they are feeling suicidal but do not say it outright:</a:t>
            </a:r>
          </a:p>
          <a:p>
            <a:pPr lvl="1"/>
            <a:r>
              <a:rPr lang="en-GB" sz="2400" i="1" dirty="0">
                <a:latin typeface="Arial"/>
                <a:cs typeface="Arial"/>
              </a:rPr>
              <a:t>‘‘I just don’t see the point in it all anymore’’</a:t>
            </a:r>
          </a:p>
          <a:p>
            <a:pPr lvl="1"/>
            <a:r>
              <a:rPr lang="en-GB" sz="2400" i="1" dirty="0">
                <a:latin typeface="Arial"/>
                <a:cs typeface="Arial"/>
              </a:rPr>
              <a:t>‘‘I may as well not be here’’</a:t>
            </a:r>
          </a:p>
          <a:p>
            <a:pPr marL="342900" indent="-342900" algn="l">
              <a:buFont typeface="Arial" panose="020B0604020202020204" pitchFamily="34" charset="0"/>
              <a:buChar char="•"/>
            </a:pPr>
            <a:endParaRPr lang="en-GB" sz="2400" dirty="0">
              <a:latin typeface="Arial"/>
              <a:cs typeface="Arial"/>
            </a:endParaRPr>
          </a:p>
          <a:p>
            <a:pPr marL="342900" indent="-342900" algn="l">
              <a:buFont typeface="Arial" panose="020B0604020202020204" pitchFamily="34" charset="0"/>
              <a:buChar char="•"/>
            </a:pPr>
            <a:r>
              <a:rPr lang="en-GB" sz="2400" dirty="0">
                <a:latin typeface="Arial"/>
                <a:cs typeface="Arial"/>
              </a:rPr>
              <a:t>It’s ok to ask people: </a:t>
            </a:r>
            <a:br>
              <a:rPr lang="en-GB" sz="2400" dirty="0">
                <a:latin typeface="Arial"/>
                <a:cs typeface="Arial"/>
              </a:rPr>
            </a:br>
            <a:r>
              <a:rPr lang="en-GB" sz="2400" dirty="0">
                <a:latin typeface="Arial"/>
                <a:cs typeface="Arial"/>
              </a:rPr>
              <a:t>‘‘Are you thinking about ending your life?’’</a:t>
            </a:r>
          </a:p>
        </p:txBody>
      </p:sp>
      <p:sp>
        <p:nvSpPr>
          <p:cNvPr id="2" name="Rectangle 1">
            <a:extLst>
              <a:ext uri="{FF2B5EF4-FFF2-40B4-BE49-F238E27FC236}">
                <a16:creationId xmlns:a16="http://schemas.microsoft.com/office/drawing/2014/main" id="{521C97FF-CA5D-F027-51C3-7B5C8455F1CF}"/>
              </a:ext>
            </a:extLst>
          </p:cNvPr>
          <p:cNvSpPr/>
          <p:nvPr/>
        </p:nvSpPr>
        <p:spPr>
          <a:xfrm>
            <a:off x="0" y="1"/>
            <a:ext cx="12192000" cy="1364814"/>
          </a:xfrm>
          <a:prstGeom prst="rect">
            <a:avLst/>
          </a:prstGeom>
          <a:solidFill>
            <a:srgbClr val="28B8C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TextBox 2">
            <a:extLst>
              <a:ext uri="{FF2B5EF4-FFF2-40B4-BE49-F238E27FC236}">
                <a16:creationId xmlns:a16="http://schemas.microsoft.com/office/drawing/2014/main" id="{F0882C29-B6A9-5A8D-A6E6-ECFA8D677289}"/>
              </a:ext>
            </a:extLst>
          </p:cNvPr>
          <p:cNvSpPr txBox="1"/>
          <p:nvPr/>
        </p:nvSpPr>
        <p:spPr>
          <a:xfrm>
            <a:off x="186814" y="204311"/>
            <a:ext cx="6607276" cy="707886"/>
          </a:xfrm>
          <a:prstGeom prst="rect">
            <a:avLst/>
          </a:prstGeom>
          <a:noFill/>
        </p:spPr>
        <p:txBody>
          <a:bodyPr wrap="square">
            <a:spAutoFit/>
          </a:bodyPr>
          <a:lstStyle/>
          <a:p>
            <a:r>
              <a:rPr lang="en-GB" sz="4000" b="1" dirty="0">
                <a:solidFill>
                  <a:schemeClr val="bg1"/>
                </a:solidFill>
                <a:latin typeface="Arial" pitchFamily="34" charset="0"/>
                <a:cs typeface="Arial" pitchFamily="34" charset="0"/>
              </a:rPr>
              <a:t>When?</a:t>
            </a:r>
            <a:endParaRPr lang="en-GB" sz="4000" dirty="0">
              <a:solidFill>
                <a:schemeClr val="bg1"/>
              </a:solidFill>
            </a:endParaRPr>
          </a:p>
        </p:txBody>
      </p:sp>
      <p:pic>
        <p:nvPicPr>
          <p:cNvPr id="15" name="Graphic 14">
            <a:extLst>
              <a:ext uri="{FF2B5EF4-FFF2-40B4-BE49-F238E27FC236}">
                <a16:creationId xmlns:a16="http://schemas.microsoft.com/office/drawing/2014/main" id="{DC7C07C4-162B-E5DD-E074-6EF04FDB26AE}"/>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0910679" y="4856035"/>
            <a:ext cx="1253908" cy="1917741"/>
          </a:xfrm>
          <a:prstGeom prst="rect">
            <a:avLst/>
          </a:prstGeom>
        </p:spPr>
      </p:pic>
    </p:spTree>
    <p:extLst>
      <p:ext uri="{BB962C8B-B14F-4D97-AF65-F5344CB8AC3E}">
        <p14:creationId xmlns:p14="http://schemas.microsoft.com/office/powerpoint/2010/main" val="41473089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49850D-3E12-CB4F-EFAC-929018A0F64C}"/>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CE5490A3-ACE0-B2A9-AE21-ED6CDDFF2158}"/>
              </a:ext>
            </a:extLst>
          </p:cNvPr>
          <p:cNvSpPr/>
          <p:nvPr/>
        </p:nvSpPr>
        <p:spPr>
          <a:xfrm>
            <a:off x="-113522" y="0"/>
            <a:ext cx="12521832" cy="6978103"/>
          </a:xfrm>
          <a:prstGeom prst="rect">
            <a:avLst/>
          </a:prstGeom>
          <a:solidFill>
            <a:srgbClr val="28B8C4">
              <a:alpha val="13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Rectangle 4">
            <a:extLst>
              <a:ext uri="{FF2B5EF4-FFF2-40B4-BE49-F238E27FC236}">
                <a16:creationId xmlns:a16="http://schemas.microsoft.com/office/drawing/2014/main" id="{CE25E533-C430-5008-5A55-8FB617D6C6F1}"/>
              </a:ext>
            </a:extLst>
          </p:cNvPr>
          <p:cNvSpPr/>
          <p:nvPr/>
        </p:nvSpPr>
        <p:spPr>
          <a:xfrm>
            <a:off x="237171" y="1569125"/>
            <a:ext cx="11873964" cy="4916095"/>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Rectangle 1">
            <a:extLst>
              <a:ext uri="{FF2B5EF4-FFF2-40B4-BE49-F238E27FC236}">
                <a16:creationId xmlns:a16="http://schemas.microsoft.com/office/drawing/2014/main" id="{808BC5A1-FA62-C4E8-7D70-56460DEE4A6E}"/>
              </a:ext>
            </a:extLst>
          </p:cNvPr>
          <p:cNvSpPr>
            <a:spLocks noChangeArrowheads="1"/>
          </p:cNvSpPr>
          <p:nvPr/>
        </p:nvSpPr>
        <p:spPr bwMode="auto">
          <a:xfrm>
            <a:off x="940327" y="1193421"/>
            <a:ext cx="10283933" cy="5514575"/>
          </a:xfrm>
          <a:prstGeom prst="rect">
            <a:avLst/>
          </a:prstGeom>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lIns="91440" tIns="45720" rIns="91440" bIns="45720" numCol="1" rtlCol="0" anchorCtr="0" compatLnSpc="1">
            <a:prstTxWarp prst="textNoShape">
              <a:avLst/>
            </a:prstTxWarp>
            <a:normAutofit/>
          </a:bodyPr>
          <a:lstStyle/>
          <a:p>
            <a:pPr marL="0" marR="0" lvl="0" indent="0" fontAlgn="base">
              <a:lnSpc>
                <a:spcPct val="90000"/>
              </a:lnSpc>
              <a:spcBef>
                <a:spcPts val="1000"/>
              </a:spcBef>
              <a:buClr>
                <a:schemeClr val="bg2">
                  <a:lumMod val="40000"/>
                  <a:lumOff val="60000"/>
                </a:schemeClr>
              </a:buClr>
              <a:buSzPct val="80000"/>
              <a:buFont typeface="Wingdings 3" charset="2"/>
              <a:buChar char=""/>
              <a:tabLst/>
            </a:pPr>
            <a:endParaRPr kumimoji="0" lang="en-US" altLang="en-US" sz="2000" u="none" strike="noStrike" cap="none" normalizeH="0" baseline="0" dirty="0">
              <a:ln>
                <a:noFill/>
              </a:ln>
              <a:effectLst/>
              <a:latin typeface="+mj-lt"/>
              <a:ea typeface="+mj-ea"/>
              <a:cs typeface="+mj-cs"/>
            </a:endParaRPr>
          </a:p>
          <a:p>
            <a:pPr marL="0" marR="0" lvl="0" indent="0" fontAlgn="base">
              <a:lnSpc>
                <a:spcPct val="90000"/>
              </a:lnSpc>
              <a:spcBef>
                <a:spcPts val="1000"/>
              </a:spcBef>
              <a:buClr>
                <a:schemeClr val="bg2">
                  <a:lumMod val="40000"/>
                  <a:lumOff val="60000"/>
                </a:schemeClr>
              </a:buClr>
              <a:buSzPct val="80000"/>
              <a:buFont typeface="Wingdings 3" charset="2"/>
              <a:buChar char=""/>
              <a:tabLst/>
            </a:pPr>
            <a:endParaRPr kumimoji="0" lang="en-US" altLang="en-US" sz="1500" u="none" strike="noStrike" cap="none" normalizeH="0" baseline="0" dirty="0">
              <a:ln>
                <a:noFill/>
              </a:ln>
              <a:effectLst/>
              <a:latin typeface="+mj-lt"/>
              <a:ea typeface="+mj-ea"/>
              <a:cs typeface="+mj-cs"/>
            </a:endParaRPr>
          </a:p>
        </p:txBody>
      </p:sp>
      <p:sp>
        <p:nvSpPr>
          <p:cNvPr id="8" name="TextBox 7">
            <a:extLst>
              <a:ext uri="{FF2B5EF4-FFF2-40B4-BE49-F238E27FC236}">
                <a16:creationId xmlns:a16="http://schemas.microsoft.com/office/drawing/2014/main" id="{4AB18E68-F237-7B91-9D31-55ACB3DA382E}"/>
              </a:ext>
            </a:extLst>
          </p:cNvPr>
          <p:cNvSpPr txBox="1"/>
          <p:nvPr/>
        </p:nvSpPr>
        <p:spPr>
          <a:xfrm>
            <a:off x="221053" y="151686"/>
            <a:ext cx="11368088" cy="707886"/>
          </a:xfrm>
          <a:prstGeom prst="rect">
            <a:avLst/>
          </a:prstGeom>
          <a:noFill/>
        </p:spPr>
        <p:txBody>
          <a:bodyPr wrap="square">
            <a:spAutoFit/>
          </a:bodyPr>
          <a:lstStyle/>
          <a:p>
            <a:r>
              <a:rPr lang="en-GB" sz="4000" b="1" dirty="0">
                <a:solidFill>
                  <a:srgbClr val="00AED9"/>
                </a:solidFill>
                <a:latin typeface="Arial" pitchFamily="34" charset="0"/>
                <a:cs typeface="Arial" pitchFamily="34" charset="0"/>
              </a:rPr>
              <a:t>Spotting the signs</a:t>
            </a:r>
            <a:endParaRPr lang="en-GB" sz="4000" dirty="0"/>
          </a:p>
        </p:txBody>
      </p:sp>
      <p:sp>
        <p:nvSpPr>
          <p:cNvPr id="12" name="TextBox 11">
            <a:extLst>
              <a:ext uri="{FF2B5EF4-FFF2-40B4-BE49-F238E27FC236}">
                <a16:creationId xmlns:a16="http://schemas.microsoft.com/office/drawing/2014/main" id="{F33A1899-2692-D38F-FD2E-8A0F20CD1794}"/>
              </a:ext>
            </a:extLst>
          </p:cNvPr>
          <p:cNvSpPr txBox="1"/>
          <p:nvPr/>
        </p:nvSpPr>
        <p:spPr>
          <a:xfrm>
            <a:off x="314631" y="1578842"/>
            <a:ext cx="11274510" cy="4893647"/>
          </a:xfrm>
          <a:prstGeom prst="rect">
            <a:avLst/>
          </a:prstGeom>
          <a:noFill/>
        </p:spPr>
        <p:txBody>
          <a:bodyPr wrap="square">
            <a:spAutoFit/>
          </a:bodyPr>
          <a:lstStyle/>
          <a:p>
            <a:pPr algn="l"/>
            <a:r>
              <a:rPr lang="en-GB" sz="2400" dirty="0">
                <a:latin typeface="Arial"/>
                <a:cs typeface="Arial"/>
              </a:rPr>
              <a:t>When do you go through the tool?</a:t>
            </a:r>
            <a:endParaRPr lang="en-GB" sz="2400" dirty="0">
              <a:latin typeface="Arial" panose="020B0604020202020204" pitchFamily="34" charset="0"/>
              <a:cs typeface="Arial" panose="020B0604020202020204" pitchFamily="34" charset="0"/>
            </a:endParaRPr>
          </a:p>
          <a:p>
            <a:pPr marL="342900" indent="-342900" algn="l">
              <a:buFont typeface="Arial" panose="020B0604020202020204" pitchFamily="34" charset="0"/>
              <a:buChar char="•"/>
            </a:pPr>
            <a:endParaRPr lang="en-GB" sz="2400" dirty="0">
              <a:latin typeface="Arial"/>
              <a:cs typeface="Arial"/>
            </a:endParaRPr>
          </a:p>
          <a:p>
            <a:pPr algn="l"/>
            <a:r>
              <a:rPr lang="en-GB" sz="2400" b="1" dirty="0">
                <a:latin typeface="Arial"/>
                <a:cs typeface="Arial"/>
              </a:rPr>
              <a:t>Examples...</a:t>
            </a:r>
            <a:endParaRPr lang="en-GB" sz="2400" b="1" dirty="0">
              <a:latin typeface="Arial" panose="020B0604020202020204" pitchFamily="34" charset="0"/>
              <a:cs typeface="Arial" panose="020B0604020202020204" pitchFamily="34" charset="0"/>
            </a:endParaRPr>
          </a:p>
          <a:p>
            <a:pPr marL="571500" indent="-571500" algn="l">
              <a:buChar char="•"/>
            </a:pPr>
            <a:r>
              <a:rPr lang="en-GB" sz="2400" dirty="0">
                <a:solidFill>
                  <a:srgbClr val="000000"/>
                </a:solidFill>
                <a:latin typeface="Arial"/>
                <a:cs typeface="Arial"/>
              </a:rPr>
              <a:t>"I just want it to stop"</a:t>
            </a:r>
            <a:endParaRPr lang="en-GB" sz="2400" dirty="0">
              <a:solidFill>
                <a:srgbClr val="000000"/>
              </a:solidFill>
              <a:latin typeface="Arial" panose="020B0604020202020204" pitchFamily="34" charset="0"/>
              <a:cs typeface="Arial" panose="020B0604020202020204" pitchFamily="34" charset="0"/>
            </a:endParaRPr>
          </a:p>
          <a:p>
            <a:pPr marL="571500" indent="-571500" algn="l">
              <a:buChar char="•"/>
            </a:pPr>
            <a:r>
              <a:rPr lang="en-GB" sz="2400" dirty="0">
                <a:solidFill>
                  <a:srgbClr val="000000"/>
                </a:solidFill>
                <a:latin typeface="Arial"/>
                <a:cs typeface="Arial"/>
              </a:rPr>
              <a:t>"Don't want to be here"</a:t>
            </a:r>
            <a:endParaRPr lang="en-GB" sz="2400" dirty="0">
              <a:solidFill>
                <a:srgbClr val="000000"/>
              </a:solidFill>
              <a:latin typeface="Arial" panose="020B0604020202020204" pitchFamily="34" charset="0"/>
              <a:cs typeface="Arial" panose="020B0604020202020204" pitchFamily="34" charset="0"/>
            </a:endParaRPr>
          </a:p>
          <a:p>
            <a:pPr marL="571500" indent="-571500" algn="l">
              <a:buChar char="•"/>
            </a:pPr>
            <a:r>
              <a:rPr lang="en-GB" sz="2400" dirty="0">
                <a:solidFill>
                  <a:srgbClr val="000000"/>
                </a:solidFill>
                <a:latin typeface="Arial"/>
                <a:cs typeface="Arial"/>
              </a:rPr>
              <a:t>"It would be better if I was dead"</a:t>
            </a:r>
            <a:endParaRPr lang="en-GB" sz="2400" dirty="0">
              <a:solidFill>
                <a:srgbClr val="000000"/>
              </a:solidFill>
              <a:latin typeface="Arial" panose="020B0604020202020204" pitchFamily="34" charset="0"/>
              <a:cs typeface="Arial" panose="020B0604020202020204" pitchFamily="34" charset="0"/>
            </a:endParaRPr>
          </a:p>
          <a:p>
            <a:pPr marL="571500" indent="-571500" algn="l">
              <a:buChar char="•"/>
            </a:pPr>
            <a:r>
              <a:rPr lang="en-GB" sz="2400" dirty="0">
                <a:solidFill>
                  <a:srgbClr val="000000"/>
                </a:solidFill>
                <a:latin typeface="Arial"/>
                <a:cs typeface="Arial"/>
              </a:rPr>
              <a:t>"I'm a burden"</a:t>
            </a:r>
          </a:p>
          <a:p>
            <a:pPr marL="571500" indent="-571500" algn="l">
              <a:buChar char="•"/>
            </a:pPr>
            <a:r>
              <a:rPr lang="en-GB" sz="2400" dirty="0">
                <a:solidFill>
                  <a:srgbClr val="000000"/>
                </a:solidFill>
                <a:latin typeface="Arial"/>
                <a:cs typeface="Arial"/>
              </a:rPr>
              <a:t>"Last week I almost.."</a:t>
            </a:r>
          </a:p>
          <a:p>
            <a:pPr marL="571500" indent="-571500" algn="l">
              <a:buChar char="•"/>
            </a:pPr>
            <a:r>
              <a:rPr lang="en-GB" sz="2400" dirty="0">
                <a:solidFill>
                  <a:srgbClr val="000000"/>
                </a:solidFill>
                <a:latin typeface="Arial"/>
                <a:cs typeface="Arial"/>
              </a:rPr>
              <a:t>Gut reaction that you want to check in with someone – if it feels right to do it, that's ok.</a:t>
            </a:r>
            <a:endParaRPr lang="en-GB" sz="2400" dirty="0">
              <a:solidFill>
                <a:srgbClr val="000000"/>
              </a:solidFill>
              <a:latin typeface="Arial" panose="020B0604020202020204" pitchFamily="34" charset="0"/>
              <a:cs typeface="Arial" panose="020B0604020202020204" pitchFamily="34" charset="0"/>
            </a:endParaRPr>
          </a:p>
          <a:p>
            <a:pPr marL="571500" indent="-571500" algn="l">
              <a:buChar char="•"/>
            </a:pPr>
            <a:endParaRPr lang="en-GB" sz="2400" dirty="0">
              <a:solidFill>
                <a:srgbClr val="000000"/>
              </a:solidFill>
              <a:latin typeface="Arial"/>
              <a:cs typeface="Arial"/>
            </a:endParaRPr>
          </a:p>
          <a:p>
            <a:pPr marL="571500" indent="-571500" algn="l">
              <a:buChar char="•"/>
            </a:pPr>
            <a:r>
              <a:rPr lang="en-GB" sz="2400" dirty="0">
                <a:solidFill>
                  <a:srgbClr val="000000"/>
                </a:solidFill>
                <a:latin typeface="Arial"/>
                <a:cs typeface="Arial"/>
              </a:rPr>
              <a:t>If someone is feeling low or depressed, it doesn't mean you need to do this tool. </a:t>
            </a:r>
          </a:p>
        </p:txBody>
      </p:sp>
      <p:sp>
        <p:nvSpPr>
          <p:cNvPr id="2" name="Rectangle 1">
            <a:extLst>
              <a:ext uri="{FF2B5EF4-FFF2-40B4-BE49-F238E27FC236}">
                <a16:creationId xmlns:a16="http://schemas.microsoft.com/office/drawing/2014/main" id="{8C88F644-54C5-17A6-4A13-4482501CEC56}"/>
              </a:ext>
            </a:extLst>
          </p:cNvPr>
          <p:cNvSpPr/>
          <p:nvPr/>
        </p:nvSpPr>
        <p:spPr>
          <a:xfrm>
            <a:off x="0" y="1"/>
            <a:ext cx="12192000" cy="1364814"/>
          </a:xfrm>
          <a:prstGeom prst="rect">
            <a:avLst/>
          </a:prstGeom>
          <a:solidFill>
            <a:srgbClr val="28B8C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TextBox 2">
            <a:extLst>
              <a:ext uri="{FF2B5EF4-FFF2-40B4-BE49-F238E27FC236}">
                <a16:creationId xmlns:a16="http://schemas.microsoft.com/office/drawing/2014/main" id="{C5E2419D-388F-39F1-023E-BAF6B1F32FA9}"/>
              </a:ext>
            </a:extLst>
          </p:cNvPr>
          <p:cNvSpPr txBox="1"/>
          <p:nvPr/>
        </p:nvSpPr>
        <p:spPr>
          <a:xfrm>
            <a:off x="186814" y="204311"/>
            <a:ext cx="6607276" cy="923330"/>
          </a:xfrm>
          <a:prstGeom prst="rect">
            <a:avLst/>
          </a:prstGeom>
          <a:noFill/>
        </p:spPr>
        <p:txBody>
          <a:bodyPr wrap="square">
            <a:spAutoFit/>
          </a:bodyPr>
          <a:lstStyle/>
          <a:p>
            <a:r>
              <a:rPr lang="en-GB" sz="5400" b="1" dirty="0">
                <a:solidFill>
                  <a:schemeClr val="bg1"/>
                </a:solidFill>
                <a:latin typeface="Arial" pitchFamily="34" charset="0"/>
                <a:cs typeface="Arial" pitchFamily="34" charset="0"/>
              </a:rPr>
              <a:t>When?</a:t>
            </a:r>
            <a:endParaRPr lang="en-GB" sz="5400" dirty="0">
              <a:solidFill>
                <a:schemeClr val="bg1"/>
              </a:solidFill>
            </a:endParaRPr>
          </a:p>
        </p:txBody>
      </p:sp>
      <p:pic>
        <p:nvPicPr>
          <p:cNvPr id="15" name="Graphic 14">
            <a:extLst>
              <a:ext uri="{FF2B5EF4-FFF2-40B4-BE49-F238E27FC236}">
                <a16:creationId xmlns:a16="http://schemas.microsoft.com/office/drawing/2014/main" id="{465B8236-6D49-3814-44C4-9E6C3AF90716}"/>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0910679" y="4856035"/>
            <a:ext cx="1253908" cy="1917741"/>
          </a:xfrm>
          <a:prstGeom prst="rect">
            <a:avLst/>
          </a:prstGeom>
        </p:spPr>
      </p:pic>
    </p:spTree>
    <p:extLst>
      <p:ext uri="{BB962C8B-B14F-4D97-AF65-F5344CB8AC3E}">
        <p14:creationId xmlns:p14="http://schemas.microsoft.com/office/powerpoint/2010/main" val="254485773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3101</TotalTime>
  <Words>2234</Words>
  <Application>Microsoft Office PowerPoint</Application>
  <PresentationFormat>Widescreen</PresentationFormat>
  <Paragraphs>169</Paragraphs>
  <Slides>18</Slides>
  <Notes>7</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18</vt:i4>
      </vt:variant>
    </vt:vector>
  </HeadingPairs>
  <TitlesOfParts>
    <vt:vector size="25" baseType="lpstr">
      <vt:lpstr>Aptos</vt:lpstr>
      <vt:lpstr>Aptos Display</vt:lpstr>
      <vt:lpstr>Arial</vt:lpstr>
      <vt:lpstr>Arial,Sans-Serif</vt:lpstr>
      <vt:lpstr>Calibri</vt:lpstr>
      <vt:lpstr>Wingdings 3</vt:lpstr>
      <vt:lpstr>Office Theme</vt:lpstr>
      <vt:lpstr>These slides are for you to edit </vt:lpstr>
      <vt:lpstr>Suicide Conversation Tool Training</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NHS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victor jeganathan</dc:creator>
  <cp:lastModifiedBy>SAVIDGE, Caroline (DERBYSHIRE COMMUNITY HEALTH SERVICES NHS FOUNDATION TRUST)</cp:lastModifiedBy>
  <cp:revision>3</cp:revision>
  <dcterms:created xsi:type="dcterms:W3CDTF">2025-05-16T15:25:55Z</dcterms:created>
  <dcterms:modified xsi:type="dcterms:W3CDTF">2025-08-20T11:02:08Z</dcterms:modified>
</cp:coreProperties>
</file>