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1C8"/>
    <a:srgbClr val="DFEEEA"/>
    <a:srgbClr val="D2E9EC"/>
    <a:srgbClr val="FDF9CF"/>
    <a:srgbClr val="FFFFFF"/>
    <a:srgbClr val="FAACE0"/>
    <a:srgbClr val="F8DBA2"/>
    <a:srgbClr val="C0A8E0"/>
    <a:srgbClr val="A1D8DF"/>
    <a:srgbClr val="55B8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VIDGE, Caroline (DERBYSHIRE COMMUNITY HEALTH SERVICES NHS FOUNDATION TRUST)" userId="91472ef8-ee34-41ca-b6fa-c0bb2aaac0bb" providerId="ADAL" clId="{E7E3D7A6-68B0-4B30-AFF9-5A86DFABB3C8}"/>
    <pc:docChg chg="undo custSel modSld">
      <pc:chgData name="SAVIDGE, Caroline (DERBYSHIRE COMMUNITY HEALTH SERVICES NHS FOUNDATION TRUST)" userId="91472ef8-ee34-41ca-b6fa-c0bb2aaac0bb" providerId="ADAL" clId="{E7E3D7A6-68B0-4B30-AFF9-5A86DFABB3C8}" dt="2025-08-20T12:09:11.793" v="24" actId="14100"/>
      <pc:docMkLst>
        <pc:docMk/>
      </pc:docMkLst>
      <pc:sldChg chg="modSp mod">
        <pc:chgData name="SAVIDGE, Caroline (DERBYSHIRE COMMUNITY HEALTH SERVICES NHS FOUNDATION TRUST)" userId="91472ef8-ee34-41ca-b6fa-c0bb2aaac0bb" providerId="ADAL" clId="{E7E3D7A6-68B0-4B30-AFF9-5A86DFABB3C8}" dt="2025-08-20T12:09:11.793" v="24" actId="14100"/>
        <pc:sldMkLst>
          <pc:docMk/>
          <pc:sldMk cId="1848623483" sldId="257"/>
        </pc:sldMkLst>
        <pc:spChg chg="mod">
          <ac:chgData name="SAVIDGE, Caroline (DERBYSHIRE COMMUNITY HEALTH SERVICES NHS FOUNDATION TRUST)" userId="91472ef8-ee34-41ca-b6fa-c0bb2aaac0bb" providerId="ADAL" clId="{E7E3D7A6-68B0-4B30-AFF9-5A86DFABB3C8}" dt="2025-08-20T12:09:11.793" v="24" actId="14100"/>
          <ac:spMkLst>
            <pc:docMk/>
            <pc:sldMk cId="1848623483" sldId="257"/>
            <ac:spMk id="3" creationId="{2956D47E-AD4F-EC58-3848-8FF6580CB35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7DDC1-3F93-BE3F-5C66-F98248475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EF625-7A7B-F729-F69F-6DAFFAB3A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1C6E0-BEE9-9B50-4005-6691B7095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0E554-38A6-4446-AC6B-ADD601A96DF3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C9FC8-7797-16CB-23A4-36D9AE85D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EC0A2-1820-684A-848F-D3FD91BFA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BA77-C9CF-4FFF-9229-E82461E6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53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5F93D-0C36-F0A8-1C4E-D593AB6A2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9B702F-6F34-5CCD-9153-1759679239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DADD39-A893-AA23-C68F-E23B22B99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0E554-38A6-4446-AC6B-ADD601A96DF3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572F6D-0227-F197-F71A-0630D2A0F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9AE318-C094-B574-C9B0-0221E806D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BA77-C9CF-4FFF-9229-E82461E6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213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3821BA-D4BF-249A-11CC-7A35D6AEA3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7FA6F5-B796-53D3-8E48-B06EF41571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1B9464-40C3-5BC1-A9B9-7F20A0F53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0E554-38A6-4446-AC6B-ADD601A96DF3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7CB1E-209F-5F16-7D60-F5427D7F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9C7425-690F-C0BA-4880-D57135BB2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BA77-C9CF-4FFF-9229-E82461E6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60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F64DA-97C2-D8BD-D870-DF12E12AD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9D792-90CF-CDD8-AB83-FE1F860C4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FB67E-E6D9-CC9C-B238-02C643084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0E554-38A6-4446-AC6B-ADD601A96DF3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F5528-C217-D834-73D7-52EDC7612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642E0-9A05-9D0C-E94A-39DEF2160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BA77-C9CF-4FFF-9229-E82461E6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496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09E75-4D54-E719-49EE-5D9B50108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67491B-B673-F8A7-EB62-A6AA9DD13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C22B2-9A26-74D6-8D48-D1C6736CB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0E554-38A6-4446-AC6B-ADD601A96DF3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2434F-A8DA-1960-8D09-ACA4C2466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A463D-7CD5-5E09-2E8B-EAB0F778B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BA77-C9CF-4FFF-9229-E82461E6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830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51360-533C-61A2-7CF2-0A8DE4AD0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52180-AAD8-EA6F-455D-DD982FC12E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366494-4CBD-21AB-DC5D-C21F17409C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4E2754-70ED-60CA-A785-BAB28B6E6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0E554-38A6-4446-AC6B-ADD601A96DF3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220CBD-E7B9-9DF7-4D95-1F85A6D40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3CCA77-2ADB-A678-C3D0-A2614AC49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BA77-C9CF-4FFF-9229-E82461E6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208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1E8B4-FEBB-C5A6-0ECA-EF5F75A32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A0B5AD-A20E-533D-E7CB-B2377AB04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AC80D2-F754-026D-A357-841DF6B081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5A1997-1020-B5C8-523F-87FF4AA856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3ABAA0-DFC3-E9F3-1C3E-8D772C72EE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9B1BE5-C398-A5AD-513C-7269BBCA6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0E554-38A6-4446-AC6B-ADD601A96DF3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78D415-7EB3-F641-8925-8D35F355D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2D2B52-BA01-E9E3-026E-AF3273C7E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BA77-C9CF-4FFF-9229-E82461E6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22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F50DF-D962-FAD5-3226-63AFD30B1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6E10DC-C431-64C2-FBE6-CB388E3E3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0E554-38A6-4446-AC6B-ADD601A96DF3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FD995C-E1A3-F82A-CCE7-813A55F3F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46D53D-6ED0-018F-D009-4F94331EC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BA77-C9CF-4FFF-9229-E82461E6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776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4D5851-D358-86BA-EF55-1CAA475CB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0E554-38A6-4446-AC6B-ADD601A96DF3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AEE14F-17A2-1B16-7161-184CA27C0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178F91-60B8-94A7-0722-85316C76E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BA77-C9CF-4FFF-9229-E82461E6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083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42D26-2714-7CBE-EB39-A826B5986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7602B-02D4-EA9B-C529-CC55BBC9F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67D8DF-3E66-721F-508F-5C2BD36BE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A63174-9CB3-B685-00FC-E7B6BDE4C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0E554-38A6-4446-AC6B-ADD601A96DF3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134F38-3252-786F-66E2-6FE10BD83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E7FEC9-4EA3-BBE3-F404-6B9A95D8D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BA77-C9CF-4FFF-9229-E82461E6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65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98E8D-DCAC-3970-29EC-146D41E8F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3BFF79-574D-BFCE-0573-5CDF756B06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047538-4352-C6E6-D5AA-1C04480EF4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6FB578-11C5-E86B-8E3F-2AF8D273F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0E554-38A6-4446-AC6B-ADD601A96DF3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ADC20B-244B-A510-ADBE-840DF6F49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407DB3-2290-91DE-6BC6-617598027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BA77-C9CF-4FFF-9229-E82461E6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648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16B2F7-E6DA-1C09-235D-FEA92E841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D3316E-4FC3-622A-A9D7-F5EE0EB3E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EB93B-472C-39C9-C17C-ADD5A2AE70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0E554-38A6-4446-AC6B-ADD601A96DF3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51654-D191-0370-CDED-DBD119BD92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B461F9-109F-5C6B-12A6-43B726E175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1BA77-C9CF-4FFF-9229-E82461E6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654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D56576E-F2B5-F11F-63E5-198CBFBA099A}"/>
              </a:ext>
            </a:extLst>
          </p:cNvPr>
          <p:cNvSpPr/>
          <p:nvPr/>
        </p:nvSpPr>
        <p:spPr>
          <a:xfrm>
            <a:off x="50799" y="838770"/>
            <a:ext cx="2885684" cy="572229"/>
          </a:xfrm>
          <a:prstGeom prst="rect">
            <a:avLst/>
          </a:prstGeom>
          <a:solidFill>
            <a:srgbClr val="FDF9C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A41E88-13ED-264E-6727-CB8A7263E849}"/>
              </a:ext>
            </a:extLst>
          </p:cNvPr>
          <p:cNvSpPr/>
          <p:nvPr/>
        </p:nvSpPr>
        <p:spPr>
          <a:xfrm>
            <a:off x="2983293" y="827679"/>
            <a:ext cx="3018702" cy="570480"/>
          </a:xfrm>
          <a:prstGeom prst="rect">
            <a:avLst/>
          </a:prstGeom>
          <a:solidFill>
            <a:srgbClr val="D2E9E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55DFE9-367F-45D6-D049-18A1C273FB88}"/>
              </a:ext>
            </a:extLst>
          </p:cNvPr>
          <p:cNvSpPr/>
          <p:nvPr/>
        </p:nvSpPr>
        <p:spPr>
          <a:xfrm>
            <a:off x="6048805" y="826383"/>
            <a:ext cx="3018702" cy="559389"/>
          </a:xfrm>
          <a:prstGeom prst="rect">
            <a:avLst/>
          </a:prstGeom>
          <a:solidFill>
            <a:srgbClr val="DFEEE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3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0845EEC-ADF7-8533-DD71-7197366F0B67}"/>
              </a:ext>
            </a:extLst>
          </p:cNvPr>
          <p:cNvSpPr/>
          <p:nvPr/>
        </p:nvSpPr>
        <p:spPr>
          <a:xfrm>
            <a:off x="9114317" y="820838"/>
            <a:ext cx="3018702" cy="570480"/>
          </a:xfrm>
          <a:prstGeom prst="rect">
            <a:avLst/>
          </a:prstGeom>
          <a:solidFill>
            <a:srgbClr val="F2D1C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70A0DC-6ED1-533F-6769-C2E18CE50070}"/>
              </a:ext>
            </a:extLst>
          </p:cNvPr>
          <p:cNvSpPr/>
          <p:nvPr/>
        </p:nvSpPr>
        <p:spPr>
          <a:xfrm>
            <a:off x="50799" y="1519996"/>
            <a:ext cx="2878666" cy="3118666"/>
          </a:xfrm>
          <a:prstGeom prst="rect">
            <a:avLst/>
          </a:prstGeom>
          <a:solidFill>
            <a:srgbClr val="FDF9C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Thoughts of Suicide only</a:t>
            </a:r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informs that they do not plan to act on thoughts.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made no plans or preparations.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States reasons to continue living e.g. family, pets, hope for future.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Feels able to access support if thoughts of suicide intensify.</a:t>
            </a:r>
            <a:b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may include people with strong feelings of hopelessness, wishing to escape but not wishing to die.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0083DB6-2BE0-DA56-5C5C-542526D300DA}"/>
              </a:ext>
            </a:extLst>
          </p:cNvPr>
          <p:cNvSpPr/>
          <p:nvPr/>
        </p:nvSpPr>
        <p:spPr>
          <a:xfrm>
            <a:off x="2978129" y="1519996"/>
            <a:ext cx="3011362" cy="3118666"/>
          </a:xfrm>
          <a:prstGeom prst="rect">
            <a:avLst/>
          </a:prstGeom>
          <a:solidFill>
            <a:srgbClr val="D2E9E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Thoughts of suicide &amp; some level of intention to act</a:t>
            </a:r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Experiencing thoughts of suicide but does not have a concrete/immediate plan to act on these thoughts.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have considered how, where, or when they may end their life.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Able to identify/engage with a safety plan to keep safe.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Feels able to access support if thoughts of suicide intensify.</a:t>
            </a:r>
          </a:p>
          <a:p>
            <a:pPr algn="ctr"/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9BDE9A6-5234-13DE-816A-74778F55349E}"/>
              </a:ext>
            </a:extLst>
          </p:cNvPr>
          <p:cNvSpPr/>
          <p:nvPr/>
        </p:nvSpPr>
        <p:spPr>
          <a:xfrm>
            <a:off x="6048805" y="1519996"/>
            <a:ext cx="3018702" cy="3118666"/>
          </a:xfrm>
          <a:prstGeom prst="rect">
            <a:avLst/>
          </a:prstGeom>
          <a:solidFill>
            <a:srgbClr val="DFEEE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 intention to act on thoughts &amp; plans or preparations in place to make a suicide attempt</a:t>
            </a:r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Informs that they have plans to end their life.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have prepared to end their life, for example, stockpiling medication, written suicide note.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 not feel that they will be able to keep themselves safe from thoughts of suicide.</a:t>
            </a:r>
          </a:p>
          <a:p>
            <a:pPr algn="ctr"/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4B64629-C2BE-8255-2BF3-71D90357696F}"/>
              </a:ext>
            </a:extLst>
          </p:cNvPr>
          <p:cNvSpPr/>
          <p:nvPr/>
        </p:nvSpPr>
        <p:spPr>
          <a:xfrm>
            <a:off x="9114317" y="1519996"/>
            <a:ext cx="3018702" cy="3118666"/>
          </a:xfrm>
          <a:prstGeom prst="rect">
            <a:avLst/>
          </a:prstGeom>
          <a:solidFill>
            <a:srgbClr val="F2D1C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Immediate risk to life</a:t>
            </a:r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has informed they are actively trying to end their life whilst speaking to us or they have immediate plans to.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example, the person has taken an overdose of medications or is experiencing a strong urge to end their life imminently.</a:t>
            </a:r>
          </a:p>
          <a:p>
            <a:pPr algn="ctr"/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7F6013F-0C27-6C54-AB96-B24B568E25FF}"/>
              </a:ext>
            </a:extLst>
          </p:cNvPr>
          <p:cNvSpPr/>
          <p:nvPr/>
        </p:nvSpPr>
        <p:spPr>
          <a:xfrm>
            <a:off x="50798" y="5131122"/>
            <a:ext cx="2878667" cy="1676077"/>
          </a:xfrm>
          <a:prstGeom prst="rect">
            <a:avLst/>
          </a:prstGeom>
          <a:solidFill>
            <a:srgbClr val="FDF9C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person’s consent, update GP of the conversation.</a:t>
            </a:r>
            <a:b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email &amp; Urgent MH text to be sent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7D9B91D-4778-000F-15A8-847CE2950D47}"/>
              </a:ext>
            </a:extLst>
          </p:cNvPr>
          <p:cNvSpPr/>
          <p:nvPr/>
        </p:nvSpPr>
        <p:spPr>
          <a:xfrm>
            <a:off x="2983293" y="5131122"/>
            <a:ext cx="3015676" cy="1676077"/>
          </a:xfrm>
          <a:prstGeom prst="rect">
            <a:avLst/>
          </a:prstGeom>
          <a:solidFill>
            <a:srgbClr val="D2E9E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 or allocated MH professional to be informed.</a:t>
            </a:r>
          </a:p>
          <a:p>
            <a:pPr algn="ctr"/>
            <a:b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email &amp; Urgent MH text to be sent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0D7948A-7EEC-E083-F3A9-516AFE8FA704}"/>
              </a:ext>
            </a:extLst>
          </p:cNvPr>
          <p:cNvSpPr/>
          <p:nvPr/>
        </p:nvSpPr>
        <p:spPr>
          <a:xfrm>
            <a:off x="6056146" y="5129719"/>
            <a:ext cx="3011361" cy="1665198"/>
          </a:xfrm>
          <a:prstGeom prst="rect">
            <a:avLst/>
          </a:prstGeom>
          <a:solidFill>
            <a:srgbClr val="DFEEE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requires urgent support from Crisis teams-via GP or allocated Mental Health Professional.</a:t>
            </a:r>
            <a:b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email &amp; Urgent MH text to be sent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C8C842-EDE0-6495-19BA-1E11E8CE83BC}"/>
              </a:ext>
            </a:extLst>
          </p:cNvPr>
          <p:cNvSpPr/>
          <p:nvPr/>
        </p:nvSpPr>
        <p:spPr>
          <a:xfrm>
            <a:off x="9114318" y="5124450"/>
            <a:ext cx="3018702" cy="1665198"/>
          </a:xfrm>
          <a:prstGeom prst="rect">
            <a:avLst/>
          </a:prstGeom>
          <a:solidFill>
            <a:srgbClr val="F2D1C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Immediate support required from emergency services – A&amp;E or 999.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56D47E-AD4F-EC58-3848-8FF6580CB351}"/>
              </a:ext>
            </a:extLst>
          </p:cNvPr>
          <p:cNvSpPr txBox="1"/>
          <p:nvPr/>
        </p:nvSpPr>
        <p:spPr>
          <a:xfrm>
            <a:off x="50797" y="199628"/>
            <a:ext cx="9157909" cy="5301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Raavi" panose="02000500000000000000" pitchFamily="2"/>
              </a:rPr>
              <a:t>Suicide Prevention Concern and Action Chart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00500000000000000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848623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ED8868-22B4-B7B1-C137-9EF0C54AC228}"/>
              </a:ext>
            </a:extLst>
          </p:cNvPr>
          <p:cNvSpPr/>
          <p:nvPr/>
        </p:nvSpPr>
        <p:spPr>
          <a:xfrm>
            <a:off x="101600" y="3429000"/>
            <a:ext cx="4032249" cy="3364832"/>
          </a:xfrm>
          <a:prstGeom prst="rect">
            <a:avLst/>
          </a:prstGeom>
          <a:solidFill>
            <a:srgbClr val="FDF9C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Actions for Team Member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 management team that you have completed the Suicide Conversation Tool with the person.</a:t>
            </a:r>
          </a:p>
          <a:p>
            <a:endParaRPr lang="en-GB" sz="16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‘Mental Health Support Services Signposting’ email to the person (via letter if requested).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Urgent Mental Health Support text to the person</a:t>
            </a:r>
            <a:r>
              <a:rPr lang="en-GB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4F6ABE-1B3D-7C05-1ED0-DAAB25A8E23A}"/>
              </a:ext>
            </a:extLst>
          </p:cNvPr>
          <p:cNvSpPr/>
          <p:nvPr/>
        </p:nvSpPr>
        <p:spPr>
          <a:xfrm>
            <a:off x="80433" y="1019174"/>
            <a:ext cx="12031134" cy="1742895"/>
          </a:xfrm>
          <a:prstGeom prst="rect">
            <a:avLst/>
          </a:prstGeom>
          <a:solidFill>
            <a:srgbClr val="FDF9C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informs that they do not plan to act on thoughts.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made no plans or preparations.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States reasons to continue living e.g. family, pets, hope for future.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Feels able to access support if thoughts of suicide intensify. </a:t>
            </a:r>
          </a:p>
          <a:p>
            <a:r>
              <a:rPr lang="en-GB" sz="1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*This may include people with strong feelings of hopelessness, wishing to escape but not wishing to die.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CF7B65-AC59-B0E4-862B-43EB72352260}"/>
              </a:ext>
            </a:extLst>
          </p:cNvPr>
          <p:cNvSpPr/>
          <p:nvPr/>
        </p:nvSpPr>
        <p:spPr>
          <a:xfrm>
            <a:off x="4459705" y="3429000"/>
            <a:ext cx="7673029" cy="3364832"/>
          </a:xfrm>
          <a:prstGeom prst="rect">
            <a:avLst/>
          </a:prstGeom>
          <a:solidFill>
            <a:srgbClr val="FDF9C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Actions for Supporting Manager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completed Suicide Conversation Tool within 1 hour.</a:t>
            </a:r>
          </a:p>
          <a:p>
            <a:endParaRPr lang="en-GB" sz="16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 up with team member to confirm you have reviewed/seek further information if required.</a:t>
            </a:r>
          </a:p>
          <a:p>
            <a:endParaRPr lang="en-GB" sz="16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appropriate, complete ‘GP Risk to Self’ letter template and send to GP email. </a:t>
            </a:r>
          </a:p>
          <a:p>
            <a:endParaRPr lang="en-GB" sz="16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the supporting manager’s notes section on the Suicide Conversation Tool to confirm appropriate action has been taken.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Record visibly on person’s record ‘Suicide Conversation Tool completed with person on (date)’.</a:t>
            </a:r>
          </a:p>
          <a:p>
            <a:endParaRPr lang="en-GB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D168BB98-4EA3-7CF0-9B20-0A3AD689F169}"/>
              </a:ext>
            </a:extLst>
          </p:cNvPr>
          <p:cNvSpPr/>
          <p:nvPr/>
        </p:nvSpPr>
        <p:spPr>
          <a:xfrm>
            <a:off x="1872504" y="2775606"/>
            <a:ext cx="210207" cy="653393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263408A0-F407-D82A-7015-FD43074DA207}"/>
              </a:ext>
            </a:extLst>
          </p:cNvPr>
          <p:cNvSpPr/>
          <p:nvPr/>
        </p:nvSpPr>
        <p:spPr>
          <a:xfrm>
            <a:off x="8208306" y="2775607"/>
            <a:ext cx="210207" cy="653393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E5546FB-7764-AD66-7BBB-4ADDE838B204}"/>
              </a:ext>
            </a:extLst>
          </p:cNvPr>
          <p:cNvSpPr txBox="1"/>
          <p:nvPr/>
        </p:nvSpPr>
        <p:spPr>
          <a:xfrm>
            <a:off x="80432" y="268753"/>
            <a:ext cx="986366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1: </a:t>
            </a:r>
            <a:r>
              <a:rPr lang="en-GB" sz="28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Thoughts of Suicide only*</a:t>
            </a:r>
            <a:endParaRPr lang="en-GB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458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ED8868-22B4-B7B1-C137-9EF0C54AC228}"/>
              </a:ext>
            </a:extLst>
          </p:cNvPr>
          <p:cNvSpPr/>
          <p:nvPr/>
        </p:nvSpPr>
        <p:spPr>
          <a:xfrm>
            <a:off x="88901" y="2652375"/>
            <a:ext cx="3953710" cy="4045192"/>
          </a:xfrm>
          <a:prstGeom prst="rect">
            <a:avLst/>
          </a:prstGeom>
          <a:solidFill>
            <a:srgbClr val="D2E9E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Actions for Team Member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 management team that you have completed the Suicide Conversation Tool with the person.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‘Mental Health Support Services Signposting’ email to person (or letter if requested).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Urgent Mental Health Support text to the person.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 the person that you will share this information with their GP/CMHT and they will receive further support.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4F6ABE-1B3D-7C05-1ED0-DAAB25A8E23A}"/>
              </a:ext>
            </a:extLst>
          </p:cNvPr>
          <p:cNvSpPr/>
          <p:nvPr/>
        </p:nvSpPr>
        <p:spPr>
          <a:xfrm>
            <a:off x="88900" y="1092447"/>
            <a:ext cx="11954933" cy="1130803"/>
          </a:xfrm>
          <a:prstGeom prst="rect">
            <a:avLst/>
          </a:prstGeom>
          <a:solidFill>
            <a:srgbClr val="D2E9E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is experiencing thoughts of suicide but has no concrete/immediate plan to act on these thoughts.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have considered how, where, or when they may end their life.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Able to identify/engage with safety plan to keep safe.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Feels able to access support if thoughts of suicide intensify.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CF7B65-AC59-B0E4-862B-43EB72352260}"/>
              </a:ext>
            </a:extLst>
          </p:cNvPr>
          <p:cNvSpPr/>
          <p:nvPr/>
        </p:nvSpPr>
        <p:spPr>
          <a:xfrm>
            <a:off x="4363453" y="2652374"/>
            <a:ext cx="7769281" cy="4045191"/>
          </a:xfrm>
          <a:prstGeom prst="rect">
            <a:avLst/>
          </a:prstGeom>
          <a:solidFill>
            <a:srgbClr val="D2E9E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Actions for Supporting Manager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completed Suicide Conversation Tool within 1 hour.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person is supported by IAPT services, VCSE mental health services, or has no MH support → </a:t>
            </a:r>
            <a:r>
              <a:rPr lang="en-GB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GP during the same working day. </a:t>
            </a: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 for GP to contact the person regarding concerns of suicidal ideation. Complete the ‘GP Risk to Self’ letter template and email to GP.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person is supported by CMHT → </a:t>
            </a:r>
            <a:r>
              <a:rPr lang="en-GB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CMHT during the same working day </a:t>
            </a: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provide an update on the level of safety concern.</a:t>
            </a:r>
          </a:p>
          <a:p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the supporting manager’s notes section on the Suicide Conversation Tool to confirm appropriate action has been taken.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Record visibly on person’s record ‘Suicide Conversation Tool completed with person on (date)’.</a:t>
            </a: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D168BB98-4EA3-7CF0-9B20-0A3AD689F169}"/>
              </a:ext>
            </a:extLst>
          </p:cNvPr>
          <p:cNvSpPr/>
          <p:nvPr/>
        </p:nvSpPr>
        <p:spPr>
          <a:xfrm>
            <a:off x="1936672" y="2223250"/>
            <a:ext cx="210207" cy="429126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263408A0-F407-D82A-7015-FD43074DA207}"/>
              </a:ext>
            </a:extLst>
          </p:cNvPr>
          <p:cNvSpPr/>
          <p:nvPr/>
        </p:nvSpPr>
        <p:spPr>
          <a:xfrm>
            <a:off x="8529146" y="2223248"/>
            <a:ext cx="210207" cy="429127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0929B8-9B5F-FC95-862B-0C266106F4AF}"/>
              </a:ext>
            </a:extLst>
          </p:cNvPr>
          <p:cNvSpPr txBox="1"/>
          <p:nvPr/>
        </p:nvSpPr>
        <p:spPr>
          <a:xfrm>
            <a:off x="88900" y="136127"/>
            <a:ext cx="114228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2: Thoughts of suicide &amp; has some level of intention to act  </a:t>
            </a:r>
          </a:p>
        </p:txBody>
      </p:sp>
    </p:spTree>
    <p:extLst>
      <p:ext uri="{BB962C8B-B14F-4D97-AF65-F5344CB8AC3E}">
        <p14:creationId xmlns:p14="http://schemas.microsoft.com/office/powerpoint/2010/main" val="2308173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ED8868-22B4-B7B1-C137-9EF0C54AC228}"/>
              </a:ext>
            </a:extLst>
          </p:cNvPr>
          <p:cNvSpPr/>
          <p:nvPr/>
        </p:nvSpPr>
        <p:spPr>
          <a:xfrm>
            <a:off x="88900" y="2219325"/>
            <a:ext cx="3883025" cy="4567162"/>
          </a:xfrm>
          <a:prstGeom prst="rect">
            <a:avLst/>
          </a:prstGeom>
          <a:solidFill>
            <a:srgbClr val="DFEEE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Actions for Team Member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 management team that you have completed the Suicide Conversation Tool with the person.</a:t>
            </a:r>
          </a:p>
          <a:p>
            <a:endParaRPr lang="en-GB" sz="16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'Mental Health Support Services Signposting' email to the person (or letter if requested).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‘Urgent Mental Health Support’ text to the person.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 the person that you will share this information with their GP/CMHT and they will receive further support.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4F6ABE-1B3D-7C05-1ED0-DAAB25A8E23A}"/>
              </a:ext>
            </a:extLst>
          </p:cNvPr>
          <p:cNvSpPr/>
          <p:nvPr/>
        </p:nvSpPr>
        <p:spPr>
          <a:xfrm>
            <a:off x="88900" y="1026128"/>
            <a:ext cx="12043834" cy="830242"/>
          </a:xfrm>
          <a:prstGeom prst="rect">
            <a:avLst/>
          </a:prstGeom>
          <a:solidFill>
            <a:srgbClr val="DFEEE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informs that they have plans to end their life.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may have prepared to end their life, for example, stockpiling medication, written suicide note.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person does not feel that they will be able to keep themselves safe from thoughts of suicide.</a:t>
            </a:r>
          </a:p>
          <a:p>
            <a:endParaRPr lang="en-GB" sz="16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CF7B65-AC59-B0E4-862B-43EB72352260}"/>
              </a:ext>
            </a:extLst>
          </p:cNvPr>
          <p:cNvSpPr/>
          <p:nvPr/>
        </p:nvSpPr>
        <p:spPr>
          <a:xfrm>
            <a:off x="4155077" y="2219325"/>
            <a:ext cx="7977657" cy="4567162"/>
          </a:xfrm>
          <a:prstGeom prst="rect">
            <a:avLst/>
          </a:prstGeom>
          <a:solidFill>
            <a:srgbClr val="DFEEE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Actions for Supporting Manager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completed Suicide Conversation Tool within 1 hour.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person is supported by IAPT services, VCSE mental health services or has no MH support → </a:t>
            </a:r>
            <a:r>
              <a:rPr lang="en-GB" sz="16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GP ASAP</a:t>
            </a: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Request for GP to contact the person regarding concerns of suicidal ideation. Complete the ‘GP Risk to Self’ letter template and email to GP.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person is supported by CMHT → </a:t>
            </a:r>
            <a:r>
              <a:rPr lang="en-GB" sz="16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CMHT ASAP </a:t>
            </a: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provide update on level of risk to self.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the person to advise who will be in contact to support them and ensure they are aware of where to seek support whilst they are awaiting further contact.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the supporting managers notes section on the Suicide Conversation Tool to confirm appropriate action has been taken.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Record visibly on person’s record ‘Suicide Conversation Tool completed with person on (date)’.</a:t>
            </a: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D168BB98-4EA3-7CF0-9B20-0A3AD689F169}"/>
              </a:ext>
            </a:extLst>
          </p:cNvPr>
          <p:cNvSpPr/>
          <p:nvPr/>
        </p:nvSpPr>
        <p:spPr>
          <a:xfrm>
            <a:off x="2016885" y="1856371"/>
            <a:ext cx="233854" cy="362954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263408A0-F407-D82A-7015-FD43074DA207}"/>
              </a:ext>
            </a:extLst>
          </p:cNvPr>
          <p:cNvSpPr/>
          <p:nvPr/>
        </p:nvSpPr>
        <p:spPr>
          <a:xfrm>
            <a:off x="8529146" y="1843308"/>
            <a:ext cx="233854" cy="376017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3376AB-8960-C9B2-804B-8ED959607B8C}"/>
              </a:ext>
            </a:extLst>
          </p:cNvPr>
          <p:cNvSpPr txBox="1"/>
          <p:nvPr/>
        </p:nvSpPr>
        <p:spPr>
          <a:xfrm>
            <a:off x="88899" y="79087"/>
            <a:ext cx="1186497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3: Clear intention to act on thoughts &amp; plans or preparations in place to make a suicide attempt</a:t>
            </a:r>
          </a:p>
        </p:txBody>
      </p:sp>
    </p:spTree>
    <p:extLst>
      <p:ext uri="{BB962C8B-B14F-4D97-AF65-F5344CB8AC3E}">
        <p14:creationId xmlns:p14="http://schemas.microsoft.com/office/powerpoint/2010/main" val="1777456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ED8868-22B4-B7B1-C137-9EF0C54AC228}"/>
              </a:ext>
            </a:extLst>
          </p:cNvPr>
          <p:cNvSpPr/>
          <p:nvPr/>
        </p:nvSpPr>
        <p:spPr>
          <a:xfrm>
            <a:off x="88902" y="1666876"/>
            <a:ext cx="3111498" cy="5040406"/>
          </a:xfrm>
          <a:prstGeom prst="rect">
            <a:avLst/>
          </a:prstGeom>
          <a:solidFill>
            <a:srgbClr val="F2D1C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Actions for Team Member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Keep the person on the phone.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Reassure the person that you are listening and can seek help.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 urgent support from a manager.</a:t>
            </a:r>
            <a:b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 guidance from the supporting manager and try to confirm the person’s location, actions they have taken (&amp; physical description if possible).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 emergency services have arrived, end the phone call and ensure conversation with the person has been clearly documented.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4F6ABE-1B3D-7C05-1ED0-DAAB25A8E23A}"/>
              </a:ext>
            </a:extLst>
          </p:cNvPr>
          <p:cNvSpPr/>
          <p:nvPr/>
        </p:nvSpPr>
        <p:spPr>
          <a:xfrm>
            <a:off x="88900" y="581313"/>
            <a:ext cx="12043834" cy="751228"/>
          </a:xfrm>
          <a:prstGeom prst="rect">
            <a:avLst/>
          </a:prstGeom>
          <a:solidFill>
            <a:srgbClr val="F2D1C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has informed they are actively trying to end their life whilst speaking to us or they have immediate plans to.</a:t>
            </a:r>
            <a:b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example, the person has taken an overdose of medications or is experiencing a strong urge to end their life.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CF7B65-AC59-B0E4-862B-43EB72352260}"/>
              </a:ext>
            </a:extLst>
          </p:cNvPr>
          <p:cNvSpPr/>
          <p:nvPr/>
        </p:nvSpPr>
        <p:spPr>
          <a:xfrm>
            <a:off x="3286125" y="1666875"/>
            <a:ext cx="8846609" cy="5040405"/>
          </a:xfrm>
          <a:prstGeom prst="rect">
            <a:avLst/>
          </a:prstGeom>
          <a:solidFill>
            <a:srgbClr val="F2D1C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Actions for Supporting Manager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team member urgently by calling on mobile/MS Teams to listen into conversation with person.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an additional device, call 999 to request police support (and ambulance support if needed).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 urgent support from emergency services for immediate risk to life.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 with the team member e.g., via Teams chat/email/note pad to elicit person’s details (record ID), location and description (if possible).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 to support and reassure the team member until emergency services arrive.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 incident number from emergency services.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the supporting manager's notes section on the Suicide Conversation Tool to confirm appropriate action has been taken.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Record visibly on the person’s record ‘Suicide Conversation Tool completed with person on (date)’.</a:t>
            </a: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D168BB98-4EA3-7CF0-9B20-0A3AD689F169}"/>
              </a:ext>
            </a:extLst>
          </p:cNvPr>
          <p:cNvSpPr/>
          <p:nvPr/>
        </p:nvSpPr>
        <p:spPr>
          <a:xfrm>
            <a:off x="1434444" y="1332542"/>
            <a:ext cx="210207" cy="334334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263408A0-F407-D82A-7015-FD43074DA207}"/>
              </a:ext>
            </a:extLst>
          </p:cNvPr>
          <p:cNvSpPr/>
          <p:nvPr/>
        </p:nvSpPr>
        <p:spPr>
          <a:xfrm>
            <a:off x="8159032" y="1332541"/>
            <a:ext cx="210207" cy="33433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604942-83A6-662A-942D-0418ADC66E44}"/>
              </a:ext>
            </a:extLst>
          </p:cNvPr>
          <p:cNvSpPr txBox="1"/>
          <p:nvPr/>
        </p:nvSpPr>
        <p:spPr>
          <a:xfrm>
            <a:off x="88899" y="79087"/>
            <a:ext cx="118649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4: </a:t>
            </a:r>
            <a:r>
              <a:rPr lang="en-GB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Immediate risk to life</a:t>
            </a:r>
          </a:p>
        </p:txBody>
      </p:sp>
    </p:spTree>
    <p:extLst>
      <p:ext uri="{BB962C8B-B14F-4D97-AF65-F5344CB8AC3E}">
        <p14:creationId xmlns:p14="http://schemas.microsoft.com/office/powerpoint/2010/main" val="2072440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1367</Words>
  <Application>Microsoft Office PowerPoint</Application>
  <PresentationFormat>Widescreen</PresentationFormat>
  <Paragraphs>122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LEE, Helena (DERBYSHIRE COMMUNITY HEALTH SERVICES NHS FOUNDATION TRUST)</dc:creator>
  <cp:lastModifiedBy>SAVIDGE, Caroline (DERBYSHIRE COMMUNITY HEALTH SERVICES NHS FOUNDATION TRUST)</cp:lastModifiedBy>
  <cp:revision>5</cp:revision>
  <dcterms:created xsi:type="dcterms:W3CDTF">2024-09-23T14:20:11Z</dcterms:created>
  <dcterms:modified xsi:type="dcterms:W3CDTF">2025-08-20T12:09:20Z</dcterms:modified>
</cp:coreProperties>
</file>